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1pPr>
    <a:lvl2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2pPr>
    <a:lvl3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3pPr>
    <a:lvl4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4pPr>
    <a:lvl5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5pPr>
    <a:lvl6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6pPr>
    <a:lvl7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7pPr>
    <a:lvl8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8pPr>
    <a:lvl9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95E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9D1E1"/>
          </a:solidFill>
        </a:fill>
      </a:tcStyle>
    </a:wholeTbl>
    <a:band2H>
      <a:tcTxStyle b="def" i="def"/>
      <a:tcStyle>
        <a:tcBdr/>
        <a:fill>
          <a:solidFill>
            <a:srgbClr val="FCE9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D1D1"/>
          </a:solidFill>
        </a:fill>
      </a:tcStyle>
    </a:wholeTbl>
    <a:band2H>
      <a:tcTxStyle b="def" i="def"/>
      <a:tcStyle>
        <a:tcBdr/>
        <a:fill>
          <a:solidFill>
            <a:srgbClr val="E9E9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Relationship Id="rId37" Type="http://schemas.openxmlformats.org/officeDocument/2006/relationships/slide" Target="slides/slide30.xml"/><Relationship Id="rId38" Type="http://schemas.openxmlformats.org/officeDocument/2006/relationships/slide" Target="slides/slide3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4" name="Shape 144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4833937" y="2303858"/>
            <a:ext cx="14716127" cy="4643439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4833937" y="7090171"/>
            <a:ext cx="14716127" cy="1589487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200"/>
            </a:lvl1pPr>
            <a:lvl2pPr marL="0" indent="0" algn="ctr">
              <a:spcBef>
                <a:spcPts val="0"/>
              </a:spcBef>
              <a:buSzTx/>
              <a:buNone/>
              <a:defRPr sz="5200"/>
            </a:lvl2pPr>
            <a:lvl3pPr marL="0" indent="0" algn="ctr">
              <a:spcBef>
                <a:spcPts val="0"/>
              </a:spcBef>
              <a:buSzTx/>
              <a:buNone/>
              <a:defRPr sz="5200"/>
            </a:lvl3pPr>
            <a:lvl4pPr marL="0" indent="0" algn="ctr">
              <a:spcBef>
                <a:spcPts val="0"/>
              </a:spcBef>
              <a:buSzTx/>
              <a:buNone/>
              <a:defRPr sz="5200"/>
            </a:lvl4pPr>
            <a:lvl5pPr marL="0" indent="0" algn="ctr">
              <a:spcBef>
                <a:spcPts val="0"/>
              </a:spcBef>
              <a:buSzTx/>
              <a:buNone/>
              <a:defRPr sz="5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ody Level One…"/>
          <p:cNvSpPr txBox="1"/>
          <p:nvPr>
            <p:ph type="body" sz="quarter" idx="1"/>
          </p:nvPr>
        </p:nvSpPr>
        <p:spPr>
          <a:xfrm>
            <a:off x="4833937" y="8947546"/>
            <a:ext cx="14716127" cy="647702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i="1" sz="3200">
                <a:latin typeface="+mn-lt"/>
                <a:ea typeface="+mn-ea"/>
                <a:cs typeface="+mn-cs"/>
                <a:sym typeface="Helvetica Neue"/>
              </a:defRPr>
            </a:lvl1pPr>
            <a:lvl2pPr marL="888999" indent="-444499" algn="ctr">
              <a:spcBef>
                <a:spcPts val="0"/>
              </a:spcBef>
              <a:defRPr i="1" sz="3200">
                <a:latin typeface="+mn-lt"/>
                <a:ea typeface="+mn-ea"/>
                <a:cs typeface="+mn-cs"/>
                <a:sym typeface="Helvetica Neue"/>
              </a:defRPr>
            </a:lvl2pPr>
            <a:lvl3pPr marL="1333499" indent="-444499" algn="ctr">
              <a:spcBef>
                <a:spcPts val="0"/>
              </a:spcBef>
              <a:defRPr i="1" sz="3200">
                <a:latin typeface="+mn-lt"/>
                <a:ea typeface="+mn-ea"/>
                <a:cs typeface="+mn-cs"/>
                <a:sym typeface="Helvetica Neue"/>
              </a:defRPr>
            </a:lvl3pPr>
            <a:lvl4pPr marL="1777999" indent="-444499" algn="ctr">
              <a:spcBef>
                <a:spcPts val="0"/>
              </a:spcBef>
              <a:defRPr i="1" sz="3200">
                <a:latin typeface="+mn-lt"/>
                <a:ea typeface="+mn-ea"/>
                <a:cs typeface="+mn-cs"/>
                <a:sym typeface="Helvetica Neue"/>
              </a:defRPr>
            </a:lvl4pPr>
            <a:lvl5pPr marL="2222499" indent="-444499" algn="ctr">
              <a:spcBef>
                <a:spcPts val="0"/>
              </a:spcBef>
              <a:defRPr i="1" sz="3200">
                <a:latin typeface="+mn-lt"/>
                <a:ea typeface="+mn-ea"/>
                <a:cs typeface="+mn-cs"/>
                <a:sym typeface="Helvetica Neue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“Type a quote here.”"/>
          <p:cNvSpPr txBox="1"/>
          <p:nvPr>
            <p:ph type="body" sz="quarter" idx="21"/>
          </p:nvPr>
        </p:nvSpPr>
        <p:spPr>
          <a:xfrm>
            <a:off x="4833937" y="5997575"/>
            <a:ext cx="14716127" cy="863601"/>
          </a:xfrm>
          <a:prstGeom prst="rect">
            <a:avLst/>
          </a:prstGeom>
        </p:spPr>
        <p:txBody>
          <a:bodyPr/>
          <a:lstStyle/>
          <a:p>
            <a:pPr marL="0" indent="0" algn="ctr">
              <a:spcBef>
                <a:spcPts val="0"/>
              </a:spcBef>
              <a:buSzTx/>
              <a:buNone/>
              <a:defRPr sz="4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21"/>
          </p:nvPr>
        </p:nvSpPr>
        <p:spPr>
          <a:xfrm>
            <a:off x="1712268" y="0"/>
            <a:ext cx="20959465" cy="1398389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itle Text"/>
          <p:cNvSpPr txBox="1"/>
          <p:nvPr>
            <p:ph type="title"/>
          </p:nvPr>
        </p:nvSpPr>
        <p:spPr>
          <a:xfrm>
            <a:off x="2667000" y="357186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18" name="Body Level One…"/>
          <p:cNvSpPr txBox="1"/>
          <p:nvPr>
            <p:ph type="body" idx="1"/>
          </p:nvPr>
        </p:nvSpPr>
        <p:spPr>
          <a:xfrm>
            <a:off x="2667000" y="3643312"/>
            <a:ext cx="19050000" cy="8840393"/>
          </a:xfrm>
          <a:prstGeom prst="rect">
            <a:avLst/>
          </a:prstGeom>
        </p:spPr>
        <p:txBody>
          <a:bodyPr/>
          <a:lstStyle>
            <a:lvl1pPr>
              <a:spcBef>
                <a:spcPts val="3600"/>
              </a:spcBef>
            </a:lvl1pPr>
            <a:lvl2pPr>
              <a:spcBef>
                <a:spcPts val="3600"/>
              </a:spcBef>
            </a:lvl2pPr>
            <a:lvl3pPr>
              <a:spcBef>
                <a:spcPts val="3600"/>
              </a:spcBef>
            </a:lvl3pPr>
            <a:lvl4pPr>
              <a:spcBef>
                <a:spcPts val="3600"/>
              </a:spcBef>
            </a:lvl4pPr>
            <a:lvl5pPr>
              <a:spcBef>
                <a:spcPts val="3600"/>
              </a:spcBef>
              <a:buSzPct val="750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27" name="Body Level One…"/>
          <p:cNvSpPr txBox="1"/>
          <p:nvPr>
            <p:ph type="body" idx="1"/>
          </p:nvPr>
        </p:nvSpPr>
        <p:spPr>
          <a:xfrm>
            <a:off x="4387453" y="3643312"/>
            <a:ext cx="15609094" cy="8840393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itle Text"/>
          <p:cNvSpPr txBox="1"/>
          <p:nvPr>
            <p:ph type="title"/>
          </p:nvPr>
        </p:nvSpPr>
        <p:spPr>
          <a:xfrm>
            <a:off x="2667000" y="385343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36" name="Body Level One…"/>
          <p:cNvSpPr txBox="1"/>
          <p:nvPr>
            <p:ph type="body" idx="1"/>
          </p:nvPr>
        </p:nvSpPr>
        <p:spPr>
          <a:xfrm>
            <a:off x="2667000" y="3671468"/>
            <a:ext cx="19050000" cy="8840394"/>
          </a:xfrm>
          <a:prstGeom prst="rect">
            <a:avLst/>
          </a:prstGeom>
        </p:spPr>
        <p:txBody>
          <a:bodyPr/>
          <a:lstStyle>
            <a:lvl1pPr>
              <a:spcBef>
                <a:spcPts val="3600"/>
              </a:spcBef>
            </a:lvl1pPr>
            <a:lvl2pPr>
              <a:spcBef>
                <a:spcPts val="3600"/>
              </a:spcBef>
            </a:lvl2pPr>
            <a:lvl3pPr>
              <a:spcBef>
                <a:spcPts val="3600"/>
              </a:spcBef>
            </a:lvl3pPr>
            <a:lvl4pPr>
              <a:spcBef>
                <a:spcPts val="3600"/>
              </a:spcBef>
            </a:lvl4pPr>
            <a:lvl5pPr>
              <a:spcBef>
                <a:spcPts val="3600"/>
              </a:spcBef>
              <a:buSzPct val="750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sz="half" idx="21"/>
          </p:nvPr>
        </p:nvSpPr>
        <p:spPr>
          <a:xfrm>
            <a:off x="5329061" y="406546"/>
            <a:ext cx="13716005" cy="914876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4833937" y="9447609"/>
            <a:ext cx="14716127" cy="2000252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4833937" y="11465717"/>
            <a:ext cx="14716127" cy="1589487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200"/>
            </a:lvl1pPr>
            <a:lvl2pPr marL="0" indent="0" algn="ctr">
              <a:spcBef>
                <a:spcPts val="0"/>
              </a:spcBef>
              <a:buSzTx/>
              <a:buNone/>
              <a:defRPr sz="5200"/>
            </a:lvl2pPr>
            <a:lvl3pPr marL="0" indent="0" algn="ctr">
              <a:spcBef>
                <a:spcPts val="0"/>
              </a:spcBef>
              <a:buSzTx/>
              <a:buNone/>
              <a:defRPr sz="5200"/>
            </a:lvl3pPr>
            <a:lvl4pPr marL="0" indent="0" algn="ctr">
              <a:spcBef>
                <a:spcPts val="0"/>
              </a:spcBef>
              <a:buSzTx/>
              <a:buNone/>
              <a:defRPr sz="5200"/>
            </a:lvl4pPr>
            <a:lvl5pPr marL="0" indent="0" algn="ctr">
              <a:spcBef>
                <a:spcPts val="0"/>
              </a:spcBef>
              <a:buSzTx/>
              <a:buNone/>
              <a:defRPr sz="5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4833937" y="4536280"/>
            <a:ext cx="14716127" cy="4643439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idx="21"/>
          </p:nvPr>
        </p:nvSpPr>
        <p:spPr>
          <a:xfrm>
            <a:off x="6231432" y="863203"/>
            <a:ext cx="17439683" cy="1162645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4387453" y="892967"/>
            <a:ext cx="7500939" cy="5607846"/>
          </a:xfrm>
          <a:prstGeom prst="rect">
            <a:avLst/>
          </a:prstGeom>
        </p:spPr>
        <p:txBody>
          <a:bodyPr anchor="b"/>
          <a:lstStyle>
            <a:lvl1pPr>
              <a:defRPr sz="8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4387453" y="6643686"/>
            <a:ext cx="7500939" cy="5786439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200"/>
            </a:lvl1pPr>
            <a:lvl2pPr marL="0" indent="0" algn="ctr">
              <a:spcBef>
                <a:spcPts val="0"/>
              </a:spcBef>
              <a:buSzTx/>
              <a:buNone/>
              <a:defRPr sz="5200"/>
            </a:lvl2pPr>
            <a:lvl3pPr marL="0" indent="0" algn="ctr">
              <a:spcBef>
                <a:spcPts val="0"/>
              </a:spcBef>
              <a:buSzTx/>
              <a:buNone/>
              <a:defRPr sz="5200"/>
            </a:lvl3pPr>
            <a:lvl4pPr marL="0" indent="0" algn="ctr">
              <a:spcBef>
                <a:spcPts val="0"/>
              </a:spcBef>
              <a:buSzTx/>
              <a:buNone/>
              <a:defRPr sz="5200"/>
            </a:lvl4pPr>
            <a:lvl5pPr marL="0" indent="0" algn="ctr">
              <a:spcBef>
                <a:spcPts val="0"/>
              </a:spcBef>
              <a:buSzTx/>
              <a:buNone/>
              <a:defRPr sz="5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xfrm>
            <a:off x="2667000" y="357186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xfrm>
            <a:off x="2667000" y="3643312"/>
            <a:ext cx="19050000" cy="8840393"/>
          </a:xfrm>
          <a:prstGeom prst="rect">
            <a:avLst/>
          </a:prstGeom>
        </p:spPr>
        <p:txBody>
          <a:bodyPr/>
          <a:lstStyle>
            <a:lvl1pPr>
              <a:spcBef>
                <a:spcPts val="3600"/>
              </a:spcBef>
            </a:lvl1pPr>
            <a:lvl2pPr>
              <a:spcBef>
                <a:spcPts val="3600"/>
              </a:spcBef>
            </a:lvl2pPr>
            <a:lvl3pPr>
              <a:spcBef>
                <a:spcPts val="3600"/>
              </a:spcBef>
            </a:lvl3pPr>
            <a:lvl4pPr>
              <a:spcBef>
                <a:spcPts val="3600"/>
              </a:spcBef>
            </a:lvl4pPr>
            <a:lvl5pPr>
              <a:spcBef>
                <a:spcPts val="3600"/>
              </a:spcBef>
              <a:buSzPct val="750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21"/>
          </p:nvPr>
        </p:nvSpPr>
        <p:spPr>
          <a:xfrm>
            <a:off x="8794253" y="3637357"/>
            <a:ext cx="13260588" cy="8840393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quarter" idx="1"/>
          </p:nvPr>
        </p:nvSpPr>
        <p:spPr>
          <a:xfrm>
            <a:off x="4387453" y="3643312"/>
            <a:ext cx="7500939" cy="8840393"/>
          </a:xfrm>
          <a:prstGeom prst="rect">
            <a:avLst/>
          </a:prstGeom>
        </p:spPr>
        <p:txBody>
          <a:bodyPr/>
          <a:lstStyle>
            <a:lvl1pPr marL="465363" indent="-465363">
              <a:spcBef>
                <a:spcPts val="4500"/>
              </a:spcBef>
              <a:defRPr sz="3800">
                <a:latin typeface="+mn-lt"/>
                <a:ea typeface="+mn-ea"/>
                <a:cs typeface="+mn-cs"/>
                <a:sym typeface="Helvetica Neue"/>
              </a:defRPr>
            </a:lvl1pPr>
            <a:lvl2pPr marL="808263" indent="-465363">
              <a:spcBef>
                <a:spcPts val="4500"/>
              </a:spcBef>
              <a:defRPr sz="3800">
                <a:latin typeface="+mn-lt"/>
                <a:ea typeface="+mn-ea"/>
                <a:cs typeface="+mn-cs"/>
                <a:sym typeface="Helvetica Neue"/>
              </a:defRPr>
            </a:lvl2pPr>
            <a:lvl3pPr marL="1151164" indent="-465363">
              <a:spcBef>
                <a:spcPts val="4500"/>
              </a:spcBef>
              <a:defRPr sz="3800">
                <a:latin typeface="+mn-lt"/>
                <a:ea typeface="+mn-ea"/>
                <a:cs typeface="+mn-cs"/>
                <a:sym typeface="Helvetica Neue"/>
              </a:defRPr>
            </a:lvl3pPr>
            <a:lvl4pPr marL="1494064" indent="-465364">
              <a:spcBef>
                <a:spcPts val="4500"/>
              </a:spcBef>
              <a:defRPr sz="3800">
                <a:latin typeface="+mn-lt"/>
                <a:ea typeface="+mn-ea"/>
                <a:cs typeface="+mn-cs"/>
                <a:sym typeface="Helvetica Neue"/>
              </a:defRPr>
            </a:lvl4pPr>
            <a:lvl5pPr marL="1836964" indent="-465364">
              <a:spcBef>
                <a:spcPts val="4500"/>
              </a:spcBef>
              <a:defRPr sz="3800">
                <a:latin typeface="+mn-lt"/>
                <a:ea typeface="+mn-ea"/>
                <a:cs typeface="+mn-cs"/>
                <a:sym typeface="Helvetica Neue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11954103" y="13073062"/>
            <a:ext cx="466268" cy="473075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4387453" y="1785936"/>
            <a:ext cx="15609094" cy="10144127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21"/>
          </p:nvPr>
        </p:nvSpPr>
        <p:spPr>
          <a:xfrm>
            <a:off x="12442031" y="7072311"/>
            <a:ext cx="8514490" cy="5679283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22"/>
          </p:nvPr>
        </p:nvSpPr>
        <p:spPr>
          <a:xfrm>
            <a:off x="12192000" y="1250155"/>
            <a:ext cx="8251033" cy="550069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idx="23"/>
          </p:nvPr>
        </p:nvSpPr>
        <p:spPr>
          <a:xfrm>
            <a:off x="-291704" y="1250155"/>
            <a:ext cx="16850321" cy="11233549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4387453" y="357186"/>
            <a:ext cx="15609094" cy="30360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13610166" y="3962400"/>
            <a:ext cx="9550401" cy="975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954103" y="13073062"/>
            <a:ext cx="466268" cy="477670"/>
          </a:xfrm>
          <a:prstGeom prst="rect">
            <a:avLst/>
          </a:prstGeom>
          <a:ln w="12700">
            <a:miter lim="400000"/>
          </a:ln>
        </p:spPr>
        <p:txBody>
          <a:bodyPr wrap="none" lIns="71436" tIns="71436" rIns="71436" bIns="71436">
            <a:spAutoFit/>
          </a:bodyPr>
          <a:lstStyle>
            <a:lvl1pPr>
              <a:defRPr sz="22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1pPr>
      <a:lvl2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2pPr>
      <a:lvl3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3pPr>
      <a:lvl4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4pPr>
      <a:lvl5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5pPr>
      <a:lvl6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6pPr>
      <a:lvl7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7pPr>
      <a:lvl8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8pPr>
      <a:lvl9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9pPr>
    </p:titleStyle>
    <p:bodyStyle>
      <a:lvl1pPr marL="611187" marR="0" indent="-611187" algn="l" defTabSz="82153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1pPr>
      <a:lvl2pPr marL="1055687" marR="0" indent="-611187" algn="l" defTabSz="82153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2pPr>
      <a:lvl3pPr marL="1500187" marR="0" indent="-611187" algn="l" defTabSz="82153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3pPr>
      <a:lvl4pPr marL="1944686" marR="0" indent="-611187" algn="l" defTabSz="82153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4pPr>
      <a:lvl5pPr marL="2389186" marR="0" indent="-611186" algn="l" defTabSz="82153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5pPr>
      <a:lvl6pPr marL="2833686" marR="0" indent="-611186" algn="l" defTabSz="82153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6pPr>
      <a:lvl7pPr marL="3278187" marR="0" indent="-611187" algn="l" defTabSz="82153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7pPr>
      <a:lvl8pPr marL="3722687" marR="0" indent="-611187" algn="l" defTabSz="82153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8pPr>
      <a:lvl9pPr marL="4167187" marR="0" indent="-611187" algn="l" defTabSz="821530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9pPr>
    </p:bodyStyle>
    <p:otherStyle>
      <a:lvl1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png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/Relationships>
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/Relationships>
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/Relationships>
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/Relationships>
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/Relationships>
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3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3.png"/></Relationships>
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hyperlink" Target="https://p20.courseval.net/etw/ets/et.asp?nxappid=UA2&amp;nxmid=start" TargetMode="Externa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ame Theory for…"/>
          <p:cNvSpPr txBox="1"/>
          <p:nvPr>
            <p:ph type="ctrTitle"/>
          </p:nvPr>
        </p:nvSpPr>
        <p:spPr>
          <a:xfrm>
            <a:off x="4603905" y="591493"/>
            <a:ext cx="15176190" cy="4643438"/>
          </a:xfrm>
          <a:prstGeom prst="rect">
            <a:avLst/>
          </a:prstGeom>
        </p:spPr>
        <p:txBody>
          <a:bodyPr/>
          <a:lstStyle/>
          <a:p>
            <a:pPr/>
            <a:r>
              <a:t>Game Theory for</a:t>
            </a:r>
          </a:p>
          <a:p>
            <a:pPr/>
            <a:r>
              <a:t>Single Interactions</a:t>
            </a:r>
          </a:p>
        </p:txBody>
      </p:sp>
      <p:sp>
        <p:nvSpPr>
          <p:cNvPr id="147" name="CMPUT 261: Introduction to Artificial Intelligence  S&amp;LB §3.0-3.3.2, 3.4.1"/>
          <p:cNvSpPr txBox="1"/>
          <p:nvPr>
            <p:ph type="subTitle" sz="quarter" idx="1"/>
          </p:nvPr>
        </p:nvSpPr>
        <p:spPr>
          <a:xfrm>
            <a:off x="4833937" y="8206220"/>
            <a:ext cx="14716127" cy="2437179"/>
          </a:xfrm>
          <a:prstGeom prst="rect">
            <a:avLst/>
          </a:prstGeom>
        </p:spPr>
        <p:txBody>
          <a:bodyPr/>
          <a:lstStyle/>
          <a:p>
            <a:pPr lvl="1"/>
            <a:r>
              <a:t>CMPUT 261: Introduction to Artificial Intelligence</a:t>
            </a:r>
            <a:br/>
            <a:br/>
            <a:r>
              <a:rPr sz="3600">
                <a:solidFill>
                  <a:srgbClr val="929292"/>
                </a:solidFill>
              </a:rPr>
              <a:t>S&amp;LB §3.0-3.3.2, 3.4.1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Utility Theory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Utility Theory</a:t>
            </a:r>
          </a:p>
        </p:txBody>
      </p:sp>
      <p:sp>
        <p:nvSpPr>
          <p:cNvPr id="187" name="The expected value of a scalar utility function   is sufficient to represent &quot;rational preferences&quot; [von Neumann &amp; Morgenstern, 1944]…"/>
          <p:cNvSpPr txBox="1"/>
          <p:nvPr>
            <p:ph type="body" idx="1"/>
          </p:nvPr>
        </p:nvSpPr>
        <p:spPr>
          <a:xfrm>
            <a:off x="2565527" y="3387024"/>
            <a:ext cx="19252946" cy="8840391"/>
          </a:xfrm>
          <a:prstGeom prst="rect">
            <a:avLst/>
          </a:prstGeom>
        </p:spPr>
        <p:txBody>
          <a:bodyPr/>
          <a:lstStyle/>
          <a:p>
            <a:pPr/>
            <a:r>
              <a:t>The expected value of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scalar</a:t>
            </a:r>
            <a:r>
              <a:t> utility function </a:t>
            </a: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u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: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→</m:t>
                </m:r>
                <m:r>
                  <m:rPr>
                    <m:sty m:val="p"/>
                    <m:scr m:val="double-struck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</m:oMath>
            </a14:m>
            <a:r>
              <a:t> is sufficient to represent "rational preferences" </a:t>
            </a:r>
            <a:r>
              <a:rPr sz="3600">
                <a:solidFill>
                  <a:srgbClr val="929292"/>
                </a:solidFill>
              </a:rPr>
              <a:t>[von Neumann &amp; Morgenstern, 1944]</a:t>
            </a:r>
            <a:endParaRPr b="1">
              <a:latin typeface="+mn-lt"/>
              <a:ea typeface="+mn-ea"/>
              <a:cs typeface="+mn-cs"/>
              <a:sym typeface="Helvetica Neue"/>
            </a:endParaRPr>
          </a:p>
          <a:p>
            <a:pPr lvl="2"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Rational preferences 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are those that satisfy </a:t>
            </a:r>
            <a:r>
              <a:rPr b="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completeness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, </a:t>
            </a:r>
            <a:r>
              <a:rPr b="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transitivity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, </a:t>
            </a:r>
            <a:r>
              <a:rPr b="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substitutability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, </a:t>
            </a:r>
            <a:r>
              <a:rPr b="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decomposability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, </a:t>
            </a:r>
            <a:r>
              <a:rPr b="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monotonicity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, and </a:t>
            </a:r>
            <a:r>
              <a:rPr b="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continuity</a:t>
            </a:r>
            <a:endParaRPr>
              <a:solidFill>
                <a:srgbClr val="004D80"/>
              </a:solidFill>
            </a:endParaRPr>
          </a:p>
          <a:p>
            <a:pPr lvl="2">
              <a:defRPr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Action profile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determines the </a:t>
            </a:r>
            <a:r>
              <a:rPr>
                <a:solidFill>
                  <a:srgbClr val="C82506"/>
                </a:solidFill>
              </a:rPr>
              <a:t>outcome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in a normal form game</a:t>
            </a:r>
            <a:endParaRPr>
              <a:solidFill>
                <a:srgbClr val="000000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Affine invariance: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For a given set of preferences, </a:t>
            </a: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u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not unique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 marL="1465676" indent="-576676"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sSubSup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u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  <m:sup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′</m:t>
                    </m:r>
                  </m:sup>
                </m:sSubSup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c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u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+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represents the same preferences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∀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c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&gt;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0,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r>
                  <m:rPr>
                    <m:sty m:val="p"/>
                    <m:scr m:val="double-struck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</m:oMath>
            </a14:m>
            <a:br>
              <a:rPr sz="5000"/>
            </a:br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(</a:t>
            </a:r>
            <a:r>
              <a:rPr b="1" sz="4400">
                <a:latin typeface="+mn-lt"/>
                <a:ea typeface="+mn-ea"/>
                <a:cs typeface="+mn-cs"/>
                <a:sym typeface="Helvetica Neue"/>
              </a:rPr>
              <a:t>why?</a:t>
            </a:r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)</a:t>
            </a:r>
            <a:endParaRPr sz="5000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87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ames of Pure Cooperation and Pure Competition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>
            <a:lvl1pPr defTabSz="698300">
              <a:defRPr sz="9500"/>
            </a:lvl1pPr>
          </a:lstStyle>
          <a:p>
            <a:pPr/>
            <a:r>
              <a:t>Games of Pure Cooperation and Pure Competition</a:t>
            </a:r>
          </a:p>
        </p:txBody>
      </p:sp>
      <p:sp>
        <p:nvSpPr>
          <p:cNvPr id="190" name="In a zero-sum game, players have exactly opposed interests:   for all    (*)…"/>
          <p:cNvSpPr txBox="1"/>
          <p:nvPr>
            <p:ph type="body" sz="half" idx="1"/>
          </p:nvPr>
        </p:nvSpPr>
        <p:spPr>
          <a:xfrm>
            <a:off x="2339147" y="3643312"/>
            <a:ext cx="19862739" cy="4643439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2800"/>
              </a:spcBef>
            </a:pPr>
            <a:r>
              <a:t>In a </a:t>
            </a:r>
            <a:r>
              <a:rPr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zero-sum game</a:t>
            </a:r>
            <a:r>
              <a:t>, players have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exactly opposed</a:t>
            </a:r>
            <a:r>
              <a:t> interests:</a:t>
            </a:r>
            <a:br/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u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u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 for all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</m:oMath>
            </a14:m>
            <a:r>
              <a:t>  </a:t>
            </a:r>
            <a:r>
              <a:rPr b="1">
                <a:latin typeface="+mn-lt"/>
                <a:ea typeface="+mn-ea"/>
                <a:cs typeface="+mn-cs"/>
                <a:sym typeface="Helvetica Neue"/>
              </a:rPr>
              <a:t>(*)</a:t>
            </a:r>
            <a:endParaRPr b="1">
              <a:latin typeface="+mn-lt"/>
              <a:ea typeface="+mn-ea"/>
              <a:cs typeface="+mn-cs"/>
              <a:sym typeface="Helvetica Neue"/>
            </a:endParaRPr>
          </a:p>
          <a:p>
            <a:pPr lvl="2">
              <a:spcBef>
                <a:spcPts val="1200"/>
              </a:spcBef>
              <a:buFont typeface="Helvetica Neue Light"/>
              <a:buChar char="✴"/>
            </a:pPr>
            <a:r>
              <a:t>There must be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precisely</a:t>
            </a:r>
            <a:r>
              <a:t>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two</a:t>
            </a:r>
            <a:r>
              <a:t> players</a:t>
            </a:r>
          </a:p>
          <a:p>
            <a:pPr>
              <a:spcBef>
                <a:spcPts val="2800"/>
              </a:spcBef>
            </a:pPr>
            <a:r>
              <a:t>In a game of </a:t>
            </a:r>
            <a:r>
              <a:rPr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pure cooperation</a:t>
            </a:r>
            <a:r>
              <a:t>, players have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exactly the same</a:t>
            </a:r>
            <a:r>
              <a:t> interests:  </a:t>
            </a:r>
            <a:br/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u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u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j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 for all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</m:oMath>
            </a14:m>
            <a:r>
              <a:t> and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j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N</m:t>
                </m:r>
              </m:oMath>
            </a14:m>
            <a:endParaRPr sz="5000"/>
          </a:p>
        </p:txBody>
      </p:sp>
      <p:graphicFrame>
        <p:nvGraphicFramePr>
          <p:cNvPr id="191" name="Table 1-2"/>
          <p:cNvGraphicFramePr/>
          <p:nvPr/>
        </p:nvGraphicFramePr>
        <p:xfrm>
          <a:off x="12624903" y="7922545"/>
          <a:ext cx="4450200" cy="4415244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483400"/>
                <a:gridCol w="1483400"/>
                <a:gridCol w="1483400"/>
              </a:tblGrid>
              <a:tr h="1471748">
                <a:tc>
                  <a:txBody>
                    <a:bodyPr/>
                    <a:lstStyle/>
                    <a:p>
                      <a:pPr indent="228600">
                        <a:defRPr>
                          <a:sym typeface="Helvetica Neue Medium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Left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Right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noFill/>
                  </a:tcPr>
                </a:tc>
              </a:tr>
              <a:tr h="147174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Left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4400">
                          <a:sym typeface="Helvetica Neue Medium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4400">
                          <a:sym typeface="Helvetica Neue Medium"/>
                        </a:rPr>
                        <a:t>-1</a:t>
                      </a:r>
                    </a:p>
                  </a:txBody>
                  <a:tcPr marL="50800" marR="50800" marT="50800" marB="50800" anchor="ctr" anchorCtr="0" horzOverflow="overflow">
                    <a:noFill/>
                  </a:tcPr>
                </a:tc>
              </a:tr>
              <a:tr h="147174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Right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4400">
                          <a:sym typeface="Helvetica Neue Medium"/>
                        </a:rPr>
                        <a:t>-1</a:t>
                      </a:r>
                    </a:p>
                  </a:txBody>
                  <a:tcPr marL="50800" marR="50800" marT="50800" marB="5080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4400">
                          <a:sym typeface="Helvetica Neue Medium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noFill/>
                  </a:tcPr>
                </a:tc>
              </a:tr>
            </a:tbl>
          </a:graphicData>
        </a:graphic>
      </p:graphicFrame>
      <p:graphicFrame>
        <p:nvGraphicFramePr>
          <p:cNvPr id="192" name="Table 1-2-1"/>
          <p:cNvGraphicFramePr/>
          <p:nvPr/>
        </p:nvGraphicFramePr>
        <p:xfrm>
          <a:off x="6540713" y="7916195"/>
          <a:ext cx="5136031" cy="4434294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712010"/>
                <a:gridCol w="1712010"/>
                <a:gridCol w="1712010"/>
              </a:tblGrid>
              <a:tr h="1478098">
                <a:tc>
                  <a:txBody>
                    <a:bodyPr/>
                    <a:lstStyle/>
                    <a:p>
                      <a:pPr indent="228600">
                        <a:defRPr>
                          <a:sym typeface="Helvetica Neue Medium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Heads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Tails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noFill/>
                  </a:tcPr>
                </a:tc>
              </a:tr>
              <a:tr h="147809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Heads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4400">
                          <a:sym typeface="Helvetica Neue Medium"/>
                        </a:rPr>
                        <a:t>1,-1</a:t>
                      </a:r>
                    </a:p>
                  </a:txBody>
                  <a:tcPr marL="50800" marR="50800" marT="50800" marB="5080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4400">
                          <a:sym typeface="Helvetica Neue Medium"/>
                        </a:rPr>
                        <a:t>-1,1</a:t>
                      </a:r>
                    </a:p>
                  </a:txBody>
                  <a:tcPr marL="50800" marR="50800" marT="50800" marB="50800" anchor="ctr" anchorCtr="0" horzOverflow="overflow">
                    <a:noFill/>
                  </a:tcPr>
                </a:tc>
              </a:tr>
              <a:tr h="147809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Tails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4400">
                          <a:sym typeface="Helvetica Neue Medium"/>
                        </a:rPr>
                        <a:t>-1,1</a:t>
                      </a:r>
                    </a:p>
                  </a:txBody>
                  <a:tcPr marL="50800" marR="50800" marT="50800" marB="5080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4400">
                          <a:sym typeface="Helvetica Neue Medium"/>
                        </a:rPr>
                        <a:t>1,-1</a:t>
                      </a:r>
                    </a:p>
                  </a:txBody>
                  <a:tcPr marL="50800" marR="50800" marT="50800" marB="50800" anchor="ctr" anchorCtr="0" horzOverflow="overflow">
                    <a:noFill/>
                  </a:tcPr>
                </a:tc>
              </a:tr>
            </a:tbl>
          </a:graphicData>
        </a:graphic>
      </p:graphicFrame>
      <p:sp>
        <p:nvSpPr>
          <p:cNvPr id="193" name="Matching Pennies"/>
          <p:cNvSpPr txBox="1"/>
          <p:nvPr/>
        </p:nvSpPr>
        <p:spPr>
          <a:xfrm>
            <a:off x="8301201" y="12657663"/>
            <a:ext cx="3407588" cy="6140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Matching Pennies</a:t>
            </a:r>
          </a:p>
        </p:txBody>
      </p:sp>
      <p:sp>
        <p:nvSpPr>
          <p:cNvPr id="194" name="Which side of the road should you drive on?"/>
          <p:cNvSpPr txBox="1"/>
          <p:nvPr/>
        </p:nvSpPr>
        <p:spPr>
          <a:xfrm>
            <a:off x="13549794" y="12416363"/>
            <a:ext cx="4293494" cy="10966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spAutoFit/>
          </a:bodyPr>
          <a:lstStyle>
            <a:lvl1pPr>
              <a:defRPr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Which side of the road should you drive on?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after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after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91" grpId="4"/>
      <p:bldP build="whole" bldLvl="1" animBg="1" rev="0" advAuto="0" spid="193" grpId="3"/>
      <p:bldP build="p" bldLvl="5" animBg="1" rev="0" advAuto="0" spid="190" grpId="1"/>
      <p:bldP build="whole" bldLvl="1" animBg="1" rev="0" advAuto="0" spid="192" grpId="2"/>
      <p:bldP build="whole" bldLvl="1" animBg="1" rev="0" advAuto="0" spid="194" grpId="5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eneral Game: Battle of the Sexes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 defTabSz="698300">
              <a:defRPr sz="9500"/>
            </a:pPr>
            <a:r>
              <a:t>General Game:</a:t>
            </a:r>
            <a:br/>
            <a:r>
              <a:t>Battle of the Sexes</a:t>
            </a:r>
          </a:p>
        </p:txBody>
      </p:sp>
      <p:sp>
        <p:nvSpPr>
          <p:cNvPr id="197" name="The most interesting games are simultaneously both  cooperative and competitive!"/>
          <p:cNvSpPr txBox="1"/>
          <p:nvPr>
            <p:ph type="body" sz="quarter" idx="1"/>
          </p:nvPr>
        </p:nvSpPr>
        <p:spPr>
          <a:xfrm>
            <a:off x="4387453" y="3407147"/>
            <a:ext cx="15609094" cy="1592168"/>
          </a:xfrm>
          <a:prstGeom prst="rect">
            <a:avLst/>
          </a:prstGeom>
        </p:spPr>
        <p:txBody>
          <a:bodyPr/>
          <a:lstStyle/>
          <a:p>
            <a:pPr marL="0" indent="0" algn="ctr">
              <a:buSzTx/>
              <a:buNone/>
            </a:pPr>
            <a:r>
              <a:t>The most interesting games are simultaneously both </a:t>
            </a:r>
            <a:br/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cooperative</a:t>
            </a:r>
            <a:r>
              <a:t>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and</a:t>
            </a:r>
            <a:r>
              <a:t>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competitive</a:t>
            </a:r>
            <a:r>
              <a:t>!</a:t>
            </a:r>
          </a:p>
        </p:txBody>
      </p:sp>
      <p:graphicFrame>
        <p:nvGraphicFramePr>
          <p:cNvPr id="198" name="Table 1-2"/>
          <p:cNvGraphicFramePr/>
          <p:nvPr/>
        </p:nvGraphicFramePr>
        <p:xfrm>
          <a:off x="7741384" y="4707542"/>
          <a:ext cx="6657666" cy="6605325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2219222"/>
                <a:gridCol w="2219222"/>
                <a:gridCol w="2219222"/>
              </a:tblGrid>
              <a:tr h="2201775">
                <a:tc>
                  <a:txBody>
                    <a:bodyPr/>
                    <a:lstStyle/>
                    <a:p>
                      <a:pPr indent="228600">
                        <a:defRPr>
                          <a:sym typeface="Helvetica Neue Medium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4400">
                          <a:sym typeface="Helvetica Neue Medium"/>
                        </a:rPr>
                        <a:t>Ballet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4400">
                          <a:sym typeface="Helvetica Neue Medium"/>
                        </a:rPr>
                        <a:t>Soccer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noFill/>
                  </a:tcPr>
                </a:tc>
              </a:tr>
              <a:tr h="2201775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4400">
                          <a:sym typeface="Helvetica Neue Medium"/>
                        </a:rPr>
                        <a:t>Ballet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4400">
                          <a:sym typeface="Helvetica Neue Medium"/>
                        </a:rPr>
                        <a:t>2, 1</a:t>
                      </a:r>
                    </a:p>
                  </a:txBody>
                  <a:tcPr marL="50800" marR="50800" marT="50800" marB="5080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4400">
                          <a:sym typeface="Helvetica Neue Medium"/>
                        </a:rPr>
                        <a:t>0, 0</a:t>
                      </a:r>
                    </a:p>
                  </a:txBody>
                  <a:tcPr marL="50800" marR="50800" marT="50800" marB="50800" anchor="ctr" anchorCtr="0" horzOverflow="overflow">
                    <a:noFill/>
                  </a:tcPr>
                </a:tc>
              </a:tr>
              <a:tr h="2201775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4400">
                          <a:sym typeface="Helvetica Neue Medium"/>
                        </a:rPr>
                        <a:t>Soccer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4400">
                          <a:sym typeface="Helvetica Neue Medium"/>
                        </a:rPr>
                        <a:t>0, 0</a:t>
                      </a:r>
                    </a:p>
                  </a:txBody>
                  <a:tcPr marL="50800" marR="50800" marT="50800" marB="5080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4400">
                          <a:sym typeface="Helvetica Neue Medium"/>
                        </a:rPr>
                        <a:t>1, 2</a:t>
                      </a:r>
                    </a:p>
                  </a:txBody>
                  <a:tcPr marL="50800" marR="50800" marT="50800" marB="50800" anchor="ctr" anchorCtr="0" horzOverflow="overflow">
                    <a:noFill/>
                  </a:tcPr>
                </a:tc>
              </a:tr>
            </a:tbl>
          </a:graphicData>
        </a:graphic>
      </p:graphicFrame>
      <p:sp>
        <p:nvSpPr>
          <p:cNvPr id="199" name="Play against someone near you."/>
          <p:cNvSpPr txBox="1"/>
          <p:nvPr/>
        </p:nvSpPr>
        <p:spPr>
          <a:xfrm>
            <a:off x="4387453" y="11623427"/>
            <a:ext cx="15609094" cy="12243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normAutofit fontScale="100000" lnSpcReduction="0"/>
          </a:bodyPr>
          <a:lstStyle>
            <a:lvl1pPr>
              <a:spcBef>
                <a:spcPts val="5900"/>
              </a:spcBef>
              <a:defRPr sz="44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Play against someone near you.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99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Optimal Decisions in Games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Optimal Decisions in Games</a:t>
            </a:r>
          </a:p>
        </p:txBody>
      </p:sp>
      <p:sp>
        <p:nvSpPr>
          <p:cNvPr id="202" name="In single-agent environments, the key notion is  optimal decision: a decision that maximizes the agent's expected utility…"/>
          <p:cNvSpPr txBox="1"/>
          <p:nvPr>
            <p:ph type="body" idx="1"/>
          </p:nvPr>
        </p:nvSpPr>
        <p:spPr>
          <a:xfrm>
            <a:off x="2667000" y="3643312"/>
            <a:ext cx="19050000" cy="8840393"/>
          </a:xfrm>
          <a:prstGeom prst="rect">
            <a:avLst/>
          </a:prstGeom>
        </p:spPr>
        <p:txBody>
          <a:bodyPr/>
          <a:lstStyle/>
          <a:p>
            <a:pPr/>
            <a:r>
              <a:t>In single-agent environments, the key notion is </a:t>
            </a:r>
            <a:br/>
            <a:r>
              <a:rPr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optimal decision:</a:t>
            </a:r>
            <a:r>
              <a:t> a decision that maximizes the agent's expected utility</a:t>
            </a:r>
          </a:p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What is the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optimal strategy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in a multiagent setting?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/>
            <a:r>
              <a:t>In a multiagent setting, the notion of unconditionally optimal strategy is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incoherent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lvl="2"/>
            <a:r>
              <a:t>The best strategy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depends</a:t>
            </a:r>
            <a:r>
              <a:t> on the strategies of others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02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olution Concepts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Solution Concepts</a:t>
            </a:r>
          </a:p>
        </p:txBody>
      </p:sp>
      <p:sp>
        <p:nvSpPr>
          <p:cNvPr id="205" name="From the viewpoint of an outside observer, can some outcomes of a game be labelled as better than others?…"/>
          <p:cNvSpPr txBox="1"/>
          <p:nvPr>
            <p:ph type="body" idx="1"/>
          </p:nvPr>
        </p:nvSpPr>
        <p:spPr>
          <a:xfrm>
            <a:off x="1384055" y="3203961"/>
            <a:ext cx="21615890" cy="8840391"/>
          </a:xfrm>
          <a:prstGeom prst="rect">
            <a:avLst/>
          </a:prstGeom>
        </p:spPr>
        <p:txBody>
          <a:bodyPr/>
          <a:lstStyle/>
          <a:p>
            <a:pPr/>
            <a:r>
              <a:t>From the viewpoint of an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outside observer</a:t>
            </a:r>
            <a:r>
              <a:t>, can some outcomes of a game be labelled as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better</a:t>
            </a:r>
            <a:r>
              <a:t> than others?</a:t>
            </a:r>
          </a:p>
          <a:p>
            <a:pPr lvl="2"/>
            <a:r>
              <a:t>We have no way of saying one agent's interests are more important than another's</a:t>
            </a:r>
          </a:p>
          <a:p>
            <a:pPr lvl="2"/>
            <a:r>
              <a:t>We can't even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compare</a:t>
            </a:r>
            <a:r>
              <a:t> the agents' utilities to each other, because of affine invariance!  We don't know what "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units</a:t>
            </a:r>
            <a:r>
              <a:t>" the payoffs are being expressed in.</a:t>
            </a:r>
          </a:p>
          <a:p>
            <a:pPr/>
            <a:r>
              <a:t>Game theorists identify certain subsets of outcomes that are interesting in one sense or another.  These are called </a:t>
            </a:r>
            <a:r>
              <a:rPr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solution concepts</a:t>
            </a:r>
            <a:r>
              <a:t>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05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Pareto Optimality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Pareto Optimality</a:t>
            </a:r>
          </a:p>
        </p:txBody>
      </p:sp>
      <p:sp>
        <p:nvSpPr>
          <p:cNvPr id="208" name="Sometimes, some outcome   is at least as good for any agent as outcome  , and there is some agent who strictly prefers   to  .…"/>
          <p:cNvSpPr txBox="1"/>
          <p:nvPr>
            <p:ph type="body" sz="half" idx="1"/>
          </p:nvPr>
        </p:nvSpPr>
        <p:spPr>
          <a:xfrm>
            <a:off x="985855" y="3643312"/>
            <a:ext cx="17172174" cy="6429377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2400"/>
              </a:spcBef>
            </a:pPr>
            <a:r>
              <a:t>Sometimes, some outcome </a:t>
            </a:r>
            <a14:m>
              <m:oMath>
                <m:sSup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o</m:t>
                    </m:r>
                  </m:e>
                  <m:sup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p>
                </m:sSup>
              </m:oMath>
            </a14:m>
            <a:r>
              <a:t> is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at least as good</a:t>
            </a:r>
            <a:r>
              <a:t> for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any</a:t>
            </a:r>
            <a:r>
              <a:t> agent as outcome </a:t>
            </a:r>
            <a14:m>
              <m:oMath>
                <m:sSup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o</m:t>
                    </m:r>
                  </m:e>
                  <m:sup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p>
                </m:sSup>
              </m:oMath>
            </a14:m>
            <a:r>
              <a:t>, and there is some agent who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strictly prefers</a:t>
            </a:r>
            <a:r>
              <a:t> </a:t>
            </a:r>
            <a14:m>
              <m:oMath>
                <m:sSup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o</m:t>
                    </m:r>
                  </m:e>
                  <m:sup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p>
                </m:sSup>
              </m:oMath>
            </a14:m>
            <a:r>
              <a:t> to </a:t>
            </a:r>
            <a14:m>
              <m:oMath>
                <m:sSup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o</m:t>
                    </m:r>
                  </m:e>
                  <m:sup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p>
                </m:sSup>
              </m:oMath>
            </a14:m>
            <a:r>
              <a:t>.</a:t>
            </a:r>
          </a:p>
          <a:p>
            <a:pPr lvl="2">
              <a:spcBef>
                <a:spcPts val="1600"/>
              </a:spcBef>
            </a:pPr>
            <a:r>
              <a:t>In this case, </a:t>
            </a:r>
            <a14:m>
              <m:oMath>
                <m:sSup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o</m:t>
                    </m:r>
                  </m:e>
                  <m:sup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p>
                </m:sSup>
              </m:oMath>
            </a14:m>
            <a:r>
              <a:t> seems defensibly better than </a:t>
            </a:r>
            <a14:m>
              <m:oMath>
                <m:sSup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o</m:t>
                    </m:r>
                  </m:e>
                  <m:sup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p>
                </m:sSup>
              </m:oMath>
            </a14:m>
            <a:endParaRPr i="1">
              <a:latin typeface="+mn-lt"/>
              <a:ea typeface="+mn-ea"/>
              <a:cs typeface="+mn-cs"/>
              <a:sym typeface="Helvetica Neue"/>
            </a:endParaRPr>
          </a:p>
          <a:p>
            <a:pPr marL="0" indent="0">
              <a:spcBef>
                <a:spcPts val="2400"/>
              </a:spcBef>
              <a:buSzTx/>
              <a:buNone/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Definition: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14:m>
              <m:oMath>
                <m:sSup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o</m:t>
                    </m:r>
                  </m:e>
                  <m:sup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p>
                </m:sSup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b="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Pareto dominates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14:m>
              <m:oMath>
                <m:sSup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o</m:t>
                    </m:r>
                  </m:e>
                  <m:sup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p>
                </m:sSup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in this case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marL="0" indent="0">
              <a:spcBef>
                <a:spcPts val="2400"/>
              </a:spcBef>
              <a:buSzTx/>
              <a:buNone/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Definition: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An outcome </a:t>
            </a:r>
            <a14:m>
              <m:oMath>
                <m:sSup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o</m:t>
                    </m:r>
                  </m:e>
                  <m:sup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*</m:t>
                    </m:r>
                  </m:sup>
                </m:sSup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</a:t>
            </a:r>
            <a:r>
              <a:rPr b="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Pareto optimal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if no other outcome Pareto dominates it.</a:t>
            </a:r>
            <a:endParaRPr sz="5000"/>
          </a:p>
        </p:txBody>
      </p:sp>
      <p:sp>
        <p:nvSpPr>
          <p:cNvPr id="209" name="Questions:…"/>
          <p:cNvSpPr txBox="1"/>
          <p:nvPr/>
        </p:nvSpPr>
        <p:spPr>
          <a:xfrm>
            <a:off x="18624243" y="4225659"/>
            <a:ext cx="5387804" cy="6655939"/>
          </a:xfrm>
          <a:prstGeom prst="rect">
            <a:avLst/>
          </a:prstGeom>
          <a:solidFill>
            <a:srgbClr val="D6D5D5"/>
          </a:solidFill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spAutoFit/>
          </a:bodyPr>
          <a:lstStyle/>
          <a:p>
            <a:pPr algn="l">
              <a:spcBef>
                <a:spcPts val="3600"/>
              </a:spcBef>
              <a:defRPr b="1" sz="40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Questions:</a:t>
            </a:r>
          </a:p>
          <a:p>
            <a:pPr marL="793750" indent="-793750" algn="l">
              <a:spcBef>
                <a:spcPts val="3600"/>
              </a:spcBef>
              <a:buSzPct val="100000"/>
              <a:buAutoNum type="arabicPeriod" startAt="1"/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Can a game have more than one Pareto-optimal outcome?</a:t>
            </a:r>
          </a:p>
          <a:p>
            <a:pPr marL="793750" indent="-793750" algn="l">
              <a:spcBef>
                <a:spcPts val="3600"/>
              </a:spcBef>
              <a:buSzPct val="100000"/>
              <a:buAutoNum type="arabicPeriod" startAt="1"/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Does every game have at least one Pareto-optimal outcome?</a:t>
            </a:r>
          </a:p>
        </p:txBody>
      </p:sp>
      <p:sp>
        <p:nvSpPr>
          <p:cNvPr id="210" name="Equation"/>
          <p:cNvSpPr txBox="1"/>
          <p:nvPr/>
        </p:nvSpPr>
        <p:spPr>
          <a:xfrm>
            <a:off x="1214325" y="10163181"/>
            <a:ext cx="4448889" cy="1249681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d>
                    <m:dPr>
                      <m:ctrlP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</m:ctrlPr>
                      <m:begChr m:val="["/>
                      <m:endChr m:val="]"/>
                    </m:dPr>
                    <m:e>
                      <m:eqArr>
                        <m:eqArrPr>
                          <m:ctrlPr>
                            <a:rPr xmlns:a="http://schemas.openxmlformats.org/drawingml/2006/main" sz="3200" i="1">
                              <a:solidFill>
                                <a:srgbClr val="5E5E5E"/>
                              </a:solidFill>
                              <a:latin typeface="Cambria Math" panose="02040503050406030204" pitchFamily="18" charset="0"/>
                            </a:rPr>
                          </m:ctrlPr>
                        </m:eqArrPr>
                        <m:e>
                          <m:r>
                            <a:rPr xmlns:a="http://schemas.openxmlformats.org/drawingml/2006/main" sz="3200" i="1">
                              <a:solidFill>
                                <a:srgbClr val="5E5E5E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e>
                        <m:e>
                          <m:r>
                            <a:rPr xmlns:a="http://schemas.openxmlformats.org/drawingml/2006/main" sz="3200" i="1">
                              <a:solidFill>
                                <a:srgbClr val="5E5E5E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e>
                        <m:e>
                          <m:r>
                            <a:rPr xmlns:a="http://schemas.openxmlformats.org/drawingml/2006/main" sz="3200" i="1">
                              <a:solidFill>
                                <a:srgbClr val="5E5E5E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</m:eqArr>
                    </m:e>
                  </m:d>
                  <m:r>
                    <m:rPr>
                      <m:nor/>
                    </m:rPr>
                    <a:rPr xmlns:a="http://schemas.openxmlformats.org/drawingml/2006/main" sz="32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Pareto-dominates</m:t>
                  </m:r>
                  <m:d>
                    <m:dPr>
                      <m:ctrlP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</m:ctrlPr>
                      <m:begChr m:val="["/>
                      <m:endChr m:val="]"/>
                    </m:dPr>
                    <m:e>
                      <m:eqArr>
                        <m:eqArrPr>
                          <m:ctrlPr>
                            <a:rPr xmlns:a="http://schemas.openxmlformats.org/drawingml/2006/main" sz="3200" i="1">
                              <a:solidFill>
                                <a:srgbClr val="5E5E5E"/>
                              </a:solidFill>
                              <a:latin typeface="Cambria Math" panose="02040503050406030204" pitchFamily="18" charset="0"/>
                            </a:rPr>
                          </m:ctrlPr>
                        </m:eqArrPr>
                        <m:e>
                          <m:r>
                            <a:rPr xmlns:a="http://schemas.openxmlformats.org/drawingml/2006/main" sz="3200" i="1">
                              <a:solidFill>
                                <a:srgbClr val="5E5E5E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e>
                        <m:e>
                          <m:r>
                            <a:rPr xmlns:a="http://schemas.openxmlformats.org/drawingml/2006/main" sz="3200" i="1">
                              <a:solidFill>
                                <a:srgbClr val="5E5E5E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e>
                          <m:r>
                            <a:rPr xmlns:a="http://schemas.openxmlformats.org/drawingml/2006/main" sz="3200" i="1">
                              <a:solidFill>
                                <a:srgbClr val="5E5E5E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</m:eqArr>
                    </m:e>
                  </m:d>
                </m:oMath>
              </m:oMathPara>
            </a14:m>
            <a:endParaRPr sz="3200">
              <a:solidFill>
                <a:srgbClr val="5E5E5E"/>
              </a:solidFill>
            </a:endParaRPr>
          </a:p>
        </p:txBody>
      </p:sp>
      <p:sp>
        <p:nvSpPr>
          <p:cNvPr id="211" name="Equation"/>
          <p:cNvSpPr txBox="1"/>
          <p:nvPr/>
        </p:nvSpPr>
        <p:spPr>
          <a:xfrm>
            <a:off x="1214325" y="12076555"/>
            <a:ext cx="4448889" cy="1249681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d>
                    <m:dPr>
                      <m:ctrlP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</m:ctrlPr>
                      <m:begChr m:val="["/>
                      <m:endChr m:val="]"/>
                    </m:dPr>
                    <m:e>
                      <m:eqArr>
                        <m:eqArrPr>
                          <m:ctrlPr>
                            <a:rPr xmlns:a="http://schemas.openxmlformats.org/drawingml/2006/main" sz="3200" i="1">
                              <a:solidFill>
                                <a:srgbClr val="5E5E5E"/>
                              </a:solidFill>
                              <a:latin typeface="Cambria Math" panose="02040503050406030204" pitchFamily="18" charset="0"/>
                            </a:rPr>
                          </m:ctrlPr>
                        </m:eqArrPr>
                        <m:e>
                          <m:r>
                            <a:rPr xmlns:a="http://schemas.openxmlformats.org/drawingml/2006/main" sz="3200" i="1">
                              <a:solidFill>
                                <a:srgbClr val="5E5E5E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  <m:e>
                          <m:r>
                            <a:rPr xmlns:a="http://schemas.openxmlformats.org/drawingml/2006/main" sz="3200" i="1">
                              <a:solidFill>
                                <a:srgbClr val="5E5E5E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  <m:e>
                          <m:r>
                            <a:rPr xmlns:a="http://schemas.openxmlformats.org/drawingml/2006/main" sz="3200" i="1">
                              <a:solidFill>
                                <a:srgbClr val="5E5E5E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</m:eqArr>
                    </m:e>
                  </m:d>
                  <m:r>
                    <m:rPr>
                      <m:nor/>
                    </m:rPr>
                    <a:rPr xmlns:a="http://schemas.openxmlformats.org/drawingml/2006/main" sz="32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Pareto-dominates</m:t>
                  </m:r>
                  <m:d>
                    <m:dPr>
                      <m:ctrlP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</m:ctrlPr>
                      <m:begChr m:val="["/>
                      <m:endChr m:val="]"/>
                    </m:dPr>
                    <m:e>
                      <m:eqArr>
                        <m:eqArrPr>
                          <m:ctrlPr>
                            <a:rPr xmlns:a="http://schemas.openxmlformats.org/drawingml/2006/main" sz="3200" i="1">
                              <a:solidFill>
                                <a:srgbClr val="5E5E5E"/>
                              </a:solidFill>
                              <a:latin typeface="Cambria Math" panose="02040503050406030204" pitchFamily="18" charset="0"/>
                            </a:rPr>
                          </m:ctrlPr>
                        </m:eqArrPr>
                        <m:e>
                          <m:r>
                            <a:rPr xmlns:a="http://schemas.openxmlformats.org/drawingml/2006/main" sz="3200" i="1">
                              <a:solidFill>
                                <a:srgbClr val="5E5E5E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  <m:e>
                          <m:r>
                            <a:rPr xmlns:a="http://schemas.openxmlformats.org/drawingml/2006/main" sz="3200" i="1">
                              <a:solidFill>
                                <a:srgbClr val="5E5E5E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  <m:e>
                          <m:r>
                            <a:rPr xmlns:a="http://schemas.openxmlformats.org/drawingml/2006/main" sz="3200" i="1">
                              <a:solidFill>
                                <a:srgbClr val="5E5E5E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eqArr>
                    </m:e>
                  </m:d>
                </m:oMath>
              </m:oMathPara>
            </a14:m>
            <a:endParaRPr sz="3200">
              <a:solidFill>
                <a:srgbClr val="5E5E5E"/>
              </a:solidFill>
            </a:endParaRPr>
          </a:p>
        </p:txBody>
      </p:sp>
      <p:sp>
        <p:nvSpPr>
          <p:cNvPr id="212" name="Equation"/>
          <p:cNvSpPr txBox="1"/>
          <p:nvPr/>
        </p:nvSpPr>
        <p:spPr>
          <a:xfrm>
            <a:off x="8424791" y="9955237"/>
            <a:ext cx="5609217" cy="1249681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r>
                    <m:rPr>
                      <m:nor/>
                    </m:rPr>
                    <a:rPr xmlns:a="http://schemas.openxmlformats.org/drawingml/2006/main" sz="32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Does</m:t>
                  </m:r>
                  <m:d>
                    <m:dPr>
                      <m:ctrlP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</m:ctrlPr>
                      <m:begChr m:val="["/>
                      <m:endChr m:val="]"/>
                    </m:dPr>
                    <m:e>
                      <m:eqArr>
                        <m:eqArrPr>
                          <m:ctrlPr>
                            <a:rPr xmlns:a="http://schemas.openxmlformats.org/drawingml/2006/main" sz="3200" i="1">
                              <a:solidFill>
                                <a:srgbClr val="5E5E5E"/>
                              </a:solidFill>
                              <a:latin typeface="Cambria Math" panose="02040503050406030204" pitchFamily="18" charset="0"/>
                            </a:rPr>
                          </m:ctrlPr>
                        </m:eqArrPr>
                        <m:e>
                          <m:r>
                            <a:rPr xmlns:a="http://schemas.openxmlformats.org/drawingml/2006/main" sz="3200" i="1">
                              <a:solidFill>
                                <a:srgbClr val="5E5E5E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e>
                        <m:e>
                          <m:r>
                            <a:rPr xmlns:a="http://schemas.openxmlformats.org/drawingml/2006/main" sz="3200" i="1">
                              <a:solidFill>
                                <a:srgbClr val="5E5E5E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e>
                        <m:e>
                          <m:r>
                            <a:rPr xmlns:a="http://schemas.openxmlformats.org/drawingml/2006/main" sz="3200" i="1">
                              <a:solidFill>
                                <a:srgbClr val="5E5E5E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</m:eqArr>
                    </m:e>
                  </m:d>
                  <m:r>
                    <m:rPr>
                      <m:nor/>
                    </m:rPr>
                    <a:rPr xmlns:a="http://schemas.openxmlformats.org/drawingml/2006/main" sz="32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Pareto-dominate</m:t>
                  </m:r>
                  <m:d>
                    <m:dPr>
                      <m:ctrlP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</m:ctrlPr>
                      <m:begChr m:val="["/>
                      <m:endChr m:val="]"/>
                    </m:dPr>
                    <m:e>
                      <m:eqArr>
                        <m:eqArrPr>
                          <m:ctrlPr>
                            <a:rPr xmlns:a="http://schemas.openxmlformats.org/drawingml/2006/main" sz="3200" i="1">
                              <a:solidFill>
                                <a:srgbClr val="5E5E5E"/>
                              </a:solidFill>
                              <a:latin typeface="Cambria Math" panose="02040503050406030204" pitchFamily="18" charset="0"/>
                            </a:rPr>
                          </m:ctrlPr>
                        </m:eqArrPr>
                        <m:e>
                          <m:r>
                            <a:rPr xmlns:a="http://schemas.openxmlformats.org/drawingml/2006/main" sz="3200" i="1">
                              <a:solidFill>
                                <a:srgbClr val="5E5E5E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  <m:e>
                          <m:r>
                            <a:rPr xmlns:a="http://schemas.openxmlformats.org/drawingml/2006/main" sz="3200" i="1">
                              <a:solidFill>
                                <a:srgbClr val="5E5E5E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  <m:e>
                          <m:r>
                            <a:rPr xmlns:a="http://schemas.openxmlformats.org/drawingml/2006/main" sz="3200" i="1">
                              <a:solidFill>
                                <a:srgbClr val="5E5E5E"/>
                              </a:solidFill>
                              <a:latin typeface="Cambria Math" panose="02040503050406030204" pitchFamily="18" charset="0"/>
                            </a:rPr>
                            <m:t>9</m:t>
                          </m:r>
                        </m:e>
                      </m:eqArr>
                    </m:e>
                  </m:d>
                  <m:r>
                    <m:rPr>
                      <m:nor/>
                    </m:rPr>
                    <a:rPr xmlns:a="http://schemas.openxmlformats.org/drawingml/2006/main" sz="32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?</m:t>
                  </m:r>
                </m:oMath>
              </m:oMathPara>
            </a14:m>
            <a:endParaRPr sz="3200">
              <a:solidFill>
                <a:srgbClr val="5E5E5E"/>
              </a:solidFill>
            </a:endParaRPr>
          </a:p>
        </p:txBody>
      </p:sp>
      <p:sp>
        <p:nvSpPr>
          <p:cNvPr id="213" name="Equation"/>
          <p:cNvSpPr txBox="1"/>
          <p:nvPr/>
        </p:nvSpPr>
        <p:spPr>
          <a:xfrm>
            <a:off x="8293784" y="11713977"/>
            <a:ext cx="12688811" cy="1452881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r>
                    <m:rPr>
                      <m:nor/>
                    </m:rPr>
                    <a:rPr xmlns:a="http://schemas.openxmlformats.org/drawingml/2006/main" sz="32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Out of</m:t>
                  </m:r>
                  <m:d>
                    <m:dPr>
                      <m:ctrlP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</m:ctrlPr>
                      <m:begChr m:val="{"/>
                      <m:endChr m:val="}"/>
                    </m:dPr>
                    <m:e>
                      <m:d>
                        <m:dPr>
                          <m:ctrlPr>
                            <a:rPr xmlns:a="http://schemas.openxmlformats.org/drawingml/2006/main" sz="3200" i="1">
                              <a:solidFill>
                                <a:srgbClr val="5E5E5E"/>
                              </a:solidFill>
                              <a:latin typeface="Cambria Math" panose="02040503050406030204" pitchFamily="18" charset="0"/>
                            </a:rPr>
                          </m:ctrlPr>
                          <m:begChr m:val="["/>
                          <m:endChr m:val="]"/>
                        </m:dPr>
                        <m:e>
                          <m:eqArr>
                            <m:eqArrPr>
                              <m:ctrlPr>
                                <a:rPr xmlns:a="http://schemas.openxmlformats.org/drawingml/2006/main" sz="3200" i="1">
                                  <a:solidFill>
                                    <a:srgbClr val="5E5E5E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xmlns:a="http://schemas.openxmlformats.org/drawingml/2006/main" sz="3200" i="1">
                                  <a:solidFill>
                                    <a:srgbClr val="5E5E5E"/>
                                  </a:solidFill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  <m:e>
                              <m:r>
                                <a:rPr xmlns:a="http://schemas.openxmlformats.org/drawingml/2006/main" sz="3200" i="1">
                                  <a:solidFill>
                                    <a:srgbClr val="5E5E5E"/>
                                  </a:solidFill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  <m:e>
                              <m:r>
                                <a:rPr xmlns:a="http://schemas.openxmlformats.org/drawingml/2006/main" sz="3200" i="1">
                                  <a:solidFill>
                                    <a:srgbClr val="5E5E5E"/>
                                  </a:solidFill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eqArr>
                        </m:e>
                      </m:d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d>
                        <m:dPr>
                          <m:ctrlPr>
                            <a:rPr xmlns:a="http://schemas.openxmlformats.org/drawingml/2006/main" sz="3200" i="1">
                              <a:solidFill>
                                <a:srgbClr val="5E5E5E"/>
                              </a:solidFill>
                              <a:latin typeface="Cambria Math" panose="02040503050406030204" pitchFamily="18" charset="0"/>
                            </a:rPr>
                          </m:ctrlPr>
                          <m:begChr m:val="["/>
                          <m:endChr m:val="]"/>
                        </m:dPr>
                        <m:e>
                          <m:eqArr>
                            <m:eqArrPr>
                              <m:ctrlPr>
                                <a:rPr xmlns:a="http://schemas.openxmlformats.org/drawingml/2006/main" sz="3200" i="1">
                                  <a:solidFill>
                                    <a:srgbClr val="5E5E5E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xmlns:a="http://schemas.openxmlformats.org/drawingml/2006/main" sz="3200" i="1">
                                  <a:solidFill>
                                    <a:srgbClr val="5E5E5E"/>
                                  </a:solidFill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  <m:e>
                              <m:r>
                                <a:rPr xmlns:a="http://schemas.openxmlformats.org/drawingml/2006/main" sz="3200" i="1">
                                  <a:solidFill>
                                    <a:srgbClr val="5E5E5E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xmlns:a="http://schemas.openxmlformats.org/drawingml/2006/main" sz="3200" i="1">
                                  <a:solidFill>
                                    <a:srgbClr val="5E5E5E"/>
                                  </a:solidFill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eqArr>
                        </m:e>
                      </m:d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d>
                        <m:dPr>
                          <m:ctrlPr>
                            <a:rPr xmlns:a="http://schemas.openxmlformats.org/drawingml/2006/main" sz="3200" i="1">
                              <a:solidFill>
                                <a:srgbClr val="5E5E5E"/>
                              </a:solidFill>
                              <a:latin typeface="Cambria Math" panose="02040503050406030204" pitchFamily="18" charset="0"/>
                            </a:rPr>
                          </m:ctrlPr>
                          <m:begChr m:val="["/>
                          <m:endChr m:val="]"/>
                        </m:dPr>
                        <m:e>
                          <m:eqArr>
                            <m:eqArrPr>
                              <m:ctrlPr>
                                <a:rPr xmlns:a="http://schemas.openxmlformats.org/drawingml/2006/main" sz="3200" i="1">
                                  <a:solidFill>
                                    <a:srgbClr val="5E5E5E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xmlns:a="http://schemas.openxmlformats.org/drawingml/2006/main" sz="3200" i="1">
                                  <a:solidFill>
                                    <a:srgbClr val="5E5E5E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xmlns:a="http://schemas.openxmlformats.org/drawingml/2006/main" sz="3200" i="1">
                                  <a:solidFill>
                                    <a:srgbClr val="5E5E5E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xmlns:a="http://schemas.openxmlformats.org/drawingml/2006/main" sz="3200" i="1">
                                  <a:solidFill>
                                    <a:srgbClr val="5E5E5E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eqArr>
                        </m:e>
                      </m:d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d>
                        <m:dPr>
                          <m:ctrlPr>
                            <a:rPr xmlns:a="http://schemas.openxmlformats.org/drawingml/2006/main" sz="3200" i="1">
                              <a:solidFill>
                                <a:srgbClr val="5E5E5E"/>
                              </a:solidFill>
                              <a:latin typeface="Cambria Math" panose="02040503050406030204" pitchFamily="18" charset="0"/>
                            </a:rPr>
                          </m:ctrlPr>
                          <m:begChr m:val="["/>
                          <m:endChr m:val="]"/>
                        </m:dPr>
                        <m:e>
                          <m:eqArr>
                            <m:eqArrPr>
                              <m:ctrlPr>
                                <a:rPr xmlns:a="http://schemas.openxmlformats.org/drawingml/2006/main" sz="3200" i="1">
                                  <a:solidFill>
                                    <a:srgbClr val="5E5E5E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xmlns:a="http://schemas.openxmlformats.org/drawingml/2006/main" sz="3200" i="1">
                                  <a:solidFill>
                                    <a:srgbClr val="5E5E5E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xmlns:a="http://schemas.openxmlformats.org/drawingml/2006/main" sz="3200" i="1">
                                  <a:solidFill>
                                    <a:srgbClr val="5E5E5E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xmlns:a="http://schemas.openxmlformats.org/drawingml/2006/main" sz="3200" i="1">
                                  <a:solidFill>
                                    <a:srgbClr val="5E5E5E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eqArr>
                        </m:e>
                      </m:d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d>
                        <m:dPr>
                          <m:ctrlPr>
                            <a:rPr xmlns:a="http://schemas.openxmlformats.org/drawingml/2006/main" sz="3200" i="1">
                              <a:solidFill>
                                <a:srgbClr val="5E5E5E"/>
                              </a:solidFill>
                              <a:latin typeface="Cambria Math" panose="02040503050406030204" pitchFamily="18" charset="0"/>
                            </a:rPr>
                          </m:ctrlPr>
                          <m:begChr m:val="["/>
                          <m:endChr m:val="]"/>
                        </m:dPr>
                        <m:e>
                          <m:eqArr>
                            <m:eqArrPr>
                              <m:ctrlPr>
                                <a:rPr xmlns:a="http://schemas.openxmlformats.org/drawingml/2006/main" sz="3200" i="1">
                                  <a:solidFill>
                                    <a:srgbClr val="5E5E5E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xmlns:a="http://schemas.openxmlformats.org/drawingml/2006/main" sz="3200" i="1">
                                  <a:solidFill>
                                    <a:srgbClr val="5E5E5E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xmlns:a="http://schemas.openxmlformats.org/drawingml/2006/main" sz="3200" i="1">
                                  <a:solidFill>
                                    <a:srgbClr val="5E5E5E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xmlns:a="http://schemas.openxmlformats.org/drawingml/2006/main" sz="3200" i="1">
                                  <a:solidFill>
                                    <a:srgbClr val="5E5E5E"/>
                                  </a:solidFill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eqArr>
                        </m:e>
                      </m:d>
                    </m:e>
                  </m:d>
                  <m:r>
                    <m:rPr>
                      <m:nor/>
                    </m:rPr>
                    <a:rPr xmlns:a="http://schemas.openxmlformats.org/drawingml/2006/main" sz="32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which outcomes are</m:t>
                  </m:r>
                  <m:r>
                    <m:rPr>
                      <m:nor/>
                    </m:rPr>
                    <a:rPr xmlns:a="http://schemas.openxmlformats.org/drawingml/2006/main" sz="3200" i="1">
                      <a:solidFill>
                        <a:srgbClr val="FF0000"/>
                      </a:solidFill>
                      <a:latin typeface="Cambria Math" panose="02040503050406030204" pitchFamily="18" charset="0"/>
                    </a:rPr>
                    <m:t>Pareto-optimal</m:t>
                  </m:r>
                  <m:r>
                    <m:rPr>
                      <m:nor/>
                    </m:rPr>
                    <a:rPr xmlns:a="http://schemas.openxmlformats.org/drawingml/2006/main" sz="3200" i="1">
                      <a:solidFill>
                        <a:srgbClr val="5E5E5E"/>
                      </a:solidFill>
                      <a:latin typeface="Cambria Math" panose="02040503050406030204" pitchFamily="18" charset="0"/>
                    </a:rPr>
                    <m:t>?</m:t>
                  </m:r>
                </m:oMath>
              </m:oMathPara>
            </a14:m>
            <a:endParaRPr sz="3200">
              <a:solidFill>
                <a:srgbClr val="5E5E5E"/>
              </a:solidFill>
            </a:endParaRPr>
          </a:p>
        </p:txBody>
      </p:sp>
      <p:grpSp>
        <p:nvGrpSpPr>
          <p:cNvPr id="216" name="Group"/>
          <p:cNvGrpSpPr/>
          <p:nvPr/>
        </p:nvGrpSpPr>
        <p:grpSpPr>
          <a:xfrm>
            <a:off x="10594772" y="11698161"/>
            <a:ext cx="707000" cy="1484512"/>
            <a:chOff x="-1" y="-1"/>
            <a:chExt cx="706998" cy="1484511"/>
          </a:xfrm>
        </p:grpSpPr>
        <p:pic>
          <p:nvPicPr>
            <p:cNvPr id="214" name="Line Line" descr="Line Line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 rot="17580396">
              <a:off x="-431329" y="691453"/>
              <a:ext cx="1569654" cy="10160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15" name="Line Line" descr="Line Line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 rot="14819604">
              <a:off x="-431329" y="691453"/>
              <a:ext cx="1569654" cy="10160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grpSp>
        <p:nvGrpSpPr>
          <p:cNvPr id="219" name="Group"/>
          <p:cNvGrpSpPr/>
          <p:nvPr/>
        </p:nvGrpSpPr>
        <p:grpSpPr>
          <a:xfrm>
            <a:off x="12441157" y="11698161"/>
            <a:ext cx="707000" cy="1484512"/>
            <a:chOff x="-1" y="-1"/>
            <a:chExt cx="706998" cy="1484511"/>
          </a:xfrm>
        </p:grpSpPr>
        <p:pic>
          <p:nvPicPr>
            <p:cNvPr id="217" name="Line Line" descr="Line Line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 rot="17580396">
              <a:off x="-431329" y="691453"/>
              <a:ext cx="1569654" cy="10160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18" name="Line Line" descr="Line Line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 rot="14819604">
              <a:off x="-431329" y="691453"/>
              <a:ext cx="1569654" cy="10160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grpSp>
        <p:nvGrpSpPr>
          <p:cNvPr id="222" name="Group"/>
          <p:cNvGrpSpPr/>
          <p:nvPr/>
        </p:nvGrpSpPr>
        <p:grpSpPr>
          <a:xfrm>
            <a:off x="11517964" y="11698161"/>
            <a:ext cx="707000" cy="1484512"/>
            <a:chOff x="-1" y="-1"/>
            <a:chExt cx="706998" cy="1484511"/>
          </a:xfrm>
        </p:grpSpPr>
        <p:pic>
          <p:nvPicPr>
            <p:cNvPr id="220" name="Line Line" descr="Line Line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 rot="17580396">
              <a:off x="-431329" y="691453"/>
              <a:ext cx="1569653" cy="10160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21" name="Line Line" descr="Line Line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 rot="14819604">
              <a:off x="-431329" y="691453"/>
              <a:ext cx="1569653" cy="10160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20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Class="entr" nodeType="with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Class="entr" nodeType="after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2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after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Class="entr" nodeType="click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Class="entr" nodeType="clickEffect" presetSubtype="0" presetID="1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Class="entr" nodeType="clickEffect" presetSubtype="0" presetID="1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Class="entr" nodeType="clickEffect" presetSubtype="0" presetID="1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12" grpId="4"/>
      <p:bldP build="p" bldLvl="5" animBg="1" rev="0" advAuto="0" spid="209" grpId="5"/>
      <p:bldP build="whole" bldLvl="1" animBg="1" rev="0" advAuto="0" spid="219" grpId="9"/>
      <p:bldP build="whole" bldLvl="1" animBg="1" rev="0" advAuto="0" spid="211" grpId="3"/>
      <p:bldP build="p" bldLvl="5" animBg="1" rev="0" advAuto="0" spid="208" grpId="1"/>
      <p:bldP build="whole" bldLvl="1" animBg="1" rev="0" advAuto="0" spid="222" grpId="8"/>
      <p:bldP build="whole" bldLvl="1" animBg="1" rev="0" advAuto="0" spid="216" grpId="7"/>
      <p:bldP build="whole" bldLvl="1" animBg="1" rev="0" advAuto="0" spid="213" grpId="6"/>
      <p:bldP build="whole" bldLvl="1" animBg="1" rev="0" advAuto="0" spid="210" grpId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Best Response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Best Response</a:t>
            </a:r>
          </a:p>
        </p:txBody>
      </p:sp>
      <p:sp>
        <p:nvSpPr>
          <p:cNvPr id="225" name="Which actions are better from an individual agent's viewpoint?…"/>
          <p:cNvSpPr txBox="1"/>
          <p:nvPr>
            <p:ph type="body" idx="1"/>
          </p:nvPr>
        </p:nvSpPr>
        <p:spPr>
          <a:xfrm>
            <a:off x="2667000" y="3643312"/>
            <a:ext cx="19050000" cy="8840393"/>
          </a:xfrm>
          <a:prstGeom prst="rect">
            <a:avLst/>
          </a:prstGeom>
        </p:spPr>
        <p:txBody>
          <a:bodyPr/>
          <a:lstStyle/>
          <a:p>
            <a:pPr/>
            <a:r>
              <a:t>Which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actions</a:t>
            </a:r>
            <a:r>
              <a:t> are better from an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individual agent's</a:t>
            </a:r>
            <a:r>
              <a:t> viewpoint?</a:t>
            </a:r>
          </a:p>
          <a:p>
            <a:pPr/>
            <a:r>
              <a:t>That depends on what the other agents are doing!</a:t>
            </a:r>
          </a:p>
          <a:p>
            <a:pPr lvl="2" marL="0" indent="0">
              <a:buSzTx/>
              <a:buNone/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Notation: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 marL="0" indent="0" algn="ctr">
              <a:spcBef>
                <a:spcPts val="0"/>
              </a:spcBef>
              <a:buSzTx/>
              <a:buNone/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a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-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≐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a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a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…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a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-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a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…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a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sz="440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 marL="0" indent="0" algn="ctr">
              <a:buSzTx/>
              <a:buNone/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a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a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-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sz="440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marL="0" indent="0">
              <a:buSzTx/>
              <a:buNone/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Definition: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 </a:t>
            </a:r>
            <a:r>
              <a:rPr b="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Pure Best Besponse</a:t>
            </a:r>
            <a:endParaRPr>
              <a:solidFill>
                <a:srgbClr val="004D80"/>
              </a:solidFill>
            </a:endParaRPr>
          </a:p>
          <a:p>
            <a:pPr marL="0" indent="0" algn="ctr">
              <a:buSzTx/>
              <a:buNone/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center"/>
                </m:oMathParaPr>
                <m:oMath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B</m:t>
                  </m:r>
                  <m:sSub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</m:e>
                    <m: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</m:sub>
                  </m:sSub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sSub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</m:e>
                    <m: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-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</m:sub>
                  </m:sSub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≐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{</m:t>
                  </m:r>
                  <m:sSubSup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</m:e>
                    <m: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</m:sub>
                    <m:sup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*</m:t>
                      </m:r>
                    </m:sup>
                  </m:sSubSup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∈</m:t>
                  </m:r>
                  <m:sSub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</m:e>
                    <m: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</m:sub>
                  </m:sSub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∣</m:t>
                  </m:r>
                  <m:sSub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u</m:t>
                      </m:r>
                    </m:e>
                    <m: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</m:sub>
                  </m:sSub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sSup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</m:e>
                    <m:sup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*</m:t>
                      </m:r>
                    </m:sup>
                  </m:sSup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sSub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</m:e>
                    <m: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-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</m:sub>
                  </m:sSub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≥</m:t>
                  </m:r>
                  <m:sSub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u</m:t>
                      </m:r>
                    </m:e>
                    <m: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</m:sub>
                  </m:sSub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sSub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</m:e>
                    <m: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</m:sub>
                  </m:sSub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sSub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</m:e>
                    <m: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-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</m:sub>
                  </m:sSub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∀</m:t>
                  </m:r>
                  <m:sSub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</m:e>
                    <m: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</m:sub>
                  </m:sSub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∈</m:t>
                  </m:r>
                  <m:sSub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</m:e>
                    <m: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</m:sub>
                  </m:sSub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}</m:t>
                  </m:r>
                </m:oMath>
              </m:oMathPara>
            </a14:m>
            <a:endParaRPr sz="5000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25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Nash Equilibrium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Nash Equilibrium</a:t>
            </a:r>
          </a:p>
        </p:txBody>
      </p:sp>
      <p:sp>
        <p:nvSpPr>
          <p:cNvPr id="228" name="Best response is not, in itself, a solution concept…"/>
          <p:cNvSpPr txBox="1"/>
          <p:nvPr>
            <p:ph type="body" idx="1"/>
          </p:nvPr>
        </p:nvSpPr>
        <p:spPr>
          <a:xfrm>
            <a:off x="1037653" y="3436668"/>
            <a:ext cx="16149410" cy="8840393"/>
          </a:xfrm>
          <a:prstGeom prst="rect">
            <a:avLst/>
          </a:prstGeom>
        </p:spPr>
        <p:txBody>
          <a:bodyPr/>
          <a:lstStyle/>
          <a:p>
            <a:pPr/>
            <a:r>
              <a:t>Best response is not, in itself, a solution concept</a:t>
            </a:r>
          </a:p>
          <a:p>
            <a:pPr lvl="2"/>
            <a:r>
              <a:t>In general, agents won't know what the other agents will do</a:t>
            </a:r>
          </a:p>
          <a:p>
            <a:pPr lvl="2"/>
            <a:r>
              <a:t>But we can use it to define a solution concept</a:t>
            </a:r>
          </a:p>
          <a:p>
            <a:pPr/>
            <a:r>
              <a:t>A </a:t>
            </a:r>
            <a:r>
              <a:rPr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Nash equilibrium</a:t>
            </a:r>
            <a:r>
              <a:t> is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stable</a:t>
            </a:r>
            <a:r>
              <a:t> outcome: one where no agent regrets their actions</a:t>
            </a:r>
          </a:p>
          <a:p>
            <a:pPr marL="0" indent="0">
              <a:buSzTx/>
              <a:buNone/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Definition:</a:t>
            </a:r>
            <a:br/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An action profile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a (pure strategy) </a:t>
            </a:r>
            <a:r>
              <a:rPr b="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Nash equilibrium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iff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marL="0" indent="0" algn="ctr">
              <a:buSzTx/>
              <a:buNone/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∀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N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a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a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-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sz="5000"/>
          </a:p>
        </p:txBody>
      </p:sp>
      <p:sp>
        <p:nvSpPr>
          <p:cNvPr id="229" name="Questions:…"/>
          <p:cNvSpPr txBox="1"/>
          <p:nvPr/>
        </p:nvSpPr>
        <p:spPr>
          <a:xfrm>
            <a:off x="17690253" y="5147131"/>
            <a:ext cx="6615967" cy="5419463"/>
          </a:xfrm>
          <a:prstGeom prst="rect">
            <a:avLst/>
          </a:prstGeom>
          <a:solidFill>
            <a:srgbClr val="D6D5D5"/>
          </a:solidFill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spAutoFit/>
          </a:bodyPr>
          <a:lstStyle/>
          <a:p>
            <a:pPr algn="l">
              <a:spcBef>
                <a:spcPts val="3600"/>
              </a:spcBef>
              <a:defRPr b="1" sz="40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Questions:</a:t>
            </a:r>
          </a:p>
          <a:p>
            <a:pPr marL="793750" indent="-793750" algn="l">
              <a:spcBef>
                <a:spcPts val="3600"/>
              </a:spcBef>
              <a:buSzPct val="100000"/>
              <a:buAutoNum type="arabicPeriod" startAt="1"/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Can a game have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more than one</a:t>
            </a:r>
            <a:r>
              <a:t> pure strategy Nash equilibrium?</a:t>
            </a:r>
          </a:p>
          <a:p>
            <a:pPr marL="793750" indent="-793750" algn="l">
              <a:spcBef>
                <a:spcPts val="3600"/>
              </a:spcBef>
              <a:buSzPct val="100000"/>
              <a:buAutoNum type="arabicPeriod" startAt="1"/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Does every game have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at least one</a:t>
            </a:r>
            <a:r>
              <a:t> pure strategy Nash equilibrium?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2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22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Class="entr" nodeType="with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2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2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28" grpId="1"/>
      <p:bldP build="p" bldLvl="5" animBg="1" rev="0" advAuto="0" spid="229" grpId="2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Nash Equilibria of Examples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 lvl="1"/>
            <a:r>
              <a:t>Nash Equilibria of Examples</a:t>
            </a:r>
          </a:p>
        </p:txBody>
      </p:sp>
      <p:graphicFrame>
        <p:nvGraphicFramePr>
          <p:cNvPr id="232" name="Table 1-2"/>
          <p:cNvGraphicFramePr/>
          <p:nvPr/>
        </p:nvGraphicFramePr>
        <p:xfrm>
          <a:off x="5183730" y="2905884"/>
          <a:ext cx="4950925" cy="4623355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650308"/>
                <a:gridCol w="1650308"/>
                <a:gridCol w="1650308"/>
              </a:tblGrid>
              <a:tr h="1541118">
                <a:tc>
                  <a:txBody>
                    <a:bodyPr/>
                    <a:lstStyle/>
                    <a:p>
                      <a:pPr indent="228600">
                        <a:defRPr>
                          <a:sym typeface="Helvetica Neue Medium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Coop.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Defect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noFill/>
                  </a:tcPr>
                </a:tc>
              </a:tr>
              <a:tr h="154111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Coop.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-1,-1</a:t>
                      </a:r>
                    </a:p>
                  </a:txBody>
                  <a:tcPr marL="50800" marR="50800" marT="50800" marB="5080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-5,0</a:t>
                      </a:r>
                    </a:p>
                  </a:txBody>
                  <a:tcPr marL="50800" marR="50800" marT="50800" marB="50800" anchor="ctr" anchorCtr="0" horzOverflow="overflow">
                    <a:noFill/>
                  </a:tcPr>
                </a:tc>
              </a:tr>
              <a:tr h="154111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Defect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0,-5</a:t>
                      </a:r>
                    </a:p>
                  </a:txBody>
                  <a:tcPr marL="50800" marR="50800" marT="50800" marB="5080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-3,-3</a:t>
                      </a:r>
                    </a:p>
                  </a:txBody>
                  <a:tcPr marL="50800" marR="50800" marT="50800" marB="50800" anchor="ctr" anchorCtr="0" horzOverflow="overflow">
                    <a:noFill/>
                  </a:tcPr>
                </a:tc>
              </a:tr>
            </a:tbl>
          </a:graphicData>
        </a:graphic>
      </p:graphicFrame>
      <p:graphicFrame>
        <p:nvGraphicFramePr>
          <p:cNvPr id="233" name="Table 1-2-1"/>
          <p:cNvGraphicFramePr/>
          <p:nvPr/>
        </p:nvGraphicFramePr>
        <p:xfrm>
          <a:off x="14354440" y="7573311"/>
          <a:ext cx="4815031" cy="4724746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605010"/>
                <a:gridCol w="1605010"/>
                <a:gridCol w="1605010"/>
              </a:tblGrid>
              <a:tr h="1574915">
                <a:tc>
                  <a:txBody>
                    <a:bodyPr/>
                    <a:lstStyle/>
                    <a:p>
                      <a:pPr indent="228600">
                        <a:defRPr>
                          <a:sym typeface="Helvetica Neue Medium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Heads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Tails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noFill/>
                  </a:tcPr>
                </a:tc>
              </a:tr>
              <a:tr h="1574915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Heads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1,-1</a:t>
                      </a:r>
                    </a:p>
                  </a:txBody>
                  <a:tcPr marL="50800" marR="50800" marT="50800" marB="5080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-1,1</a:t>
                      </a:r>
                    </a:p>
                  </a:txBody>
                  <a:tcPr marL="50800" marR="50800" marT="50800" marB="50800" anchor="ctr" anchorCtr="0" horzOverflow="overflow">
                    <a:noFill/>
                  </a:tcPr>
                </a:tc>
              </a:tr>
              <a:tr h="1574915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Tails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-1,1</a:t>
                      </a:r>
                    </a:p>
                  </a:txBody>
                  <a:tcPr marL="50800" marR="50800" marT="50800" marB="5080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1,-1</a:t>
                      </a:r>
                    </a:p>
                  </a:txBody>
                  <a:tcPr marL="50800" marR="50800" marT="50800" marB="50800" anchor="ctr" anchorCtr="0" horzOverflow="overflow">
                    <a:noFill/>
                  </a:tcPr>
                </a:tc>
              </a:tr>
            </a:tbl>
          </a:graphicData>
        </a:graphic>
      </p:graphicFrame>
      <p:graphicFrame>
        <p:nvGraphicFramePr>
          <p:cNvPr id="234" name="Table 1-2-2"/>
          <p:cNvGraphicFramePr/>
          <p:nvPr/>
        </p:nvGraphicFramePr>
        <p:xfrm>
          <a:off x="14360790" y="2861539"/>
          <a:ext cx="4808680" cy="4718395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602893"/>
                <a:gridCol w="1602893"/>
                <a:gridCol w="1602893"/>
              </a:tblGrid>
              <a:tr h="1572798">
                <a:tc>
                  <a:txBody>
                    <a:bodyPr/>
                    <a:lstStyle/>
                    <a:p>
                      <a:pPr indent="228600">
                        <a:defRPr>
                          <a:sym typeface="Helvetica Neue Medium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Left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Right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noFill/>
                  </a:tcPr>
                </a:tc>
              </a:tr>
              <a:tr h="157279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Left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-1</a:t>
                      </a:r>
                    </a:p>
                  </a:txBody>
                  <a:tcPr marL="50800" marR="50800" marT="50800" marB="50800" anchor="ctr" anchorCtr="0" horzOverflow="overflow">
                    <a:noFill/>
                  </a:tcPr>
                </a:tc>
              </a:tr>
              <a:tr h="1572798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Right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-1</a:t>
                      </a:r>
                    </a:p>
                  </a:txBody>
                  <a:tcPr marL="50800" marR="50800" marT="50800" marB="5080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1</a:t>
                      </a:r>
                    </a:p>
                  </a:txBody>
                  <a:tcPr marL="50800" marR="50800" marT="50800" marB="50800" anchor="ctr" anchorCtr="0" horzOverflow="overflow">
                    <a:noFill/>
                  </a:tcPr>
                </a:tc>
              </a:tr>
            </a:tbl>
          </a:graphicData>
        </a:graphic>
      </p:graphicFrame>
      <p:graphicFrame>
        <p:nvGraphicFramePr>
          <p:cNvPr id="235" name="Table 1-2-3"/>
          <p:cNvGraphicFramePr/>
          <p:nvPr/>
        </p:nvGraphicFramePr>
        <p:xfrm>
          <a:off x="5183730" y="7576486"/>
          <a:ext cx="4957272" cy="4724746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652424"/>
                <a:gridCol w="1652424"/>
                <a:gridCol w="1652424"/>
              </a:tblGrid>
              <a:tr h="1574915">
                <a:tc>
                  <a:txBody>
                    <a:bodyPr/>
                    <a:lstStyle/>
                    <a:p>
                      <a:pPr indent="228600">
                        <a:defRPr>
                          <a:sym typeface="Helvetica Neue Medium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Ballet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Soccer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noFill/>
                  </a:tcPr>
                </a:tc>
              </a:tr>
              <a:tr h="1574915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Ballet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2, 1</a:t>
                      </a:r>
                    </a:p>
                  </a:txBody>
                  <a:tcPr marL="50800" marR="50800" marT="50800" marB="5080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0, 0</a:t>
                      </a:r>
                    </a:p>
                  </a:txBody>
                  <a:tcPr marL="50800" marR="50800" marT="50800" marB="50800" anchor="ctr" anchorCtr="0" horzOverflow="overflow">
                    <a:noFill/>
                  </a:tcPr>
                </a:tc>
              </a:tr>
              <a:tr h="1574915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Soccer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0, 0</a:t>
                      </a:r>
                    </a:p>
                  </a:txBody>
                  <a:tcPr marL="50800" marR="50800" marT="50800" marB="5080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1, 2</a:t>
                      </a:r>
                    </a:p>
                  </a:txBody>
                  <a:tcPr marL="50800" marR="50800" marT="50800" marB="50800" anchor="ctr" anchorCtr="0" horzOverflow="overflow">
                    <a:noFill/>
                  </a:tcPr>
                </a:tc>
              </a:tr>
            </a:tbl>
          </a:graphicData>
        </a:graphic>
      </p:graphicFrame>
      <p:sp>
        <p:nvSpPr>
          <p:cNvPr id="236" name="The only equilibrium…"/>
          <p:cNvSpPr txBox="1"/>
          <p:nvPr/>
        </p:nvSpPr>
        <p:spPr>
          <a:xfrm>
            <a:off x="229508" y="4690402"/>
            <a:ext cx="4795647" cy="2099995"/>
          </a:xfrm>
          <a:prstGeom prst="rect">
            <a:avLst/>
          </a:prstGeom>
          <a:ln w="25400">
            <a:solidFill>
              <a:srgbClr val="5E5E5E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/>
          <a:p>
            <a:pPr>
              <a:defRPr>
                <a:latin typeface="+mn-lt"/>
                <a:ea typeface="+mn-ea"/>
                <a:cs typeface="+mn-cs"/>
                <a:sym typeface="Helvetica Neue"/>
              </a:defRPr>
            </a:pPr>
            <a:r>
              <a:t>The only </a:t>
            </a:r>
            <a:r>
              <a:rPr>
                <a:solidFill>
                  <a:srgbClr val="B51600"/>
                </a:solidFill>
              </a:rPr>
              <a:t>equilibrium</a:t>
            </a:r>
          </a:p>
          <a:p>
            <a:pPr>
              <a:defRPr>
                <a:latin typeface="+mn-lt"/>
                <a:ea typeface="+mn-ea"/>
                <a:cs typeface="+mn-cs"/>
                <a:sym typeface="Helvetica Neue"/>
              </a:defRPr>
            </a:pPr>
            <a:r>
              <a:t>of Prisoner's Dilemma</a:t>
            </a:r>
          </a:p>
          <a:p>
            <a:pPr>
              <a:defRPr>
                <a:latin typeface="+mn-lt"/>
                <a:ea typeface="+mn-ea"/>
                <a:cs typeface="+mn-cs"/>
                <a:sym typeface="Helvetica Neue"/>
              </a:defRPr>
            </a:pPr>
            <a:r>
              <a:t>is also the </a:t>
            </a:r>
            <a:r>
              <a:rPr i="1"/>
              <a:t>only</a:t>
            </a:r>
            <a:r>
              <a:t> outcome</a:t>
            </a:r>
          </a:p>
          <a:p>
            <a:pPr>
              <a:defRPr>
                <a:latin typeface="+mn-lt"/>
                <a:ea typeface="+mn-ea"/>
                <a:cs typeface="+mn-cs"/>
                <a:sym typeface="Helvetica Neue"/>
              </a:defRPr>
            </a:pPr>
            <a:r>
              <a:t>that is </a:t>
            </a:r>
            <a:r>
              <a:rPr>
                <a:solidFill>
                  <a:srgbClr val="B51600"/>
                </a:solidFill>
              </a:rPr>
              <a:t>Pareto-dominated</a:t>
            </a:r>
            <a:r>
              <a:t>!</a:t>
            </a:r>
          </a:p>
        </p:txBody>
      </p:sp>
      <p:sp>
        <p:nvSpPr>
          <p:cNvPr id="237" name="Circle"/>
          <p:cNvSpPr/>
          <p:nvPr/>
        </p:nvSpPr>
        <p:spPr>
          <a:xfrm>
            <a:off x="8752544" y="6121400"/>
            <a:ext cx="1270003" cy="1270000"/>
          </a:xfrm>
          <a:prstGeom prst="ellipse">
            <a:avLst/>
          </a:prstGeom>
          <a:ln w="63500">
            <a:solidFill>
              <a:srgbClr val="B51600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defRPr sz="3000">
                <a:solidFill>
                  <a:srgbClr val="FFFFFF"/>
                </a:solidFill>
              </a:defRPr>
            </a:pPr>
          </a:p>
        </p:txBody>
      </p:sp>
      <p:sp>
        <p:nvSpPr>
          <p:cNvPr id="238" name="Circle"/>
          <p:cNvSpPr/>
          <p:nvPr/>
        </p:nvSpPr>
        <p:spPr>
          <a:xfrm>
            <a:off x="7027367" y="4585735"/>
            <a:ext cx="1270003" cy="1270004"/>
          </a:xfrm>
          <a:prstGeom prst="ellipse">
            <a:avLst/>
          </a:prstGeom>
          <a:ln w="63500">
            <a:solidFill>
              <a:srgbClr val="027001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defRPr sz="3000">
                <a:solidFill>
                  <a:srgbClr val="FFFFFF"/>
                </a:solidFill>
              </a:defRPr>
            </a:pPr>
          </a:p>
        </p:txBody>
      </p:sp>
      <p:sp>
        <p:nvSpPr>
          <p:cNvPr id="239" name="Line"/>
          <p:cNvSpPr/>
          <p:nvPr/>
        </p:nvSpPr>
        <p:spPr>
          <a:xfrm>
            <a:off x="5014738" y="5769504"/>
            <a:ext cx="3778445" cy="827232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Class="entr" nodeType="after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afterEffect" presetSubtype="0" presetID="1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Class="entr" nodeType="afterEffect" presetSubtype="0" presetID="1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32" grpId="1"/>
      <p:bldP build="whole" bldLvl="1" animBg="1" rev="0" advAuto="0" spid="233" grpId="4"/>
      <p:bldP build="whole" bldLvl="1" animBg="1" rev="0" advAuto="0" spid="236" grpId="5"/>
      <p:bldP build="whole" bldLvl="1" animBg="1" rev="0" advAuto="0" spid="235" grpId="3"/>
      <p:bldP build="whole" bldLvl="1" animBg="1" rev="0" advAuto="0" spid="237" grpId="7"/>
      <p:bldP build="whole" bldLvl="1" animBg="1" rev="0" advAuto="0" spid="234" grpId="2"/>
      <p:bldP build="whole" bldLvl="1" animBg="1" rev="0" advAuto="0" spid="238" grpId="6"/>
      <p:bldP build="whole" bldLvl="1" animBg="1" rev="0" advAuto="0" spid="239" grpId="8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Mixed Strategies"/>
          <p:cNvSpPr txBox="1"/>
          <p:nvPr>
            <p:ph type="title"/>
          </p:nvPr>
        </p:nvSpPr>
        <p:spPr>
          <a:xfrm>
            <a:off x="2667000" y="357187"/>
            <a:ext cx="19050000" cy="1952626"/>
          </a:xfrm>
          <a:prstGeom prst="rect">
            <a:avLst/>
          </a:prstGeom>
        </p:spPr>
        <p:txBody>
          <a:bodyPr/>
          <a:lstStyle/>
          <a:p>
            <a:pPr/>
            <a:r>
              <a:t>Mixed Strategies</a:t>
            </a:r>
          </a:p>
        </p:txBody>
      </p:sp>
      <p:sp>
        <p:nvSpPr>
          <p:cNvPr id="242" name="Definitions:…"/>
          <p:cNvSpPr txBox="1"/>
          <p:nvPr>
            <p:ph type="body" idx="1"/>
          </p:nvPr>
        </p:nvSpPr>
        <p:spPr>
          <a:xfrm>
            <a:off x="2667000" y="2236783"/>
            <a:ext cx="19050000" cy="11189514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Definitions:</a:t>
            </a:r>
          </a:p>
          <a:p>
            <a:pPr/>
            <a:r>
              <a:t>A </a:t>
            </a:r>
            <a:r>
              <a:rPr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strategy</a:t>
            </a:r>
            <a:r>
              <a:t> </a:t>
            </a: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s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</m:oMath>
            </a14:m>
            <a:r>
              <a:t> for agent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</m:oMath>
            </a14:m>
            <a:r>
              <a:t> is any probability distribution over the set </a:t>
            </a: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A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</m:oMath>
            </a14:m>
            <a:r>
              <a:t>, where each action </a:t>
            </a: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a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</m:oMath>
            </a14:m>
            <a:r>
              <a:t> is played with probability </a:t>
            </a: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s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a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.</a:t>
            </a:r>
          </a:p>
          <a:p>
            <a:pPr lvl="2">
              <a:spcBef>
                <a:spcPts val="1200"/>
              </a:spcBef>
              <a:defRPr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Pure strategy: 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only a single action is played</a:t>
            </a:r>
            <a:endParaRPr>
              <a:solidFill>
                <a:srgbClr val="000000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>
              <a:spcBef>
                <a:spcPts val="1200"/>
              </a:spcBef>
              <a:defRPr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Mixed strategy: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randomize over multiple actions </a:t>
            </a:r>
            <a:endParaRPr>
              <a:solidFill>
                <a:srgbClr val="000000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/>
            <a:r>
              <a:t>Set of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</m:oMath>
            </a14:m>
            <a:r>
              <a:t>'s strategies:   </a:t>
            </a: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S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≐</m:t>
                </m:r>
                <m:r>
                  <m:rPr>
                    <m:sty m:val="p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Δ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A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endParaRPr sz="5000">
              <a:latin typeface="Times Roman"/>
              <a:ea typeface="Times Roman"/>
              <a:cs typeface="Times Roman"/>
              <a:sym typeface="Times Roman"/>
            </a:endParaRPr>
          </a:p>
          <a:p>
            <a:pPr/>
            <a:r>
              <a:t>Set of </a:t>
            </a:r>
            <a:r>
              <a:rPr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strategy profiles:</a:t>
            </a:r>
            <a:r>
              <a:t> 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S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×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S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×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⋯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×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S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b>
                </m:sSub>
              </m:oMath>
            </a14:m>
            <a:endParaRPr baseline="-5998" i="1">
              <a:latin typeface="+mn-lt"/>
              <a:ea typeface="+mn-ea"/>
              <a:cs typeface="+mn-cs"/>
              <a:sym typeface="Helvetica Neue"/>
            </a:endParaRPr>
          </a:p>
          <a:p>
            <a:pPr>
              <a:defRPr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Utility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of a mixed strategy profile:</a:t>
            </a:r>
            <a:endParaRPr>
              <a:solidFill>
                <a:srgbClr val="000000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marL="0" indent="0" algn="ctr">
              <a:buSzTx/>
              <a:buNone/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u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≐</m:t>
                </m:r>
                <m:limLow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∑</m:t>
                    </m:r>
                  </m:e>
                  <m:lim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a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A</m:t>
                    </m:r>
                  </m:lim>
                </m:limLow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u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limLow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∏</m:t>
                    </m:r>
                  </m:e>
                  <m:lim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j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lim>
                </m:limLow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s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j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a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j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sz="5000"/>
          </a:p>
        </p:txBody>
      </p:sp>
      <p:sp>
        <p:nvSpPr>
          <p:cNvPr id="243" name="is the set of distributions over elements of"/>
          <p:cNvSpPr txBox="1"/>
          <p:nvPr/>
        </p:nvSpPr>
        <p:spPr>
          <a:xfrm>
            <a:off x="17659924" y="7768707"/>
            <a:ext cx="5722086" cy="12600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/>
          <a:p>
            <a:pPr>
              <a:defRPr sz="38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m:rPr>
                    <m:sty m:val="p"/>
                  </m:rPr>
                  <a:rPr xmlns:a="http://schemas.openxmlformats.org/drawingml/2006/main" sz="38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Δ</m:t>
                </m:r>
                <m:r>
                  <a:rPr xmlns:a="http://schemas.openxmlformats.org/drawingml/2006/main" sz="38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38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38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3200">
                <a:latin typeface="+mn-lt"/>
                <a:ea typeface="+mn-ea"/>
                <a:cs typeface="+mn-cs"/>
                <a:sym typeface="Helvetica Neue"/>
              </a:rPr>
              <a:t> is the set of distributions</a:t>
            </a:r>
            <a:br>
              <a:rPr sz="3200">
                <a:latin typeface="+mn-lt"/>
                <a:ea typeface="+mn-ea"/>
                <a:cs typeface="+mn-cs"/>
                <a:sym typeface="Helvetica Neue"/>
              </a:rPr>
            </a:br>
            <a:r>
              <a:rPr sz="3200">
                <a:latin typeface="+mn-lt"/>
                <a:ea typeface="+mn-ea"/>
                <a:cs typeface="+mn-cs"/>
                <a:sym typeface="Helvetica Neue"/>
              </a:rPr>
              <a:t>over elements of </a:t>
            </a:r>
            <a14:m>
              <m:oMath>
                <m:r>
                  <a:rPr xmlns:a="http://schemas.openxmlformats.org/drawingml/2006/main" sz="38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X</m:t>
                </m:r>
              </m:oMath>
            </a14:m>
            <a:endParaRPr sz="3585"/>
          </a:p>
        </p:txBody>
      </p:sp>
      <p:sp>
        <p:nvSpPr>
          <p:cNvPr id="244" name="Line"/>
          <p:cNvSpPr/>
          <p:nvPr/>
        </p:nvSpPr>
        <p:spPr>
          <a:xfrm flipH="1" flipV="1">
            <a:off x="11519595" y="8149434"/>
            <a:ext cx="6100786" cy="2"/>
          </a:xfrm>
          <a:prstGeom prst="line">
            <a:avLst/>
          </a:prstGeom>
          <a:ln w="25400">
            <a:solidFill>
              <a:srgbClr val="929292"/>
            </a:solidFill>
            <a:miter lim="400000"/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2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2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44" grpId="2"/>
      <p:bldP build="whole" bldLvl="1" animBg="1" rev="0" advAuto="0" spid="243" grpId="3"/>
      <p:bldP build="p" bldLvl="5" animBg="1" rev="0" advAuto="0" spid="24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itle"/>
          <p:cNvSpPr txBox="1"/>
          <p:nvPr>
            <p:ph type="title"/>
          </p:nvPr>
        </p:nvSpPr>
        <p:spPr>
          <a:xfrm>
            <a:off x="2667000" y="385343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Title</a:t>
            </a:r>
          </a:p>
        </p:txBody>
      </p:sp>
      <p:sp>
        <p:nvSpPr>
          <p:cNvPr id="150" name="example text here…"/>
          <p:cNvSpPr txBox="1"/>
          <p:nvPr>
            <p:ph type="body" sz="half" idx="1"/>
          </p:nvPr>
        </p:nvSpPr>
        <p:spPr>
          <a:xfrm>
            <a:off x="2667000" y="5787221"/>
            <a:ext cx="19050000" cy="6724641"/>
          </a:xfrm>
          <a:prstGeom prst="rect">
            <a:avLst/>
          </a:prstGeom>
        </p:spPr>
        <p:txBody>
          <a:bodyPr/>
          <a:lstStyle/>
          <a:p>
            <a:pPr marL="873125" indent="-873125">
              <a:buSzPct val="100000"/>
              <a:buAutoNum type="arabicPeriod" startAt="1"/>
              <a:def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example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>
                <a:solidFill>
                  <a:srgbClr val="5E5E5E"/>
                </a:solidFill>
              </a:rPr>
              <a:t>text </a:t>
            </a:r>
            <a:r>
              <a:rPr>
                <a:solidFill>
                  <a:srgbClr val="0076BA"/>
                </a:solidFill>
              </a:rPr>
              <a:t>here</a:t>
            </a:r>
            <a:endParaRPr>
              <a:solidFill>
                <a:srgbClr val="0076BA"/>
              </a:solidFill>
            </a:endParaRPr>
          </a:p>
          <a:p>
            <a:pPr lvl="1">
              <a:defRPr>
                <a:solidFill>
                  <a:srgbClr val="FE930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likelihood</a:t>
            </a:r>
          </a:p>
          <a:p>
            <a:pPr lvl="1">
              <a:defRPr>
                <a:solidFill>
                  <a:srgbClr val="02700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prior</a:t>
            </a:r>
          </a:p>
        </p:txBody>
      </p:sp>
      <p:grpSp>
        <p:nvGrpSpPr>
          <p:cNvPr id="153" name="Definition:  A function   is a linear function of   if it can be written as"/>
          <p:cNvGrpSpPr/>
          <p:nvPr/>
        </p:nvGrpSpPr>
        <p:grpSpPr>
          <a:xfrm>
            <a:off x="2792604" y="3561184"/>
            <a:ext cx="19050002" cy="2086293"/>
            <a:chOff x="0" y="0"/>
            <a:chExt cx="19050001" cy="2086292"/>
          </a:xfrm>
        </p:grpSpPr>
        <p:sp>
          <p:nvSpPr>
            <p:cNvPr id="151" name="Rectangle"/>
            <p:cNvSpPr/>
            <p:nvPr/>
          </p:nvSpPr>
          <p:spPr>
            <a:xfrm>
              <a:off x="0" y="32069"/>
              <a:ext cx="19050002" cy="2022155"/>
            </a:xfrm>
            <a:prstGeom prst="rect">
              <a:avLst/>
            </a:prstGeom>
            <a:solidFill>
              <a:srgbClr val="FAF7E9"/>
            </a:solidFill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 algn="l">
                <a:spcBef>
                  <a:spcPts val="3600"/>
                </a:spcBef>
                <a:defRPr sz="4400">
                  <a:solidFill>
                    <a:srgbClr val="000000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</a:p>
          </p:txBody>
        </p:sp>
        <p:sp>
          <p:nvSpPr>
            <p:cNvPr id="152" name="Definition:  A function   is a linear function of   if it can be written as"/>
            <p:cNvSpPr txBox="1"/>
            <p:nvPr/>
          </p:nvSpPr>
          <p:spPr>
            <a:xfrm>
              <a:off x="6350" y="0"/>
              <a:ext cx="19037302" cy="208629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04800" tIns="304800" rIns="304800" bIns="304800" numCol="1" anchor="ctr">
              <a:spAutoFit/>
            </a:bodyPr>
            <a:lstStyle/>
            <a:p>
              <a:pPr algn="l">
                <a:spcBef>
                  <a:spcPts val="3600"/>
                </a:spcBef>
                <a:defRPr b="1" sz="4400">
                  <a:solidFill>
                    <a:srgbClr val="000000"/>
                  </a:solidFill>
                  <a:latin typeface="+mn-lt"/>
                  <a:ea typeface="+mn-ea"/>
                  <a:cs typeface="+mn-cs"/>
                  <a:sym typeface="Helvetica Neue"/>
                </a:defRPr>
              </a:pPr>
              <a:r>
                <a:t>Definition:</a:t>
              </a:r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 </a:t>
              </a:r>
              <a:b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</a:br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A function </a:t>
              </a:r>
              <a14:m>
                <m:oMath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f</m:t>
                  </m:r>
                </m:oMath>
              </a14:m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 is a </a:t>
              </a:r>
              <a:r>
                <a:rPr b="0">
                  <a:solidFill>
                    <a:srgbClr val="C82506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linear function</a:t>
              </a:r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 of </a:t>
              </a:r>
              <a14:m>
                <m:oMath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</m:oMath>
              </a14:m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 if it can be written as </a:t>
              </a:r>
              <a14:m>
                <m:oMath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f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sSub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sub>
                  </m:sSub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+</m:t>
                  </m:r>
                  <m:sSub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</m:oMath>
              </a14:m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 </a:t>
              </a:r>
              <a:endParaRPr sz="5000"/>
            </a:p>
          </p:txBody>
        </p:sp>
      </p:grpSp>
      <p:sp>
        <p:nvSpPr>
          <p:cNvPr id="154" name="Questions:…"/>
          <p:cNvSpPr txBox="1"/>
          <p:nvPr/>
        </p:nvSpPr>
        <p:spPr>
          <a:xfrm>
            <a:off x="9266163" y="6036659"/>
            <a:ext cx="6534817" cy="6744811"/>
          </a:xfrm>
          <a:prstGeom prst="rect">
            <a:avLst/>
          </a:prstGeom>
          <a:solidFill>
            <a:srgbClr val="D6D5D5"/>
          </a:solidFill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spAutoFit/>
          </a:bodyPr>
          <a:lstStyle/>
          <a:p>
            <a:pPr algn="l">
              <a:spcBef>
                <a:spcPts val="3600"/>
              </a:spcBef>
              <a:defRPr b="1" sz="40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Questions:</a:t>
            </a:r>
          </a:p>
          <a:p>
            <a:pPr marL="873125" indent="-873125" algn="l">
              <a:spcBef>
                <a:spcPts val="3600"/>
              </a:spcBef>
              <a:buSzPct val="100000"/>
              <a:buAutoNum type="arabicPeriod" startAt="1"/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If </a:t>
            </a:r>
            <a14:m>
              <m:oMath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</m:oMath>
            </a14:m>
            <a:r>
              <a:t> can be literally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any</a:t>
            </a:r>
            <a:r>
              <a:t> function, then what is the solution?</a:t>
            </a:r>
          </a:p>
          <a:p>
            <a:pPr lvl="1" marL="1000125" indent="-555625" algn="l">
              <a:spcBef>
                <a:spcPts val="1200"/>
              </a:spcBef>
              <a:buSzPct val="75000"/>
              <a:buChar char="•"/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Is that desirable?</a:t>
            </a:r>
          </a:p>
          <a:p>
            <a:pPr marL="793750" indent="-793750" algn="l">
              <a:spcBef>
                <a:spcPts val="1200"/>
              </a:spcBef>
              <a:buSzPct val="100000"/>
              <a:buAutoNum type="arabicPeriod" startAt="1"/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What could we do instead?</a:t>
            </a:r>
          </a:p>
          <a:p>
            <a:pPr marL="793750" indent="-793750" algn="l">
              <a:spcBef>
                <a:spcPts val="1200"/>
              </a:spcBef>
              <a:buSzPct val="100000"/>
              <a:buAutoNum type="arabicPeriod" startAt="1"/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Why are we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squaring</a:t>
            </a:r>
            <a:r>
              <a:t> the difference?</a:t>
            </a:r>
          </a:p>
        </p:txBody>
      </p:sp>
      <p:sp>
        <p:nvSpPr>
          <p:cNvPr id="155" name="(Image: Goodfellow 2016)"/>
          <p:cNvSpPr txBox="1"/>
          <p:nvPr/>
        </p:nvSpPr>
        <p:spPr>
          <a:xfrm>
            <a:off x="18717668" y="12413477"/>
            <a:ext cx="3644011" cy="5026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 sz="2400">
                <a:solidFill>
                  <a:srgbClr val="929292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(Image: Goodfellow 2016)</a:t>
            </a:r>
          </a:p>
        </p:txBody>
      </p:sp>
      <p:sp>
        <p:nvSpPr>
          <p:cNvPr id="156" name="Rectangle"/>
          <p:cNvSpPr/>
          <p:nvPr/>
        </p:nvSpPr>
        <p:spPr>
          <a:xfrm>
            <a:off x="3552873" y="8627453"/>
            <a:ext cx="3082417" cy="1044177"/>
          </a:xfrm>
          <a:prstGeom prst="rect">
            <a:avLst/>
          </a:prstGeom>
          <a:ln w="63500">
            <a:solidFill>
              <a:srgbClr val="B51600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53" grpId="1"/>
      <p:bldP build="whole" bldLvl="1" animBg="1" rev="0" advAuto="0" spid="154" grpId="2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Best Response and…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 defTabSz="698300">
              <a:defRPr sz="9500"/>
            </a:pPr>
            <a:r>
              <a:t>Best Response and</a:t>
            </a:r>
          </a:p>
          <a:p>
            <a:pPr defTabSz="698300">
              <a:defRPr sz="9500"/>
            </a:pPr>
            <a:r>
              <a:t>Nash Equilibrium</a:t>
            </a:r>
          </a:p>
        </p:txBody>
      </p:sp>
      <p:sp>
        <p:nvSpPr>
          <p:cNvPr id="247" name="Definition: The set of  's best responses to a strategy profile   is…"/>
          <p:cNvSpPr txBox="1"/>
          <p:nvPr>
            <p:ph type="body" idx="1"/>
          </p:nvPr>
        </p:nvSpPr>
        <p:spPr>
          <a:xfrm>
            <a:off x="2667000" y="3643312"/>
            <a:ext cx="19050000" cy="884039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Definition:</a:t>
            </a:r>
            <a:br/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The set of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's </a:t>
            </a:r>
            <a:r>
              <a:rPr b="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best responses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to a strategy profile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marL="0" indent="0" algn="ctr">
              <a:buSzTx/>
              <a:buNone/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s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-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≐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{</m:t>
                </m:r>
                <m:sSubSup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s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  <m:sup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*</m:t>
                    </m:r>
                  </m:sup>
                </m:sSubSup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S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u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Sup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s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  <m:sup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*</m:t>
                    </m:r>
                  </m:sup>
                </m:sSubSup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s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-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≥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u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s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s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-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∀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s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S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}</m:t>
                </m:r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sz="440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marL="0" indent="0">
              <a:buSzTx/>
              <a:buNone/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Definition:</a:t>
            </a:r>
            <a:br/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A strategy profile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a </a:t>
            </a:r>
            <a:r>
              <a:rPr b="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Nash equilibrium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iff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marL="0" indent="0" algn="ctr">
              <a:buSzTx/>
              <a:buNone/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∀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N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s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s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-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sz="440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/>
            <a:r>
              <a:t>When at least one </a:t>
            </a: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s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</m:oMath>
            </a14:m>
            <a:r>
              <a:t> is mixed,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</m:oMath>
            </a14:m>
            <a:r>
              <a:t> is a </a:t>
            </a:r>
            <a:r>
              <a:rPr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mixed strategy Nash equilibrium</a:t>
            </a:r>
            <a:endParaRPr sz="5000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47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Nash's Theorem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Nash's Theorem</a:t>
            </a:r>
          </a:p>
        </p:txBody>
      </p:sp>
      <p:sp>
        <p:nvSpPr>
          <p:cNvPr id="250" name="Theorem: [Nash 1951] Every game with a finite number of players and action profiles has at least one Nash equilibrium."/>
          <p:cNvSpPr txBox="1"/>
          <p:nvPr>
            <p:ph type="body" sz="quarter" idx="1"/>
          </p:nvPr>
        </p:nvSpPr>
        <p:spPr>
          <a:xfrm>
            <a:off x="2667000" y="5339953"/>
            <a:ext cx="19050000" cy="3036095"/>
          </a:xfrm>
          <a:prstGeom prst="rect">
            <a:avLst/>
          </a:prstGeom>
          <a:solidFill>
            <a:srgbClr val="FAF7E9"/>
          </a:solidFill>
          <a:ln>
            <a:solidFill>
              <a:srgbClr val="000000"/>
            </a:solidFill>
          </a:ln>
        </p:spPr>
        <p:txBody>
          <a:bodyPr/>
          <a:lstStyle/>
          <a:p>
            <a:pPr marL="0" indent="0">
              <a:buSzTx/>
              <a:buNone/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Theorem: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b="0" sz="3600">
                <a:solidFill>
                  <a:srgbClr val="929292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[Nash 1951]</a:t>
            </a:r>
            <a:br>
              <a:rPr b="0" sz="3600">
                <a:solidFill>
                  <a:srgbClr val="929292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Every game with a finite number of players and action profiles has at least one Nash equilibrium.</a:t>
            </a:r>
          </a:p>
        </p:txBody>
      </p:sp>
      <p:sp>
        <p:nvSpPr>
          <p:cNvPr id="251" name="Pure strategy equilibria are not guaranteed to exist"/>
          <p:cNvSpPr txBox="1"/>
          <p:nvPr/>
        </p:nvSpPr>
        <p:spPr>
          <a:xfrm>
            <a:off x="2667000" y="8024804"/>
            <a:ext cx="19050000" cy="23102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normAutofit fontScale="100000" lnSpcReduction="0"/>
          </a:bodyPr>
          <a:lstStyle/>
          <a:p>
            <a:pPr marL="611187" indent="-611187" algn="l">
              <a:spcBef>
                <a:spcPts val="3600"/>
              </a:spcBef>
              <a:buSzPct val="75000"/>
              <a:buChar char="•"/>
              <a:defRPr sz="4400">
                <a:solidFill>
                  <a:srgbClr val="C82506"/>
                </a:solidFill>
              </a:defRPr>
            </a:pPr>
            <a:r>
              <a:t>Pure strategy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equilibria are </a:t>
            </a:r>
            <a:r>
              <a:rPr i="1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rPr>
              <a:t>not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guaranteed to exist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51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Interpreting Nash Equilibrium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Interpreting Nash Equilibrium</a:t>
            </a:r>
          </a:p>
        </p:txBody>
      </p:sp>
      <p:sp>
        <p:nvSpPr>
          <p:cNvPr id="254" name="How should we interpret a mixed strategy Nash equilibrium? Is it the only rational way for an agent to behave?…"/>
          <p:cNvSpPr txBox="1"/>
          <p:nvPr>
            <p:ph type="body" idx="1"/>
          </p:nvPr>
        </p:nvSpPr>
        <p:spPr>
          <a:xfrm>
            <a:off x="2667000" y="3643312"/>
            <a:ext cx="19050000" cy="884039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How should we interpret a mixed strategy Nash equilibrium?</a:t>
            </a:r>
            <a:br/>
            <a:r>
              <a:t>Is it the only rational way for an agent to behave?</a:t>
            </a:r>
          </a:p>
          <a:p>
            <a:pPr marL="0" indent="0">
              <a:buSzTx/>
              <a:buNone/>
            </a:pPr>
            <a:r>
              <a:t>No!  Even for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perfectly rational</a:t>
            </a:r>
            <a:r>
              <a:t> agent, playing a Nash equilibrium strategy only makes sense if they believe that 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other</a:t>
            </a:r>
            <a:r>
              <a:t> agents will also play their parts of 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same</a:t>
            </a:r>
            <a:r>
              <a:t> Nash equilibrium.</a:t>
            </a:r>
          </a:p>
          <a:p>
            <a:pPr lvl="2"/>
            <a:r>
              <a:t>Exception: zero-sum games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Interpreting…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 defTabSz="698300">
              <a:defRPr sz="9500"/>
            </a:pPr>
            <a:r>
              <a:t>Interpreting</a:t>
            </a:r>
          </a:p>
          <a:p>
            <a:pPr defTabSz="698300">
              <a:defRPr sz="9500"/>
            </a:pPr>
            <a:r>
              <a:t>Mixed Strategy Nash Equilibrium</a:t>
            </a:r>
          </a:p>
        </p:txBody>
      </p:sp>
      <p:sp>
        <p:nvSpPr>
          <p:cNvPr id="257" name="What does it even mean to say that agents are playing a mixed strategy Nash equilibrium?…"/>
          <p:cNvSpPr txBox="1"/>
          <p:nvPr>
            <p:ph type="body" idx="1"/>
          </p:nvPr>
        </p:nvSpPr>
        <p:spPr>
          <a:xfrm>
            <a:off x="2667000" y="3643312"/>
            <a:ext cx="19050000" cy="884039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What does it even mean to say that agents are playing a mixed strategy Nash equilibrium?</a:t>
            </a:r>
          </a:p>
          <a:p>
            <a:pPr lvl="2"/>
            <a:r>
              <a:t>They truly are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sampling a distribution</a:t>
            </a:r>
            <a:r>
              <a:t> in their heads, perhaps to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confuse</a:t>
            </a:r>
            <a:r>
              <a:t> their opponents (e.g., soccer, other zero-sum games)</a:t>
            </a:r>
          </a:p>
          <a:p>
            <a:pPr lvl="2"/>
            <a:r>
              <a:t>The distribution represents 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other agents' uncertainty</a:t>
            </a:r>
            <a:r>
              <a:t> about what the agent will do</a:t>
            </a:r>
          </a:p>
          <a:p>
            <a:pPr lvl="2"/>
            <a:r>
              <a:t>The distribution is 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empirical frequency</a:t>
            </a:r>
            <a:r>
              <a:t> of actions in repeated play</a:t>
            </a:r>
          </a:p>
          <a:p>
            <a:pPr lvl="2"/>
            <a:r>
              <a:t>The distribution is the frequency of a pure strategy in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population</a:t>
            </a:r>
            <a:r>
              <a:t> of pure strategies (i.e., every individual plays a pure strategy)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2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57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Maxmin Strategies"/>
          <p:cNvSpPr txBox="1"/>
          <p:nvPr>
            <p:ph type="title"/>
          </p:nvPr>
        </p:nvSpPr>
        <p:spPr>
          <a:xfrm>
            <a:off x="4387453" y="357186"/>
            <a:ext cx="15609094" cy="3036097"/>
          </a:xfrm>
          <a:prstGeom prst="rect">
            <a:avLst/>
          </a:prstGeom>
        </p:spPr>
        <p:txBody>
          <a:bodyPr/>
          <a:lstStyle/>
          <a:p>
            <a:pPr/>
            <a:r>
              <a:t>Maxmin Strategies</a:t>
            </a:r>
          </a:p>
        </p:txBody>
      </p:sp>
      <p:sp>
        <p:nvSpPr>
          <p:cNvPr id="260" name="What is the maximum expected utility that an agent can guarantee themselves?…"/>
          <p:cNvSpPr txBox="1"/>
          <p:nvPr>
            <p:ph type="body" idx="1"/>
          </p:nvPr>
        </p:nvSpPr>
        <p:spPr>
          <a:xfrm>
            <a:off x="2120819" y="3643312"/>
            <a:ext cx="15917678" cy="8840393"/>
          </a:xfrm>
          <a:prstGeom prst="rect">
            <a:avLst/>
          </a:prstGeom>
        </p:spPr>
        <p:txBody>
          <a:bodyPr/>
          <a:lstStyle/>
          <a:p>
            <a:pPr marL="0" indent="0" defTabSz="665440">
              <a:spcBef>
                <a:spcPts val="4700"/>
              </a:spcBef>
              <a:buSzTx/>
              <a:buNone/>
              <a:defRPr sz="3500"/>
            </a:pPr>
            <a:r>
              <a:t>What is the maximum expected utility that an agent can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guarantee</a:t>
            </a:r>
            <a:r>
              <a:t> themselves?</a:t>
            </a:r>
          </a:p>
          <a:p>
            <a:pPr marL="0" indent="0" defTabSz="665440">
              <a:spcBef>
                <a:spcPts val="4700"/>
              </a:spcBef>
              <a:buSzTx/>
              <a:buNone/>
              <a:defRPr b="1" sz="3500">
                <a:latin typeface="+mn-lt"/>
                <a:ea typeface="+mn-ea"/>
                <a:cs typeface="+mn-cs"/>
                <a:sym typeface="Helvetica Neue"/>
              </a:defRPr>
            </a:pPr>
            <a:r>
              <a:t>Definition:</a:t>
            </a:r>
            <a:br/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The </a:t>
            </a:r>
            <a:r>
              <a:rPr b="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maxmin value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of a game for </a:t>
            </a:r>
            <a14:m>
              <m:oMath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the value </a:t>
            </a:r>
            <a14:m>
              <m:oMath>
                <m:sSub>
                  <m:e>
                    <m:bar>
                      <m:barPr>
                        <m:ctrlP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  <m:pos m:val="top"/>
                      </m:barPr>
                      <m:e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</m:e>
                    </m:bar>
                  </m:e>
                  <m:sub>
                    <m: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highest value that </a:t>
            </a:r>
            <a14:m>
              <m:oMath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can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guarantee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they will receive:</a:t>
            </a:r>
          </a:p>
          <a:p>
            <a:pPr marL="0" indent="0" algn="ctr" defTabSz="665440">
              <a:spcBef>
                <a:spcPts val="900"/>
              </a:spcBef>
              <a:buSzTx/>
              <a:buNone/>
              <a:defRPr sz="4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sSub>
                  <m:e>
                    <m:bar>
                      <m:barPr>
                        <m:ctrlP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  <m:pos m:val="top"/>
                      </m:barPr>
                      <m:e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</m:e>
                    </m:bar>
                  </m:e>
                  <m:sub>
                    <m: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limLow>
                  <m:e>
                    <m: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  <m: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a</m:t>
                    </m:r>
                    <m: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lim>
                    <m:sSub>
                      <m:e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  <m: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b>
                      <m:e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</m:lim>
                </m:limLow>
                <m:d>
                  <m:dPr>
                    <m:ctrlP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begChr m:val="["/>
                    <m:endChr m:val="]"/>
                  </m:dPr>
                  <m:e>
                    <m:limLow>
                      <m:e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lim>
                        <m:sSub>
                          <m:e>
                            <m:r>
                              <a:rPr xmlns:a="http://schemas.openxmlformats.org/drawingml/2006/main" sz="42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s</m:t>
                            </m:r>
                          </m:e>
                          <m:sub>
                            <m:r>
                              <a:rPr xmlns:a="http://schemas.openxmlformats.org/drawingml/2006/main" sz="42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-</m:t>
                            </m:r>
                            <m:r>
                              <a:rPr xmlns:a="http://schemas.openxmlformats.org/drawingml/2006/main" sz="42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i</m:t>
                            </m:r>
                          </m:sub>
                        </m:sSub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sSub>
                          <m:e>
                            <m:r>
                              <a:rPr xmlns:a="http://schemas.openxmlformats.org/drawingml/2006/main" sz="42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S</m:t>
                            </m:r>
                          </m:e>
                          <m:sub>
                            <m:r>
                              <a:rPr xmlns:a="http://schemas.openxmlformats.org/drawingml/2006/main" sz="42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i</m:t>
                            </m:r>
                          </m:sub>
                        </m:sSub>
                      </m:lim>
                    </m:limLow>
                    <m:sSub>
                      <m:e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u</m:t>
                        </m:r>
                      </m:e>
                      <m:sub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  <m: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e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  <m: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e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-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  <m: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e>
                </m:d>
              </m:oMath>
            </a14:m>
            <a:r>
              <a:rPr sz="35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sz="3500"/>
          </a:p>
          <a:p>
            <a:pPr marL="0" indent="0" defTabSz="665440">
              <a:spcBef>
                <a:spcPts val="4700"/>
              </a:spcBef>
              <a:buSzTx/>
              <a:buNone/>
              <a:defRPr b="1" sz="3500">
                <a:latin typeface="+mn-lt"/>
                <a:ea typeface="+mn-ea"/>
                <a:cs typeface="+mn-cs"/>
                <a:sym typeface="Helvetica Neue"/>
              </a:defRPr>
            </a:pPr>
            <a:r>
              <a:t>Definition:</a:t>
            </a:r>
            <a:br/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A </a:t>
            </a:r>
            <a:r>
              <a:rPr b="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maxmin strategy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for </a:t>
            </a:r>
            <a14:m>
              <m:oMath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a strategy </a:t>
            </a:r>
            <a14:m>
              <m:oMath>
                <m:sSub>
                  <m:e>
                    <m:bar>
                      <m:barPr>
                        <m:ctrlP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  <m:pos m:val="top"/>
                      </m:barPr>
                      <m:e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e>
                    </m:bar>
                  </m:e>
                  <m:sub>
                    <m: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that maximizes </a:t>
            </a:r>
            <a14:m>
              <m:oMath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's </a:t>
            </a:r>
            <a:b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worst-case payoff:</a:t>
            </a:r>
          </a:p>
          <a:p>
            <a:pPr marL="0" indent="0" algn="ctr" defTabSz="665440">
              <a:spcBef>
                <a:spcPts val="900"/>
              </a:spcBef>
              <a:buSzTx/>
              <a:buNone/>
              <a:defRPr sz="3500"/>
            </a:pPr>
            <a:r>
              <a:t> </a:t>
            </a:r>
            <a14:m>
              <m:oMath>
                <m:sSub>
                  <m:e>
                    <m:bar>
                      <m:barPr>
                        <m:ctrlP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  <m:pos m:val="top"/>
                      </m:barPr>
                      <m:e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e>
                    </m:bar>
                  </m:e>
                  <m:sub>
                    <m: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m:rPr>
                    <m:sty m:val="p"/>
                  </m:rP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m:rPr>
                    <m:sty m:val="p"/>
                  </m:rP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m:rPr>
                    <m:sty m:val="p"/>
                  </m:rP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g</m:t>
                </m:r>
                <m:limLow>
                  <m:e>
                    <m: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  <m: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a</m:t>
                    </m:r>
                    <m: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lim>
                    <m:sSub>
                      <m:e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  <m: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b>
                      <m:e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</m:lim>
                </m:limLow>
                <m:d>
                  <m:dPr>
                    <m:ctrlP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begChr m:val="["/>
                    <m:endChr m:val="]"/>
                  </m:dPr>
                  <m:e>
                    <m:limLow>
                      <m:e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lim>
                        <m:sSub>
                          <m:e>
                            <m:r>
                              <a:rPr xmlns:a="http://schemas.openxmlformats.org/drawingml/2006/main" sz="42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s</m:t>
                            </m:r>
                          </m:e>
                          <m:sub>
                            <m:r>
                              <a:rPr xmlns:a="http://schemas.openxmlformats.org/drawingml/2006/main" sz="42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-</m:t>
                            </m:r>
                            <m:r>
                              <a:rPr xmlns:a="http://schemas.openxmlformats.org/drawingml/2006/main" sz="42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i</m:t>
                            </m:r>
                          </m:sub>
                        </m:sSub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sSub>
                          <m:e>
                            <m:r>
                              <a:rPr xmlns:a="http://schemas.openxmlformats.org/drawingml/2006/main" sz="42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S</m:t>
                            </m:r>
                          </m:e>
                          <m:sub>
                            <m:r>
                              <a:rPr xmlns:a="http://schemas.openxmlformats.org/drawingml/2006/main" sz="42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i</m:t>
                            </m:r>
                          </m:sub>
                        </m:sSub>
                      </m:lim>
                    </m:limLow>
                    <m:sSub>
                      <m:e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u</m:t>
                        </m:r>
                      </m:e>
                      <m:sub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  <m: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e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  <m: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e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-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  <m: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e>
                </m:d>
              </m:oMath>
            </a14:m>
            <a:r>
              <a:t> </a:t>
            </a:r>
            <a:endParaRPr sz="4057"/>
          </a:p>
        </p:txBody>
      </p:sp>
      <p:sp>
        <p:nvSpPr>
          <p:cNvPr id="261" name="Question:…"/>
          <p:cNvSpPr txBox="1"/>
          <p:nvPr/>
        </p:nvSpPr>
        <p:spPr>
          <a:xfrm>
            <a:off x="18185186" y="4503891"/>
            <a:ext cx="6077150" cy="7119232"/>
          </a:xfrm>
          <a:prstGeom prst="rect">
            <a:avLst/>
          </a:prstGeom>
          <a:solidFill>
            <a:srgbClr val="D6D5D5"/>
          </a:solidFill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spAutoFit/>
          </a:bodyPr>
          <a:lstStyle/>
          <a:p>
            <a:pPr algn="l">
              <a:spcBef>
                <a:spcPts val="3600"/>
              </a:spcBef>
              <a:defRPr b="1" sz="40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</a:p>
          <a:p>
            <a:pPr marL="793750" indent="-793750" algn="l">
              <a:spcBef>
                <a:spcPts val="3600"/>
              </a:spcBef>
              <a:buSzPct val="100000"/>
              <a:buAutoNum type="arabicPeriod" startAt="1"/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Does a maxmin strategy always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exist</a:t>
            </a:r>
            <a:r>
              <a:t>?</a:t>
            </a:r>
          </a:p>
          <a:p>
            <a:pPr marL="793750" indent="-793750" algn="l">
              <a:spcBef>
                <a:spcPts val="3600"/>
              </a:spcBef>
              <a:buSzPct val="100000"/>
              <a:buAutoNum type="arabicPeriod" startAt="1"/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Is an agent's maxmin strategy always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unique</a:t>
            </a:r>
            <a:r>
              <a:t>?</a:t>
            </a:r>
          </a:p>
          <a:p>
            <a:pPr marL="793750" indent="-793750" algn="l">
              <a:spcBef>
                <a:spcPts val="3600"/>
              </a:spcBef>
              <a:buSzPct val="100000"/>
              <a:buAutoNum type="arabicPeriod" startAt="1"/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Why would an agent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want</a:t>
            </a:r>
            <a:r>
              <a:t> to play a maxmin strategy?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6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Class="entr" nodeType="with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2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2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61" grpId="2"/>
      <p:bldP build="p" bldLvl="5" animBg="1" rev="0" advAuto="0" spid="260" grpId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(Two-player) Minmax Strategies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>
            <a:lvl1pPr defTabSz="813314">
              <a:defRPr sz="11000"/>
            </a:lvl1pPr>
          </a:lstStyle>
          <a:p>
            <a:pPr/>
            <a:r>
              <a:t>(Two-player) Minmax Strategies</a:t>
            </a:r>
          </a:p>
        </p:txBody>
      </p:sp>
      <p:sp>
        <p:nvSpPr>
          <p:cNvPr id="264" name="What is the minimum expected utility that an agent can guarantee the other won't exceed?…"/>
          <p:cNvSpPr txBox="1"/>
          <p:nvPr>
            <p:ph type="body" idx="1"/>
          </p:nvPr>
        </p:nvSpPr>
        <p:spPr>
          <a:xfrm>
            <a:off x="2120819" y="3643312"/>
            <a:ext cx="15917678" cy="8840393"/>
          </a:xfrm>
          <a:prstGeom prst="rect">
            <a:avLst/>
          </a:prstGeom>
        </p:spPr>
        <p:txBody>
          <a:bodyPr/>
          <a:lstStyle/>
          <a:p>
            <a:pPr marL="0" indent="0" defTabSz="640793">
              <a:spcBef>
                <a:spcPts val="4600"/>
              </a:spcBef>
              <a:buSzTx/>
              <a:buNone/>
              <a:defRPr sz="3400"/>
            </a:pPr>
            <a:r>
              <a:t>What is the minimum expected utility that an agent can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guarantee</a:t>
            </a:r>
            <a:r>
              <a:t> the other won't exceed?</a:t>
            </a:r>
          </a:p>
          <a:p>
            <a:pPr marL="0" indent="0" defTabSz="640793">
              <a:spcBef>
                <a:spcPts val="4600"/>
              </a:spcBef>
              <a:buSzTx/>
              <a:buNone/>
              <a:defRPr b="1" sz="3400">
                <a:latin typeface="+mn-lt"/>
                <a:ea typeface="+mn-ea"/>
                <a:cs typeface="+mn-cs"/>
                <a:sym typeface="Helvetica Neue"/>
              </a:defRPr>
            </a:pPr>
            <a:r>
              <a:t>Definition:</a:t>
            </a:r>
            <a:br/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The </a:t>
            </a:r>
            <a:r>
              <a:rPr b="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minmax value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of a game for </a:t>
            </a:r>
            <a14:m>
              <m:oMath>
                <m:r>
                  <a:rPr xmlns:a="http://schemas.openxmlformats.org/drawingml/2006/main" sz="4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the lowest value </a:t>
            </a:r>
            <a14:m>
              <m:oMath>
                <m:sSub>
                  <m:e>
                    <m:limLow>
                      <m:e>
                        <m:r>
                          <a:rPr xmlns:a="http://schemas.openxmlformats.org/drawingml/2006/main" sz="4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lim>
                        <m:r>
                          <a:rPr xmlns:a="http://schemas.openxmlformats.org/drawingml/2006/main" sz="4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¯</m:t>
                        </m:r>
                      </m:lim>
                    </m:limLow>
                  </m:e>
                  <m:sub>
                    <m:r>
                      <a:rPr xmlns:a="http://schemas.openxmlformats.org/drawingml/2006/main" sz="4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that </a:t>
            </a:r>
            <a14:m>
              <m:oMath>
                <m:r>
                  <a:rPr xmlns:a="http://schemas.openxmlformats.org/drawingml/2006/main" sz="4100" i="1">
                    <a:solidFill>
                      <a:srgbClr val="C82505"/>
                    </a:solidFill>
                    <a:latin typeface="Cambria Math" panose="02040503050406030204" pitchFamily="18" charset="0"/>
                  </a:rPr>
                  <m:t>-</m:t>
                </m:r>
                <m:r>
                  <a:rPr xmlns:a="http://schemas.openxmlformats.org/drawingml/2006/main" sz="4100" i="1">
                    <a:solidFill>
                      <a:srgbClr val="C82505"/>
                    </a:solidFill>
                    <a:latin typeface="Cambria Math" panose="02040503050406030204" pitchFamily="18" charset="0"/>
                  </a:rPr>
                  <m:t>i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can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guarantee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14:m>
              <m:oMath>
                <m:r>
                  <a:rPr xmlns:a="http://schemas.openxmlformats.org/drawingml/2006/main" sz="4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will not exceed:</a:t>
            </a:r>
          </a:p>
          <a:p>
            <a:pPr marL="0" indent="0" algn="ctr" defTabSz="640793">
              <a:spcBef>
                <a:spcPts val="900"/>
              </a:spcBef>
              <a:buSzTx/>
              <a:buNone/>
              <a:defRPr sz="41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sSub>
                  <m:e>
                    <m:limLow>
                      <m:e>
                        <m:r>
                          <a:rPr xmlns:a="http://schemas.openxmlformats.org/drawingml/2006/main" sz="4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lim>
                        <m:r>
                          <a:rPr xmlns:a="http://schemas.openxmlformats.org/drawingml/2006/main" sz="4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¯</m:t>
                        </m:r>
                      </m:lim>
                    </m:limLow>
                  </m:e>
                  <m:sub>
                    <m:r>
                      <a:rPr xmlns:a="http://schemas.openxmlformats.org/drawingml/2006/main" sz="4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4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limLow>
                  <m:e>
                    <m:r>
                      <a:rPr xmlns:a="http://schemas.openxmlformats.org/drawingml/2006/main" sz="4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  <m:r>
                      <a:rPr xmlns:a="http://schemas.openxmlformats.org/drawingml/2006/main" sz="4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  <m:r>
                      <a:rPr xmlns:a="http://schemas.openxmlformats.org/drawingml/2006/main" sz="4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e>
                  <m:lim>
                    <m:sSub>
                      <m:e>
                        <m:r>
                          <a:rPr xmlns:a="http://schemas.openxmlformats.org/drawingml/2006/main" sz="4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xmlns:a="http://schemas.openxmlformats.org/drawingml/2006/main" sz="4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-</m:t>
                        </m:r>
                        <m:r>
                          <a:rPr xmlns:a="http://schemas.openxmlformats.org/drawingml/2006/main" sz="4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  <m:r>
                      <a:rPr xmlns:a="http://schemas.openxmlformats.org/drawingml/2006/main" sz="4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b>
                      <m:e>
                        <m:r>
                          <a:rPr xmlns:a="http://schemas.openxmlformats.org/drawingml/2006/main" sz="4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xmlns:a="http://schemas.openxmlformats.org/drawingml/2006/main" sz="4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</m:lim>
                </m:limLow>
                <m:d>
                  <m:dPr>
                    <m:ctrlPr>
                      <a:rPr xmlns:a="http://schemas.openxmlformats.org/drawingml/2006/main" sz="4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begChr m:val="["/>
                    <m:endChr m:val="]"/>
                  </m:dPr>
                  <m:e>
                    <m:limLow>
                      <m:e>
                        <m:r>
                          <a:rPr xmlns:a="http://schemas.openxmlformats.org/drawingml/2006/main" sz="4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a:rPr xmlns:a="http://schemas.openxmlformats.org/drawingml/2006/main" sz="4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4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lim>
                        <m:sSub>
                          <m:e>
                            <m:r>
                              <a:rPr xmlns:a="http://schemas.openxmlformats.org/drawingml/2006/main" sz="41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s</m:t>
                            </m:r>
                          </m:e>
                          <m:sub>
                            <m:r>
                              <a:rPr xmlns:a="http://schemas.openxmlformats.org/drawingml/2006/main" sz="41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i</m:t>
                            </m:r>
                          </m:sub>
                        </m:sSub>
                        <m:r>
                          <a:rPr xmlns:a="http://schemas.openxmlformats.org/drawingml/2006/main" sz="4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sSub>
                          <m:e>
                            <m:r>
                              <a:rPr xmlns:a="http://schemas.openxmlformats.org/drawingml/2006/main" sz="41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S</m:t>
                            </m:r>
                          </m:e>
                          <m:sub>
                            <m:r>
                              <a:rPr xmlns:a="http://schemas.openxmlformats.org/drawingml/2006/main" sz="41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i</m:t>
                            </m:r>
                          </m:sub>
                        </m:sSub>
                      </m:lim>
                    </m:limLow>
                    <m:sSub>
                      <m:e>
                        <m:r>
                          <a:rPr xmlns:a="http://schemas.openxmlformats.org/drawingml/2006/main" sz="4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u</m:t>
                        </m:r>
                      </m:e>
                      <m:sub>
                        <m:r>
                          <a:rPr xmlns:a="http://schemas.openxmlformats.org/drawingml/2006/main" sz="4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  <m:r>
                      <a:rPr xmlns:a="http://schemas.openxmlformats.org/drawingml/2006/main" sz="4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e>
                        <m:r>
                          <a:rPr xmlns:a="http://schemas.openxmlformats.org/drawingml/2006/main" sz="4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xmlns:a="http://schemas.openxmlformats.org/drawingml/2006/main" sz="4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  <m:r>
                      <a:rPr xmlns:a="http://schemas.openxmlformats.org/drawingml/2006/main" sz="4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e>
                        <m:r>
                          <a:rPr xmlns:a="http://schemas.openxmlformats.org/drawingml/2006/main" sz="4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xmlns:a="http://schemas.openxmlformats.org/drawingml/2006/main" sz="4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-</m:t>
                        </m:r>
                        <m:r>
                          <a:rPr xmlns:a="http://schemas.openxmlformats.org/drawingml/2006/main" sz="4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  <m:r>
                      <a:rPr xmlns:a="http://schemas.openxmlformats.org/drawingml/2006/main" sz="4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e>
                </m:d>
              </m:oMath>
            </a14:m>
            <a:r>
              <a:rPr sz="34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sz="3400"/>
          </a:p>
          <a:p>
            <a:pPr marL="0" indent="0" defTabSz="640793">
              <a:spcBef>
                <a:spcPts val="4600"/>
              </a:spcBef>
              <a:buSzTx/>
              <a:buNone/>
              <a:defRPr b="1" sz="3400">
                <a:latin typeface="+mn-lt"/>
                <a:ea typeface="+mn-ea"/>
                <a:cs typeface="+mn-cs"/>
                <a:sym typeface="Helvetica Neue"/>
              </a:defRPr>
            </a:pPr>
            <a:r>
              <a:t>Definition:</a:t>
            </a:r>
            <a:br/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A </a:t>
            </a:r>
            <a:r>
              <a:rPr b="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minmax strategy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against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14:m>
              <m:oMath>
                <m:r>
                  <a:rPr xmlns:a="http://schemas.openxmlformats.org/drawingml/2006/main" sz="4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a strategy </a:t>
            </a:r>
            <a14:m>
              <m:oMath>
                <m:sSub>
                  <m:e>
                    <m:limLow>
                      <m:e>
                        <m:r>
                          <a:rPr xmlns:a="http://schemas.openxmlformats.org/drawingml/2006/main" sz="4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lim>
                        <m:r>
                          <a:rPr xmlns:a="http://schemas.openxmlformats.org/drawingml/2006/main" sz="4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¯</m:t>
                        </m:r>
                      </m:lim>
                    </m:limLow>
                  </m:e>
                  <m:sub>
                    <m:r>
                      <a:rPr xmlns:a="http://schemas.openxmlformats.org/drawingml/2006/main" sz="4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-</m:t>
                    </m:r>
                    <m:r>
                      <a:rPr xmlns:a="http://schemas.openxmlformats.org/drawingml/2006/main" sz="4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that minimizes </a:t>
            </a:r>
            <a14:m>
              <m:oMath>
                <m:r>
                  <a:rPr xmlns:a="http://schemas.openxmlformats.org/drawingml/2006/main" sz="4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's </a:t>
            </a:r>
            <a:b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best-case payoff:</a:t>
            </a:r>
          </a:p>
          <a:p>
            <a:pPr marL="0" indent="0" algn="ctr" defTabSz="640793">
              <a:spcBef>
                <a:spcPts val="900"/>
              </a:spcBef>
              <a:buSzTx/>
              <a:buNone/>
              <a:defRPr sz="3400"/>
            </a:pPr>
            <a:r>
              <a:t> </a:t>
            </a:r>
            <a14:m>
              <m:oMath>
                <m:sSub>
                  <m:e>
                    <m:limLow>
                      <m:e>
                        <m:r>
                          <a:rPr xmlns:a="http://schemas.openxmlformats.org/drawingml/2006/main" sz="4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lim>
                        <m:r>
                          <a:rPr xmlns:a="http://schemas.openxmlformats.org/drawingml/2006/main" sz="4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¯</m:t>
                        </m:r>
                      </m:lim>
                    </m:limLow>
                  </m:e>
                  <m:sub>
                    <m:r>
                      <a:rPr xmlns:a="http://schemas.openxmlformats.org/drawingml/2006/main" sz="41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-</m:t>
                    </m:r>
                    <m:r>
                      <a:rPr xmlns:a="http://schemas.openxmlformats.org/drawingml/2006/main" sz="41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4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m:rPr>
                    <m:sty m:val="p"/>
                  </m:rPr>
                  <a:rPr xmlns:a="http://schemas.openxmlformats.org/drawingml/2006/main" sz="4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m:rPr>
                    <m:sty m:val="p"/>
                  </m:rPr>
                  <a:rPr xmlns:a="http://schemas.openxmlformats.org/drawingml/2006/main" sz="4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m:rPr>
                    <m:sty m:val="p"/>
                  </m:rPr>
                  <a:rPr xmlns:a="http://schemas.openxmlformats.org/drawingml/2006/main" sz="4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g</m:t>
                </m:r>
                <m:limLow>
                  <m:e>
                    <m:r>
                      <a:rPr xmlns:a="http://schemas.openxmlformats.org/drawingml/2006/main" sz="4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  <m:r>
                      <a:rPr xmlns:a="http://schemas.openxmlformats.org/drawingml/2006/main" sz="4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  <m:r>
                      <a:rPr xmlns:a="http://schemas.openxmlformats.org/drawingml/2006/main" sz="4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e>
                  <m:lim>
                    <m:sSub>
                      <m:e>
                        <m:r>
                          <a:rPr xmlns:a="http://schemas.openxmlformats.org/drawingml/2006/main" sz="4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xmlns:a="http://schemas.openxmlformats.org/drawingml/2006/main" sz="4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-</m:t>
                        </m:r>
                        <m:r>
                          <a:rPr xmlns:a="http://schemas.openxmlformats.org/drawingml/2006/main" sz="4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  <m:r>
                      <a:rPr xmlns:a="http://schemas.openxmlformats.org/drawingml/2006/main" sz="4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b>
                      <m:e>
                        <m:r>
                          <a:rPr xmlns:a="http://schemas.openxmlformats.org/drawingml/2006/main" sz="4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xmlns:a="http://schemas.openxmlformats.org/drawingml/2006/main" sz="4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</m:lim>
                </m:limLow>
                <m:d>
                  <m:dPr>
                    <m:ctrlPr>
                      <a:rPr xmlns:a="http://schemas.openxmlformats.org/drawingml/2006/main" sz="4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begChr m:val="["/>
                    <m:endChr m:val="]"/>
                  </m:dPr>
                  <m:e>
                    <m:limLow>
                      <m:e>
                        <m:r>
                          <a:rPr xmlns:a="http://schemas.openxmlformats.org/drawingml/2006/main" sz="4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a:rPr xmlns:a="http://schemas.openxmlformats.org/drawingml/2006/main" sz="4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4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lim>
                        <m:sSub>
                          <m:e>
                            <m:r>
                              <a:rPr xmlns:a="http://schemas.openxmlformats.org/drawingml/2006/main" sz="41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s</m:t>
                            </m:r>
                          </m:e>
                          <m:sub>
                            <m:r>
                              <a:rPr xmlns:a="http://schemas.openxmlformats.org/drawingml/2006/main" sz="41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i</m:t>
                            </m:r>
                          </m:sub>
                        </m:sSub>
                        <m:r>
                          <a:rPr xmlns:a="http://schemas.openxmlformats.org/drawingml/2006/main" sz="4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∈</m:t>
                        </m:r>
                        <m:sSub>
                          <m:e>
                            <m:r>
                              <a:rPr xmlns:a="http://schemas.openxmlformats.org/drawingml/2006/main" sz="41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S</m:t>
                            </m:r>
                          </m:e>
                          <m:sub>
                            <m:r>
                              <a:rPr xmlns:a="http://schemas.openxmlformats.org/drawingml/2006/main" sz="41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i</m:t>
                            </m:r>
                          </m:sub>
                        </m:sSub>
                      </m:lim>
                    </m:limLow>
                    <m:sSub>
                      <m:e>
                        <m:r>
                          <a:rPr xmlns:a="http://schemas.openxmlformats.org/drawingml/2006/main" sz="4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u</m:t>
                        </m:r>
                      </m:e>
                      <m:sub>
                        <m:r>
                          <a:rPr xmlns:a="http://schemas.openxmlformats.org/drawingml/2006/main" sz="41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  <m:r>
                      <a:rPr xmlns:a="http://schemas.openxmlformats.org/drawingml/2006/main" sz="4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e>
                        <m:r>
                          <a:rPr xmlns:a="http://schemas.openxmlformats.org/drawingml/2006/main" sz="4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xmlns:a="http://schemas.openxmlformats.org/drawingml/2006/main" sz="4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  <m:r>
                      <a:rPr xmlns:a="http://schemas.openxmlformats.org/drawingml/2006/main" sz="4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e>
                        <m:r>
                          <a:rPr xmlns:a="http://schemas.openxmlformats.org/drawingml/2006/main" sz="4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xmlns:a="http://schemas.openxmlformats.org/drawingml/2006/main" sz="4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-</m:t>
                        </m:r>
                        <m:r>
                          <a:rPr xmlns:a="http://schemas.openxmlformats.org/drawingml/2006/main" sz="4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  <m:r>
                      <a:rPr xmlns:a="http://schemas.openxmlformats.org/drawingml/2006/main" sz="4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e>
                </m:d>
              </m:oMath>
            </a14:m>
            <a:r>
              <a:t> </a:t>
            </a:r>
            <a:endParaRPr sz="3868"/>
          </a:p>
        </p:txBody>
      </p:sp>
      <p:sp>
        <p:nvSpPr>
          <p:cNvPr id="265" name="Question:…"/>
          <p:cNvSpPr txBox="1"/>
          <p:nvPr/>
        </p:nvSpPr>
        <p:spPr>
          <a:xfrm>
            <a:off x="18185186" y="4503891"/>
            <a:ext cx="6077150" cy="7119232"/>
          </a:xfrm>
          <a:prstGeom prst="rect">
            <a:avLst/>
          </a:prstGeom>
          <a:solidFill>
            <a:srgbClr val="D6D5D5"/>
          </a:solidFill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spAutoFit/>
          </a:bodyPr>
          <a:lstStyle/>
          <a:p>
            <a:pPr algn="l">
              <a:spcBef>
                <a:spcPts val="3600"/>
              </a:spcBef>
              <a:defRPr b="1" sz="40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</a:p>
          <a:p>
            <a:pPr marL="793750" indent="-793750" algn="l">
              <a:spcBef>
                <a:spcPts val="3600"/>
              </a:spcBef>
              <a:buSzPct val="100000"/>
              <a:buAutoNum type="arabicPeriod" startAt="1"/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Does a minmax strategy always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exist</a:t>
            </a:r>
            <a:r>
              <a:t>?</a:t>
            </a:r>
          </a:p>
          <a:p>
            <a:pPr marL="793750" indent="-793750" algn="l">
              <a:spcBef>
                <a:spcPts val="3600"/>
              </a:spcBef>
              <a:buSzPct val="100000"/>
              <a:buAutoNum type="arabicPeriod" startAt="1"/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Is an agent's minmax strategy always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unique</a:t>
            </a:r>
            <a:r>
              <a:t>?</a:t>
            </a:r>
          </a:p>
          <a:p>
            <a:pPr marL="793750" indent="-793750" algn="l">
              <a:spcBef>
                <a:spcPts val="3600"/>
              </a:spcBef>
              <a:buSzPct val="100000"/>
              <a:buAutoNum type="arabicPeriod" startAt="1"/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Why would an agent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want</a:t>
            </a:r>
            <a:r>
              <a:t> to play a minmax strategy?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6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Class="entr" nodeType="with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2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2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64" grpId="1"/>
      <p:bldP build="p" bldLvl="5" animBg="1" rev="0" advAuto="0" spid="265" grpId="2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Minimax Theorem"/>
          <p:cNvSpPr txBox="1"/>
          <p:nvPr>
            <p:ph type="title"/>
          </p:nvPr>
        </p:nvSpPr>
        <p:spPr>
          <a:xfrm>
            <a:off x="4387453" y="357186"/>
            <a:ext cx="15609094" cy="3036097"/>
          </a:xfrm>
          <a:prstGeom prst="rect">
            <a:avLst/>
          </a:prstGeom>
        </p:spPr>
        <p:txBody>
          <a:bodyPr/>
          <a:lstStyle/>
          <a:p>
            <a:pPr/>
            <a:r>
              <a:t>Minimax Theorem</a:t>
            </a:r>
          </a:p>
        </p:txBody>
      </p:sp>
      <p:sp>
        <p:nvSpPr>
          <p:cNvPr id="268" name="Theorem: [von Neumann, 1928] In any Nash equilibrium   of any finite, two-player, zero-sum game, each player receives an expected utility   equal to both their maxmin and their minmax value."/>
          <p:cNvSpPr txBox="1"/>
          <p:nvPr>
            <p:ph type="body" sz="quarter" idx="1"/>
          </p:nvPr>
        </p:nvSpPr>
        <p:spPr>
          <a:xfrm>
            <a:off x="2667000" y="5339953"/>
            <a:ext cx="19050000" cy="3036095"/>
          </a:xfrm>
          <a:prstGeom prst="rect">
            <a:avLst/>
          </a:prstGeom>
          <a:solidFill>
            <a:srgbClr val="FAF7E9"/>
          </a:solidFill>
          <a:ln>
            <a:solidFill>
              <a:srgbClr val="000000"/>
            </a:solidFill>
          </a:ln>
        </p:spPr>
        <p:txBody>
          <a:bodyPr/>
          <a:lstStyle/>
          <a:p>
            <a:pPr lvl="1" marL="0" indent="0" defTabSz="780454">
              <a:spcBef>
                <a:spcPts val="3400"/>
              </a:spcBef>
              <a:buSzTx/>
              <a:buNone/>
              <a:defRPr b="1" sz="4100">
                <a:latin typeface="+mn-lt"/>
                <a:ea typeface="+mn-ea"/>
                <a:cs typeface="+mn-cs"/>
                <a:sym typeface="Helvetica Neue"/>
              </a:defRPr>
            </a:pPr>
            <a:r>
              <a:t>Theorem:</a:t>
            </a:r>
            <a:r>
              <a:rPr b="0" sz="3400">
                <a:solidFill>
                  <a:srgbClr val="929292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[von Neumann, 1928]</a:t>
            </a:r>
            <a:br>
              <a:rPr b="0" sz="3400">
                <a:solidFill>
                  <a:srgbClr val="929292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In any </a:t>
            </a:r>
            <a:r>
              <a:rPr b="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Nash equilibrium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14:m>
              <m:oMath>
                <m:sSup>
                  <m:e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s</m:t>
                    </m:r>
                  </m:e>
                  <m:sup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*</m:t>
                    </m:r>
                  </m:sup>
                </m:sSup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of any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finite, two-player, zero-sum game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, each player receives an expected utility </a:t>
            </a:r>
            <a14:m>
              <m:oMath>
                <m:sSub>
                  <m:e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v</m:t>
                    </m:r>
                  </m:e>
                  <m:sub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equal to </a:t>
            </a:r>
            <a:r>
              <a:rPr b="0" i="1"/>
              <a:t>both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their maxmin and their minmax value.</a:t>
            </a:r>
            <a:endParaRPr sz="4812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Proof sketch:…"/>
          <p:cNvSpPr txBox="1"/>
          <p:nvPr/>
        </p:nvSpPr>
        <p:spPr>
          <a:xfrm>
            <a:off x="2780350" y="6560636"/>
            <a:ext cx="19709806" cy="65623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normAutofit fontScale="100000" lnSpcReduction="0"/>
          </a:bodyPr>
          <a:lstStyle/>
          <a:p>
            <a:pPr algn="l" defTabSz="690085">
              <a:spcBef>
                <a:spcPts val="2000"/>
              </a:spcBef>
              <a:defRPr b="1" sz="36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Proof sketch:</a:t>
            </a:r>
          </a:p>
          <a:p>
            <a:pPr marL="733425" indent="-733425" algn="l" defTabSz="690085">
              <a:spcBef>
                <a:spcPts val="2000"/>
              </a:spcBef>
              <a:buSzPct val="100000"/>
              <a:buAutoNum type="arabicPeriod" startAt="1"/>
              <a:defRPr sz="36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Suppose that </a:t>
            </a:r>
            <a14:m>
              <m:oMath>
                <m:sSub>
                  <m:e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v</m:t>
                    </m:r>
                  </m:e>
                  <m:sub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&lt;</m:t>
                </m:r>
                <m:sSub>
                  <m:e>
                    <m:bar>
                      <m:barPr>
                        <m:ctrlPr>
                          <a:rPr xmlns:a="http://schemas.openxmlformats.org/drawingml/2006/main" sz="4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  <m:pos m:val="top"/>
                      </m:barPr>
                      <m:e>
                        <m:r>
                          <a:rPr xmlns:a="http://schemas.openxmlformats.org/drawingml/2006/main" sz="4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</m:e>
                    </m:bar>
                  </m:e>
                  <m:sub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</m:oMath>
            </a14:m>
            <a:r>
              <a:t>.  But then </a:t>
            </a:r>
            <a14:m>
              <m:oMath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</m:oMath>
            </a14:m>
            <a:r>
              <a:t> could guarantee a higher payoff by playing their maxmin strategy.  So </a:t>
            </a:r>
            <a14:m>
              <m:oMath>
                <m:sSub>
                  <m:e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v</m:t>
                    </m:r>
                  </m:e>
                  <m:sub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≥</m:t>
                </m:r>
                <m:sSub>
                  <m:e>
                    <m:bar>
                      <m:barPr>
                        <m:ctrlPr>
                          <a:rPr xmlns:a="http://schemas.openxmlformats.org/drawingml/2006/main" sz="4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  <m:pos m:val="top"/>
                      </m:barPr>
                      <m:e>
                        <m:r>
                          <a:rPr xmlns:a="http://schemas.openxmlformats.org/drawingml/2006/main" sz="4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</m:e>
                    </m:bar>
                  </m:e>
                  <m:sub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.</m:t>
                </m:r>
              </m:oMath>
            </a14:m>
          </a:p>
          <a:p>
            <a:pPr marL="692012" indent="-692012" algn="l" defTabSz="690085">
              <a:spcBef>
                <a:spcPts val="2000"/>
              </a:spcBef>
              <a:buSzPct val="100000"/>
              <a:buAutoNum type="arabicPeriod" startAt="1"/>
              <a:defRPr sz="4500">
                <a:solidFill>
                  <a:srgbClr val="000000"/>
                </a:solidFill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</m:oMath>
            </a14:m>
            <a:r>
              <a:rPr sz="3600">
                <a:latin typeface="Helvetica Neue Light"/>
                <a:ea typeface="Helvetica Neue Light"/>
                <a:cs typeface="Helvetica Neue Light"/>
                <a:sym typeface="Helvetica Neue Light"/>
              </a:rPr>
              <a:t>'s equilibrium payoff is </a:t>
            </a:r>
            <a14:m>
              <m:oMath>
                <m:sSub>
                  <m:e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v</m:t>
                    </m:r>
                  </m:e>
                  <m:sub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-</m:t>
                    </m:r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limLow>
                  <m:e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a</m:t>
                    </m:r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lim>
                    <m:sSub>
                      <m:e>
                        <m:r>
                          <a:rPr xmlns:a="http://schemas.openxmlformats.org/drawingml/2006/main" sz="4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xmlns:a="http://schemas.openxmlformats.org/drawingml/2006/main" sz="4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-</m:t>
                        </m:r>
                        <m:r>
                          <a:rPr xmlns:a="http://schemas.openxmlformats.org/drawingml/2006/main" sz="4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</m:lim>
                </m:limLow>
                <m:sSub>
                  <m:e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u</m:t>
                    </m:r>
                  </m:e>
                  <m:sub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-</m:t>
                    </m:r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Sup>
                  <m:e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s</m:t>
                    </m:r>
                  </m:e>
                  <m:sub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  <m:sup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*</m:t>
                    </m:r>
                  </m:sup>
                </m:sSubSup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s</m:t>
                    </m:r>
                  </m:e>
                  <m:sub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-</m:t>
                    </m:r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endParaRPr sz="360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marL="733425" indent="-733425" algn="l" defTabSz="690085">
              <a:spcBef>
                <a:spcPts val="2000"/>
              </a:spcBef>
              <a:buSzPct val="100000"/>
              <a:buAutoNum type="arabicPeriod" startAt="1"/>
              <a:defRPr sz="36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Equivalently, </a:t>
            </a:r>
            <a14:m>
              <m:oMath>
                <m:sSub>
                  <m:e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v</m:t>
                    </m:r>
                  </m:e>
                  <m:sub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limLow>
                  <m:e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e>
                  <m:lim>
                    <m:sSub>
                      <m:e>
                        <m:r>
                          <a:rPr xmlns:a="http://schemas.openxmlformats.org/drawingml/2006/main" sz="4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xmlns:a="http://schemas.openxmlformats.org/drawingml/2006/main" sz="4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-</m:t>
                        </m:r>
                        <m:r>
                          <a:rPr xmlns:a="http://schemas.openxmlformats.org/drawingml/2006/main" sz="4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</m:lim>
                </m:limLow>
                <m:sSub>
                  <m:e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u</m:t>
                    </m:r>
                  </m:e>
                  <m:sub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Sup>
                  <m:e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s</m:t>
                    </m:r>
                  </m:e>
                  <m:sub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  <m:sup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*</m:t>
                    </m:r>
                  </m:sup>
                </m:sSubSup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s</m:t>
                    </m:r>
                  </m:e>
                  <m:sub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-</m:t>
                    </m:r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</m:oMath>
            </a14:m>
            <a:r>
              <a:t>since the game is zero sum.</a:t>
            </a:r>
          </a:p>
          <a:p>
            <a:pPr marL="733425" indent="-733425" algn="l" defTabSz="690085">
              <a:spcBef>
                <a:spcPts val="2000"/>
              </a:spcBef>
              <a:buSzPct val="100000"/>
              <a:buAutoNum type="arabicPeriod" startAt="1"/>
              <a:defRPr sz="36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So </a:t>
            </a:r>
            <a14:m>
              <m:oMath>
                <m:sSub>
                  <m:e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v</m:t>
                    </m:r>
                  </m:e>
                  <m:sub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limLow>
                  <m:e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e>
                  <m:lim>
                    <m:sSub>
                      <m:e>
                        <m:r>
                          <a:rPr xmlns:a="http://schemas.openxmlformats.org/drawingml/2006/main" sz="4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xmlns:a="http://schemas.openxmlformats.org/drawingml/2006/main" sz="4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-</m:t>
                        </m:r>
                        <m:r>
                          <a:rPr xmlns:a="http://schemas.openxmlformats.org/drawingml/2006/main" sz="4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</m:lim>
                </m:limLow>
                <m:sSub>
                  <m:e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u</m:t>
                    </m:r>
                  </m:e>
                  <m:sub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Sup>
                  <m:e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s</m:t>
                    </m:r>
                  </m:e>
                  <m:sub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  <m:sup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*</m:t>
                    </m:r>
                  </m:sup>
                </m:sSubSup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s</m:t>
                    </m:r>
                  </m:e>
                  <m:sub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-</m:t>
                    </m:r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≤</m:t>
                </m:r>
                <m:limLow>
                  <m:e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a</m:t>
                    </m:r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lim>
                    <m:sSub>
                      <m:e>
                        <m:r>
                          <a:rPr xmlns:a="http://schemas.openxmlformats.org/drawingml/2006/main" sz="4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xmlns:a="http://schemas.openxmlformats.org/drawingml/2006/main" sz="4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</m:lim>
                </m:limLow>
                <m:limLow>
                  <m:e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e>
                  <m:lim>
                    <m:sSub>
                      <m:e>
                        <m:r>
                          <a:rPr xmlns:a="http://schemas.openxmlformats.org/drawingml/2006/main" sz="4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xmlns:a="http://schemas.openxmlformats.org/drawingml/2006/main" sz="4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-</m:t>
                        </m:r>
                        <m:r>
                          <a:rPr xmlns:a="http://schemas.openxmlformats.org/drawingml/2006/main" sz="4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</m:lim>
                </m:limLow>
                <m:sSub>
                  <m:e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u</m:t>
                    </m:r>
                  </m:e>
                  <m:sub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s</m:t>
                    </m:r>
                  </m:e>
                  <m:sub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s</m:t>
                    </m:r>
                  </m:e>
                  <m:sub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-</m:t>
                    </m:r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sSub>
                  <m:e>
                    <m:bar>
                      <m:barPr>
                        <m:ctrlPr>
                          <a:rPr xmlns:a="http://schemas.openxmlformats.org/drawingml/2006/main" sz="4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  <m:pos m:val="top"/>
                      </m:barPr>
                      <m:e>
                        <m:r>
                          <a:rPr xmlns:a="http://schemas.openxmlformats.org/drawingml/2006/main" sz="4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</m:e>
                    </m:bar>
                  </m:e>
                  <m:sub>
                    <m:r>
                      <a:rPr xmlns:a="http://schemas.openxmlformats.org/drawingml/2006/main" sz="45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.</m:t>
                </m:r>
                <m:r>
                  <a:rPr xmlns:a="http://schemas.openxmlformats.org/drawingml/2006/main" sz="45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∎</m:t>
                </m:r>
              </m:oMath>
            </a14:m>
            <a:r>
              <a:t> </a:t>
            </a:r>
            <a:endParaRPr sz="4245"/>
          </a:p>
        </p:txBody>
      </p:sp>
      <p:sp>
        <p:nvSpPr>
          <p:cNvPr id="271" name="Minimax Theorem"/>
          <p:cNvSpPr txBox="1"/>
          <p:nvPr>
            <p:ph type="title"/>
          </p:nvPr>
        </p:nvSpPr>
        <p:spPr>
          <a:xfrm>
            <a:off x="4387453" y="357186"/>
            <a:ext cx="15609094" cy="3036097"/>
          </a:xfrm>
          <a:prstGeom prst="rect">
            <a:avLst/>
          </a:prstGeom>
        </p:spPr>
        <p:txBody>
          <a:bodyPr/>
          <a:lstStyle/>
          <a:p>
            <a:pPr/>
            <a:r>
              <a:t>Minimax Theorem</a:t>
            </a:r>
          </a:p>
        </p:txBody>
      </p:sp>
      <p:sp>
        <p:nvSpPr>
          <p:cNvPr id="272" name="Theorem: [von Neumann, 1928] In any Nash equilibrium   of any finite, two-player, zero-sum game, each player receives an expected utility   equal to both their maxmin and their minmax value."/>
          <p:cNvSpPr txBox="1"/>
          <p:nvPr>
            <p:ph type="body" sz="quarter" idx="1"/>
          </p:nvPr>
        </p:nvSpPr>
        <p:spPr>
          <a:xfrm>
            <a:off x="4451667" y="3200503"/>
            <a:ext cx="16367175" cy="3036096"/>
          </a:xfrm>
          <a:prstGeom prst="rect">
            <a:avLst/>
          </a:prstGeom>
        </p:spPr>
        <p:txBody>
          <a:bodyPr/>
          <a:lstStyle/>
          <a:p>
            <a:pPr lvl="1" marL="0" indent="0" defTabSz="788669">
              <a:spcBef>
                <a:spcPts val="5600"/>
              </a:spcBef>
              <a:buSzTx/>
              <a:buNone/>
              <a:defRPr b="1" sz="4200">
                <a:latin typeface="+mn-lt"/>
                <a:ea typeface="+mn-ea"/>
                <a:cs typeface="+mn-cs"/>
                <a:sym typeface="Helvetica Neue"/>
              </a:defRPr>
            </a:pPr>
            <a:r>
              <a:t>Theorem:</a:t>
            </a:r>
            <a:r>
              <a:rPr b="0" sz="3400">
                <a:solidFill>
                  <a:srgbClr val="929292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[von Neumann, 1928]</a:t>
            </a:r>
            <a:br>
              <a:rPr b="0" sz="3400">
                <a:solidFill>
                  <a:srgbClr val="929292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In any </a:t>
            </a:r>
            <a:r>
              <a:rPr b="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Nash equilibrium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14:m>
              <m:oMath>
                <m:sSup>
                  <m:e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s</m:t>
                    </m:r>
                  </m:e>
                  <m:sup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*</m:t>
                    </m:r>
                  </m:sup>
                </m:sSup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of any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finite, two-player, zero-sum game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, each player receives an expected utility </a:t>
            </a:r>
            <a14:m>
              <m:oMath>
                <m:sSub>
                  <m:e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v</m:t>
                    </m:r>
                  </m:e>
                  <m:sub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equal to </a:t>
            </a:r>
            <a:r>
              <a:rPr b="0" i="1"/>
              <a:t>both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their maxmin and their minmax value.</a:t>
            </a:r>
            <a:endParaRPr sz="4812"/>
          </a:p>
        </p:txBody>
      </p:sp>
      <p:sp>
        <p:nvSpPr>
          <p:cNvPr id="273" name="Because:…"/>
          <p:cNvSpPr txBox="1"/>
          <p:nvPr/>
        </p:nvSpPr>
        <p:spPr>
          <a:xfrm>
            <a:off x="17293921" y="8927609"/>
            <a:ext cx="5736084" cy="4008464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/>
          <a:p>
            <a:pPr algn="l"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Because:</a:t>
            </a:r>
          </a:p>
          <a:p>
            <a:pPr algn="l">
              <a:defRPr sz="38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sSub>
                  <m:e>
                    <m:r>
                      <a:rPr xmlns:a="http://schemas.openxmlformats.org/drawingml/2006/main" sz="38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u</m:t>
                    </m:r>
                  </m:e>
                  <m:sub>
                    <m:r>
                      <a:rPr xmlns:a="http://schemas.openxmlformats.org/drawingml/2006/main" sz="38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-</m:t>
                    </m:r>
                    <m:r>
                      <a:rPr xmlns:a="http://schemas.openxmlformats.org/drawingml/2006/main" sz="38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38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38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38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38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38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-</m:t>
                </m:r>
                <m:sSub>
                  <m:e>
                    <m:r>
                      <a:rPr xmlns:a="http://schemas.openxmlformats.org/drawingml/2006/main" sz="38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u</m:t>
                    </m:r>
                  </m:e>
                  <m:sub>
                    <m:r>
                      <a:rPr xmlns:a="http://schemas.openxmlformats.org/drawingml/2006/main" sz="38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38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38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38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3200">
                <a:latin typeface="+mn-lt"/>
                <a:ea typeface="+mn-ea"/>
                <a:cs typeface="+mn-cs"/>
                <a:sym typeface="Helvetica Neue"/>
              </a:rPr>
              <a:t>, so</a:t>
            </a:r>
            <a:endParaRPr>
              <a:latin typeface="+mn-lt"/>
              <a:ea typeface="+mn-ea"/>
              <a:cs typeface="+mn-cs"/>
              <a:sym typeface="Helvetica Neue"/>
            </a:endParaRPr>
          </a:p>
          <a:p>
            <a:pPr algn="l">
              <a:defRPr sz="38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phant>
                  <m:phantPr>
                    <m:ctrlPr>
                      <a:rPr xmlns:a="http://schemas.openxmlformats.org/drawingml/2006/main" sz="38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</m:ctrlPr>
                    <m:show m:val="off"/>
                  </m:phantPr>
                  <m:e>
                    <m:r>
                      <a:rPr xmlns:a="http://schemas.openxmlformats.org/drawingml/2006/main" sz="38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-</m:t>
                    </m:r>
                  </m:e>
                </m:phant>
                <m:sSub>
                  <m:e>
                    <m:r>
                      <a:rPr xmlns:a="http://schemas.openxmlformats.org/drawingml/2006/main" sz="38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v</m:t>
                    </m:r>
                  </m:e>
                  <m:sub>
                    <m:r>
                      <a:rPr xmlns:a="http://schemas.openxmlformats.org/drawingml/2006/main" sz="38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38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38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-</m:t>
                </m:r>
                <m:sSub>
                  <m:e>
                    <m:r>
                      <a:rPr xmlns:a="http://schemas.openxmlformats.org/drawingml/2006/main" sz="38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v</m:t>
                    </m:r>
                  </m:e>
                  <m:sub>
                    <m:r>
                      <a:rPr xmlns:a="http://schemas.openxmlformats.org/drawingml/2006/main" sz="38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-</m:t>
                    </m:r>
                    <m:r>
                      <a:rPr xmlns:a="http://schemas.openxmlformats.org/drawingml/2006/main" sz="38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</m:oMath>
            </a14:m>
            <a:r>
              <a:rPr sz="3200">
                <a:latin typeface="+mn-lt"/>
                <a:ea typeface="+mn-ea"/>
                <a:cs typeface="+mn-cs"/>
                <a:sym typeface="Helvetica Neue"/>
              </a:rPr>
              <a:t> and</a:t>
            </a:r>
            <a:br>
              <a:rPr sz="3200">
                <a:latin typeface="+mn-lt"/>
                <a:ea typeface="+mn-ea"/>
                <a:cs typeface="+mn-cs"/>
                <a:sym typeface="Helvetica Neue"/>
              </a:rPr>
            </a:br>
            <a14:m>
              <m:oMath>
                <m:r>
                  <a:rPr xmlns:a="http://schemas.openxmlformats.org/drawingml/2006/main" sz="38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-</m:t>
                </m:r>
                <m:sSub>
                  <m:e>
                    <m:r>
                      <a:rPr xmlns:a="http://schemas.openxmlformats.org/drawingml/2006/main" sz="38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v</m:t>
                    </m:r>
                  </m:e>
                  <m:sub>
                    <m:r>
                      <a:rPr xmlns:a="http://schemas.openxmlformats.org/drawingml/2006/main" sz="38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38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=</m:t>
                </m:r>
                <m:limLow>
                  <m:e>
                    <m:r>
                      <a:rPr xmlns:a="http://schemas.openxmlformats.org/drawingml/2006/main" sz="38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m</m:t>
                    </m:r>
                    <m:r>
                      <a:rPr xmlns:a="http://schemas.openxmlformats.org/drawingml/2006/main" sz="38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a</m:t>
                    </m:r>
                    <m:r>
                      <a:rPr xmlns:a="http://schemas.openxmlformats.org/drawingml/2006/main" sz="38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lim>
                    <m:sSub>
                      <m:e>
                        <m:r>
                          <a:rPr xmlns:a="http://schemas.openxmlformats.org/drawingml/2006/main" sz="38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xmlns:a="http://schemas.openxmlformats.org/drawingml/2006/main" sz="38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</m:lim>
                </m:limLow>
                <m:d>
                  <m:dPr>
                    <m:ctrlPr>
                      <a:rPr xmlns:a="http://schemas.openxmlformats.org/drawingml/2006/main" sz="38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</m:ctrlPr>
                    <m:begChr m:val="["/>
                    <m:endChr m:val="]"/>
                  </m:dPr>
                  <m:e>
                    <m:r>
                      <a:rPr xmlns:a="http://schemas.openxmlformats.org/drawingml/2006/main" sz="38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-</m:t>
                    </m:r>
                    <m:sSub>
                      <m:e>
                        <m:r>
                          <a:rPr xmlns:a="http://schemas.openxmlformats.org/drawingml/2006/main" sz="38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u</m:t>
                        </m:r>
                      </m:e>
                      <m:sub>
                        <m:r>
                          <a:rPr xmlns:a="http://schemas.openxmlformats.org/drawingml/2006/main" sz="38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  <m:r>
                      <a:rPr xmlns:a="http://schemas.openxmlformats.org/drawingml/2006/main" sz="38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Sup>
                      <m:e>
                        <m:r>
                          <a:rPr xmlns:a="http://schemas.openxmlformats.org/drawingml/2006/main" sz="38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xmlns:a="http://schemas.openxmlformats.org/drawingml/2006/main" sz="38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  <m:sup>
                        <m:r>
                          <a:rPr xmlns:a="http://schemas.openxmlformats.org/drawingml/2006/main" sz="38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*</m:t>
                        </m:r>
                      </m:sup>
                    </m:sSubSup>
                    <m:r>
                      <a:rPr xmlns:a="http://schemas.openxmlformats.org/drawingml/2006/main" sz="38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e>
                        <m:r>
                          <a:rPr xmlns:a="http://schemas.openxmlformats.org/drawingml/2006/main" sz="38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xmlns:a="http://schemas.openxmlformats.org/drawingml/2006/main" sz="38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-</m:t>
                        </m:r>
                        <m:r>
                          <a:rPr xmlns:a="http://schemas.openxmlformats.org/drawingml/2006/main" sz="38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  <m:r>
                      <a:rPr xmlns:a="http://schemas.openxmlformats.org/drawingml/2006/main" sz="38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)</m:t>
                    </m:r>
                  </m:e>
                </m:d>
              </m:oMath>
            </a14:m>
            <a:r>
              <a:rPr sz="3200">
                <a:latin typeface="+mn-lt"/>
                <a:ea typeface="+mn-ea"/>
                <a:cs typeface="+mn-cs"/>
                <a:sym typeface="Helvetica Neue"/>
              </a:rPr>
              <a:t>, and</a:t>
            </a:r>
            <a:endParaRPr>
              <a:latin typeface="+mn-lt"/>
              <a:ea typeface="+mn-ea"/>
              <a:cs typeface="+mn-cs"/>
              <a:sym typeface="Helvetica Neue"/>
            </a:endParaRPr>
          </a:p>
          <a:p>
            <a:pPr algn="l">
              <a:defRPr sz="38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38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-</m:t>
                </m:r>
                <m:sSub>
                  <m:e>
                    <m:r>
                      <a:rPr xmlns:a="http://schemas.openxmlformats.org/drawingml/2006/main" sz="38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v</m:t>
                    </m:r>
                  </m:e>
                  <m:sub>
                    <m:r>
                      <a:rPr xmlns:a="http://schemas.openxmlformats.org/drawingml/2006/main" sz="38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38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3800" i="1">
                    <a:solidFill>
                      <a:srgbClr val="5E5E5E"/>
                    </a:solidFill>
                    <a:latin typeface="Cambria Math" panose="02040503050406030204" pitchFamily="18" charset="0"/>
                  </a:rPr>
                  <m:t>-</m:t>
                </m:r>
                <m:d>
                  <m:dPr>
                    <m:ctrlPr>
                      <a:rPr xmlns:a="http://schemas.openxmlformats.org/drawingml/2006/main" sz="38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</m:ctrlPr>
                    <m:begChr m:val="["/>
                    <m:endChr m:val="]"/>
                  </m:dPr>
                  <m:e>
                    <m:limLow>
                      <m:e>
                        <m:r>
                          <a:rPr xmlns:a="http://schemas.openxmlformats.org/drawingml/2006/main" sz="38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m</m:t>
                        </m:r>
                        <m:r>
                          <a:rPr xmlns:a="http://schemas.openxmlformats.org/drawingml/2006/main" sz="38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xmlns:a="http://schemas.openxmlformats.org/drawingml/2006/main" sz="38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lim>
                        <m:sSub>
                          <m:e>
                            <m:r>
                              <a:rPr xmlns:a="http://schemas.openxmlformats.org/drawingml/2006/main" sz="38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s</m:t>
                            </m:r>
                          </m:e>
                          <m:sub>
                            <m:r>
                              <a:rPr xmlns:a="http://schemas.openxmlformats.org/drawingml/2006/main" sz="38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i</m:t>
                            </m:r>
                          </m:sub>
                        </m:sSub>
                      </m:lim>
                    </m:limLow>
                    <m:sSub>
                      <m:e>
                        <m:r>
                          <a:rPr xmlns:a="http://schemas.openxmlformats.org/drawingml/2006/main" sz="38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u</m:t>
                        </m:r>
                      </m:e>
                      <m:sub>
                        <m:r>
                          <a:rPr xmlns:a="http://schemas.openxmlformats.org/drawingml/2006/main" sz="38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  <m:r>
                      <a:rPr xmlns:a="http://schemas.openxmlformats.org/drawingml/2006/main" sz="38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Sup>
                      <m:e>
                        <m:r>
                          <a:rPr xmlns:a="http://schemas.openxmlformats.org/drawingml/2006/main" sz="38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xmlns:a="http://schemas.openxmlformats.org/drawingml/2006/main" sz="38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  <m:sup>
                        <m:r>
                          <a:rPr xmlns:a="http://schemas.openxmlformats.org/drawingml/2006/main" sz="38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*</m:t>
                        </m:r>
                      </m:sup>
                    </m:sSubSup>
                    <m:r>
                      <a:rPr xmlns:a="http://schemas.openxmlformats.org/drawingml/2006/main" sz="38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e>
                        <m:r>
                          <a:rPr xmlns:a="http://schemas.openxmlformats.org/drawingml/2006/main" sz="38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xmlns:a="http://schemas.openxmlformats.org/drawingml/2006/main" sz="38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-</m:t>
                        </m:r>
                        <m:r>
                          <a:rPr xmlns:a="http://schemas.openxmlformats.org/drawingml/2006/main" sz="38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  <m:r>
                      <a:rPr xmlns:a="http://schemas.openxmlformats.org/drawingml/2006/main" sz="38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)</m:t>
                    </m:r>
                  </m:e>
                </m:d>
              </m:oMath>
            </a14:m>
            <a:r>
              <a:rPr sz="3200">
                <a:latin typeface="+mn-lt"/>
                <a:ea typeface="+mn-ea"/>
                <a:cs typeface="+mn-cs"/>
                <a:sym typeface="Helvetica Neue"/>
              </a:rPr>
              <a:t>.</a:t>
            </a:r>
            <a:endParaRPr sz="3585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7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2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27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Class="entr" nodeType="with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2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2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2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2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70" grpId="1"/>
      <p:bldP build="p" bldLvl="5" animBg="1" rev="0" advAuto="0" spid="273" grpId="2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Minimax Theorem Implications"/>
          <p:cNvSpPr txBox="1"/>
          <p:nvPr>
            <p:ph type="title"/>
          </p:nvPr>
        </p:nvSpPr>
        <p:spPr>
          <a:xfrm>
            <a:off x="4387453" y="357186"/>
            <a:ext cx="15609094" cy="3036097"/>
          </a:xfrm>
          <a:prstGeom prst="rect">
            <a:avLst/>
          </a:prstGeom>
        </p:spPr>
        <p:txBody>
          <a:bodyPr/>
          <a:lstStyle>
            <a:lvl1pPr defTabSz="698300">
              <a:defRPr sz="9500"/>
            </a:lvl1pPr>
          </a:lstStyle>
          <a:p>
            <a:pPr/>
            <a:r>
              <a:t>Minimax Theorem Implications</a:t>
            </a:r>
          </a:p>
        </p:txBody>
      </p:sp>
      <p:sp>
        <p:nvSpPr>
          <p:cNvPr id="276" name="In any zero-sum game:…"/>
          <p:cNvSpPr txBox="1"/>
          <p:nvPr>
            <p:ph type="body" idx="1"/>
          </p:nvPr>
        </p:nvSpPr>
        <p:spPr>
          <a:xfrm>
            <a:off x="4387453" y="3643312"/>
            <a:ext cx="15609094" cy="884039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In any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zero-sum</a:t>
            </a:r>
            <a:r>
              <a:t> game:</a:t>
            </a:r>
          </a:p>
          <a:p>
            <a:pPr marL="873125" indent="-873125">
              <a:buSzPct val="100000"/>
              <a:buAutoNum type="arabicPeriod" startAt="1"/>
            </a:pPr>
            <a:r>
              <a:t>Each player's maxmin value is equal to their minmax value (i.e., </a:t>
            </a:r>
            <a14:m>
              <m:oMath>
                <m:sSub>
                  <m:e>
                    <m:bar>
                      <m:barPr>
                        <m:ctrlP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  <m:pos m:val="top"/>
                      </m:barPr>
                      <m:e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</m:e>
                    </m:ba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sSub>
                  <m:e>
                    <m:limLow>
                      <m:e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v</m:t>
                        </m:r>
                      </m:e>
                      <m:lim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¯</m:t>
                        </m:r>
                      </m:lim>
                    </m:limLow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</m:oMath>
            </a14:m>
            <a:r>
              <a:t>).  We call this 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value of the game</a:t>
            </a:r>
            <a:r>
              <a:t>.</a:t>
            </a:r>
          </a:p>
          <a:p>
            <a:pPr marL="873125" indent="-873125">
              <a:buSzPct val="100000"/>
              <a:buAutoNum type="arabicPeriod" startAt="1"/>
            </a:pPr>
            <a:r>
              <a:t>For both players, the maxmin strategies and the Nash equilibrium strategies are 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same sets</a:t>
            </a:r>
            <a:r>
              <a:t>.</a:t>
            </a:r>
          </a:p>
          <a:p>
            <a:pPr marL="873125" indent="-873125">
              <a:buSzPct val="100000"/>
              <a:buAutoNum type="arabicPeriod" startAt="1"/>
            </a:pPr>
            <a:r>
              <a:t>Any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maxmin strategy profile</a:t>
            </a:r>
            <a:r>
              <a:t> (a profile in which both agents are playing maxmin strategies) is a Nash equilibrium.  Therefore, each player gets the same payoff in every Nash equilibrium (namely, their value for the game). 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76" grpId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Nash Equilibrium Safety: General Sum Games"/>
          <p:cNvSpPr txBox="1"/>
          <p:nvPr>
            <p:ph type="title"/>
          </p:nvPr>
        </p:nvSpPr>
        <p:spPr>
          <a:xfrm>
            <a:off x="4387453" y="357186"/>
            <a:ext cx="15609094" cy="3036097"/>
          </a:xfrm>
          <a:prstGeom prst="rect">
            <a:avLst/>
          </a:prstGeom>
        </p:spPr>
        <p:txBody>
          <a:bodyPr/>
          <a:lstStyle/>
          <a:p>
            <a:pPr defTabSz="698300">
              <a:defRPr sz="9500"/>
            </a:pPr>
            <a:r>
              <a:t>Nash Equilibrium Safety:</a:t>
            </a:r>
            <a:br/>
            <a:r>
              <a:t>General Sum Games</a:t>
            </a:r>
          </a:p>
        </p:txBody>
      </p:sp>
      <p:sp>
        <p:nvSpPr>
          <p:cNvPr id="279" name="In a general-sum game, a Nash equilibrium strategy is not always a maxmin strategy…"/>
          <p:cNvSpPr txBox="1"/>
          <p:nvPr>
            <p:ph type="body" sz="half" idx="1"/>
          </p:nvPr>
        </p:nvSpPr>
        <p:spPr>
          <a:xfrm>
            <a:off x="1006219" y="3643312"/>
            <a:ext cx="14760397" cy="8840393"/>
          </a:xfrm>
          <a:prstGeom prst="rect">
            <a:avLst/>
          </a:prstGeom>
        </p:spPr>
        <p:txBody>
          <a:bodyPr/>
          <a:lstStyle/>
          <a:p>
            <a:pPr/>
            <a:r>
              <a:t>In a </a:t>
            </a:r>
            <a:r>
              <a:rPr b="1">
                <a:latin typeface="+mn-lt"/>
                <a:ea typeface="+mn-ea"/>
                <a:cs typeface="+mn-cs"/>
                <a:sym typeface="Helvetica Neue"/>
              </a:rPr>
              <a:t>general-sum</a:t>
            </a:r>
            <a:r>
              <a:t> game,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Nash equilibrium</a:t>
            </a:r>
            <a:r>
              <a:t> strategy is not always a </a:t>
            </a:r>
            <a:r>
              <a:rPr>
                <a:solidFill>
                  <a:srgbClr val="FE930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maxmin</a:t>
            </a:r>
            <a:r>
              <a:t> strategy</a:t>
            </a:r>
          </a:p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What is the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Nash equilibrium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of this game?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What is player 1's </a:t>
            </a:r>
            <a:r>
              <a:rPr b="0">
                <a:solidFill>
                  <a:srgbClr val="FE930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maxmin strategy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?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/>
            <a:r>
              <a:t>Guarantees player 1 an expected utility of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at least 1/3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Can player 1 ever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regret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playing a Nash equilibrium against a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non-equilibrium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player?</a:t>
            </a:r>
          </a:p>
        </p:txBody>
      </p:sp>
      <p:graphicFrame>
        <p:nvGraphicFramePr>
          <p:cNvPr id="280" name="Table 1-2-3"/>
          <p:cNvGraphicFramePr/>
          <p:nvPr/>
        </p:nvGraphicFramePr>
        <p:xfrm>
          <a:off x="17569775" y="5604878"/>
          <a:ext cx="4957273" cy="4724746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652424"/>
                <a:gridCol w="1652424"/>
                <a:gridCol w="1652424"/>
              </a:tblGrid>
              <a:tr h="1574915">
                <a:tc>
                  <a:txBody>
                    <a:bodyPr/>
                    <a:lstStyle/>
                    <a:p>
                      <a:pPr indent="228600">
                        <a:defRPr>
                          <a:sym typeface="Helvetica Neue Medium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X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Y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noFill/>
                  </a:tcPr>
                </a:tc>
              </a:tr>
              <a:tr h="1574915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H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-9, 1</a:t>
                      </a:r>
                    </a:p>
                  </a:txBody>
                  <a:tcPr marL="50800" marR="50800" marT="50800" marB="5080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5, 5</a:t>
                      </a:r>
                    </a:p>
                  </a:txBody>
                  <a:tcPr marL="50800" marR="50800" marT="50800" marB="50800" anchor="ctr" anchorCtr="0" horzOverflow="overflow">
                    <a:noFill/>
                  </a:tcPr>
                </a:tc>
              </a:tr>
              <a:tr h="1574915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L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1, 0</a:t>
                      </a:r>
                    </a:p>
                  </a:txBody>
                  <a:tcPr marL="50800" marR="50800" marT="50800" marB="5080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0, 1</a:t>
                      </a:r>
                    </a:p>
                  </a:txBody>
                  <a:tcPr marL="50800" marR="50800" marT="50800" marB="50800" anchor="ctr" anchorCtr="0" horzOverflow="overflow">
                    <a:noFill/>
                  </a:tcPr>
                </a:tc>
              </a:tr>
            </a:tbl>
          </a:graphicData>
        </a:graphic>
      </p:graphicFrame>
      <p:sp>
        <p:nvSpPr>
          <p:cNvPr id="281" name="Circle"/>
          <p:cNvSpPr/>
          <p:nvPr/>
        </p:nvSpPr>
        <p:spPr>
          <a:xfrm>
            <a:off x="21098287" y="7335426"/>
            <a:ext cx="1270003" cy="1270003"/>
          </a:xfrm>
          <a:prstGeom prst="ellipse">
            <a:avLst/>
          </a:prstGeom>
          <a:ln w="63500">
            <a:solidFill>
              <a:srgbClr val="B51600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defRPr sz="3000">
                <a:solidFill>
                  <a:srgbClr val="FFFFFF"/>
                </a:solidFill>
              </a:defRPr>
            </a:pPr>
          </a:p>
        </p:txBody>
      </p:sp>
      <p:pic>
        <p:nvPicPr>
          <p:cNvPr id="282" name="Line Line" descr="Line Lin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9620269" y="8194496"/>
            <a:ext cx="456645" cy="101602"/>
          </a:xfrm>
          <a:prstGeom prst="rect">
            <a:avLst/>
          </a:prstGeom>
          <a:ln w="12700">
            <a:miter lim="400000"/>
          </a:ln>
        </p:spPr>
      </p:pic>
      <p:pic>
        <p:nvPicPr>
          <p:cNvPr id="283" name="Line Line" descr="Line Lin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1278732" y="9745489"/>
            <a:ext cx="456645" cy="101602"/>
          </a:xfrm>
          <a:prstGeom prst="rect">
            <a:avLst/>
          </a:prstGeom>
          <a:ln w="12700">
            <a:miter lim="400000"/>
          </a:ln>
        </p:spPr>
      </p:pic>
      <p:sp>
        <p:nvSpPr>
          <p:cNvPr id="284" name="[1/15: H, 14/15: L]"/>
          <p:cNvSpPr txBox="1"/>
          <p:nvPr/>
        </p:nvSpPr>
        <p:spPr>
          <a:xfrm>
            <a:off x="13721708" y="7756459"/>
            <a:ext cx="3415715" cy="6140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[1/15: H, 14/15: L]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2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after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2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2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82" grpId="4"/>
      <p:bldP build="whole" bldLvl="1" animBg="1" rev="0" advAuto="0" spid="283" grpId="5"/>
      <p:bldP build="p" bldLvl="5" animBg="1" rev="0" advAuto="0" spid="279" grpId="1"/>
      <p:bldP build="whole" bldLvl="1" animBg="1" rev="0" advAuto="0" spid="284" grpId="6"/>
      <p:bldP build="whole" bldLvl="1" animBg="1" rev="0" advAuto="0" spid="281" grpId="3"/>
      <p:bldP build="whole" bldLvl="1" animBg="1" rev="0" advAuto="0" spid="280" grpId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Lecture Overview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Lecture Overview</a:t>
            </a:r>
          </a:p>
        </p:txBody>
      </p:sp>
      <p:sp>
        <p:nvSpPr>
          <p:cNvPr id="159" name="Logistics &amp; SPOT…"/>
          <p:cNvSpPr txBox="1"/>
          <p:nvPr>
            <p:ph type="body" idx="1"/>
          </p:nvPr>
        </p:nvSpPr>
        <p:spPr>
          <a:xfrm>
            <a:off x="2667000" y="3643312"/>
            <a:ext cx="19050000" cy="8840393"/>
          </a:xfrm>
          <a:prstGeom prst="rect">
            <a:avLst/>
          </a:prstGeom>
        </p:spPr>
        <p:txBody>
          <a:bodyPr/>
          <a:lstStyle/>
          <a:p>
            <a:pPr marL="873125" indent="-873125">
              <a:buSzPct val="100000"/>
              <a:buAutoNum type="arabicPeriod" startAt="1"/>
            </a:pPr>
            <a:r>
              <a:t>Logistics &amp; SPOT</a:t>
            </a:r>
          </a:p>
          <a:p>
            <a:pPr marL="873125" indent="-873125">
              <a:buSzPct val="100000"/>
              <a:buAutoNum type="arabicPeriod" startAt="1"/>
            </a:pPr>
            <a:r>
              <a:t>Recap</a:t>
            </a:r>
          </a:p>
          <a:p>
            <a:pPr marL="873125" indent="-873125">
              <a:buSzPct val="100000"/>
              <a:buAutoNum type="arabicPeriod" startAt="1"/>
            </a:pPr>
            <a:r>
              <a:t>Game Theory</a:t>
            </a:r>
          </a:p>
          <a:p>
            <a:pPr marL="873125" indent="-873125">
              <a:buSzPct val="100000"/>
              <a:buAutoNum type="arabicPeriod" startAt="1"/>
            </a:pPr>
            <a:r>
              <a:t>Solution Concepts</a:t>
            </a:r>
          </a:p>
          <a:p>
            <a:pPr marL="873125" indent="-873125">
              <a:buSzPct val="100000"/>
              <a:buAutoNum type="arabicPeriod" startAt="1"/>
            </a:pPr>
            <a:r>
              <a:t>Mixed Strategies</a:t>
            </a:r>
          </a:p>
          <a:p>
            <a:pPr marL="873125" indent="-873125">
              <a:buSzPct val="100000"/>
              <a:buAutoNum type="arabicPeriod" startAt="1"/>
            </a:pPr>
            <a:r>
              <a:t>Minimax Strategies</a:t>
            </a:r>
          </a:p>
        </p:txBody>
      </p:sp>
      <p:sp>
        <p:nvSpPr>
          <p:cNvPr id="160" name="After this lecture, you should be able to:…"/>
          <p:cNvSpPr txBox="1"/>
          <p:nvPr/>
        </p:nvSpPr>
        <p:spPr>
          <a:xfrm>
            <a:off x="10037554" y="3861250"/>
            <a:ext cx="14018069" cy="84045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normAutofit fontScale="100000" lnSpcReduction="0"/>
          </a:bodyPr>
          <a:lstStyle/>
          <a:p>
            <a:pPr algn="l">
              <a:spcBef>
                <a:spcPts val="2400"/>
              </a:spcBef>
              <a:defRPr i="1" sz="38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After this lecture, you should be able to:</a:t>
            </a:r>
          </a:p>
          <a:p>
            <a:pPr marL="611187" indent="-611187" algn="l">
              <a:spcBef>
                <a:spcPts val="1000"/>
              </a:spcBef>
              <a:buSzPct val="75000"/>
              <a:buChar char="•"/>
              <a:defRPr sz="38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define best response and Nash equilibrium</a:t>
            </a:r>
          </a:p>
          <a:p>
            <a:pPr marL="611187" indent="-611187" algn="l">
              <a:spcBef>
                <a:spcPts val="1000"/>
              </a:spcBef>
              <a:buSzPct val="75000"/>
              <a:buChar char="•"/>
              <a:defRPr sz="38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define Pareto dominance and Pareto optimality</a:t>
            </a:r>
          </a:p>
          <a:p>
            <a:pPr marL="611187" indent="-611187" algn="l">
              <a:spcBef>
                <a:spcPts val="1000"/>
              </a:spcBef>
              <a:buSzPct val="75000"/>
              <a:buChar char="•"/>
              <a:defRPr sz="38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identify the pure strategies in a normal form game</a:t>
            </a:r>
          </a:p>
          <a:p>
            <a:pPr marL="611187" indent="-611187" algn="l">
              <a:spcBef>
                <a:spcPts val="1000"/>
              </a:spcBef>
              <a:buSzPct val="75000"/>
              <a:buChar char="•"/>
              <a:defRPr sz="38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identify a pure strategy Nash equilibrium in a normal form game</a:t>
            </a:r>
          </a:p>
          <a:p>
            <a:pPr marL="611187" indent="-611187" algn="l">
              <a:spcBef>
                <a:spcPts val="1000"/>
              </a:spcBef>
              <a:buSzPct val="75000"/>
              <a:buChar char="•"/>
              <a:defRPr sz="38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identify the Pareto dominant outcomes in a normal form game</a:t>
            </a:r>
          </a:p>
          <a:p>
            <a:pPr marL="611187" indent="-611187" algn="l">
              <a:spcBef>
                <a:spcPts val="1000"/>
              </a:spcBef>
              <a:buSzPct val="75000"/>
              <a:buChar char="•"/>
              <a:defRPr sz="38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explain the difference between pure strategy and mixed strategy Nash equilibria</a:t>
            </a:r>
          </a:p>
          <a:p>
            <a:pPr marL="611187" indent="-611187" algn="l">
              <a:spcBef>
                <a:spcPts val="1000"/>
              </a:spcBef>
              <a:buSzPct val="75000"/>
              <a:buChar char="•"/>
              <a:defRPr sz="38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define a maxmin strategy</a:t>
            </a:r>
          </a:p>
          <a:p>
            <a:pPr marL="611187" indent="-611187" algn="l">
              <a:spcBef>
                <a:spcPts val="1000"/>
              </a:spcBef>
              <a:buSzPct val="75000"/>
              <a:buChar char="•"/>
              <a:defRPr sz="38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define a zero-sum game</a:t>
            </a:r>
          </a:p>
          <a:p>
            <a:pPr marL="611187" indent="-611187" algn="l">
              <a:spcBef>
                <a:spcPts val="1000"/>
              </a:spcBef>
              <a:buSzPct val="75000"/>
              <a:buChar char="•"/>
              <a:defRPr sz="38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state the Minimax Theorem and explain its implications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60" grpId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Nash Equilibrium Safety: Zero-sum Games"/>
          <p:cNvSpPr txBox="1"/>
          <p:nvPr>
            <p:ph type="title"/>
          </p:nvPr>
        </p:nvSpPr>
        <p:spPr>
          <a:xfrm>
            <a:off x="4387453" y="357186"/>
            <a:ext cx="15609094" cy="3036097"/>
          </a:xfrm>
          <a:prstGeom prst="rect">
            <a:avLst/>
          </a:prstGeom>
        </p:spPr>
        <p:txBody>
          <a:bodyPr/>
          <a:lstStyle>
            <a:lvl1pPr defTabSz="698300">
              <a:defRPr sz="9500"/>
            </a:lvl1pPr>
          </a:lstStyle>
          <a:p>
            <a:pPr/>
            <a:r>
              <a:t>Nash Equilibrium Safety: Zero-sum Games</a:t>
            </a:r>
          </a:p>
        </p:txBody>
      </p:sp>
      <p:sp>
        <p:nvSpPr>
          <p:cNvPr id="287" name="In a zero-sum game, every Nash equilibrium strategy is also a maxmin strategy…"/>
          <p:cNvSpPr txBox="1"/>
          <p:nvPr>
            <p:ph type="body" sz="half" idx="1"/>
          </p:nvPr>
        </p:nvSpPr>
        <p:spPr>
          <a:xfrm>
            <a:off x="1409191" y="3585131"/>
            <a:ext cx="15115436" cy="8840391"/>
          </a:xfrm>
          <a:prstGeom prst="rect">
            <a:avLst/>
          </a:prstGeom>
        </p:spPr>
        <p:txBody>
          <a:bodyPr/>
          <a:lstStyle/>
          <a:p>
            <a:pPr/>
            <a:r>
              <a:t>In a zero-sum game, every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Nash equilibrium</a:t>
            </a:r>
            <a:r>
              <a:t> strategy is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also</a:t>
            </a:r>
            <a:r>
              <a:t> a maxmin strategy</a:t>
            </a:r>
          </a:p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What is player 1's </a:t>
            </a:r>
            <a:r>
              <a:rPr b="0">
                <a:solidFill>
                  <a:srgbClr val="FE930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maxmin value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?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Can player 1 ever regret playing a Nash equilibrium strategy against a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non-equilibrium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player?</a:t>
            </a:r>
          </a:p>
        </p:txBody>
      </p:sp>
      <p:graphicFrame>
        <p:nvGraphicFramePr>
          <p:cNvPr id="288" name="Table 1-2-3"/>
          <p:cNvGraphicFramePr/>
          <p:nvPr/>
        </p:nvGraphicFramePr>
        <p:xfrm>
          <a:off x="17233929" y="5601703"/>
          <a:ext cx="4957273" cy="4724746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652424"/>
                <a:gridCol w="1652424"/>
                <a:gridCol w="1652424"/>
              </a:tblGrid>
              <a:tr h="1574915">
                <a:tc>
                  <a:txBody>
                    <a:bodyPr/>
                    <a:lstStyle/>
                    <a:p>
                      <a:pPr indent="228600">
                        <a:defRPr>
                          <a:sym typeface="Helvetica Neue Medium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X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Y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noFill/>
                  </a:tcPr>
                </a:tc>
              </a:tr>
              <a:tr h="1574915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H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000">
                          <a:sym typeface="Helvetica Neue Medium"/>
                        </a:defRPr>
                      </a:pPr>
                      <a:r>
                        <a:t>-9, </a:t>
                      </a:r>
                      <a:r>
                        <a:rPr>
                          <a:solidFill>
                            <a:srgbClr val="929292"/>
                          </a:solidFill>
                        </a:rPr>
                        <a:t>9</a:t>
                      </a:r>
                    </a:p>
                  </a:txBody>
                  <a:tcPr marL="50800" marR="50800" marT="50800" marB="5080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000">
                          <a:sym typeface="Helvetica Neue Medium"/>
                        </a:defRPr>
                      </a:pPr>
                      <a:r>
                        <a:t>5, </a:t>
                      </a:r>
                      <a:r>
                        <a:rPr>
                          <a:solidFill>
                            <a:srgbClr val="929292"/>
                          </a:solidFill>
                        </a:rPr>
                        <a:t>-5</a:t>
                      </a:r>
                    </a:p>
                  </a:txBody>
                  <a:tcPr marL="50800" marR="50800" marT="50800" marB="50800" anchor="ctr" anchorCtr="0" horzOverflow="overflow">
                    <a:noFill/>
                  </a:tcPr>
                </a:tc>
              </a:tr>
              <a:tr h="1574915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L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000">
                          <a:sym typeface="Helvetica Neue Medium"/>
                        </a:defRPr>
                      </a:pPr>
                      <a:r>
                        <a:t>1, </a:t>
                      </a:r>
                      <a:r>
                        <a:rPr>
                          <a:solidFill>
                            <a:srgbClr val="929292"/>
                          </a:solidFill>
                        </a:rPr>
                        <a:t>-1</a:t>
                      </a:r>
                    </a:p>
                  </a:txBody>
                  <a:tcPr marL="50800" marR="50800" marT="50800" marB="5080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3000">
                          <a:sym typeface="Helvetica Neue Medium"/>
                        </a:defRPr>
                      </a:pPr>
                      <a:r>
                        <a:t>0, </a:t>
                      </a:r>
                      <a:r>
                        <a:rPr>
                          <a:solidFill>
                            <a:srgbClr val="929292"/>
                          </a:solidFill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>
                    <a:noFill/>
                  </a:tcPr>
                </a:tc>
              </a:tr>
            </a:tbl>
          </a:graphicData>
        </a:graphic>
      </p:graphicFrame>
      <p:pic>
        <p:nvPicPr>
          <p:cNvPr id="289" name="Line Line" descr="Line Lin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9284421" y="8181064"/>
            <a:ext cx="456646" cy="101602"/>
          </a:xfrm>
          <a:prstGeom prst="rect">
            <a:avLst/>
          </a:prstGeom>
          <a:ln w="12700">
            <a:miter lim="400000"/>
          </a:ln>
        </p:spPr>
      </p:pic>
      <p:pic>
        <p:nvPicPr>
          <p:cNvPr id="290" name="Line Line" descr="Line Lin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0942884" y="9758923"/>
            <a:ext cx="456646" cy="10160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90" grpId="3"/>
      <p:bldP build="p" bldLvl="5" animBg="1" rev="0" advAuto="0" spid="287" grpId="1"/>
      <p:bldP build="whole" bldLvl="1" animBg="1" rev="0" advAuto="0" spid="289" grpId="2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Summary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Summary</a:t>
            </a:r>
          </a:p>
        </p:txBody>
      </p:sp>
      <p:sp>
        <p:nvSpPr>
          <p:cNvPr id="293" name="Game theory studies the interactions of rational agents…"/>
          <p:cNvSpPr txBox="1"/>
          <p:nvPr>
            <p:ph type="body" idx="1"/>
          </p:nvPr>
        </p:nvSpPr>
        <p:spPr>
          <a:xfrm>
            <a:off x="2414918" y="3643312"/>
            <a:ext cx="19302082" cy="8840393"/>
          </a:xfrm>
          <a:prstGeom prst="rect">
            <a:avLst/>
          </a:prstGeom>
        </p:spPr>
        <p:txBody>
          <a:bodyPr/>
          <a:lstStyle/>
          <a:p>
            <a:pPr marL="476725" indent="-476725" defTabSz="640793">
              <a:spcBef>
                <a:spcPts val="2800"/>
              </a:spcBef>
              <a:defRPr sz="3400"/>
            </a:pPr>
            <a:r>
              <a:t>Game theory studies 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interactions of rational agents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lvl="2" marL="1170146" indent="-476725" defTabSz="640793">
              <a:spcBef>
                <a:spcPts val="2800"/>
              </a:spcBef>
              <a:defRPr sz="3400"/>
            </a:pPr>
            <a:r>
              <a:t>Canonical representation is the </a:t>
            </a:r>
            <a:r>
              <a:rPr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normal form game</a:t>
            </a:r>
          </a:p>
          <a:p>
            <a:pPr marL="476725" indent="-476725" defTabSz="640793">
              <a:spcBef>
                <a:spcPts val="2800"/>
              </a:spcBef>
              <a:defRPr sz="3400"/>
            </a:pPr>
            <a:r>
              <a:t>Game theory studies </a:t>
            </a:r>
            <a:r>
              <a:rPr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solution concepts</a:t>
            </a:r>
            <a:r>
              <a:t> rather than optimal behaviour</a:t>
            </a:r>
          </a:p>
          <a:p>
            <a:pPr lvl="2" marL="1170146" indent="-476725" defTabSz="640793">
              <a:spcBef>
                <a:spcPts val="2800"/>
              </a:spcBef>
              <a:defRPr sz="3400"/>
            </a:pPr>
            <a:r>
              <a:t>"Optimal behaviour" is not clear-cut in multiagent settings</a:t>
            </a:r>
          </a:p>
          <a:p>
            <a:pPr lvl="2" marL="1170146" indent="-476725" defTabSz="640793">
              <a:spcBef>
                <a:spcPts val="2800"/>
              </a:spcBef>
              <a:defRPr b="1" sz="3400">
                <a:latin typeface="+mn-lt"/>
                <a:ea typeface="+mn-ea"/>
                <a:cs typeface="+mn-cs"/>
                <a:sym typeface="Helvetica Neue"/>
              </a:defRPr>
            </a:pPr>
            <a:r>
              <a:t>Pareto optimal: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no agent can be made better off without making some other agent worse off</a:t>
            </a:r>
          </a:p>
          <a:p>
            <a:pPr lvl="2" marL="1170146" indent="-476725" defTabSz="640793">
              <a:spcBef>
                <a:spcPts val="2800"/>
              </a:spcBef>
              <a:defRPr b="1" sz="3400">
                <a:latin typeface="+mn-lt"/>
                <a:ea typeface="+mn-ea"/>
                <a:cs typeface="+mn-cs"/>
                <a:sym typeface="Helvetica Neue"/>
              </a:defRPr>
            </a:pPr>
            <a:r>
              <a:t>Nash equilibrium: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no agent regrets their strategy given the choice of the other agents' strategies</a:t>
            </a:r>
          </a:p>
          <a:p>
            <a:pPr lvl="2" marL="1170146" indent="-476725" defTabSz="640793">
              <a:spcBef>
                <a:spcPts val="2800"/>
              </a:spcBef>
              <a:defRPr b="1" sz="3400">
                <a:latin typeface="+mn-lt"/>
                <a:ea typeface="+mn-ea"/>
                <a:cs typeface="+mn-cs"/>
                <a:sym typeface="Helvetica Neue"/>
              </a:defRPr>
            </a:pPr>
            <a:r>
              <a:t>Maxmin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strategies maximize an agent's worst-case payoff</a:t>
            </a:r>
          </a:p>
          <a:p>
            <a:pPr marL="476725" indent="-476725" defTabSz="640793">
              <a:spcBef>
                <a:spcPts val="2800"/>
              </a:spcBef>
              <a:defRPr sz="3400"/>
            </a:pPr>
            <a:r>
              <a:t>In </a:t>
            </a:r>
            <a:r>
              <a:rPr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zero-sum games</a:t>
            </a:r>
            <a:r>
              <a:t>, maxmin strategies and Nash equilibrium are the same thing</a:t>
            </a:r>
          </a:p>
          <a:p>
            <a:pPr lvl="2" marL="1170146" indent="-476725" defTabSz="640793">
              <a:spcBef>
                <a:spcPts val="2800"/>
              </a:spcBef>
              <a:defRPr sz="3400"/>
            </a:pPr>
            <a:r>
              <a:t>It is always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safe</a:t>
            </a:r>
            <a:r>
              <a:t> to play an equilibrium strategy in a zero-sum game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Logistics"/>
          <p:cNvSpPr txBox="1"/>
          <p:nvPr>
            <p:ph type="title"/>
          </p:nvPr>
        </p:nvSpPr>
        <p:spPr>
          <a:xfrm>
            <a:off x="2667000" y="357187"/>
            <a:ext cx="19050000" cy="2371002"/>
          </a:xfrm>
          <a:prstGeom prst="rect">
            <a:avLst/>
          </a:prstGeom>
        </p:spPr>
        <p:txBody>
          <a:bodyPr/>
          <a:lstStyle/>
          <a:p>
            <a:pPr/>
            <a:r>
              <a:t>Logistics</a:t>
            </a:r>
          </a:p>
        </p:txBody>
      </p:sp>
      <p:sp>
        <p:nvSpPr>
          <p:cNvPr id="163" name="Assignment #3 marks are available on Canvas…"/>
          <p:cNvSpPr txBox="1"/>
          <p:nvPr>
            <p:ph type="body" idx="1"/>
          </p:nvPr>
        </p:nvSpPr>
        <p:spPr>
          <a:xfrm>
            <a:off x="2667000" y="2660806"/>
            <a:ext cx="19050000" cy="10212359"/>
          </a:xfrm>
          <a:prstGeom prst="rect">
            <a:avLst/>
          </a:prstGeom>
        </p:spPr>
        <p:txBody>
          <a:bodyPr/>
          <a:lstStyle/>
          <a:p>
            <a:pPr marL="507284" indent="-507284" defTabSz="681870">
              <a:spcBef>
                <a:spcPts val="2900"/>
              </a:spcBef>
              <a:defRPr sz="3600"/>
            </a:pPr>
            <a:r>
              <a:t>Assignment #3 marks are available on Canvas </a:t>
            </a:r>
          </a:p>
          <a:p>
            <a:pPr marL="507284" indent="-507284" defTabSz="681870">
              <a:spcBef>
                <a:spcPts val="1900"/>
              </a:spcBef>
              <a:defRPr b="1" sz="3600">
                <a:latin typeface="+mn-lt"/>
                <a:ea typeface="+mn-ea"/>
                <a:cs typeface="+mn-cs"/>
                <a:sym typeface="Helvetica Neue"/>
              </a:defRPr>
            </a:pPr>
            <a:r>
              <a:t>Assignment #4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due December 4 (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TONIGHT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) at 11:59pm</a:t>
            </a:r>
          </a:p>
          <a:p>
            <a:pPr lvl="2" marL="1245155" indent="-507284" defTabSz="681870">
              <a:spcBef>
                <a:spcPts val="900"/>
              </a:spcBef>
              <a:defRPr sz="3600"/>
            </a:pPr>
            <a:r>
              <a:t>Late submissions for 20% deduction</a:t>
            </a:r>
          </a:p>
          <a:p>
            <a:pPr lvl="2" marL="1245155" indent="-507284" defTabSz="681870">
              <a:spcBef>
                <a:spcPts val="900"/>
              </a:spcBef>
              <a:defRPr sz="3600"/>
            </a:pPr>
            <a:r>
              <a:t>No EAs or remarking for empty submissions</a:t>
            </a:r>
          </a:p>
          <a:p>
            <a:pPr marL="507284" indent="-507284" defTabSz="681870">
              <a:spcBef>
                <a:spcPts val="1900"/>
              </a:spcBef>
              <a:defRPr b="1" sz="3600">
                <a:latin typeface="+mn-lt"/>
                <a:ea typeface="+mn-ea"/>
                <a:cs typeface="+mn-cs"/>
                <a:sym typeface="Helvetica Neue"/>
              </a:defRPr>
            </a:pPr>
            <a:r>
              <a:t>SPOT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(formerly USRI) surveys are </a:t>
            </a:r>
            <a:r>
              <a:rPr b="0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Helvetica Neue Light"/>
                <a:ea typeface="Helvetica Neue Light"/>
                <a:cs typeface="Helvetica Neue Light"/>
                <a:sym typeface="Helvetica Neue Light"/>
                <a:hlinkClick r:id="rId2" invalidUrl="" action="" tgtFrame="" tooltip="" history="1" highlightClick="0" endSnd="0"/>
              </a:rPr>
              <a:t>now available</a:t>
            </a:r>
          </a:p>
          <a:p>
            <a:pPr lvl="2" marL="1245155" indent="-507284" defTabSz="681870">
              <a:spcBef>
                <a:spcPts val="900"/>
              </a:spcBef>
              <a:defRPr sz="3600"/>
            </a:pPr>
            <a:r>
              <a:t>Available until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December 10 </a:t>
            </a:r>
            <a:r>
              <a:t>at 11:59pm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lvl="2" marL="1245155" indent="-507284" defTabSz="681870">
              <a:spcBef>
                <a:spcPts val="900"/>
              </a:spcBef>
              <a:defRPr sz="3600"/>
            </a:pPr>
            <a:r>
              <a:t>You should have gotten an email</a:t>
            </a:r>
          </a:p>
          <a:p>
            <a:pPr lvl="2" marL="1245155" indent="-507284" defTabSz="681870">
              <a:spcBef>
                <a:spcPts val="900"/>
              </a:spcBef>
              <a:defRPr i="1" sz="3600">
                <a:solidFill>
                  <a:srgbClr val="C82506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Please do fill one out</a:t>
            </a:r>
            <a:r>
              <a:rPr i="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, URL here:</a:t>
            </a:r>
            <a:br>
              <a:rPr i="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i="0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Helvetica Neue Light"/>
                <a:ea typeface="Helvetica Neue Light"/>
                <a:cs typeface="Helvetica Neue Light"/>
                <a:sym typeface="Helvetica Neue Light"/>
                <a:hlinkClick r:id="rId2" invalidUrl="" action="" tgtFrame="" tooltip="" history="1" highlightClick="0" endSnd="0"/>
              </a:rPr>
              <a:t>https://p20.courseval.net/etw/ets/et.asp?nxappid=UA2&amp;nxmid=start</a:t>
            </a:r>
          </a:p>
          <a:p>
            <a:pPr marL="507284" indent="-507284" defTabSz="681870">
              <a:spcBef>
                <a:spcPts val="1900"/>
              </a:spcBef>
              <a:defRPr b="1" sz="3600">
                <a:latin typeface="+mn-lt"/>
                <a:ea typeface="+mn-ea"/>
                <a:cs typeface="+mn-cs"/>
                <a:sym typeface="Helvetica Neue"/>
              </a:defRPr>
            </a:pPr>
            <a:r>
              <a:t>Final exam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Tuesday, December 16</a:t>
            </a:r>
          </a:p>
          <a:p>
            <a:pPr lvl="2" marL="1245155" indent="-507284" defTabSz="681870">
              <a:spcBef>
                <a:spcPts val="900"/>
              </a:spcBef>
              <a:defRPr sz="3600"/>
            </a:pPr>
            <a:r>
              <a:t>in ETLC E1-013 </a:t>
            </a:r>
            <a:r>
              <a:rPr i="1">
                <a:latin typeface="+mn-lt"/>
                <a:ea typeface="+mn-ea"/>
                <a:cs typeface="+mn-cs"/>
                <a:sym typeface="Helvetica Neue"/>
              </a:rPr>
              <a:t>(NOT this lecture hall)</a:t>
            </a:r>
          </a:p>
          <a:p>
            <a:pPr lvl="2" marL="1245155" indent="-507284" defTabSz="681870">
              <a:spcBef>
                <a:spcPts val="900"/>
              </a:spcBef>
              <a:defRPr sz="3600"/>
            </a:pPr>
            <a:r>
              <a:t>At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1:00pm </a:t>
            </a:r>
            <a:r>
              <a:rPr i="1">
                <a:latin typeface="+mn-lt"/>
                <a:ea typeface="+mn-ea"/>
                <a:cs typeface="+mn-cs"/>
                <a:sym typeface="Helvetica Neue"/>
              </a:rPr>
              <a:t>(NOT the same time as lecture)</a:t>
            </a:r>
            <a:endParaRPr i="1">
              <a:latin typeface="+mn-lt"/>
              <a:ea typeface="+mn-ea"/>
              <a:cs typeface="+mn-cs"/>
              <a:sym typeface="Helvetica Neue"/>
            </a:endParaRPr>
          </a:p>
          <a:p>
            <a:pPr lvl="2" marL="1245155" indent="-507284" defTabSz="681870">
              <a:spcBef>
                <a:spcPts val="1900"/>
              </a:spcBef>
              <a:defRPr sz="3600"/>
            </a:pPr>
            <a:r>
              <a:t>Format: Like midterm, but longer</a:t>
            </a:r>
          </a:p>
          <a:p>
            <a:pPr lvl="2" marL="1245155" indent="-507284" defTabSz="681870">
              <a:spcBef>
                <a:spcPts val="1900"/>
              </a:spcBef>
              <a:defRPr sz="3600"/>
            </a:pPr>
            <a:r>
              <a:t>Material: </a:t>
            </a:r>
            <a:r>
              <a:rPr i="1">
                <a:latin typeface="+mn-lt"/>
                <a:ea typeface="+mn-ea"/>
                <a:cs typeface="+mn-cs"/>
                <a:sym typeface="Helvetica Neue"/>
              </a:rPr>
              <a:t>EVERYTHING</a:t>
            </a:r>
            <a:r>
              <a:t> (but more focus on post-midterm material)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Recap: Reinforcement Learning"/>
          <p:cNvSpPr txBox="1"/>
          <p:nvPr>
            <p:ph type="title"/>
          </p:nvPr>
        </p:nvSpPr>
        <p:spPr>
          <a:xfrm>
            <a:off x="2667000" y="322649"/>
            <a:ext cx="19050000" cy="2021702"/>
          </a:xfrm>
          <a:prstGeom prst="rect">
            <a:avLst/>
          </a:prstGeom>
        </p:spPr>
        <p:txBody>
          <a:bodyPr/>
          <a:lstStyle>
            <a:lvl1pPr defTabSz="796884">
              <a:defRPr sz="10800"/>
            </a:lvl1pPr>
          </a:lstStyle>
          <a:p>
            <a:pPr/>
            <a:r>
              <a:t>Recap: Reinforcement Learning</a:t>
            </a:r>
          </a:p>
        </p:txBody>
      </p:sp>
      <p:sp>
        <p:nvSpPr>
          <p:cNvPr id="166" name="Reinforcement learning: Single agents learn from interactions with an environment…"/>
          <p:cNvSpPr txBox="1"/>
          <p:nvPr>
            <p:ph type="body" idx="1"/>
          </p:nvPr>
        </p:nvSpPr>
        <p:spPr>
          <a:xfrm>
            <a:off x="1343366" y="6053733"/>
            <a:ext cx="21697268" cy="7297458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2800"/>
              </a:spcBef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Reinforcement learning: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Single agents learn from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interactions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with an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environment</a:t>
            </a:r>
            <a:endParaRPr>
              <a:solidFill>
                <a:srgbClr val="C82506"/>
              </a:solidFill>
            </a:endParaRPr>
          </a:p>
          <a:p>
            <a:pPr>
              <a:spcBef>
                <a:spcPts val="2800"/>
              </a:spcBef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Prediction: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Learn the value </a:t>
            </a: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C82505"/>
                        </a:solidFill>
                        <a:latin typeface="Cambria Math" panose="02040503050406030204" pitchFamily="18" charset="0"/>
                      </a:rPr>
                      <m:t>v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C82505"/>
                        </a:solidFill>
                        <a:latin typeface="Cambria Math" panose="02040503050406030204" pitchFamily="18" charset="0"/>
                      </a:rPr>
                      <m:t>π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C82505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C82505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5300" i="1">
                    <a:solidFill>
                      <a:srgbClr val="C82505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of executing </a:t>
            </a:r>
            <a:r>
              <a:rPr b="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policy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π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from a given </a:t>
            </a:r>
            <a:r>
              <a:rPr b="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state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, or the value </a:t>
            </a: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C82505"/>
                        </a:solidFill>
                        <a:latin typeface="Cambria Math" panose="02040503050406030204" pitchFamily="18" charset="0"/>
                      </a:rPr>
                      <m:t>q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C82505"/>
                        </a:solidFill>
                        <a:latin typeface="Cambria Math" panose="02040503050406030204" pitchFamily="18" charset="0"/>
                      </a:rPr>
                      <m:t>π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C82505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C82505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5300" i="1">
                    <a:solidFill>
                      <a:srgbClr val="C82505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300" i="1">
                    <a:solidFill>
                      <a:srgbClr val="C82505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300" i="1">
                    <a:solidFill>
                      <a:srgbClr val="C82505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of taking </a:t>
            </a:r>
            <a:r>
              <a:rPr b="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action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from state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and </a:t>
            </a:r>
            <a:r>
              <a:rPr b="0" i="1"/>
              <a:t>then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executing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π</m:t>
                </m:r>
              </m:oMath>
            </a14:m>
            <a:endParaRPr b="0" sz="5000">
              <a:latin typeface="Times Roman"/>
              <a:ea typeface="Times Roman"/>
              <a:cs typeface="Times Roman"/>
              <a:sym typeface="Times Roman"/>
            </a:endParaRPr>
          </a:p>
          <a:p>
            <a:pPr>
              <a:spcBef>
                <a:spcPts val="2800"/>
              </a:spcBef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Control: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Learn an optimal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policy</a:t>
            </a:r>
            <a:endParaRPr b="0"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lvl="2">
              <a:spcBef>
                <a:spcPts val="2800"/>
              </a:spcBef>
              <a:defRPr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Action-value methods: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>
                <a:solidFill>
                  <a:srgbClr val="C82506"/>
                </a:solidFill>
              </a:rPr>
              <a:t>Policy improvement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based on action value estimates</a:t>
            </a:r>
            <a:endParaRPr>
              <a:solidFill>
                <a:srgbClr val="000000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>
              <a:spcBef>
                <a:spcPts val="2800"/>
              </a:spcBef>
              <a:defRPr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Policy gradient methods: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Search </a:t>
            </a:r>
            <a:r>
              <a:rPr>
                <a:solidFill>
                  <a:srgbClr val="C82506"/>
                </a:solidFill>
              </a:rPr>
              <a:t>parameterized policies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directly</a:t>
            </a:r>
          </a:p>
        </p:txBody>
      </p:sp>
      <p:grpSp>
        <p:nvGrpSpPr>
          <p:cNvPr id="171" name="Group"/>
          <p:cNvGrpSpPr/>
          <p:nvPr/>
        </p:nvGrpSpPr>
        <p:grpSpPr>
          <a:xfrm>
            <a:off x="6364978" y="2195634"/>
            <a:ext cx="11654045" cy="4741193"/>
            <a:chOff x="0" y="0"/>
            <a:chExt cx="11654044" cy="4741191"/>
          </a:xfrm>
        </p:grpSpPr>
        <p:pic>
          <p:nvPicPr>
            <p:cNvPr id="167" name="Image" descr="Image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-1" y="-1"/>
              <a:ext cx="11654045" cy="4296739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170" name="Caption"/>
            <p:cNvGrpSpPr/>
            <p:nvPr/>
          </p:nvGrpSpPr>
          <p:grpSpPr>
            <a:xfrm>
              <a:off x="-1" y="4398336"/>
              <a:ext cx="11654045" cy="342856"/>
              <a:chOff x="0" y="0"/>
              <a:chExt cx="11654044" cy="342855"/>
            </a:xfrm>
          </p:grpSpPr>
          <p:sp>
            <p:nvSpPr>
              <p:cNvPr id="168" name="Rectangle"/>
              <p:cNvSpPr/>
              <p:nvPr/>
            </p:nvSpPr>
            <p:spPr>
              <a:xfrm>
                <a:off x="0" y="0"/>
                <a:ext cx="11654044" cy="342856"/>
              </a:xfrm>
              <a:prstGeom prst="roundRect">
                <a:avLst>
                  <a:gd name="adj" fmla="val 0"/>
                </a:avLst>
              </a:prstGeom>
              <a:solidFill>
                <a:srgbClr val="000000">
                  <a:alpha val="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71436" tIns="71436" rIns="71436" bIns="71436" numCol="1" anchor="t">
                <a:noAutofit/>
              </a:bodyPr>
              <a:lstStyle/>
              <a:p>
                <a:pPr>
                  <a:defRPr b="1" sz="600">
                    <a:solidFill>
                      <a:srgbClr val="D6D5D5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pPr>
              </a:p>
            </p:txBody>
          </p:sp>
          <p:sp>
            <p:nvSpPr>
              <p:cNvPr id="169" name="There are two boxes labelled &quot;Agent&quot; and &quot;Environment&quot;.  There is an arrow from Agent to Environment labelled &quot;action  &quot;.  There are two arrows from Environment pointing to a vertical dashed line labelled &quot; &quot; and &quot; &quot;.  From the dashed line there are two "/>
              <p:cNvSpPr txBox="1"/>
              <p:nvPr/>
            </p:nvSpPr>
            <p:spPr>
              <a:xfrm>
                <a:off x="-1" y="0"/>
                <a:ext cx="11654046" cy="32001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spAutoFit/>
              </a:bodyPr>
              <a:lstStyle/>
              <a:p>
                <a:pPr>
                  <a:defRPr b="1" sz="600">
                    <a:solidFill>
                      <a:srgbClr val="D6D5D5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pPr>
                <a:r>
                  <a:t>There are two boxes labelled "Agent" and "Environment".  There is an arrow from Agent to Environment labelled "action </a:t>
                </a:r>
                <a14:m>
                  <m:oMath>
                    <m:sSub>
                      <m:e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</m:e>
                      <m:sub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</m:sub>
                    </m:sSub>
                  </m:oMath>
                </a14:m>
                <a:r>
                  <a:t>".  There are two arrows from Environment pointing to a vertical dashed line labelled "</a:t>
                </a:r>
                <a14:m>
                  <m:oMath>
                    <m:sSub>
                      <m:e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t>" and "</a:t>
                </a:r>
                <a14:m>
                  <m:oMath>
                    <m:sSub>
                      <m:e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t>".  From the dashed line there are two arrows pointing back to Agent labelled "state </a:t>
                </a:r>
                <a14:m>
                  <m:oMath>
                    <m:sSub>
                      <m:e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</m:sub>
                    </m:sSub>
                  </m:oMath>
                </a14:m>
                <a:r>
                  <a:t>" and "reward </a:t>
                </a:r>
                <a14:m>
                  <m:oMath>
                    <m:sSub>
                      <m:e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</m:e>
                      <m:sub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</m:sub>
                    </m:sSub>
                  </m:oMath>
                </a14:m>
                <a:r>
                  <a:t>".</a:t>
                </a:r>
                <a:endParaRPr sz="660"/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ame Theory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Game Theory</a:t>
            </a:r>
          </a:p>
        </p:txBody>
      </p:sp>
      <p:sp>
        <p:nvSpPr>
          <p:cNvPr id="174" name="Game theory is the mathematical study of interaction between multiple rational, self-interested agents…"/>
          <p:cNvSpPr txBox="1"/>
          <p:nvPr>
            <p:ph type="body" idx="1"/>
          </p:nvPr>
        </p:nvSpPr>
        <p:spPr>
          <a:xfrm>
            <a:off x="2667000" y="3643312"/>
            <a:ext cx="19050000" cy="8840393"/>
          </a:xfrm>
          <a:prstGeom prst="rect">
            <a:avLst/>
          </a:prstGeom>
        </p:spPr>
        <p:txBody>
          <a:bodyPr/>
          <a:lstStyle/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Game theory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the mathematical study of interaction between multiple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rational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, self-interested agents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Rational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 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agents' preferences can be represented as maximizing the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expected value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of a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scalar </a:t>
            </a:r>
            <a:r>
              <a:rPr b="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utility function</a:t>
            </a:r>
            <a:endParaRPr b="0">
              <a:solidFill>
                <a:srgbClr val="004D80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Self-interested: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Agents pursue only their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own preferences</a:t>
            </a:r>
            <a:endParaRPr b="0"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lvl="2">
              <a:defRPr i="1">
                <a:latin typeface="+mn-lt"/>
                <a:ea typeface="+mn-ea"/>
                <a:cs typeface="+mn-cs"/>
                <a:sym typeface="Helvetica Neue"/>
              </a:defRPr>
            </a:pPr>
            <a:r>
              <a:t>Not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the same as "agents are psychopaths"!  Their preferences may include the well-being of other agents.</a:t>
            </a:r>
            <a:endParaRPr i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/>
            <a:r>
              <a:t>Rather, the agents are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autonomous</a:t>
            </a:r>
            <a:r>
              <a:t>: they decide on their own priorities independently.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74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How Is This AI?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How Is This AI?</a:t>
            </a:r>
          </a:p>
        </p:txBody>
      </p:sp>
      <p:sp>
        <p:nvSpPr>
          <p:cNvPr id="177" name="We will not be talking about algorithms for constructing agents today…"/>
          <p:cNvSpPr txBox="1"/>
          <p:nvPr>
            <p:ph type="body" idx="1"/>
          </p:nvPr>
        </p:nvSpPr>
        <p:spPr>
          <a:xfrm>
            <a:off x="2667000" y="3643312"/>
            <a:ext cx="19050000" cy="8840393"/>
          </a:xfrm>
          <a:prstGeom prst="rect">
            <a:avLst/>
          </a:prstGeom>
        </p:spPr>
        <p:txBody>
          <a:bodyPr/>
          <a:lstStyle/>
          <a:p>
            <a:pPr/>
            <a:r>
              <a:t>We will not be talking about algorithms for constructing agents today</a:t>
            </a:r>
          </a:p>
          <a:p>
            <a:pPr/>
            <a:r>
              <a:t>All of our material up until today has assumed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one agent</a:t>
            </a:r>
            <a:r>
              <a:t> interacting with an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environment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/>
            <a:r>
              <a:t>As we'll see today, things are very different when the "environment" contains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other agents </a:t>
            </a:r>
            <a:r>
              <a:t>with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 distinct </a:t>
            </a:r>
            <a:r>
              <a:t>preferences and goals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/>
            <a:r>
              <a:t>Reasoning about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incentives</a:t>
            </a:r>
            <a:r>
              <a:t> is crucial when multiple agents interact</a:t>
            </a:r>
          </a:p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Game theory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a principled way to reason about incentives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77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Fun Game: Prisoner's Dilemma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 defTabSz="698300">
              <a:defRPr sz="9500"/>
            </a:pPr>
            <a:r>
              <a:t>Fun Game:</a:t>
            </a:r>
            <a:br/>
            <a:r>
              <a:t>Prisoner's Dilemma</a:t>
            </a:r>
          </a:p>
        </p:txBody>
      </p:sp>
      <p:graphicFrame>
        <p:nvGraphicFramePr>
          <p:cNvPr id="180" name="Table 1"/>
          <p:cNvGraphicFramePr/>
          <p:nvPr/>
        </p:nvGraphicFramePr>
        <p:xfrm>
          <a:off x="401848" y="2875599"/>
          <a:ext cx="8371664" cy="7964800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2790554"/>
                <a:gridCol w="2790554"/>
                <a:gridCol w="2790554"/>
              </a:tblGrid>
              <a:tr h="2654933">
                <a:tc>
                  <a:txBody>
                    <a:bodyPr/>
                    <a:lstStyle/>
                    <a:p>
                      <a:pPr indent="228600">
                        <a:defRPr>
                          <a:sym typeface="Helvetica Neue Medium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4400">
                          <a:sym typeface="Helvetica Neue Medium"/>
                        </a:rPr>
                        <a:t>Cooperate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4400">
                          <a:sym typeface="Helvetica Neue Medium"/>
                        </a:rPr>
                        <a:t>Defect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miter lim="400000"/>
                    </a:lnT>
                    <a:noFill/>
                  </a:tcPr>
                </a:tc>
              </a:tr>
              <a:tr h="2654933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4400">
                          <a:sym typeface="Helvetica Neue Medium"/>
                        </a:rPr>
                        <a:t>Cooperate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4400">
                          <a:sym typeface="Helvetica Neue Medium"/>
                        </a:rPr>
                        <a:t>-1,-1</a:t>
                      </a:r>
                    </a:p>
                  </a:txBody>
                  <a:tcPr marL="50800" marR="50800" marT="50800" marB="5080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4400">
                          <a:sym typeface="Helvetica Neue Medium"/>
                        </a:rPr>
                        <a:t>-5,0</a:t>
                      </a:r>
                    </a:p>
                  </a:txBody>
                  <a:tcPr marL="50800" marR="50800" marT="50800" marB="50800" anchor="ctr" anchorCtr="0" horzOverflow="overflow">
                    <a:noFill/>
                  </a:tcPr>
                </a:tc>
              </a:tr>
              <a:tr h="2654933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4400">
                          <a:sym typeface="Helvetica Neue Medium"/>
                        </a:rPr>
                        <a:t>Defect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miter lim="400000"/>
                    </a:lnL>
                    <a:lnT w="12700">
                      <a:miter lim="400000"/>
                    </a:lnT>
                    <a:lnB w="1270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4400">
                          <a:sym typeface="Helvetica Neue Medium"/>
                        </a:rPr>
                        <a:t>0,-5</a:t>
                      </a:r>
                    </a:p>
                  </a:txBody>
                  <a:tcPr marL="50800" marR="50800" marT="50800" marB="5080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4400">
                          <a:sym typeface="Helvetica Neue Medium"/>
                        </a:rPr>
                        <a:t>-3,-3</a:t>
                      </a:r>
                    </a:p>
                  </a:txBody>
                  <a:tcPr marL="50800" marR="50800" marT="50800" marB="50800" anchor="ctr" anchorCtr="0" horzOverflow="overflow">
                    <a:noFill/>
                  </a:tcPr>
                </a:tc>
              </a:tr>
            </a:tbl>
          </a:graphicData>
        </a:graphic>
      </p:graphicFrame>
      <p:sp>
        <p:nvSpPr>
          <p:cNvPr id="181" name="Two suspects are being questioned separately by the police.…"/>
          <p:cNvSpPr txBox="1"/>
          <p:nvPr>
            <p:ph type="body" sz="half" idx="1"/>
          </p:nvPr>
        </p:nvSpPr>
        <p:spPr>
          <a:xfrm>
            <a:off x="9957847" y="3643312"/>
            <a:ext cx="13218243" cy="9615614"/>
          </a:xfrm>
          <a:prstGeom prst="rect">
            <a:avLst/>
          </a:prstGeom>
        </p:spPr>
        <p:txBody>
          <a:bodyPr/>
          <a:lstStyle/>
          <a:p>
            <a:pPr marL="0" indent="0" defTabSz="780454">
              <a:spcBef>
                <a:spcPts val="3400"/>
              </a:spcBef>
              <a:buSzTx/>
              <a:buNone/>
              <a:defRPr sz="4100"/>
            </a:pPr>
            <a:r>
              <a:t>Two suspects are being questioned separately by the police.</a:t>
            </a:r>
          </a:p>
          <a:p>
            <a:pPr lvl="1" marL="1002903" indent="-580627" defTabSz="780454">
              <a:spcBef>
                <a:spcPts val="3400"/>
              </a:spcBef>
              <a:defRPr sz="4100"/>
            </a:pPr>
            <a:r>
              <a:t>If they both remain silent (</a:t>
            </a:r>
            <a:r>
              <a:rPr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cooperate</a:t>
            </a:r>
            <a:r>
              <a:t> -- i.e., with each other), then they will both be sentenced to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1 year</a:t>
            </a:r>
            <a:r>
              <a:t> on a lesser charge</a:t>
            </a:r>
          </a:p>
          <a:p>
            <a:pPr lvl="1" marL="1002903" indent="-580627" defTabSz="780454">
              <a:spcBef>
                <a:spcPts val="3400"/>
              </a:spcBef>
              <a:defRPr sz="4100"/>
            </a:pPr>
            <a:r>
              <a:t>If they both implicate each other (</a:t>
            </a:r>
            <a:r>
              <a:rPr>
                <a:solidFill>
                  <a:srgbClr val="5E5E5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defect</a:t>
            </a:r>
            <a:r>
              <a:t>), then they will both receive a reduced sentence of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3 years</a:t>
            </a:r>
          </a:p>
          <a:p>
            <a:pPr lvl="1" marL="1002903" indent="-580627" defTabSz="780454">
              <a:spcBef>
                <a:spcPts val="3400"/>
              </a:spcBef>
              <a:defRPr sz="4100"/>
            </a:pPr>
            <a:r>
              <a:t>If one defects and the other cooperates, the defector is given immunity (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0 years</a:t>
            </a:r>
            <a:r>
              <a:t>) and the cooperator serves a full sentence of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5 years</a:t>
            </a:r>
            <a:r>
              <a:t>.</a:t>
            </a:r>
          </a:p>
          <a:p>
            <a:pPr marL="0" indent="0" defTabSz="780454">
              <a:spcBef>
                <a:spcPts val="3400"/>
              </a:spcBef>
              <a:buSzTx/>
              <a:buNone/>
              <a:defRPr sz="4100"/>
            </a:pPr>
            <a:r>
              <a:t>Play the game with someone near you.  Then find a new partner and play again.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1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1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80" grpId="2"/>
      <p:bldP build="p" bldLvl="5" animBg="1" rev="0" advAuto="0" spid="181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Normal Form Games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Normal Form Games</a:t>
            </a:r>
          </a:p>
        </p:txBody>
      </p:sp>
      <p:sp>
        <p:nvSpPr>
          <p:cNvPr id="184" name="The Prisoner's Dilemma is an example of a normal form game.   Agents make a single decision simultaneously, and then receive a payoff depending on the profile of actions.…"/>
          <p:cNvSpPr txBox="1"/>
          <p:nvPr>
            <p:ph type="body" idx="1"/>
          </p:nvPr>
        </p:nvSpPr>
        <p:spPr>
          <a:xfrm>
            <a:off x="2667000" y="3297929"/>
            <a:ext cx="19050000" cy="9537094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The Prisoner's Dilemma is an example of a </a:t>
            </a:r>
            <a:r>
              <a:rPr b="1">
                <a:latin typeface="+mn-lt"/>
                <a:ea typeface="+mn-ea"/>
                <a:cs typeface="+mn-cs"/>
                <a:sym typeface="Helvetica Neue"/>
              </a:rPr>
              <a:t>normal form game</a:t>
            </a:r>
            <a:r>
              <a:t>.  </a:t>
            </a:r>
            <a:br/>
            <a:r>
              <a:t>Agents make a single decision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simultaneously</a:t>
            </a:r>
            <a:r>
              <a:t>, and then receive a payoff depending on the profile of actions.</a:t>
            </a:r>
          </a:p>
          <a:p>
            <a:pPr marL="0" indent="0">
              <a:buSzTx/>
              <a:buNone/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Definition: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Finite,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n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-person normal form game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marL="576676" indent="-576676"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N</m:t>
                </m:r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is a set of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n</m:t>
                </m:r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i="1" sz="4400">
                <a:solidFill>
                  <a:srgbClr val="004D80"/>
                </a:solidFill>
                <a:latin typeface="+mn-lt"/>
                <a:ea typeface="+mn-ea"/>
                <a:cs typeface="+mn-cs"/>
                <a:sym typeface="Helvetica Neue"/>
              </a:rPr>
              <a:t>players</a:t>
            </a:r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, indexed by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</m:oMath>
            </a14:m>
            <a:endParaRPr i="1">
              <a:latin typeface="+mn-lt"/>
              <a:ea typeface="+mn-ea"/>
              <a:cs typeface="+mn-cs"/>
              <a:sym typeface="Helvetica Neue"/>
            </a:endParaRPr>
          </a:p>
          <a:p>
            <a:pPr marL="576676" indent="-576676"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A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×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A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×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⋯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×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A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b>
                </m:sSub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is the set of </a:t>
            </a:r>
            <a:r>
              <a:rPr sz="4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action profiles</a:t>
            </a:r>
            <a:endParaRPr sz="4400">
              <a:solidFill>
                <a:srgbClr val="004D80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lvl="2" marL="1465676" indent="-576676">
              <a:spcBef>
                <a:spcPts val="1200"/>
              </a:spcBef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A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is the </a:t>
            </a:r>
            <a:r>
              <a:rPr sz="4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action set</a:t>
            </a:r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for player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i</m:t>
                </m:r>
              </m:oMath>
            </a14:m>
            <a:endParaRPr sz="5000"/>
          </a:p>
          <a:p>
            <a:pPr marL="576676" indent="-576676"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u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u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u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…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u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is a </a:t>
            </a:r>
            <a:r>
              <a:rPr sz="44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utility function</a:t>
            </a:r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for each player</a:t>
            </a:r>
            <a:endParaRPr sz="440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 marL="1465676" indent="-576676">
              <a:spcBef>
                <a:spcPts val="1200"/>
              </a:spcBef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left"/>
                </m:oMathParaPr>
                <m:oMath>
                  <m:sSub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u</m:t>
                      </m:r>
                    </m:e>
                    <m: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</m:sub>
                  </m:sSub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: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→</m:t>
                  </m:r>
                  <m:r>
                    <m:rPr>
                      <m:sty m:val="p"/>
                      <m:scr m:val="double-struck"/>
                    </m:rP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</m:oMath>
              </m:oMathPara>
            </a14:m>
            <a:endParaRPr sz="5000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1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1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84" grpId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5E5E5E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71436" tIns="71436" rIns="71436" bIns="71436" numCol="1" spcCol="38100" rtlCol="0" anchor="ctr" upright="0">
        <a:spAutoFit/>
      </a:bodyPr>
      <a:lstStyle>
        <a:defPPr marL="0" marR="0" indent="0" algn="ctr" defTabSz="8215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6" tIns="71436" rIns="71436" bIns="71436" numCol="1" spcCol="38100" rtlCol="0" anchor="ctr" upright="0">
        <a:spAutoFit/>
      </a:bodyPr>
      <a:lstStyle>
        <a:defPPr marL="0" marR="0" indent="0" algn="ctr" defTabSz="8215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71436" tIns="71436" rIns="71436" bIns="71436" numCol="1" spcCol="38100" rtlCol="0" anchor="ctr" upright="0">
        <a:spAutoFit/>
      </a:bodyPr>
      <a:lstStyle>
        <a:defPPr marL="0" marR="0" indent="0" algn="ctr" defTabSz="8215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6" tIns="71436" rIns="71436" bIns="71436" numCol="1" spcCol="38100" rtlCol="0" anchor="ctr" upright="0">
        <a:spAutoFit/>
      </a:bodyPr>
      <a:lstStyle>
        <a:defPPr marL="0" marR="0" indent="0" algn="ctr" defTabSz="8215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