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DP estimates 6.4 - </a:t>
            </a:r>
            <a:r>
              <a:rPr b="1"/>
              <a:t>estimate</a:t>
            </a:r>
            <a:r>
              <a:t> because v𝜋 is not known</a:t>
            </a:r>
          </a:p>
          <a:p>
            <a:pPr/>
            <a:r>
              <a:t>MC estimates 6.3 - estimate because of expected values</a:t>
            </a:r>
          </a:p>
          <a:p>
            <a:pPr/>
            <a:r>
              <a:t>TD(0) estimates 6.3 - estimate because of both expected values and also v𝜋 not known</a:t>
            </a:r>
          </a:p>
          <a:p>
            <a:pPr/>
            <a:r>
              <a:t>backup diagrams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667000" y="2295001"/>
            <a:ext cx="19050000" cy="4643440"/>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4833937" y="8947546"/>
            <a:ext cx="14716127" cy="647702"/>
          </a:xfrm>
          <a:prstGeom prst="rect">
            <a:avLst/>
          </a:prstGeom>
        </p:spPr>
        <p:txBody>
          <a:bodyPr anchor="t"/>
          <a:lstStyle>
            <a:lvl1pPr marL="0" indent="0" algn="ctr">
              <a:spcBef>
                <a:spcPts val="0"/>
              </a:spcBef>
              <a:buSzTx/>
              <a:buNone/>
              <a:defRPr i="1" sz="3200">
                <a:latin typeface="+mj-lt"/>
                <a:ea typeface="+mj-ea"/>
                <a:cs typeface="+mj-cs"/>
                <a:sym typeface="Helvetica Neue"/>
              </a:defRPr>
            </a:lvl1pPr>
            <a:lvl2pPr marL="888999" indent="-444499" algn="ctr">
              <a:spcBef>
                <a:spcPts val="0"/>
              </a:spcBef>
              <a:defRPr i="1" sz="3200">
                <a:latin typeface="+mj-lt"/>
                <a:ea typeface="+mj-ea"/>
                <a:cs typeface="+mj-cs"/>
                <a:sym typeface="Helvetica Neue"/>
              </a:defRPr>
            </a:lvl2pPr>
            <a:lvl3pPr marL="1333499" indent="-444499" algn="ctr">
              <a:spcBef>
                <a:spcPts val="0"/>
              </a:spcBef>
              <a:defRPr i="1" sz="3200">
                <a:latin typeface="+mj-lt"/>
                <a:ea typeface="+mj-ea"/>
                <a:cs typeface="+mj-cs"/>
                <a:sym typeface="Helvetica Neue"/>
              </a:defRPr>
            </a:lvl3pPr>
            <a:lvl4pPr marL="1777999" indent="-444499" algn="ctr">
              <a:spcBef>
                <a:spcPts val="0"/>
              </a:spcBef>
              <a:defRPr i="1" sz="3200">
                <a:latin typeface="+mj-lt"/>
                <a:ea typeface="+mj-ea"/>
                <a:cs typeface="+mj-cs"/>
                <a:sym typeface="Helvetica Neue"/>
              </a:defRPr>
            </a:lvl4pPr>
            <a:lvl5pPr marL="2222499" indent="-444499" algn="ctr">
              <a:spcBef>
                <a:spcPts val="0"/>
              </a:spcBef>
              <a:defRPr i="1" sz="3200">
                <a:latin typeface="+mj-lt"/>
                <a:ea typeface="+mj-ea"/>
                <a:cs typeface="+mj-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4833937" y="5997575"/>
            <a:ext cx="14716127" cy="863601"/>
          </a:xfrm>
          <a:prstGeom prst="rect">
            <a:avLst/>
          </a:prstGeom>
        </p:spPr>
        <p:txBody>
          <a:bodyPr/>
          <a:lstStyle/>
          <a:p>
            <a:pPr marL="0" indent="0" algn="ctr">
              <a:spcBef>
                <a:spcPts val="0"/>
              </a:spcBef>
              <a:buSzTx/>
              <a:buNone/>
              <a:defRPr sz="4600">
                <a:latin typeface="Helvetica Neue Medium"/>
                <a:ea typeface="Helvetica Neue Medium"/>
                <a:cs typeface="Helvetica Neue Medium"/>
                <a:sym typeface="Helvetica Neue Medium"/>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8" y="0"/>
            <a:ext cx="20959465"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xfrm>
            <a:off x="2667000" y="497971"/>
            <a:ext cx="19050000" cy="3036096"/>
          </a:xfrm>
          <a:prstGeom prst="rect">
            <a:avLst/>
          </a:prstGeom>
        </p:spPr>
        <p:txBody>
          <a:bodyPr/>
          <a:lstStyle/>
          <a:p>
            <a:pPr/>
            <a:r>
              <a:t>Title Text</a:t>
            </a:r>
          </a:p>
        </p:txBody>
      </p:sp>
      <p:sp>
        <p:nvSpPr>
          <p:cNvPr id="118" name="Body Level One…"/>
          <p:cNvSpPr txBox="1"/>
          <p:nvPr>
            <p:ph type="body" idx="1"/>
          </p:nvPr>
        </p:nvSpPr>
        <p:spPr>
          <a:xfrm>
            <a:off x="2667000" y="3784096"/>
            <a:ext cx="19050000" cy="8840394"/>
          </a:xfrm>
          <a:prstGeom prst="rect">
            <a:avLst/>
          </a:prstGeom>
        </p:spPr>
        <p:txBody>
          <a:bodyPr/>
          <a:lstStyle>
            <a:lvl5pPr>
              <a:buSzPct val="750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2667000" y="359943"/>
            <a:ext cx="19050000" cy="3036096"/>
          </a:xfrm>
          <a:prstGeom prst="rect">
            <a:avLst/>
          </a:prstGeom>
        </p:spPr>
        <p:txBody>
          <a:bodyPr/>
          <a:lstStyle/>
          <a:p>
            <a:pPr/>
            <a:r>
              <a:t>Title Text</a:t>
            </a:r>
          </a:p>
        </p:txBody>
      </p:sp>
      <p:sp>
        <p:nvSpPr>
          <p:cNvPr id="127" name="Body Level One…"/>
          <p:cNvSpPr txBox="1"/>
          <p:nvPr>
            <p:ph type="body" idx="1"/>
          </p:nvPr>
        </p:nvSpPr>
        <p:spPr>
          <a:xfrm>
            <a:off x="2667000" y="3646068"/>
            <a:ext cx="19050000" cy="8840394"/>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prstGeom prst="rect">
            <a:avLst/>
          </a:prstGeom>
        </p:spPr>
        <p:txBody>
          <a:bodyPr/>
          <a:lstStyle/>
          <a:p>
            <a:pPr/>
            <a:r>
              <a:t>Title Text</a:t>
            </a:r>
          </a:p>
        </p:txBody>
      </p:sp>
      <p:sp>
        <p:nvSpPr>
          <p:cNvPr id="136" name="Body Level One…"/>
          <p:cNvSpPr txBox="1"/>
          <p:nvPr>
            <p:ph type="body" idx="1"/>
          </p:nvPr>
        </p:nvSpPr>
        <p:spPr>
          <a:xfrm>
            <a:off x="4387453" y="3643312"/>
            <a:ext cx="15609094" cy="88403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4" name="Title Text"/>
          <p:cNvSpPr txBox="1"/>
          <p:nvPr>
            <p:ph type="title"/>
          </p:nvPr>
        </p:nvSpPr>
        <p:spPr>
          <a:xfrm>
            <a:off x="2667000" y="385343"/>
            <a:ext cx="19050000" cy="3036096"/>
          </a:xfrm>
          <a:prstGeom prst="rect">
            <a:avLst/>
          </a:prstGeom>
        </p:spPr>
        <p:txBody>
          <a:bodyPr/>
          <a:lstStyle/>
          <a:p>
            <a:pPr/>
            <a:r>
              <a:t>Title Text</a:t>
            </a:r>
          </a:p>
        </p:txBody>
      </p:sp>
      <p:sp>
        <p:nvSpPr>
          <p:cNvPr id="145" name="Body Level One…"/>
          <p:cNvSpPr txBox="1"/>
          <p:nvPr>
            <p:ph type="body" idx="1"/>
          </p:nvPr>
        </p:nvSpPr>
        <p:spPr>
          <a:xfrm>
            <a:off x="2667000" y="3671468"/>
            <a:ext cx="19050000" cy="8840394"/>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1" y="406546"/>
            <a:ext cx="13716005"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7" cy="2000252"/>
          </a:xfrm>
          <a:prstGeom prst="rect">
            <a:avLst/>
          </a:prstGeom>
        </p:spPr>
        <p:txBody>
          <a:bodyPr anchor="b"/>
          <a:lstStyle/>
          <a:p>
            <a:pPr/>
            <a:r>
              <a:t>Title Text</a:t>
            </a:r>
          </a:p>
        </p:txBody>
      </p:sp>
      <p:sp>
        <p:nvSpPr>
          <p:cNvPr id="22" name="Body Level One…"/>
          <p:cNvSpPr txBox="1"/>
          <p:nvPr>
            <p:ph type="body" sz="quarter" idx="1"/>
          </p:nvPr>
        </p:nvSpPr>
        <p:spPr>
          <a:xfrm>
            <a:off x="4833937" y="11465717"/>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0"/>
            <a:ext cx="14716127" cy="4643439"/>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2" y="863203"/>
            <a:ext cx="17439683"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7"/>
            <a:ext cx="7500939" cy="5607846"/>
          </a:xfrm>
          <a:prstGeom prst="rect">
            <a:avLst/>
          </a:prstGeom>
        </p:spPr>
        <p:txBody>
          <a:bodyPr anchor="b"/>
          <a:lstStyle>
            <a:lvl1pPr>
              <a:defRPr sz="8400">
                <a:latin typeface="Helvetica Neue Medium"/>
                <a:ea typeface="Helvetica Neue Medium"/>
                <a:cs typeface="Helvetica Neue Medium"/>
                <a:sym typeface="Helvetica Neue Medium"/>
              </a:defRPr>
            </a:lvl1pPr>
          </a:lstStyle>
          <a:p>
            <a:pPr/>
            <a:r>
              <a:t>Title Text</a:t>
            </a:r>
          </a:p>
        </p:txBody>
      </p:sp>
      <p:sp>
        <p:nvSpPr>
          <p:cNvPr id="40" name="Body Level One…"/>
          <p:cNvSpPr txBox="1"/>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667000" y="794741"/>
            <a:ext cx="19050000" cy="3036095"/>
          </a:xfrm>
          <a:prstGeom prst="rect">
            <a:avLst/>
          </a:prstGeom>
        </p:spPr>
        <p:txBody>
          <a:bodyPr/>
          <a:lstStyle/>
          <a:p>
            <a:pPr/>
            <a:r>
              <a:t>Title Text</a:t>
            </a:r>
          </a:p>
        </p:txBody>
      </p:sp>
      <p:sp>
        <p:nvSpPr>
          <p:cNvPr id="57" name="Body Level One…"/>
          <p:cNvSpPr txBox="1"/>
          <p:nvPr>
            <p:ph type="body" idx="1"/>
          </p:nvPr>
        </p:nvSpPr>
        <p:spPr>
          <a:xfrm>
            <a:off x="2667000" y="4080867"/>
            <a:ext cx="19050000" cy="8840391"/>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7"/>
            <a:ext cx="13260588" cy="884039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9" cy="8840393"/>
          </a:xfrm>
          <a:prstGeom prst="rect">
            <a:avLst/>
          </a:prstGeom>
        </p:spPr>
        <p:txBody>
          <a:bodyPr/>
          <a:lstStyle>
            <a:lvl1pPr marL="465363" indent="-465363">
              <a:spcBef>
                <a:spcPts val="4500"/>
              </a:spcBef>
              <a:defRPr sz="3800">
                <a:latin typeface="+mj-lt"/>
                <a:ea typeface="+mj-ea"/>
                <a:cs typeface="+mj-cs"/>
                <a:sym typeface="Helvetica Neue"/>
              </a:defRPr>
            </a:lvl1pPr>
            <a:lvl2pPr marL="808263" indent="-465363">
              <a:spcBef>
                <a:spcPts val="4500"/>
              </a:spcBef>
              <a:defRPr sz="3800">
                <a:latin typeface="+mj-lt"/>
                <a:ea typeface="+mj-ea"/>
                <a:cs typeface="+mj-cs"/>
                <a:sym typeface="Helvetica Neue"/>
              </a:defRPr>
            </a:lvl2pPr>
            <a:lvl3pPr marL="1151164" indent="-465363">
              <a:spcBef>
                <a:spcPts val="4500"/>
              </a:spcBef>
              <a:defRPr sz="3800">
                <a:latin typeface="+mj-lt"/>
                <a:ea typeface="+mj-ea"/>
                <a:cs typeface="+mj-cs"/>
                <a:sym typeface="Helvetica Neue"/>
              </a:defRPr>
            </a:lvl3pPr>
            <a:lvl4pPr marL="1494064" indent="-465364">
              <a:spcBef>
                <a:spcPts val="4500"/>
              </a:spcBef>
              <a:defRPr sz="3800">
                <a:latin typeface="+mj-lt"/>
                <a:ea typeface="+mj-ea"/>
                <a:cs typeface="+mj-cs"/>
                <a:sym typeface="Helvetica Neue"/>
              </a:defRPr>
            </a:lvl4pPr>
            <a:lvl5pPr marL="1836964" indent="-465364">
              <a:spcBef>
                <a:spcPts val="4500"/>
              </a:spcBef>
              <a:defRPr sz="3800">
                <a:latin typeface="+mj-lt"/>
                <a:ea typeface="+mj-ea"/>
                <a:cs typeface="+mj-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8" cy="473075"/>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6"/>
            <a:ext cx="15609094" cy="101441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1"/>
            <a:ext cx="8514490" cy="5679283"/>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5"/>
            <a:ext cx="8251033" cy="5500691"/>
          </a:xfrm>
          <a:prstGeom prst="rect">
            <a:avLst/>
          </a:prstGeom>
        </p:spPr>
        <p:txBody>
          <a:bodyPr lIns="91439" tIns="45719" rIns="91439" bIns="45719" anchor="t">
            <a:noAutofit/>
          </a:bodyPr>
          <a:lstStyle/>
          <a:p>
            <a:pPr/>
          </a:p>
        </p:txBody>
      </p:sp>
      <p:sp>
        <p:nvSpPr>
          <p:cNvPr id="85" name="Image"/>
          <p:cNvSpPr/>
          <p:nvPr>
            <p:ph type="pic" idx="23"/>
          </p:nvPr>
        </p:nvSpPr>
        <p:spPr>
          <a:xfrm>
            <a:off x="-291704" y="1250155"/>
            <a:ext cx="16850321" cy="11233549"/>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Title Text</a:t>
            </a:r>
          </a:p>
        </p:txBody>
      </p:sp>
      <p:sp>
        <p:nvSpPr>
          <p:cNvPr id="3" name="Body Level One…"/>
          <p:cNvSpPr txBox="1"/>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8" cy="477670"/>
          </a:xfrm>
          <a:prstGeom prst="rect">
            <a:avLst/>
          </a:prstGeom>
          <a:ln w="12700">
            <a:miter lim="400000"/>
          </a:ln>
        </p:spPr>
        <p:txBody>
          <a:bodyPr wrap="none" lIns="71436" tIns="71436" rIns="71436" bIns="71436">
            <a:spAutoFit/>
          </a:bodyPr>
          <a:lstStyle>
            <a:lvl1pPr>
              <a:defRPr sz="22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9pPr>
    </p:titleStyle>
    <p:bodyStyle>
      <a:lvl1pPr marL="6111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1pPr>
      <a:lvl2pPr marL="10556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2pPr>
      <a:lvl3pPr marL="15001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3pPr>
      <a:lvl4pPr marL="1944686"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4pPr>
      <a:lvl5pPr marL="2389186" marR="0" indent="-611186"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5pPr>
      <a:lvl6pPr marL="2833686" marR="0" indent="-611186"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6pPr>
      <a:lvl7pPr marL="32781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7pPr>
      <a:lvl8pPr marL="37226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8pPr>
      <a:lvl9pPr marL="41671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1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url5919.courseval.net/ls/click?upn=2x5I4f-2FLD7CML1Y-2F6w08Z-2BZKpQ5Kg3mPkNRp729LFbeJS7OU7gcqLl9wcNAY74E1DdlUHphQdKzAc0sxqWgWYuZMoVph-2B4uFupIh1ZzLTPI-3DIIAh_tfLrf-2BOt7P6wE-2B1cnvWSGxbRHGv3a4ooeTWXvknF8sR-2BniARkHEI7JiXmvDggNkF0LJuKLX4XefUVoJjaMwfX4ZBeP1E9qs5lSdS0Cu9tZPbXElXD4gTGWncuk8c69Yehhcn-2FEhJ1bHEKJdpXDVXP3O-2BX17gTWljxhJyAviaTie91141tuiZDXsLfQFvY1cK-2BAjogTQBw-2B4IZRXZoecigA-3D-3D"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emporal Difference Learning"/>
          <p:cNvSpPr txBox="1"/>
          <p:nvPr>
            <p:ph type="ctrTitle"/>
          </p:nvPr>
        </p:nvSpPr>
        <p:spPr>
          <a:xfrm>
            <a:off x="2667000" y="739096"/>
            <a:ext cx="19050000" cy="4643438"/>
          </a:xfrm>
          <a:prstGeom prst="rect">
            <a:avLst/>
          </a:prstGeom>
        </p:spPr>
        <p:txBody>
          <a:bodyPr/>
          <a:lstStyle/>
          <a:p>
            <a:pPr/>
            <a:r>
              <a:t>Temporal Difference Learning</a:t>
            </a:r>
          </a:p>
        </p:txBody>
      </p:sp>
      <p:sp>
        <p:nvSpPr>
          <p:cNvPr id="156" name="CMPUT 261: Introduction to Artificial Intelligence  S&amp;B §6.0-6.2, §6.4-6.5"/>
          <p:cNvSpPr txBox="1"/>
          <p:nvPr>
            <p:ph type="subTitle" sz="quarter" idx="1"/>
          </p:nvPr>
        </p:nvSpPr>
        <p:spPr>
          <a:xfrm>
            <a:off x="4833937" y="8206220"/>
            <a:ext cx="14716127" cy="2437179"/>
          </a:xfrm>
          <a:prstGeom prst="rect">
            <a:avLst/>
          </a:prstGeom>
        </p:spPr>
        <p:txBody>
          <a:bodyPr/>
          <a:lstStyle/>
          <a:p>
            <a:pPr lvl="1"/>
            <a:r>
              <a:t>CMPUT 261: Introduction to Artificial Intelligence</a:t>
            </a:r>
            <a:br/>
            <a:br/>
            <a:r>
              <a:rPr sz="3600">
                <a:solidFill>
                  <a:srgbClr val="929292"/>
                </a:solidFill>
              </a:rPr>
              <a:t>S&amp;B §6.0-6.2, §6.4-6.5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Learning from Experience"/>
          <p:cNvSpPr txBox="1"/>
          <p:nvPr>
            <p:ph type="title"/>
          </p:nvPr>
        </p:nvSpPr>
        <p:spPr>
          <a:xfrm>
            <a:off x="2667000" y="794741"/>
            <a:ext cx="19050000" cy="3036096"/>
          </a:xfrm>
          <a:prstGeom prst="rect">
            <a:avLst/>
          </a:prstGeom>
        </p:spPr>
        <p:txBody>
          <a:bodyPr/>
          <a:lstStyle/>
          <a:p>
            <a:pPr/>
            <a:r>
              <a:t>Learning from Experience</a:t>
            </a:r>
          </a:p>
        </p:txBody>
      </p:sp>
      <p:sp>
        <p:nvSpPr>
          <p:cNvPr id="195" name="Suppose we are playing a blackjack-like game in person, but we don't know the rules.…"/>
          <p:cNvSpPr txBox="1"/>
          <p:nvPr>
            <p:ph type="body" idx="1"/>
          </p:nvPr>
        </p:nvSpPr>
        <p:spPr>
          <a:xfrm>
            <a:off x="2667000" y="4080867"/>
            <a:ext cx="19050000" cy="8840391"/>
          </a:xfrm>
          <a:prstGeom prst="rect">
            <a:avLst/>
          </a:prstGeom>
        </p:spPr>
        <p:txBody>
          <a:bodyPr/>
          <a:lstStyle/>
          <a:p>
            <a:pPr/>
            <a:r>
              <a:t>Suppose we are playing a blackjack-like game </a:t>
            </a:r>
            <a:r>
              <a:rPr>
                <a:solidFill>
                  <a:srgbClr val="C82506"/>
                </a:solidFill>
                <a:latin typeface="Helvetica Neue Medium"/>
                <a:ea typeface="Helvetica Neue Medium"/>
                <a:cs typeface="Helvetica Neue Medium"/>
                <a:sym typeface="Helvetica Neue Medium"/>
              </a:rPr>
              <a:t>in person</a:t>
            </a:r>
            <a:r>
              <a:t>, but we </a:t>
            </a:r>
            <a:r>
              <a:rPr>
                <a:solidFill>
                  <a:srgbClr val="C82506"/>
                </a:solidFill>
                <a:latin typeface="Helvetica Neue Medium"/>
                <a:ea typeface="Helvetica Neue Medium"/>
                <a:cs typeface="Helvetica Neue Medium"/>
                <a:sym typeface="Helvetica Neue Medium"/>
              </a:rPr>
              <a:t>don't know the rules</a:t>
            </a:r>
            <a:r>
              <a:t>.</a:t>
            </a:r>
          </a:p>
          <a:p>
            <a:pPr lvl="2"/>
            <a:r>
              <a:t>We know the actions we can take, we can see the cards, and we get told when we win or lose</a:t>
            </a:r>
          </a:p>
          <a:p>
            <a:pPr>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Could we compute an optimal policy using </a:t>
            </a:r>
            <a:r>
              <a:rPr b="0">
                <a:solidFill>
                  <a:srgbClr val="C82506"/>
                </a:solidFill>
                <a:latin typeface="Helvetica Neue Medium"/>
                <a:ea typeface="Helvetica Neue Medium"/>
                <a:cs typeface="Helvetica Neue Medium"/>
                <a:sym typeface="Helvetica Neue Medium"/>
              </a:rPr>
              <a:t>dynamic programming</a:t>
            </a:r>
            <a:r>
              <a:rPr b="0">
                <a:latin typeface="Helvetica Neue Light"/>
                <a:ea typeface="Helvetica Neue Light"/>
                <a:cs typeface="Helvetica Neue Light"/>
                <a:sym typeface="Helvetica Neue Light"/>
              </a:rPr>
              <a:t> in this scenario?</a:t>
            </a:r>
            <a:endParaRPr b="0">
              <a:latin typeface="Helvetica Neue Light"/>
              <a:ea typeface="Helvetica Neue Light"/>
              <a:cs typeface="Helvetica Neue Light"/>
              <a:sym typeface="Helvetica Neue Light"/>
            </a:endParaRPr>
          </a:p>
          <a:p>
            <a:pPr>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Could we compute an optimal policy using </a:t>
            </a:r>
            <a:r>
              <a:rPr b="0">
                <a:solidFill>
                  <a:srgbClr val="C82506"/>
                </a:solidFill>
                <a:latin typeface="Helvetica Neue Medium"/>
                <a:ea typeface="Helvetica Neue Medium"/>
                <a:cs typeface="Helvetica Neue Medium"/>
                <a:sym typeface="Helvetica Neue Medium"/>
              </a:rPr>
              <a:t>Monte Carlo</a:t>
            </a:r>
            <a:r>
              <a:rPr b="0">
                <a:latin typeface="Helvetica Neue Light"/>
                <a:ea typeface="Helvetica Neue Light"/>
                <a:cs typeface="Helvetica Neue Light"/>
                <a:sym typeface="Helvetica Neue Light"/>
              </a:rPr>
              <a:t>?</a:t>
            </a:r>
            <a:endParaRPr b="0">
              <a:latin typeface="Helvetica Neue Light"/>
              <a:ea typeface="Helvetica Neue Light"/>
              <a:cs typeface="Helvetica Neue Light"/>
              <a:sym typeface="Helvetica Neue Light"/>
            </a:endParaRPr>
          </a:p>
          <a:p>
            <a:pPr lvl="2"/>
            <a:r>
              <a:t>What would be the </a:t>
            </a:r>
            <a:r>
              <a:rPr>
                <a:solidFill>
                  <a:srgbClr val="C82506"/>
                </a:solidFill>
                <a:latin typeface="Helvetica Neue Medium"/>
                <a:ea typeface="Helvetica Neue Medium"/>
                <a:cs typeface="Helvetica Neue Medium"/>
                <a:sym typeface="Helvetica Neue Medium"/>
              </a:rPr>
              <a:t>pros and cons</a:t>
            </a:r>
            <a:r>
              <a:t> of running Monte Carlo?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Bootstrapping"/>
          <p:cNvSpPr txBox="1"/>
          <p:nvPr>
            <p:ph type="title"/>
          </p:nvPr>
        </p:nvSpPr>
        <p:spPr>
          <a:xfrm>
            <a:off x="2667000" y="159741"/>
            <a:ext cx="19050000" cy="3036096"/>
          </a:xfrm>
          <a:prstGeom prst="rect">
            <a:avLst/>
          </a:prstGeom>
        </p:spPr>
        <p:txBody>
          <a:bodyPr/>
          <a:lstStyle/>
          <a:p>
            <a:pPr/>
            <a:r>
              <a:t>Bootstrapping</a:t>
            </a:r>
          </a:p>
        </p:txBody>
      </p:sp>
      <p:sp>
        <p:nvSpPr>
          <p:cNvPr id="198" name="Dynamic programming bootstraps: Each iteration's estimates are based partly on estimates from previous iterations…"/>
          <p:cNvSpPr txBox="1"/>
          <p:nvPr>
            <p:ph type="body" sz="half" idx="1"/>
          </p:nvPr>
        </p:nvSpPr>
        <p:spPr>
          <a:xfrm>
            <a:off x="2667000" y="8774197"/>
            <a:ext cx="19050000" cy="3798069"/>
          </a:xfrm>
          <a:prstGeom prst="rect">
            <a:avLst/>
          </a:prstGeom>
        </p:spPr>
        <p:txBody>
          <a:bodyPr/>
          <a:lstStyle/>
          <a:p>
            <a:pPr/>
            <a:r>
              <a:t>Dynamic programming </a:t>
            </a:r>
            <a:r>
              <a:rPr>
                <a:solidFill>
                  <a:srgbClr val="0076BA"/>
                </a:solidFill>
                <a:latin typeface="Helvetica Neue Medium"/>
                <a:ea typeface="Helvetica Neue Medium"/>
                <a:cs typeface="Helvetica Neue Medium"/>
                <a:sym typeface="Helvetica Neue Medium"/>
              </a:rPr>
              <a:t>bootstraps</a:t>
            </a:r>
            <a:r>
              <a:t>: Each iteration's estimates are based partly on </a:t>
            </a:r>
            <a:r>
              <a:rPr>
                <a:solidFill>
                  <a:srgbClr val="C82506"/>
                </a:solidFill>
                <a:latin typeface="Helvetica Neue Medium"/>
                <a:ea typeface="Helvetica Neue Medium"/>
                <a:cs typeface="Helvetica Neue Medium"/>
                <a:sym typeface="Helvetica Neue Medium"/>
              </a:rPr>
              <a:t>estimates from previous iterations</a:t>
            </a:r>
            <a:endParaRPr>
              <a:solidFill>
                <a:srgbClr val="C82506"/>
              </a:solidFill>
              <a:latin typeface="Helvetica Neue Medium"/>
              <a:ea typeface="Helvetica Neue Medium"/>
              <a:cs typeface="Helvetica Neue Medium"/>
              <a:sym typeface="Helvetica Neue Medium"/>
            </a:endParaRPr>
          </a:p>
          <a:p>
            <a:pPr/>
            <a:r>
              <a:t>Each Monte Carlo estimate is based only on </a:t>
            </a:r>
            <a:r>
              <a:rPr>
                <a:solidFill>
                  <a:srgbClr val="C82506"/>
                </a:solidFill>
                <a:latin typeface="Helvetica Neue Medium"/>
                <a:ea typeface="Helvetica Neue Medium"/>
                <a:cs typeface="Helvetica Neue Medium"/>
                <a:sym typeface="Helvetica Neue Medium"/>
              </a:rPr>
              <a:t>actual returns</a:t>
            </a:r>
          </a:p>
        </p:txBody>
      </p:sp>
      <p:graphicFrame>
        <p:nvGraphicFramePr>
          <p:cNvPr id="199" name="Table 1"/>
          <p:cNvGraphicFramePr/>
          <p:nvPr/>
        </p:nvGraphicFramePr>
        <p:xfrm>
          <a:off x="7141392" y="2467272"/>
          <a:ext cx="7664809" cy="613336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54936"/>
                <a:gridCol w="2554936"/>
                <a:gridCol w="2554936"/>
              </a:tblGrid>
              <a:tr h="1952059">
                <a:tc>
                  <a:txBody>
                    <a:bodyPr/>
                    <a:lstStyle/>
                    <a:p>
                      <a:pPr indent="228600">
                        <a:defRPr>
                          <a:sym typeface="Helvetica Neue Medium"/>
                        </a:defRPr>
                      </a:pP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defTabSz="914400">
                        <a:defRPr sz="1800"/>
                      </a:pPr>
                      <a:r>
                        <a:rPr sz="3000">
                          <a:sym typeface="Helvetica Neue Medium"/>
                        </a:rPr>
                        <a:t> Bootstrapping</a:t>
                      </a:r>
                    </a:p>
                  </a:txBody>
                  <a:tcPr marL="50800" marR="50800" marT="50800" marB="50800" anchor="ctr" anchorCtr="0" horzOverflow="overflow">
                    <a:lnL w="12700">
                      <a:miter lim="400000"/>
                    </a:lnL>
                    <a:lnR w="12700">
                      <a:miter lim="400000"/>
                    </a:lnR>
                    <a:lnT w="12700">
                      <a:miter lim="400000"/>
                    </a:lnT>
                    <a:noFill/>
                  </a:tcPr>
                </a:tc>
                <a:tc>
                  <a:txBody>
                    <a:bodyPr/>
                    <a:lstStyle/>
                    <a:p>
                      <a:pPr defTabSz="914400">
                        <a:defRPr sz="1800"/>
                      </a:pPr>
                      <a:r>
                        <a:rPr sz="3000">
                          <a:sym typeface="Helvetica Neue Medium"/>
                        </a:rPr>
                        <a:t>No bootstrapping</a:t>
                      </a:r>
                    </a:p>
                  </a:txBody>
                  <a:tcPr marL="50800" marR="50800" marT="50800" marB="50800" anchor="ctr" anchorCtr="0" horzOverflow="overflow">
                    <a:lnL w="12700">
                      <a:miter lim="400000"/>
                    </a:lnL>
                    <a:lnR w="12700">
                      <a:miter lim="400000"/>
                    </a:lnR>
                    <a:lnT w="12700">
                      <a:miter lim="400000"/>
                    </a:lnT>
                    <a:noFill/>
                  </a:tcPr>
                </a:tc>
              </a:tr>
              <a:tr h="1952059">
                <a:tc>
                  <a:txBody>
                    <a:bodyPr/>
                    <a:lstStyle/>
                    <a:p>
                      <a:pPr defTabSz="914400">
                        <a:defRPr sz="1800"/>
                      </a:pPr>
                      <a:r>
                        <a:rPr sz="3000">
                          <a:sym typeface="Helvetica Neue Medium"/>
                        </a:rPr>
                        <a:t>Learns from experience</a:t>
                      </a:r>
                    </a:p>
                  </a:txBody>
                  <a:tcPr marL="50800" marR="50800" marT="50800" marB="50800" anchor="ctr" anchorCtr="0" horzOverflow="overflow">
                    <a:lnL w="12700">
                      <a:miter lim="400000"/>
                    </a:lnL>
                    <a:lnT w="12700">
                      <a:miter lim="400000"/>
                    </a:lnT>
                    <a:lnB w="12700">
                      <a:miter lim="400000"/>
                    </a:lnB>
                    <a:noFill/>
                  </a:tcPr>
                </a:tc>
                <a:tc>
                  <a:txBody>
                    <a:bodyPr/>
                    <a:lstStyle/>
                    <a:p>
                      <a:pPr indent="228600">
                        <a:defRPr>
                          <a:sym typeface="Helvetica Neue Medium"/>
                        </a:defRPr>
                      </a:pPr>
                    </a:p>
                  </a:txBody>
                  <a:tcPr marL="50800" marR="50800" marT="50800" marB="50800" anchor="ctr" anchorCtr="0" horzOverflow="overflow"/>
                </a:tc>
                <a:tc>
                  <a:txBody>
                    <a:bodyPr/>
                    <a:lstStyle/>
                    <a:p>
                      <a:pPr defTabSz="914400">
                        <a:defRPr sz="1800"/>
                      </a:pPr>
                      <a:r>
                        <a:rPr sz="6400">
                          <a:sym typeface="Helvetica Neue Medium"/>
                        </a:rPr>
                        <a:t>MC</a:t>
                      </a:r>
                    </a:p>
                  </a:txBody>
                  <a:tcPr marL="50800" marR="50800" marT="50800" marB="50800" anchor="ctr" anchorCtr="0" horzOverflow="overflow"/>
                </a:tc>
              </a:tr>
              <a:tr h="1952059">
                <a:tc>
                  <a:txBody>
                    <a:bodyPr/>
                    <a:lstStyle/>
                    <a:p>
                      <a:pPr defTabSz="914400">
                        <a:defRPr sz="1800"/>
                      </a:pPr>
                      <a:r>
                        <a:rPr sz="3000">
                          <a:sym typeface="Helvetica Neue Medium"/>
                        </a:rPr>
                        <a:t>Requires full dynamics</a:t>
                      </a:r>
                    </a:p>
                  </a:txBody>
                  <a:tcPr marL="50800" marR="50800" marT="50800" marB="50800" anchor="ctr" anchorCtr="0" horzOverflow="overflow">
                    <a:lnL w="12700">
                      <a:miter lim="400000"/>
                    </a:lnL>
                    <a:lnT w="12700">
                      <a:miter lim="400000"/>
                    </a:lnT>
                    <a:lnB w="12700">
                      <a:miter lim="400000"/>
                    </a:lnB>
                    <a:noFill/>
                  </a:tcPr>
                </a:tc>
                <a:tc>
                  <a:txBody>
                    <a:bodyPr/>
                    <a:lstStyle/>
                    <a:p>
                      <a:pPr defTabSz="914400">
                        <a:defRPr sz="1800"/>
                      </a:pPr>
                      <a:r>
                        <a:rPr sz="6400">
                          <a:sym typeface="Helvetica Neue Medium"/>
                        </a:rPr>
                        <a:t>DP</a:t>
                      </a:r>
                    </a:p>
                  </a:txBody>
                  <a:tcPr marL="50800" marR="50800" marT="50800" marB="50800" anchor="ctr" anchorCtr="0" horzOverflow="overflow"/>
                </a:tc>
                <a:tc>
                  <a:txBody>
                    <a:bodyPr/>
                    <a:lstStyle/>
                    <a:p>
                      <a:pPr indent="228600">
                        <a:defRPr>
                          <a:sym typeface="Helvetica Neue Medium"/>
                        </a:defRPr>
                      </a:pPr>
                    </a:p>
                  </a:txBody>
                  <a:tcPr marL="50800" marR="50800" marT="50800" marB="50800" anchor="ctr" anchorCtr="0" horzOverflow="overflow"/>
                </a:tc>
              </a:tr>
              <a:tr h="277189">
                <a:tc gridSpan="3">
                  <a:txBody>
                    <a:bodyPr/>
                    <a:lstStyle/>
                    <a:p>
                      <a:pPr>
                        <a:defRPr sz="1800"/>
                      </a:pPr>
                      <a:r>
                        <a:rPr sz="600">
                          <a:solidFill>
                            <a:srgbClr val="D6D5D5"/>
                          </a:solidFill>
                          <a:sym typeface="Helvetica Neue Medium"/>
                        </a:rPr>
                        <a:t>A 2x2 table.  "DP" is in the "requires full dynamics" row and "bootstrapping" column; "MC" is in the "Learns from experience" row and "no bootstrapping" column; "TD" (in a star) is in the "learns from experience" row and "bootstrapping" column.</a:t>
                      </a:r>
                    </a:p>
                  </a:txBody>
                  <a:tcPr marL="50800" marR="50800" marT="50800" marB="50800" anchor="ctr" anchorCtr="0" horzOverflow="overflow">
                    <a:lnL w="12700">
                      <a:miter lim="400000"/>
                    </a:lnL>
                    <a:lnR w="12700">
                      <a:miter lim="400000"/>
                    </a:lnR>
                    <a:lnT w="12700">
                      <a:miter lim="400000"/>
                    </a:lnT>
                    <a:lnB w="12700">
                      <a:miter lim="400000"/>
                    </a:lnB>
                    <a:solidFill>
                      <a:srgbClr val="000000">
                        <a:alpha val="0"/>
                      </a:srgbClr>
                    </a:solidFill>
                  </a:tcPr>
                </a:tc>
                <a:tc hMerge="1">
                  <a:tcPr/>
                </a:tc>
                <a:tc hMerge="1">
                  <a:tcPr/>
                </a:tc>
              </a:tr>
            </a:tbl>
          </a:graphicData>
        </a:graphic>
      </p:graphicFrame>
      <p:grpSp>
        <p:nvGrpSpPr>
          <p:cNvPr id="202" name="TD"/>
          <p:cNvGrpSpPr/>
          <p:nvPr/>
        </p:nvGrpSpPr>
        <p:grpSpPr>
          <a:xfrm>
            <a:off x="9325636" y="3678046"/>
            <a:ext cx="3302671" cy="3128651"/>
            <a:chOff x="84981" y="0"/>
            <a:chExt cx="3302669" cy="3128649"/>
          </a:xfrm>
        </p:grpSpPr>
        <p:sp>
          <p:nvSpPr>
            <p:cNvPr id="200" name="Star"/>
            <p:cNvSpPr/>
            <p:nvPr/>
          </p:nvSpPr>
          <p:spPr>
            <a:xfrm>
              <a:off x="84981" y="0"/>
              <a:ext cx="3302671" cy="3128650"/>
            </a:xfrm>
            <a:prstGeom prst="star5">
              <a:avLst>
                <a:gd name="adj" fmla="val 19100"/>
                <a:gd name="hf" fmla="val 105146"/>
                <a:gd name="vf" fmla="val 110557"/>
              </a:avLst>
            </a:prstGeom>
            <a:solidFill>
              <a:srgbClr val="FE9301"/>
            </a:solidFill>
            <a:ln w="12700" cap="flat">
              <a:noFill/>
              <a:miter lim="400000"/>
            </a:ln>
            <a:effectLst/>
          </p:spPr>
          <p:txBody>
            <a:bodyPr wrap="square" lIns="71436" tIns="71436" rIns="71436" bIns="71436" numCol="1" anchor="ctr">
              <a:noAutofit/>
            </a:bodyPr>
            <a:lstStyle/>
            <a:p>
              <a:pPr>
                <a:defRPr sz="6400">
                  <a:solidFill>
                    <a:srgbClr val="FFFFFF"/>
                  </a:solidFill>
                </a:defRPr>
              </a:pPr>
            </a:p>
          </p:txBody>
        </p:sp>
        <p:sp>
          <p:nvSpPr>
            <p:cNvPr id="201" name="TD"/>
            <p:cNvSpPr txBox="1"/>
            <p:nvPr/>
          </p:nvSpPr>
          <p:spPr>
            <a:xfrm>
              <a:off x="1105507" y="1237609"/>
              <a:ext cx="1261618" cy="1109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6400">
                  <a:solidFill>
                    <a:srgbClr val="FFFFFF"/>
                  </a:solidFill>
                </a:defRPr>
              </a:lvl1pPr>
            </a:lstStyle>
            <a:p>
              <a:pPr/>
              <a:r>
                <a:t>TD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Updates"/>
          <p:cNvSpPr txBox="1"/>
          <p:nvPr>
            <p:ph type="title"/>
          </p:nvPr>
        </p:nvSpPr>
        <p:spPr>
          <a:xfrm>
            <a:off x="2667000" y="233850"/>
            <a:ext cx="19050000" cy="3036096"/>
          </a:xfrm>
          <a:prstGeom prst="rect">
            <a:avLst/>
          </a:prstGeom>
        </p:spPr>
        <p:txBody>
          <a:bodyPr/>
          <a:lstStyle/>
          <a:p>
            <a:pPr/>
            <a:r>
              <a:t>Updates</a:t>
            </a:r>
          </a:p>
        </p:txBody>
      </p:sp>
      <p:sp>
        <p:nvSpPr>
          <p:cNvPr id="205" name="Dynamic Programming:…"/>
          <p:cNvSpPr txBox="1"/>
          <p:nvPr>
            <p:ph type="body" sz="half" idx="1"/>
          </p:nvPr>
        </p:nvSpPr>
        <p:spPr>
          <a:xfrm>
            <a:off x="2667000" y="3333022"/>
            <a:ext cx="19050000" cy="5935486"/>
          </a:xfrm>
          <a:prstGeom prst="rect">
            <a:avLst/>
          </a:prstGeom>
        </p:spPr>
        <p:txBody>
          <a:bodyPr/>
          <a:lstStyle/>
          <a:p>
            <a:pPr marL="0" indent="0" defTabSz="739377">
              <a:spcBef>
                <a:spcPts val="3200"/>
              </a:spcBef>
              <a:buSzTx/>
              <a:buNone/>
              <a:defRPr b="1" sz="3900">
                <a:latin typeface="+mj-lt"/>
                <a:ea typeface="+mj-ea"/>
                <a:cs typeface="+mj-cs"/>
                <a:sym typeface="Helvetica Neue"/>
              </a:defRPr>
            </a:pPr>
            <a:r>
              <a:t>Dynamic Programming:</a:t>
            </a:r>
            <a:r>
              <a:rPr b="0">
                <a:latin typeface="Helvetica Neue Light"/>
                <a:ea typeface="Helvetica Neue Light"/>
                <a:cs typeface="Helvetica Neue Light"/>
                <a:sym typeface="Helvetica Neue Light"/>
              </a:rPr>
              <a:t> </a:t>
            </a:r>
            <a14:m>
              <m:oMath>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limLow>
                  <m:e>
                    <m:r>
                      <a:rPr xmlns:a="http://schemas.openxmlformats.org/drawingml/2006/main" sz="4800" i="1">
                        <a:solidFill>
                          <a:srgbClr val="000000"/>
                        </a:solidFill>
                        <a:latin typeface="Cambria Math" panose="02040503050406030204" pitchFamily="18" charset="0"/>
                      </a:rPr>
                      <m:t>∑</m:t>
                    </m:r>
                  </m:e>
                  <m:lim>
                    <m:r>
                      <a:rPr xmlns:a="http://schemas.openxmlformats.org/drawingml/2006/main" sz="4800" i="1">
                        <a:solidFill>
                          <a:srgbClr val="000000"/>
                        </a:solidFill>
                        <a:latin typeface="Cambria Math" panose="02040503050406030204" pitchFamily="18" charset="0"/>
                      </a:rPr>
                      <m:t>a</m:t>
                    </m:r>
                  </m:lim>
                </m:limLow>
                <m:r>
                  <a:rPr xmlns:a="http://schemas.openxmlformats.org/drawingml/2006/main" sz="4800" i="1">
                    <a:solidFill>
                      <a:srgbClr val="000000"/>
                    </a:solidFill>
                    <a:latin typeface="Cambria Math" panose="02040503050406030204" pitchFamily="18" charset="0"/>
                  </a:rPr>
                  <m:t>π</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limLow>
                  <m:e>
                    <m:r>
                      <a:rPr xmlns:a="http://schemas.openxmlformats.org/drawingml/2006/main" sz="4800" i="1">
                        <a:solidFill>
                          <a:srgbClr val="000000"/>
                        </a:solidFill>
                        <a:latin typeface="Cambria Math" panose="02040503050406030204" pitchFamily="18" charset="0"/>
                      </a:rPr>
                      <m:t>∑</m:t>
                    </m:r>
                  </m:e>
                  <m:lim>
                    <m:sSup>
                      <m:e>
                        <m:r>
                          <a:rPr xmlns:a="http://schemas.openxmlformats.org/drawingml/2006/main" sz="4800" i="1">
                            <a:solidFill>
                              <a:srgbClr val="000000"/>
                            </a:solidFill>
                            <a:latin typeface="Cambria Math" panose="02040503050406030204" pitchFamily="18" charset="0"/>
                          </a:rPr>
                          <m:t>s</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r</m:t>
                    </m:r>
                  </m:lim>
                </m:limLow>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p>
                  <m:e>
                    <m:r>
                      <a:rPr xmlns:a="http://schemas.openxmlformats.org/drawingml/2006/main" sz="4800" i="1">
                        <a:solidFill>
                          <a:srgbClr val="000000"/>
                        </a:solidFill>
                        <a:latin typeface="Cambria Math" panose="02040503050406030204" pitchFamily="18" charset="0"/>
                      </a:rPr>
                      <m:t>s</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r</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m:t>
                </m:r>
                <m:d>
                  <m:dPr>
                    <m:ctrlPr>
                      <a:rPr xmlns:a="http://schemas.openxmlformats.org/drawingml/2006/main" sz="4800" i="1">
                        <a:solidFill>
                          <a:srgbClr val="000000"/>
                        </a:solidFill>
                        <a:latin typeface="Cambria Math" panose="02040503050406030204" pitchFamily="18" charset="0"/>
                      </a:rPr>
                    </m:ctrlPr>
                    <m:begChr m:val="["/>
                    <m:endChr m:val="]"/>
                  </m:dPr>
                  <m:e>
                    <m:r>
                      <a:rPr xmlns:a="http://schemas.openxmlformats.org/drawingml/2006/main" sz="4800" i="1">
                        <a:solidFill>
                          <a:srgbClr val="000000"/>
                        </a:solidFill>
                        <a:latin typeface="Cambria Math" panose="02040503050406030204" pitchFamily="18" charset="0"/>
                      </a:rPr>
                      <m:t>r</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γ</m:t>
                    </m:r>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p>
                      <m:e>
                        <m:r>
                          <a:rPr xmlns:a="http://schemas.openxmlformats.org/drawingml/2006/main" sz="4800" i="1">
                            <a:solidFill>
                              <a:srgbClr val="000000"/>
                            </a:solidFill>
                            <a:latin typeface="Cambria Math" panose="02040503050406030204" pitchFamily="18" charset="0"/>
                          </a:rPr>
                          <m:t>s</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e>
                </m:d>
              </m:oMath>
            </a14:m>
            <a:br>
              <a:rPr b="0" sz="4528">
                <a:latin typeface="Times Roman"/>
                <a:ea typeface="Times Roman"/>
                <a:cs typeface="Times Roman"/>
                <a:sym typeface="Times Roman"/>
              </a:rPr>
            </a:br>
          </a:p>
          <a:p>
            <a:pPr lvl="2" marL="0" indent="0" defTabSz="739377">
              <a:spcBef>
                <a:spcPts val="3200"/>
              </a:spcBef>
              <a:buSzTx/>
              <a:buNone/>
              <a:defRPr b="1" sz="3900">
                <a:latin typeface="+mj-lt"/>
                <a:ea typeface="+mj-ea"/>
                <a:cs typeface="+mj-cs"/>
                <a:sym typeface="Helvetica Neue"/>
              </a:defRPr>
            </a:pPr>
            <a:r>
              <a:t>Monte Carlo:</a:t>
            </a:r>
            <a:r>
              <a:rPr b="0">
                <a:latin typeface="Helvetica Neue Light"/>
                <a:ea typeface="Helvetica Neue Light"/>
                <a:cs typeface="Helvetica Neue Light"/>
                <a:sym typeface="Helvetica Neue Light"/>
              </a:rPr>
              <a:t> </a:t>
            </a:r>
            <a14:m>
              <m:oMath>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α</m:t>
                </m:r>
                <m:d>
                  <m:dPr>
                    <m:ctrlPr>
                      <a:rPr xmlns:a="http://schemas.openxmlformats.org/drawingml/2006/main" sz="4800" i="1">
                        <a:solidFill>
                          <a:srgbClr val="000000"/>
                        </a:solidFill>
                        <a:latin typeface="Cambria Math" panose="02040503050406030204" pitchFamily="18" charset="0"/>
                      </a:rPr>
                    </m:ctrlPr>
                    <m:begChr m:val="["/>
                    <m:endChr m:val="]"/>
                  </m:dPr>
                  <m:e>
                    <m:sSub>
                      <m:e>
                        <m:r>
                          <a:rPr xmlns:a="http://schemas.openxmlformats.org/drawingml/2006/main" sz="4800" i="1">
                            <a:solidFill>
                              <a:srgbClr val="000000"/>
                            </a:solidFill>
                            <a:latin typeface="Cambria Math" panose="02040503050406030204" pitchFamily="18" charset="0"/>
                          </a:rPr>
                          <m:t>G</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e>
                </m:d>
              </m:oMath>
            </a14:m>
            <a:br>
              <a:rPr b="0" sz="4528">
                <a:latin typeface="Times Roman"/>
                <a:ea typeface="Times Roman"/>
                <a:cs typeface="Times Roman"/>
                <a:sym typeface="Times Roman"/>
              </a:rPr>
            </a:br>
          </a:p>
          <a:p>
            <a:pPr marL="0" indent="0" defTabSz="739377">
              <a:spcBef>
                <a:spcPts val="3200"/>
              </a:spcBef>
              <a:buSzTx/>
              <a:buNone/>
              <a:defRPr b="1" sz="3900">
                <a:latin typeface="+mj-lt"/>
                <a:ea typeface="+mj-ea"/>
                <a:cs typeface="+mj-cs"/>
                <a:sym typeface="Helvetica Neue"/>
              </a:defRPr>
            </a:pPr>
            <a:r>
              <a:t>TD(0):</a:t>
            </a:r>
            <a:r>
              <a:rPr b="0">
                <a:latin typeface="Helvetica Neue Light"/>
                <a:ea typeface="Helvetica Neue Light"/>
                <a:cs typeface="Helvetica Neue Light"/>
                <a:sym typeface="Helvetica Neue Light"/>
              </a:rPr>
              <a:t> </a:t>
            </a:r>
            <a14:m>
              <m:oMath>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α</m:t>
                </m:r>
                <m:d>
                  <m:dPr>
                    <m:ctrlPr>
                      <a:rPr xmlns:a="http://schemas.openxmlformats.org/drawingml/2006/main" sz="4800" i="1">
                        <a:solidFill>
                          <a:srgbClr val="000000"/>
                        </a:solidFill>
                        <a:latin typeface="Cambria Math" panose="02040503050406030204" pitchFamily="18" charset="0"/>
                      </a:rPr>
                    </m:ctrlPr>
                    <m:begChr m:val="["/>
                    <m:endChr m:val="]"/>
                  </m:dPr>
                  <m:e>
                    <m:sSub>
                      <m:e>
                        <m:r>
                          <a:rPr xmlns:a="http://schemas.openxmlformats.org/drawingml/2006/main" sz="4800" i="1">
                            <a:solidFill>
                              <a:srgbClr val="000000"/>
                            </a:solidFill>
                            <a:latin typeface="Cambria Math" panose="02040503050406030204" pitchFamily="18" charset="0"/>
                          </a:rPr>
                          <m:t>R</m:t>
                        </m:r>
                      </m:e>
                      <m:sub>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γ</m:t>
                    </m:r>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V</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e>
                </m:d>
              </m:oMath>
            </a14:m>
            <a:br>
              <a:rPr b="0" sz="4528">
                <a:latin typeface="Times Roman"/>
                <a:ea typeface="Times Roman"/>
                <a:cs typeface="Times Roman"/>
                <a:sym typeface="Times Roman"/>
              </a:rPr>
            </a:br>
            <a:endParaRPr sz="4528"/>
          </a:p>
        </p:txBody>
      </p:sp>
      <p:pic>
        <p:nvPicPr>
          <p:cNvPr id="206" name="Image" descr="Image"/>
          <p:cNvPicPr>
            <a:picLocks noChangeAspect="1"/>
          </p:cNvPicPr>
          <p:nvPr/>
        </p:nvPicPr>
        <p:blipFill>
          <a:blip r:embed="rId3">
            <a:extLst/>
          </a:blip>
          <a:stretch>
            <a:fillRect/>
          </a:stretch>
        </p:blipFill>
        <p:spPr>
          <a:xfrm>
            <a:off x="6018936" y="9331586"/>
            <a:ext cx="9197656" cy="2580722"/>
          </a:xfrm>
          <a:prstGeom prst="rect">
            <a:avLst/>
          </a:prstGeom>
          <a:ln w="12700">
            <a:miter lim="400000"/>
          </a:ln>
        </p:spPr>
      </p:pic>
      <p:sp>
        <p:nvSpPr>
          <p:cNvPr id="207" name="Monte Carlo: Approximate because of 𝔼"/>
          <p:cNvSpPr txBox="1"/>
          <p:nvPr/>
        </p:nvSpPr>
        <p:spPr>
          <a:xfrm>
            <a:off x="11702435" y="9437598"/>
            <a:ext cx="7423632" cy="62425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j-lt"/>
                <a:ea typeface="+mj-ea"/>
                <a:cs typeface="+mj-cs"/>
                <a:sym typeface="Helvetica Neue"/>
              </a:defRPr>
            </a:lvl1pPr>
          </a:lstStyle>
          <a:p>
            <a:pPr/>
            <a:r>
              <a:t>Monte Carlo: Approximate because of 𝔼</a:t>
            </a:r>
          </a:p>
        </p:txBody>
      </p:sp>
      <p:sp>
        <p:nvSpPr>
          <p:cNvPr id="208" name="Dynamic programming:…"/>
          <p:cNvSpPr txBox="1"/>
          <p:nvPr/>
        </p:nvSpPr>
        <p:spPr>
          <a:xfrm>
            <a:off x="15188009" y="11092505"/>
            <a:ext cx="6630528" cy="118455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lgn="l">
              <a:defRPr>
                <a:latin typeface="+mj-lt"/>
                <a:ea typeface="+mj-ea"/>
                <a:cs typeface="+mj-cs"/>
                <a:sym typeface="Helvetica Neue"/>
              </a:defRPr>
            </a:pPr>
            <a:r>
              <a:t>Dynamic programming:</a:t>
            </a:r>
          </a:p>
          <a:p>
            <a:pPr algn="l">
              <a:defRPr>
                <a:latin typeface="+mj-lt"/>
                <a:ea typeface="+mj-ea"/>
                <a:cs typeface="+mj-cs"/>
                <a:sym typeface="Helvetica Neue"/>
              </a:defRPr>
            </a:pPr>
            <a:r>
              <a:t>Approximate because </a:t>
            </a:r>
            <a14:m>
              <m:oMath>
                <m:sSub>
                  <m:e>
                    <m:r>
                      <a:rPr xmlns:a="http://schemas.openxmlformats.org/drawingml/2006/main" sz="3800" i="1">
                        <a:solidFill>
                          <a:srgbClr val="5E5E5E"/>
                        </a:solidFill>
                        <a:latin typeface="Cambria Math" panose="02040503050406030204" pitchFamily="18" charset="0"/>
                      </a:rPr>
                      <m:t>v</m:t>
                    </m:r>
                  </m:e>
                  <m:sub>
                    <m:r>
                      <a:rPr xmlns:a="http://schemas.openxmlformats.org/drawingml/2006/main" sz="3800" i="1">
                        <a:solidFill>
                          <a:srgbClr val="5E5E5E"/>
                        </a:solidFill>
                        <a:latin typeface="Cambria Math" panose="02040503050406030204" pitchFamily="18" charset="0"/>
                      </a:rPr>
                      <m:t>π</m:t>
                    </m:r>
                  </m:sub>
                </m:sSub>
              </m:oMath>
            </a14:m>
            <a:r>
              <a:t> not known</a:t>
            </a:r>
            <a:endParaRPr sz="3585"/>
          </a:p>
        </p:txBody>
      </p:sp>
      <p:sp>
        <p:nvSpPr>
          <p:cNvPr id="209" name="TD(0): Approximate because of 𝔼 and   not known"/>
          <p:cNvSpPr txBox="1"/>
          <p:nvPr/>
        </p:nvSpPr>
        <p:spPr>
          <a:xfrm>
            <a:off x="3758488" y="12434842"/>
            <a:ext cx="9479798" cy="70195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j-lt"/>
                <a:ea typeface="+mj-ea"/>
                <a:cs typeface="+mj-cs"/>
                <a:sym typeface="Helvetica Neue"/>
              </a:defRPr>
            </a:pPr>
            <a:r>
              <a:t>TD(0): Approximate because of 𝔼 </a:t>
            </a:r>
            <a:r>
              <a:rPr b="1" i="1"/>
              <a:t>and</a:t>
            </a:r>
            <a:r>
              <a:t> </a:t>
            </a:r>
            <a14:m>
              <m:oMath>
                <m:sSub>
                  <m:e>
                    <m:r>
                      <a:rPr xmlns:a="http://schemas.openxmlformats.org/drawingml/2006/main" sz="3800" i="1">
                        <a:solidFill>
                          <a:srgbClr val="5E5E5E"/>
                        </a:solidFill>
                        <a:latin typeface="Cambria Math" panose="02040503050406030204" pitchFamily="18" charset="0"/>
                      </a:rPr>
                      <m:t>v</m:t>
                    </m:r>
                  </m:e>
                  <m:sub>
                    <m:r>
                      <a:rPr xmlns:a="http://schemas.openxmlformats.org/drawingml/2006/main" sz="3800" i="1">
                        <a:solidFill>
                          <a:srgbClr val="5E5E5E"/>
                        </a:solidFill>
                        <a:latin typeface="Cambria Math" panose="02040503050406030204" pitchFamily="18" charset="0"/>
                      </a:rPr>
                      <m:t>π</m:t>
                    </m:r>
                  </m:sub>
                </m:sSub>
              </m:oMath>
            </a14:m>
            <a:r>
              <a:t> not known</a:t>
            </a:r>
            <a:endParaRPr sz="3585"/>
          </a:p>
        </p:txBody>
      </p:sp>
      <p:sp>
        <p:nvSpPr>
          <p:cNvPr id="210" name="Line"/>
          <p:cNvSpPr/>
          <p:nvPr/>
        </p:nvSpPr>
        <p:spPr>
          <a:xfrm flipV="1">
            <a:off x="11060830" y="11732682"/>
            <a:ext cx="2" cy="900898"/>
          </a:xfrm>
          <a:prstGeom prst="line">
            <a:avLst/>
          </a:prstGeom>
          <a:ln w="25400">
            <a:solidFill>
              <a:srgbClr val="FE9301"/>
            </a:solidFill>
            <a:miter lim="400000"/>
            <a:tailEnd type="triangle"/>
          </a:ln>
        </p:spPr>
        <p:txBody>
          <a:bodyPr lIns="45718" tIns="45718" rIns="45718" bIns="45718"/>
          <a:lstStyle/>
          <a:p>
            <a:pPr/>
          </a:p>
        </p:txBody>
      </p:sp>
      <p:sp>
        <p:nvSpPr>
          <p:cNvPr id="211" name="Line"/>
          <p:cNvSpPr/>
          <p:nvPr/>
        </p:nvSpPr>
        <p:spPr>
          <a:xfrm flipH="1" flipV="1">
            <a:off x="8546047" y="11716925"/>
            <a:ext cx="923432" cy="923432"/>
          </a:xfrm>
          <a:prstGeom prst="line">
            <a:avLst/>
          </a:prstGeom>
          <a:ln w="25400">
            <a:solidFill>
              <a:srgbClr val="FE9301"/>
            </a:solidFill>
            <a:miter lim="400000"/>
            <a:tailEnd type="triangle"/>
          </a:ln>
        </p:spPr>
        <p:txBody>
          <a:bodyPr lIns="45718" tIns="45718" rIns="45718" bIns="45718"/>
          <a:lstStyle/>
          <a:p>
            <a:pPr/>
          </a:p>
        </p:txBody>
      </p:sp>
      <p:sp>
        <p:nvSpPr>
          <p:cNvPr id="212" name="Circle"/>
          <p:cNvSpPr/>
          <p:nvPr/>
        </p:nvSpPr>
        <p:spPr>
          <a:xfrm>
            <a:off x="10879214" y="11152482"/>
            <a:ext cx="550599" cy="550597"/>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
        <p:nvSpPr>
          <p:cNvPr id="213" name="Circle"/>
          <p:cNvSpPr/>
          <p:nvPr/>
        </p:nvSpPr>
        <p:spPr>
          <a:xfrm>
            <a:off x="7949848" y="9474427"/>
            <a:ext cx="550597" cy="550599"/>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
        <p:nvSpPr>
          <p:cNvPr id="214" name="Rectangle"/>
          <p:cNvSpPr/>
          <p:nvPr/>
        </p:nvSpPr>
        <p:spPr>
          <a:xfrm>
            <a:off x="8921722" y="7630086"/>
            <a:ext cx="3722285" cy="1056798"/>
          </a:xfrm>
          <a:prstGeom prst="rect">
            <a:avLst/>
          </a:prstGeom>
          <a:ln w="63500">
            <a:solidFill>
              <a:srgbClr val="FE9301"/>
            </a:solidFill>
            <a:miter lim="400000"/>
          </a:ln>
        </p:spPr>
        <p:txBody>
          <a:bodyPr lIns="71436" tIns="71436" rIns="71436" bIns="71436" anchor="ctr"/>
          <a:lstStyle/>
          <a:p>
            <a:pPr>
              <a:defRPr sz="3000">
                <a:solidFill>
                  <a:srgbClr val="FFFFFF"/>
                </a:solidFill>
              </a:defRPr>
            </a:pPr>
          </a:p>
        </p:txBody>
      </p:sp>
      <p:sp>
        <p:nvSpPr>
          <p:cNvPr id="215" name="Rectangle"/>
          <p:cNvSpPr/>
          <p:nvPr/>
        </p:nvSpPr>
        <p:spPr>
          <a:xfrm>
            <a:off x="10604100" y="5800295"/>
            <a:ext cx="766999" cy="1000942"/>
          </a:xfrm>
          <a:prstGeom prst="rect">
            <a:avLst/>
          </a:prstGeom>
          <a:ln w="63500">
            <a:solidFill>
              <a:srgbClr val="FE9301"/>
            </a:solidFill>
            <a:miter lim="400000"/>
          </a:ln>
        </p:spPr>
        <p:txBody>
          <a:bodyPr lIns="71436" tIns="71436" rIns="71436" bIns="71436" anchor="ctr"/>
          <a:lstStyle/>
          <a:p>
            <a:pPr>
              <a:defRPr sz="30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0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0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2" fill="hold">
                                  <p:stCondLst>
                                    <p:cond delay="0"/>
                                  </p:stCondLst>
                                  <p:iterate type="el" backwards="0">
                                    <p:tmAbs val="0"/>
                                  </p:iterate>
                                  <p:childTnLst>
                                    <p:set>
                                      <p:cBhvr>
                                        <p:cTn id="19" fill="hold"/>
                                        <p:tgtEl>
                                          <p:spTgt spid="215"/>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3" fill="hold">
                                  <p:stCondLst>
                                    <p:cond delay="0"/>
                                  </p:stCondLst>
                                  <p:iterate type="el" backwards="0">
                                    <p:tmAbs val="0"/>
                                  </p:iterate>
                                  <p:childTnLst>
                                    <p:set>
                                      <p:cBhvr>
                                        <p:cTn id="22" fill="hold"/>
                                        <p:tgtEl>
                                          <p:spTgt spid="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4" fill="hold">
                                  <p:stCondLst>
                                    <p:cond delay="0"/>
                                  </p:stCondLst>
                                  <p:iterate type="el" backwards="0">
                                    <p:tmAbs val="0"/>
                                  </p:iterate>
                                  <p:childTnLst>
                                    <p:set>
                                      <p:cBhvr>
                                        <p:cTn id="26" fill="hold"/>
                                        <p:tgtEl>
                                          <p:spTgt spid="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5" fill="hold">
                                  <p:stCondLst>
                                    <p:cond delay="0"/>
                                  </p:stCondLst>
                                  <p:iterate type="el" backwards="0">
                                    <p:tmAbs val="0"/>
                                  </p:iterate>
                                  <p:childTnLst>
                                    <p:set>
                                      <p:cBhvr>
                                        <p:cTn id="30" fill="hold"/>
                                        <p:tgtEl>
                                          <p:spTgt spid="208"/>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6" fill="hold">
                                  <p:stCondLst>
                                    <p:cond delay="0"/>
                                  </p:stCondLst>
                                  <p:iterate type="el" backwards="0">
                                    <p:tmAbs val="0"/>
                                  </p:iterate>
                                  <p:childTnLst>
                                    <p:set>
                                      <p:cBhvr>
                                        <p:cTn id="33" fill="hold"/>
                                        <p:tgtEl>
                                          <p:spTgt spid="2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xit" nodeType="clickEffect" presetSubtype="0" presetID="1" grpId="7" fill="hold">
                                  <p:stCondLst>
                                    <p:cond delay="0"/>
                                  </p:stCondLst>
                                  <p:iterate type="el" backwards="0">
                                    <p:tmAbs val="0"/>
                                  </p:iterate>
                                  <p:childTnLst>
                                    <p:set>
                                      <p:cBhvr>
                                        <p:cTn id="37" fill="hold">
                                          <p:stCondLst>
                                            <p:cond delay="0"/>
                                          </p:stCondLst>
                                        </p:cTn>
                                        <p:tgtEl>
                                          <p:spTgt spid="208"/>
                                        </p:tgtEl>
                                        <p:attrNameLst>
                                          <p:attrName>style.visibility</p:attrName>
                                        </p:attrNameLst>
                                      </p:cBhvr>
                                      <p:to>
                                        <p:strVal val="hidden"/>
                                      </p:to>
                                    </p:set>
                                  </p:childTnLst>
                                </p:cTn>
                              </p:par>
                            </p:childTnLst>
                          </p:cTn>
                        </p:par>
                        <p:par>
                          <p:cTn id="38" fill="hold">
                            <p:stCondLst>
                              <p:cond delay="0"/>
                            </p:stCondLst>
                            <p:childTnLst>
                              <p:par>
                                <p:cTn id="39" presetClass="exit" nodeType="afterEffect" presetSubtype="0" presetID="1" grpId="8" fill="hold">
                                  <p:stCondLst>
                                    <p:cond delay="0"/>
                                  </p:stCondLst>
                                  <p:iterate type="el" backwards="0">
                                    <p:tmAbs val="0"/>
                                  </p:iterate>
                                  <p:childTnLst>
                                    <p:set>
                                      <p:cBhvr>
                                        <p:cTn id="40" fill="hold">
                                          <p:stCondLst>
                                            <p:cond delay="0"/>
                                          </p:stCondLst>
                                        </p:cTn>
                                        <p:tgtEl>
                                          <p:spTgt spid="212"/>
                                        </p:tgtEl>
                                        <p:attrNameLst>
                                          <p:attrName>style.visibility</p:attrName>
                                        </p:attrNameLst>
                                      </p:cBhvr>
                                      <p:to>
                                        <p:strVal val="hidden"/>
                                      </p:to>
                                    </p:set>
                                  </p:childTnLst>
                                </p:cTn>
                              </p:par>
                            </p:childTnLst>
                          </p:cTn>
                        </p:par>
                        <p:par>
                          <p:cTn id="41" fill="hold">
                            <p:stCondLst>
                              <p:cond delay="0"/>
                            </p:stCondLst>
                            <p:childTnLst>
                              <p:par>
                                <p:cTn id="42" presetClass="entr" nodeType="afterEffect" presetSubtype="0" presetID="1" grpId="9" fill="hold">
                                  <p:stCondLst>
                                    <p:cond delay="0"/>
                                  </p:stCondLst>
                                  <p:iterate type="el" backwards="0">
                                    <p:tmAbs val="0"/>
                                  </p:iterate>
                                  <p:childTnLst>
                                    <p:set>
                                      <p:cBhvr>
                                        <p:cTn id="43" fill="hold"/>
                                        <p:tgtEl>
                                          <p:spTgt spid="207"/>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0" fill="hold">
                                  <p:stCondLst>
                                    <p:cond delay="0"/>
                                  </p:stCondLst>
                                  <p:iterate type="el" backwards="0">
                                    <p:tmAbs val="0"/>
                                  </p:iterate>
                                  <p:childTnLst>
                                    <p:set>
                                      <p:cBhvr>
                                        <p:cTn id="46" fill="hold"/>
                                        <p:tgtEl>
                                          <p:spTgt spid="2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xit" nodeType="clickEffect" presetSubtype="0" presetID="1" grpId="11" fill="hold">
                                  <p:stCondLst>
                                    <p:cond delay="0"/>
                                  </p:stCondLst>
                                  <p:iterate type="el" backwards="0">
                                    <p:tmAbs val="0"/>
                                  </p:iterate>
                                  <p:childTnLst>
                                    <p:set>
                                      <p:cBhvr>
                                        <p:cTn id="50" fill="hold">
                                          <p:stCondLst>
                                            <p:cond delay="0"/>
                                          </p:stCondLst>
                                        </p:cTn>
                                        <p:tgtEl>
                                          <p:spTgt spid="207"/>
                                        </p:tgtEl>
                                        <p:attrNameLst>
                                          <p:attrName>style.visibility</p:attrName>
                                        </p:attrNameLst>
                                      </p:cBhvr>
                                      <p:to>
                                        <p:strVal val="hidden"/>
                                      </p:to>
                                    </p:set>
                                  </p:childTnLst>
                                </p:cTn>
                              </p:par>
                            </p:childTnLst>
                          </p:cTn>
                        </p:par>
                        <p:par>
                          <p:cTn id="51" fill="hold">
                            <p:stCondLst>
                              <p:cond delay="0"/>
                            </p:stCondLst>
                            <p:childTnLst>
                              <p:par>
                                <p:cTn id="52" presetClass="exit" nodeType="afterEffect" presetSubtype="0" presetID="1" grpId="12" fill="hold">
                                  <p:stCondLst>
                                    <p:cond delay="0"/>
                                  </p:stCondLst>
                                  <p:iterate type="el" backwards="0">
                                    <p:tmAbs val="0"/>
                                  </p:iterate>
                                  <p:childTnLst>
                                    <p:set>
                                      <p:cBhvr>
                                        <p:cTn id="53" fill="hold">
                                          <p:stCondLst>
                                            <p:cond delay="0"/>
                                          </p:stCondLst>
                                        </p:cTn>
                                        <p:tgtEl>
                                          <p:spTgt spid="213"/>
                                        </p:tgtEl>
                                        <p:attrNameLst>
                                          <p:attrName>style.visibility</p:attrName>
                                        </p:attrNameLst>
                                      </p:cBhvr>
                                      <p:to>
                                        <p:strVal val="hidden"/>
                                      </p:to>
                                    </p:set>
                                  </p:childTnLst>
                                </p:cTn>
                              </p:par>
                            </p:childTnLst>
                          </p:cTn>
                        </p:par>
                        <p:par>
                          <p:cTn id="54" fill="hold">
                            <p:stCondLst>
                              <p:cond delay="0"/>
                            </p:stCondLst>
                            <p:childTnLst>
                              <p:par>
                                <p:cTn id="55" presetClass="entr" nodeType="afterEffect" presetSubtype="0" presetID="1" grpId="13" fill="hold">
                                  <p:stCondLst>
                                    <p:cond delay="0"/>
                                  </p:stCondLst>
                                  <p:iterate type="el" backwards="0">
                                    <p:tmAbs val="0"/>
                                  </p:iterate>
                                  <p:childTnLst>
                                    <p:set>
                                      <p:cBhvr>
                                        <p:cTn id="56" fill="hold"/>
                                        <p:tgtEl>
                                          <p:spTgt spid="211"/>
                                        </p:tgtEl>
                                        <p:attrNameLst>
                                          <p:attrName>style.visibility</p:attrName>
                                        </p:attrNameLst>
                                      </p:cBhvr>
                                      <p:to>
                                        <p:strVal val="visible"/>
                                      </p:to>
                                    </p:set>
                                  </p:childTnLst>
                                </p:cTn>
                              </p:par>
                            </p:childTnLst>
                          </p:cTn>
                        </p:par>
                        <p:par>
                          <p:cTn id="57" fill="hold">
                            <p:stCondLst>
                              <p:cond delay="0"/>
                            </p:stCondLst>
                            <p:childTnLst>
                              <p:par>
                                <p:cTn id="58" presetClass="entr" nodeType="afterEffect" presetSubtype="0" presetID="1" grpId="14" fill="hold">
                                  <p:stCondLst>
                                    <p:cond delay="0"/>
                                  </p:stCondLst>
                                  <p:iterate type="el" backwards="0">
                                    <p:tmAbs val="0"/>
                                  </p:iterate>
                                  <p:childTnLst>
                                    <p:set>
                                      <p:cBhvr>
                                        <p:cTn id="59" fill="hold"/>
                                        <p:tgtEl>
                                          <p:spTgt spid="210"/>
                                        </p:tgtEl>
                                        <p:attrNameLst>
                                          <p:attrName>style.visibility</p:attrName>
                                        </p:attrNameLst>
                                      </p:cBhvr>
                                      <p:to>
                                        <p:strVal val="visible"/>
                                      </p:to>
                                    </p:set>
                                  </p:childTnLst>
                                </p:cTn>
                              </p:par>
                            </p:childTnLst>
                          </p:cTn>
                        </p:par>
                        <p:par>
                          <p:cTn id="60" fill="hold">
                            <p:stCondLst>
                              <p:cond delay="0"/>
                            </p:stCondLst>
                            <p:childTnLst>
                              <p:par>
                                <p:cTn id="61" presetClass="entr" nodeType="afterEffect" presetSubtype="0" presetID="1" grpId="15" fill="hold">
                                  <p:stCondLst>
                                    <p:cond delay="0"/>
                                  </p:stCondLst>
                                  <p:iterate type="el" backwards="0">
                                    <p:tmAbs val="0"/>
                                  </p:iterate>
                                  <p:childTnLst>
                                    <p:set>
                                      <p:cBhvr>
                                        <p:cTn id="62" fill="hold"/>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5"/>
      <p:bldP build="whole" bldLvl="1" animBg="1" rev="0" advAuto="0" spid="208" grpId="5"/>
      <p:bldP build="whole" bldLvl="1" animBg="1" rev="0" advAuto="0" spid="208" grpId="7"/>
      <p:bldP build="whole" bldLvl="1" animBg="1" rev="0" advAuto="0" spid="214" grpId="3"/>
      <p:bldP build="whole" bldLvl="1" animBg="1" rev="0" advAuto="0" spid="210" grpId="14"/>
      <p:bldP build="whole" bldLvl="1" animBg="1" rev="0" advAuto="0" spid="213" grpId="10"/>
      <p:bldP build="whole" bldLvl="1" animBg="1" rev="0" advAuto="0" spid="215" grpId="2"/>
      <p:bldP build="whole" bldLvl="1" animBg="1" rev="0" advAuto="0" spid="213" grpId="12"/>
      <p:bldP build="whole" bldLvl="1" animBg="1" rev="0" advAuto="0" spid="206" grpId="4"/>
      <p:bldP build="p" bldLvl="5" animBg="1" rev="0" advAuto="0" spid="205" grpId="1"/>
      <p:bldP build="whole" bldLvl="1" animBg="1" rev="0" advAuto="0" spid="211" grpId="13"/>
      <p:bldP build="whole" bldLvl="1" animBg="1" rev="0" advAuto="0" spid="212" grpId="6"/>
      <p:bldP build="whole" bldLvl="1" animBg="1" rev="0" advAuto="0" spid="207" grpId="9"/>
      <p:bldP build="whole" bldLvl="1" animBg="1" rev="0" advAuto="0" spid="212" grpId="8"/>
      <p:bldP build="whole" bldLvl="1" animBg="1" rev="0" advAuto="0" spid="207" grpId="1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D(0) Algorithm"/>
          <p:cNvSpPr txBox="1"/>
          <p:nvPr>
            <p:ph type="title"/>
          </p:nvPr>
        </p:nvSpPr>
        <p:spPr>
          <a:xfrm>
            <a:off x="2667000" y="794742"/>
            <a:ext cx="19050000" cy="1831977"/>
          </a:xfrm>
          <a:prstGeom prst="rect">
            <a:avLst/>
          </a:prstGeom>
        </p:spPr>
        <p:txBody>
          <a:bodyPr/>
          <a:lstStyle/>
          <a:p>
            <a:pPr/>
            <a:r>
              <a:t>TD(0) Algorithm</a:t>
            </a:r>
          </a:p>
        </p:txBody>
      </p:sp>
      <p:pic>
        <p:nvPicPr>
          <p:cNvPr id="220" name="Image" descr="Image"/>
          <p:cNvPicPr>
            <a:picLocks noChangeAspect="1"/>
          </p:cNvPicPr>
          <p:nvPr/>
        </p:nvPicPr>
        <p:blipFill>
          <a:blip r:embed="rId2">
            <a:extLst/>
          </a:blip>
          <a:stretch>
            <a:fillRect/>
          </a:stretch>
        </p:blipFill>
        <p:spPr>
          <a:xfrm>
            <a:off x="1682789" y="3020587"/>
            <a:ext cx="21018421" cy="9448263"/>
          </a:xfrm>
          <a:prstGeom prst="rect">
            <a:avLst/>
          </a:prstGeom>
          <a:ln w="12700">
            <a:miter lim="400000"/>
          </a:ln>
        </p:spPr>
      </p:pic>
      <p:pic>
        <p:nvPicPr>
          <p:cNvPr id="221" name="Image" descr="Image"/>
          <p:cNvPicPr>
            <a:picLocks noChangeAspect="1"/>
          </p:cNvPicPr>
          <p:nvPr/>
        </p:nvPicPr>
        <p:blipFill>
          <a:blip r:embed="rId3">
            <a:extLst/>
          </a:blip>
          <a:stretch>
            <a:fillRect/>
          </a:stretch>
        </p:blipFill>
        <p:spPr>
          <a:xfrm>
            <a:off x="22489633" y="5156939"/>
            <a:ext cx="1516809" cy="4110396"/>
          </a:xfrm>
          <a:prstGeom prst="rect">
            <a:avLst/>
          </a:prstGeom>
          <a:ln w="12700">
            <a:miter lim="400000"/>
          </a:ln>
        </p:spPr>
      </p:pic>
      <p:grpSp>
        <p:nvGrpSpPr>
          <p:cNvPr id="224" name="An open circle has an arrow to a closed circle, which has an arrow to an open circle."/>
          <p:cNvGrpSpPr/>
          <p:nvPr/>
        </p:nvGrpSpPr>
        <p:grpSpPr>
          <a:xfrm>
            <a:off x="22489633" y="9368934"/>
            <a:ext cx="1516809" cy="366092"/>
            <a:chOff x="0" y="0"/>
            <a:chExt cx="1516807" cy="366091"/>
          </a:xfrm>
        </p:grpSpPr>
        <p:sp>
          <p:nvSpPr>
            <p:cNvPr id="222" name="Rectangle"/>
            <p:cNvSpPr/>
            <p:nvPr/>
          </p:nvSpPr>
          <p:spPr>
            <a:xfrm>
              <a:off x="0" y="0"/>
              <a:ext cx="1516808" cy="3660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23" name="An open circle has an arrow to a closed circle, which has an arrow to an open circle."/>
            <p:cNvSpPr txBox="1"/>
            <p:nvPr/>
          </p:nvSpPr>
          <p:spPr>
            <a:xfrm>
              <a:off x="0" y="-1"/>
              <a:ext cx="1516808" cy="366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An open circle has an arrow to a closed circle, which has an arrow to an open circle.</a:t>
              </a:r>
            </a:p>
          </p:txBody>
        </p:sp>
      </p:grpSp>
      <p:sp>
        <p:nvSpPr>
          <p:cNvPr id="225" name="Question: What information does this algorithm use?"/>
          <p:cNvSpPr txBox="1"/>
          <p:nvPr>
            <p:ph type="body" sz="quarter" idx="1"/>
          </p:nvPr>
        </p:nvSpPr>
        <p:spPr>
          <a:xfrm>
            <a:off x="4123228" y="11744814"/>
            <a:ext cx="16137545" cy="2337337"/>
          </a:xfrm>
          <a:prstGeom prst="rect">
            <a:avLst/>
          </a:prstGeom>
        </p:spPr>
        <p:txBody>
          <a:bodyPr/>
          <a:lstStyle/>
          <a:p>
            <a:pPr marL="0" indent="0">
              <a:buSzTx/>
              <a:buNone/>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What </a:t>
            </a:r>
            <a:r>
              <a:rPr b="0">
                <a:solidFill>
                  <a:srgbClr val="C82506"/>
                </a:solidFill>
                <a:latin typeface="Helvetica Neue Medium"/>
                <a:ea typeface="Helvetica Neue Medium"/>
                <a:cs typeface="Helvetica Neue Medium"/>
                <a:sym typeface="Helvetica Neue Medium"/>
              </a:rPr>
              <a:t>information</a:t>
            </a:r>
            <a:r>
              <a:rPr b="0">
                <a:latin typeface="Helvetica Neue Light"/>
                <a:ea typeface="Helvetica Neue Light"/>
                <a:cs typeface="Helvetica Neue Light"/>
                <a:sym typeface="Helvetica Neue Light"/>
              </a:rPr>
              <a:t> does this algorithm use?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1"/>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P build="whole" bldLvl="1" animBg="1" rev="0" advAuto="0" spid="221" grpId="2"/>
      <p:bldP build="whole" bldLvl="1" animBg="1" rev="0" advAuto="0" spid="224"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D for Control"/>
          <p:cNvSpPr txBox="1"/>
          <p:nvPr>
            <p:ph type="title"/>
          </p:nvPr>
        </p:nvSpPr>
        <p:spPr>
          <a:xfrm>
            <a:off x="2667000" y="794741"/>
            <a:ext cx="19050000" cy="3036096"/>
          </a:xfrm>
          <a:prstGeom prst="rect">
            <a:avLst/>
          </a:prstGeom>
        </p:spPr>
        <p:txBody>
          <a:bodyPr/>
          <a:lstStyle/>
          <a:p>
            <a:pPr/>
            <a:r>
              <a:t>TD for Control</a:t>
            </a:r>
          </a:p>
        </p:txBody>
      </p:sp>
      <p:sp>
        <p:nvSpPr>
          <p:cNvPr id="228" name="We can plug TD prediction into the generalized policy iteration framework…"/>
          <p:cNvSpPr txBox="1"/>
          <p:nvPr>
            <p:ph type="body" idx="1"/>
          </p:nvPr>
        </p:nvSpPr>
        <p:spPr>
          <a:xfrm>
            <a:off x="2667000" y="4080867"/>
            <a:ext cx="19050000" cy="8840391"/>
          </a:xfrm>
          <a:prstGeom prst="rect">
            <a:avLst/>
          </a:prstGeom>
        </p:spPr>
        <p:txBody>
          <a:bodyPr/>
          <a:lstStyle/>
          <a:p>
            <a:pPr/>
            <a:r>
              <a:t>We can plug TD prediction into the </a:t>
            </a:r>
            <a:r>
              <a:rPr>
                <a:solidFill>
                  <a:srgbClr val="C82506"/>
                </a:solidFill>
                <a:latin typeface="Helvetica Neue Medium"/>
                <a:ea typeface="Helvetica Neue Medium"/>
                <a:cs typeface="Helvetica Neue Medium"/>
                <a:sym typeface="Helvetica Neue Medium"/>
              </a:rPr>
              <a:t>generalized policy iteration</a:t>
            </a:r>
            <a:r>
              <a:t> framework</a:t>
            </a:r>
          </a:p>
          <a:p>
            <a:pPr>
              <a:defRPr b="1">
                <a:latin typeface="+mj-lt"/>
                <a:ea typeface="+mj-ea"/>
                <a:cs typeface="+mj-cs"/>
                <a:sym typeface="Helvetica Neue"/>
              </a:defRPr>
            </a:pPr>
            <a:r>
              <a:t>Monte Carlo control loop:</a:t>
            </a:r>
            <a:r>
              <a:rPr b="0">
                <a:latin typeface="Helvetica Neue Light"/>
                <a:ea typeface="Helvetica Neue Light"/>
                <a:cs typeface="Helvetica Neue Light"/>
                <a:sym typeface="Helvetica Neue Light"/>
              </a:rPr>
              <a:t> </a:t>
            </a:r>
            <a:endParaRPr b="0">
              <a:latin typeface="Helvetica Neue Light"/>
              <a:ea typeface="Helvetica Neue Light"/>
              <a:cs typeface="Helvetica Neue Light"/>
              <a:sym typeface="Helvetica Neue Light"/>
            </a:endParaRPr>
          </a:p>
          <a:p>
            <a:pPr lvl="2" marL="2143125" indent="-873125">
              <a:buSzPct val="100000"/>
              <a:buAutoNum type="arabicPeriod" startAt="1"/>
            </a:pPr>
            <a:r>
              <a:t>Generate an </a:t>
            </a:r>
            <a:r>
              <a:rPr>
                <a:solidFill>
                  <a:srgbClr val="C82506"/>
                </a:solidFill>
                <a:latin typeface="Helvetica Neue Medium"/>
                <a:ea typeface="Helvetica Neue Medium"/>
                <a:cs typeface="Helvetica Neue Medium"/>
                <a:sym typeface="Helvetica Neue Medium"/>
              </a:rPr>
              <a:t>episode</a:t>
            </a:r>
            <a:r>
              <a:t> using estimated </a:t>
            </a:r>
            <a14:m>
              <m:oMath>
                <m:r>
                  <a:rPr xmlns:a="http://schemas.openxmlformats.org/drawingml/2006/main" sz="5300" i="1">
                    <a:solidFill>
                      <a:srgbClr val="000000"/>
                    </a:solidFill>
                    <a:latin typeface="Cambria Math" panose="02040503050406030204" pitchFamily="18" charset="0"/>
                  </a:rPr>
                  <m:t>π</m:t>
                </m:r>
              </m:oMath>
            </a14:m>
            <a:endParaRPr sz="5000">
              <a:latin typeface="Times Roman"/>
              <a:ea typeface="Times Roman"/>
              <a:cs typeface="Times Roman"/>
              <a:sym typeface="Times Roman"/>
            </a:endParaRPr>
          </a:p>
          <a:p>
            <a:pPr lvl="2" marL="2143125" indent="-873125">
              <a:buSzPct val="100000"/>
              <a:buAutoNum type="arabicPeriod" startAt="1"/>
            </a:pPr>
            <a:r>
              <a:t>Update estimates of </a:t>
            </a:r>
            <a14:m>
              <m:oMath>
                <m:r>
                  <a:rPr xmlns:a="http://schemas.openxmlformats.org/drawingml/2006/main" sz="5300" i="1">
                    <a:solidFill>
                      <a:srgbClr val="000000"/>
                    </a:solidFill>
                    <a:latin typeface="Cambria Math" panose="02040503050406030204" pitchFamily="18" charset="0"/>
                  </a:rPr>
                  <m:t>Q</m:t>
                </m:r>
              </m:oMath>
            </a14:m>
            <a:r>
              <a:t> and </a:t>
            </a:r>
            <a14:m>
              <m:oMath>
                <m:r>
                  <a:rPr xmlns:a="http://schemas.openxmlformats.org/drawingml/2006/main" sz="5300" i="1">
                    <a:solidFill>
                      <a:srgbClr val="000000"/>
                    </a:solidFill>
                    <a:latin typeface="Cambria Math" panose="02040503050406030204" pitchFamily="18" charset="0"/>
                  </a:rPr>
                  <m:t>π</m:t>
                </m:r>
              </m:oMath>
            </a14:m>
            <a:endParaRPr sz="5000">
              <a:latin typeface="Times Roman"/>
              <a:ea typeface="Times Roman"/>
              <a:cs typeface="Times Roman"/>
              <a:sym typeface="Times Roman"/>
            </a:endParaRPr>
          </a:p>
          <a:p>
            <a:pPr>
              <a:defRPr b="1">
                <a:latin typeface="+mj-lt"/>
                <a:ea typeface="+mj-ea"/>
                <a:cs typeface="+mj-cs"/>
                <a:sym typeface="Helvetica Neue"/>
              </a:defRPr>
            </a:pPr>
            <a:r>
              <a:t>On-policy TD control loop:</a:t>
            </a:r>
            <a:r>
              <a:rPr b="0">
                <a:latin typeface="Helvetica Neue Light"/>
                <a:ea typeface="Helvetica Neue Light"/>
                <a:cs typeface="Helvetica Neue Light"/>
                <a:sym typeface="Helvetica Neue Light"/>
              </a:rPr>
              <a:t> </a:t>
            </a:r>
            <a:endParaRPr b="0">
              <a:latin typeface="Helvetica Neue Light"/>
              <a:ea typeface="Helvetica Neue Light"/>
              <a:cs typeface="Helvetica Neue Light"/>
              <a:sym typeface="Helvetica Neue Light"/>
            </a:endParaRPr>
          </a:p>
          <a:p>
            <a:pPr lvl="2" marL="2143125" indent="-873125">
              <a:buSzPct val="100000"/>
              <a:buAutoNum type="arabicPeriod" startAt="1"/>
            </a:pPr>
            <a:r>
              <a:t>Take an </a:t>
            </a:r>
            <a:r>
              <a:rPr>
                <a:solidFill>
                  <a:srgbClr val="C82506"/>
                </a:solidFill>
                <a:latin typeface="Helvetica Neue Medium"/>
                <a:ea typeface="Helvetica Neue Medium"/>
                <a:cs typeface="Helvetica Neue Medium"/>
                <a:sym typeface="Helvetica Neue Medium"/>
              </a:rPr>
              <a:t>action</a:t>
            </a:r>
            <a:r>
              <a:t> according to </a:t>
            </a:r>
            <a14:m>
              <m:oMath>
                <m:r>
                  <a:rPr xmlns:a="http://schemas.openxmlformats.org/drawingml/2006/main" sz="5300" i="1">
                    <a:solidFill>
                      <a:srgbClr val="000000"/>
                    </a:solidFill>
                    <a:latin typeface="Cambria Math" panose="02040503050406030204" pitchFamily="18" charset="0"/>
                  </a:rPr>
                  <m:t>π</m:t>
                </m:r>
              </m:oMath>
            </a14:m>
            <a:endParaRPr sz="5000">
              <a:latin typeface="Times Roman"/>
              <a:ea typeface="Times Roman"/>
              <a:cs typeface="Times Roman"/>
              <a:sym typeface="Times Roman"/>
            </a:endParaRPr>
          </a:p>
          <a:p>
            <a:pPr lvl="2" marL="2143125" indent="-873125">
              <a:buSzPct val="100000"/>
              <a:buAutoNum type="arabicPeriod" startAt="1"/>
            </a:pPr>
            <a:r>
              <a:t>Update estimates of </a:t>
            </a:r>
            <a14:m>
              <m:oMath>
                <m:r>
                  <a:rPr xmlns:a="http://schemas.openxmlformats.org/drawingml/2006/main" sz="5300" i="1">
                    <a:solidFill>
                      <a:srgbClr val="000000"/>
                    </a:solidFill>
                    <a:latin typeface="Cambria Math" panose="02040503050406030204" pitchFamily="18" charset="0"/>
                  </a:rPr>
                  <m:t>Q</m:t>
                </m:r>
              </m:oMath>
            </a14:m>
            <a:r>
              <a:t> and </a:t>
            </a:r>
            <a14:m>
              <m:oMath>
                <m:r>
                  <a:rPr xmlns:a="http://schemas.openxmlformats.org/drawingml/2006/main" sz="5300" i="1">
                    <a:solidFill>
                      <a:srgbClr val="000000"/>
                    </a:solidFill>
                    <a:latin typeface="Cambria Math" panose="02040503050406030204" pitchFamily="18" charset="0"/>
                  </a:rPr>
                  <m:t>π</m:t>
                </m:r>
              </m:oMath>
            </a14:m>
            <a:endParaRPr sz="50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28">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2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8">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28">
                                            <p:txEl>
                                              <p:pRg st="5" end="5"/>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22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On-Policy TD Control"/>
          <p:cNvSpPr txBox="1"/>
          <p:nvPr>
            <p:ph type="title"/>
          </p:nvPr>
        </p:nvSpPr>
        <p:spPr>
          <a:xfrm>
            <a:off x="2667000" y="233850"/>
            <a:ext cx="19050000" cy="1904974"/>
          </a:xfrm>
          <a:prstGeom prst="rect">
            <a:avLst/>
          </a:prstGeom>
        </p:spPr>
        <p:txBody>
          <a:bodyPr/>
          <a:lstStyle/>
          <a:p>
            <a:pPr/>
            <a:r>
              <a:t>On-Policy TD Control</a:t>
            </a:r>
          </a:p>
        </p:txBody>
      </p:sp>
      <p:sp>
        <p:nvSpPr>
          <p:cNvPr id="231" name="Question: What information does this algorithm use?…"/>
          <p:cNvSpPr txBox="1"/>
          <p:nvPr>
            <p:ph type="body" sz="quarter" idx="1"/>
          </p:nvPr>
        </p:nvSpPr>
        <p:spPr>
          <a:xfrm>
            <a:off x="3859002" y="11262039"/>
            <a:ext cx="16137545" cy="1904973"/>
          </a:xfrm>
          <a:prstGeom prst="rect">
            <a:avLst/>
          </a:prstGeom>
        </p:spPr>
        <p:txBody>
          <a:bodyPr/>
          <a:lstStyle/>
          <a:p>
            <a:pPr marL="0" indent="0" defTabSz="813314">
              <a:spcBef>
                <a:spcPts val="3500"/>
              </a:spcBef>
              <a:buSzTx/>
              <a:buNone/>
              <a:defRPr b="1" sz="4300">
                <a:latin typeface="+mj-lt"/>
                <a:ea typeface="+mj-ea"/>
                <a:cs typeface="+mj-cs"/>
                <a:sym typeface="Helvetica Neue"/>
              </a:defRPr>
            </a:pPr>
            <a:r>
              <a:t>Question:</a:t>
            </a:r>
            <a:r>
              <a:rPr b="0">
                <a:latin typeface="Helvetica Neue Light"/>
                <a:ea typeface="Helvetica Neue Light"/>
                <a:cs typeface="Helvetica Neue Light"/>
                <a:sym typeface="Helvetica Neue Light"/>
              </a:rPr>
              <a:t> What </a:t>
            </a:r>
            <a:r>
              <a:rPr b="0">
                <a:solidFill>
                  <a:srgbClr val="C82506"/>
                </a:solidFill>
                <a:latin typeface="Helvetica Neue Medium"/>
                <a:ea typeface="Helvetica Neue Medium"/>
                <a:cs typeface="Helvetica Neue Medium"/>
                <a:sym typeface="Helvetica Neue Medium"/>
              </a:rPr>
              <a:t>information</a:t>
            </a:r>
            <a:r>
              <a:rPr b="0">
                <a:latin typeface="Helvetica Neue Light"/>
                <a:ea typeface="Helvetica Neue Light"/>
                <a:cs typeface="Helvetica Neue Light"/>
                <a:sym typeface="Helvetica Neue Light"/>
              </a:rPr>
              <a:t> does this algorithm use?</a:t>
            </a:r>
          </a:p>
          <a:p>
            <a:pPr marL="0" indent="0" defTabSz="813314">
              <a:spcBef>
                <a:spcPts val="3500"/>
              </a:spcBef>
              <a:buSzTx/>
              <a:buNone/>
              <a:defRPr b="1" sz="4300">
                <a:latin typeface="+mj-lt"/>
                <a:ea typeface="+mj-ea"/>
                <a:cs typeface="+mj-cs"/>
                <a:sym typeface="Helvetica Neue"/>
              </a:defRPr>
            </a:pPr>
            <a:r>
              <a:t>Question:</a:t>
            </a:r>
            <a:r>
              <a:rPr b="0">
                <a:latin typeface="Helvetica Neue Light"/>
                <a:ea typeface="Helvetica Neue Light"/>
                <a:cs typeface="Helvetica Neue Light"/>
                <a:sym typeface="Helvetica Neue Light"/>
              </a:rPr>
              <a:t> Will this estimate the Q-values of the </a:t>
            </a:r>
            <a:r>
              <a:rPr b="0">
                <a:solidFill>
                  <a:srgbClr val="C82506"/>
                </a:solidFill>
                <a:latin typeface="Helvetica Neue Medium"/>
                <a:ea typeface="Helvetica Neue Medium"/>
                <a:cs typeface="Helvetica Neue Medium"/>
                <a:sym typeface="Helvetica Neue Medium"/>
              </a:rPr>
              <a:t>optimal</a:t>
            </a:r>
            <a:r>
              <a:rPr b="0">
                <a:latin typeface="Helvetica Neue Light"/>
                <a:ea typeface="Helvetica Neue Light"/>
                <a:cs typeface="Helvetica Neue Light"/>
                <a:sym typeface="Helvetica Neue Light"/>
              </a:rPr>
              <a:t> policy?</a:t>
            </a:r>
          </a:p>
        </p:txBody>
      </p:sp>
      <p:pic>
        <p:nvPicPr>
          <p:cNvPr id="232" name="Image" descr="Image"/>
          <p:cNvPicPr>
            <a:picLocks noChangeAspect="1"/>
          </p:cNvPicPr>
          <p:nvPr/>
        </p:nvPicPr>
        <p:blipFill>
          <a:blip r:embed="rId2">
            <a:extLst/>
          </a:blip>
          <a:stretch>
            <a:fillRect/>
          </a:stretch>
        </p:blipFill>
        <p:spPr>
          <a:xfrm>
            <a:off x="1728653" y="1938860"/>
            <a:ext cx="20398243" cy="9357647"/>
          </a:xfrm>
          <a:prstGeom prst="rect">
            <a:avLst/>
          </a:prstGeom>
          <a:ln w="12700">
            <a:miter lim="400000"/>
          </a:ln>
        </p:spPr>
      </p:pic>
      <p:pic>
        <p:nvPicPr>
          <p:cNvPr id="233" name="Image" descr="Image"/>
          <p:cNvPicPr>
            <a:picLocks noChangeAspect="1"/>
          </p:cNvPicPr>
          <p:nvPr/>
        </p:nvPicPr>
        <p:blipFill>
          <a:blip r:embed="rId3">
            <a:extLst/>
          </a:blip>
          <a:stretch>
            <a:fillRect/>
          </a:stretch>
        </p:blipFill>
        <p:spPr>
          <a:xfrm>
            <a:off x="22316597" y="4782227"/>
            <a:ext cx="1009537" cy="4151546"/>
          </a:xfrm>
          <a:prstGeom prst="rect">
            <a:avLst/>
          </a:prstGeom>
          <a:ln w="12700">
            <a:miter lim="400000"/>
          </a:ln>
        </p:spPr>
      </p:pic>
      <p:grpSp>
        <p:nvGrpSpPr>
          <p:cNvPr id="236" name="A closed circle has an arrow to an open circle, which has an arrow to a closed circle."/>
          <p:cNvGrpSpPr/>
          <p:nvPr/>
        </p:nvGrpSpPr>
        <p:grpSpPr>
          <a:xfrm>
            <a:off x="22316597" y="9035370"/>
            <a:ext cx="1009537" cy="454992"/>
            <a:chOff x="0" y="0"/>
            <a:chExt cx="1009535" cy="454990"/>
          </a:xfrm>
        </p:grpSpPr>
        <p:sp>
          <p:nvSpPr>
            <p:cNvPr id="234" name="Rectangle"/>
            <p:cNvSpPr/>
            <p:nvPr/>
          </p:nvSpPr>
          <p:spPr>
            <a:xfrm>
              <a:off x="0" y="0"/>
              <a:ext cx="1009536" cy="4549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35" name="A closed circle has an arrow to an open circle, which has an arrow to a closed circle."/>
            <p:cNvSpPr txBox="1"/>
            <p:nvPr/>
          </p:nvSpPr>
          <p:spPr>
            <a:xfrm>
              <a:off x="0" y="-1"/>
              <a:ext cx="1009535" cy="454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closed circle has an arrow to an open circle, which has an arrow to a closed circle.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3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2" fill="hold">
                                  <p:stCondLst>
                                    <p:cond delay="0"/>
                                  </p:stCondLst>
                                  <p:iterate type="el" backwards="0">
                                    <p:tmAbs val="0"/>
                                  </p:iterate>
                                  <p:childTnLst>
                                    <p:set>
                                      <p:cBhvr>
                                        <p:cTn id="15" fill="hold"/>
                                        <p:tgtEl>
                                          <p:spTgt spid="233"/>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3"/>
      <p:bldP build="p" bldLvl="5" animBg="1" rev="0" advAuto="0" spid="231" grpId="1"/>
      <p:bldP build="whole" bldLvl="1" animBg="1" rev="0" advAuto="0" spid="233"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Actual Q-Values vs.…"/>
          <p:cNvSpPr txBox="1"/>
          <p:nvPr>
            <p:ph type="title"/>
          </p:nvPr>
        </p:nvSpPr>
        <p:spPr>
          <a:xfrm>
            <a:off x="2667000" y="794741"/>
            <a:ext cx="19050000" cy="3036096"/>
          </a:xfrm>
          <a:prstGeom prst="rect">
            <a:avLst/>
          </a:prstGeom>
        </p:spPr>
        <p:txBody>
          <a:bodyPr/>
          <a:lstStyle/>
          <a:p>
            <a:pPr defTabSz="698300">
              <a:defRPr sz="9500"/>
            </a:pPr>
            <a:r>
              <a:t>Actual Q-Values vs.</a:t>
            </a:r>
          </a:p>
          <a:p>
            <a:pPr defTabSz="698300">
              <a:defRPr sz="9500"/>
            </a:pPr>
            <a:r>
              <a:t>Optimal Q-Values</a:t>
            </a:r>
          </a:p>
        </p:txBody>
      </p:sp>
      <p:sp>
        <p:nvSpPr>
          <p:cNvPr id="239" name="Just as with on-policy Monte Carlo control, Sarsa does not converge to the optimal policy, because it always chooses an  -greedy action…"/>
          <p:cNvSpPr txBox="1"/>
          <p:nvPr>
            <p:ph type="body" idx="1"/>
          </p:nvPr>
        </p:nvSpPr>
        <p:spPr>
          <a:xfrm>
            <a:off x="2425588" y="4080867"/>
            <a:ext cx="19532824" cy="8840391"/>
          </a:xfrm>
          <a:prstGeom prst="rect">
            <a:avLst/>
          </a:prstGeom>
        </p:spPr>
        <p:txBody>
          <a:bodyPr/>
          <a:lstStyle/>
          <a:p>
            <a:pPr/>
            <a:r>
              <a:t>Just as with on-policy Monte Carlo control, Sarsa does not converge to the </a:t>
            </a:r>
            <a:r>
              <a:rPr>
                <a:solidFill>
                  <a:srgbClr val="C82506"/>
                </a:solidFill>
                <a:latin typeface="Helvetica Neue Medium"/>
                <a:ea typeface="Helvetica Neue Medium"/>
                <a:cs typeface="Helvetica Neue Medium"/>
                <a:sym typeface="Helvetica Neue Medium"/>
              </a:rPr>
              <a:t>optimal</a:t>
            </a:r>
            <a:r>
              <a:t> policy, because it always chooses an </a:t>
            </a:r>
            <a14:m>
              <m:oMath>
                <m:r>
                  <a:rPr xmlns:a="http://schemas.openxmlformats.org/drawingml/2006/main" sz="5300" i="1">
                    <a:solidFill>
                      <a:srgbClr val="C82505"/>
                    </a:solidFill>
                    <a:latin typeface="Cambria Math" panose="02040503050406030204" pitchFamily="18" charset="0"/>
                  </a:rPr>
                  <m:t>ϵ</m:t>
                </m:r>
              </m:oMath>
            </a14:m>
            <a:r>
              <a:rPr>
                <a:solidFill>
                  <a:srgbClr val="C82506"/>
                </a:solidFill>
                <a:latin typeface="Helvetica Neue Medium"/>
                <a:ea typeface="Helvetica Neue Medium"/>
                <a:cs typeface="Helvetica Neue Medium"/>
                <a:sym typeface="Helvetica Neue Medium"/>
              </a:rPr>
              <a:t>-greedy action</a:t>
            </a:r>
            <a:endParaRPr>
              <a:solidFill>
                <a:srgbClr val="C82506"/>
              </a:solidFill>
              <a:latin typeface="Helvetica Neue Medium"/>
              <a:ea typeface="Helvetica Neue Medium"/>
              <a:cs typeface="Helvetica Neue Medium"/>
              <a:sym typeface="Helvetica Neue Medium"/>
            </a:endParaRPr>
          </a:p>
          <a:p>
            <a:pPr lvl="2"/>
            <a:r>
              <a:t>And the estimated Q-values are with respect to the </a:t>
            </a:r>
            <a:r>
              <a:rPr>
                <a:solidFill>
                  <a:srgbClr val="C82506"/>
                </a:solidFill>
                <a:latin typeface="Helvetica Neue Medium"/>
                <a:ea typeface="Helvetica Neue Medium"/>
                <a:cs typeface="Helvetica Neue Medium"/>
                <a:sym typeface="Helvetica Neue Medium"/>
              </a:rPr>
              <a:t>actual actions</a:t>
            </a:r>
            <a:r>
              <a:t>, which are </a:t>
            </a:r>
            <a14:m>
              <m:oMath>
                <m:r>
                  <a:rPr xmlns:a="http://schemas.openxmlformats.org/drawingml/2006/main" sz="5300" i="1">
                    <a:solidFill>
                      <a:srgbClr val="000000"/>
                    </a:solidFill>
                    <a:latin typeface="Cambria Math" panose="02040503050406030204" pitchFamily="18" charset="0"/>
                  </a:rPr>
                  <m:t>ϵ</m:t>
                </m:r>
              </m:oMath>
            </a14:m>
            <a:r>
              <a:t>-greedy</a:t>
            </a:r>
          </a:p>
          <a:p>
            <a:pPr>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Why is it necessary to choose </a:t>
            </a:r>
            <a14:m>
              <m:oMath>
                <m:r>
                  <a:rPr xmlns:a="http://schemas.openxmlformats.org/drawingml/2006/main" sz="5300" i="1">
                    <a:solidFill>
                      <a:srgbClr val="000000"/>
                    </a:solidFill>
                    <a:latin typeface="Cambria Math" panose="02040503050406030204" pitchFamily="18" charset="0"/>
                  </a:rPr>
                  <m:t>ϵ</m:t>
                </m:r>
              </m:oMath>
            </a14:m>
            <a:r>
              <a:rPr b="0">
                <a:latin typeface="Helvetica Neue Light"/>
                <a:ea typeface="Helvetica Neue Light"/>
                <a:cs typeface="Helvetica Neue Light"/>
                <a:sym typeface="Helvetica Neue Light"/>
              </a:rPr>
              <a:t>-greedy actions?</a:t>
            </a:r>
            <a:endParaRPr b="0">
              <a:latin typeface="Helvetica Neue Light"/>
              <a:ea typeface="Helvetica Neue Light"/>
              <a:cs typeface="Helvetica Neue Light"/>
              <a:sym typeface="Helvetica Neue Light"/>
            </a:endParaRPr>
          </a:p>
          <a:p>
            <a:pPr/>
            <a:r>
              <a:t>What if we </a:t>
            </a:r>
            <a:r>
              <a:rPr>
                <a:solidFill>
                  <a:srgbClr val="C82506"/>
                </a:solidFill>
                <a:latin typeface="Helvetica Neue Medium"/>
                <a:ea typeface="Helvetica Neue Medium"/>
                <a:cs typeface="Helvetica Neue Medium"/>
                <a:sym typeface="Helvetica Neue Medium"/>
              </a:rPr>
              <a:t>acted</a:t>
            </a:r>
            <a:r>
              <a:t> </a:t>
            </a:r>
            <a14:m>
              <m:oMath>
                <m:r>
                  <a:rPr xmlns:a="http://schemas.openxmlformats.org/drawingml/2006/main" sz="5300" i="1">
                    <a:solidFill>
                      <a:srgbClr val="000000"/>
                    </a:solidFill>
                    <a:latin typeface="Cambria Math" panose="02040503050406030204" pitchFamily="18" charset="0"/>
                  </a:rPr>
                  <m:t>ϵ</m:t>
                </m:r>
              </m:oMath>
            </a14:m>
            <a:r>
              <a:t>-greedy, but </a:t>
            </a:r>
            <a:r>
              <a:rPr>
                <a:solidFill>
                  <a:srgbClr val="C82506"/>
                </a:solidFill>
                <a:latin typeface="Helvetica Neue Medium"/>
                <a:ea typeface="Helvetica Neue Medium"/>
                <a:cs typeface="Helvetica Neue Medium"/>
                <a:sym typeface="Helvetica Neue Medium"/>
              </a:rPr>
              <a:t>learned the Q-values</a:t>
            </a:r>
            <a:r>
              <a:t> for the optimal policy?</a:t>
            </a:r>
            <a:endParaRPr sz="50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Off-Policy TD Control"/>
          <p:cNvSpPr txBox="1"/>
          <p:nvPr>
            <p:ph type="title"/>
          </p:nvPr>
        </p:nvSpPr>
        <p:spPr>
          <a:xfrm>
            <a:off x="4387453" y="150543"/>
            <a:ext cx="15609094" cy="1952626"/>
          </a:xfrm>
          <a:prstGeom prst="rect">
            <a:avLst/>
          </a:prstGeom>
        </p:spPr>
        <p:txBody>
          <a:bodyPr/>
          <a:lstStyle/>
          <a:p>
            <a:pPr/>
            <a:r>
              <a:t>Off-Policy TD Control</a:t>
            </a:r>
          </a:p>
        </p:txBody>
      </p:sp>
      <p:sp>
        <p:nvSpPr>
          <p:cNvPr id="244" name="Question: What information does this algorithm use?…"/>
          <p:cNvSpPr txBox="1"/>
          <p:nvPr>
            <p:ph type="body" sz="quarter" idx="1"/>
          </p:nvPr>
        </p:nvSpPr>
        <p:spPr>
          <a:xfrm>
            <a:off x="4387453" y="11210052"/>
            <a:ext cx="15609094" cy="2456322"/>
          </a:xfrm>
          <a:prstGeom prst="rect">
            <a:avLst/>
          </a:prstGeom>
        </p:spPr>
        <p:txBody>
          <a:bodyPr/>
          <a:lstStyle/>
          <a:p>
            <a:pPr marL="0" indent="0">
              <a:buSzTx/>
              <a:buNone/>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What </a:t>
            </a:r>
            <a:r>
              <a:rPr b="0">
                <a:solidFill>
                  <a:srgbClr val="C82506"/>
                </a:solidFill>
                <a:latin typeface="Helvetica Neue Medium"/>
                <a:ea typeface="Helvetica Neue Medium"/>
                <a:cs typeface="Helvetica Neue Medium"/>
                <a:sym typeface="Helvetica Neue Medium"/>
              </a:rPr>
              <a:t>information</a:t>
            </a:r>
            <a:r>
              <a:rPr b="0">
                <a:latin typeface="Helvetica Neue Light"/>
                <a:ea typeface="Helvetica Neue Light"/>
                <a:cs typeface="Helvetica Neue Light"/>
                <a:sym typeface="Helvetica Neue Light"/>
              </a:rPr>
              <a:t> does this algorithm use?</a:t>
            </a:r>
            <a:endParaRPr b="0">
              <a:latin typeface="Helvetica Neue Light"/>
              <a:ea typeface="Helvetica Neue Light"/>
              <a:cs typeface="Helvetica Neue Light"/>
              <a:sym typeface="Helvetica Neue Light"/>
            </a:endParaRPr>
          </a:p>
          <a:p>
            <a:pPr marL="0" indent="0">
              <a:buSzTx/>
              <a:buNone/>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Why aren't we estimating the </a:t>
            </a:r>
            <a:r>
              <a:rPr b="0">
                <a:solidFill>
                  <a:srgbClr val="C82506"/>
                </a:solidFill>
                <a:latin typeface="Helvetica Neue Medium"/>
                <a:ea typeface="Helvetica Neue Medium"/>
                <a:cs typeface="Helvetica Neue Medium"/>
                <a:sym typeface="Helvetica Neue Medium"/>
              </a:rPr>
              <a:t>policy</a:t>
            </a:r>
            <a:r>
              <a:rPr b="0">
                <a:latin typeface="Helvetica Neue Light"/>
                <a:ea typeface="Helvetica Neue Light"/>
                <a:cs typeface="Helvetica Neue Light"/>
                <a:sym typeface="Helvetica Neue Light"/>
              </a:rPr>
              <a:t> </a:t>
            </a:r>
            <a14:m>
              <m:oMath>
                <m:r>
                  <a:rPr xmlns:a="http://schemas.openxmlformats.org/drawingml/2006/main" sz="5300" i="1">
                    <a:solidFill>
                      <a:srgbClr val="C82505"/>
                    </a:solidFill>
                    <a:latin typeface="Cambria Math" panose="02040503050406030204" pitchFamily="18" charset="0"/>
                  </a:rPr>
                  <m:t>π</m:t>
                </m:r>
              </m:oMath>
            </a14:m>
            <a:r>
              <a:rPr b="0">
                <a:latin typeface="Helvetica Neue Light"/>
                <a:ea typeface="Helvetica Neue Light"/>
                <a:cs typeface="Helvetica Neue Light"/>
                <a:sym typeface="Helvetica Neue Light"/>
              </a:rPr>
              <a:t> explicitly?</a:t>
            </a:r>
            <a:endParaRPr sz="5000"/>
          </a:p>
        </p:txBody>
      </p:sp>
      <p:pic>
        <p:nvPicPr>
          <p:cNvPr id="245" name="Image" descr="Image"/>
          <p:cNvPicPr>
            <a:picLocks noChangeAspect="1"/>
          </p:cNvPicPr>
          <p:nvPr/>
        </p:nvPicPr>
        <p:blipFill>
          <a:blip r:embed="rId2">
            <a:extLst/>
          </a:blip>
          <a:stretch>
            <a:fillRect/>
          </a:stretch>
        </p:blipFill>
        <p:spPr>
          <a:xfrm>
            <a:off x="1346593" y="1996012"/>
            <a:ext cx="21690814" cy="9202739"/>
          </a:xfrm>
          <a:prstGeom prst="rect">
            <a:avLst/>
          </a:prstGeom>
          <a:ln w="12700">
            <a:miter lim="400000"/>
          </a:ln>
        </p:spPr>
      </p:pic>
      <p:pic>
        <p:nvPicPr>
          <p:cNvPr id="246" name="Image" descr="Image"/>
          <p:cNvPicPr>
            <a:picLocks noChangeAspect="1"/>
          </p:cNvPicPr>
          <p:nvPr/>
        </p:nvPicPr>
        <p:blipFill>
          <a:blip r:embed="rId3">
            <a:extLst/>
          </a:blip>
          <a:stretch>
            <a:fillRect/>
          </a:stretch>
        </p:blipFill>
        <p:spPr>
          <a:xfrm>
            <a:off x="19254514" y="5892341"/>
            <a:ext cx="3011604" cy="4299866"/>
          </a:xfrm>
          <a:prstGeom prst="rect">
            <a:avLst/>
          </a:prstGeom>
          <a:ln w="12700">
            <a:miter lim="400000"/>
          </a:ln>
        </p:spPr>
      </p:pic>
      <p:grpSp>
        <p:nvGrpSpPr>
          <p:cNvPr id="249" name="A closed circle has an arrow to an open circle, which has multiple arrows to closed circles; the multiple arrows are connected by an arc."/>
          <p:cNvGrpSpPr/>
          <p:nvPr/>
        </p:nvGrpSpPr>
        <p:grpSpPr>
          <a:xfrm>
            <a:off x="19254514" y="10293805"/>
            <a:ext cx="3011604" cy="277192"/>
            <a:chOff x="0" y="0"/>
            <a:chExt cx="3011602" cy="277191"/>
          </a:xfrm>
        </p:grpSpPr>
        <p:sp>
          <p:nvSpPr>
            <p:cNvPr id="247" name="Rectangle"/>
            <p:cNvSpPr/>
            <p:nvPr/>
          </p:nvSpPr>
          <p:spPr>
            <a:xfrm>
              <a:off x="0" y="0"/>
              <a:ext cx="3011603"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48" name="A closed circle has an arrow to an open circle, which has multiple arrows to closed circles; the multiple arrows are connected by an arc."/>
            <p:cNvSpPr txBox="1"/>
            <p:nvPr/>
          </p:nvSpPr>
          <p:spPr>
            <a:xfrm>
              <a:off x="0" y="-1"/>
              <a:ext cx="3011603"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closed circle has an arrow to an open circle, which has multiple arrows to closed circles; the multiple arrows are connected by an arc.</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2" fill="hold">
                                  <p:stCondLst>
                                    <p:cond delay="0"/>
                                  </p:stCondLst>
                                  <p:iterate type="el" backwards="0">
                                    <p:tmAbs val="0"/>
                                  </p:iterate>
                                  <p:childTnLst>
                                    <p:set>
                                      <p:cBhvr>
                                        <p:cTn id="15" fill="hold"/>
                                        <p:tgtEl>
                                          <p:spTgt spid="246"/>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P build="whole" bldLvl="1" animBg="1" rev="0" advAuto="0" spid="246" grpId="2"/>
      <p:bldP build="whole" bldLvl="1" animBg="1" rev="0" advAuto="0" spid="249"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Example: The Cliff"/>
          <p:cNvSpPr txBox="1"/>
          <p:nvPr>
            <p:ph type="title"/>
          </p:nvPr>
        </p:nvSpPr>
        <p:spPr>
          <a:xfrm>
            <a:off x="2667000" y="794741"/>
            <a:ext cx="19050000" cy="3036096"/>
          </a:xfrm>
          <a:prstGeom prst="rect">
            <a:avLst/>
          </a:prstGeom>
        </p:spPr>
        <p:txBody>
          <a:bodyPr/>
          <a:lstStyle/>
          <a:p>
            <a:pPr/>
            <a:r>
              <a:t>Example: The Cliff</a:t>
            </a:r>
          </a:p>
        </p:txBody>
      </p:sp>
      <p:sp>
        <p:nvSpPr>
          <p:cNvPr id="252" name="Agent gets -1 reward until they reach the goal state…"/>
          <p:cNvSpPr txBox="1"/>
          <p:nvPr>
            <p:ph type="body" sz="quarter" idx="1"/>
          </p:nvPr>
        </p:nvSpPr>
        <p:spPr>
          <a:xfrm>
            <a:off x="4387453" y="9463853"/>
            <a:ext cx="15609094" cy="3631351"/>
          </a:xfrm>
          <a:prstGeom prst="rect">
            <a:avLst/>
          </a:prstGeom>
        </p:spPr>
        <p:txBody>
          <a:bodyPr/>
          <a:lstStyle/>
          <a:p>
            <a:pPr marL="519508" indent="-519508" defTabSz="698300">
              <a:spcBef>
                <a:spcPts val="3000"/>
              </a:spcBef>
              <a:defRPr sz="3700"/>
            </a:pPr>
            <a:r>
              <a:t>Agent gets -1 reward until they reach the goal state</a:t>
            </a:r>
          </a:p>
          <a:p>
            <a:pPr marL="519508" indent="-519508" defTabSz="698300">
              <a:spcBef>
                <a:spcPts val="3000"/>
              </a:spcBef>
              <a:defRPr sz="3700"/>
            </a:pPr>
            <a:r>
              <a:t>Step into the Cliff region, get reward -100 and go back to start</a:t>
            </a:r>
          </a:p>
          <a:p>
            <a:pPr marL="519508" indent="-519508" defTabSz="698300">
              <a:spcBef>
                <a:spcPts val="3000"/>
              </a:spcBef>
              <a:defRPr b="1" sz="3700">
                <a:latin typeface="+mj-lt"/>
                <a:ea typeface="+mj-ea"/>
                <a:cs typeface="+mj-cs"/>
                <a:sym typeface="Helvetica Neue"/>
              </a:defRPr>
            </a:pPr>
            <a:r>
              <a:t>Question:</a:t>
            </a:r>
            <a:r>
              <a:rPr b="0">
                <a:latin typeface="Helvetica Neue Light"/>
                <a:ea typeface="Helvetica Neue Light"/>
                <a:cs typeface="Helvetica Neue Light"/>
                <a:sym typeface="Helvetica Neue Light"/>
              </a:rPr>
              <a:t> How will </a:t>
            </a:r>
            <a:r>
              <a:rPr b="0">
                <a:solidFill>
                  <a:srgbClr val="0076BA"/>
                </a:solidFill>
                <a:latin typeface="Helvetica Neue Medium"/>
                <a:ea typeface="Helvetica Neue Medium"/>
                <a:cs typeface="Helvetica Neue Medium"/>
                <a:sym typeface="Helvetica Neue Medium"/>
              </a:rPr>
              <a:t>Q-Learning</a:t>
            </a:r>
            <a:r>
              <a:rPr b="0">
                <a:latin typeface="Helvetica Neue Light"/>
                <a:ea typeface="Helvetica Neue Light"/>
                <a:cs typeface="Helvetica Neue Light"/>
                <a:sym typeface="Helvetica Neue Light"/>
              </a:rPr>
              <a:t> estimate the value of </a:t>
            </a:r>
            <a:r>
              <a:rPr>
                <a:solidFill>
                  <a:srgbClr val="FE9301"/>
                </a:solidFill>
              </a:rPr>
              <a:t>this</a:t>
            </a:r>
            <a:r>
              <a:rPr b="0">
                <a:latin typeface="Helvetica Neue Light"/>
                <a:ea typeface="Helvetica Neue Light"/>
                <a:cs typeface="Helvetica Neue Light"/>
                <a:sym typeface="Helvetica Neue Light"/>
              </a:rPr>
              <a:t> state?</a:t>
            </a:r>
          </a:p>
          <a:p>
            <a:pPr marL="519508" indent="-519508" defTabSz="698300">
              <a:spcBef>
                <a:spcPts val="3000"/>
              </a:spcBef>
              <a:defRPr b="1" sz="3700">
                <a:latin typeface="+mj-lt"/>
                <a:ea typeface="+mj-ea"/>
                <a:cs typeface="+mj-cs"/>
                <a:sym typeface="Helvetica Neue"/>
              </a:defRPr>
            </a:pPr>
            <a:r>
              <a:t>Question:</a:t>
            </a:r>
            <a:r>
              <a:rPr b="0">
                <a:latin typeface="Helvetica Neue Light"/>
                <a:ea typeface="Helvetica Neue Light"/>
                <a:cs typeface="Helvetica Neue Light"/>
                <a:sym typeface="Helvetica Neue Light"/>
              </a:rPr>
              <a:t> How will </a:t>
            </a:r>
            <a:r>
              <a:rPr b="0">
                <a:solidFill>
                  <a:srgbClr val="0076BA"/>
                </a:solidFill>
                <a:latin typeface="Helvetica Neue Medium"/>
                <a:ea typeface="Helvetica Neue Medium"/>
                <a:cs typeface="Helvetica Neue Medium"/>
                <a:sym typeface="Helvetica Neue Medium"/>
              </a:rPr>
              <a:t>Sarsa</a:t>
            </a:r>
            <a:r>
              <a:rPr b="0">
                <a:latin typeface="Helvetica Neue Light"/>
                <a:ea typeface="Helvetica Neue Light"/>
                <a:cs typeface="Helvetica Neue Light"/>
                <a:sym typeface="Helvetica Neue Light"/>
              </a:rPr>
              <a:t> estimate the value of </a:t>
            </a:r>
            <a:r>
              <a:rPr>
                <a:solidFill>
                  <a:srgbClr val="FE9301"/>
                </a:solidFill>
              </a:rPr>
              <a:t>this</a:t>
            </a:r>
            <a:r>
              <a:rPr b="0">
                <a:latin typeface="Helvetica Neue Light"/>
                <a:ea typeface="Helvetica Neue Light"/>
                <a:cs typeface="Helvetica Neue Light"/>
                <a:sym typeface="Helvetica Neue Light"/>
              </a:rPr>
              <a:t> state?</a:t>
            </a:r>
          </a:p>
        </p:txBody>
      </p:sp>
      <p:grpSp>
        <p:nvGrpSpPr>
          <p:cNvPr id="257" name="Group"/>
          <p:cNvGrpSpPr/>
          <p:nvPr/>
        </p:nvGrpSpPr>
        <p:grpSpPr>
          <a:xfrm>
            <a:off x="5369011" y="3439095"/>
            <a:ext cx="11102726" cy="5910922"/>
            <a:chOff x="0" y="0"/>
            <a:chExt cx="11102725" cy="5910920"/>
          </a:xfrm>
        </p:grpSpPr>
        <p:pic>
          <p:nvPicPr>
            <p:cNvPr id="253" name="Image" descr="Image"/>
            <p:cNvPicPr>
              <a:picLocks noChangeAspect="1"/>
            </p:cNvPicPr>
            <p:nvPr/>
          </p:nvPicPr>
          <p:blipFill>
            <a:blip r:embed="rId2">
              <a:extLst/>
            </a:blip>
            <a:stretch>
              <a:fillRect/>
            </a:stretch>
          </p:blipFill>
          <p:spPr>
            <a:xfrm>
              <a:off x="0" y="-1"/>
              <a:ext cx="11102726" cy="5532132"/>
            </a:xfrm>
            <a:prstGeom prst="rect">
              <a:avLst/>
            </a:prstGeom>
            <a:ln w="12700" cap="flat">
              <a:noFill/>
              <a:miter lim="400000"/>
            </a:ln>
            <a:effectLst/>
          </p:spPr>
        </p:pic>
        <p:grpSp>
          <p:nvGrpSpPr>
            <p:cNvPr id="256" name="Caption"/>
            <p:cNvGrpSpPr/>
            <p:nvPr/>
          </p:nvGrpSpPr>
          <p:grpSpPr>
            <a:xfrm>
              <a:off x="0" y="5633729"/>
              <a:ext cx="11102726" cy="277192"/>
              <a:chOff x="0" y="0"/>
              <a:chExt cx="11102725" cy="277191"/>
            </a:xfrm>
          </p:grpSpPr>
          <p:sp>
            <p:nvSpPr>
              <p:cNvPr id="254" name="Rectangle"/>
              <p:cNvSpPr/>
              <p:nvPr/>
            </p:nvSpPr>
            <p:spPr>
              <a:xfrm>
                <a:off x="0" y="0"/>
                <a:ext cx="11102726"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55" name="A gridworld; the bottom-left cell is labelled S and the bottom right cell is labelled G.  The rest of the bottom row is a grey and labelled &quot;The Cliff&quot;.  A path labelled &quot;optimal path&quot; goes up one from S, right immediately beside the cliff, and then down"/>
              <p:cNvSpPr txBox="1"/>
              <p:nvPr/>
            </p:nvSpPr>
            <p:spPr>
              <a:xfrm>
                <a:off x="-1" y="-1"/>
                <a:ext cx="11102727"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gridworld; the bottom-left cell is labelled S and the bottom right cell is labelled G.  The rest of the bottom row is a grey and labelled "The Cliff".  A path labelled "optimal path" goes up one from S, right immediately beside the cliff, and then down one to G.  Another path labelled "safer path" goes all the way to the top of the grid from S, all the way across to the right boundary, and then back down again to G.  Each cell of The Cliff has an arrow labelled "R=-100" leading back to S.  There is a star on the state just up from the cliff and two steps left of the right boundary.</a:t>
                </a:r>
              </a:p>
            </p:txBody>
          </p:sp>
        </p:grpSp>
      </p:grpSp>
      <p:sp>
        <p:nvSpPr>
          <p:cNvPr id="258" name="Star"/>
          <p:cNvSpPr/>
          <p:nvPr/>
        </p:nvSpPr>
        <p:spPr>
          <a:xfrm>
            <a:off x="14058712" y="5490221"/>
            <a:ext cx="853394" cy="811625"/>
          </a:xfrm>
          <a:prstGeom prst="star5">
            <a:avLst>
              <a:gd name="adj" fmla="val 19100"/>
              <a:gd name="hf" fmla="val 105146"/>
              <a:gd name="vf" fmla="val 110557"/>
            </a:avLst>
          </a:prstGeom>
          <a:solidFill>
            <a:srgbClr val="FE9301"/>
          </a:solidFill>
          <a:ln w="12700">
            <a:miter lim="400000"/>
          </a:ln>
        </p:spPr>
        <p:txBody>
          <a:bodyPr lIns="71436" tIns="71436" rIns="71436" bIns="71436" anchor="ctr"/>
          <a:lstStyle/>
          <a:p>
            <a:pPr>
              <a:defRPr sz="3000">
                <a:solidFill>
                  <a:srgbClr val="FFFFFF"/>
                </a:solidFill>
              </a:defRPr>
            </a:pPr>
          </a:p>
        </p:txBody>
      </p:sp>
      <p:sp>
        <p:nvSpPr>
          <p:cNvPr id="259" name="𝛾=1 (undiscounted)"/>
          <p:cNvSpPr txBox="1"/>
          <p:nvPr/>
        </p:nvSpPr>
        <p:spPr>
          <a:xfrm>
            <a:off x="10725029" y="3164212"/>
            <a:ext cx="3086341" cy="56094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700">
                <a:latin typeface="+mj-lt"/>
                <a:ea typeface="+mj-ea"/>
                <a:cs typeface="+mj-cs"/>
                <a:sym typeface="Helvetica Neue"/>
              </a:defRPr>
            </a:lvl1pPr>
          </a:lstStyle>
          <a:p>
            <a:pPr/>
            <a:r>
              <a:t>𝛾=1 (undiscounted)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25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2" grpId="1"/>
      <p:bldP build="whole" bldLvl="1" animBg="1" rev="0" advAuto="0" spid="258"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Performance on The Cliff"/>
          <p:cNvSpPr txBox="1"/>
          <p:nvPr>
            <p:ph type="title"/>
          </p:nvPr>
        </p:nvSpPr>
        <p:spPr>
          <a:xfrm>
            <a:off x="2667000" y="794741"/>
            <a:ext cx="19050000" cy="3036096"/>
          </a:xfrm>
          <a:prstGeom prst="rect">
            <a:avLst/>
          </a:prstGeom>
        </p:spPr>
        <p:txBody>
          <a:bodyPr/>
          <a:lstStyle/>
          <a:p>
            <a:pPr/>
            <a:r>
              <a:t>Performance on The Cliff</a:t>
            </a:r>
          </a:p>
        </p:txBody>
      </p:sp>
      <p:grpSp>
        <p:nvGrpSpPr>
          <p:cNvPr id="266" name="Group"/>
          <p:cNvGrpSpPr/>
          <p:nvPr/>
        </p:nvGrpSpPr>
        <p:grpSpPr>
          <a:xfrm>
            <a:off x="5968598" y="3411735"/>
            <a:ext cx="11149016" cy="7182421"/>
            <a:chOff x="0" y="0"/>
            <a:chExt cx="11149014" cy="7182420"/>
          </a:xfrm>
        </p:grpSpPr>
        <p:pic>
          <p:nvPicPr>
            <p:cNvPr id="262" name="Image" descr="Image"/>
            <p:cNvPicPr>
              <a:picLocks noChangeAspect="1"/>
            </p:cNvPicPr>
            <p:nvPr/>
          </p:nvPicPr>
          <p:blipFill>
            <a:blip r:embed="rId2">
              <a:extLst/>
            </a:blip>
            <a:stretch>
              <a:fillRect/>
            </a:stretch>
          </p:blipFill>
          <p:spPr>
            <a:xfrm>
              <a:off x="0" y="-1"/>
              <a:ext cx="11148822" cy="6892454"/>
            </a:xfrm>
            <a:prstGeom prst="rect">
              <a:avLst/>
            </a:prstGeom>
            <a:ln w="12700" cap="flat">
              <a:noFill/>
              <a:miter lim="400000"/>
            </a:ln>
            <a:effectLst/>
          </p:spPr>
        </p:pic>
        <p:grpSp>
          <p:nvGrpSpPr>
            <p:cNvPr id="265" name="Caption"/>
            <p:cNvGrpSpPr/>
            <p:nvPr/>
          </p:nvGrpSpPr>
          <p:grpSpPr>
            <a:xfrm>
              <a:off x="0" y="6994129"/>
              <a:ext cx="11149015" cy="188292"/>
              <a:chOff x="0" y="0"/>
              <a:chExt cx="11149014" cy="188290"/>
            </a:xfrm>
          </p:grpSpPr>
          <p:sp>
            <p:nvSpPr>
              <p:cNvPr id="263" name="Rectangle"/>
              <p:cNvSpPr/>
              <p:nvPr/>
            </p:nvSpPr>
            <p:spPr>
              <a:xfrm>
                <a:off x="0" y="0"/>
                <a:ext cx="11149015" cy="1882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64" name="The y-axis is labelled &quot;Sum of rewards during episode&quot; and the x-axis is labelled &quot;Episodes&quot;.  The Sarsa trace climbs quickly to about -25 and then appears to converge.  The Q-learning trace climbs at the same rate, but instead converges at around -50."/>
              <p:cNvSpPr txBox="1"/>
              <p:nvPr/>
            </p:nvSpPr>
            <p:spPr>
              <a:xfrm>
                <a:off x="0" y="0"/>
                <a:ext cx="11149015"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The y-axis is labelled "Sum of rewards during episode" and the x-axis is labelled "Episodes".  The Sarsa trace climbs quickly to about -25 and then appears to converge.  The Q-learning trace climbs at the same rate, but instead converges at around -50.</a:t>
                </a:r>
              </a:p>
            </p:txBody>
          </p:sp>
        </p:grpSp>
      </p:grpSp>
      <p:sp>
        <p:nvSpPr>
          <p:cNvPr id="267" name="Q-Learning estimates optimal policy, but Sarsa consistently outperforms Q-Learning.  (why?)"/>
          <p:cNvSpPr txBox="1"/>
          <p:nvPr>
            <p:ph type="body" sz="quarter" idx="1"/>
          </p:nvPr>
        </p:nvSpPr>
        <p:spPr>
          <a:xfrm>
            <a:off x="3880301" y="10957465"/>
            <a:ext cx="16137546" cy="2337337"/>
          </a:xfrm>
          <a:prstGeom prst="rect">
            <a:avLst/>
          </a:prstGeom>
        </p:spPr>
        <p:txBody>
          <a:bodyPr/>
          <a:lstStyle/>
          <a:p>
            <a:pPr marL="0" indent="0">
              <a:buSzTx/>
              <a:buNone/>
            </a:pPr>
            <a:r>
              <a:t>Q-Learning estimates </a:t>
            </a:r>
            <a:r>
              <a:rPr>
                <a:solidFill>
                  <a:srgbClr val="C82506"/>
                </a:solidFill>
                <a:latin typeface="Helvetica Neue Medium"/>
                <a:ea typeface="Helvetica Neue Medium"/>
                <a:cs typeface="Helvetica Neue Medium"/>
                <a:sym typeface="Helvetica Neue Medium"/>
              </a:rPr>
              <a:t>optimal policy</a:t>
            </a:r>
            <a:r>
              <a:t>, but Sarsa consistently </a:t>
            </a:r>
            <a:r>
              <a:rPr>
                <a:solidFill>
                  <a:srgbClr val="C82506"/>
                </a:solidFill>
                <a:latin typeface="Helvetica Neue Medium"/>
                <a:ea typeface="Helvetica Neue Medium"/>
                <a:cs typeface="Helvetica Neue Medium"/>
                <a:sym typeface="Helvetica Neue Medium"/>
              </a:rPr>
              <a:t>outperforms</a:t>
            </a:r>
            <a:r>
              <a:t> Q-Learning.  (</a:t>
            </a:r>
            <a:r>
              <a:rPr b="1">
                <a:latin typeface="+mj-lt"/>
                <a:ea typeface="+mj-ea"/>
                <a:cs typeface="+mj-cs"/>
                <a:sym typeface="Helvetica Neue"/>
              </a:rPr>
              <a:t>why?</a:t>
            </a:r>
            <a: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8" name="Title"/>
          <p:cNvSpPr txBox="1"/>
          <p:nvPr>
            <p:ph type="title"/>
          </p:nvPr>
        </p:nvSpPr>
        <p:spPr>
          <a:xfrm>
            <a:off x="2667000" y="385343"/>
            <a:ext cx="19050000" cy="3036097"/>
          </a:xfrm>
          <a:prstGeom prst="rect">
            <a:avLst/>
          </a:prstGeom>
        </p:spPr>
        <p:txBody>
          <a:bodyPr/>
          <a:lstStyle/>
          <a:p>
            <a:pPr/>
            <a:r>
              <a:t>Title</a:t>
            </a:r>
          </a:p>
        </p:txBody>
      </p:sp>
      <p:sp>
        <p:nvSpPr>
          <p:cNvPr id="159" name="example text here…"/>
          <p:cNvSpPr txBox="1"/>
          <p:nvPr>
            <p:ph type="body" sz="half" idx="1"/>
          </p:nvPr>
        </p:nvSpPr>
        <p:spPr>
          <a:xfrm>
            <a:off x="2667000" y="5787221"/>
            <a:ext cx="19050000" cy="6724641"/>
          </a:xfrm>
          <a:prstGeom prst="rect">
            <a:avLst/>
          </a:prstGeom>
        </p:spPr>
        <p:txBody>
          <a:bodyPr/>
          <a:lstStyle/>
          <a:p>
            <a:pPr marL="873125" indent="-873125">
              <a:buSzPct val="100000"/>
              <a:buAutoNum type="arabicPeriod" startAt="1"/>
              <a:defRPr>
                <a:solidFill>
                  <a:srgbClr val="C82506"/>
                </a:solidFill>
                <a:latin typeface="Helvetica Neue Medium"/>
                <a:ea typeface="Helvetica Neue Medium"/>
                <a:cs typeface="Helvetica Neue Medium"/>
                <a:sym typeface="Helvetica Neue Medium"/>
              </a:defRPr>
            </a:pPr>
            <a:r>
              <a:t>example</a:t>
            </a:r>
            <a:r>
              <a:rPr>
                <a:solidFill>
                  <a:srgbClr val="000000"/>
                </a:solidFill>
                <a:latin typeface="Helvetica Neue Light"/>
                <a:ea typeface="Helvetica Neue Light"/>
                <a:cs typeface="Helvetica Neue Light"/>
                <a:sym typeface="Helvetica Neue Light"/>
              </a:rPr>
              <a:t> </a:t>
            </a:r>
            <a:r>
              <a:rPr>
                <a:solidFill>
                  <a:srgbClr val="5E5E5E"/>
                </a:solidFill>
              </a:rPr>
              <a:t>text </a:t>
            </a:r>
            <a:r>
              <a:rPr>
                <a:solidFill>
                  <a:srgbClr val="0076BA"/>
                </a:solidFill>
              </a:rPr>
              <a:t>here</a:t>
            </a:r>
            <a:endParaRPr>
              <a:solidFill>
                <a:srgbClr val="0076BA"/>
              </a:solidFill>
            </a:endParaRPr>
          </a:p>
          <a:p>
            <a:pPr lvl="1">
              <a:defRPr>
                <a:solidFill>
                  <a:srgbClr val="FE9301"/>
                </a:solidFill>
                <a:latin typeface="Helvetica Neue Medium"/>
                <a:ea typeface="Helvetica Neue Medium"/>
                <a:cs typeface="Helvetica Neue Medium"/>
                <a:sym typeface="Helvetica Neue Medium"/>
              </a:defRPr>
            </a:pPr>
            <a:r>
              <a:t>likelihood</a:t>
            </a:r>
          </a:p>
          <a:p>
            <a:pPr lvl="1">
              <a:defRPr>
                <a:solidFill>
                  <a:srgbClr val="027001"/>
                </a:solidFill>
                <a:latin typeface="Helvetica Neue Medium"/>
                <a:ea typeface="Helvetica Neue Medium"/>
                <a:cs typeface="Helvetica Neue Medium"/>
                <a:sym typeface="Helvetica Neue Medium"/>
              </a:defRPr>
            </a:pPr>
            <a:r>
              <a:t>prior</a:t>
            </a:r>
          </a:p>
        </p:txBody>
      </p:sp>
      <p:grpSp>
        <p:nvGrpSpPr>
          <p:cNvPr id="162" name="Definition:  A function   is a linear function of   if it can be written as"/>
          <p:cNvGrpSpPr/>
          <p:nvPr/>
        </p:nvGrpSpPr>
        <p:grpSpPr>
          <a:xfrm>
            <a:off x="2792604" y="3561184"/>
            <a:ext cx="19050002" cy="2086293"/>
            <a:chOff x="0" y="0"/>
            <a:chExt cx="19050001" cy="2086292"/>
          </a:xfrm>
        </p:grpSpPr>
        <p:sp>
          <p:nvSpPr>
            <p:cNvPr id="160" name="Rectangle"/>
            <p:cNvSpPr/>
            <p:nvPr/>
          </p:nvSpPr>
          <p:spPr>
            <a:xfrm>
              <a:off x="0" y="32069"/>
              <a:ext cx="19050002" cy="2022155"/>
            </a:xfrm>
            <a:prstGeom prst="rect">
              <a:avLst/>
            </a:prstGeom>
            <a:solidFill>
              <a:srgbClr val="FAF7E9"/>
            </a:solidFill>
            <a:ln w="12700" cap="flat">
              <a:solidFill>
                <a:srgbClr val="000000"/>
              </a:solidFill>
              <a:prstDash val="solid"/>
              <a:miter lim="400000"/>
            </a:ln>
            <a:effectLst/>
          </p:spPr>
          <p:txBody>
            <a:bodyPr wrap="square" lIns="71436" tIns="71436" rIns="71436" bIns="71436" numCol="1" anchor="ctr">
              <a:noAutofit/>
            </a:bodyPr>
            <a:lstStyle/>
            <a:p>
              <a:pPr algn="l">
                <a:spcBef>
                  <a:spcPts val="3600"/>
                </a:spcBef>
                <a:defRPr sz="4400">
                  <a:solidFill>
                    <a:srgbClr val="000000"/>
                  </a:solidFill>
                  <a:latin typeface="Helvetica Neue Light"/>
                  <a:ea typeface="Helvetica Neue Light"/>
                  <a:cs typeface="Helvetica Neue Light"/>
                  <a:sym typeface="Helvetica Neue Light"/>
                </a:defRPr>
              </a:pPr>
            </a:p>
          </p:txBody>
        </p:sp>
        <p:sp>
          <p:nvSpPr>
            <p:cNvPr id="161" name="Definition:  A function   is a linear function of   if it can be written as"/>
            <p:cNvSpPr txBox="1"/>
            <p:nvPr/>
          </p:nvSpPr>
          <p:spPr>
            <a:xfrm>
              <a:off x="6350" y="0"/>
              <a:ext cx="19037302" cy="20862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0" tIns="304800" rIns="304800" bIns="304800" numCol="1" anchor="ctr">
              <a:spAutoFit/>
            </a:bodyPr>
            <a:lstStyle/>
            <a:p>
              <a:pPr algn="l">
                <a:spcBef>
                  <a:spcPts val="3600"/>
                </a:spcBef>
                <a:defRPr b="1" sz="4400">
                  <a:solidFill>
                    <a:srgbClr val="000000"/>
                  </a:solidFill>
                  <a:latin typeface="+mj-lt"/>
                  <a:ea typeface="+mj-ea"/>
                  <a:cs typeface="+mj-cs"/>
                  <a:sym typeface="Helvetica Neue"/>
                </a:defRPr>
              </a:pPr>
              <a:r>
                <a:t>Definition:</a:t>
              </a:r>
              <a:r>
                <a:rPr b="0">
                  <a:latin typeface="Helvetica Neue Light"/>
                  <a:ea typeface="Helvetica Neue Light"/>
                  <a:cs typeface="Helvetica Neue Light"/>
                  <a:sym typeface="Helvetica Neue Light"/>
                </a:rPr>
                <a:t> </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A function </a:t>
              </a:r>
              <a14:m>
                <m:oMath>
                  <m:r>
                    <a:rPr xmlns:a="http://schemas.openxmlformats.org/drawingml/2006/main" sz="5300" i="1">
                      <a:solidFill>
                        <a:srgbClr val="000000"/>
                      </a:solidFill>
                      <a:latin typeface="Cambria Math" panose="02040503050406030204" pitchFamily="18" charset="0"/>
                    </a:rPr>
                    <m:t>f</m:t>
                  </m:r>
                </m:oMath>
              </a14:m>
              <a:r>
                <a:rPr b="0">
                  <a:latin typeface="Helvetica Neue Light"/>
                  <a:ea typeface="Helvetica Neue Light"/>
                  <a:cs typeface="Helvetica Neue Light"/>
                  <a:sym typeface="Helvetica Neue Light"/>
                </a:rPr>
                <a:t> is a </a:t>
              </a:r>
              <a:r>
                <a:rPr b="0">
                  <a:solidFill>
                    <a:srgbClr val="C82506"/>
                  </a:solidFill>
                  <a:latin typeface="Helvetica Neue Medium"/>
                  <a:ea typeface="Helvetica Neue Medium"/>
                  <a:cs typeface="Helvetica Neue Medium"/>
                  <a:sym typeface="Helvetica Neue Medium"/>
                </a:rPr>
                <a:t>linear function</a:t>
              </a:r>
              <a:r>
                <a:rPr b="0">
                  <a:latin typeface="Helvetica Neue Light"/>
                  <a:ea typeface="Helvetica Neue Light"/>
                  <a:cs typeface="Helvetica Neue Light"/>
                  <a:sym typeface="Helvetica Neue Light"/>
                </a:rPr>
                <a:t> of </a:t>
              </a:r>
              <a14:m>
                <m:oMath>
                  <m:r>
                    <a:rPr xmlns:a="http://schemas.openxmlformats.org/drawingml/2006/main" sz="5300" i="1">
                      <a:solidFill>
                        <a:srgbClr val="000000"/>
                      </a:solidFill>
                      <a:latin typeface="Cambria Math" panose="02040503050406030204" pitchFamily="18" charset="0"/>
                    </a:rPr>
                    <m:t>x</m:t>
                  </m:r>
                </m:oMath>
              </a14:m>
              <a:r>
                <a:rPr b="0">
                  <a:latin typeface="Helvetica Neue Light"/>
                  <a:ea typeface="Helvetica Neue Light"/>
                  <a:cs typeface="Helvetica Neue Light"/>
                  <a:sym typeface="Helvetica Neue Light"/>
                </a:rPr>
                <a:t> if it can be written as </a:t>
              </a:r>
              <a14:m>
                <m:oMath>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w</m:t>
                      </m:r>
                    </m:e>
                    <m:sub>
                      <m:r>
                        <a:rPr xmlns:a="http://schemas.openxmlformats.org/drawingml/2006/main" sz="5300" i="1">
                          <a:solidFill>
                            <a:srgbClr val="000000"/>
                          </a:solidFill>
                          <a:latin typeface="Cambria Math" panose="02040503050406030204" pitchFamily="18" charset="0"/>
                        </a:rPr>
                        <m:t>0</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w</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x</m:t>
                  </m:r>
                </m:oMath>
              </a14:m>
              <a:r>
                <a:rPr b="0">
                  <a:latin typeface="Helvetica Neue Light"/>
                  <a:ea typeface="Helvetica Neue Light"/>
                  <a:cs typeface="Helvetica Neue Light"/>
                  <a:sym typeface="Helvetica Neue Light"/>
                </a:rPr>
                <a:t> </a:t>
              </a:r>
              <a:endParaRPr sz="5000"/>
            </a:p>
          </p:txBody>
        </p:sp>
      </p:grpSp>
      <p:sp>
        <p:nvSpPr>
          <p:cNvPr id="163" name="Questions:…"/>
          <p:cNvSpPr txBox="1"/>
          <p:nvPr/>
        </p:nvSpPr>
        <p:spPr>
          <a:xfrm>
            <a:off x="9266163" y="5904896"/>
            <a:ext cx="6534817" cy="7008337"/>
          </a:xfrm>
          <a:prstGeom prst="rect">
            <a:avLst/>
          </a:prstGeom>
          <a:solidFill>
            <a:srgbClr val="D6D5D5"/>
          </a:solidFill>
          <a:ln w="12700">
            <a:solidFill>
              <a:srgbClr val="000000"/>
            </a:solidFill>
            <a:miter lim="400000"/>
          </a:ln>
          <a:extLst>
            <a:ext uri="{C572A759-6A51-4108-AA02-DFA0A04FC94B}">
              <ma14:wrappingTextBoxFlag xmlns:ma14="http://schemas.microsoft.com/office/mac/drawingml/2011/main" val="1"/>
            </a:ext>
          </a:extLst>
        </p:spPr>
        <p:txBody>
          <a:bodyPr lIns="203200" tIns="203200" rIns="203200" bIns="203200" anchor="ctr">
            <a:spAutoFit/>
          </a:bodyPr>
          <a:lstStyle/>
          <a:p>
            <a:pPr>
              <a:spcBef>
                <a:spcPts val="3600"/>
              </a:spcBef>
              <a:defRPr b="1" sz="4000">
                <a:solidFill>
                  <a:srgbClr val="000000"/>
                </a:solidFill>
                <a:latin typeface="+mj-lt"/>
                <a:ea typeface="+mj-ea"/>
                <a:cs typeface="+mj-cs"/>
                <a:sym typeface="Helvetica Neue"/>
              </a:defRPr>
            </a:pPr>
            <a:r>
              <a:t>Questions:</a:t>
            </a:r>
          </a:p>
          <a:p>
            <a:pPr marL="873125" indent="-873125" algn="l">
              <a:spcBef>
                <a:spcPts val="3600"/>
              </a:spcBef>
              <a:buSzPct val="100000"/>
              <a:buAutoNum type="arabicPeriod" startAt="1"/>
              <a:defRPr sz="4000">
                <a:solidFill>
                  <a:srgbClr val="000000"/>
                </a:solidFill>
                <a:latin typeface="Helvetica Neue Light"/>
                <a:ea typeface="Helvetica Neue Light"/>
                <a:cs typeface="Helvetica Neue Light"/>
                <a:sym typeface="Helvetica Neue Light"/>
              </a:defRPr>
            </a:pPr>
            <a:r>
              <a:t>If </a:t>
            </a:r>
            <a14:m>
              <m:oMath>
                <m:r>
                  <a:rPr xmlns:a="http://schemas.openxmlformats.org/drawingml/2006/main" sz="4800" i="1">
                    <a:solidFill>
                      <a:srgbClr val="000000"/>
                    </a:solidFill>
                    <a:latin typeface="Cambria Math" panose="02040503050406030204" pitchFamily="18" charset="0"/>
                  </a:rPr>
                  <m:t>f</m:t>
                </m:r>
              </m:oMath>
            </a14:m>
            <a:r>
              <a:t> can be literally </a:t>
            </a:r>
            <a:r>
              <a:rPr>
                <a:solidFill>
                  <a:srgbClr val="C82506"/>
                </a:solidFill>
                <a:latin typeface="Helvetica Neue Medium"/>
                <a:ea typeface="Helvetica Neue Medium"/>
                <a:cs typeface="Helvetica Neue Medium"/>
                <a:sym typeface="Helvetica Neue Medium"/>
              </a:rPr>
              <a:t>any</a:t>
            </a:r>
            <a:r>
              <a:t> function, then what is the solution?</a:t>
            </a:r>
          </a:p>
          <a:p>
            <a:pPr lvl="1" marL="1000125" indent="-555625" algn="l">
              <a:spcBef>
                <a:spcPts val="1200"/>
              </a:spcBef>
              <a:buSzPct val="75000"/>
              <a:buChar char="•"/>
              <a:defRPr sz="4000">
                <a:solidFill>
                  <a:srgbClr val="000000"/>
                </a:solidFill>
                <a:latin typeface="Helvetica Neue Light"/>
                <a:ea typeface="Helvetica Neue Light"/>
                <a:cs typeface="Helvetica Neue Light"/>
                <a:sym typeface="Helvetica Neue Light"/>
              </a:defRPr>
            </a:pPr>
            <a:r>
              <a:t>Is that desirable?</a:t>
            </a:r>
          </a:p>
          <a:p>
            <a:pPr marL="793750" indent="-793750" algn="l">
              <a:spcBef>
                <a:spcPts val="1200"/>
              </a:spcBef>
              <a:buSzPct val="100000"/>
              <a:buAutoNum type="arabicPeriod" startAt="1"/>
              <a:defRPr sz="4000">
                <a:solidFill>
                  <a:srgbClr val="000000"/>
                </a:solidFill>
                <a:latin typeface="Helvetica Neue Light"/>
                <a:ea typeface="Helvetica Neue Light"/>
                <a:cs typeface="Helvetica Neue Light"/>
                <a:sym typeface="Helvetica Neue Light"/>
              </a:defRPr>
            </a:pPr>
            <a:r>
              <a:t>What could we do instead?</a:t>
            </a:r>
          </a:p>
          <a:p>
            <a:pPr marL="793750" indent="-793750" algn="l">
              <a:spcBef>
                <a:spcPts val="1200"/>
              </a:spcBef>
              <a:buSzPct val="100000"/>
              <a:buAutoNum type="arabicPeriod" startAt="1"/>
              <a:defRPr sz="4000">
                <a:solidFill>
                  <a:srgbClr val="000000"/>
                </a:solidFill>
                <a:latin typeface="Helvetica Neue Light"/>
                <a:ea typeface="Helvetica Neue Light"/>
                <a:cs typeface="Helvetica Neue Light"/>
                <a:sym typeface="Helvetica Neue Light"/>
              </a:defRPr>
            </a:pPr>
            <a:r>
              <a:t>Why are we </a:t>
            </a:r>
            <a:r>
              <a:rPr>
                <a:solidFill>
                  <a:srgbClr val="C82506"/>
                </a:solidFill>
                <a:latin typeface="Helvetica Neue Medium"/>
                <a:ea typeface="Helvetica Neue Medium"/>
                <a:cs typeface="Helvetica Neue Medium"/>
                <a:sym typeface="Helvetica Neue Medium"/>
              </a:rPr>
              <a:t>squaring</a:t>
            </a:r>
            <a:r>
              <a:t> the difference?</a:t>
            </a:r>
          </a:p>
        </p:txBody>
      </p:sp>
      <p:sp>
        <p:nvSpPr>
          <p:cNvPr id="164"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
        <p:nvSpPr>
          <p:cNvPr id="165" name="Rectangle"/>
          <p:cNvSpPr/>
          <p:nvPr/>
        </p:nvSpPr>
        <p:spPr>
          <a:xfrm>
            <a:off x="3552873" y="8627453"/>
            <a:ext cx="3082417" cy="1044177"/>
          </a:xfrm>
          <a:prstGeom prst="rect">
            <a:avLst/>
          </a:prstGeom>
          <a:ln w="63500">
            <a:solidFill>
              <a:srgbClr val="B51600"/>
            </a:solidFill>
            <a:miter lim="400000"/>
          </a:ln>
        </p:spPr>
        <p:txBody>
          <a:bodyPr lIns="71436" tIns="71436" rIns="71436" bIns="71436"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2"/>
      <p:bldP build="whole" bldLvl="1" animBg="1" rev="0" advAuto="0" spid="162"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arsa Uses Sampled Actions"/>
          <p:cNvSpPr txBox="1"/>
          <p:nvPr>
            <p:ph type="title"/>
          </p:nvPr>
        </p:nvSpPr>
        <p:spPr>
          <a:xfrm>
            <a:off x="2667000" y="794741"/>
            <a:ext cx="19050000" cy="3036096"/>
          </a:xfrm>
          <a:prstGeom prst="rect">
            <a:avLst/>
          </a:prstGeom>
        </p:spPr>
        <p:txBody>
          <a:bodyPr/>
          <a:lstStyle/>
          <a:p>
            <a:pPr/>
            <a:r>
              <a:t>Sarsa Uses Sampled Actions</a:t>
            </a:r>
          </a:p>
        </p:txBody>
      </p:sp>
      <p:sp>
        <p:nvSpPr>
          <p:cNvPr id="270" name="Sarsa updates the value of   based on the estimated value of the next action that will actually be taken in the next state:…"/>
          <p:cNvSpPr txBox="1"/>
          <p:nvPr>
            <p:ph type="body" idx="1"/>
          </p:nvPr>
        </p:nvSpPr>
        <p:spPr>
          <a:xfrm>
            <a:off x="2667000" y="4080867"/>
            <a:ext cx="19050000" cy="8840391"/>
          </a:xfrm>
          <a:prstGeom prst="rect">
            <a:avLst/>
          </a:prstGeom>
        </p:spPr>
        <p:txBody>
          <a:bodyPr/>
          <a:lstStyle/>
          <a:p>
            <a:pPr/>
            <a:r>
              <a:t>Sarsa updates the value of </a:t>
            </a:r>
            <a14:m>
              <m:oMath>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oMath>
            </a14:m>
            <a:r>
              <a:t> based on the </a:t>
            </a:r>
            <a:r>
              <a:rPr>
                <a:solidFill>
                  <a:srgbClr val="0076BA"/>
                </a:solidFill>
                <a:latin typeface="Helvetica Neue Medium"/>
                <a:ea typeface="Helvetica Neue Medium"/>
                <a:cs typeface="Helvetica Neue Medium"/>
                <a:sym typeface="Helvetica Neue Medium"/>
              </a:rPr>
              <a:t>estimated value</a:t>
            </a:r>
            <a:r>
              <a:t> of the next action that will </a:t>
            </a:r>
            <a:r>
              <a:rPr>
                <a:solidFill>
                  <a:srgbClr val="C82506"/>
                </a:solidFill>
                <a:latin typeface="Helvetica Neue Medium"/>
                <a:ea typeface="Helvetica Neue Medium"/>
                <a:cs typeface="Helvetica Neue Medium"/>
                <a:sym typeface="Helvetica Neue Medium"/>
              </a:rPr>
              <a:t>actually be taken</a:t>
            </a:r>
            <a:r>
              <a:t> in the next state:</a:t>
            </a:r>
          </a:p>
          <a:p>
            <a:pPr marL="0" indent="0" algn="ctr">
              <a:spcBef>
                <a:spcPts val="1600"/>
              </a:spcBef>
              <a:buSzTx/>
              <a:buNone/>
              <a:defRPr sz="5300">
                <a:latin typeface="Cambria Math"/>
                <a:ea typeface="Cambria Math"/>
                <a:cs typeface="Cambria Math"/>
                <a:sym typeface="Cambria Math"/>
              </a:defRPr>
            </a:pPr>
            <a14:m>
              <m:oMathPara>
                <m:oMathParaPr>
                  <m:jc m:val="center"/>
                </m:oMathParaPr>
                <m:oMath>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α</m:t>
                  </m:r>
                  <m:d>
                    <m:dPr>
                      <m:ctrlPr>
                        <a:rPr xmlns:a="http://schemas.openxmlformats.org/drawingml/2006/main" sz="5300" i="1">
                          <a:solidFill>
                            <a:srgbClr val="000000"/>
                          </a:solidFill>
                          <a:latin typeface="Cambria Math" panose="02040503050406030204" pitchFamily="18" charset="0"/>
                        </a:rPr>
                      </m:ctrlPr>
                      <m:begChr m:val="["/>
                      <m:endChr m:val="]"/>
                    </m:dPr>
                    <m:e>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γ</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m:rPr>
                              <m:sty m:val="b"/>
                            </m:rPr>
                            <a:rPr xmlns:a="http://schemas.openxmlformats.org/drawingml/2006/main" sz="5300" i="1">
                              <a:solidFill>
                                <a:srgbClr val="FF0000"/>
                              </a:solidFill>
                              <a:latin typeface="Cambria Math" panose="02040503050406030204" pitchFamily="18" charset="0"/>
                            </a:rPr>
                            <m:t>A</m:t>
                          </m:r>
                        </m:e>
                        <m:sub>
                          <m:r>
                            <m:rPr>
                              <m:sty m:val="b"/>
                            </m:rPr>
                            <a:rPr xmlns:a="http://schemas.openxmlformats.org/drawingml/2006/main" sz="5300" i="1">
                              <a:solidFill>
                                <a:srgbClr val="FF0000"/>
                              </a:solidFill>
                              <a:latin typeface="Cambria Math" panose="02040503050406030204" pitchFamily="18" charset="0"/>
                            </a:rPr>
                            <m:t>t</m:t>
                          </m:r>
                          <m:r>
                            <a:rPr xmlns:a="http://schemas.openxmlformats.org/drawingml/2006/main" sz="5300" i="1">
                              <a:solidFill>
                                <a:srgbClr val="FF0000"/>
                              </a:solidFill>
                              <a:latin typeface="Cambria Math" panose="02040503050406030204" pitchFamily="18" charset="0"/>
                            </a:rPr>
                            <m:t>+</m:t>
                          </m:r>
                          <m:r>
                            <a:rPr xmlns:a="http://schemas.openxmlformats.org/drawingml/2006/main" sz="5300" i="1">
                              <a:solidFill>
                                <a:srgbClr val="FF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e>
                  </m:d>
                </m:oMath>
              </m:oMathPara>
            </a14:m>
            <a:endParaRPr sz="5000"/>
          </a:p>
          <a:p>
            <a:pPr>
              <a:defRPr i="1">
                <a:latin typeface="+mj-lt"/>
                <a:ea typeface="+mj-ea"/>
                <a:cs typeface="+mj-cs"/>
                <a:sym typeface="Helvetica Neue"/>
              </a:defRPr>
            </a:pPr>
            <a:r>
              <a:t>BUT:</a:t>
            </a:r>
          </a:p>
          <a:p>
            <a:pPr lvl="2">
              <a:spcBef>
                <a:spcPts val="1600"/>
              </a:spcBef>
            </a:pPr>
            <a:r>
              <a:t>We know the </a:t>
            </a:r>
            <a:r>
              <a:rPr>
                <a:solidFill>
                  <a:srgbClr val="C82506"/>
                </a:solidFill>
                <a:latin typeface="Helvetica Neue Medium"/>
                <a:ea typeface="Helvetica Neue Medium"/>
                <a:cs typeface="Helvetica Neue Medium"/>
                <a:sym typeface="Helvetica Neue Medium"/>
              </a:rPr>
              <a:t>distribution</a:t>
            </a:r>
            <a:r>
              <a:t> of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t> (</a:t>
            </a:r>
            <a:r>
              <a:rPr b="1">
                <a:latin typeface="+mj-lt"/>
                <a:ea typeface="+mj-ea"/>
                <a:cs typeface="+mj-cs"/>
                <a:sym typeface="Helvetica Neue"/>
              </a:rPr>
              <a:t>what is it?</a:t>
            </a:r>
            <a:r>
              <a:t>)</a:t>
            </a:r>
          </a:p>
          <a:p>
            <a:pPr lvl="2">
              <a:spcBef>
                <a:spcPts val="1600"/>
              </a:spcBef>
            </a:pPr>
            <a:r>
              <a:t>The </a:t>
            </a:r>
            <a:r>
              <a:rPr>
                <a:solidFill>
                  <a:srgbClr val="0076BA"/>
                </a:solidFill>
                <a:latin typeface="Helvetica Neue Medium"/>
                <a:ea typeface="Helvetica Neue Medium"/>
                <a:cs typeface="Helvetica Neue Medium"/>
                <a:sym typeface="Helvetica Neue Medium"/>
              </a:rPr>
              <a:t>estimated value</a:t>
            </a:r>
            <a:r>
              <a:t> of that action </a:t>
            </a:r>
            <a:r>
              <a:rPr>
                <a:solidFill>
                  <a:srgbClr val="C82506"/>
                </a:solidFill>
                <a:latin typeface="Helvetica Neue Medium"/>
                <a:ea typeface="Helvetica Neue Medium"/>
                <a:cs typeface="Helvetica Neue Medium"/>
                <a:sym typeface="Helvetica Neue Medium"/>
              </a:rPr>
              <a:t>doesn't depend</a:t>
            </a:r>
            <a:r>
              <a:t> on what happens after it is taken (</a:t>
            </a:r>
            <a:r>
              <a:rPr b="1">
                <a:latin typeface="+mj-lt"/>
                <a:ea typeface="+mj-ea"/>
                <a:cs typeface="+mj-cs"/>
                <a:sym typeface="Helvetica Neue"/>
              </a:rPr>
              <a:t>why?</a:t>
            </a:r>
            <a:r>
              <a:t>)</a:t>
            </a:r>
          </a:p>
          <a:p>
            <a:pPr lvl="2">
              <a:spcBef>
                <a:spcPts val="1600"/>
              </a:spcBef>
            </a:pPr>
            <a:r>
              <a:t>Why not estimate </a:t>
            </a:r>
            <a14:m>
              <m:oMath>
                <m:sSub>
                  <m:e>
                    <m:r>
                      <m:rPr>
                        <m:sty m:val="p"/>
                        <m:scr m:val="double-struck"/>
                      </m:rPr>
                      <a:rPr xmlns:a="http://schemas.openxmlformats.org/drawingml/2006/main" sz="5300" i="1">
                        <a:solidFill>
                          <a:srgbClr val="000000"/>
                        </a:solidFill>
                        <a:latin typeface="Cambria Math" panose="02040503050406030204" pitchFamily="18" charset="0"/>
                      </a:rPr>
                      <m:t>E</m:t>
                    </m:r>
                  </m:e>
                  <m:sub>
                    <m:r>
                      <a:rPr xmlns:a="http://schemas.openxmlformats.org/drawingml/2006/main" sz="5300" i="1">
                        <a:solidFill>
                          <a:srgbClr val="000000"/>
                        </a:solidFill>
                        <a:latin typeface="Cambria Math" panose="02040503050406030204" pitchFamily="18" charset="0"/>
                      </a:rPr>
                      <m:t>π</m:t>
                    </m:r>
                  </m:sub>
                </m:sSub>
                <m:d>
                  <m:dPr>
                    <m:ctrlPr>
                      <a:rPr xmlns:a="http://schemas.openxmlformats.org/drawingml/2006/main" sz="5300" i="1">
                        <a:solidFill>
                          <a:srgbClr val="000000"/>
                        </a:solidFill>
                        <a:latin typeface="Cambria Math" panose="02040503050406030204" pitchFamily="18" charset="0"/>
                      </a:rPr>
                    </m:ctrlPr>
                    <m:begChr m:val="["/>
                    <m:endChr m:val="]"/>
                  </m:dPr>
                  <m:e>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e>
                </m:d>
              </m:oMath>
            </a14:m>
            <a:r>
              <a:t> by taking </a:t>
            </a:r>
            <a:r>
              <a:rPr>
                <a:solidFill>
                  <a:srgbClr val="C82506"/>
                </a:solidFill>
                <a:latin typeface="Helvetica Neue Medium"/>
                <a:ea typeface="Helvetica Neue Medium"/>
                <a:cs typeface="Helvetica Neue Medium"/>
                <a:sym typeface="Helvetica Neue Medium"/>
              </a:rPr>
              <a:t>expectation</a:t>
            </a:r>
            <a:r>
              <a:t> over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t>?</a:t>
            </a:r>
            <a:endParaRPr sz="5000"/>
          </a:p>
        </p:txBody>
      </p:sp>
      <p:sp>
        <p:nvSpPr>
          <p:cNvPr id="271" name="Rectangle"/>
          <p:cNvSpPr/>
          <p:nvPr/>
        </p:nvSpPr>
        <p:spPr>
          <a:xfrm>
            <a:off x="13357755" y="6437024"/>
            <a:ext cx="3553119" cy="1055977"/>
          </a:xfrm>
          <a:prstGeom prst="rect">
            <a:avLst/>
          </a:prstGeom>
          <a:ln w="63500">
            <a:solidFill>
              <a:srgbClr val="B51600"/>
            </a:solidFill>
            <a:miter lim="400000"/>
          </a:ln>
        </p:spPr>
        <p:txBody>
          <a:bodyPr lIns="71436" tIns="71436" rIns="71436" bIns="71436"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72" name="estimate of"/>
          <p:cNvSpPr txBox="1"/>
          <p:nvPr/>
        </p:nvSpPr>
        <p:spPr>
          <a:xfrm>
            <a:off x="11368685" y="7624293"/>
            <a:ext cx="7531257" cy="74983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solidFill>
                  <a:srgbClr val="B51600"/>
                </a:solidFill>
                <a:latin typeface="+mj-lt"/>
                <a:ea typeface="+mj-ea"/>
                <a:cs typeface="+mj-cs"/>
                <a:sym typeface="Helvetica Neue"/>
              </a:defRPr>
            </a:pPr>
            <a:r>
              <a:t>estimate of </a:t>
            </a:r>
            <a14:m>
              <m:oMath>
                <m:sSub>
                  <m:e>
                    <m:r>
                      <a:rPr xmlns:a="http://schemas.openxmlformats.org/drawingml/2006/main" sz="3800" i="1">
                        <a:solidFill>
                          <a:srgbClr val="B41700"/>
                        </a:solidFill>
                        <a:latin typeface="Cambria Math" panose="02040503050406030204" pitchFamily="18" charset="0"/>
                      </a:rPr>
                      <m:t>v</m:t>
                    </m:r>
                  </m:e>
                  <m:sub>
                    <m:r>
                      <a:rPr xmlns:a="http://schemas.openxmlformats.org/drawingml/2006/main" sz="3800" i="1">
                        <a:solidFill>
                          <a:srgbClr val="B41700"/>
                        </a:solidFill>
                        <a:latin typeface="Cambria Math" panose="02040503050406030204" pitchFamily="18" charset="0"/>
                      </a:rPr>
                      <m:t>π</m:t>
                    </m:r>
                  </m:sub>
                </m:sSub>
                <m:r>
                  <a:rPr xmlns:a="http://schemas.openxmlformats.org/drawingml/2006/main" sz="3800" i="1">
                    <a:solidFill>
                      <a:srgbClr val="B41700"/>
                    </a:solidFill>
                    <a:latin typeface="Cambria Math" panose="02040503050406030204" pitchFamily="18" charset="0"/>
                  </a:rPr>
                  <m:t>(</m:t>
                </m:r>
                <m:sSub>
                  <m:e>
                    <m:r>
                      <a:rPr xmlns:a="http://schemas.openxmlformats.org/drawingml/2006/main" sz="3800" i="1">
                        <a:solidFill>
                          <a:srgbClr val="B41700"/>
                        </a:solidFill>
                        <a:latin typeface="Cambria Math" panose="02040503050406030204" pitchFamily="18" charset="0"/>
                      </a:rPr>
                      <m:t>S</m:t>
                    </m:r>
                  </m:e>
                  <m:sub>
                    <m:r>
                      <a:rPr xmlns:a="http://schemas.openxmlformats.org/drawingml/2006/main" sz="3800" i="1">
                        <a:solidFill>
                          <a:srgbClr val="B41700"/>
                        </a:solidFill>
                        <a:latin typeface="Cambria Math" panose="02040503050406030204" pitchFamily="18" charset="0"/>
                      </a:rPr>
                      <m:t>t</m:t>
                    </m:r>
                    <m:r>
                      <a:rPr xmlns:a="http://schemas.openxmlformats.org/drawingml/2006/main" sz="3800" i="1">
                        <a:solidFill>
                          <a:srgbClr val="B41700"/>
                        </a:solidFill>
                        <a:latin typeface="Cambria Math" panose="02040503050406030204" pitchFamily="18" charset="0"/>
                      </a:rPr>
                      <m:t>+</m:t>
                    </m:r>
                    <m:r>
                      <a:rPr xmlns:a="http://schemas.openxmlformats.org/drawingml/2006/main" sz="3800" i="1">
                        <a:solidFill>
                          <a:srgbClr val="B41700"/>
                        </a:solidFill>
                        <a:latin typeface="Cambria Math" panose="02040503050406030204" pitchFamily="18" charset="0"/>
                      </a:rPr>
                      <m:t>1</m:t>
                    </m:r>
                  </m:sub>
                </m:sSub>
                <m:r>
                  <a:rPr xmlns:a="http://schemas.openxmlformats.org/drawingml/2006/main" sz="3800" i="1">
                    <a:solidFill>
                      <a:srgbClr val="B41700"/>
                    </a:solidFill>
                    <a:latin typeface="Cambria Math" panose="02040503050406030204" pitchFamily="18" charset="0"/>
                  </a:rPr>
                  <m:t>)</m:t>
                </m:r>
                <m:r>
                  <a:rPr xmlns:a="http://schemas.openxmlformats.org/drawingml/2006/main" sz="3800" i="1">
                    <a:solidFill>
                      <a:srgbClr val="B41700"/>
                    </a:solidFill>
                    <a:latin typeface="Cambria Math" panose="02040503050406030204" pitchFamily="18" charset="0"/>
                  </a:rPr>
                  <m:t>=</m:t>
                </m:r>
                <m:sSub>
                  <m:e>
                    <m:r>
                      <m:rPr>
                        <m:sty m:val="p"/>
                        <m:scr m:val="double-struck"/>
                      </m:rPr>
                      <a:rPr xmlns:a="http://schemas.openxmlformats.org/drawingml/2006/main" sz="3800" i="1">
                        <a:solidFill>
                          <a:srgbClr val="B41700"/>
                        </a:solidFill>
                        <a:latin typeface="Cambria Math" panose="02040503050406030204" pitchFamily="18" charset="0"/>
                      </a:rPr>
                      <m:t>E</m:t>
                    </m:r>
                  </m:e>
                  <m:sub>
                    <m:r>
                      <a:rPr xmlns:a="http://schemas.openxmlformats.org/drawingml/2006/main" sz="3800" i="1">
                        <a:solidFill>
                          <a:srgbClr val="B41700"/>
                        </a:solidFill>
                        <a:latin typeface="Cambria Math" panose="02040503050406030204" pitchFamily="18" charset="0"/>
                      </a:rPr>
                      <m:t>π</m:t>
                    </m:r>
                  </m:sub>
                </m:sSub>
                <m:d>
                  <m:dPr>
                    <m:ctrlPr>
                      <a:rPr xmlns:a="http://schemas.openxmlformats.org/drawingml/2006/main" sz="3800" i="1">
                        <a:solidFill>
                          <a:srgbClr val="B41700"/>
                        </a:solidFill>
                        <a:latin typeface="Cambria Math" panose="02040503050406030204" pitchFamily="18" charset="0"/>
                      </a:rPr>
                    </m:ctrlPr>
                    <m:begChr m:val="["/>
                    <m:endChr m:val="]"/>
                  </m:dPr>
                  <m:e>
                    <m:r>
                      <a:rPr xmlns:a="http://schemas.openxmlformats.org/drawingml/2006/main" sz="3800" i="1">
                        <a:solidFill>
                          <a:srgbClr val="B41700"/>
                        </a:solidFill>
                        <a:latin typeface="Cambria Math" panose="02040503050406030204" pitchFamily="18" charset="0"/>
                      </a:rPr>
                      <m:t>Q</m:t>
                    </m:r>
                    <m:r>
                      <a:rPr xmlns:a="http://schemas.openxmlformats.org/drawingml/2006/main" sz="3800" i="1">
                        <a:solidFill>
                          <a:srgbClr val="B41700"/>
                        </a:solidFill>
                        <a:latin typeface="Cambria Math" panose="02040503050406030204" pitchFamily="18" charset="0"/>
                      </a:rPr>
                      <m:t>(</m:t>
                    </m:r>
                    <m:sSub>
                      <m:e>
                        <m:r>
                          <a:rPr xmlns:a="http://schemas.openxmlformats.org/drawingml/2006/main" sz="3800" i="1">
                            <a:solidFill>
                              <a:srgbClr val="B41700"/>
                            </a:solidFill>
                            <a:latin typeface="Cambria Math" panose="02040503050406030204" pitchFamily="18" charset="0"/>
                          </a:rPr>
                          <m:t>S</m:t>
                        </m:r>
                      </m:e>
                      <m:sub>
                        <m:r>
                          <a:rPr xmlns:a="http://schemas.openxmlformats.org/drawingml/2006/main" sz="3800" i="1">
                            <a:solidFill>
                              <a:srgbClr val="B41700"/>
                            </a:solidFill>
                            <a:latin typeface="Cambria Math" panose="02040503050406030204" pitchFamily="18" charset="0"/>
                          </a:rPr>
                          <m:t>t</m:t>
                        </m:r>
                        <m:r>
                          <a:rPr xmlns:a="http://schemas.openxmlformats.org/drawingml/2006/main" sz="3800" i="1">
                            <a:solidFill>
                              <a:srgbClr val="B41700"/>
                            </a:solidFill>
                            <a:latin typeface="Cambria Math" panose="02040503050406030204" pitchFamily="18" charset="0"/>
                          </a:rPr>
                          <m:t>+</m:t>
                        </m:r>
                        <m:r>
                          <a:rPr xmlns:a="http://schemas.openxmlformats.org/drawingml/2006/main" sz="3800" i="1">
                            <a:solidFill>
                              <a:srgbClr val="B41700"/>
                            </a:solidFill>
                            <a:latin typeface="Cambria Math" panose="02040503050406030204" pitchFamily="18" charset="0"/>
                          </a:rPr>
                          <m:t>1</m:t>
                        </m:r>
                      </m:sub>
                    </m:sSub>
                    <m:r>
                      <a:rPr xmlns:a="http://schemas.openxmlformats.org/drawingml/2006/main" sz="3800" i="1">
                        <a:solidFill>
                          <a:srgbClr val="B41700"/>
                        </a:solidFill>
                        <a:latin typeface="Cambria Math" panose="02040503050406030204" pitchFamily="18" charset="0"/>
                      </a:rPr>
                      <m:t>,</m:t>
                    </m:r>
                    <m:sSub>
                      <m:e>
                        <m:r>
                          <a:rPr xmlns:a="http://schemas.openxmlformats.org/drawingml/2006/main" sz="3800" i="1">
                            <a:solidFill>
                              <a:srgbClr val="B41700"/>
                            </a:solidFill>
                            <a:latin typeface="Cambria Math" panose="02040503050406030204" pitchFamily="18" charset="0"/>
                          </a:rPr>
                          <m:t>A</m:t>
                        </m:r>
                      </m:e>
                      <m:sub>
                        <m:r>
                          <a:rPr xmlns:a="http://schemas.openxmlformats.org/drawingml/2006/main" sz="3800" i="1">
                            <a:solidFill>
                              <a:srgbClr val="B41700"/>
                            </a:solidFill>
                            <a:latin typeface="Cambria Math" panose="02040503050406030204" pitchFamily="18" charset="0"/>
                          </a:rPr>
                          <m:t>t</m:t>
                        </m:r>
                        <m:r>
                          <a:rPr xmlns:a="http://schemas.openxmlformats.org/drawingml/2006/main" sz="3800" i="1">
                            <a:solidFill>
                              <a:srgbClr val="B41700"/>
                            </a:solidFill>
                            <a:latin typeface="Cambria Math" panose="02040503050406030204" pitchFamily="18" charset="0"/>
                          </a:rPr>
                          <m:t>+</m:t>
                        </m:r>
                        <m:r>
                          <a:rPr xmlns:a="http://schemas.openxmlformats.org/drawingml/2006/main" sz="3800" i="1">
                            <a:solidFill>
                              <a:srgbClr val="B41700"/>
                            </a:solidFill>
                            <a:latin typeface="Cambria Math" panose="02040503050406030204" pitchFamily="18" charset="0"/>
                          </a:rPr>
                          <m:t>1</m:t>
                        </m:r>
                      </m:sub>
                    </m:sSub>
                    <m:r>
                      <a:rPr xmlns:a="http://schemas.openxmlformats.org/drawingml/2006/main" sz="3800" i="1">
                        <a:solidFill>
                          <a:srgbClr val="B41700"/>
                        </a:solidFill>
                        <a:latin typeface="Cambria Math" panose="02040503050406030204" pitchFamily="18" charset="0"/>
                      </a:rPr>
                      <m:t>)</m:t>
                    </m:r>
                  </m:e>
                </m:d>
              </m:oMath>
            </a14:m>
            <a:endParaRPr sz="3585"/>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70">
                                            <p:txEl>
                                              <p:pRg st="2" end="2"/>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3" fill="hold">
                                  <p:stCondLst>
                                    <p:cond delay="0"/>
                                  </p:stCondLst>
                                  <p:iterate type="el" backwards="0">
                                    <p:tmAbs val="0"/>
                                  </p:iterate>
                                  <p:childTnLst>
                                    <p:set>
                                      <p:cBhvr>
                                        <p:cTn id="16" fill="hold"/>
                                        <p:tgtEl>
                                          <p:spTgt spid="27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27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27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P build="whole" bldLvl="1" animBg="1" rev="0" advAuto="0" spid="272" grpId="2"/>
      <p:bldP build="p" bldLvl="5" animBg="1" rev="0" advAuto="0" spid="270"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Expected Sarsa"/>
          <p:cNvSpPr txBox="1"/>
          <p:nvPr>
            <p:ph type="title"/>
          </p:nvPr>
        </p:nvSpPr>
        <p:spPr>
          <a:xfrm>
            <a:off x="2667000" y="794741"/>
            <a:ext cx="19050000" cy="3036096"/>
          </a:xfrm>
          <a:prstGeom prst="rect">
            <a:avLst/>
          </a:prstGeom>
        </p:spPr>
        <p:txBody>
          <a:bodyPr/>
          <a:lstStyle/>
          <a:p>
            <a:pPr/>
            <a:r>
              <a:t>Expected Sarsa</a:t>
            </a:r>
          </a:p>
        </p:txBody>
      </p:sp>
      <p:sp>
        <p:nvSpPr>
          <p:cNvPr id="275" name="Sarsa uses a single sample from   to estimate  :…"/>
          <p:cNvSpPr txBox="1"/>
          <p:nvPr>
            <p:ph type="body" idx="1"/>
          </p:nvPr>
        </p:nvSpPr>
        <p:spPr>
          <a:xfrm>
            <a:off x="2667000" y="4080867"/>
            <a:ext cx="19050000" cy="8840391"/>
          </a:xfrm>
          <a:prstGeom prst="rect">
            <a:avLst/>
          </a:prstGeom>
        </p:spPr>
        <p:txBody>
          <a:bodyPr/>
          <a:lstStyle/>
          <a:p>
            <a:pPr marL="0" indent="0">
              <a:buSzTx/>
              <a:buNone/>
              <a:defRPr b="1">
                <a:latin typeface="+mj-lt"/>
                <a:ea typeface="+mj-ea"/>
                <a:cs typeface="+mj-cs"/>
                <a:sym typeface="Helvetica Neue"/>
              </a:defRPr>
            </a:pPr>
            <a:r>
              <a:t>Sarsa</a:t>
            </a:r>
            <a:r>
              <a:rPr b="0">
                <a:latin typeface="Helvetica Neue Light"/>
                <a:ea typeface="Helvetica Neue Light"/>
                <a:cs typeface="Helvetica Neue Light"/>
                <a:sym typeface="Helvetica Neue Light"/>
              </a:rPr>
              <a:t> uses a </a:t>
            </a:r>
            <a:r>
              <a:rPr b="0">
                <a:solidFill>
                  <a:srgbClr val="C82506"/>
                </a:solidFill>
                <a:latin typeface="Helvetica Neue Medium"/>
                <a:ea typeface="Helvetica Neue Medium"/>
                <a:cs typeface="Helvetica Neue Medium"/>
                <a:sym typeface="Helvetica Neue Medium"/>
              </a:rPr>
              <a:t>single sample</a:t>
            </a:r>
            <a:r>
              <a:rPr b="0">
                <a:latin typeface="Helvetica Neue Light"/>
                <a:ea typeface="Helvetica Neue Light"/>
                <a:cs typeface="Helvetica Neue Light"/>
                <a:sym typeface="Helvetica Neue Light"/>
              </a:rPr>
              <a:t> from </a:t>
            </a:r>
            <a14:m>
              <m:oMath>
                <m:r>
                  <a:rPr xmlns:a="http://schemas.openxmlformats.org/drawingml/2006/main" sz="5300" i="1">
                    <a:solidFill>
                      <a:srgbClr val="000000"/>
                    </a:solidFill>
                    <a:latin typeface="Cambria Math" panose="02040503050406030204" pitchFamily="18" charset="0"/>
                  </a:rPr>
                  <m:t>π</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to estimate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a:t>
            </a:r>
            <a:endParaRPr b="0">
              <a:latin typeface="Helvetica Neue Light"/>
              <a:ea typeface="Helvetica Neue Light"/>
              <a:cs typeface="Helvetica Neue Light"/>
              <a:sym typeface="Helvetica Neue Light"/>
            </a:endParaRPr>
          </a:p>
          <a:p>
            <a:pPr lvl="1" marL="0" indent="0" algn="ctr">
              <a:buSzTx/>
              <a:buNone/>
              <a:defRPr sz="5300">
                <a:latin typeface="Cambria Math"/>
                <a:ea typeface="Cambria Math"/>
                <a:cs typeface="Cambria Math"/>
                <a:sym typeface="Cambria Math"/>
              </a:defRPr>
            </a:pPr>
            <a14:m>
              <m:oMathPara>
                <m:oMathParaPr>
                  <m:jc m:val="center"/>
                </m:oMathParaPr>
                <m:oMath>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α</m:t>
                  </m:r>
                  <m:d>
                    <m:dPr>
                      <m:ctrlPr>
                        <a:rPr xmlns:a="http://schemas.openxmlformats.org/drawingml/2006/main" sz="5300" i="1">
                          <a:solidFill>
                            <a:srgbClr val="000000"/>
                          </a:solidFill>
                          <a:latin typeface="Cambria Math" panose="02040503050406030204" pitchFamily="18" charset="0"/>
                        </a:rPr>
                      </m:ctrlPr>
                      <m:begChr m:val="["/>
                      <m:endChr m:val="]"/>
                    </m:dPr>
                    <m:e>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γ</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sSub>
                        <m:e>
                          <m:r>
                            <m:rPr>
                              <m:sty m:val="b"/>
                            </m:rPr>
                            <a:rPr xmlns:a="http://schemas.openxmlformats.org/drawingml/2006/main" sz="5300" i="1">
                              <a:solidFill>
                                <a:srgbClr val="FF0000"/>
                              </a:solidFill>
                              <a:latin typeface="Cambria Math" panose="02040503050406030204" pitchFamily="18" charset="0"/>
                            </a:rPr>
                            <m:t>A</m:t>
                          </m:r>
                        </m:e>
                        <m:sub>
                          <m:r>
                            <m:rPr>
                              <m:sty m:val="b"/>
                            </m:rPr>
                            <a:rPr xmlns:a="http://schemas.openxmlformats.org/drawingml/2006/main" sz="5300" i="1">
                              <a:solidFill>
                                <a:srgbClr val="FF0000"/>
                              </a:solidFill>
                              <a:latin typeface="Cambria Math" panose="02040503050406030204" pitchFamily="18" charset="0"/>
                            </a:rPr>
                            <m:t>t</m:t>
                          </m:r>
                          <m:r>
                            <a:rPr xmlns:a="http://schemas.openxmlformats.org/drawingml/2006/main" sz="5300" i="1">
                              <a:solidFill>
                                <a:srgbClr val="FF0000"/>
                              </a:solidFill>
                              <a:latin typeface="Cambria Math" panose="02040503050406030204" pitchFamily="18" charset="0"/>
                            </a:rPr>
                            <m:t>+</m:t>
                          </m:r>
                          <m:r>
                            <a:rPr xmlns:a="http://schemas.openxmlformats.org/drawingml/2006/main" sz="5300" i="1">
                              <a:solidFill>
                                <a:srgbClr val="FF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Q</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e>
                  </m:d>
                </m:oMath>
              </m:oMathPara>
            </a14:m>
            <a:endParaRPr sz="5000"/>
          </a:p>
          <a:p>
            <a:pPr marL="0" indent="0">
              <a:buSzTx/>
              <a:buNone/>
              <a:defRPr b="1">
                <a:latin typeface="+mj-lt"/>
                <a:ea typeface="+mj-ea"/>
                <a:cs typeface="+mj-cs"/>
                <a:sym typeface="Helvetica Neue"/>
              </a:defRPr>
            </a:pPr>
            <a:r>
              <a:t>Expected Sarsa</a:t>
            </a:r>
            <a:r>
              <a:rPr b="0">
                <a:latin typeface="Helvetica Neue Light"/>
                <a:ea typeface="Helvetica Neue Light"/>
                <a:cs typeface="Helvetica Neue Light"/>
                <a:sym typeface="Helvetica Neue Light"/>
              </a:rPr>
              <a:t> takes </a:t>
            </a:r>
            <a:r>
              <a:rPr b="0">
                <a:solidFill>
                  <a:srgbClr val="FE9301"/>
                </a:solidFill>
                <a:latin typeface="Helvetica Neue Medium"/>
                <a:ea typeface="Helvetica Neue Medium"/>
                <a:cs typeface="Helvetica Neue Medium"/>
                <a:sym typeface="Helvetica Neue Medium"/>
              </a:rPr>
              <a:t>expectation</a:t>
            </a:r>
            <a:r>
              <a:rPr b="0">
                <a:latin typeface="Helvetica Neue Light"/>
                <a:ea typeface="Helvetica Neue Light"/>
                <a:cs typeface="Helvetica Neue Light"/>
                <a:sym typeface="Helvetica Neue Light"/>
              </a:rPr>
              <a:t> over every possible action:</a:t>
            </a:r>
            <a:endParaRPr b="0">
              <a:latin typeface="Helvetica Neue Light"/>
              <a:ea typeface="Helvetica Neue Light"/>
              <a:cs typeface="Helvetica Neue Light"/>
              <a:sym typeface="Helvetica Neue Light"/>
            </a:endParaRPr>
          </a:p>
          <a:p>
            <a:pPr lvl="1" marL="0" indent="0">
              <a:buSzTx/>
              <a:buNone/>
              <a:defRPr sz="4800">
                <a:latin typeface="Cambria Math"/>
                <a:ea typeface="Cambria Math"/>
                <a:cs typeface="Cambria Math"/>
                <a:sym typeface="Cambria Math"/>
              </a:defRPr>
            </a:pPr>
            <a14:m>
              <m:oMathPara>
                <m:oMathParaPr>
                  <m:jc m:val="left"/>
                </m:oMathParaPr>
                <m:oMath>
                  <m:m>
                    <m:mPr>
                      <m:ctrlPr>
                        <a:rPr xmlns:a="http://schemas.openxmlformats.org/drawingml/2006/main" sz="4200" i="1">
                          <a:solidFill>
                            <a:srgbClr val="000000"/>
                          </a:solidFill>
                          <a:latin typeface="Cambria Math" panose="02040503050406030204" pitchFamily="18" charset="0"/>
                        </a:rPr>
                      </m:ctrlPr>
                      <m:baseJc m:val="center"/>
                      <m:plcHide m:val="on"/>
                      <m:mcs>
                        <m:mc>
                          <m:mcPr>
                            <m:count m:val="2"/>
                            <m:mcJc m:val="center"/>
                          </m:mcPr>
                        </m:mc>
                      </m:mcs>
                    </m:mPr>
                    <m:mr>
                      <m:e>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S</m:t>
                            </m:r>
                          </m:e>
                          <m:sub>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A</m:t>
                            </m:r>
                          </m:e>
                          <m:sub>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e>
                      <m:e>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S</m:t>
                            </m:r>
                          </m:e>
                          <m:sub>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A</m:t>
                            </m:r>
                          </m:e>
                          <m:sub>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α</m:t>
                        </m:r>
                        <m:d>
                          <m:dPr>
                            <m:ctrlPr>
                              <a:rPr xmlns:a="http://schemas.openxmlformats.org/drawingml/2006/main" sz="4200" i="1">
                                <a:solidFill>
                                  <a:srgbClr val="000000"/>
                                </a:solidFill>
                                <a:latin typeface="Cambria Math" panose="02040503050406030204" pitchFamily="18" charset="0"/>
                              </a:rPr>
                            </m:ctrlPr>
                            <m:begChr m:val="["/>
                            <m:endChr m:val="]"/>
                          </m:dPr>
                          <m:e>
                            <m:sSub>
                              <m:e>
                                <m:argPr>
                                  <m:scrLvl m:val="0"/>
                                </m:argPr>
                                <m:r>
                                  <a:rPr xmlns:a="http://schemas.openxmlformats.org/drawingml/2006/main" sz="4200" i="1">
                                    <a:solidFill>
                                      <a:srgbClr val="000000"/>
                                    </a:solidFill>
                                    <a:latin typeface="Cambria Math" panose="02040503050406030204" pitchFamily="18" charset="0"/>
                                  </a:rPr>
                                  <m:t>R</m:t>
                                </m:r>
                              </m:e>
                              <m:sub>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γ</m:t>
                            </m:r>
                            <m:sSub>
                              <m:e>
                                <m:argPr>
                                  <m:scrLvl m:val="0"/>
                                </m:argPr>
                                <m:r>
                                  <m:rPr>
                                    <m:sty m:val="p"/>
                                    <m:scr m:val="double-struck"/>
                                  </m:rPr>
                                  <a:rPr xmlns:a="http://schemas.openxmlformats.org/drawingml/2006/main" sz="4200" i="1">
                                    <a:solidFill>
                                      <a:srgbClr val="000000"/>
                                    </a:solidFill>
                                    <a:latin typeface="Cambria Math" panose="02040503050406030204" pitchFamily="18" charset="0"/>
                                  </a:rPr>
                                  <m:t>E</m:t>
                                </m:r>
                              </m:e>
                              <m:sub>
                                <m:argPr>
                                  <m:scrLvl m:val="0"/>
                                </m:argPr>
                                <m:r>
                                  <m:rPr>
                                    <m:sty m:val="b"/>
                                  </m:rPr>
                                  <a:rPr xmlns:a="http://schemas.openxmlformats.org/drawingml/2006/main" sz="4200" i="1">
                                    <a:solidFill>
                                      <a:srgbClr val="FF6321"/>
                                    </a:solidFill>
                                    <a:latin typeface="Cambria Math" panose="02040503050406030204" pitchFamily="18" charset="0"/>
                                  </a:rPr>
                                  <m:t>a</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π</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sSub>
                                  <m:e>
                                    <m:argPr>
                                      <m:scrLvl m:val="0"/>
                                    </m:argPr>
                                    <m:argPr>
                                      <m:scrLvl m:val="0"/>
                                    </m:argPr>
                                    <m:r>
                                      <a:rPr xmlns:a="http://schemas.openxmlformats.org/drawingml/2006/main" sz="4200" i="1">
                                        <a:solidFill>
                                          <a:srgbClr val="000000"/>
                                        </a:solidFill>
                                        <a:latin typeface="Cambria Math" panose="02040503050406030204" pitchFamily="18" charset="0"/>
                                      </a:rPr>
                                      <m:t>S</m:t>
                                    </m:r>
                                  </m:e>
                                  <m:sub>
                                    <m:argPr>
                                      <m:scrLvl m:val="0"/>
                                    </m:argPr>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sub>
                            </m:sSub>
                            <m:d>
                              <m:dPr>
                                <m:ctrlPr>
                                  <a:rPr xmlns:a="http://schemas.openxmlformats.org/drawingml/2006/main" sz="4200" i="1">
                                    <a:solidFill>
                                      <a:srgbClr val="000000"/>
                                    </a:solidFill>
                                    <a:latin typeface="Cambria Math" panose="02040503050406030204" pitchFamily="18" charset="0"/>
                                  </a:rPr>
                                </m:ctrlPr>
                                <m:begChr m:val="["/>
                                <m:endChr m:val="]"/>
                              </m:dPr>
                              <m:e>
                                <m:argPr>
                                  <m:scrLvl m:val="0"/>
                                </m:argPr>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argPr>
                                      <m:scrLvl m:val="0"/>
                                    </m:argPr>
                                    <m:argPr>
                                      <m:scrLvl m:val="0"/>
                                    </m:argPr>
                                    <m:r>
                                      <a:rPr xmlns:a="http://schemas.openxmlformats.org/drawingml/2006/main" sz="4200" i="1">
                                        <a:solidFill>
                                          <a:srgbClr val="000000"/>
                                        </a:solidFill>
                                        <a:latin typeface="Cambria Math" panose="02040503050406030204" pitchFamily="18" charset="0"/>
                                      </a:rPr>
                                      <m:t>S</m:t>
                                    </m:r>
                                  </m:e>
                                  <m:sub>
                                    <m:argPr>
                                      <m:scrLvl m:val="0"/>
                                    </m:argPr>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r>
                                  <m:rPr>
                                    <m:sty m:val="b"/>
                                  </m:rPr>
                                  <a:rPr xmlns:a="http://schemas.openxmlformats.org/drawingml/2006/main" sz="4200" i="1">
                                    <a:solidFill>
                                      <a:srgbClr val="FF6321"/>
                                    </a:solidFill>
                                    <a:latin typeface="Cambria Math" panose="02040503050406030204" pitchFamily="18" charset="0"/>
                                  </a:rPr>
                                  <m:t>a</m:t>
                                </m:r>
                                <m:r>
                                  <a:rPr xmlns:a="http://schemas.openxmlformats.org/drawingml/2006/main" sz="4200" i="1">
                                    <a:solidFill>
                                      <a:srgbClr val="000000"/>
                                    </a:solidFill>
                                    <a:latin typeface="Cambria Math" panose="02040503050406030204" pitchFamily="18" charset="0"/>
                                  </a:rPr>
                                  <m:t>)</m:t>
                                </m:r>
                              </m:e>
                            </m:d>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argPr>
                                  <m:scrLvl m:val="0"/>
                                </m:argPr>
                                <m:r>
                                  <a:rPr xmlns:a="http://schemas.openxmlformats.org/drawingml/2006/main" sz="4200" i="1">
                                    <a:solidFill>
                                      <a:srgbClr val="000000"/>
                                    </a:solidFill>
                                    <a:latin typeface="Cambria Math" panose="02040503050406030204" pitchFamily="18" charset="0"/>
                                  </a:rPr>
                                  <m:t>S</m:t>
                                </m:r>
                              </m:e>
                              <m:sub>
                                <m:argPr>
                                  <m:scrLvl m:val="0"/>
                                </m:argPr>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sSub>
                              <m:e>
                                <m:argPr>
                                  <m:scrLvl m:val="0"/>
                                </m:argPr>
                                <m:r>
                                  <a:rPr xmlns:a="http://schemas.openxmlformats.org/drawingml/2006/main" sz="4200" i="1">
                                    <a:solidFill>
                                      <a:srgbClr val="000000"/>
                                    </a:solidFill>
                                    <a:latin typeface="Cambria Math" panose="02040503050406030204" pitchFamily="18" charset="0"/>
                                  </a:rPr>
                                  <m:t>A</m:t>
                                </m:r>
                              </m:e>
                              <m:sub>
                                <m:argPr>
                                  <m:scrLvl m:val="0"/>
                                </m:argPr>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e>
                        </m:d>
                      </m:e>
                    </m:mr>
                    <m:mr>
                      <m:e/>
                      <m:e>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S</m:t>
                            </m:r>
                          </m:e>
                          <m:sub>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A</m:t>
                            </m:r>
                          </m:e>
                          <m:sub>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α</m:t>
                        </m:r>
                        <m:d>
                          <m:dPr>
                            <m:ctrlPr>
                              <a:rPr xmlns:a="http://schemas.openxmlformats.org/drawingml/2006/main" sz="4200" i="1">
                                <a:solidFill>
                                  <a:srgbClr val="000000"/>
                                </a:solidFill>
                                <a:latin typeface="Cambria Math" panose="02040503050406030204" pitchFamily="18" charset="0"/>
                              </a:rPr>
                            </m:ctrlPr>
                            <m:begChr m:val="["/>
                            <m:endChr m:val="]"/>
                          </m:dPr>
                          <m:e>
                            <m:sSub>
                              <m:e>
                                <m:argPr>
                                  <m:scrLvl m:val="0"/>
                                </m:argPr>
                                <m:r>
                                  <a:rPr xmlns:a="http://schemas.openxmlformats.org/drawingml/2006/main" sz="4200" i="1">
                                    <a:solidFill>
                                      <a:srgbClr val="000000"/>
                                    </a:solidFill>
                                    <a:latin typeface="Cambria Math" panose="02040503050406030204" pitchFamily="18" charset="0"/>
                                  </a:rPr>
                                  <m:t>R</m:t>
                                </m:r>
                              </m:e>
                              <m:sub>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γ</m:t>
                            </m:r>
                            <m:limLow>
                              <m:e>
                                <m:argPr>
                                  <m:scrLvl m:val="0"/>
                                </m:argPr>
                                <m:r>
                                  <a:rPr xmlns:a="http://schemas.openxmlformats.org/drawingml/2006/main" sz="4200" i="1">
                                    <a:solidFill>
                                      <a:srgbClr val="000000"/>
                                    </a:solidFill>
                                    <a:latin typeface="Cambria Math" panose="02040503050406030204" pitchFamily="18" charset="0"/>
                                  </a:rPr>
                                  <m:t>∑</m:t>
                                </m:r>
                              </m:e>
                              <m:lim>
                                <m:argPr>
                                  <m:scrLvl m:val="0"/>
                                </m:argPr>
                                <m:r>
                                  <m:rPr>
                                    <m:sty m:val="b"/>
                                  </m:rPr>
                                  <a:rPr xmlns:a="http://schemas.openxmlformats.org/drawingml/2006/main" sz="4200" i="1">
                                    <a:solidFill>
                                      <a:srgbClr val="FF6321"/>
                                    </a:solidFill>
                                    <a:latin typeface="Cambria Math" panose="02040503050406030204" pitchFamily="18" charset="0"/>
                                  </a:rPr>
                                  <m:t>a</m:t>
                                </m:r>
                                <m:r>
                                  <a:rPr xmlns:a="http://schemas.openxmlformats.org/drawingml/2006/main" sz="4200" i="1">
                                    <a:solidFill>
                                      <a:srgbClr val="000000"/>
                                    </a:solidFill>
                                    <a:latin typeface="Cambria Math" panose="02040503050406030204" pitchFamily="18" charset="0"/>
                                  </a:rPr>
                                  <m:t>∈</m:t>
                                </m:r>
                                <m:r>
                                  <m:rPr>
                                    <m:scr m:val="script"/>
                                  </m:rPr>
                                  <a:rPr xmlns:a="http://schemas.openxmlformats.org/drawingml/2006/main" sz="4200" i="1">
                                    <a:solidFill>
                                      <a:srgbClr val="000000"/>
                                    </a:solidFill>
                                    <a:latin typeface="Cambria Math" panose="02040503050406030204" pitchFamily="18" charset="0"/>
                                  </a:rPr>
                                  <m:t>A</m:t>
                                </m:r>
                                <m:r>
                                  <a:rPr xmlns:a="http://schemas.openxmlformats.org/drawingml/2006/main" sz="4200" i="1">
                                    <a:solidFill>
                                      <a:srgbClr val="000000"/>
                                    </a:solidFill>
                                    <a:latin typeface="Cambria Math" panose="02040503050406030204" pitchFamily="18" charset="0"/>
                                  </a:rPr>
                                  <m:t>(</m:t>
                                </m:r>
                                <m:sSub>
                                  <m:e>
                                    <m:argPr>
                                      <m:scrLvl m:val="0"/>
                                    </m:argPr>
                                    <m:argPr>
                                      <m:scrLvl m:val="0"/>
                                    </m:argPr>
                                    <m:r>
                                      <a:rPr xmlns:a="http://schemas.openxmlformats.org/drawingml/2006/main" sz="4200" i="1">
                                        <a:solidFill>
                                          <a:srgbClr val="000000"/>
                                        </a:solidFill>
                                        <a:latin typeface="Cambria Math" panose="02040503050406030204" pitchFamily="18" charset="0"/>
                                      </a:rPr>
                                      <m:t>S</m:t>
                                    </m:r>
                                  </m:e>
                                  <m:sub>
                                    <m:argPr>
                                      <m:scrLvl m:val="0"/>
                                    </m:argPr>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lim>
                            </m:limLow>
                            <m:d>
                              <m:dPr>
                                <m:ctrlPr>
                                  <a:rPr xmlns:a="http://schemas.openxmlformats.org/drawingml/2006/main" sz="4200" i="1">
                                    <a:solidFill>
                                      <a:srgbClr val="000000"/>
                                    </a:solidFill>
                                    <a:latin typeface="Cambria Math" panose="02040503050406030204" pitchFamily="18" charset="0"/>
                                  </a:rPr>
                                </m:ctrlPr>
                                <m:begChr m:val="["/>
                                <m:endChr m:val="]"/>
                              </m:dPr>
                              <m:e>
                                <m:argPr>
                                  <m:scrLvl m:val="0"/>
                                </m:argPr>
                                <m:r>
                                  <a:rPr xmlns:a="http://schemas.openxmlformats.org/drawingml/2006/main" sz="4200" i="1">
                                    <a:solidFill>
                                      <a:srgbClr val="000000"/>
                                    </a:solidFill>
                                    <a:latin typeface="Cambria Math" panose="02040503050406030204" pitchFamily="18" charset="0"/>
                                  </a:rPr>
                                  <m:t>π</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a</m:t>
                                </m:r>
                                <m:r>
                                  <a:rPr xmlns:a="http://schemas.openxmlformats.org/drawingml/2006/main" sz="4200" i="1">
                                    <a:solidFill>
                                      <a:srgbClr val="000000"/>
                                    </a:solidFill>
                                    <a:latin typeface="Cambria Math" panose="02040503050406030204" pitchFamily="18" charset="0"/>
                                  </a:rPr>
                                  <m:t>∣</m:t>
                                </m:r>
                                <m:sSub>
                                  <m:e>
                                    <m:argPr>
                                      <m:scrLvl m:val="0"/>
                                    </m:argPr>
                                    <m:argPr>
                                      <m:scrLvl m:val="0"/>
                                    </m:argPr>
                                    <m:r>
                                      <a:rPr xmlns:a="http://schemas.openxmlformats.org/drawingml/2006/main" sz="4200" i="1">
                                        <a:solidFill>
                                          <a:srgbClr val="000000"/>
                                        </a:solidFill>
                                        <a:latin typeface="Cambria Math" panose="02040503050406030204" pitchFamily="18" charset="0"/>
                                      </a:rPr>
                                      <m:t>S</m:t>
                                    </m:r>
                                  </m:e>
                                  <m:sub>
                                    <m:argPr>
                                      <m:scrLvl m:val="0"/>
                                    </m:argPr>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argPr>
                                      <m:scrLvl m:val="0"/>
                                    </m:argPr>
                                    <m:argPr>
                                      <m:scrLvl m:val="0"/>
                                    </m:argPr>
                                    <m:r>
                                      <a:rPr xmlns:a="http://schemas.openxmlformats.org/drawingml/2006/main" sz="4200" i="1">
                                        <a:solidFill>
                                          <a:srgbClr val="000000"/>
                                        </a:solidFill>
                                        <a:latin typeface="Cambria Math" panose="02040503050406030204" pitchFamily="18" charset="0"/>
                                      </a:rPr>
                                      <m:t>S</m:t>
                                    </m:r>
                                  </m:e>
                                  <m:sub>
                                    <m:argPr>
                                      <m:scrLvl m:val="0"/>
                                    </m:argPr>
                                    <m:argPr>
                                      <m:scrLvl m:val="0"/>
                                    </m:argPr>
                                    <m:r>
                                      <a:rPr xmlns:a="http://schemas.openxmlformats.org/drawingml/2006/main" sz="4200" i="1">
                                        <a:solidFill>
                                          <a:srgbClr val="000000"/>
                                        </a:solidFill>
                                        <a:latin typeface="Cambria Math" panose="02040503050406030204" pitchFamily="18" charset="0"/>
                                      </a:rPr>
                                      <m:t>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r>
                                  <m:rPr>
                                    <m:sty m:val="b"/>
                                  </m:rPr>
                                  <a:rPr xmlns:a="http://schemas.openxmlformats.org/drawingml/2006/main" sz="4200" i="1">
                                    <a:solidFill>
                                      <a:srgbClr val="FF6321"/>
                                    </a:solidFill>
                                    <a:latin typeface="Cambria Math" panose="02040503050406030204" pitchFamily="18" charset="0"/>
                                  </a:rPr>
                                  <m:t>a</m:t>
                                </m:r>
                                <m:r>
                                  <a:rPr xmlns:a="http://schemas.openxmlformats.org/drawingml/2006/main" sz="4200" i="1">
                                    <a:solidFill>
                                      <a:srgbClr val="000000"/>
                                    </a:solidFill>
                                    <a:latin typeface="Cambria Math" panose="02040503050406030204" pitchFamily="18" charset="0"/>
                                  </a:rPr>
                                  <m:t>)</m:t>
                                </m:r>
                              </m:e>
                            </m:d>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Q</m:t>
                            </m:r>
                            <m:r>
                              <a:rPr xmlns:a="http://schemas.openxmlformats.org/drawingml/2006/main" sz="4200" i="1">
                                <a:solidFill>
                                  <a:srgbClr val="000000"/>
                                </a:solidFill>
                                <a:latin typeface="Cambria Math" panose="02040503050406030204" pitchFamily="18" charset="0"/>
                              </a:rPr>
                              <m:t>(</m:t>
                            </m:r>
                            <m:sSub>
                              <m:e>
                                <m:argPr>
                                  <m:scrLvl m:val="0"/>
                                </m:argPr>
                                <m:r>
                                  <a:rPr xmlns:a="http://schemas.openxmlformats.org/drawingml/2006/main" sz="4200" i="1">
                                    <a:solidFill>
                                      <a:srgbClr val="000000"/>
                                    </a:solidFill>
                                    <a:latin typeface="Cambria Math" panose="02040503050406030204" pitchFamily="18" charset="0"/>
                                  </a:rPr>
                                  <m:t>S</m:t>
                                </m:r>
                              </m:e>
                              <m:sub>
                                <m:argPr>
                                  <m:scrLvl m:val="0"/>
                                </m:argPr>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sSub>
                              <m:e>
                                <m:argPr>
                                  <m:scrLvl m:val="0"/>
                                </m:argPr>
                                <m:r>
                                  <a:rPr xmlns:a="http://schemas.openxmlformats.org/drawingml/2006/main" sz="4200" i="1">
                                    <a:solidFill>
                                      <a:srgbClr val="000000"/>
                                    </a:solidFill>
                                    <a:latin typeface="Cambria Math" panose="02040503050406030204" pitchFamily="18" charset="0"/>
                                  </a:rPr>
                                  <m:t>A</m:t>
                                </m:r>
                              </m:e>
                              <m:sub>
                                <m:argPr>
                                  <m:scrLvl m:val="0"/>
                                </m:argPr>
                                <m:r>
                                  <a:rPr xmlns:a="http://schemas.openxmlformats.org/drawingml/2006/main" sz="4200" i="1">
                                    <a:solidFill>
                                      <a:srgbClr val="000000"/>
                                    </a:solidFill>
                                    <a:latin typeface="Cambria Math" panose="02040503050406030204" pitchFamily="18" charset="0"/>
                                  </a:rPr>
                                  <m:t>t</m:t>
                                </m:r>
                              </m:sub>
                            </m:sSub>
                            <m:r>
                              <a:rPr xmlns:a="http://schemas.openxmlformats.org/drawingml/2006/main" sz="4200" i="1">
                                <a:solidFill>
                                  <a:srgbClr val="000000"/>
                                </a:solidFill>
                                <a:latin typeface="Cambria Math" panose="02040503050406030204" pitchFamily="18" charset="0"/>
                              </a:rPr>
                              <m:t>)</m:t>
                            </m:r>
                          </m:e>
                        </m:d>
                      </m:e>
                    </m:mr>
                  </m:m>
                </m:oMath>
              </m:oMathPara>
            </a14:m>
            <a:endParaRPr sz="4528"/>
          </a:p>
        </p:txBody>
      </p:sp>
      <p:sp>
        <p:nvSpPr>
          <p:cNvPr id="276" name="Rectangle"/>
          <p:cNvSpPr/>
          <p:nvPr/>
        </p:nvSpPr>
        <p:spPr>
          <a:xfrm>
            <a:off x="13372152" y="5969342"/>
            <a:ext cx="3536649" cy="1006111"/>
          </a:xfrm>
          <a:prstGeom prst="rect">
            <a:avLst/>
          </a:prstGeom>
          <a:ln w="63500">
            <a:solidFill>
              <a:srgbClr val="027001"/>
            </a:solidFill>
            <a:miter lim="400000"/>
          </a:ln>
        </p:spPr>
        <p:txBody>
          <a:bodyPr lIns="71436" tIns="71436" rIns="71436" bIns="71436"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
        <p:nvSpPr>
          <p:cNvPr id="277" name="Rectangle"/>
          <p:cNvSpPr/>
          <p:nvPr/>
        </p:nvSpPr>
        <p:spPr>
          <a:xfrm>
            <a:off x="11103384" y="8621179"/>
            <a:ext cx="5287828" cy="1006110"/>
          </a:xfrm>
          <a:prstGeom prst="rect">
            <a:avLst/>
          </a:prstGeom>
          <a:ln w="63500">
            <a:solidFill>
              <a:srgbClr val="027001"/>
            </a:solidFill>
            <a:miter lim="400000"/>
          </a:ln>
        </p:spPr>
        <p:txBody>
          <a:bodyPr lIns="71436" tIns="71436" rIns="71436" bIns="71436"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7"/>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75">
                                            <p:txEl>
                                              <p:pRg st="2" end="2"/>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3" fill="hold">
                                  <p:stCondLst>
                                    <p:cond delay="0"/>
                                  </p:stCondLst>
                                  <p:iterate type="el" backwards="0">
                                    <p:tmAbs val="0"/>
                                  </p:iterate>
                                  <p:childTnLst>
                                    <p:set>
                                      <p:cBhvr>
                                        <p:cTn id="16" fill="hold"/>
                                        <p:tgtEl>
                                          <p:spTgt spid="27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2"/>
      <p:bldP build="p" bldLvl="5" animBg="1" rev="0" advAuto="0" spid="275" grpId="3"/>
      <p:bldP build="whole" bldLvl="1" animBg="1" rev="0" advAuto="0" spid="276"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Expected Sarsa"/>
          <p:cNvSpPr txBox="1"/>
          <p:nvPr>
            <p:ph type="title"/>
          </p:nvPr>
        </p:nvSpPr>
        <p:spPr>
          <a:xfrm>
            <a:off x="2667000" y="883302"/>
            <a:ext cx="19050000" cy="1871531"/>
          </a:xfrm>
          <a:prstGeom prst="rect">
            <a:avLst/>
          </a:prstGeom>
        </p:spPr>
        <p:txBody>
          <a:bodyPr/>
          <a:lstStyle/>
          <a:p>
            <a:pPr/>
            <a:r>
              <a:t>Expected Sarsa</a:t>
            </a:r>
          </a:p>
        </p:txBody>
      </p:sp>
      <p:grpSp>
        <p:nvGrpSpPr>
          <p:cNvPr id="287" name="Group"/>
          <p:cNvGrpSpPr/>
          <p:nvPr/>
        </p:nvGrpSpPr>
        <p:grpSpPr>
          <a:xfrm>
            <a:off x="1346593" y="3485612"/>
            <a:ext cx="21690815" cy="9202740"/>
            <a:chOff x="0" y="0"/>
            <a:chExt cx="21690814" cy="9202739"/>
          </a:xfrm>
        </p:grpSpPr>
        <p:pic>
          <p:nvPicPr>
            <p:cNvPr id="280" name="Image" descr="Image"/>
            <p:cNvPicPr>
              <a:picLocks noChangeAspect="1"/>
            </p:cNvPicPr>
            <p:nvPr/>
          </p:nvPicPr>
          <p:blipFill>
            <a:blip r:embed="rId2">
              <a:extLst/>
            </a:blip>
            <a:stretch>
              <a:fillRect/>
            </a:stretch>
          </p:blipFill>
          <p:spPr>
            <a:xfrm>
              <a:off x="-1" y="0"/>
              <a:ext cx="21690815" cy="9202740"/>
            </a:xfrm>
            <a:prstGeom prst="rect">
              <a:avLst/>
            </a:prstGeom>
            <a:ln w="12700" cap="flat">
              <a:noFill/>
              <a:miter lim="400000"/>
            </a:ln>
            <a:effectLst/>
          </p:spPr>
        </p:pic>
        <p:grpSp>
          <p:nvGrpSpPr>
            <p:cNvPr id="283" name="Expected Sarsa (on-policy TD control)"/>
            <p:cNvGrpSpPr/>
            <p:nvPr/>
          </p:nvGrpSpPr>
          <p:grpSpPr>
            <a:xfrm>
              <a:off x="521542" y="261841"/>
              <a:ext cx="10099080" cy="807359"/>
              <a:chOff x="0" y="0"/>
              <a:chExt cx="10099078" cy="807358"/>
            </a:xfrm>
          </p:grpSpPr>
          <p:sp>
            <p:nvSpPr>
              <p:cNvPr id="281" name="Rectangle"/>
              <p:cNvSpPr/>
              <p:nvPr/>
            </p:nvSpPr>
            <p:spPr>
              <a:xfrm>
                <a:off x="0" y="-1"/>
                <a:ext cx="10099079" cy="807360"/>
              </a:xfrm>
              <a:prstGeom prst="rect">
                <a:avLst/>
              </a:prstGeom>
              <a:solidFill>
                <a:srgbClr val="404040"/>
              </a:solidFill>
              <a:ln w="12700" cap="flat">
                <a:noFill/>
                <a:miter lim="400000"/>
              </a:ln>
              <a:effectLst/>
            </p:spPr>
            <p:txBody>
              <a:bodyPr wrap="square" lIns="71436" tIns="71436" rIns="71436" bIns="71436" numCol="1" anchor="ctr">
                <a:noAutofit/>
              </a:bodyPr>
              <a:lstStyle/>
              <a:p>
                <a:pPr>
                  <a:defRPr b="1" sz="4300">
                    <a:solidFill>
                      <a:srgbClr val="FFFFFF"/>
                    </a:solidFill>
                    <a:latin typeface="Times New Roman"/>
                    <a:ea typeface="Times New Roman"/>
                    <a:cs typeface="Times New Roman"/>
                    <a:sym typeface="Times New Roman"/>
                  </a:defRPr>
                </a:pPr>
              </a:p>
            </p:txBody>
          </p:sp>
          <p:sp>
            <p:nvSpPr>
              <p:cNvPr id="282" name="Expected Sarsa (on-policy TD control)"/>
              <p:cNvSpPr txBox="1"/>
              <p:nvPr/>
            </p:nvSpPr>
            <p:spPr>
              <a:xfrm>
                <a:off x="0" y="104128"/>
                <a:ext cx="10099079" cy="599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4300">
                    <a:solidFill>
                      <a:srgbClr val="FFFFFF"/>
                    </a:solidFill>
                    <a:latin typeface="Times New Roman"/>
                    <a:ea typeface="Times New Roman"/>
                    <a:cs typeface="Times New Roman"/>
                    <a:sym typeface="Times New Roman"/>
                  </a:defRPr>
                </a:lvl1pPr>
              </a:lstStyle>
              <a:p>
                <a:pPr/>
                <a:r>
                  <a:t>     Expected Sarsa (on-policy TD control)</a:t>
                </a:r>
              </a:p>
            </p:txBody>
          </p:sp>
        </p:grpSp>
        <p:grpSp>
          <p:nvGrpSpPr>
            <p:cNvPr id="286" name="Rectangle"/>
            <p:cNvGrpSpPr/>
            <p:nvPr/>
          </p:nvGrpSpPr>
          <p:grpSpPr>
            <a:xfrm>
              <a:off x="7484594" y="6355934"/>
              <a:ext cx="10099079" cy="1103718"/>
              <a:chOff x="0" y="0"/>
              <a:chExt cx="10099078" cy="1103717"/>
            </a:xfrm>
          </p:grpSpPr>
          <p:sp>
            <p:nvSpPr>
              <p:cNvPr id="284" name="Rectangle"/>
              <p:cNvSpPr/>
              <p:nvPr/>
            </p:nvSpPr>
            <p:spPr>
              <a:xfrm>
                <a:off x="-1" y="-1"/>
                <a:ext cx="10099080" cy="1103719"/>
              </a:xfrm>
              <a:prstGeom prst="rect">
                <a:avLst/>
              </a:prstGeom>
              <a:solidFill>
                <a:srgbClr val="F2F2F2"/>
              </a:solidFill>
              <a:ln w="12700" cap="flat">
                <a:noFill/>
                <a:miter lim="400000"/>
              </a:ln>
              <a:effectLst/>
            </p:spPr>
            <p:txBody>
              <a:bodyPr wrap="square" lIns="71436" tIns="71436" rIns="71436" bIns="71436" numCol="1" anchor="ctr">
                <a:noAutofit/>
              </a:bodyPr>
              <a:lstStyle/>
              <a:p>
                <a:pPr>
                  <a:lnSpc>
                    <a:spcPct val="10000"/>
                  </a:lnSpc>
                  <a:defRPr sz="4000">
                    <a:solidFill>
                      <a:srgbClr val="000000"/>
                    </a:solidFill>
                    <a:latin typeface="Helvetica Neue Light"/>
                    <a:ea typeface="Helvetica Neue Light"/>
                    <a:cs typeface="Helvetica Neue Light"/>
                    <a:sym typeface="Helvetica Neue Light"/>
                  </a:defRPr>
                </a:pPr>
              </a:p>
            </p:txBody>
          </p:sp>
          <p:sp>
            <p:nvSpPr>
              <p:cNvPr id="285" name="Text"/>
              <p:cNvSpPr txBox="1"/>
              <p:nvPr/>
            </p:nvSpPr>
            <p:spPr>
              <a:xfrm>
                <a:off x="-1" y="12933"/>
                <a:ext cx="10099080" cy="1077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nSpc>
                    <a:spcPct val="10000"/>
                  </a:lnSpc>
                  <a:defRPr sz="4600">
                    <a:solidFill>
                      <a:srgbClr val="000000"/>
                    </a:solidFill>
                    <a:latin typeface="Cambria Math"/>
                    <a:ea typeface="Cambria Math"/>
                    <a:cs typeface="Cambria Math"/>
                    <a:sym typeface="Cambria Math"/>
                  </a:defRPr>
                </a:lvl1pPr>
              </a:lstStyle>
              <a:p>
                <a:pPr/>
                <a14:m>
                  <m:oMathPara>
                    <m:oMathParaPr>
                      <m:jc m:val="center"/>
                    </m:oMathParaPr>
                    <m:oMath>
                      <m:r>
                        <a:rPr xmlns:a="http://schemas.openxmlformats.org/drawingml/2006/main" sz="4600" i="1">
                          <a:solidFill>
                            <a:srgbClr val="000000"/>
                          </a:solidFill>
                          <a:latin typeface="Cambria Math" panose="02040503050406030204" pitchFamily="18" charset="0"/>
                        </a:rPr>
                        <m:t>α</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R</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γ</m:t>
                      </m:r>
                      <m:d>
                        <m:dPr>
                          <m:ctrlPr>
                            <a:rPr xmlns:a="http://schemas.openxmlformats.org/drawingml/2006/main" sz="4600" i="1">
                              <a:solidFill>
                                <a:srgbClr val="000000"/>
                              </a:solidFill>
                              <a:latin typeface="Cambria Math" panose="02040503050406030204" pitchFamily="18" charset="0"/>
                            </a:rPr>
                          </m:ctrlPr>
                        </m:dPr>
                        <m:e>
                          <m:sSub>
                            <m:e>
                              <m:r>
                                <a:rPr xmlns:a="http://schemas.openxmlformats.org/drawingml/2006/main" sz="4600" i="1">
                                  <a:solidFill>
                                    <a:srgbClr val="000000"/>
                                  </a:solidFill>
                                  <a:latin typeface="Cambria Math" panose="02040503050406030204" pitchFamily="18" charset="0"/>
                                </a:rPr>
                                <m:t>∑</m:t>
                              </m:r>
                            </m:e>
                            <m:sub>
                              <m:r>
                                <a:rPr xmlns:a="http://schemas.openxmlformats.org/drawingml/2006/main" sz="4600" i="1">
                                  <a:solidFill>
                                    <a:srgbClr val="000000"/>
                                  </a:solidFill>
                                  <a:latin typeface="Cambria Math" panose="02040503050406030204" pitchFamily="18" charset="0"/>
                                </a:rPr>
                                <m:t>a</m:t>
                              </m:r>
                            </m:sub>
                          </m:sSub>
                          <m:r>
                            <a:rPr xmlns:a="http://schemas.openxmlformats.org/drawingml/2006/main" sz="4600" i="1">
                              <a:solidFill>
                                <a:srgbClr val="000000"/>
                              </a:solidFill>
                              <a:latin typeface="Cambria Math" panose="02040503050406030204" pitchFamily="18" charset="0"/>
                            </a:rPr>
                            <m:t>π</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sSup>
                            <m:e>
                              <m:r>
                                <a:rPr xmlns:a="http://schemas.openxmlformats.org/drawingml/2006/main" sz="4600" i="1">
                                  <a:solidFill>
                                    <a:srgbClr val="000000"/>
                                  </a:solidFill>
                                  <a:latin typeface="Cambria Math" panose="02040503050406030204" pitchFamily="18" charset="0"/>
                                </a:rPr>
                                <m:t>S</m:t>
                              </m:r>
                            </m:e>
                            <m:sup>
                              <m:r>
                                <a:rPr xmlns:a="http://schemas.openxmlformats.org/drawingml/2006/main" sz="4600" i="1">
                                  <a:solidFill>
                                    <a:srgbClr val="000000"/>
                                  </a:solidFill>
                                  <a:latin typeface="Cambria Math" panose="02040503050406030204" pitchFamily="18" charset="0"/>
                                </a:rPr>
                                <m:t>′</m:t>
                              </m:r>
                            </m:sup>
                          </m:sSup>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Q</m:t>
                          </m:r>
                          <m:r>
                            <a:rPr xmlns:a="http://schemas.openxmlformats.org/drawingml/2006/main" sz="4600" i="1">
                              <a:solidFill>
                                <a:srgbClr val="000000"/>
                              </a:solidFill>
                              <a:latin typeface="Cambria Math" panose="02040503050406030204" pitchFamily="18" charset="0"/>
                            </a:rPr>
                            <m:t>(</m:t>
                          </m:r>
                          <m:sSup>
                            <m:e>
                              <m:r>
                                <a:rPr xmlns:a="http://schemas.openxmlformats.org/drawingml/2006/main" sz="4600" i="1">
                                  <a:solidFill>
                                    <a:srgbClr val="000000"/>
                                  </a:solidFill>
                                  <a:latin typeface="Cambria Math" panose="02040503050406030204" pitchFamily="18" charset="0"/>
                                </a:rPr>
                                <m:t>S</m:t>
                              </m:r>
                            </m:e>
                            <m:sup>
                              <m:r>
                                <a:rPr xmlns:a="http://schemas.openxmlformats.org/drawingml/2006/main" sz="4600" i="1">
                                  <a:solidFill>
                                    <a:srgbClr val="000000"/>
                                  </a:solidFill>
                                  <a:latin typeface="Cambria Math" panose="02040503050406030204" pitchFamily="18" charset="0"/>
                                </a:rPr>
                                <m:t>′</m:t>
                              </m:r>
                            </m:sup>
                          </m:sSup>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e>
                      </m:d>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Q</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m:t>
                      </m:r>
                    </m:oMath>
                  </m:oMathPara>
                </a14:m>
                <a:endParaRPr sz="4340"/>
              </a:p>
            </p:txBody>
          </p:sp>
        </p:grpSp>
      </p:grpSp>
      <p:grpSp>
        <p:nvGrpSpPr>
          <p:cNvPr id="292" name="Group"/>
          <p:cNvGrpSpPr/>
          <p:nvPr/>
        </p:nvGrpSpPr>
        <p:grpSpPr>
          <a:xfrm>
            <a:off x="20093917" y="9204932"/>
            <a:ext cx="2454731" cy="3184037"/>
            <a:chOff x="0" y="0"/>
            <a:chExt cx="2454730" cy="3184035"/>
          </a:xfrm>
        </p:grpSpPr>
        <p:pic>
          <p:nvPicPr>
            <p:cNvPr id="288" name="Image" descr="Image"/>
            <p:cNvPicPr>
              <a:picLocks noChangeAspect="1"/>
            </p:cNvPicPr>
            <p:nvPr/>
          </p:nvPicPr>
          <p:blipFill>
            <a:blip r:embed="rId3">
              <a:extLst/>
            </a:blip>
            <a:stretch>
              <a:fillRect/>
            </a:stretch>
          </p:blipFill>
          <p:spPr>
            <a:xfrm>
              <a:off x="0" y="0"/>
              <a:ext cx="2454731" cy="2805246"/>
            </a:xfrm>
            <a:prstGeom prst="rect">
              <a:avLst/>
            </a:prstGeom>
            <a:ln w="12700" cap="flat">
              <a:noFill/>
              <a:miter lim="400000"/>
            </a:ln>
            <a:effectLst/>
          </p:spPr>
        </p:pic>
        <p:grpSp>
          <p:nvGrpSpPr>
            <p:cNvPr id="291" name="Caption"/>
            <p:cNvGrpSpPr/>
            <p:nvPr/>
          </p:nvGrpSpPr>
          <p:grpSpPr>
            <a:xfrm>
              <a:off x="0" y="2906844"/>
              <a:ext cx="2454731" cy="277192"/>
              <a:chOff x="0" y="0"/>
              <a:chExt cx="2454730" cy="277191"/>
            </a:xfrm>
          </p:grpSpPr>
          <p:sp>
            <p:nvSpPr>
              <p:cNvPr id="289" name="Rectangle"/>
              <p:cNvSpPr/>
              <p:nvPr/>
            </p:nvSpPr>
            <p:spPr>
              <a:xfrm>
                <a:off x="0" y="0"/>
                <a:ext cx="2454731"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90" name="A closed circle has an arrow to an open circle, which has multiple arrows to closed circles."/>
              <p:cNvSpPr txBox="1"/>
              <p:nvPr/>
            </p:nvSpPr>
            <p:spPr>
              <a:xfrm>
                <a:off x="-1" y="0"/>
                <a:ext cx="2454732" cy="2771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closed circle has an arrow to an open circle, which has multiple arrows to closed circles.</a:t>
                </a:r>
              </a:p>
            </p:txBody>
          </p:sp>
        </p:gr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Information Usage"/>
          <p:cNvSpPr txBox="1"/>
          <p:nvPr>
            <p:ph type="title"/>
          </p:nvPr>
        </p:nvSpPr>
        <p:spPr>
          <a:xfrm>
            <a:off x="2667000" y="794741"/>
            <a:ext cx="19050000" cy="2805247"/>
          </a:xfrm>
          <a:prstGeom prst="rect">
            <a:avLst/>
          </a:prstGeom>
        </p:spPr>
        <p:txBody>
          <a:bodyPr/>
          <a:lstStyle/>
          <a:p>
            <a:pPr/>
            <a:r>
              <a:t>Information Usage</a:t>
            </a:r>
          </a:p>
        </p:txBody>
      </p:sp>
      <p:sp>
        <p:nvSpPr>
          <p:cNvPr id="295" name="Sarsa uses the actual reward   of the actual action   taken from an actual state  , and the estimated value of the actual action   to be taken in the actual next state…"/>
          <p:cNvSpPr txBox="1"/>
          <p:nvPr>
            <p:ph type="body" idx="1"/>
          </p:nvPr>
        </p:nvSpPr>
        <p:spPr>
          <a:xfrm>
            <a:off x="1604259" y="4021826"/>
            <a:ext cx="17780388" cy="8840391"/>
          </a:xfrm>
          <a:prstGeom prst="rect">
            <a:avLst/>
          </a:prstGeom>
        </p:spPr>
        <p:txBody>
          <a:bodyPr/>
          <a:lstStyle/>
          <a:p>
            <a:pPr marL="605074" indent="-605074" defTabSz="813314">
              <a:spcBef>
                <a:spcPts val="3500"/>
              </a:spcBef>
              <a:defRPr b="1" sz="4300">
                <a:latin typeface="+mj-lt"/>
                <a:ea typeface="+mj-ea"/>
                <a:cs typeface="+mj-cs"/>
                <a:sym typeface="Helvetica Neue"/>
              </a:defRPr>
            </a:pPr>
            <a:r>
              <a:t>Sarsa</a:t>
            </a:r>
            <a:r>
              <a:rPr b="0">
                <a:latin typeface="Helvetica Neue Light"/>
                <a:ea typeface="Helvetica Neue Light"/>
                <a:cs typeface="Helvetica Neue Light"/>
                <a:sym typeface="Helvetica Neue Light"/>
              </a:rPr>
              <a:t> uses the actual reward </a:t>
            </a:r>
            <a14:m>
              <m:oMath>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of the actual action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taken from an actual state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and the estimated value of the </a:t>
            </a:r>
            <a:r>
              <a:rPr b="0">
                <a:solidFill>
                  <a:srgbClr val="C82506"/>
                </a:solidFill>
                <a:latin typeface="Helvetica Neue Medium"/>
                <a:ea typeface="Helvetica Neue Medium"/>
                <a:cs typeface="Helvetica Neue Medium"/>
                <a:sym typeface="Helvetica Neue Medium"/>
              </a:rPr>
              <a:t>actual action</a:t>
            </a:r>
            <a:r>
              <a:rPr b="0">
                <a:latin typeface="Helvetica Neue Light"/>
                <a:ea typeface="Helvetica Neue Light"/>
                <a:cs typeface="Helvetica Neue Light"/>
                <a:sym typeface="Helvetica Neue Light"/>
              </a:rPr>
              <a:t>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rPr b="0">
                <a:latin typeface="Helvetica Neue Light"/>
                <a:ea typeface="Helvetica Neue Light"/>
                <a:cs typeface="Helvetica Neue Light"/>
                <a:sym typeface="Helvetica Neue Light"/>
              </a:rPr>
              <a:t> to be taken in the actual next state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p>
          <a:p>
            <a:pPr marL="605074" indent="-605074" defTabSz="813314">
              <a:spcBef>
                <a:spcPts val="3500"/>
              </a:spcBef>
              <a:defRPr b="1" sz="4300">
                <a:latin typeface="+mj-lt"/>
                <a:ea typeface="+mj-ea"/>
                <a:cs typeface="+mj-cs"/>
                <a:sym typeface="Helvetica Neue"/>
              </a:defRPr>
            </a:pPr>
            <a:r>
              <a:t>Q-Learning</a:t>
            </a:r>
            <a:r>
              <a:rPr b="0">
                <a:latin typeface="Helvetica Neue Light"/>
                <a:ea typeface="Helvetica Neue Light"/>
                <a:cs typeface="Helvetica Neue Light"/>
                <a:sym typeface="Helvetica Neue Light"/>
              </a:rPr>
              <a:t> uses the actual reward </a:t>
            </a:r>
            <a14:m>
              <m:oMath>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of the actual action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taken from an actual state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and the value of the </a:t>
            </a:r>
            <a:r>
              <a:rPr b="0">
                <a:solidFill>
                  <a:srgbClr val="C82506"/>
                </a:solidFill>
                <a:latin typeface="Helvetica Neue Medium"/>
                <a:ea typeface="Helvetica Neue Medium"/>
                <a:cs typeface="Helvetica Neue Medium"/>
                <a:sym typeface="Helvetica Neue Medium"/>
              </a:rPr>
              <a:t>highest-estimated-value action</a:t>
            </a:r>
            <a:r>
              <a:rPr b="0">
                <a:latin typeface="Helvetica Neue Light"/>
                <a:ea typeface="Helvetica Neue Light"/>
                <a:cs typeface="Helvetica Neue Light"/>
                <a:sym typeface="Helvetica Neue Light"/>
              </a:rPr>
              <a:t> in the actual next state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p>
          <a:p>
            <a:pPr marL="605074" indent="-605074" defTabSz="813314">
              <a:spcBef>
                <a:spcPts val="3500"/>
              </a:spcBef>
              <a:defRPr b="1" sz="4300">
                <a:latin typeface="+mj-lt"/>
                <a:ea typeface="+mj-ea"/>
                <a:cs typeface="+mj-cs"/>
                <a:sym typeface="Helvetica Neue"/>
              </a:defRPr>
            </a:pPr>
            <a:r>
              <a:t>Expected Sarsa</a:t>
            </a:r>
            <a:r>
              <a:rPr b="0">
                <a:latin typeface="Helvetica Neue Light"/>
                <a:ea typeface="Helvetica Neue Light"/>
                <a:cs typeface="Helvetica Neue Light"/>
                <a:sym typeface="Helvetica Neue Light"/>
              </a:rPr>
              <a:t> uses the actual reward </a:t>
            </a:r>
            <a14:m>
              <m:oMath>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of the actual action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taken from an actual state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oMath>
            </a14:m>
            <a:r>
              <a:rPr b="0">
                <a:latin typeface="Helvetica Neue Light"/>
                <a:ea typeface="Helvetica Neue Light"/>
                <a:cs typeface="Helvetica Neue Light"/>
                <a:sym typeface="Helvetica Neue Light"/>
              </a:rPr>
              <a:t>, and the </a:t>
            </a:r>
            <a:r>
              <a:rPr b="0">
                <a:solidFill>
                  <a:srgbClr val="C82506"/>
                </a:solidFill>
                <a:latin typeface="Helvetica Neue Medium"/>
                <a:ea typeface="Helvetica Neue Medium"/>
                <a:cs typeface="Helvetica Neue Medium"/>
                <a:sym typeface="Helvetica Neue Medium"/>
              </a:rPr>
              <a:t>expected estimated value</a:t>
            </a:r>
            <a:r>
              <a:rPr b="0">
                <a:latin typeface="Helvetica Neue Light"/>
                <a:ea typeface="Helvetica Neue Light"/>
                <a:cs typeface="Helvetica Neue Light"/>
                <a:sym typeface="Helvetica Neue Light"/>
              </a:rPr>
              <a:t> of next action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rPr b="0">
                <a:latin typeface="Helvetica Neue Light"/>
                <a:ea typeface="Helvetica Neue Light"/>
                <a:cs typeface="Helvetica Neue Light"/>
                <a:sym typeface="Helvetica Neue Light"/>
              </a:rPr>
              <a:t> to be taken in the actual next state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rPr b="0">
                <a:latin typeface="Helvetica Neue Light"/>
                <a:ea typeface="Helvetica Neue Light"/>
                <a:cs typeface="Helvetica Neue Light"/>
                <a:sym typeface="Helvetica Neue Light"/>
              </a:rPr>
              <a:t> </a:t>
            </a:r>
            <a:endParaRPr sz="5000"/>
          </a:p>
        </p:txBody>
      </p:sp>
      <p:pic>
        <p:nvPicPr>
          <p:cNvPr id="296" name="Image" descr="Image"/>
          <p:cNvPicPr>
            <a:picLocks noChangeAspect="1"/>
          </p:cNvPicPr>
          <p:nvPr/>
        </p:nvPicPr>
        <p:blipFill>
          <a:blip r:embed="rId2">
            <a:extLst/>
          </a:blip>
          <a:stretch>
            <a:fillRect/>
          </a:stretch>
        </p:blipFill>
        <p:spPr>
          <a:xfrm>
            <a:off x="20448832" y="3929205"/>
            <a:ext cx="682157" cy="2805246"/>
          </a:xfrm>
          <a:prstGeom prst="rect">
            <a:avLst/>
          </a:prstGeom>
          <a:ln w="12700">
            <a:miter lim="400000"/>
          </a:ln>
        </p:spPr>
      </p:pic>
      <p:grpSp>
        <p:nvGrpSpPr>
          <p:cNvPr id="299" name="A closed circle has an arrow to an open circle, which has an arrow to a closed circle."/>
          <p:cNvGrpSpPr/>
          <p:nvPr/>
        </p:nvGrpSpPr>
        <p:grpSpPr>
          <a:xfrm>
            <a:off x="20332710" y="6836050"/>
            <a:ext cx="914402" cy="543892"/>
            <a:chOff x="0" y="0"/>
            <a:chExt cx="914400" cy="543890"/>
          </a:xfrm>
        </p:grpSpPr>
        <p:sp>
          <p:nvSpPr>
            <p:cNvPr id="297" name="Rectangle"/>
            <p:cNvSpPr/>
            <p:nvPr/>
          </p:nvSpPr>
          <p:spPr>
            <a:xfrm>
              <a:off x="0" y="0"/>
              <a:ext cx="914401" cy="5438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98" name="A closed circle has an arrow to an open circle, which has an arrow to a closed circle."/>
            <p:cNvSpPr txBox="1"/>
            <p:nvPr/>
          </p:nvSpPr>
          <p:spPr>
            <a:xfrm>
              <a:off x="0" y="0"/>
              <a:ext cx="914401" cy="543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closed circle has an arrow to an open circle, which has an arrow to a closed circle.</a:t>
              </a:r>
            </a:p>
          </p:txBody>
        </p:sp>
      </p:grpSp>
      <p:pic>
        <p:nvPicPr>
          <p:cNvPr id="300" name="Image" descr="Image"/>
          <p:cNvPicPr>
            <a:picLocks noChangeAspect="1"/>
          </p:cNvPicPr>
          <p:nvPr/>
        </p:nvPicPr>
        <p:blipFill>
          <a:blip r:embed="rId3">
            <a:extLst/>
          </a:blip>
          <a:stretch>
            <a:fillRect/>
          </a:stretch>
        </p:blipFill>
        <p:spPr>
          <a:xfrm>
            <a:off x="19807445" y="7039464"/>
            <a:ext cx="1964780" cy="2805246"/>
          </a:xfrm>
          <a:prstGeom prst="rect">
            <a:avLst/>
          </a:prstGeom>
          <a:ln w="12700">
            <a:miter lim="400000"/>
          </a:ln>
        </p:spPr>
      </p:pic>
      <p:grpSp>
        <p:nvGrpSpPr>
          <p:cNvPr id="303" name="A closed circle has an arrow to an open circle, which has multiple arrows to closed circles; the multiple arrows are connected by an arc."/>
          <p:cNvGrpSpPr/>
          <p:nvPr/>
        </p:nvGrpSpPr>
        <p:grpSpPr>
          <a:xfrm>
            <a:off x="19807445" y="9946307"/>
            <a:ext cx="1964930" cy="366091"/>
            <a:chOff x="0" y="0"/>
            <a:chExt cx="1964929" cy="366090"/>
          </a:xfrm>
        </p:grpSpPr>
        <p:sp>
          <p:nvSpPr>
            <p:cNvPr id="301" name="Rectangle"/>
            <p:cNvSpPr/>
            <p:nvPr/>
          </p:nvSpPr>
          <p:spPr>
            <a:xfrm>
              <a:off x="0" y="0"/>
              <a:ext cx="1964930" cy="3660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302" name="A closed circle has an arrow to an open circle, which has multiple arrows to closed circles; the multiple arrows are connected by an arc."/>
            <p:cNvSpPr txBox="1"/>
            <p:nvPr/>
          </p:nvSpPr>
          <p:spPr>
            <a:xfrm>
              <a:off x="-1" y="-1"/>
              <a:ext cx="1964931" cy="366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closed circle has an arrow to an open circle, which has multiple arrows to closed circles; the multiple arrows are connected by an arc.</a:t>
              </a:r>
            </a:p>
          </p:txBody>
        </p:sp>
      </p:grpSp>
      <p:pic>
        <p:nvPicPr>
          <p:cNvPr id="304" name="Image" descr="Image"/>
          <p:cNvPicPr>
            <a:picLocks noChangeAspect="1"/>
          </p:cNvPicPr>
          <p:nvPr/>
        </p:nvPicPr>
        <p:blipFill>
          <a:blip r:embed="rId4">
            <a:extLst/>
          </a:blip>
          <a:stretch>
            <a:fillRect/>
          </a:stretch>
        </p:blipFill>
        <p:spPr>
          <a:xfrm>
            <a:off x="19562547" y="10149592"/>
            <a:ext cx="2454729" cy="2805245"/>
          </a:xfrm>
          <a:prstGeom prst="rect">
            <a:avLst/>
          </a:prstGeom>
          <a:ln w="12700">
            <a:miter lim="400000"/>
          </a:ln>
        </p:spPr>
      </p:pic>
      <p:grpSp>
        <p:nvGrpSpPr>
          <p:cNvPr id="307" name="A closed circle has an arrow to an open circle, which has multiple arrows to closed circles."/>
          <p:cNvGrpSpPr/>
          <p:nvPr/>
        </p:nvGrpSpPr>
        <p:grpSpPr>
          <a:xfrm>
            <a:off x="19562546" y="13056435"/>
            <a:ext cx="2454730" cy="277192"/>
            <a:chOff x="0" y="0"/>
            <a:chExt cx="2454728" cy="277191"/>
          </a:xfrm>
        </p:grpSpPr>
        <p:sp>
          <p:nvSpPr>
            <p:cNvPr id="305" name="Rectangle"/>
            <p:cNvSpPr/>
            <p:nvPr/>
          </p:nvSpPr>
          <p:spPr>
            <a:xfrm>
              <a:off x="0" y="0"/>
              <a:ext cx="2454729"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306" name="A closed circle has an arrow to an open circle, which has multiple arrows to closed circles."/>
            <p:cNvSpPr txBox="1"/>
            <p:nvPr/>
          </p:nvSpPr>
          <p:spPr>
            <a:xfrm>
              <a:off x="-1" y="-1"/>
              <a:ext cx="2454730"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closed circle has an arrow to an open circle, which has multiple arrows to closed circles.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9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300"/>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3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29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304"/>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7" fill="hold">
                                  <p:stCondLst>
                                    <p:cond delay="0"/>
                                  </p:stCondLst>
                                  <p:iterate type="el" backwards="0">
                                    <p:tmAbs val="0"/>
                                  </p:iterate>
                                  <p:childTnLst>
                                    <p:set>
                                      <p:cBhvr>
                                        <p:cTn id="31" fill="hold"/>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4"/>
      <p:bldP build="p" bldLvl="5" animBg="1" rev="0" advAuto="0" spid="295" grpId="3"/>
      <p:bldP build="whole" bldLvl="1" animBg="1" rev="0" advAuto="0" spid="304" grpId="6"/>
      <p:bldP build="whole" bldLvl="1" animBg="1" rev="0" advAuto="0" spid="307" grpId="7"/>
      <p:bldP build="whole" bldLvl="1" animBg="1" rev="0" advAuto="0" spid="303" grpId="5"/>
      <p:bldP build="whole" bldLvl="1" animBg="1" rev="0" advAuto="0" spid="296" grpId="1"/>
      <p:bldP build="whole" bldLvl="1" animBg="1" rev="0" advAuto="0" spid="299"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Performance on The Cliff, revisited"/>
          <p:cNvSpPr txBox="1"/>
          <p:nvPr>
            <p:ph type="title"/>
          </p:nvPr>
        </p:nvSpPr>
        <p:spPr>
          <a:xfrm>
            <a:off x="2667000" y="359139"/>
            <a:ext cx="19050000" cy="1948721"/>
          </a:xfrm>
          <a:prstGeom prst="rect">
            <a:avLst/>
          </a:prstGeom>
        </p:spPr>
        <p:txBody>
          <a:bodyPr/>
          <a:lstStyle>
            <a:lvl1pPr defTabSz="739377">
              <a:defRPr sz="10000"/>
            </a:lvl1pPr>
          </a:lstStyle>
          <a:p>
            <a:pPr/>
            <a:r>
              <a:t>Performance on The Cliff, revisited</a:t>
            </a:r>
          </a:p>
        </p:txBody>
      </p:sp>
      <p:sp>
        <p:nvSpPr>
          <p:cNvPr id="310" name="For small enough  , Sarsa and Expected Sarsa have same asymptotic performance…"/>
          <p:cNvSpPr txBox="1"/>
          <p:nvPr>
            <p:ph type="body" sz="quarter" idx="1"/>
          </p:nvPr>
        </p:nvSpPr>
        <p:spPr>
          <a:xfrm>
            <a:off x="2667000" y="11120142"/>
            <a:ext cx="19050000" cy="2190420"/>
          </a:xfrm>
          <a:prstGeom prst="rect">
            <a:avLst/>
          </a:prstGeom>
        </p:spPr>
        <p:txBody>
          <a:bodyPr/>
          <a:lstStyle/>
          <a:p>
            <a:pPr marL="495061" indent="-495061" defTabSz="665440">
              <a:spcBef>
                <a:spcPts val="2900"/>
              </a:spcBef>
              <a:defRPr sz="3500"/>
            </a:pPr>
            <a:r>
              <a:t>For small enough </a:t>
            </a:r>
            <a14:m>
              <m:oMath>
                <m:r>
                  <a:rPr xmlns:a="http://schemas.openxmlformats.org/drawingml/2006/main" sz="4250" i="1">
                    <a:solidFill>
                      <a:srgbClr val="000000"/>
                    </a:solidFill>
                    <a:latin typeface="Cambria Math" panose="02040503050406030204" pitchFamily="18" charset="0"/>
                  </a:rPr>
                  <m:t>α</m:t>
                </m:r>
              </m:oMath>
            </a14:m>
            <a:r>
              <a:t>, Sarsa and Expected Sarsa have same </a:t>
            </a:r>
            <a:r>
              <a:rPr>
                <a:solidFill>
                  <a:srgbClr val="C82506"/>
                </a:solidFill>
                <a:latin typeface="Helvetica Neue Medium"/>
                <a:ea typeface="Helvetica Neue Medium"/>
                <a:cs typeface="Helvetica Neue Medium"/>
                <a:sym typeface="Helvetica Neue Medium"/>
              </a:rPr>
              <a:t>asymptotic</a:t>
            </a:r>
            <a:r>
              <a:t> performance</a:t>
            </a:r>
          </a:p>
          <a:p>
            <a:pPr marL="495061" indent="-495061" defTabSz="665440">
              <a:spcBef>
                <a:spcPts val="1200"/>
              </a:spcBef>
              <a:defRPr sz="3500"/>
            </a:pPr>
            <a:r>
              <a:t>For larger </a:t>
            </a:r>
            <a14:m>
              <m:oMath>
                <m:r>
                  <a:rPr xmlns:a="http://schemas.openxmlformats.org/drawingml/2006/main" sz="4250" i="1">
                    <a:solidFill>
                      <a:srgbClr val="000000"/>
                    </a:solidFill>
                    <a:latin typeface="Cambria Math" panose="02040503050406030204" pitchFamily="18" charset="0"/>
                  </a:rPr>
                  <m:t>α</m:t>
                </m:r>
              </m:oMath>
            </a14:m>
            <a:r>
              <a:t>, Expected Sarsa has increasingly high </a:t>
            </a:r>
            <a:r>
              <a:rPr>
                <a:solidFill>
                  <a:srgbClr val="C82506"/>
                </a:solidFill>
                <a:latin typeface="Helvetica Neue Medium"/>
                <a:ea typeface="Helvetica Neue Medium"/>
                <a:cs typeface="Helvetica Neue Medium"/>
                <a:sym typeface="Helvetica Neue Medium"/>
              </a:rPr>
              <a:t>interim</a:t>
            </a:r>
            <a:r>
              <a:t> performance, whereas Sarsa has increasingly poor interim performance (</a:t>
            </a:r>
            <a:r>
              <a:rPr b="1">
                <a:latin typeface="+mj-lt"/>
                <a:ea typeface="+mj-ea"/>
                <a:cs typeface="+mj-cs"/>
                <a:sym typeface="Helvetica Neue"/>
              </a:rPr>
              <a:t>why?</a:t>
            </a:r>
            <a:r>
              <a:t>)</a:t>
            </a:r>
            <a:endParaRPr sz="4057"/>
          </a:p>
        </p:txBody>
      </p:sp>
      <p:grpSp>
        <p:nvGrpSpPr>
          <p:cNvPr id="315" name="Group"/>
          <p:cNvGrpSpPr/>
          <p:nvPr/>
        </p:nvGrpSpPr>
        <p:grpSpPr>
          <a:xfrm>
            <a:off x="3827271" y="2728129"/>
            <a:ext cx="13718359" cy="8549633"/>
            <a:chOff x="0" y="0"/>
            <a:chExt cx="13718357" cy="8549632"/>
          </a:xfrm>
        </p:grpSpPr>
        <p:pic>
          <p:nvPicPr>
            <p:cNvPr id="311" name="Image" descr="Image"/>
            <p:cNvPicPr>
              <a:picLocks noChangeAspect="1"/>
            </p:cNvPicPr>
            <p:nvPr/>
          </p:nvPicPr>
          <p:blipFill>
            <a:blip r:embed="rId2">
              <a:extLst/>
            </a:blip>
            <a:stretch>
              <a:fillRect/>
            </a:stretch>
          </p:blipFill>
          <p:spPr>
            <a:xfrm>
              <a:off x="-1" y="0"/>
              <a:ext cx="13718359" cy="8259743"/>
            </a:xfrm>
            <a:prstGeom prst="rect">
              <a:avLst/>
            </a:prstGeom>
            <a:ln w="12700" cap="flat">
              <a:noFill/>
              <a:miter lim="400000"/>
            </a:ln>
            <a:effectLst/>
          </p:spPr>
        </p:pic>
        <p:grpSp>
          <p:nvGrpSpPr>
            <p:cNvPr id="314" name="Caption"/>
            <p:cNvGrpSpPr/>
            <p:nvPr/>
          </p:nvGrpSpPr>
          <p:grpSpPr>
            <a:xfrm>
              <a:off x="-1" y="8361341"/>
              <a:ext cx="13718359" cy="188292"/>
              <a:chOff x="0" y="0"/>
              <a:chExt cx="13718357" cy="188290"/>
            </a:xfrm>
          </p:grpSpPr>
          <p:sp>
            <p:nvSpPr>
              <p:cNvPr id="312" name="Rectangle"/>
              <p:cNvSpPr/>
              <p:nvPr/>
            </p:nvSpPr>
            <p:spPr>
              <a:xfrm>
                <a:off x="0" y="0"/>
                <a:ext cx="13718358" cy="1882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313" name="The y-axis is labelled &quot;sum of rewards per episode&quot; and the x-axis is labelled &quot;alpha&quot;.  Performance on the cliff environment is plotted for Q-learning, Sarsa, and Expected Sarsa for both asymptomatic performance and interim performance."/>
              <p:cNvSpPr txBox="1"/>
              <p:nvPr/>
            </p:nvSpPr>
            <p:spPr>
              <a:xfrm>
                <a:off x="0" y="0"/>
                <a:ext cx="13718358"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The y-axis is labelled "sum of rewards per episode" and the x-axis is labelled "alpha".  Performance on the cliff environment is plotted for Q-learning, Sarsa, and Expected Sarsa for both asymptomatic performance and interim performance.</a:t>
                </a:r>
              </a:p>
            </p:txBody>
          </p:sp>
        </p:gr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ummary"/>
          <p:cNvSpPr txBox="1"/>
          <p:nvPr>
            <p:ph type="title"/>
          </p:nvPr>
        </p:nvSpPr>
        <p:spPr>
          <a:xfrm>
            <a:off x="2667000" y="794741"/>
            <a:ext cx="19050000" cy="3036096"/>
          </a:xfrm>
          <a:prstGeom prst="rect">
            <a:avLst/>
          </a:prstGeom>
        </p:spPr>
        <p:txBody>
          <a:bodyPr/>
          <a:lstStyle/>
          <a:p>
            <a:pPr/>
            <a:r>
              <a:t>Summary</a:t>
            </a:r>
          </a:p>
        </p:txBody>
      </p:sp>
      <p:sp>
        <p:nvSpPr>
          <p:cNvPr id="318" name="Temporal Difference Learning bootstraps and learns from experience…"/>
          <p:cNvSpPr txBox="1"/>
          <p:nvPr>
            <p:ph type="body" idx="1"/>
          </p:nvPr>
        </p:nvSpPr>
        <p:spPr>
          <a:xfrm>
            <a:off x="2667000" y="4110387"/>
            <a:ext cx="19050000" cy="8840393"/>
          </a:xfrm>
          <a:prstGeom prst="rect">
            <a:avLst/>
          </a:prstGeom>
        </p:spPr>
        <p:txBody>
          <a:bodyPr/>
          <a:lstStyle/>
          <a:p>
            <a:pPr/>
            <a:r>
              <a:t>Temporal Difference Learning </a:t>
            </a:r>
            <a:r>
              <a:rPr>
                <a:solidFill>
                  <a:srgbClr val="C82506"/>
                </a:solidFill>
                <a:latin typeface="Helvetica Neue Medium"/>
                <a:ea typeface="Helvetica Neue Medium"/>
                <a:cs typeface="Helvetica Neue Medium"/>
                <a:sym typeface="Helvetica Neue Medium"/>
              </a:rPr>
              <a:t>bootstraps</a:t>
            </a:r>
            <a:r>
              <a:t> </a:t>
            </a:r>
            <a:r>
              <a:rPr i="1">
                <a:latin typeface="+mj-lt"/>
                <a:ea typeface="+mj-ea"/>
                <a:cs typeface="+mj-cs"/>
                <a:sym typeface="Helvetica Neue"/>
              </a:rPr>
              <a:t>and</a:t>
            </a:r>
            <a:r>
              <a:t> learns from </a:t>
            </a:r>
            <a:r>
              <a:rPr>
                <a:solidFill>
                  <a:srgbClr val="C82506"/>
                </a:solidFill>
                <a:latin typeface="Helvetica Neue Medium"/>
                <a:ea typeface="Helvetica Neue Medium"/>
                <a:cs typeface="Helvetica Neue Medium"/>
                <a:sym typeface="Helvetica Neue Medium"/>
              </a:rPr>
              <a:t>experience</a:t>
            </a:r>
            <a:endParaRPr>
              <a:solidFill>
                <a:srgbClr val="C82506"/>
              </a:solidFill>
              <a:latin typeface="Helvetica Neue Medium"/>
              <a:ea typeface="Helvetica Neue Medium"/>
              <a:cs typeface="Helvetica Neue Medium"/>
              <a:sym typeface="Helvetica Neue Medium"/>
            </a:endParaRPr>
          </a:p>
          <a:p>
            <a:pPr lvl="2">
              <a:spcBef>
                <a:spcPts val="1600"/>
              </a:spcBef>
            </a:pPr>
            <a:r>
              <a:t>Dynamic programming bootstraps, but doesn't learn from experience (requires full dynamics)</a:t>
            </a:r>
          </a:p>
          <a:p>
            <a:pPr lvl="2">
              <a:spcBef>
                <a:spcPts val="1600"/>
              </a:spcBef>
            </a:pPr>
            <a:r>
              <a:t>Monte Carlo learns from experience, but doesn't bootstrap</a:t>
            </a:r>
          </a:p>
          <a:p>
            <a:pPr/>
            <a:r>
              <a:t>Prediction:</a:t>
            </a:r>
            <a:r>
              <a:rPr b="1">
                <a:latin typeface="+mj-lt"/>
                <a:ea typeface="+mj-ea"/>
                <a:cs typeface="+mj-cs"/>
                <a:sym typeface="Helvetica Neue"/>
              </a:rPr>
              <a:t> TD(0) algorithm</a:t>
            </a:r>
            <a:endParaRPr b="1">
              <a:latin typeface="+mj-lt"/>
              <a:ea typeface="+mj-ea"/>
              <a:cs typeface="+mj-cs"/>
              <a:sym typeface="Helvetica Neue"/>
            </a:endParaRPr>
          </a:p>
          <a:p>
            <a:pPr>
              <a:defRPr b="1">
                <a:latin typeface="+mj-lt"/>
                <a:ea typeface="+mj-ea"/>
                <a:cs typeface="+mj-cs"/>
                <a:sym typeface="Helvetica Neue"/>
              </a:defRPr>
            </a:pPr>
            <a:r>
              <a:t>Sarsa</a:t>
            </a:r>
            <a:r>
              <a:rPr b="0">
                <a:latin typeface="Helvetica Neue Light"/>
                <a:ea typeface="Helvetica Neue Light"/>
                <a:cs typeface="Helvetica Neue Light"/>
                <a:sym typeface="Helvetica Neue Light"/>
              </a:rPr>
              <a:t> estimates action-values of </a:t>
            </a:r>
            <a:r>
              <a:rPr b="0">
                <a:solidFill>
                  <a:srgbClr val="C82506"/>
                </a:solidFill>
                <a:latin typeface="Helvetica Neue Medium"/>
                <a:ea typeface="Helvetica Neue Medium"/>
                <a:cs typeface="Helvetica Neue Medium"/>
                <a:sym typeface="Helvetica Neue Medium"/>
              </a:rPr>
              <a:t>actual </a:t>
            </a:r>
            <a14:m>
              <m:oMath>
                <m:r>
                  <a:rPr xmlns:a="http://schemas.openxmlformats.org/drawingml/2006/main" sz="5300" i="1">
                    <a:solidFill>
                      <a:srgbClr val="C82505"/>
                    </a:solidFill>
                    <a:latin typeface="Cambria Math" panose="02040503050406030204" pitchFamily="18" charset="0"/>
                  </a:rPr>
                  <m:t>ϵ</m:t>
                </m:r>
              </m:oMath>
            </a14:m>
            <a:r>
              <a:rPr b="0">
                <a:solidFill>
                  <a:srgbClr val="C82506"/>
                </a:solidFill>
                <a:latin typeface="Helvetica Neue Medium"/>
                <a:ea typeface="Helvetica Neue Medium"/>
                <a:cs typeface="Helvetica Neue Medium"/>
                <a:sym typeface="Helvetica Neue Medium"/>
              </a:rPr>
              <a:t>-greedy policy</a:t>
            </a:r>
            <a:endParaRPr>
              <a:solidFill>
                <a:srgbClr val="C82506"/>
              </a:solidFill>
            </a:endParaRPr>
          </a:p>
          <a:p>
            <a:pPr lvl="2">
              <a:spcBef>
                <a:spcPts val="1600"/>
              </a:spcBef>
              <a:defRPr b="1">
                <a:latin typeface="+mj-lt"/>
                <a:ea typeface="+mj-ea"/>
                <a:cs typeface="+mj-cs"/>
                <a:sym typeface="Helvetica Neue"/>
              </a:defRPr>
            </a:pPr>
            <a:r>
              <a:t>Expected Sarsa</a:t>
            </a:r>
            <a:r>
              <a:rPr b="0">
                <a:latin typeface="Helvetica Neue Light"/>
                <a:ea typeface="Helvetica Neue Light"/>
                <a:cs typeface="Helvetica Neue Light"/>
                <a:sym typeface="Helvetica Neue Light"/>
              </a:rPr>
              <a:t> estimates action-values of </a:t>
            </a:r>
            <a14:m>
              <m:oMath>
                <m:r>
                  <a:rPr xmlns:a="http://schemas.openxmlformats.org/drawingml/2006/main" sz="5300" i="1">
                    <a:solidFill>
                      <a:srgbClr val="000000"/>
                    </a:solidFill>
                    <a:latin typeface="Cambria Math" panose="02040503050406030204" pitchFamily="18" charset="0"/>
                  </a:rPr>
                  <m:t>ϵ</m:t>
                </m:r>
              </m:oMath>
            </a14:m>
            <a:r>
              <a:rPr b="0">
                <a:latin typeface="Helvetica Neue Light"/>
                <a:ea typeface="Helvetica Neue Light"/>
                <a:cs typeface="Helvetica Neue Light"/>
                <a:sym typeface="Helvetica Neue Light"/>
              </a:rPr>
              <a:t>-greedy policy</a:t>
            </a:r>
            <a:endParaRPr>
              <a:solidFill>
                <a:srgbClr val="C82506"/>
              </a:solidFill>
            </a:endParaRPr>
          </a:p>
          <a:p>
            <a:pPr>
              <a:defRPr b="1">
                <a:latin typeface="+mj-lt"/>
                <a:ea typeface="+mj-ea"/>
                <a:cs typeface="+mj-cs"/>
                <a:sym typeface="Helvetica Neue"/>
              </a:defRPr>
            </a:pPr>
            <a:r>
              <a:t>Q-Learning</a:t>
            </a:r>
            <a:r>
              <a:rPr b="0">
                <a:latin typeface="Helvetica Neue Light"/>
                <a:ea typeface="Helvetica Neue Light"/>
                <a:cs typeface="Helvetica Neue Light"/>
                <a:sym typeface="Helvetica Neue Light"/>
              </a:rPr>
              <a:t> estimates action-values of </a:t>
            </a:r>
            <a:r>
              <a:rPr b="0">
                <a:solidFill>
                  <a:srgbClr val="C82506"/>
                </a:solidFill>
                <a:latin typeface="Helvetica Neue Medium"/>
                <a:ea typeface="Helvetica Neue Medium"/>
                <a:cs typeface="Helvetica Neue Medium"/>
                <a:sym typeface="Helvetica Neue Medium"/>
              </a:rPr>
              <a:t>optimal</a:t>
            </a:r>
            <a:r>
              <a:rPr b="0">
                <a:latin typeface="Helvetica Neue Light"/>
                <a:ea typeface="Helvetica Neue Light"/>
                <a:cs typeface="Helvetica Neue Light"/>
                <a:sym typeface="Helvetica Neue Light"/>
              </a:rPr>
              <a:t> policy while </a:t>
            </a:r>
            <a:r>
              <a:rPr b="0">
                <a:solidFill>
                  <a:srgbClr val="C82506"/>
                </a:solidFill>
                <a:latin typeface="Helvetica Neue Medium"/>
                <a:ea typeface="Helvetica Neue Medium"/>
                <a:cs typeface="Helvetica Neue Medium"/>
                <a:sym typeface="Helvetica Neue Medium"/>
              </a:rPr>
              <a:t>executing</a:t>
            </a:r>
            <a:r>
              <a:rPr b="0">
                <a:latin typeface="Helvetica Neue Light"/>
                <a:ea typeface="Helvetica Neue Light"/>
                <a:cs typeface="Helvetica Neue Light"/>
                <a:sym typeface="Helvetica Neue Light"/>
              </a:rPr>
              <a:t> an  </a:t>
            </a:r>
            <a14:m>
              <m:oMath>
                <m:r>
                  <a:rPr xmlns:a="http://schemas.openxmlformats.org/drawingml/2006/main" sz="5300" i="1">
                    <a:solidFill>
                      <a:srgbClr val="C82505"/>
                    </a:solidFill>
                    <a:latin typeface="Cambria Math" panose="02040503050406030204" pitchFamily="18" charset="0"/>
                  </a:rPr>
                  <m:t>ϵ</m:t>
                </m:r>
              </m:oMath>
            </a14:m>
            <a:r>
              <a:rPr b="0">
                <a:solidFill>
                  <a:srgbClr val="C82506"/>
                </a:solidFill>
                <a:latin typeface="Helvetica Neue Medium"/>
                <a:ea typeface="Helvetica Neue Medium"/>
                <a:cs typeface="Helvetica Neue Medium"/>
                <a:sym typeface="Helvetica Neue Medium"/>
              </a:rPr>
              <a:t>-greedy</a:t>
            </a:r>
            <a:r>
              <a:rPr b="0">
                <a:latin typeface="Helvetica Neue Light"/>
                <a:ea typeface="Helvetica Neue Light"/>
                <a:cs typeface="Helvetica Neue Light"/>
                <a:sym typeface="Helvetica Neue Light"/>
              </a:rPr>
              <a:t> policy</a:t>
            </a:r>
            <a:endParaRPr sz="500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Lecture Overview"/>
          <p:cNvSpPr txBox="1"/>
          <p:nvPr>
            <p:ph type="title"/>
          </p:nvPr>
        </p:nvSpPr>
        <p:spPr>
          <a:xfrm>
            <a:off x="2667000" y="794741"/>
            <a:ext cx="19050000" cy="3036096"/>
          </a:xfrm>
          <a:prstGeom prst="rect">
            <a:avLst/>
          </a:prstGeom>
        </p:spPr>
        <p:txBody>
          <a:bodyPr/>
          <a:lstStyle/>
          <a:p>
            <a:pPr/>
            <a:r>
              <a:t>Lecture Overview</a:t>
            </a:r>
          </a:p>
        </p:txBody>
      </p:sp>
      <p:sp>
        <p:nvSpPr>
          <p:cNvPr id="168" name="Recap &amp; Logistics…"/>
          <p:cNvSpPr txBox="1"/>
          <p:nvPr>
            <p:ph type="body" sz="half" idx="1"/>
          </p:nvPr>
        </p:nvSpPr>
        <p:spPr>
          <a:xfrm>
            <a:off x="777681" y="3030853"/>
            <a:ext cx="9995256" cy="8840391"/>
          </a:xfrm>
          <a:prstGeom prst="rect">
            <a:avLst/>
          </a:prstGeom>
        </p:spPr>
        <p:txBody>
          <a:bodyPr/>
          <a:lstStyle/>
          <a:p>
            <a:pPr marL="873125" indent="-873125">
              <a:buSzPct val="100000"/>
              <a:buAutoNum type="arabicPeriod" startAt="1"/>
            </a:pPr>
            <a:r>
              <a:t>Recap &amp; Logistics</a:t>
            </a:r>
          </a:p>
          <a:p>
            <a:pPr marL="873125" indent="-873125">
              <a:buSzPct val="100000"/>
              <a:buAutoNum type="arabicPeriod" startAt="1"/>
            </a:pPr>
            <a:r>
              <a:t>TD Prediction</a:t>
            </a:r>
          </a:p>
          <a:p>
            <a:pPr marL="873125" indent="-873125">
              <a:buSzPct val="100000"/>
              <a:buAutoNum type="arabicPeriod" startAt="1"/>
            </a:pPr>
            <a:r>
              <a:t>On-Policy TD Control (Sarsa)</a:t>
            </a:r>
          </a:p>
          <a:p>
            <a:pPr marL="873125" indent="-873125">
              <a:buSzPct val="100000"/>
              <a:buAutoNum type="arabicPeriod" startAt="1"/>
            </a:pPr>
            <a:r>
              <a:t>Off-Policy TD Control (Q-Learning)</a:t>
            </a:r>
          </a:p>
          <a:p>
            <a:pPr marL="873125" indent="-873125">
              <a:buSzPct val="100000"/>
              <a:buAutoNum type="arabicPeriod" startAt="1"/>
            </a:pPr>
            <a:r>
              <a:t>Expected Sarsa</a:t>
            </a:r>
          </a:p>
        </p:txBody>
      </p:sp>
      <p:sp>
        <p:nvSpPr>
          <p:cNvPr id="169" name="After this lecture, you should be able to:…"/>
          <p:cNvSpPr txBox="1"/>
          <p:nvPr/>
        </p:nvSpPr>
        <p:spPr>
          <a:xfrm>
            <a:off x="10887081" y="3248791"/>
            <a:ext cx="13241768" cy="840451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lgn="l">
              <a:spcBef>
                <a:spcPts val="2400"/>
              </a:spcBef>
              <a:defRPr i="1" sz="3800">
                <a:solidFill>
                  <a:srgbClr val="000000"/>
                </a:solidFill>
                <a:latin typeface="+mj-lt"/>
                <a:ea typeface="+mj-ea"/>
                <a:cs typeface="+mj-cs"/>
                <a:sym typeface="Helvetica Neue"/>
              </a:defRPr>
            </a:pPr>
            <a:r>
              <a:t>After this lecture, you should be able to:</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trace an execution of the TD(0) algorithm</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trace an execution of the Q-learning algorithm</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trace an execution of the Sarsa algorithm</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define bootstrapping</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explain why bootstrapping is useful</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trace an execution of the Expected Sarsa algorithm</a:t>
            </a:r>
          </a:p>
          <a:p>
            <a:pPr marL="611187" indent="-611187" algn="l">
              <a:spcBef>
                <a:spcPts val="1000"/>
              </a:spcBef>
              <a:buSzPct val="75000"/>
              <a:buChar char="•"/>
              <a:defRPr sz="3800">
                <a:solidFill>
                  <a:srgbClr val="000000"/>
                </a:solidFill>
                <a:latin typeface="Helvetica Neue Light"/>
                <a:ea typeface="Helvetica Neue Light"/>
                <a:cs typeface="Helvetica Neue Light"/>
                <a:sym typeface="Helvetica Neue Light"/>
              </a:defRPr>
            </a:pPr>
            <a:r>
              <a:t>describe the advantages of Expected Sarsa over Sarsa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Logistics"/>
          <p:cNvSpPr txBox="1"/>
          <p:nvPr>
            <p:ph type="title"/>
          </p:nvPr>
        </p:nvSpPr>
        <p:spPr>
          <a:xfrm>
            <a:off x="2667000" y="357186"/>
            <a:ext cx="19050000" cy="3036097"/>
          </a:xfrm>
          <a:prstGeom prst="rect">
            <a:avLst/>
          </a:prstGeom>
        </p:spPr>
        <p:txBody>
          <a:bodyPr/>
          <a:lstStyle/>
          <a:p>
            <a:pPr/>
            <a:r>
              <a:t>Logistics</a:t>
            </a:r>
          </a:p>
        </p:txBody>
      </p:sp>
      <p:sp>
        <p:nvSpPr>
          <p:cNvPr id="172" name="Assignment #4 is due December 4 at 11:59pm…"/>
          <p:cNvSpPr txBox="1"/>
          <p:nvPr>
            <p:ph type="body" idx="1"/>
          </p:nvPr>
        </p:nvSpPr>
        <p:spPr>
          <a:xfrm>
            <a:off x="2667000" y="3643312"/>
            <a:ext cx="19050000" cy="8840393"/>
          </a:xfrm>
          <a:prstGeom prst="rect">
            <a:avLst/>
          </a:prstGeom>
        </p:spPr>
        <p:txBody>
          <a:bodyPr/>
          <a:lstStyle/>
          <a:p>
            <a:pPr>
              <a:spcBef>
                <a:spcPts val="3600"/>
              </a:spcBef>
              <a:defRPr b="1">
                <a:latin typeface="+mj-lt"/>
                <a:ea typeface="+mj-ea"/>
                <a:cs typeface="+mj-cs"/>
                <a:sym typeface="Helvetica Neue"/>
              </a:defRPr>
            </a:pPr>
            <a:r>
              <a:t>Assignment #4</a:t>
            </a:r>
            <a:r>
              <a:rPr b="0">
                <a:latin typeface="Helvetica Neue Light"/>
                <a:ea typeface="Helvetica Neue Light"/>
                <a:cs typeface="Helvetica Neue Light"/>
                <a:sym typeface="Helvetica Neue Light"/>
              </a:rPr>
              <a:t> is due </a:t>
            </a:r>
            <a:r>
              <a:rPr b="0">
                <a:solidFill>
                  <a:srgbClr val="C82506"/>
                </a:solidFill>
                <a:latin typeface="Helvetica Neue Medium"/>
                <a:ea typeface="Helvetica Neue Medium"/>
                <a:cs typeface="Helvetica Neue Medium"/>
                <a:sym typeface="Helvetica Neue Medium"/>
              </a:rPr>
              <a:t>December 4</a:t>
            </a:r>
            <a:r>
              <a:rPr b="0">
                <a:latin typeface="Helvetica Neue Light"/>
                <a:ea typeface="Helvetica Neue Light"/>
                <a:cs typeface="Helvetica Neue Light"/>
                <a:sym typeface="Helvetica Neue Light"/>
              </a:rPr>
              <a:t> at 11:59pm</a:t>
            </a:r>
            <a:endParaRPr b="0">
              <a:latin typeface="Helvetica Neue Light"/>
              <a:ea typeface="Helvetica Neue Light"/>
              <a:cs typeface="Helvetica Neue Light"/>
              <a:sym typeface="Helvetica Neue Light"/>
            </a:endParaRPr>
          </a:p>
          <a:p>
            <a:pPr lvl="2">
              <a:spcBef>
                <a:spcPts val="3600"/>
              </a:spcBef>
            </a:pPr>
            <a:r>
              <a:t>Late submissions for 20% deduction</a:t>
            </a:r>
          </a:p>
          <a:p>
            <a:pPr lvl="2">
              <a:spcBef>
                <a:spcPts val="3600"/>
              </a:spcBef>
            </a:pPr>
            <a:r>
              <a:t>No remarking or EAs for empty submissions </a:t>
            </a:r>
          </a:p>
          <a:p>
            <a:pPr>
              <a:spcBef>
                <a:spcPts val="3600"/>
              </a:spcBef>
              <a:defRPr b="1">
                <a:latin typeface="+mj-lt"/>
                <a:ea typeface="+mj-ea"/>
                <a:cs typeface="+mj-cs"/>
                <a:sym typeface="Helvetica Neue"/>
              </a:defRPr>
            </a:pPr>
            <a:r>
              <a:t>SPOT</a:t>
            </a:r>
            <a:r>
              <a:rPr b="0">
                <a:latin typeface="Helvetica Neue Light"/>
                <a:ea typeface="Helvetica Neue Light"/>
                <a:cs typeface="Helvetica Neue Light"/>
                <a:sym typeface="Helvetica Neue Light"/>
              </a:rPr>
              <a:t> (formerly USRI) surveys are </a:t>
            </a:r>
            <a:r>
              <a:rPr b="0" u="sng">
                <a:solidFill>
                  <a:srgbClr val="0000FF"/>
                </a:solidFill>
                <a:uFill>
                  <a:solidFill>
                    <a:srgbClr val="0000FF"/>
                  </a:solidFill>
                </a:uFill>
                <a:latin typeface="Helvetica Neue Light"/>
                <a:ea typeface="Helvetica Neue Light"/>
                <a:cs typeface="Helvetica Neue Light"/>
                <a:sym typeface="Helvetica Neue Light"/>
                <a:hlinkClick r:id="rId2" invalidUrl="" action="" tgtFrame="" tooltip="" history="1" highlightClick="0" endSnd="0"/>
              </a:rPr>
              <a:t>now available</a:t>
            </a:r>
          </a:p>
          <a:p>
            <a:pPr lvl="2">
              <a:spcBef>
                <a:spcPts val="3600"/>
              </a:spcBef>
            </a:pPr>
            <a:r>
              <a:t>Available until </a:t>
            </a:r>
            <a:r>
              <a:rPr>
                <a:solidFill>
                  <a:srgbClr val="C82506"/>
                </a:solidFill>
                <a:latin typeface="Helvetica Neue Medium"/>
                <a:ea typeface="Helvetica Neue Medium"/>
                <a:cs typeface="Helvetica Neue Medium"/>
                <a:sym typeface="Helvetica Neue Medium"/>
              </a:rPr>
              <a:t>December 10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Previous Lecture Summary"/>
          <p:cNvSpPr txBox="1"/>
          <p:nvPr>
            <p:ph type="title"/>
          </p:nvPr>
        </p:nvSpPr>
        <p:spPr>
          <a:xfrm>
            <a:off x="2667000" y="359943"/>
            <a:ext cx="19050000" cy="3036097"/>
          </a:xfrm>
          <a:prstGeom prst="rect">
            <a:avLst/>
          </a:prstGeom>
        </p:spPr>
        <p:txBody>
          <a:bodyPr/>
          <a:lstStyle/>
          <a:p>
            <a:pPr/>
            <a:r>
              <a:t>Previous Lecture Summary</a:t>
            </a:r>
          </a:p>
        </p:txBody>
      </p:sp>
      <p:sp>
        <p:nvSpPr>
          <p:cNvPr id="175" name="Monte Carlo estimation estimates values by averaging returns over sample episodes…"/>
          <p:cNvSpPr txBox="1"/>
          <p:nvPr>
            <p:ph type="body" idx="1"/>
          </p:nvPr>
        </p:nvSpPr>
        <p:spPr>
          <a:xfrm>
            <a:off x="2667000" y="3646068"/>
            <a:ext cx="19050000" cy="8840394"/>
          </a:xfrm>
          <a:prstGeom prst="rect">
            <a:avLst/>
          </a:prstGeom>
        </p:spPr>
        <p:txBody>
          <a:bodyPr/>
          <a:lstStyle/>
          <a:p>
            <a:pPr marL="519508" indent="-519508" defTabSz="698300">
              <a:spcBef>
                <a:spcPts val="5000"/>
              </a:spcBef>
              <a:defRPr b="1" sz="3700">
                <a:latin typeface="+mj-lt"/>
                <a:ea typeface="+mj-ea"/>
                <a:cs typeface="+mj-cs"/>
                <a:sym typeface="Helvetica Neue"/>
              </a:defRPr>
            </a:pPr>
            <a:r>
              <a:t>Monte Carlo estimation</a:t>
            </a:r>
            <a:r>
              <a:rPr b="0">
                <a:latin typeface="Helvetica Neue Light"/>
                <a:ea typeface="Helvetica Neue Light"/>
                <a:cs typeface="Helvetica Neue Light"/>
                <a:sym typeface="Helvetica Neue Light"/>
              </a:rPr>
              <a:t> estimates values by averaging returns over </a:t>
            </a:r>
            <a:r>
              <a:rPr b="0">
                <a:solidFill>
                  <a:srgbClr val="C82506"/>
                </a:solidFill>
                <a:latin typeface="Helvetica Neue Medium"/>
                <a:ea typeface="Helvetica Neue Medium"/>
                <a:cs typeface="Helvetica Neue Medium"/>
                <a:sym typeface="Helvetica Neue Medium"/>
              </a:rPr>
              <a:t>sample episodes</a:t>
            </a:r>
            <a:endParaRPr>
              <a:solidFill>
                <a:srgbClr val="C82506"/>
              </a:solidFill>
            </a:endParaRPr>
          </a:p>
          <a:p>
            <a:pPr lvl="2" marL="1275158" indent="-519508" defTabSz="698300">
              <a:spcBef>
                <a:spcPts val="2000"/>
              </a:spcBef>
              <a:defRPr sz="3700"/>
            </a:pPr>
            <a:r>
              <a:t>Does not require access to full model of </a:t>
            </a:r>
            <a:r>
              <a:rPr>
                <a:solidFill>
                  <a:srgbClr val="0076BA"/>
                </a:solidFill>
                <a:latin typeface="Helvetica Neue Medium"/>
                <a:ea typeface="Helvetica Neue Medium"/>
                <a:cs typeface="Helvetica Neue Medium"/>
                <a:sym typeface="Helvetica Neue Medium"/>
              </a:rPr>
              <a:t>dynamics</a:t>
            </a:r>
          </a:p>
          <a:p>
            <a:pPr lvl="2" marL="1275158" indent="-519508" defTabSz="698300">
              <a:spcBef>
                <a:spcPts val="2000"/>
              </a:spcBef>
              <a:defRPr sz="3700"/>
            </a:pPr>
            <a:r>
              <a:t>Does require access to an entire </a:t>
            </a:r>
            <a:r>
              <a:rPr>
                <a:solidFill>
                  <a:srgbClr val="0076BA"/>
                </a:solidFill>
                <a:latin typeface="Helvetica Neue Medium"/>
                <a:ea typeface="Helvetica Neue Medium"/>
                <a:cs typeface="Helvetica Neue Medium"/>
                <a:sym typeface="Helvetica Neue Medium"/>
              </a:rPr>
              <a:t>episode</a:t>
            </a:r>
            <a:r>
              <a:t> for each sample</a:t>
            </a:r>
          </a:p>
          <a:p>
            <a:pPr marL="519508" indent="-519508" defTabSz="698300">
              <a:spcBef>
                <a:spcPts val="3000"/>
              </a:spcBef>
              <a:defRPr sz="3700"/>
            </a:pPr>
            <a:r>
              <a:t>Estimating </a:t>
            </a:r>
            <a:r>
              <a:rPr>
                <a:solidFill>
                  <a:srgbClr val="C82506"/>
                </a:solidFill>
                <a:latin typeface="Helvetica Neue Medium"/>
                <a:ea typeface="Helvetica Neue Medium"/>
                <a:cs typeface="Helvetica Neue Medium"/>
                <a:sym typeface="Helvetica Neue Medium"/>
              </a:rPr>
              <a:t>action values</a:t>
            </a:r>
            <a:r>
              <a:t> requires either </a:t>
            </a:r>
            <a:r>
              <a:rPr>
                <a:solidFill>
                  <a:srgbClr val="0076BA"/>
                </a:solidFill>
                <a:latin typeface="Helvetica Neue Medium"/>
                <a:ea typeface="Helvetica Neue Medium"/>
                <a:cs typeface="Helvetica Neue Medium"/>
                <a:sym typeface="Helvetica Neue Medium"/>
              </a:rPr>
              <a:t>exploring starts</a:t>
            </a:r>
            <a:r>
              <a:t> or a </a:t>
            </a:r>
            <a:r>
              <a:rPr>
                <a:solidFill>
                  <a:srgbClr val="0076BA"/>
                </a:solidFill>
                <a:latin typeface="Helvetica Neue Medium"/>
                <a:ea typeface="Helvetica Neue Medium"/>
                <a:cs typeface="Helvetica Neue Medium"/>
                <a:sym typeface="Helvetica Neue Medium"/>
              </a:rPr>
              <a:t>soft policy</a:t>
            </a:r>
            <a:r>
              <a:t> (e.g., </a:t>
            </a:r>
            <a14:m>
              <m:oMath>
                <m:r>
                  <a:rPr xmlns:a="http://schemas.openxmlformats.org/drawingml/2006/main" sz="4500" i="1">
                    <a:solidFill>
                      <a:srgbClr val="000000"/>
                    </a:solidFill>
                    <a:latin typeface="Cambria Math" panose="02040503050406030204" pitchFamily="18" charset="0"/>
                  </a:rPr>
                  <m:t>ϵ</m:t>
                </m:r>
              </m:oMath>
            </a14:m>
            <a:r>
              <a:t>-greedy)</a:t>
            </a:r>
          </a:p>
          <a:p>
            <a:pPr marL="519508" indent="-519508" defTabSz="698300">
              <a:spcBef>
                <a:spcPts val="3000"/>
              </a:spcBef>
              <a:defRPr b="1" sz="3700">
                <a:latin typeface="+mj-lt"/>
                <a:ea typeface="+mj-ea"/>
                <a:cs typeface="+mj-cs"/>
                <a:sym typeface="Helvetica Neue"/>
              </a:defRPr>
            </a:pPr>
            <a:r>
              <a:t>Off-policy learning</a:t>
            </a:r>
            <a:r>
              <a:rPr b="0">
                <a:latin typeface="Helvetica Neue Light"/>
                <a:ea typeface="Helvetica Neue Light"/>
                <a:cs typeface="Helvetica Neue Light"/>
                <a:sym typeface="Helvetica Neue Light"/>
              </a:rPr>
              <a:t> is the estimation of value functions for a </a:t>
            </a:r>
            <a:r>
              <a:rPr b="0">
                <a:solidFill>
                  <a:srgbClr val="0076BA"/>
                </a:solidFill>
                <a:latin typeface="Helvetica Neue Medium"/>
                <a:ea typeface="Helvetica Neue Medium"/>
                <a:cs typeface="Helvetica Neue Medium"/>
                <a:sym typeface="Helvetica Neue Medium"/>
              </a:rPr>
              <a:t>target policy</a:t>
            </a:r>
            <a:r>
              <a:rPr b="0">
                <a:solidFill>
                  <a:srgbClr val="C82506"/>
                </a:solidFill>
                <a:latin typeface="Helvetica Neue Medium"/>
                <a:ea typeface="Helvetica Neue Medium"/>
                <a:cs typeface="Helvetica Neue Medium"/>
                <a:sym typeface="Helvetica Neue Medium"/>
              </a:rPr>
              <a:t> </a:t>
            </a:r>
            <a:r>
              <a:rPr b="0">
                <a:latin typeface="Helvetica Neue Light"/>
                <a:ea typeface="Helvetica Neue Light"/>
                <a:cs typeface="Helvetica Neue Light"/>
                <a:sym typeface="Helvetica Neue Light"/>
              </a:rPr>
              <a:t>based on episodes generated by a different </a:t>
            </a:r>
            <a:r>
              <a:rPr b="0">
                <a:solidFill>
                  <a:srgbClr val="0076BA"/>
                </a:solidFill>
                <a:latin typeface="Helvetica Neue Medium"/>
                <a:ea typeface="Helvetica Neue Medium"/>
                <a:cs typeface="Helvetica Neue Medium"/>
                <a:sym typeface="Helvetica Neue Medium"/>
              </a:rPr>
              <a:t>behaviour policy</a:t>
            </a:r>
            <a:endParaRPr i="1"/>
          </a:p>
          <a:p>
            <a:pPr lvl="2" marL="1275158" indent="-519508" defTabSz="698300">
              <a:spcBef>
                <a:spcPts val="2000"/>
              </a:spcBef>
              <a:defRPr sz="3700">
                <a:solidFill>
                  <a:srgbClr val="0076BA"/>
                </a:solidFill>
                <a:latin typeface="Helvetica Neue Medium"/>
                <a:ea typeface="Helvetica Neue Medium"/>
                <a:cs typeface="Helvetica Neue Medium"/>
                <a:sym typeface="Helvetica Neue Medium"/>
              </a:defRPr>
            </a:pPr>
            <a:r>
              <a:t>Importance sampling</a:t>
            </a:r>
            <a:r>
              <a:rPr>
                <a:solidFill>
                  <a:srgbClr val="000000"/>
                </a:solidFill>
                <a:latin typeface="Helvetica Neue Light"/>
                <a:ea typeface="Helvetica Neue Light"/>
                <a:cs typeface="Helvetica Neue Light"/>
                <a:sym typeface="Helvetica Neue Light"/>
              </a:rPr>
              <a:t> is one way to perform off-policy learning</a:t>
            </a:r>
          </a:p>
          <a:p>
            <a:pPr lvl="2" marL="1275158" indent="-519508" defTabSz="698300">
              <a:spcBef>
                <a:spcPts val="2000"/>
              </a:spcBef>
              <a:defRPr sz="3700">
                <a:solidFill>
                  <a:srgbClr val="0076BA"/>
                </a:solidFill>
                <a:latin typeface="Helvetica Neue Medium"/>
                <a:ea typeface="Helvetica Neue Medium"/>
                <a:cs typeface="Helvetica Neue Medium"/>
                <a:sym typeface="Helvetica Neue Medium"/>
              </a:defRPr>
            </a:pPr>
            <a:r>
              <a:t>Weighted</a:t>
            </a:r>
            <a:r>
              <a:rPr>
                <a:solidFill>
                  <a:srgbClr val="000000"/>
                </a:solidFill>
                <a:latin typeface="Helvetica Neue Light"/>
                <a:ea typeface="Helvetica Neue Light"/>
                <a:cs typeface="Helvetica Neue Light"/>
                <a:sym typeface="Helvetica Neue Light"/>
              </a:rPr>
              <a:t> importance sampling has lower </a:t>
            </a:r>
            <a:r>
              <a:rPr>
                <a:solidFill>
                  <a:srgbClr val="C82506"/>
                </a:solidFill>
              </a:rPr>
              <a:t>variance</a:t>
            </a:r>
            <a:r>
              <a:rPr>
                <a:solidFill>
                  <a:srgbClr val="000000"/>
                </a:solidFill>
                <a:latin typeface="Helvetica Neue Light"/>
                <a:ea typeface="Helvetica Neue Light"/>
                <a:cs typeface="Helvetica Neue Light"/>
                <a:sym typeface="Helvetica Neue Light"/>
              </a:rPr>
              <a:t> than </a:t>
            </a:r>
            <a:r>
              <a:t>ordinary</a:t>
            </a:r>
            <a:r>
              <a:rPr>
                <a:solidFill>
                  <a:srgbClr val="000000"/>
                </a:solidFill>
                <a:latin typeface="Helvetica Neue Light"/>
                <a:ea typeface="Helvetica Neue Light"/>
                <a:cs typeface="Helvetica Neue Light"/>
                <a:sym typeface="Helvetica Neue Light"/>
              </a:rPr>
              <a:t> importance sampling</a:t>
            </a:r>
          </a:p>
          <a:p>
            <a:pPr marL="519508" indent="-519508" defTabSz="698300">
              <a:spcBef>
                <a:spcPts val="3000"/>
              </a:spcBef>
              <a:defRPr b="1" sz="3700">
                <a:latin typeface="+mj-lt"/>
                <a:ea typeface="+mj-ea"/>
                <a:cs typeface="+mj-cs"/>
                <a:sym typeface="Helvetica Neue"/>
              </a:defRPr>
            </a:pPr>
            <a:r>
              <a:t>Off-policy control</a:t>
            </a:r>
            <a:r>
              <a:rPr b="0">
                <a:latin typeface="Helvetica Neue Light"/>
                <a:ea typeface="Helvetica Neue Light"/>
                <a:cs typeface="Helvetica Neue Light"/>
                <a:sym typeface="Helvetica Neue Light"/>
              </a:rPr>
              <a:t> is learning the </a:t>
            </a:r>
            <a:r>
              <a:rPr b="0">
                <a:solidFill>
                  <a:srgbClr val="C82506"/>
                </a:solidFill>
                <a:latin typeface="Helvetica Neue Medium"/>
                <a:ea typeface="Helvetica Neue Medium"/>
                <a:cs typeface="Helvetica Neue Medium"/>
                <a:sym typeface="Helvetica Neue Medium"/>
              </a:rPr>
              <a:t>optimal policy</a:t>
            </a:r>
            <a:r>
              <a:rPr b="0">
                <a:latin typeface="Helvetica Neue Light"/>
                <a:ea typeface="Helvetica Neue Light"/>
                <a:cs typeface="Helvetica Neue Light"/>
                <a:sym typeface="Helvetica Neue Light"/>
              </a:rPr>
              <a:t> (target policy) using episodes from a </a:t>
            </a:r>
            <a:r>
              <a:rPr b="0">
                <a:solidFill>
                  <a:srgbClr val="0076BA"/>
                </a:solidFill>
                <a:latin typeface="Helvetica Neue Medium"/>
                <a:ea typeface="Helvetica Neue Medium"/>
                <a:cs typeface="Helvetica Neue Medium"/>
                <a:sym typeface="Helvetica Neue Medium"/>
              </a:rPr>
              <a:t>behaviour policy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7" name="Recap: Monte Carlo RL"/>
          <p:cNvSpPr txBox="1"/>
          <p:nvPr>
            <p:ph type="title"/>
          </p:nvPr>
        </p:nvSpPr>
        <p:spPr>
          <a:xfrm>
            <a:off x="2667000" y="497971"/>
            <a:ext cx="19050000" cy="3036097"/>
          </a:xfrm>
          <a:prstGeom prst="rect">
            <a:avLst/>
          </a:prstGeom>
        </p:spPr>
        <p:txBody>
          <a:bodyPr/>
          <a:lstStyle/>
          <a:p>
            <a:pPr/>
            <a:r>
              <a:t>Recap: Monte Carlo RL</a:t>
            </a:r>
          </a:p>
        </p:txBody>
      </p:sp>
      <p:sp>
        <p:nvSpPr>
          <p:cNvPr id="178" name="Monte Carlo estimation: Estimate expected returns to a state or action by averaging actual returns over sampled trajectories…"/>
          <p:cNvSpPr txBox="1"/>
          <p:nvPr>
            <p:ph type="body" idx="1"/>
          </p:nvPr>
        </p:nvSpPr>
        <p:spPr>
          <a:xfrm>
            <a:off x="2667000" y="3754577"/>
            <a:ext cx="19050000" cy="8840391"/>
          </a:xfrm>
          <a:prstGeom prst="rect">
            <a:avLst/>
          </a:prstGeom>
        </p:spPr>
        <p:txBody>
          <a:bodyPr/>
          <a:lstStyle/>
          <a:p>
            <a:pPr>
              <a:defRPr b="1">
                <a:latin typeface="+mj-lt"/>
                <a:ea typeface="+mj-ea"/>
                <a:cs typeface="+mj-cs"/>
                <a:sym typeface="Helvetica Neue"/>
              </a:defRPr>
            </a:pPr>
            <a:r>
              <a:t>Monte Carlo</a:t>
            </a:r>
            <a:r>
              <a:rPr b="0">
                <a:latin typeface="Helvetica Neue Light"/>
                <a:ea typeface="Helvetica Neue Light"/>
                <a:cs typeface="Helvetica Neue Light"/>
                <a:sym typeface="Helvetica Neue Light"/>
              </a:rPr>
              <a:t> estimation: Estimate </a:t>
            </a:r>
            <a:r>
              <a:rPr b="0">
                <a:solidFill>
                  <a:srgbClr val="0076BA"/>
                </a:solidFill>
                <a:latin typeface="Helvetica Neue Medium"/>
                <a:ea typeface="Helvetica Neue Medium"/>
                <a:cs typeface="Helvetica Neue Medium"/>
                <a:sym typeface="Helvetica Neue Medium"/>
              </a:rPr>
              <a:t>expected returns</a:t>
            </a:r>
            <a:r>
              <a:rPr b="0">
                <a:latin typeface="Helvetica Neue Light"/>
                <a:ea typeface="Helvetica Neue Light"/>
                <a:cs typeface="Helvetica Neue Light"/>
                <a:sym typeface="Helvetica Neue Light"/>
              </a:rPr>
              <a:t> to a state or action by averaging </a:t>
            </a:r>
            <a:r>
              <a:rPr b="0">
                <a:solidFill>
                  <a:srgbClr val="C82506"/>
                </a:solidFill>
                <a:latin typeface="Helvetica Neue Medium"/>
                <a:ea typeface="Helvetica Neue Medium"/>
                <a:cs typeface="Helvetica Neue Medium"/>
                <a:sym typeface="Helvetica Neue Medium"/>
              </a:rPr>
              <a:t>actual returns</a:t>
            </a:r>
            <a:r>
              <a:rPr b="0">
                <a:latin typeface="Helvetica Neue Light"/>
                <a:ea typeface="Helvetica Neue Light"/>
                <a:cs typeface="Helvetica Neue Light"/>
                <a:sym typeface="Helvetica Neue Light"/>
              </a:rPr>
              <a:t> over </a:t>
            </a:r>
            <a:r>
              <a:rPr b="0">
                <a:solidFill>
                  <a:srgbClr val="C82506"/>
                </a:solidFill>
                <a:latin typeface="Helvetica Neue Medium"/>
                <a:ea typeface="Helvetica Neue Medium"/>
                <a:cs typeface="Helvetica Neue Medium"/>
                <a:sym typeface="Helvetica Neue Medium"/>
              </a:rPr>
              <a:t>sampled trajectories</a:t>
            </a:r>
            <a:endParaRPr b="0">
              <a:solidFill>
                <a:srgbClr val="C82506"/>
              </a:solidFill>
              <a:latin typeface="Helvetica Neue Medium"/>
              <a:ea typeface="Helvetica Neue Medium"/>
              <a:cs typeface="Helvetica Neue Medium"/>
              <a:sym typeface="Helvetica Neue Medium"/>
            </a:endParaRPr>
          </a:p>
          <a:p>
            <a:pPr lvl="2"/>
            <a:r>
              <a:t>Estimating </a:t>
            </a:r>
            <a:r>
              <a:rPr>
                <a:solidFill>
                  <a:srgbClr val="0076BA"/>
                </a:solidFill>
                <a:latin typeface="Helvetica Neue Medium"/>
                <a:ea typeface="Helvetica Neue Medium"/>
                <a:cs typeface="Helvetica Neue Medium"/>
                <a:sym typeface="Helvetica Neue Medium"/>
              </a:rPr>
              <a:t>action values</a:t>
            </a:r>
            <a:r>
              <a:t> requires either </a:t>
            </a:r>
            <a:r>
              <a:rPr>
                <a:solidFill>
                  <a:srgbClr val="C82506"/>
                </a:solidFill>
                <a:latin typeface="Helvetica Neue Medium"/>
                <a:ea typeface="Helvetica Neue Medium"/>
                <a:cs typeface="Helvetica Neue Medium"/>
                <a:sym typeface="Helvetica Neue Medium"/>
              </a:rPr>
              <a:t>exploring starts</a:t>
            </a:r>
            <a:r>
              <a:t> or a </a:t>
            </a:r>
            <a:r>
              <a:rPr>
                <a:solidFill>
                  <a:srgbClr val="C82506"/>
                </a:solidFill>
                <a:latin typeface="Helvetica Neue Medium"/>
                <a:ea typeface="Helvetica Neue Medium"/>
                <a:cs typeface="Helvetica Neue Medium"/>
                <a:sym typeface="Helvetica Neue Medium"/>
              </a:rPr>
              <a:t>soft policy</a:t>
            </a:r>
            <a:r>
              <a:t> (e.g., </a:t>
            </a:r>
            <a14:m>
              <m:oMath>
                <m:r>
                  <a:rPr xmlns:a="http://schemas.openxmlformats.org/drawingml/2006/main" sz="5300" i="1">
                    <a:solidFill>
                      <a:srgbClr val="000000"/>
                    </a:solidFill>
                    <a:latin typeface="Cambria Math" panose="02040503050406030204" pitchFamily="18" charset="0"/>
                  </a:rPr>
                  <m:t>ϵ</m:t>
                </m:r>
              </m:oMath>
            </a14:m>
            <a:r>
              <a:t>-greedy)</a:t>
            </a:r>
          </a:p>
          <a:p>
            <a:pPr>
              <a:defRPr b="1">
                <a:latin typeface="+mj-lt"/>
                <a:ea typeface="+mj-ea"/>
                <a:cs typeface="+mj-cs"/>
                <a:sym typeface="Helvetica Neue"/>
              </a:defRPr>
            </a:pPr>
            <a:r>
              <a:t>Off-policy learning</a:t>
            </a:r>
            <a:r>
              <a:rPr b="0">
                <a:latin typeface="Helvetica Neue Light"/>
                <a:ea typeface="Helvetica Neue Light"/>
                <a:cs typeface="Helvetica Neue Light"/>
                <a:sym typeface="Helvetica Neue Light"/>
              </a:rPr>
              <a:t> is the estimation of value functions for a </a:t>
            </a:r>
            <a:r>
              <a:rPr b="0">
                <a:solidFill>
                  <a:srgbClr val="C82506"/>
                </a:solidFill>
                <a:latin typeface="Helvetica Neue Medium"/>
                <a:ea typeface="Helvetica Neue Medium"/>
                <a:cs typeface="Helvetica Neue Medium"/>
                <a:sym typeface="Helvetica Neue Medium"/>
              </a:rPr>
              <a:t>target policy </a:t>
            </a:r>
            <a:r>
              <a:rPr b="0">
                <a:latin typeface="Helvetica Neue Light"/>
                <a:ea typeface="Helvetica Neue Light"/>
                <a:cs typeface="Helvetica Neue Light"/>
                <a:sym typeface="Helvetica Neue Light"/>
              </a:rPr>
              <a:t>based on episodes generated by a different </a:t>
            </a:r>
            <a:r>
              <a:rPr b="0">
                <a:solidFill>
                  <a:srgbClr val="C82506"/>
                </a:solidFill>
                <a:latin typeface="Helvetica Neue Medium"/>
                <a:ea typeface="Helvetica Neue Medium"/>
                <a:cs typeface="Helvetica Neue Medium"/>
                <a:sym typeface="Helvetica Neue Medium"/>
              </a:rPr>
              <a:t>behaviour policy</a:t>
            </a:r>
            <a:endParaRPr b="0">
              <a:solidFill>
                <a:srgbClr val="C82506"/>
              </a:solidFill>
              <a:latin typeface="Helvetica Neue Medium"/>
              <a:ea typeface="Helvetica Neue Medium"/>
              <a:cs typeface="Helvetica Neue Medium"/>
              <a:sym typeface="Helvetica Neue Medium"/>
            </a:endParaRPr>
          </a:p>
          <a:p>
            <a:pPr>
              <a:defRPr b="1">
                <a:latin typeface="+mj-lt"/>
                <a:ea typeface="+mj-ea"/>
                <a:cs typeface="+mj-cs"/>
                <a:sym typeface="Helvetica Neue"/>
              </a:defRPr>
            </a:pPr>
            <a:r>
              <a:t>Off-policy control</a:t>
            </a:r>
            <a:r>
              <a:rPr b="0">
                <a:latin typeface="Helvetica Neue Light"/>
                <a:ea typeface="Helvetica Neue Light"/>
                <a:cs typeface="Helvetica Neue Light"/>
                <a:sym typeface="Helvetica Neue Light"/>
              </a:rPr>
              <a:t> is learning the </a:t>
            </a:r>
            <a:r>
              <a:rPr b="0">
                <a:solidFill>
                  <a:srgbClr val="C82506"/>
                </a:solidFill>
                <a:latin typeface="Helvetica Neue Medium"/>
                <a:ea typeface="Helvetica Neue Medium"/>
                <a:cs typeface="Helvetica Neue Medium"/>
                <a:sym typeface="Helvetica Neue Medium"/>
              </a:rPr>
              <a:t>optimal policy</a:t>
            </a:r>
            <a:r>
              <a:rPr b="0">
                <a:latin typeface="Helvetica Neue Light"/>
                <a:ea typeface="Helvetica Neue Light"/>
                <a:cs typeface="Helvetica Neue Light"/>
                <a:sym typeface="Helvetica Neue Light"/>
              </a:rPr>
              <a:t> (target policy) using episodes from a </a:t>
            </a:r>
            <a:r>
              <a:rPr b="0">
                <a:solidFill>
                  <a:srgbClr val="C82506"/>
                </a:solidFill>
                <a:latin typeface="Helvetica Neue Medium"/>
                <a:ea typeface="Helvetica Neue Medium"/>
                <a:cs typeface="Helvetica Neue Medium"/>
                <a:sym typeface="Helvetica Neue Medium"/>
              </a:rPr>
              <a:t>behaviour policy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0" name="Recap: Importance Sampling"/>
          <p:cNvSpPr txBox="1"/>
          <p:nvPr>
            <p:ph type="title"/>
          </p:nvPr>
        </p:nvSpPr>
        <p:spPr>
          <a:xfrm>
            <a:off x="2667000" y="497971"/>
            <a:ext cx="19050000" cy="3036097"/>
          </a:xfrm>
          <a:prstGeom prst="rect">
            <a:avLst/>
          </a:prstGeom>
        </p:spPr>
        <p:txBody>
          <a:bodyPr/>
          <a:lstStyle/>
          <a:p>
            <a:pPr/>
            <a:r>
              <a:t>Recap: Importance Sampling</a:t>
            </a:r>
          </a:p>
        </p:txBody>
      </p:sp>
      <p:sp>
        <p:nvSpPr>
          <p:cNvPr id="181" name="Monte Carlo: For  , can use a sample   drawn from   :…"/>
          <p:cNvSpPr txBox="1"/>
          <p:nvPr>
            <p:ph type="body" idx="1"/>
          </p:nvPr>
        </p:nvSpPr>
        <p:spPr>
          <a:xfrm>
            <a:off x="2402533" y="3784096"/>
            <a:ext cx="19314468" cy="8840394"/>
          </a:xfrm>
          <a:prstGeom prst="rect">
            <a:avLst/>
          </a:prstGeom>
        </p:spPr>
        <p:txBody>
          <a:bodyPr/>
          <a:lstStyle/>
          <a:p>
            <a:pPr marL="0" indent="0">
              <a:buSzTx/>
              <a:buNone/>
              <a:defRPr b="1">
                <a:latin typeface="+mj-lt"/>
                <a:ea typeface="+mj-ea"/>
                <a:cs typeface="+mj-cs"/>
                <a:sym typeface="Helvetica Neue"/>
              </a:defRPr>
            </a:pPr>
            <a:r>
              <a:t>Monte Carlo:</a:t>
            </a:r>
            <a:r>
              <a:rPr b="0">
                <a:latin typeface="Helvetica Neue Light"/>
                <a:ea typeface="Helvetica Neue Light"/>
                <a:cs typeface="Helvetica Neue Light"/>
                <a:sym typeface="Helvetica Neue Light"/>
              </a:rPr>
              <a:t> For </a:t>
            </a:r>
            <a14:m>
              <m:oMath>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oMath>
            </a14:m>
            <a:r>
              <a:rPr b="0">
                <a:latin typeface="Helvetica Neue Light"/>
                <a:ea typeface="Helvetica Neue Light"/>
                <a:cs typeface="Helvetica Neue Light"/>
                <a:sym typeface="Helvetica Neue Light"/>
              </a:rPr>
              <a:t>, can use a sample </a:t>
            </a:r>
            <a14:m>
              <m:oMath>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n</m:t>
                    </m:r>
                  </m:sub>
                </m:sSub>
              </m:oMath>
            </a14:m>
            <a:r>
              <a:rPr b="0">
                <a:latin typeface="Helvetica Neue Light"/>
                <a:ea typeface="Helvetica Neue Light"/>
                <a:cs typeface="Helvetica Neue Light"/>
                <a:sym typeface="Helvetica Neue Light"/>
              </a:rPr>
              <a:t> drawn from </a:t>
            </a:r>
            <a14:m>
              <m:oMath>
                <m:r>
                  <a:rPr xmlns:a="http://schemas.openxmlformats.org/drawingml/2006/main" sz="5300" i="1">
                    <a:solidFill>
                      <a:srgbClr val="000000"/>
                    </a:solidFill>
                    <a:latin typeface="Cambria Math" panose="02040503050406030204" pitchFamily="18" charset="0"/>
                  </a:rPr>
                  <m:t>f</m:t>
                </m:r>
              </m:oMath>
            </a14:m>
            <a:r>
              <a:rPr b="0">
                <a:latin typeface="Helvetica Neue Light"/>
                <a:ea typeface="Helvetica Neue Light"/>
                <a:cs typeface="Helvetica Neue Light"/>
                <a:sym typeface="Helvetica Neue Light"/>
              </a:rPr>
              <a:t> :</a:t>
            </a:r>
            <a:endParaRPr b="0">
              <a:latin typeface="Helvetica Neue Light"/>
              <a:ea typeface="Helvetica Neue Light"/>
              <a:cs typeface="Helvetica Neue Light"/>
              <a:sym typeface="Helvetica Neue Light"/>
            </a:endParaRPr>
          </a:p>
          <a:p>
            <a:pPr lvl="1" marL="0" indent="0" algn="ctr">
              <a:buSzTx/>
              <a:buNone/>
              <a:defRPr sz="5300">
                <a:latin typeface="Cambria Math"/>
                <a:ea typeface="Cambria Math"/>
                <a:cs typeface="Cambria Math"/>
                <a:sym typeface="Cambria Math"/>
              </a:defRPr>
            </a:pPr>
            <a14:m>
              <m:oMathPara>
                <m:oMathParaPr>
                  <m:jc m:val="center"/>
                </m:oMathParaPr>
                <m:oMath>
                  <m:r>
                    <m:rPr>
                      <m:sty m:val="p"/>
                      <m:scr m:val="double-struck"/>
                    </m:rP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x</m:t>
                      </m:r>
                    </m:lim>
                  </m:limLow>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f>
                    <m:fPr>
                      <m:ctrlPr>
                        <a:rPr xmlns:a="http://schemas.openxmlformats.org/drawingml/2006/main" sz="5300" i="1">
                          <a:solidFill>
                            <a:srgbClr val="000000"/>
                          </a:solidFill>
                          <a:latin typeface="Cambria Math" panose="02040503050406030204" pitchFamily="18" charset="0"/>
                        </a:rPr>
                      </m:ctrlPr>
                      <m:type m:val="bar"/>
                    </m:fPr>
                    <m:num>
                      <m:r>
                        <a:rPr xmlns:a="http://schemas.openxmlformats.org/drawingml/2006/main" sz="5300" i="1">
                          <a:solidFill>
                            <a:srgbClr val="000000"/>
                          </a:solidFill>
                          <a:latin typeface="Cambria Math" panose="02040503050406030204" pitchFamily="18" charset="0"/>
                        </a:rPr>
                        <m:t>1</m:t>
                      </m:r>
                    </m:num>
                    <m:den>
                      <m:r>
                        <a:rPr xmlns:a="http://schemas.openxmlformats.org/drawingml/2006/main" sz="5300" i="1">
                          <a:solidFill>
                            <a:srgbClr val="000000"/>
                          </a:solidFill>
                          <a:latin typeface="Cambria Math" panose="02040503050406030204" pitchFamily="18" charset="0"/>
                        </a:rPr>
                        <m:t>n</m:t>
                      </m:r>
                    </m:den>
                  </m:f>
                  <m:limUpp>
                    <m:e>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lim>
                      </m:limLow>
                    </m:e>
                    <m:lim>
                      <m:r>
                        <a:rPr xmlns:a="http://schemas.openxmlformats.org/drawingml/2006/main" sz="5300" i="1">
                          <a:solidFill>
                            <a:srgbClr val="000000"/>
                          </a:solidFill>
                          <a:latin typeface="Cambria Math" panose="02040503050406030204" pitchFamily="18" charset="0"/>
                        </a:rPr>
                        <m:t>n</m:t>
                      </m:r>
                    </m:lim>
                  </m:limUpp>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sub>
                  </m:sSub>
                </m:oMath>
              </m:oMathPara>
            </a14:m>
            <a:endParaRPr sz="5000"/>
          </a:p>
          <a:p>
            <a:pPr marL="0" indent="0">
              <a:buSzTx/>
              <a:buNone/>
              <a:defRPr b="1">
                <a:latin typeface="+mj-lt"/>
                <a:ea typeface="+mj-ea"/>
                <a:cs typeface="+mj-cs"/>
                <a:sym typeface="Helvetica Neue"/>
              </a:defRPr>
            </a:pPr>
            <a:r>
              <a:t>Importance Sampling:</a:t>
            </a:r>
            <a:r>
              <a:rPr b="0">
                <a:latin typeface="Helvetica Neue Light"/>
                <a:ea typeface="Helvetica Neue Light"/>
                <a:cs typeface="Helvetica Neue Light"/>
                <a:sym typeface="Helvetica Neue Light"/>
              </a:rPr>
              <a:t> For </a:t>
            </a:r>
            <a14:m>
              <m:oMath>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oMath>
            </a14:m>
            <a:r>
              <a:rPr b="0">
                <a:latin typeface="Helvetica Neue Light"/>
                <a:ea typeface="Helvetica Neue Light"/>
                <a:cs typeface="Helvetica Neue Light"/>
                <a:sym typeface="Helvetica Neue Light"/>
              </a:rPr>
              <a:t>, can use a sample </a:t>
            </a:r>
            <a14:m>
              <m:oMath>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n</m:t>
                    </m:r>
                  </m:sub>
                </m:sSub>
              </m:oMath>
            </a14:m>
            <a:r>
              <a:rPr b="0">
                <a:latin typeface="Helvetica Neue Light"/>
                <a:ea typeface="Helvetica Neue Light"/>
                <a:cs typeface="Helvetica Neue Light"/>
                <a:sym typeface="Helvetica Neue Light"/>
              </a:rPr>
              <a:t> drawn from </a:t>
            </a:r>
            <a14:m>
              <m:oMath>
                <m:r>
                  <a:rPr xmlns:a="http://schemas.openxmlformats.org/drawingml/2006/main" sz="5300" i="1">
                    <a:solidFill>
                      <a:srgbClr val="C82505"/>
                    </a:solidFill>
                    <a:latin typeface="Cambria Math" panose="02040503050406030204" pitchFamily="18" charset="0"/>
                  </a:rPr>
                  <m:t>g</m:t>
                </m:r>
              </m:oMath>
            </a14:m>
            <a:r>
              <a:rPr b="0">
                <a:latin typeface="Helvetica Neue Light"/>
                <a:ea typeface="Helvetica Neue Light"/>
                <a:cs typeface="Helvetica Neue Light"/>
                <a:sym typeface="Helvetica Neue Light"/>
              </a:rPr>
              <a:t> :</a:t>
            </a:r>
            <a:endParaRPr b="0">
              <a:latin typeface="Helvetica Neue Light"/>
              <a:ea typeface="Helvetica Neue Light"/>
              <a:cs typeface="Helvetica Neue Light"/>
              <a:sym typeface="Helvetica Neue Light"/>
            </a:endParaRPr>
          </a:p>
          <a:p>
            <a:pPr lvl="1" marL="0" indent="0" algn="ctr">
              <a:buSzTx/>
              <a:buNone/>
              <a:defRPr sz="5300">
                <a:latin typeface="Cambria Math"/>
                <a:ea typeface="Cambria Math"/>
                <a:cs typeface="Cambria Math"/>
                <a:sym typeface="Cambria Math"/>
              </a:defRPr>
            </a:pPr>
            <a14:m>
              <m:oMathPara>
                <m:oMathParaPr>
                  <m:jc m:val="center"/>
                </m:oMathParaPr>
                <m:oMath>
                  <m:r>
                    <m:rPr>
                      <m:sty m:val="p"/>
                      <m:scr m:val="double-struck"/>
                    </m:rPr>
                    <a:rPr xmlns:a="http://schemas.openxmlformats.org/drawingml/2006/main" sz="5300" i="1">
                      <a:solidFill>
                        <a:srgbClr val="000000"/>
                      </a:solidFill>
                      <a:latin typeface="Cambria Math" panose="02040503050406030204" pitchFamily="18" charset="0"/>
                    </a:rPr>
                    <m:t>E</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x</m:t>
                      </m:r>
                    </m:lim>
                  </m:limLow>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x</m:t>
                      </m:r>
                    </m:lim>
                  </m:limLow>
                  <m:r>
                    <a:rPr xmlns:a="http://schemas.openxmlformats.org/drawingml/2006/main" sz="5300" i="1">
                      <a:solidFill>
                        <a:srgbClr val="000000"/>
                      </a:solidFill>
                      <a:latin typeface="Cambria Math" panose="02040503050406030204" pitchFamily="18" charset="0"/>
                    </a:rPr>
                    <m:t>g</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f>
                    <m:fPr>
                      <m:ctrlPr>
                        <a:rPr xmlns:a="http://schemas.openxmlformats.org/drawingml/2006/main" sz="5300" i="1">
                          <a:solidFill>
                            <a:srgbClr val="000000"/>
                          </a:solidFill>
                          <a:latin typeface="Cambria Math" panose="02040503050406030204" pitchFamily="18" charset="0"/>
                        </a:rPr>
                      </m:ctrlPr>
                      <m:type m:val="bar"/>
                    </m:fPr>
                    <m:num>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num>
                    <m:den>
                      <m:r>
                        <a:rPr xmlns:a="http://schemas.openxmlformats.org/drawingml/2006/main" sz="5300" i="1">
                          <a:solidFill>
                            <a:srgbClr val="000000"/>
                          </a:solidFill>
                          <a:latin typeface="Cambria Math" panose="02040503050406030204" pitchFamily="18" charset="0"/>
                        </a:rPr>
                        <m:t>g</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den>
                  </m:f>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f>
                    <m:fPr>
                      <m:ctrlPr>
                        <a:rPr xmlns:a="http://schemas.openxmlformats.org/drawingml/2006/main" sz="5300" i="1">
                          <a:solidFill>
                            <a:srgbClr val="000000"/>
                          </a:solidFill>
                          <a:latin typeface="Cambria Math" panose="02040503050406030204" pitchFamily="18" charset="0"/>
                        </a:rPr>
                      </m:ctrlPr>
                      <m:type m:val="bar"/>
                    </m:fPr>
                    <m:num>
                      <m:r>
                        <a:rPr xmlns:a="http://schemas.openxmlformats.org/drawingml/2006/main" sz="5300" i="1">
                          <a:solidFill>
                            <a:srgbClr val="000000"/>
                          </a:solidFill>
                          <a:latin typeface="Cambria Math" panose="02040503050406030204" pitchFamily="18" charset="0"/>
                        </a:rPr>
                        <m:t>1</m:t>
                      </m:r>
                    </m:num>
                    <m:den>
                      <m:r>
                        <a:rPr xmlns:a="http://schemas.openxmlformats.org/drawingml/2006/main" sz="5300" i="1">
                          <a:solidFill>
                            <a:srgbClr val="000000"/>
                          </a:solidFill>
                          <a:latin typeface="Cambria Math" panose="02040503050406030204" pitchFamily="18" charset="0"/>
                        </a:rPr>
                        <m:t>n</m:t>
                      </m:r>
                    </m:den>
                  </m:f>
                  <m:limUpp>
                    <m:e>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i</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lim>
                      </m:limLow>
                    </m:e>
                    <m:lim>
                      <m:r>
                        <a:rPr xmlns:a="http://schemas.openxmlformats.org/drawingml/2006/main" sz="5300" i="1">
                          <a:solidFill>
                            <a:srgbClr val="000000"/>
                          </a:solidFill>
                          <a:latin typeface="Cambria Math" panose="02040503050406030204" pitchFamily="18" charset="0"/>
                        </a:rPr>
                        <m:t>n</m:t>
                      </m:r>
                    </m:lim>
                  </m:limUpp>
                  <m:f>
                    <m:fPr>
                      <m:ctrlPr>
                        <a:rPr xmlns:a="http://schemas.openxmlformats.org/drawingml/2006/main" sz="5300" i="1">
                          <a:solidFill>
                            <a:srgbClr val="000000"/>
                          </a:solidFill>
                          <a:latin typeface="Cambria Math" panose="02040503050406030204" pitchFamily="18" charset="0"/>
                        </a:rPr>
                      </m:ctrlPr>
                      <m:type m:val="bar"/>
                    </m:fPr>
                    <m:num>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sub>
                      </m:sSub>
                      <m:r>
                        <a:rPr xmlns:a="http://schemas.openxmlformats.org/drawingml/2006/main" sz="5300" i="1">
                          <a:solidFill>
                            <a:srgbClr val="000000"/>
                          </a:solidFill>
                          <a:latin typeface="Cambria Math" panose="02040503050406030204" pitchFamily="18" charset="0"/>
                        </a:rPr>
                        <m:t>)</m:t>
                      </m:r>
                    </m:num>
                    <m:den>
                      <m:r>
                        <a:rPr xmlns:a="http://schemas.openxmlformats.org/drawingml/2006/main" sz="5300" i="1">
                          <a:solidFill>
                            <a:srgbClr val="000000"/>
                          </a:solidFill>
                          <a:latin typeface="Cambria Math" panose="02040503050406030204" pitchFamily="18" charset="0"/>
                        </a:rPr>
                        <m:t>g</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sub>
                      </m:sSub>
                      <m:r>
                        <a:rPr xmlns:a="http://schemas.openxmlformats.org/drawingml/2006/main" sz="5300" i="1">
                          <a:solidFill>
                            <a:srgbClr val="000000"/>
                          </a:solidFill>
                          <a:latin typeface="Cambria Math" panose="02040503050406030204" pitchFamily="18" charset="0"/>
                        </a:rPr>
                        <m:t>)</m:t>
                      </m:r>
                    </m:den>
                  </m:f>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i</m:t>
                      </m:r>
                    </m:sub>
                  </m:sSub>
                </m:oMath>
              </m:oMathPara>
            </a14:m>
            <a:endParaRPr sz="5000"/>
          </a:p>
        </p:txBody>
      </p:sp>
      <p:sp>
        <p:nvSpPr>
          <p:cNvPr id="182" name="Rectangle"/>
          <p:cNvSpPr/>
          <p:nvPr/>
        </p:nvSpPr>
        <p:spPr>
          <a:xfrm>
            <a:off x="16880625" y="10176136"/>
            <a:ext cx="1319861" cy="1946614"/>
          </a:xfrm>
          <a:prstGeom prst="rect">
            <a:avLst/>
          </a:prstGeom>
          <a:ln w="63500">
            <a:solidFill>
              <a:srgbClr val="B51600"/>
            </a:solidFill>
            <a:miter lim="400000"/>
          </a:ln>
        </p:spPr>
        <p:txBody>
          <a:bodyPr lIns="71436" tIns="71436" rIns="71436" bIns="71436" anchor="ctr"/>
          <a:lstStyle/>
          <a:p>
            <a:pPr algn="l">
              <a:spcBef>
                <a:spcPts val="3600"/>
              </a:spcBef>
              <a:defRPr sz="4400">
                <a:solidFill>
                  <a:srgbClr val="004D80"/>
                </a:solidFill>
                <a:latin typeface="Helvetica Neue Light"/>
                <a:ea typeface="Helvetica Neue Light"/>
                <a:cs typeface="Helvetica Neue Light"/>
                <a:sym typeface="Helvetica Neue Light"/>
              </a:defRPr>
            </a:pPr>
          </a:p>
        </p:txBody>
      </p:sp>
      <p:sp>
        <p:nvSpPr>
          <p:cNvPr id="183" name="Line"/>
          <p:cNvSpPr/>
          <p:nvPr/>
        </p:nvSpPr>
        <p:spPr>
          <a:xfrm flipV="1">
            <a:off x="15756070" y="12231110"/>
            <a:ext cx="895574" cy="558462"/>
          </a:xfrm>
          <a:prstGeom prst="line">
            <a:avLst/>
          </a:prstGeom>
          <a:ln w="25400">
            <a:solidFill>
              <a:srgbClr val="000000"/>
            </a:solidFill>
            <a:miter lim="400000"/>
            <a:tailEnd type="triangle"/>
          </a:ln>
        </p:spPr>
        <p:txBody>
          <a:bodyPr lIns="45718" tIns="45718" rIns="45718" bIns="45718"/>
          <a:lstStyle/>
          <a:p>
            <a:pPr/>
          </a:p>
        </p:txBody>
      </p:sp>
      <p:sp>
        <p:nvSpPr>
          <p:cNvPr id="184" name="Importance ratio"/>
          <p:cNvSpPr txBox="1"/>
          <p:nvPr/>
        </p:nvSpPr>
        <p:spPr>
          <a:xfrm>
            <a:off x="13997313" y="12976118"/>
            <a:ext cx="3143834" cy="61409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j-lt"/>
                <a:ea typeface="+mj-ea"/>
                <a:cs typeface="+mj-cs"/>
                <a:sym typeface="Helvetica Neue"/>
              </a:defRPr>
            </a:lvl1pPr>
          </a:lstStyle>
          <a:p>
            <a:pPr/>
            <a:r>
              <a:t>Importance ratio</a:t>
            </a:r>
          </a:p>
        </p:txBody>
      </p:sp>
      <p:sp>
        <p:nvSpPr>
          <p:cNvPr id="185" name="Rectangle"/>
          <p:cNvSpPr/>
          <p:nvPr/>
        </p:nvSpPr>
        <p:spPr>
          <a:xfrm>
            <a:off x="12837321" y="10176136"/>
            <a:ext cx="1319862" cy="1946614"/>
          </a:xfrm>
          <a:prstGeom prst="rect">
            <a:avLst/>
          </a:prstGeom>
          <a:ln w="63500">
            <a:solidFill>
              <a:srgbClr val="B51600"/>
            </a:solidFill>
            <a:miter lim="400000"/>
          </a:ln>
        </p:spPr>
        <p:txBody>
          <a:bodyPr lIns="71436" tIns="71436" rIns="71436" bIns="71436" anchor="ctr"/>
          <a:lstStyle/>
          <a:p>
            <a:pPr algn="l">
              <a:spcBef>
                <a:spcPts val="3600"/>
              </a:spcBef>
              <a:defRPr sz="4400">
                <a:solidFill>
                  <a:srgbClr val="004D80"/>
                </a:solidFill>
                <a:latin typeface="Helvetica Neue Light"/>
                <a:ea typeface="Helvetica Neue Light"/>
                <a:cs typeface="Helvetica Neue Light"/>
                <a:sym typeface="Helvetica Neue Light"/>
              </a:defRPr>
            </a:pPr>
          </a:p>
        </p:txBody>
      </p:sp>
      <p:sp>
        <p:nvSpPr>
          <p:cNvPr id="186" name="Line"/>
          <p:cNvSpPr/>
          <p:nvPr/>
        </p:nvSpPr>
        <p:spPr>
          <a:xfrm flipH="1" flipV="1">
            <a:off x="14208083" y="12231110"/>
            <a:ext cx="895575" cy="558462"/>
          </a:xfrm>
          <a:prstGeom prst="line">
            <a:avLst/>
          </a:prstGeom>
          <a:ln w="25400">
            <a:solidFill>
              <a:srgbClr val="000000"/>
            </a:solidFill>
            <a:miter lim="400000"/>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81">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2" fill="hold">
                                  <p:stCondLst>
                                    <p:cond delay="0"/>
                                  </p:stCondLst>
                                  <p:iterate type="el" backwards="0">
                                    <p:tmAbs val="0"/>
                                  </p:iterate>
                                  <p:childTnLst>
                                    <p:set>
                                      <p:cBhvr>
                                        <p:cTn id="13" fill="hold"/>
                                        <p:tgtEl>
                                          <p:spTgt spid="182"/>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3" fill="hold">
                                  <p:stCondLst>
                                    <p:cond delay="0"/>
                                  </p:stCondLst>
                                  <p:iterate type="el" backwards="0">
                                    <p:tmAbs val="0"/>
                                  </p:iterate>
                                  <p:childTnLst>
                                    <p:set>
                                      <p:cBhvr>
                                        <p:cTn id="16" fill="hold"/>
                                        <p:tgtEl>
                                          <p:spTgt spid="185"/>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4" fill="hold">
                                  <p:stCondLst>
                                    <p:cond delay="0"/>
                                  </p:stCondLst>
                                  <p:iterate type="el" backwards="0">
                                    <p:tmAbs val="0"/>
                                  </p:iterate>
                                  <p:childTnLst>
                                    <p:set>
                                      <p:cBhvr>
                                        <p:cTn id="19" fill="hold"/>
                                        <p:tgtEl>
                                          <p:spTgt spid="183"/>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186"/>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6" fill="hold">
                                  <p:stCondLst>
                                    <p:cond delay="0"/>
                                  </p:stCondLst>
                                  <p:iterate type="el" backwards="0">
                                    <p:tmAbs val="0"/>
                                  </p:iterate>
                                  <p:childTnLst>
                                    <p:set>
                                      <p:cBhvr>
                                        <p:cTn id="25" fill="hold"/>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P build="whole" bldLvl="1" animBg="1" rev="0" advAuto="0" spid="186" grpId="5"/>
      <p:bldP build="whole" bldLvl="1" animBg="1" rev="0" advAuto="0" spid="184" grpId="6"/>
      <p:bldP build="whole" bldLvl="1" animBg="1" rev="0" advAuto="0" spid="185" grpId="3"/>
      <p:bldP build="whole" bldLvl="1" animBg="1" rev="0" advAuto="0" spid="183" grpId="4"/>
      <p:bldP build="whole" bldLvl="1" animBg="1" rev="0" advAuto="0" spid="182"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8" name="Recap: Off-Policy Monte Carlo Prediction"/>
          <p:cNvSpPr txBox="1"/>
          <p:nvPr>
            <p:ph type="title"/>
          </p:nvPr>
        </p:nvSpPr>
        <p:spPr>
          <a:xfrm>
            <a:off x="2667000" y="410224"/>
            <a:ext cx="19050000" cy="1846552"/>
          </a:xfrm>
          <a:prstGeom prst="rect">
            <a:avLst/>
          </a:prstGeom>
        </p:spPr>
        <p:txBody>
          <a:bodyPr/>
          <a:lstStyle/>
          <a:p>
            <a:pPr defTabSz="599716">
              <a:defRPr sz="8100"/>
            </a:pPr>
            <a:r>
              <a:t>Recap: Off-Policy Monte Carlo </a:t>
            </a:r>
            <a:r>
              <a:rPr>
                <a:solidFill>
                  <a:srgbClr val="C82506"/>
                </a:solidFill>
                <a:latin typeface="Helvetica Neue Medium"/>
                <a:ea typeface="Helvetica Neue Medium"/>
                <a:cs typeface="Helvetica Neue Medium"/>
                <a:sym typeface="Helvetica Neue Medium"/>
              </a:rPr>
              <a:t>Prediction</a:t>
            </a:r>
          </a:p>
        </p:txBody>
      </p:sp>
      <p:pic>
        <p:nvPicPr>
          <p:cNvPr id="189" name="Image" descr="Image"/>
          <p:cNvPicPr>
            <a:picLocks noChangeAspect="1"/>
          </p:cNvPicPr>
          <p:nvPr/>
        </p:nvPicPr>
        <p:blipFill>
          <a:blip r:embed="rId2">
            <a:extLst/>
          </a:blip>
          <a:stretch>
            <a:fillRect/>
          </a:stretch>
        </p:blipFill>
        <p:spPr>
          <a:xfrm>
            <a:off x="1931795" y="2168495"/>
            <a:ext cx="20520410" cy="1166596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2">
            <a:extLst/>
          </a:blip>
          <a:stretch>
            <a:fillRect/>
          </a:stretch>
        </p:blipFill>
        <p:spPr>
          <a:xfrm>
            <a:off x="2866702" y="2201914"/>
            <a:ext cx="18650595" cy="11409806"/>
          </a:xfrm>
          <a:prstGeom prst="rect">
            <a:avLst/>
          </a:prstGeom>
          <a:ln w="12700">
            <a:miter lim="400000"/>
          </a:ln>
        </p:spPr>
      </p:pic>
      <p:sp>
        <p:nvSpPr>
          <p:cNvPr id="192" name="Recap: Off-Policy Monte Carlo Control"/>
          <p:cNvSpPr txBox="1"/>
          <p:nvPr>
            <p:ph type="title"/>
          </p:nvPr>
        </p:nvSpPr>
        <p:spPr>
          <a:xfrm>
            <a:off x="2667000" y="410224"/>
            <a:ext cx="19050000" cy="1846552"/>
          </a:xfrm>
          <a:prstGeom prst="rect">
            <a:avLst/>
          </a:prstGeom>
        </p:spPr>
        <p:txBody>
          <a:bodyPr/>
          <a:lstStyle/>
          <a:p>
            <a:pPr defTabSz="649008">
              <a:defRPr sz="8800"/>
            </a:pPr>
            <a:r>
              <a:t>Recap: Off-Policy Monte Carlo </a:t>
            </a:r>
            <a:r>
              <a:rPr>
                <a:solidFill>
                  <a:srgbClr val="C82506"/>
                </a:solidFill>
                <a:latin typeface="Helvetica Neue Medium"/>
                <a:ea typeface="Helvetica Neue Medium"/>
                <a:cs typeface="Helvetica Neue Medium"/>
                <a:sym typeface="Helvetica Neue Medium"/>
              </a:rPr>
              <a:t>Control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