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Helvetica Neue Medium"/>
        <a:ea typeface="Helvetica Neue Medium"/>
        <a:cs typeface="Helvetica Neue Medium"/>
        <a:sym typeface="Helvetica Neue Medium"/>
      </a:defRPr>
    </a:lvl1pPr>
    <a:lvl2pPr marL="0" marR="0" indent="0" algn="ctr" defTabSz="82153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Helvetica Neue Medium"/>
        <a:ea typeface="Helvetica Neue Medium"/>
        <a:cs typeface="Helvetica Neue Medium"/>
        <a:sym typeface="Helvetica Neue Medium"/>
      </a:defRPr>
    </a:lvl2pPr>
    <a:lvl3pPr marL="0" marR="0" indent="0" algn="ctr" defTabSz="82153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Helvetica Neue Medium"/>
        <a:ea typeface="Helvetica Neue Medium"/>
        <a:cs typeface="Helvetica Neue Medium"/>
        <a:sym typeface="Helvetica Neue Medium"/>
      </a:defRPr>
    </a:lvl3pPr>
    <a:lvl4pPr marL="0" marR="0" indent="0" algn="ctr" defTabSz="82153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Helvetica Neue Medium"/>
        <a:ea typeface="Helvetica Neue Medium"/>
        <a:cs typeface="Helvetica Neue Medium"/>
        <a:sym typeface="Helvetica Neue Medium"/>
      </a:defRPr>
    </a:lvl4pPr>
    <a:lvl5pPr marL="0" marR="0" indent="0" algn="ctr" defTabSz="82153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Helvetica Neue Medium"/>
        <a:ea typeface="Helvetica Neue Medium"/>
        <a:cs typeface="Helvetica Neue Medium"/>
        <a:sym typeface="Helvetica Neue Medium"/>
      </a:defRPr>
    </a:lvl5pPr>
    <a:lvl6pPr marL="0" marR="0" indent="0" algn="ctr" defTabSz="82153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Helvetica Neue Medium"/>
        <a:ea typeface="Helvetica Neue Medium"/>
        <a:cs typeface="Helvetica Neue Medium"/>
        <a:sym typeface="Helvetica Neue Medium"/>
      </a:defRPr>
    </a:lvl6pPr>
    <a:lvl7pPr marL="0" marR="0" indent="0" algn="ctr" defTabSz="82153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Helvetica Neue Medium"/>
        <a:ea typeface="Helvetica Neue Medium"/>
        <a:cs typeface="Helvetica Neue Medium"/>
        <a:sym typeface="Helvetica Neue Medium"/>
      </a:defRPr>
    </a:lvl7pPr>
    <a:lvl8pPr marL="0" marR="0" indent="0" algn="ctr" defTabSz="82153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Helvetica Neue Medium"/>
        <a:ea typeface="Helvetica Neue Medium"/>
        <a:cs typeface="Helvetica Neue Medium"/>
        <a:sym typeface="Helvetica Neue Medium"/>
      </a:defRPr>
    </a:lvl8pPr>
    <a:lvl9pPr marL="0" marR="0" indent="0" algn="ctr" defTabSz="82153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Helvetica Neue Medium"/>
        <a:ea typeface="Helvetica Neue Medium"/>
        <a:cs typeface="Helvetica Neue Medium"/>
        <a:sym typeface="Helvetica Neue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95E"/>
          </a:solidFill>
        </a:fill>
      </a:tcStyle>
    </a:firstCol>
    <a:la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C7B018BB-80A7-4F77-B60F-C8B233D01FF8}" styleName="">
    <a:tblBg/>
    <a:wholeTbl>
      <a:tcTxStyle b="off" i="off">
        <a:font>
          <a:latin typeface="Helvetica Neue Medium"/>
          <a:ea typeface="Helvetica Neue Medium"/>
          <a:cs typeface="Helvetica Neue Medium"/>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Helvetica Neue Medium"/>
          <a:ea typeface="Helvetica Neue Medium"/>
          <a:cs typeface="Helvetica Neue Medium"/>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b="def" i="def"/>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Helvetica Neue Medium"/>
          <a:ea typeface="Helvetica Neue Medium"/>
          <a:cs typeface="Helvetica Neue Medium"/>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b="def" i="def"/>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Helvetica Neue Medium"/>
          <a:ea typeface="Helvetica Neue Medium"/>
          <a:cs typeface="Helvetica Neue Medium"/>
        </a:font>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Helvetica Neue Medium"/>
          <a:ea typeface="Helvetica Neue Medium"/>
          <a:cs typeface="Helvetica Neue Medium"/>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b="def" i="def"/>
      <a:tcStyle>
        <a:tcBdr/>
        <a:fill>
          <a:solidFill>
            <a:srgbClr val="E9E9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3" name="Shape 143"/>
          <p:cNvSpPr/>
          <p:nvPr>
            <p:ph type="sldImg"/>
          </p:nvPr>
        </p:nvSpPr>
        <p:spPr>
          <a:xfrm>
            <a:off x="1143000" y="685800"/>
            <a:ext cx="4572000" cy="3429000"/>
          </a:xfrm>
          <a:prstGeom prst="rect">
            <a:avLst/>
          </a:prstGeom>
        </p:spPr>
        <p:txBody>
          <a:bodyPr/>
          <a:lstStyle/>
          <a:p>
            <a:pPr/>
          </a:p>
        </p:txBody>
      </p:sp>
      <p:sp>
        <p:nvSpPr>
          <p:cNvPr id="144" name="Shape 14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Shape 220"/>
          <p:cNvSpPr/>
          <p:nvPr>
            <p:ph type="sldImg"/>
          </p:nvPr>
        </p:nvSpPr>
        <p:spPr>
          <a:prstGeom prst="rect">
            <a:avLst/>
          </a:prstGeom>
        </p:spPr>
        <p:txBody>
          <a:bodyPr/>
          <a:lstStyle/>
          <a:p>
            <a:pPr/>
          </a:p>
        </p:txBody>
      </p:sp>
      <p:sp>
        <p:nvSpPr>
          <p:cNvPr id="221" name="Shape 221"/>
          <p:cNvSpPr/>
          <p:nvPr>
            <p:ph type="body" sz="quarter" idx="1"/>
          </p:nvPr>
        </p:nvSpPr>
        <p:spPr>
          <a:prstGeom prst="rect">
            <a:avLst/>
          </a:prstGeom>
        </p:spPr>
        <p:txBody>
          <a:bodyPr/>
          <a:lstStyle/>
          <a:p>
            <a:pPr/>
            <a:r>
              <a:t>Next time: Prove the "furthermore" statement?</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4833937" y="2303858"/>
            <a:ext cx="14716127" cy="4643439"/>
          </a:xfrm>
          <a:prstGeom prst="rect">
            <a:avLst/>
          </a:prstGeom>
        </p:spPr>
        <p:txBody>
          <a:bodyPr anchor="b"/>
          <a:lstStyle/>
          <a:p>
            <a:pPr/>
            <a:r>
              <a:t>Title Text</a:t>
            </a:r>
          </a:p>
        </p:txBody>
      </p:sp>
      <p:sp>
        <p:nvSpPr>
          <p:cNvPr id="12" name="Body Level One…"/>
          <p:cNvSpPr txBox="1"/>
          <p:nvPr>
            <p:ph type="body" sz="quarter" idx="1"/>
          </p:nvPr>
        </p:nvSpPr>
        <p:spPr>
          <a:xfrm>
            <a:off x="4833937" y="7090171"/>
            <a:ext cx="14716127" cy="1589487"/>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Body Level One…"/>
          <p:cNvSpPr txBox="1"/>
          <p:nvPr>
            <p:ph type="body" sz="quarter" idx="1"/>
          </p:nvPr>
        </p:nvSpPr>
        <p:spPr>
          <a:xfrm>
            <a:off x="4833937" y="8947546"/>
            <a:ext cx="14716127" cy="647702"/>
          </a:xfrm>
          <a:prstGeom prst="rect">
            <a:avLst/>
          </a:prstGeom>
        </p:spPr>
        <p:txBody>
          <a:bodyPr anchor="t"/>
          <a:lstStyle>
            <a:lvl1pPr marL="0" indent="0" algn="ctr">
              <a:spcBef>
                <a:spcPts val="0"/>
              </a:spcBef>
              <a:buSzTx/>
              <a:buNone/>
              <a:defRPr i="1" sz="3200">
                <a:latin typeface="+mn-lt"/>
                <a:ea typeface="+mn-ea"/>
                <a:cs typeface="+mn-cs"/>
                <a:sym typeface="Helvetica Neue"/>
              </a:defRPr>
            </a:lvl1pPr>
            <a:lvl2pPr marL="888999" indent="-444499" algn="ctr">
              <a:spcBef>
                <a:spcPts val="0"/>
              </a:spcBef>
              <a:defRPr i="1" sz="3200">
                <a:latin typeface="+mn-lt"/>
                <a:ea typeface="+mn-ea"/>
                <a:cs typeface="+mn-cs"/>
                <a:sym typeface="Helvetica Neue"/>
              </a:defRPr>
            </a:lvl2pPr>
            <a:lvl3pPr marL="1333499" indent="-444499" algn="ctr">
              <a:spcBef>
                <a:spcPts val="0"/>
              </a:spcBef>
              <a:defRPr i="1" sz="3200">
                <a:latin typeface="+mn-lt"/>
                <a:ea typeface="+mn-ea"/>
                <a:cs typeface="+mn-cs"/>
                <a:sym typeface="Helvetica Neue"/>
              </a:defRPr>
            </a:lvl3pPr>
            <a:lvl4pPr marL="1777999" indent="-444499" algn="ctr">
              <a:spcBef>
                <a:spcPts val="0"/>
              </a:spcBef>
              <a:defRPr i="1" sz="3200">
                <a:latin typeface="+mn-lt"/>
                <a:ea typeface="+mn-ea"/>
                <a:cs typeface="+mn-cs"/>
                <a:sym typeface="Helvetica Neue"/>
              </a:defRPr>
            </a:lvl4pPr>
            <a:lvl5pPr marL="2222499" indent="-444499" algn="ctr">
              <a:spcBef>
                <a:spcPts val="0"/>
              </a:spcBef>
              <a:defRPr i="1" sz="3200">
                <a:latin typeface="+mn-lt"/>
                <a:ea typeface="+mn-ea"/>
                <a:cs typeface="+mn-cs"/>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94" name="“Type a quote here.”"/>
          <p:cNvSpPr txBox="1"/>
          <p:nvPr>
            <p:ph type="body" sz="quarter" idx="21"/>
          </p:nvPr>
        </p:nvSpPr>
        <p:spPr>
          <a:xfrm>
            <a:off x="4833937" y="5997575"/>
            <a:ext cx="14716127" cy="863601"/>
          </a:xfrm>
          <a:prstGeom prst="rect">
            <a:avLst/>
          </a:prstGeom>
        </p:spPr>
        <p:txBody>
          <a:bodyPr/>
          <a:lstStyle/>
          <a:p>
            <a:pPr marL="0" indent="0" algn="ctr">
              <a:spcBef>
                <a:spcPts val="0"/>
              </a:spcBef>
              <a:buSzTx/>
              <a:buNone/>
              <a:defRPr sz="4600">
                <a:latin typeface="Helvetica Neue Medium"/>
                <a:ea typeface="Helvetica Neue Medium"/>
                <a:cs typeface="Helvetica Neue Medium"/>
                <a:sym typeface="Helvetica Neue Medium"/>
              </a:defRPr>
            </a:pP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1712268" y="0"/>
            <a:ext cx="20959465" cy="13983891"/>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17" name="Title Text"/>
          <p:cNvSpPr txBox="1"/>
          <p:nvPr>
            <p:ph type="title"/>
          </p:nvPr>
        </p:nvSpPr>
        <p:spPr>
          <a:prstGeom prst="rect">
            <a:avLst/>
          </a:prstGeom>
        </p:spPr>
        <p:txBody>
          <a:bodyPr/>
          <a:lstStyle/>
          <a:p>
            <a:pPr/>
            <a:r>
              <a:t>Title Text</a:t>
            </a:r>
          </a:p>
        </p:txBody>
      </p:sp>
      <p:sp>
        <p:nvSpPr>
          <p:cNvPr id="118" name="Body Level One…"/>
          <p:cNvSpPr txBox="1"/>
          <p:nvPr>
            <p:ph type="body" idx="1"/>
          </p:nvPr>
        </p:nvSpPr>
        <p:spPr>
          <a:xfrm>
            <a:off x="4387453" y="3643312"/>
            <a:ext cx="15609094" cy="8840393"/>
          </a:xfrm>
          <a:prstGeom prst="rect">
            <a:avLst/>
          </a:prstGeom>
        </p:spPr>
        <p:txBody>
          <a:bodyPr/>
          <a:lstStyle>
            <a:lvl5pPr>
              <a:buSzPct val="145000"/>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26" name="Title Text"/>
          <p:cNvSpPr txBox="1"/>
          <p:nvPr>
            <p:ph type="title"/>
          </p:nvPr>
        </p:nvSpPr>
        <p:spPr>
          <a:xfrm>
            <a:off x="2667000" y="357186"/>
            <a:ext cx="19050000" cy="3036096"/>
          </a:xfrm>
          <a:prstGeom prst="rect">
            <a:avLst/>
          </a:prstGeom>
        </p:spPr>
        <p:txBody>
          <a:bodyPr/>
          <a:lstStyle/>
          <a:p>
            <a:pPr/>
            <a:r>
              <a:t>Title Text</a:t>
            </a:r>
          </a:p>
        </p:txBody>
      </p:sp>
      <p:sp>
        <p:nvSpPr>
          <p:cNvPr id="127" name="Body Level One…"/>
          <p:cNvSpPr txBox="1"/>
          <p:nvPr>
            <p:ph type="body" idx="1"/>
          </p:nvPr>
        </p:nvSpPr>
        <p:spPr>
          <a:xfrm>
            <a:off x="2667000" y="3643312"/>
            <a:ext cx="19050000" cy="8840393"/>
          </a:xfrm>
          <a:prstGeom prst="rect">
            <a:avLst/>
          </a:prstGeom>
        </p:spPr>
        <p:txBody>
          <a:bodyPr/>
          <a:lstStyle>
            <a:lvl1pPr>
              <a:spcBef>
                <a:spcPts val="3600"/>
              </a:spcBef>
            </a:lvl1pPr>
            <a:lvl2pPr>
              <a:spcBef>
                <a:spcPts val="3600"/>
              </a:spcBef>
            </a:lvl2pPr>
            <a:lvl3pPr>
              <a:spcBef>
                <a:spcPts val="3600"/>
              </a:spcBef>
            </a:lvl3pPr>
            <a:lvl4pPr>
              <a:spcBef>
                <a:spcPts val="3600"/>
              </a:spcBef>
            </a:lvl4pPr>
            <a:lvl5pPr>
              <a:spcBef>
                <a:spcPts val="3600"/>
              </a:spcBef>
            </a:lvl5pPr>
          </a:lstStyle>
          <a:p>
            <a:pPr/>
            <a:r>
              <a:t>Body Level One</a:t>
            </a:r>
          </a:p>
          <a:p>
            <a:pPr lvl="1"/>
            <a:r>
              <a:t>Body Level Two</a:t>
            </a:r>
          </a:p>
          <a:p>
            <a:pPr lvl="2"/>
            <a:r>
              <a:t>Body Level Three</a:t>
            </a:r>
          </a:p>
          <a:p>
            <a:pPr lvl="3"/>
            <a:r>
              <a:t>Body Level Four</a:t>
            </a:r>
          </a:p>
          <a:p>
            <a:pPr lvl="4"/>
            <a:r>
              <a:t>Body Level Five</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35" name="Title Text"/>
          <p:cNvSpPr txBox="1"/>
          <p:nvPr>
            <p:ph type="title"/>
          </p:nvPr>
        </p:nvSpPr>
        <p:spPr>
          <a:xfrm>
            <a:off x="2667000" y="357186"/>
            <a:ext cx="19050000" cy="3036096"/>
          </a:xfrm>
          <a:prstGeom prst="rect">
            <a:avLst/>
          </a:prstGeom>
        </p:spPr>
        <p:txBody>
          <a:bodyPr/>
          <a:lstStyle/>
          <a:p>
            <a:pPr/>
            <a:r>
              <a:t>Title Text</a:t>
            </a:r>
          </a:p>
        </p:txBody>
      </p:sp>
      <p:sp>
        <p:nvSpPr>
          <p:cNvPr id="136" name="Body Level One…"/>
          <p:cNvSpPr txBox="1"/>
          <p:nvPr>
            <p:ph type="body" idx="1"/>
          </p:nvPr>
        </p:nvSpPr>
        <p:spPr>
          <a:xfrm>
            <a:off x="2667000" y="3643312"/>
            <a:ext cx="19050000" cy="8840393"/>
          </a:xfrm>
          <a:prstGeom prst="rect">
            <a:avLst/>
          </a:prstGeom>
        </p:spPr>
        <p:txBody>
          <a:bodyPr/>
          <a:lstStyle>
            <a:lvl1pPr>
              <a:spcBef>
                <a:spcPts val="3600"/>
              </a:spcBef>
            </a:lvl1pPr>
            <a:lvl2pPr>
              <a:spcBef>
                <a:spcPts val="3600"/>
              </a:spcBef>
            </a:lvl2pPr>
            <a:lvl3pPr>
              <a:spcBef>
                <a:spcPts val="3600"/>
              </a:spcBef>
            </a:lvl3pPr>
            <a:lvl4pPr>
              <a:spcBef>
                <a:spcPts val="3600"/>
              </a:spcBef>
            </a:lvl4pPr>
            <a:lvl5pPr>
              <a:spcBef>
                <a:spcPts val="3600"/>
              </a:spcBef>
            </a:lvl5pPr>
          </a:lstStyle>
          <a:p>
            <a:pPr/>
            <a:r>
              <a:t>Body Level One</a:t>
            </a:r>
          </a:p>
          <a:p>
            <a:pPr lvl="1"/>
            <a:r>
              <a:t>Body Level Two</a:t>
            </a:r>
          </a:p>
          <a:p>
            <a:pPr lvl="2"/>
            <a:r>
              <a:t>Body Level Three</a:t>
            </a:r>
          </a:p>
          <a:p>
            <a:pPr lvl="3"/>
            <a:r>
              <a:t>Body Level Four</a:t>
            </a:r>
          </a:p>
          <a:p>
            <a:pPr lvl="4"/>
            <a:r>
              <a:t>Body Level Five</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sz="half" idx="21"/>
          </p:nvPr>
        </p:nvSpPr>
        <p:spPr>
          <a:xfrm>
            <a:off x="5329061" y="406546"/>
            <a:ext cx="13716005" cy="9148765"/>
          </a:xfrm>
          <a:prstGeom prst="rect">
            <a:avLst/>
          </a:prstGeom>
        </p:spPr>
        <p:txBody>
          <a:bodyPr lIns="91439" tIns="45719" rIns="91439" bIns="45719" anchor="t">
            <a:noAutofit/>
          </a:bodyPr>
          <a:lstStyle/>
          <a:p>
            <a:pPr/>
          </a:p>
        </p:txBody>
      </p:sp>
      <p:sp>
        <p:nvSpPr>
          <p:cNvPr id="21" name="Title Text"/>
          <p:cNvSpPr txBox="1"/>
          <p:nvPr>
            <p:ph type="title"/>
          </p:nvPr>
        </p:nvSpPr>
        <p:spPr>
          <a:xfrm>
            <a:off x="4833937" y="9447609"/>
            <a:ext cx="14716127" cy="2000252"/>
          </a:xfrm>
          <a:prstGeom prst="rect">
            <a:avLst/>
          </a:prstGeom>
        </p:spPr>
        <p:txBody>
          <a:bodyPr anchor="b"/>
          <a:lstStyle/>
          <a:p>
            <a:pPr/>
            <a:r>
              <a:t>Title Text</a:t>
            </a:r>
          </a:p>
        </p:txBody>
      </p:sp>
      <p:sp>
        <p:nvSpPr>
          <p:cNvPr id="22" name="Body Level One…"/>
          <p:cNvSpPr txBox="1"/>
          <p:nvPr>
            <p:ph type="body" sz="quarter" idx="1"/>
          </p:nvPr>
        </p:nvSpPr>
        <p:spPr>
          <a:xfrm>
            <a:off x="4833937" y="11465717"/>
            <a:ext cx="14716127" cy="1589487"/>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4833937" y="4536280"/>
            <a:ext cx="14716127" cy="4643439"/>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21"/>
          </p:nvPr>
        </p:nvSpPr>
        <p:spPr>
          <a:xfrm>
            <a:off x="6231432" y="863203"/>
            <a:ext cx="17439683" cy="11626455"/>
          </a:xfrm>
          <a:prstGeom prst="rect">
            <a:avLst/>
          </a:prstGeom>
        </p:spPr>
        <p:txBody>
          <a:bodyPr lIns="91439" tIns="45719" rIns="91439" bIns="45719" anchor="t">
            <a:noAutofit/>
          </a:bodyPr>
          <a:lstStyle/>
          <a:p>
            <a:pPr/>
          </a:p>
        </p:txBody>
      </p:sp>
      <p:sp>
        <p:nvSpPr>
          <p:cNvPr id="39" name="Title Text"/>
          <p:cNvSpPr txBox="1"/>
          <p:nvPr>
            <p:ph type="title"/>
          </p:nvPr>
        </p:nvSpPr>
        <p:spPr>
          <a:xfrm>
            <a:off x="4387453" y="892967"/>
            <a:ext cx="7500939" cy="5607846"/>
          </a:xfrm>
          <a:prstGeom prst="rect">
            <a:avLst/>
          </a:prstGeom>
        </p:spPr>
        <p:txBody>
          <a:bodyPr anchor="b"/>
          <a:lstStyle>
            <a:lvl1pPr>
              <a:defRPr sz="8400">
                <a:latin typeface="Helvetica Neue Medium"/>
                <a:ea typeface="Helvetica Neue Medium"/>
                <a:cs typeface="Helvetica Neue Medium"/>
                <a:sym typeface="Helvetica Neue Medium"/>
              </a:defRPr>
            </a:lvl1pPr>
          </a:lstStyle>
          <a:p>
            <a:pPr/>
            <a:r>
              <a:t>Title Text</a:t>
            </a:r>
          </a:p>
        </p:txBody>
      </p:sp>
      <p:sp>
        <p:nvSpPr>
          <p:cNvPr id="40" name="Body Level One…"/>
          <p:cNvSpPr txBox="1"/>
          <p:nvPr>
            <p:ph type="body" sz="quarter" idx="1"/>
          </p:nvPr>
        </p:nvSpPr>
        <p:spPr>
          <a:xfrm>
            <a:off x="4387453" y="6643686"/>
            <a:ext cx="7500939" cy="5786439"/>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xfrm>
            <a:off x="2667000" y="357186"/>
            <a:ext cx="19050000" cy="3036096"/>
          </a:xfrm>
          <a:prstGeom prst="rect">
            <a:avLst/>
          </a:prstGeom>
        </p:spPr>
        <p:txBody>
          <a:bodyPr/>
          <a:lstStyle/>
          <a:p>
            <a:pPr/>
            <a:r>
              <a:t>Title Text</a:t>
            </a:r>
          </a:p>
        </p:txBody>
      </p:sp>
      <p:sp>
        <p:nvSpPr>
          <p:cNvPr id="57" name="Body Level One…"/>
          <p:cNvSpPr txBox="1"/>
          <p:nvPr>
            <p:ph type="body" idx="1"/>
          </p:nvPr>
        </p:nvSpPr>
        <p:spPr>
          <a:xfrm>
            <a:off x="2667000" y="3643312"/>
            <a:ext cx="19050000" cy="8840393"/>
          </a:xfrm>
          <a:prstGeom prst="rect">
            <a:avLst/>
          </a:prstGeom>
        </p:spPr>
        <p:txBody>
          <a:bodyPr/>
          <a:lstStyle>
            <a:lvl1pPr>
              <a:spcBef>
                <a:spcPts val="3600"/>
              </a:spcBef>
            </a:lvl1pPr>
            <a:lvl2pPr>
              <a:spcBef>
                <a:spcPts val="3600"/>
              </a:spcBef>
            </a:lvl2pPr>
            <a:lvl3pPr>
              <a:spcBef>
                <a:spcPts val="3600"/>
              </a:spcBef>
            </a:lvl3pPr>
            <a:lvl4pPr>
              <a:spcBef>
                <a:spcPts val="3600"/>
              </a:spcBef>
            </a:lvl4pPr>
            <a:lvl5pPr>
              <a:spcBef>
                <a:spcPts val="3600"/>
              </a:spcBef>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21"/>
          </p:nvPr>
        </p:nvSpPr>
        <p:spPr>
          <a:xfrm>
            <a:off x="8794253" y="3637357"/>
            <a:ext cx="13260588" cy="8840393"/>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quarter" idx="1"/>
          </p:nvPr>
        </p:nvSpPr>
        <p:spPr>
          <a:xfrm>
            <a:off x="4387453" y="3643312"/>
            <a:ext cx="7500939" cy="8840393"/>
          </a:xfrm>
          <a:prstGeom prst="rect">
            <a:avLst/>
          </a:prstGeom>
        </p:spPr>
        <p:txBody>
          <a:bodyPr/>
          <a:lstStyle>
            <a:lvl1pPr marL="465363" indent="-465363">
              <a:spcBef>
                <a:spcPts val="4500"/>
              </a:spcBef>
              <a:defRPr sz="3800">
                <a:latin typeface="+mn-lt"/>
                <a:ea typeface="+mn-ea"/>
                <a:cs typeface="+mn-cs"/>
                <a:sym typeface="Helvetica Neue"/>
              </a:defRPr>
            </a:lvl1pPr>
            <a:lvl2pPr marL="808263" indent="-465363">
              <a:spcBef>
                <a:spcPts val="4500"/>
              </a:spcBef>
              <a:defRPr sz="3800">
                <a:latin typeface="+mn-lt"/>
                <a:ea typeface="+mn-ea"/>
                <a:cs typeface="+mn-cs"/>
                <a:sym typeface="Helvetica Neue"/>
              </a:defRPr>
            </a:lvl2pPr>
            <a:lvl3pPr marL="1151164" indent="-465363">
              <a:spcBef>
                <a:spcPts val="4500"/>
              </a:spcBef>
              <a:defRPr sz="3800">
                <a:latin typeface="+mn-lt"/>
                <a:ea typeface="+mn-ea"/>
                <a:cs typeface="+mn-cs"/>
                <a:sym typeface="Helvetica Neue"/>
              </a:defRPr>
            </a:lvl3pPr>
            <a:lvl4pPr marL="1494064" indent="-465364">
              <a:spcBef>
                <a:spcPts val="4500"/>
              </a:spcBef>
              <a:defRPr sz="3800">
                <a:latin typeface="+mn-lt"/>
                <a:ea typeface="+mn-ea"/>
                <a:cs typeface="+mn-cs"/>
                <a:sym typeface="Helvetica Neue"/>
              </a:defRPr>
            </a:lvl4pPr>
            <a:lvl5pPr marL="1836964" indent="-465364">
              <a:spcBef>
                <a:spcPts val="4500"/>
              </a:spcBef>
              <a:defRPr sz="3800">
                <a:latin typeface="+mn-lt"/>
                <a:ea typeface="+mn-ea"/>
                <a:cs typeface="+mn-cs"/>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11954103" y="13073062"/>
            <a:ext cx="466268" cy="473075"/>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4387453" y="1785936"/>
            <a:ext cx="15609094" cy="10144127"/>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21"/>
          </p:nvPr>
        </p:nvSpPr>
        <p:spPr>
          <a:xfrm>
            <a:off x="12442031" y="7072311"/>
            <a:ext cx="8514490" cy="5679283"/>
          </a:xfrm>
          <a:prstGeom prst="rect">
            <a:avLst/>
          </a:prstGeom>
        </p:spPr>
        <p:txBody>
          <a:bodyPr lIns="91439" tIns="45719" rIns="91439" bIns="45719" anchor="t">
            <a:noAutofit/>
          </a:bodyPr>
          <a:lstStyle/>
          <a:p>
            <a:pPr/>
          </a:p>
        </p:txBody>
      </p:sp>
      <p:sp>
        <p:nvSpPr>
          <p:cNvPr id="84" name="Image"/>
          <p:cNvSpPr/>
          <p:nvPr>
            <p:ph type="pic" sz="quarter" idx="22"/>
          </p:nvPr>
        </p:nvSpPr>
        <p:spPr>
          <a:xfrm>
            <a:off x="12192000" y="1250155"/>
            <a:ext cx="8251033" cy="5500691"/>
          </a:xfrm>
          <a:prstGeom prst="rect">
            <a:avLst/>
          </a:prstGeom>
        </p:spPr>
        <p:txBody>
          <a:bodyPr lIns="91439" tIns="45719" rIns="91439" bIns="45719" anchor="t">
            <a:noAutofit/>
          </a:bodyPr>
          <a:lstStyle/>
          <a:p>
            <a:pPr/>
          </a:p>
        </p:txBody>
      </p:sp>
      <p:sp>
        <p:nvSpPr>
          <p:cNvPr id="85" name="Image"/>
          <p:cNvSpPr/>
          <p:nvPr>
            <p:ph type="pic" idx="23"/>
          </p:nvPr>
        </p:nvSpPr>
        <p:spPr>
          <a:xfrm>
            <a:off x="-291704" y="1250155"/>
            <a:ext cx="16850321" cy="11233549"/>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387453" y="357186"/>
            <a:ext cx="15609094" cy="3036096"/>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normAutofit fontScale="100000" lnSpcReduction="0"/>
          </a:bodyPr>
          <a:lstStyle/>
          <a:p>
            <a:pPr/>
            <a:r>
              <a:t>Title Text</a:t>
            </a:r>
          </a:p>
        </p:txBody>
      </p:sp>
      <p:sp>
        <p:nvSpPr>
          <p:cNvPr id="3" name="Body Level One…"/>
          <p:cNvSpPr txBox="1"/>
          <p:nvPr>
            <p:ph type="body" idx="1"/>
          </p:nvPr>
        </p:nvSpPr>
        <p:spPr>
          <a:xfrm>
            <a:off x="13610166" y="3962400"/>
            <a:ext cx="9550401" cy="9753600"/>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4103" y="13073062"/>
            <a:ext cx="466268" cy="477670"/>
          </a:xfrm>
          <a:prstGeom prst="rect">
            <a:avLst/>
          </a:prstGeom>
          <a:ln w="12700">
            <a:miter lim="400000"/>
          </a:ln>
        </p:spPr>
        <p:txBody>
          <a:bodyPr wrap="none" lIns="71436" tIns="71436" rIns="71436" bIns="71436">
            <a:spAutoFit/>
          </a:bodyPr>
          <a:lstStyle>
            <a:lvl1pPr>
              <a:defRPr sz="2200">
                <a:solidFill>
                  <a:srgbClr val="000000"/>
                </a:solidFill>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ctr" defTabSz="82153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1pPr>
      <a:lvl2pPr marL="0" marR="0" indent="0" algn="ctr" defTabSz="82153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2pPr>
      <a:lvl3pPr marL="0" marR="0" indent="0" algn="ctr" defTabSz="82153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3pPr>
      <a:lvl4pPr marL="0" marR="0" indent="0" algn="ctr" defTabSz="82153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4pPr>
      <a:lvl5pPr marL="0" marR="0" indent="0" algn="ctr" defTabSz="82153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5pPr>
      <a:lvl6pPr marL="0" marR="0" indent="0" algn="ctr" defTabSz="82153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6pPr>
      <a:lvl7pPr marL="0" marR="0" indent="0" algn="ctr" defTabSz="82153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7pPr>
      <a:lvl8pPr marL="0" marR="0" indent="0" algn="ctr" defTabSz="82153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8pPr>
      <a:lvl9pPr marL="0" marR="0" indent="0" algn="ctr" defTabSz="82153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Light"/>
          <a:ea typeface="Helvetica Neue Light"/>
          <a:cs typeface="Helvetica Neue Light"/>
          <a:sym typeface="Helvetica Neue Light"/>
        </a:defRPr>
      </a:lvl9pPr>
    </p:titleStyle>
    <p:bodyStyle>
      <a:lvl1pPr marL="611187" marR="0" indent="-611187" algn="l" defTabSz="821530" rtl="0" latinLnBrk="0">
        <a:lnSpc>
          <a:spcPct val="100000"/>
        </a:lnSpc>
        <a:spcBef>
          <a:spcPts val="5900"/>
        </a:spcBef>
        <a:spcAft>
          <a:spcPts val="0"/>
        </a:spcAft>
        <a:buClrTx/>
        <a:buSzPct val="7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1pPr>
      <a:lvl2pPr marL="1055687" marR="0" indent="-611187" algn="l" defTabSz="821530" rtl="0" latinLnBrk="0">
        <a:lnSpc>
          <a:spcPct val="100000"/>
        </a:lnSpc>
        <a:spcBef>
          <a:spcPts val="5900"/>
        </a:spcBef>
        <a:spcAft>
          <a:spcPts val="0"/>
        </a:spcAft>
        <a:buClrTx/>
        <a:buSzPct val="7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2pPr>
      <a:lvl3pPr marL="1500187" marR="0" indent="-611187" algn="l" defTabSz="821530" rtl="0" latinLnBrk="0">
        <a:lnSpc>
          <a:spcPct val="100000"/>
        </a:lnSpc>
        <a:spcBef>
          <a:spcPts val="5900"/>
        </a:spcBef>
        <a:spcAft>
          <a:spcPts val="0"/>
        </a:spcAft>
        <a:buClrTx/>
        <a:buSzPct val="7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3pPr>
      <a:lvl4pPr marL="1944686" marR="0" indent="-611187" algn="l" defTabSz="821530" rtl="0" latinLnBrk="0">
        <a:lnSpc>
          <a:spcPct val="100000"/>
        </a:lnSpc>
        <a:spcBef>
          <a:spcPts val="5900"/>
        </a:spcBef>
        <a:spcAft>
          <a:spcPts val="0"/>
        </a:spcAft>
        <a:buClrTx/>
        <a:buSzPct val="7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4pPr>
      <a:lvl5pPr marL="2389186" marR="0" indent="-611186" algn="l" defTabSz="821530" rtl="0" latinLnBrk="0">
        <a:lnSpc>
          <a:spcPct val="100000"/>
        </a:lnSpc>
        <a:spcBef>
          <a:spcPts val="5900"/>
        </a:spcBef>
        <a:spcAft>
          <a:spcPts val="0"/>
        </a:spcAft>
        <a:buClrTx/>
        <a:buSzPct val="7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5pPr>
      <a:lvl6pPr marL="2833686" marR="0" indent="-611186" algn="l" defTabSz="821530" rtl="0" latinLnBrk="0">
        <a:lnSpc>
          <a:spcPct val="100000"/>
        </a:lnSpc>
        <a:spcBef>
          <a:spcPts val="5900"/>
        </a:spcBef>
        <a:spcAft>
          <a:spcPts val="0"/>
        </a:spcAft>
        <a:buClrTx/>
        <a:buSzPct val="7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6pPr>
      <a:lvl7pPr marL="3278187" marR="0" indent="-611187" algn="l" defTabSz="821530"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7pPr>
      <a:lvl8pPr marL="3722687" marR="0" indent="-611187" algn="l" defTabSz="821530"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8pPr>
      <a:lvl9pPr marL="4167187" marR="0" indent="-611187" algn="l" defTabSz="821530"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Light"/>
          <a:ea typeface="Helvetica Neue Light"/>
          <a:cs typeface="Helvetica Neue Light"/>
          <a:sym typeface="Helvetica Neue Light"/>
        </a:defRPr>
      </a:lvl9pPr>
    </p:bodyStyle>
    <p:otherStyle>
      <a:lvl1pPr marL="0" marR="0" indent="0" algn="ctr" defTabSz="82153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1pPr>
      <a:lvl2pPr marL="0" marR="0" indent="0" algn="ctr" defTabSz="82153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2pPr>
      <a:lvl3pPr marL="0" marR="0" indent="0" algn="ctr" defTabSz="82153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3pPr>
      <a:lvl4pPr marL="0" marR="0" indent="0" algn="ctr" defTabSz="82153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4pPr>
      <a:lvl5pPr marL="0" marR="0" indent="0" algn="ctr" defTabSz="82153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5pPr>
      <a:lvl6pPr marL="0" marR="0" indent="0" algn="ctr" defTabSz="82153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6pPr>
      <a:lvl7pPr marL="0" marR="0" indent="0" algn="ctr" defTabSz="82153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7pPr>
      <a:lvl8pPr marL="0" marR="0" indent="0" algn="ctr" defTabSz="82153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8pPr>
      <a:lvl9pPr marL="0" marR="0" indent="0" algn="ctr" defTabSz="82153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openxmlformats.org/officeDocument/2006/relationships/image" Target="../media/image6.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 Id="rId3" Type="http://schemas.openxmlformats.org/officeDocument/2006/relationships/image" Target="../media/image10.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png"/><Relationship Id="rId3" Type="http://schemas.openxmlformats.org/officeDocument/2006/relationships/image" Target="../media/image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Optimality and…"/>
          <p:cNvSpPr txBox="1"/>
          <p:nvPr>
            <p:ph type="ctrTitle"/>
          </p:nvPr>
        </p:nvSpPr>
        <p:spPr>
          <a:xfrm>
            <a:off x="4603905" y="591493"/>
            <a:ext cx="15176190" cy="4643438"/>
          </a:xfrm>
          <a:prstGeom prst="rect">
            <a:avLst/>
          </a:prstGeom>
        </p:spPr>
        <p:txBody>
          <a:bodyPr/>
          <a:lstStyle/>
          <a:p>
            <a:pPr/>
            <a:r>
              <a:t>Optimality and</a:t>
            </a:r>
          </a:p>
          <a:p>
            <a:pPr/>
            <a:r>
              <a:t>Dynamic Programming</a:t>
            </a:r>
          </a:p>
        </p:txBody>
      </p:sp>
      <p:sp>
        <p:nvSpPr>
          <p:cNvPr id="147" name="CMPUT 261: Introduction to Artificial Intelligence  S&amp;B §3.6, §4.0-4.4"/>
          <p:cNvSpPr txBox="1"/>
          <p:nvPr>
            <p:ph type="subTitle" sz="quarter" idx="1"/>
          </p:nvPr>
        </p:nvSpPr>
        <p:spPr>
          <a:xfrm>
            <a:off x="4833937" y="8206220"/>
            <a:ext cx="14716127" cy="2437179"/>
          </a:xfrm>
          <a:prstGeom prst="rect">
            <a:avLst/>
          </a:prstGeom>
        </p:spPr>
        <p:txBody>
          <a:bodyPr/>
          <a:lstStyle/>
          <a:p>
            <a:pPr lvl="1"/>
            <a:r>
              <a:t>CMPUT 261: Introduction to Artificial Intelligence</a:t>
            </a:r>
            <a:br/>
            <a:br/>
            <a:r>
              <a:rPr sz="3600">
                <a:solidFill>
                  <a:srgbClr val="929292"/>
                </a:solidFill>
              </a:rPr>
              <a:t>S&amp;B §3.6, §4.0-4.4</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Policy Evaluation"/>
          <p:cNvSpPr txBox="1"/>
          <p:nvPr>
            <p:ph type="title"/>
          </p:nvPr>
        </p:nvSpPr>
        <p:spPr>
          <a:xfrm>
            <a:off x="2667000" y="357186"/>
            <a:ext cx="19050000" cy="3036097"/>
          </a:xfrm>
          <a:prstGeom prst="rect">
            <a:avLst/>
          </a:prstGeom>
        </p:spPr>
        <p:txBody>
          <a:bodyPr/>
          <a:lstStyle/>
          <a:p>
            <a:pPr/>
            <a:r>
              <a:t>Policy Evaluation</a:t>
            </a:r>
          </a:p>
        </p:txBody>
      </p:sp>
      <p:sp>
        <p:nvSpPr>
          <p:cNvPr id="216" name="Question: How can we compute  ?…"/>
          <p:cNvSpPr txBox="1"/>
          <p:nvPr>
            <p:ph type="body" idx="1"/>
          </p:nvPr>
        </p:nvSpPr>
        <p:spPr>
          <a:xfrm>
            <a:off x="2667000" y="3643312"/>
            <a:ext cx="19050000" cy="8840393"/>
          </a:xfrm>
          <a:prstGeom prst="rect">
            <a:avLst/>
          </a:prstGeom>
        </p:spPr>
        <p:txBody>
          <a:bodyPr/>
          <a:lstStyle/>
          <a:p>
            <a:pPr marL="0" indent="0">
              <a:spcBef>
                <a:spcPts val="2400"/>
              </a:spcBef>
              <a:buSzTx/>
              <a:buNone/>
              <a:defRPr b="1">
                <a:latin typeface="+mn-lt"/>
                <a:ea typeface="+mn-ea"/>
                <a:cs typeface="+mn-cs"/>
                <a:sym typeface="Helvetica Neue"/>
              </a:defRPr>
            </a:pPr>
            <a:r>
              <a:t>Question:</a:t>
            </a:r>
            <a:r>
              <a:rPr b="0">
                <a:latin typeface="Helvetica Neue Light"/>
                <a:ea typeface="Helvetica Neue Light"/>
                <a:cs typeface="Helvetica Neue Light"/>
                <a:sym typeface="Helvetica Neue Light"/>
              </a:rPr>
              <a:t> How can we </a:t>
            </a:r>
            <a:r>
              <a:rPr b="0">
                <a:solidFill>
                  <a:srgbClr val="C82506"/>
                </a:solidFill>
                <a:latin typeface="Helvetica Neue Medium"/>
                <a:ea typeface="Helvetica Neue Medium"/>
                <a:cs typeface="Helvetica Neue Medium"/>
                <a:sym typeface="Helvetica Neue Medium"/>
              </a:rPr>
              <a:t>compute</a:t>
            </a:r>
            <a:r>
              <a:rPr b="0">
                <a:latin typeface="Helvetica Neue Light"/>
                <a:ea typeface="Helvetica Neue Light"/>
                <a:cs typeface="Helvetica Neue Light"/>
                <a:sym typeface="Helvetica Neue Light"/>
              </a:rPr>
              <a:t> </a:t>
            </a:r>
            <a14:m>
              <m:oMath>
                <m:sSub>
                  <m:e>
                    <m:r>
                      <a:rPr xmlns:a="http://schemas.openxmlformats.org/drawingml/2006/main" sz="5300" i="1">
                        <a:solidFill>
                          <a:srgbClr val="000000"/>
                        </a:solidFill>
                        <a:latin typeface="Cambria Math" panose="02040503050406030204" pitchFamily="18" charset="0"/>
                      </a:rPr>
                      <m:t>v</m:t>
                    </m:r>
                  </m:e>
                  <m:sub>
                    <m:r>
                      <a:rPr xmlns:a="http://schemas.openxmlformats.org/drawingml/2006/main" sz="5300" i="1">
                        <a:solidFill>
                          <a:srgbClr val="000000"/>
                        </a:solidFill>
                        <a:latin typeface="Cambria Math" panose="02040503050406030204" pitchFamily="18" charset="0"/>
                      </a:rPr>
                      <m:t>π</m:t>
                    </m:r>
                  </m:sub>
                </m:sSub>
              </m:oMath>
            </a14:m>
            <a:r>
              <a:rPr b="0">
                <a:latin typeface="Helvetica Neue Light"/>
                <a:ea typeface="Helvetica Neue Light"/>
                <a:cs typeface="Helvetica Neue Light"/>
                <a:sym typeface="Helvetica Neue Light"/>
              </a:rPr>
              <a:t>?</a:t>
            </a:r>
            <a:endParaRPr b="0">
              <a:latin typeface="Helvetica Neue Light"/>
              <a:ea typeface="Helvetica Neue Light"/>
              <a:cs typeface="Helvetica Neue Light"/>
              <a:sym typeface="Helvetica Neue Light"/>
            </a:endParaRPr>
          </a:p>
          <a:p>
            <a:pPr lvl="1" marL="1508125" indent="-873125">
              <a:buSzPct val="100000"/>
              <a:buAutoNum type="arabicPeriod" startAt="1"/>
            </a:pPr>
            <a:r>
              <a:t>We know that </a:t>
            </a:r>
            <a14:m>
              <m:oMath>
                <m:sSub>
                  <m:e>
                    <m:r>
                      <a:rPr xmlns:a="http://schemas.openxmlformats.org/drawingml/2006/main" sz="5300" i="1">
                        <a:solidFill>
                          <a:srgbClr val="000000"/>
                        </a:solidFill>
                        <a:latin typeface="Cambria Math" panose="02040503050406030204" pitchFamily="18" charset="0"/>
                      </a:rPr>
                      <m:t>v</m:t>
                    </m:r>
                  </m:e>
                  <m:sub>
                    <m:r>
                      <a:rPr xmlns:a="http://schemas.openxmlformats.org/drawingml/2006/main" sz="5300" i="1">
                        <a:solidFill>
                          <a:srgbClr val="000000"/>
                        </a:solidFill>
                        <a:latin typeface="Cambria Math" panose="02040503050406030204" pitchFamily="18" charset="0"/>
                      </a:rPr>
                      <m:t>π</m:t>
                    </m:r>
                  </m:sub>
                </m:sSub>
              </m:oMath>
            </a14:m>
            <a:r>
              <a:t> is the unique solution to the Bellman equations, so we could just </a:t>
            </a:r>
            <a:r>
              <a:rPr>
                <a:solidFill>
                  <a:srgbClr val="C82506"/>
                </a:solidFill>
                <a:latin typeface="Helvetica Neue Medium"/>
                <a:ea typeface="Helvetica Neue Medium"/>
                <a:cs typeface="Helvetica Neue Medium"/>
                <a:sym typeface="Helvetica Neue Medium"/>
              </a:rPr>
              <a:t>solve them</a:t>
            </a:r>
            <a:r>
              <a:t> (treating </a:t>
            </a:r>
            <a14:m>
              <m:oMath>
                <m:sSub>
                  <m:e>
                    <m:r>
                      <a:rPr xmlns:a="http://schemas.openxmlformats.org/drawingml/2006/main" sz="5300" i="1">
                        <a:solidFill>
                          <a:srgbClr val="000000"/>
                        </a:solidFill>
                        <a:latin typeface="Cambria Math" panose="02040503050406030204" pitchFamily="18" charset="0"/>
                      </a:rPr>
                      <m:t>v</m:t>
                    </m:r>
                  </m:e>
                  <m:sub>
                    <m:r>
                      <a:rPr xmlns:a="http://schemas.openxmlformats.org/drawingml/2006/main" sz="5300" i="1">
                        <a:solidFill>
                          <a:srgbClr val="000000"/>
                        </a:solidFill>
                        <a:latin typeface="Cambria Math" panose="02040503050406030204" pitchFamily="18" charset="0"/>
                      </a:rPr>
                      <m:t>π</m:t>
                    </m:r>
                  </m:sub>
                </m:sSub>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s</m:t>
                    </m:r>
                  </m:e>
                  <m:sub>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v</m:t>
                    </m:r>
                  </m:e>
                  <m:sub>
                    <m:r>
                      <a:rPr xmlns:a="http://schemas.openxmlformats.org/drawingml/2006/main" sz="5300" i="1">
                        <a:solidFill>
                          <a:srgbClr val="000000"/>
                        </a:solidFill>
                        <a:latin typeface="Cambria Math" panose="02040503050406030204" pitchFamily="18" charset="0"/>
                      </a:rPr>
                      <m:t>π</m:t>
                    </m:r>
                  </m:sub>
                </m:sSub>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s</m:t>
                    </m:r>
                  </m:e>
                  <m:sub>
                    <m:r>
                      <a:rPr xmlns:a="http://schemas.openxmlformats.org/drawingml/2006/main" sz="5300" i="1">
                        <a:solidFill>
                          <a:srgbClr val="000000"/>
                        </a:solidFill>
                        <a:latin typeface="Cambria Math" panose="02040503050406030204" pitchFamily="18" charset="0"/>
                      </a:rPr>
                      <m:t>|</m:t>
                    </m:r>
                    <m:r>
                      <m:rPr>
                        <m:scr m:val="script"/>
                      </m:rPr>
                      <a:rPr xmlns:a="http://schemas.openxmlformats.org/drawingml/2006/main" sz="5300" i="1">
                        <a:solidFill>
                          <a:srgbClr val="000000"/>
                        </a:solidFill>
                        <a:latin typeface="Cambria Math" panose="02040503050406030204" pitchFamily="18" charset="0"/>
                      </a:rPr>
                      <m:t>S</m:t>
                    </m:r>
                    <m:r>
                      <a:rPr xmlns:a="http://schemas.openxmlformats.org/drawingml/2006/main" sz="5300" i="1">
                        <a:solidFill>
                          <a:srgbClr val="000000"/>
                        </a:solidFill>
                        <a:latin typeface="Cambria Math" panose="02040503050406030204" pitchFamily="18" charset="0"/>
                      </a:rPr>
                      <m:t>|</m:t>
                    </m:r>
                  </m:sub>
                </m:sSub>
                <m:r>
                  <a:rPr xmlns:a="http://schemas.openxmlformats.org/drawingml/2006/main" sz="5300" i="1">
                    <a:solidFill>
                      <a:srgbClr val="000000"/>
                    </a:solidFill>
                    <a:latin typeface="Cambria Math" panose="02040503050406030204" pitchFamily="18" charset="0"/>
                  </a:rPr>
                  <m:t>)</m:t>
                </m:r>
              </m:oMath>
            </a14:m>
            <a:r>
              <a:t> as variables)</a:t>
            </a:r>
          </a:p>
          <a:p>
            <a:pPr lvl="4">
              <a:spcBef>
                <a:spcPts val="2400"/>
              </a:spcBef>
            </a:pPr>
            <a:r>
              <a:t>but that is tedious and annoying and slow</a:t>
            </a:r>
            <a:br/>
            <a:r>
              <a:t>(it's a system of </a:t>
            </a:r>
            <a14:m>
              <m:oMath>
                <m:r>
                  <a:rPr xmlns:a="http://schemas.openxmlformats.org/drawingml/2006/main" sz="5300" i="1">
                    <a:solidFill>
                      <a:srgbClr val="000000"/>
                    </a:solidFill>
                    <a:latin typeface="Cambria Math" panose="02040503050406030204" pitchFamily="18" charset="0"/>
                  </a:rPr>
                  <m:t>|</m:t>
                </m:r>
                <m:r>
                  <m:rPr>
                    <m:scr m:val="script"/>
                  </m:rPr>
                  <a:rPr xmlns:a="http://schemas.openxmlformats.org/drawingml/2006/main" sz="5300" i="1">
                    <a:solidFill>
                      <a:srgbClr val="000000"/>
                    </a:solidFill>
                    <a:latin typeface="Cambria Math" panose="02040503050406030204" pitchFamily="18" charset="0"/>
                  </a:rPr>
                  <m:t>S</m:t>
                </m:r>
                <m:r>
                  <a:rPr xmlns:a="http://schemas.openxmlformats.org/drawingml/2006/main" sz="5300" i="1">
                    <a:solidFill>
                      <a:srgbClr val="000000"/>
                    </a:solidFill>
                    <a:latin typeface="Cambria Math" panose="02040503050406030204" pitchFamily="18" charset="0"/>
                  </a:rPr>
                  <m:t>|</m:t>
                </m:r>
              </m:oMath>
            </a14:m>
            <a:r>
              <a:t> linear equations in </a:t>
            </a:r>
            <a14:m>
              <m:oMath>
                <m:r>
                  <a:rPr xmlns:a="http://schemas.openxmlformats.org/drawingml/2006/main" sz="5300" i="1">
                    <a:solidFill>
                      <a:srgbClr val="000000"/>
                    </a:solidFill>
                    <a:latin typeface="Cambria Math" panose="02040503050406030204" pitchFamily="18" charset="0"/>
                  </a:rPr>
                  <m:t>|</m:t>
                </m:r>
                <m:r>
                  <m:rPr>
                    <m:scr m:val="script"/>
                  </m:rPr>
                  <a:rPr xmlns:a="http://schemas.openxmlformats.org/drawingml/2006/main" sz="5300" i="1">
                    <a:solidFill>
                      <a:srgbClr val="000000"/>
                    </a:solidFill>
                    <a:latin typeface="Cambria Math" panose="02040503050406030204" pitchFamily="18" charset="0"/>
                  </a:rPr>
                  <m:t>S</m:t>
                </m:r>
                <m:r>
                  <a:rPr xmlns:a="http://schemas.openxmlformats.org/drawingml/2006/main" sz="5300" i="1">
                    <a:solidFill>
                      <a:srgbClr val="000000"/>
                    </a:solidFill>
                    <a:latin typeface="Cambria Math" panose="02040503050406030204" pitchFamily="18" charset="0"/>
                  </a:rPr>
                  <m:t>|</m:t>
                </m:r>
              </m:oMath>
            </a14:m>
            <a:r>
              <a:t> unknowns)</a:t>
            </a:r>
          </a:p>
          <a:p>
            <a:pPr lvl="4">
              <a:spcBef>
                <a:spcPts val="2400"/>
              </a:spcBef>
            </a:pPr>
            <a:r>
              <a:t>Also requires a complete model of the dynamics</a:t>
            </a:r>
          </a:p>
          <a:p>
            <a:pPr lvl="1" marL="1508125" indent="-873125">
              <a:buSzPct val="100000"/>
              <a:buAutoNum type="arabicPeriod" startAt="1"/>
              <a:defRPr b="1">
                <a:latin typeface="+mn-lt"/>
                <a:ea typeface="+mn-ea"/>
                <a:cs typeface="+mn-cs"/>
                <a:sym typeface="Helvetica Neue"/>
              </a:defRPr>
            </a:pPr>
            <a:r>
              <a:t>Iterative policy evaluation</a:t>
            </a:r>
            <a:r>
              <a:rPr b="0">
                <a:latin typeface="Helvetica Neue Light"/>
                <a:ea typeface="Helvetica Neue Light"/>
                <a:cs typeface="Helvetica Neue Light"/>
                <a:sym typeface="Helvetica Neue Light"/>
              </a:rPr>
              <a:t> </a:t>
            </a:r>
            <a:endParaRPr b="0">
              <a:latin typeface="Helvetica Neue Light"/>
              <a:ea typeface="Helvetica Neue Light"/>
              <a:cs typeface="Helvetica Neue Light"/>
              <a:sym typeface="Helvetica Neue Light"/>
            </a:endParaRPr>
          </a:p>
          <a:p>
            <a:pPr lvl="4">
              <a:spcBef>
                <a:spcPts val="2400"/>
              </a:spcBef>
            </a:pPr>
            <a:r>
              <a:t>Takes advantage of the recursive formulation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6">
                                            <p:txEl>
                                              <p:pRg st="1" end="1"/>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216">
                                            <p:txEl>
                                              <p:pRg st="2" end="2"/>
                                            </p:txEl>
                                          </p:spTgt>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1" fill="hold">
                                  <p:stCondLst>
                                    <p:cond delay="0"/>
                                  </p:stCondLst>
                                  <p:iterate type="el" backwards="0">
                                    <p:tmAbs val="0"/>
                                  </p:iterate>
                                  <p:childTnLst>
                                    <p:set>
                                      <p:cBhvr>
                                        <p:cTn id="12" fill="hold"/>
                                        <p:tgtEl>
                                          <p:spTgt spid="21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16">
                                            <p:txEl>
                                              <p:pRg st="4" end="4"/>
                                            </p:txEl>
                                          </p:spTgt>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1" fill="hold">
                                  <p:stCondLst>
                                    <p:cond delay="0"/>
                                  </p:stCondLst>
                                  <p:iterate type="el" backwards="0">
                                    <p:tmAbs val="0"/>
                                  </p:iterate>
                                  <p:childTnLst>
                                    <p:set>
                                      <p:cBhvr>
                                        <p:cTn id="19" fill="hold"/>
                                        <p:tgtEl>
                                          <p:spTgt spid="216">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6"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Iterative Policy Evaluation"/>
          <p:cNvSpPr txBox="1"/>
          <p:nvPr>
            <p:ph type="title"/>
          </p:nvPr>
        </p:nvSpPr>
        <p:spPr>
          <a:xfrm>
            <a:off x="2667000" y="357186"/>
            <a:ext cx="19050000" cy="3036097"/>
          </a:xfrm>
          <a:prstGeom prst="rect">
            <a:avLst/>
          </a:prstGeom>
        </p:spPr>
        <p:txBody>
          <a:bodyPr/>
          <a:lstStyle/>
          <a:p>
            <a:pPr/>
            <a:r>
              <a:t>Iterative Policy Evaluation</a:t>
            </a:r>
          </a:p>
        </p:txBody>
      </p:sp>
      <p:sp>
        <p:nvSpPr>
          <p:cNvPr id="219" name="Iterative policy evaluation uses the Bellman equation as an update rule:…"/>
          <p:cNvSpPr txBox="1"/>
          <p:nvPr>
            <p:ph type="body" idx="1"/>
          </p:nvPr>
        </p:nvSpPr>
        <p:spPr>
          <a:xfrm>
            <a:off x="2667000" y="3643312"/>
            <a:ext cx="19050000" cy="8840393"/>
          </a:xfrm>
          <a:prstGeom prst="rect">
            <a:avLst/>
          </a:prstGeom>
        </p:spPr>
        <p:txBody>
          <a:bodyPr/>
          <a:lstStyle/>
          <a:p>
            <a:pPr/>
            <a:r>
              <a:t>Iterative policy evaluation uses the Bellman equation as an </a:t>
            </a:r>
            <a:r>
              <a:rPr>
                <a:solidFill>
                  <a:srgbClr val="C82506"/>
                </a:solidFill>
                <a:latin typeface="Helvetica Neue Medium"/>
                <a:ea typeface="Helvetica Neue Medium"/>
                <a:cs typeface="Helvetica Neue Medium"/>
                <a:sym typeface="Helvetica Neue Medium"/>
              </a:rPr>
              <a:t>update rule</a:t>
            </a:r>
            <a:r>
              <a:t>:</a:t>
            </a:r>
          </a:p>
          <a:p>
            <a:pPr marL="0" indent="0" algn="ctr">
              <a:buSzTx/>
              <a:buNone/>
              <a:defRPr sz="5300">
                <a:latin typeface="Cambria Math"/>
                <a:ea typeface="Cambria Math"/>
                <a:cs typeface="Cambria Math"/>
                <a:sym typeface="Cambria Math"/>
              </a:defRPr>
            </a:pPr>
            <a14:m>
              <m:oMath>
                <m:m>
                  <m:mPr>
                    <m:ctrlPr>
                      <a:rPr xmlns:a="http://schemas.openxmlformats.org/drawingml/2006/main" sz="5300" i="1">
                        <a:solidFill>
                          <a:srgbClr val="000000"/>
                        </a:solidFill>
                        <a:latin typeface="Cambria Math" panose="02040503050406030204" pitchFamily="18" charset="0"/>
                      </a:rPr>
                    </m:ctrlPr>
                    <m:baseJc m:val="center"/>
                    <m:plcHide m:val="on"/>
                    <m:mcs>
                      <m:mc>
                        <m:mcPr>
                          <m:count m:val="2"/>
                          <m:mcJc m:val="center"/>
                        </m:mcPr>
                      </m:mc>
                    </m:mcs>
                  </m:mPr>
                  <m:mr>
                    <m:e>
                      <m:sSub>
                        <m:e>
                          <m:r>
                            <a:rPr xmlns:a="http://schemas.openxmlformats.org/drawingml/2006/main" sz="5300" i="1">
                              <a:solidFill>
                                <a:srgbClr val="000000"/>
                              </a:solidFill>
                              <a:latin typeface="Cambria Math" panose="02040503050406030204" pitchFamily="18" charset="0"/>
                            </a:rPr>
                            <m:t>v</m:t>
                          </m:r>
                        </m:e>
                        <m:sub>
                          <m:r>
                            <a:rPr xmlns:a="http://schemas.openxmlformats.org/drawingml/2006/main" sz="5300" i="1">
                              <a:solidFill>
                                <a:srgbClr val="000000"/>
                              </a:solidFill>
                              <a:latin typeface="Cambria Math" panose="02040503050406030204" pitchFamily="18" charset="0"/>
                            </a:rPr>
                            <m:t>k</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s</m:t>
                      </m:r>
                      <m:r>
                        <a:rPr xmlns:a="http://schemas.openxmlformats.org/drawingml/2006/main" sz="5300" i="1">
                          <a:solidFill>
                            <a:srgbClr val="000000"/>
                          </a:solidFill>
                          <a:latin typeface="Cambria Math" panose="02040503050406030204" pitchFamily="18" charset="0"/>
                        </a:rPr>
                        <m:t>)</m:t>
                      </m:r>
                    </m:e>
                    <m:e>
                      <m:r>
                        <a:rPr xmlns:a="http://schemas.openxmlformats.org/drawingml/2006/main" sz="5300" i="1">
                          <a:solidFill>
                            <a:srgbClr val="000000"/>
                          </a:solidFill>
                          <a:latin typeface="Cambria Math" panose="02040503050406030204" pitchFamily="18" charset="0"/>
                        </a:rPr>
                        <m:t>≐</m:t>
                      </m:r>
                      <m:sSub>
                        <m:e>
                          <m:r>
                            <m:rPr>
                              <m:sty m:val="p"/>
                              <m:scr m:val="double-struck"/>
                            </m:rPr>
                            <a:rPr xmlns:a="http://schemas.openxmlformats.org/drawingml/2006/main" sz="5300" i="1">
                              <a:solidFill>
                                <a:srgbClr val="000000"/>
                              </a:solidFill>
                              <a:latin typeface="Cambria Math" panose="02040503050406030204" pitchFamily="18" charset="0"/>
                            </a:rPr>
                            <m:t>E</m:t>
                          </m:r>
                        </m:e>
                        <m:sub>
                          <m:r>
                            <a:rPr xmlns:a="http://schemas.openxmlformats.org/drawingml/2006/main" sz="5300" i="1">
                              <a:solidFill>
                                <a:srgbClr val="000000"/>
                              </a:solidFill>
                              <a:latin typeface="Cambria Math" panose="02040503050406030204" pitchFamily="18" charset="0"/>
                            </a:rPr>
                            <m:t>π</m:t>
                          </m:r>
                        </m:sub>
                      </m:sSub>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R</m:t>
                          </m:r>
                        </m:e>
                        <m:sub>
                          <m:r>
                            <a:rPr xmlns:a="http://schemas.openxmlformats.org/drawingml/2006/main" sz="5300" i="1">
                              <a:solidFill>
                                <a:srgbClr val="000000"/>
                              </a:solidFill>
                              <a:latin typeface="Cambria Math" panose="02040503050406030204" pitchFamily="18" charset="0"/>
                            </a:rPr>
                            <m:t>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γ</m:t>
                      </m:r>
                      <m:sSub>
                        <m:e>
                          <m:r>
                            <a:rPr xmlns:a="http://schemas.openxmlformats.org/drawingml/2006/main" sz="5300" i="1">
                              <a:solidFill>
                                <a:srgbClr val="000000"/>
                              </a:solidFill>
                              <a:latin typeface="Cambria Math" panose="02040503050406030204" pitchFamily="18" charset="0"/>
                            </a:rPr>
                            <m:t>v</m:t>
                          </m:r>
                        </m:e>
                        <m:sub>
                          <m:r>
                            <a:rPr xmlns:a="http://schemas.openxmlformats.org/drawingml/2006/main" sz="5300" i="1">
                              <a:solidFill>
                                <a:srgbClr val="000000"/>
                              </a:solidFill>
                              <a:latin typeface="Cambria Math" panose="02040503050406030204" pitchFamily="18" charset="0"/>
                            </a:rPr>
                            <m:t>k</m:t>
                          </m:r>
                        </m:sub>
                      </m:sSub>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S</m:t>
                          </m:r>
                        </m:e>
                        <m:sub>
                          <m:r>
                            <a:rPr xmlns:a="http://schemas.openxmlformats.org/drawingml/2006/main" sz="5300" i="1">
                              <a:solidFill>
                                <a:srgbClr val="000000"/>
                              </a:solidFill>
                              <a:latin typeface="Cambria Math" panose="02040503050406030204" pitchFamily="18" charset="0"/>
                            </a:rPr>
                            <m:t>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S</m:t>
                          </m:r>
                        </m:e>
                        <m:sub>
                          <m:r>
                            <a:rPr xmlns:a="http://schemas.openxmlformats.org/drawingml/2006/main" sz="5300" i="1">
                              <a:solidFill>
                                <a:srgbClr val="000000"/>
                              </a:solidFill>
                              <a:latin typeface="Cambria Math" panose="02040503050406030204" pitchFamily="18" charset="0"/>
                            </a:rPr>
                            <m:t>t</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s</m:t>
                      </m:r>
                      <m:r>
                        <a:rPr xmlns:a="http://schemas.openxmlformats.org/drawingml/2006/main" sz="5300" i="1">
                          <a:solidFill>
                            <a:srgbClr val="000000"/>
                          </a:solidFill>
                          <a:latin typeface="Cambria Math" panose="02040503050406030204" pitchFamily="18" charset="0"/>
                        </a:rPr>
                        <m:t>]</m:t>
                      </m:r>
                    </m:e>
                  </m:mr>
                  <m:mr>
                    <m:e/>
                    <m:e>
                      <m:r>
                        <a:rPr xmlns:a="http://schemas.openxmlformats.org/drawingml/2006/main" sz="5300" i="1">
                          <a:solidFill>
                            <a:srgbClr val="000000"/>
                          </a:solidFill>
                          <a:latin typeface="Cambria Math" panose="02040503050406030204" pitchFamily="18" charset="0"/>
                        </a:rPr>
                        <m:t>=</m:t>
                      </m:r>
                      <m:limLow>
                        <m:e>
                          <m:r>
                            <a:rPr xmlns:a="http://schemas.openxmlformats.org/drawingml/2006/main" sz="5300" i="1">
                              <a:solidFill>
                                <a:srgbClr val="000000"/>
                              </a:solidFill>
                              <a:latin typeface="Cambria Math" panose="02040503050406030204" pitchFamily="18" charset="0"/>
                            </a:rPr>
                            <m:t>∑</m:t>
                          </m:r>
                        </m:e>
                        <m:lim>
                          <m:r>
                            <a:rPr xmlns:a="http://schemas.openxmlformats.org/drawingml/2006/main" sz="5300" i="1">
                              <a:solidFill>
                                <a:srgbClr val="000000"/>
                              </a:solidFill>
                              <a:latin typeface="Cambria Math" panose="02040503050406030204" pitchFamily="18" charset="0"/>
                            </a:rPr>
                            <m:t>a</m:t>
                          </m:r>
                        </m:lim>
                      </m:limLow>
                      <m:r>
                        <a:rPr xmlns:a="http://schemas.openxmlformats.org/drawingml/2006/main" sz="5300" i="1">
                          <a:solidFill>
                            <a:srgbClr val="000000"/>
                          </a:solidFill>
                          <a:latin typeface="Cambria Math" panose="02040503050406030204" pitchFamily="18" charset="0"/>
                        </a:rPr>
                        <m:t>π</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a</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s</m:t>
                      </m:r>
                      <m:r>
                        <a:rPr xmlns:a="http://schemas.openxmlformats.org/drawingml/2006/main" sz="5300" i="1">
                          <a:solidFill>
                            <a:srgbClr val="000000"/>
                          </a:solidFill>
                          <a:latin typeface="Cambria Math" panose="02040503050406030204" pitchFamily="18" charset="0"/>
                        </a:rPr>
                        <m:t>)</m:t>
                      </m:r>
                      <m:limLow>
                        <m:e>
                          <m:r>
                            <a:rPr xmlns:a="http://schemas.openxmlformats.org/drawingml/2006/main" sz="5300" i="1">
                              <a:solidFill>
                                <a:srgbClr val="000000"/>
                              </a:solidFill>
                              <a:latin typeface="Cambria Math" panose="02040503050406030204" pitchFamily="18" charset="0"/>
                            </a:rPr>
                            <m:t>∑</m:t>
                          </m:r>
                        </m:e>
                        <m:lim>
                          <m:sSup>
                            <m:e>
                              <m:argPr>
                                <m:scrLvl m:val="0"/>
                              </m:argPr>
                              <m:r>
                                <a:rPr xmlns:a="http://schemas.openxmlformats.org/drawingml/2006/main" sz="5300" i="1">
                                  <a:solidFill>
                                    <a:srgbClr val="000000"/>
                                  </a:solidFill>
                                  <a:latin typeface="Cambria Math" panose="02040503050406030204" pitchFamily="18" charset="0"/>
                                </a:rPr>
                                <m:t>s</m:t>
                              </m:r>
                            </m:e>
                            <m:sup>
                              <m:argPr>
                                <m:scrLvl m:val="0"/>
                              </m:argPr>
                              <m:r>
                                <a:rPr xmlns:a="http://schemas.openxmlformats.org/drawingml/2006/main" sz="5300" i="1">
                                  <a:solidFill>
                                    <a:srgbClr val="000000"/>
                                  </a:solidFill>
                                  <a:latin typeface="Cambria Math" panose="02040503050406030204" pitchFamily="18" charset="0"/>
                                </a:rPr>
                                <m:t>′</m:t>
                              </m:r>
                            </m:sup>
                          </m:sSup>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r</m:t>
                          </m:r>
                        </m:lim>
                      </m:limLow>
                      <m:r>
                        <a:rPr xmlns:a="http://schemas.openxmlformats.org/drawingml/2006/main" sz="5300" i="1">
                          <a:solidFill>
                            <a:srgbClr val="000000"/>
                          </a:solidFill>
                          <a:latin typeface="Cambria Math" panose="02040503050406030204" pitchFamily="18" charset="0"/>
                        </a:rPr>
                        <m:t>p</m:t>
                      </m:r>
                      <m:r>
                        <a:rPr xmlns:a="http://schemas.openxmlformats.org/drawingml/2006/main" sz="5300" i="1">
                          <a:solidFill>
                            <a:srgbClr val="000000"/>
                          </a:solidFill>
                          <a:latin typeface="Cambria Math" panose="02040503050406030204" pitchFamily="18" charset="0"/>
                        </a:rPr>
                        <m:t>(</m:t>
                      </m:r>
                      <m:sSup>
                        <m:e>
                          <m:r>
                            <a:rPr xmlns:a="http://schemas.openxmlformats.org/drawingml/2006/main" sz="5300" i="1">
                              <a:solidFill>
                                <a:srgbClr val="000000"/>
                              </a:solidFill>
                              <a:latin typeface="Cambria Math" panose="02040503050406030204" pitchFamily="18" charset="0"/>
                            </a:rPr>
                            <m:t>s</m:t>
                          </m:r>
                        </m:e>
                        <m:sup>
                          <m:r>
                            <a:rPr xmlns:a="http://schemas.openxmlformats.org/drawingml/2006/main" sz="5300" i="1">
                              <a:solidFill>
                                <a:srgbClr val="000000"/>
                              </a:solidFill>
                              <a:latin typeface="Cambria Math" panose="02040503050406030204" pitchFamily="18" charset="0"/>
                            </a:rPr>
                            <m:t>′</m:t>
                          </m:r>
                        </m:sup>
                      </m:sSup>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r</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s</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a</m:t>
                      </m:r>
                      <m:r>
                        <a:rPr xmlns:a="http://schemas.openxmlformats.org/drawingml/2006/main" sz="5300" i="1">
                          <a:solidFill>
                            <a:srgbClr val="000000"/>
                          </a:solidFill>
                          <a:latin typeface="Cambria Math" panose="02040503050406030204" pitchFamily="18" charset="0"/>
                        </a:rPr>
                        <m:t>)</m:t>
                      </m:r>
                      <m:d>
                        <m:dPr>
                          <m:ctrlPr>
                            <a:rPr xmlns:a="http://schemas.openxmlformats.org/drawingml/2006/main" sz="5300" i="1">
                              <a:solidFill>
                                <a:srgbClr val="000000"/>
                              </a:solidFill>
                              <a:latin typeface="Cambria Math" panose="02040503050406030204" pitchFamily="18" charset="0"/>
                            </a:rPr>
                          </m:ctrlPr>
                          <m:begChr m:val="["/>
                          <m:endChr m:val="]"/>
                        </m:dPr>
                        <m:e>
                          <m:r>
                            <a:rPr xmlns:a="http://schemas.openxmlformats.org/drawingml/2006/main" sz="5300" i="1">
                              <a:solidFill>
                                <a:srgbClr val="000000"/>
                              </a:solidFill>
                              <a:latin typeface="Cambria Math" panose="02040503050406030204" pitchFamily="18" charset="0"/>
                            </a:rPr>
                            <m:t>r</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γ</m:t>
                          </m:r>
                          <m:sSub>
                            <m:e>
                              <m:argPr>
                                <m:scrLvl m:val="0"/>
                              </m:argPr>
                              <m:r>
                                <a:rPr xmlns:a="http://schemas.openxmlformats.org/drawingml/2006/main" sz="5300" i="1">
                                  <a:solidFill>
                                    <a:srgbClr val="000000"/>
                                  </a:solidFill>
                                  <a:latin typeface="Cambria Math" panose="02040503050406030204" pitchFamily="18" charset="0"/>
                                </a:rPr>
                                <m:t>v</m:t>
                              </m:r>
                            </m:e>
                            <m:sub>
                              <m:argPr>
                                <m:scrLvl m:val="0"/>
                              </m:argPr>
                              <m:r>
                                <a:rPr xmlns:a="http://schemas.openxmlformats.org/drawingml/2006/main" sz="5300" i="1">
                                  <a:solidFill>
                                    <a:srgbClr val="000000"/>
                                  </a:solidFill>
                                  <a:latin typeface="Cambria Math" panose="02040503050406030204" pitchFamily="18" charset="0"/>
                                </a:rPr>
                                <m:t>k</m:t>
                              </m:r>
                            </m:sub>
                          </m:sSub>
                          <m:r>
                            <a:rPr xmlns:a="http://schemas.openxmlformats.org/drawingml/2006/main" sz="5300" i="1">
                              <a:solidFill>
                                <a:srgbClr val="000000"/>
                              </a:solidFill>
                              <a:latin typeface="Cambria Math" panose="02040503050406030204" pitchFamily="18" charset="0"/>
                            </a:rPr>
                            <m:t>(</m:t>
                          </m:r>
                          <m:sSup>
                            <m:e>
                              <m:argPr>
                                <m:scrLvl m:val="0"/>
                              </m:argPr>
                              <m:r>
                                <a:rPr xmlns:a="http://schemas.openxmlformats.org/drawingml/2006/main" sz="5300" i="1">
                                  <a:solidFill>
                                    <a:srgbClr val="000000"/>
                                  </a:solidFill>
                                  <a:latin typeface="Cambria Math" panose="02040503050406030204" pitchFamily="18" charset="0"/>
                                </a:rPr>
                                <m:t>s</m:t>
                              </m:r>
                            </m:e>
                            <m:sup>
                              <m:argPr>
                                <m:scrLvl m:val="0"/>
                              </m:argPr>
                              <m:r>
                                <a:rPr xmlns:a="http://schemas.openxmlformats.org/drawingml/2006/main" sz="5300" i="1">
                                  <a:solidFill>
                                    <a:srgbClr val="000000"/>
                                  </a:solidFill>
                                  <a:latin typeface="Cambria Math" panose="02040503050406030204" pitchFamily="18" charset="0"/>
                                </a:rPr>
                                <m:t>′</m:t>
                              </m:r>
                            </m:sup>
                          </m:sSup>
                          <m:r>
                            <a:rPr xmlns:a="http://schemas.openxmlformats.org/drawingml/2006/main" sz="5300" i="1">
                              <a:solidFill>
                                <a:srgbClr val="000000"/>
                              </a:solidFill>
                              <a:latin typeface="Cambria Math" panose="02040503050406030204" pitchFamily="18" charset="0"/>
                            </a:rPr>
                            <m:t>)</m:t>
                          </m:r>
                        </m:e>
                      </m:d>
                    </m:e>
                  </m:mr>
                </m:m>
              </m:oMath>
            </a14:m>
            <a:r>
              <a:rPr sz="4400">
                <a:latin typeface="Helvetica Neue Light"/>
                <a:ea typeface="Helvetica Neue Light"/>
                <a:cs typeface="Helvetica Neue Light"/>
                <a:sym typeface="Helvetica Neue Light"/>
              </a:rPr>
              <a:t> </a:t>
            </a:r>
            <a:endParaRPr sz="4400">
              <a:latin typeface="Helvetica Neue Light"/>
              <a:ea typeface="Helvetica Neue Light"/>
              <a:cs typeface="Helvetica Neue Light"/>
              <a:sym typeface="Helvetica Neue Light"/>
            </a:endParaRPr>
          </a:p>
          <a:p>
            <a:pPr marL="576676" indent="-576676">
              <a:defRPr sz="5300">
                <a:latin typeface="Cambria Math"/>
                <a:ea typeface="Cambria Math"/>
                <a:cs typeface="Cambria Math"/>
                <a:sym typeface="Cambria Math"/>
              </a:defRPr>
            </a:pPr>
            <a14:m>
              <m:oMath>
                <m:sSub>
                  <m:e>
                    <m:r>
                      <a:rPr xmlns:a="http://schemas.openxmlformats.org/drawingml/2006/main" sz="5300" i="1">
                        <a:solidFill>
                          <a:srgbClr val="000000"/>
                        </a:solidFill>
                        <a:latin typeface="Cambria Math" panose="02040503050406030204" pitchFamily="18" charset="0"/>
                      </a:rPr>
                      <m:t>v</m:t>
                    </m:r>
                  </m:e>
                  <m:sub>
                    <m:r>
                      <a:rPr xmlns:a="http://schemas.openxmlformats.org/drawingml/2006/main" sz="5300" i="1">
                        <a:solidFill>
                          <a:srgbClr val="000000"/>
                        </a:solidFill>
                        <a:latin typeface="Cambria Math" panose="02040503050406030204" pitchFamily="18" charset="0"/>
                      </a:rPr>
                      <m:t>π</m:t>
                    </m:r>
                  </m:sub>
                </m:sSub>
              </m:oMath>
            </a14:m>
            <a:r>
              <a:rPr sz="4400">
                <a:latin typeface="Helvetica Neue Light"/>
                <a:ea typeface="Helvetica Neue Light"/>
                <a:cs typeface="Helvetica Neue Light"/>
                <a:sym typeface="Helvetica Neue Light"/>
              </a:rPr>
              <a:t> is a </a:t>
            </a:r>
            <a:r>
              <a:rPr sz="4400">
                <a:solidFill>
                  <a:srgbClr val="C82506"/>
                </a:solidFill>
                <a:latin typeface="Helvetica Neue Medium"/>
                <a:ea typeface="Helvetica Neue Medium"/>
                <a:cs typeface="Helvetica Neue Medium"/>
                <a:sym typeface="Helvetica Neue Medium"/>
              </a:rPr>
              <a:t>fixed point</a:t>
            </a:r>
            <a:r>
              <a:rPr sz="4400">
                <a:latin typeface="Helvetica Neue Light"/>
                <a:ea typeface="Helvetica Neue Light"/>
                <a:cs typeface="Helvetica Neue Light"/>
                <a:sym typeface="Helvetica Neue Light"/>
              </a:rPr>
              <a:t> of this update, by definition</a:t>
            </a:r>
            <a:endParaRPr sz="4400">
              <a:latin typeface="Helvetica Neue Light"/>
              <a:ea typeface="Helvetica Neue Light"/>
              <a:cs typeface="Helvetica Neue Light"/>
              <a:sym typeface="Helvetica Neue Light"/>
            </a:endParaRPr>
          </a:p>
          <a:p>
            <a:pPr/>
            <a:r>
              <a:t>Furthermore, starting from an </a:t>
            </a:r>
            <a:r>
              <a:rPr>
                <a:solidFill>
                  <a:srgbClr val="C82506"/>
                </a:solidFill>
                <a:latin typeface="Helvetica Neue Medium"/>
                <a:ea typeface="Helvetica Neue Medium"/>
                <a:cs typeface="Helvetica Neue Medium"/>
                <a:sym typeface="Helvetica Neue Medium"/>
              </a:rPr>
              <a:t>arbitrary</a:t>
            </a:r>
            <a:r>
              <a:t> </a:t>
            </a:r>
            <a14:m>
              <m:oMath>
                <m:sSub>
                  <m:e>
                    <m:r>
                      <a:rPr xmlns:a="http://schemas.openxmlformats.org/drawingml/2006/main" sz="5300" i="1">
                        <a:solidFill>
                          <a:srgbClr val="000000"/>
                        </a:solidFill>
                        <a:latin typeface="Cambria Math" panose="02040503050406030204" pitchFamily="18" charset="0"/>
                      </a:rPr>
                      <m:t>v</m:t>
                    </m:r>
                  </m:e>
                  <m:sub>
                    <m:r>
                      <a:rPr xmlns:a="http://schemas.openxmlformats.org/drawingml/2006/main" sz="5300" i="1">
                        <a:solidFill>
                          <a:srgbClr val="000000"/>
                        </a:solidFill>
                        <a:latin typeface="Cambria Math" panose="02040503050406030204" pitchFamily="18" charset="0"/>
                      </a:rPr>
                      <m:t>0</m:t>
                    </m:r>
                  </m:sub>
                </m:sSub>
              </m:oMath>
            </a14:m>
            <a:r>
              <a:t>, the sequence </a:t>
            </a:r>
            <a14:m>
              <m:oMath>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v</m:t>
                    </m:r>
                  </m:e>
                  <m:sub>
                    <m:r>
                      <a:rPr xmlns:a="http://schemas.openxmlformats.org/drawingml/2006/main" sz="5300" i="1">
                        <a:solidFill>
                          <a:srgbClr val="000000"/>
                        </a:solidFill>
                        <a:latin typeface="Cambria Math" panose="02040503050406030204" pitchFamily="18" charset="0"/>
                      </a:rPr>
                      <m:t>k</m:t>
                    </m:r>
                  </m:sub>
                </m:sSub>
                <m:r>
                  <a:rPr xmlns:a="http://schemas.openxmlformats.org/drawingml/2006/main" sz="5300" i="1">
                    <a:solidFill>
                      <a:srgbClr val="000000"/>
                    </a:solidFill>
                    <a:latin typeface="Cambria Math" panose="02040503050406030204" pitchFamily="18" charset="0"/>
                  </a:rPr>
                  <m:t>}</m:t>
                </m:r>
              </m:oMath>
            </a14:m>
            <a:r>
              <a:t> will </a:t>
            </a:r>
            <a:r>
              <a:rPr>
                <a:solidFill>
                  <a:srgbClr val="C82506"/>
                </a:solidFill>
                <a:latin typeface="Helvetica Neue Medium"/>
                <a:ea typeface="Helvetica Neue Medium"/>
                <a:cs typeface="Helvetica Neue Medium"/>
                <a:sym typeface="Helvetica Neue Medium"/>
              </a:rPr>
              <a:t>converge</a:t>
            </a:r>
            <a:r>
              <a:t> to </a:t>
            </a:r>
            <a14:m>
              <m:oMath>
                <m:sSub>
                  <m:e>
                    <m:r>
                      <a:rPr xmlns:a="http://schemas.openxmlformats.org/drawingml/2006/main" sz="5300" i="1">
                        <a:solidFill>
                          <a:srgbClr val="000000"/>
                        </a:solidFill>
                        <a:latin typeface="Cambria Math" panose="02040503050406030204" pitchFamily="18" charset="0"/>
                      </a:rPr>
                      <m:t>v</m:t>
                    </m:r>
                  </m:e>
                  <m:sub>
                    <m:r>
                      <a:rPr xmlns:a="http://schemas.openxmlformats.org/drawingml/2006/main" sz="5300" i="1">
                        <a:solidFill>
                          <a:srgbClr val="000000"/>
                        </a:solidFill>
                        <a:latin typeface="Cambria Math" panose="02040503050406030204" pitchFamily="18" charset="0"/>
                      </a:rPr>
                      <m:t>π</m:t>
                    </m:r>
                  </m:sub>
                </m:sSub>
              </m:oMath>
            </a14:m>
            <a:r>
              <a:t> as </a:t>
            </a:r>
            <a14:m>
              <m:oMath>
                <m:r>
                  <a:rPr xmlns:a="http://schemas.openxmlformats.org/drawingml/2006/main" sz="5300" i="1">
                    <a:solidFill>
                      <a:srgbClr val="000000"/>
                    </a:solidFill>
                    <a:latin typeface="Cambria Math" panose="02040503050406030204" pitchFamily="18" charset="0"/>
                  </a:rPr>
                  <m:t>k</m:t>
                </m:r>
                <m:r>
                  <a:rPr xmlns:a="http://schemas.openxmlformats.org/drawingml/2006/main" sz="5300" i="1">
                    <a:solidFill>
                      <a:srgbClr val="000000"/>
                    </a:solidFill>
                    <a:latin typeface="Cambria Math" panose="02040503050406030204" pitchFamily="18" charset="0"/>
                  </a:rPr>
                  <m:t>→</m:t>
                </m:r>
                <m:r>
                  <m:rPr>
                    <m:sty m:val="p"/>
                  </m:rPr>
                  <a:rPr xmlns:a="http://schemas.openxmlformats.org/drawingml/2006/main" sz="5300" i="1">
                    <a:solidFill>
                      <a:srgbClr val="000000"/>
                    </a:solidFill>
                    <a:latin typeface="Cambria Math" panose="02040503050406030204" pitchFamily="18" charset="0"/>
                  </a:rPr>
                  <m:t>∞</m:t>
                </m:r>
              </m:oMath>
            </a14:m>
            <a:endParaRPr i="1">
              <a:latin typeface="+mn-lt"/>
              <a:ea typeface="+mn-ea"/>
              <a:cs typeface="+mn-cs"/>
              <a:sym typeface="Helvetica Neue"/>
            </a:endParaRPr>
          </a:p>
          <a:p>
            <a:pPr lvl="2">
              <a:defRPr i="1">
                <a:latin typeface="+mn-lt"/>
                <a:ea typeface="+mn-ea"/>
                <a:cs typeface="+mn-cs"/>
                <a:sym typeface="Helvetica Neue"/>
              </a:defRPr>
            </a:pPr>
            <a:r>
              <a:t>(nontrivial to prove)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2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219">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9"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3" name="Image" descr="Image"/>
          <p:cNvPicPr>
            <a:picLocks noChangeAspect="1"/>
          </p:cNvPicPr>
          <p:nvPr/>
        </p:nvPicPr>
        <p:blipFill>
          <a:blip r:embed="rId2">
            <a:extLst/>
          </a:blip>
          <a:stretch>
            <a:fillRect/>
          </a:stretch>
        </p:blipFill>
        <p:spPr>
          <a:xfrm>
            <a:off x="2667000" y="2271649"/>
            <a:ext cx="19050000" cy="8046237"/>
          </a:xfrm>
          <a:prstGeom prst="rect">
            <a:avLst/>
          </a:prstGeom>
          <a:ln w="12700">
            <a:miter lim="400000"/>
          </a:ln>
        </p:spPr>
      </p:pic>
      <p:sp>
        <p:nvSpPr>
          <p:cNvPr id="224" name="In-Place Iterative Policy Evaluation"/>
          <p:cNvSpPr txBox="1"/>
          <p:nvPr>
            <p:ph type="title"/>
          </p:nvPr>
        </p:nvSpPr>
        <p:spPr>
          <a:xfrm>
            <a:off x="2667000" y="357187"/>
            <a:ext cx="19050000" cy="1789311"/>
          </a:xfrm>
          <a:prstGeom prst="rect">
            <a:avLst/>
          </a:prstGeom>
        </p:spPr>
        <p:txBody>
          <a:bodyPr/>
          <a:lstStyle>
            <a:lvl1pPr defTabSz="747592">
              <a:defRPr sz="10100"/>
            </a:lvl1pPr>
          </a:lstStyle>
          <a:p>
            <a:pPr/>
            <a:r>
              <a:t>In-Place Iterative Policy Evaluation</a:t>
            </a:r>
          </a:p>
        </p:txBody>
      </p:sp>
      <p:sp>
        <p:nvSpPr>
          <p:cNvPr id="225" name="The updates are in-place: we use new values for   immediately instead of waiting for the current sweep to complete (why?)…"/>
          <p:cNvSpPr txBox="1"/>
          <p:nvPr>
            <p:ph type="body" sz="half" idx="1"/>
          </p:nvPr>
        </p:nvSpPr>
        <p:spPr>
          <a:xfrm>
            <a:off x="2667000" y="9904410"/>
            <a:ext cx="19050000" cy="3734104"/>
          </a:xfrm>
          <a:prstGeom prst="rect">
            <a:avLst/>
          </a:prstGeom>
        </p:spPr>
        <p:txBody>
          <a:bodyPr/>
          <a:lstStyle/>
          <a:p>
            <a:pPr>
              <a:spcBef>
                <a:spcPts val="1600"/>
              </a:spcBef>
            </a:pPr>
            <a:r>
              <a:t>The updates are </a:t>
            </a:r>
            <a:r>
              <a:rPr>
                <a:solidFill>
                  <a:srgbClr val="0076BA"/>
                </a:solidFill>
                <a:latin typeface="Helvetica Neue Medium"/>
                <a:ea typeface="Helvetica Neue Medium"/>
                <a:cs typeface="Helvetica Neue Medium"/>
                <a:sym typeface="Helvetica Neue Medium"/>
              </a:rPr>
              <a:t>in-place</a:t>
            </a:r>
            <a:r>
              <a:t>: we use new values for </a:t>
            </a:r>
            <a14:m>
              <m:oMath>
                <m:r>
                  <a:rPr xmlns:a="http://schemas.openxmlformats.org/drawingml/2006/main" sz="5300" i="1">
                    <a:solidFill>
                      <a:srgbClr val="000000"/>
                    </a:solidFill>
                    <a:latin typeface="Cambria Math" panose="02040503050406030204" pitchFamily="18" charset="0"/>
                  </a:rPr>
                  <m:t>V</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s</m:t>
                </m:r>
                <m:r>
                  <a:rPr xmlns:a="http://schemas.openxmlformats.org/drawingml/2006/main" sz="5300" i="1">
                    <a:solidFill>
                      <a:srgbClr val="000000"/>
                    </a:solidFill>
                    <a:latin typeface="Cambria Math" panose="02040503050406030204" pitchFamily="18" charset="0"/>
                  </a:rPr>
                  <m:t>)</m:t>
                </m:r>
              </m:oMath>
            </a14:m>
            <a:r>
              <a:t> </a:t>
            </a:r>
            <a:r>
              <a:rPr>
                <a:solidFill>
                  <a:srgbClr val="C82506"/>
                </a:solidFill>
                <a:latin typeface="Helvetica Neue Medium"/>
                <a:ea typeface="Helvetica Neue Medium"/>
                <a:cs typeface="Helvetica Neue Medium"/>
                <a:sym typeface="Helvetica Neue Medium"/>
              </a:rPr>
              <a:t>immediately</a:t>
            </a:r>
            <a:r>
              <a:t> instead of waiting for the current sweep to complete (</a:t>
            </a:r>
            <a:r>
              <a:rPr b="1">
                <a:latin typeface="+mn-lt"/>
                <a:ea typeface="+mn-ea"/>
                <a:cs typeface="+mn-cs"/>
                <a:sym typeface="Helvetica Neue"/>
              </a:rPr>
              <a:t>why?</a:t>
            </a:r>
            <a:r>
              <a:t>)</a:t>
            </a:r>
          </a:p>
          <a:p>
            <a:pPr>
              <a:spcBef>
                <a:spcPts val="1600"/>
              </a:spcBef>
            </a:pPr>
            <a:r>
              <a:t>These are </a:t>
            </a:r>
            <a:r>
              <a:rPr>
                <a:solidFill>
                  <a:srgbClr val="C82506"/>
                </a:solidFill>
                <a:latin typeface="Helvetica Neue Medium"/>
                <a:ea typeface="Helvetica Neue Medium"/>
                <a:cs typeface="Helvetica Neue Medium"/>
                <a:sym typeface="Helvetica Neue Medium"/>
              </a:rPr>
              <a:t>expected updates</a:t>
            </a:r>
            <a:r>
              <a:t>: Based on a weighted average (expectation) of </a:t>
            </a:r>
            <a:r>
              <a:rPr>
                <a:solidFill>
                  <a:srgbClr val="C82506"/>
                </a:solidFill>
                <a:latin typeface="Helvetica Neue Medium"/>
                <a:ea typeface="Helvetica Neue Medium"/>
                <a:cs typeface="Helvetica Neue Medium"/>
                <a:sym typeface="Helvetica Neue Medium"/>
              </a:rPr>
              <a:t>all possible next states</a:t>
            </a:r>
            <a:r>
              <a:t> (</a:t>
            </a:r>
            <a:r>
              <a:rPr b="1">
                <a:latin typeface="+mn-lt"/>
                <a:ea typeface="+mn-ea"/>
                <a:cs typeface="+mn-cs"/>
                <a:sym typeface="Helvetica Neue"/>
              </a:rPr>
              <a:t>instead of what?</a:t>
            </a: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5">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225">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5"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Iterative Policy Evaluation"/>
          <p:cNvSpPr txBox="1"/>
          <p:nvPr>
            <p:ph type="title"/>
          </p:nvPr>
        </p:nvSpPr>
        <p:spPr>
          <a:xfrm>
            <a:off x="2667000" y="357186"/>
            <a:ext cx="19050000" cy="3036097"/>
          </a:xfrm>
          <a:prstGeom prst="rect">
            <a:avLst/>
          </a:prstGeom>
        </p:spPr>
        <p:txBody>
          <a:bodyPr/>
          <a:lstStyle/>
          <a:p>
            <a:pPr/>
            <a:r>
              <a:t>Iterative Policy Evaluation</a:t>
            </a:r>
          </a:p>
        </p:txBody>
      </p:sp>
      <p:grpSp>
        <p:nvGrpSpPr>
          <p:cNvPr id="232" name="Group"/>
          <p:cNvGrpSpPr/>
          <p:nvPr/>
        </p:nvGrpSpPr>
        <p:grpSpPr>
          <a:xfrm>
            <a:off x="3966881" y="4433789"/>
            <a:ext cx="7104676" cy="7147426"/>
            <a:chOff x="0" y="0"/>
            <a:chExt cx="7104674" cy="7147425"/>
          </a:xfrm>
        </p:grpSpPr>
        <p:pic>
          <p:nvPicPr>
            <p:cNvPr id="228" name="Image" descr="Image"/>
            <p:cNvPicPr>
              <a:picLocks noChangeAspect="1"/>
            </p:cNvPicPr>
            <p:nvPr/>
          </p:nvPicPr>
          <p:blipFill>
            <a:blip r:embed="rId2">
              <a:extLst/>
            </a:blip>
            <a:stretch>
              <a:fillRect/>
            </a:stretch>
          </p:blipFill>
          <p:spPr>
            <a:xfrm>
              <a:off x="0" y="0"/>
              <a:ext cx="7104675" cy="6768636"/>
            </a:xfrm>
            <a:prstGeom prst="rect">
              <a:avLst/>
            </a:prstGeom>
            <a:ln w="12700" cap="flat">
              <a:noFill/>
              <a:miter lim="400000"/>
            </a:ln>
            <a:effectLst/>
          </p:spPr>
        </p:pic>
        <p:grpSp>
          <p:nvGrpSpPr>
            <p:cNvPr id="231" name="Caption"/>
            <p:cNvGrpSpPr/>
            <p:nvPr/>
          </p:nvGrpSpPr>
          <p:grpSpPr>
            <a:xfrm>
              <a:off x="0" y="6870234"/>
              <a:ext cx="7104675" cy="277193"/>
              <a:chOff x="0" y="0"/>
              <a:chExt cx="7104674" cy="277191"/>
            </a:xfrm>
          </p:grpSpPr>
          <p:sp>
            <p:nvSpPr>
              <p:cNvPr id="229" name="Rectangle"/>
              <p:cNvSpPr/>
              <p:nvPr/>
            </p:nvSpPr>
            <p:spPr>
              <a:xfrm>
                <a:off x="0" y="0"/>
                <a:ext cx="7104675" cy="277192"/>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n-lt"/>
                    <a:ea typeface="+mn-ea"/>
                    <a:cs typeface="+mn-cs"/>
                    <a:sym typeface="Helvetica Neue"/>
                  </a:defRPr>
                </a:pPr>
              </a:p>
            </p:txBody>
          </p:sp>
          <p:sp>
            <p:nvSpPr>
              <p:cNvPr id="230" name="A grid with five rows and five columns.  The cell in the top row, second column is labelled &quot;A&quot; and has an arrow labelled &quot;+10&quot; leading to the cell in the bottom row second column labelled &quot;A'&quot;.  The cell in the top row, fourth column has an arrow labell"/>
              <p:cNvSpPr txBox="1"/>
              <p:nvPr/>
            </p:nvSpPr>
            <p:spPr>
              <a:xfrm>
                <a:off x="-1" y="-1"/>
                <a:ext cx="7104676" cy="277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n-lt"/>
                    <a:ea typeface="+mn-ea"/>
                    <a:cs typeface="+mn-cs"/>
                    <a:sym typeface="Helvetica Neue"/>
                  </a:defRPr>
                </a:lvl1pPr>
              </a:lstStyle>
              <a:p>
                <a:pPr/>
                <a:r>
                  <a:t>A grid with five rows and five columns.  The cell in the top row, second column is labelled "A" and has an arrow labelled "+10" leading to the cell in the bottom row second column labelled "A'".  The cell in the top row, fourth column has an arrow labelled "+5" leading to the cell in the third row, fourth column labelled "B'".</a:t>
                </a:r>
              </a:p>
            </p:txBody>
          </p:sp>
        </p:grpSp>
      </p:grpSp>
      <p:sp>
        <p:nvSpPr>
          <p:cNvPr id="233" name="Reward dynamics"/>
          <p:cNvSpPr txBox="1"/>
          <p:nvPr/>
        </p:nvSpPr>
        <p:spPr>
          <a:xfrm>
            <a:off x="5815627" y="11726695"/>
            <a:ext cx="3407181" cy="614095"/>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a:latin typeface="+mn-lt"/>
                <a:ea typeface="+mn-ea"/>
                <a:cs typeface="+mn-cs"/>
                <a:sym typeface="Helvetica Neue"/>
              </a:defRPr>
            </a:lvl1pPr>
          </a:lstStyle>
          <a:p>
            <a:pPr/>
            <a:r>
              <a:t>Reward dynamics</a:t>
            </a:r>
          </a:p>
        </p:txBody>
      </p:sp>
      <p:graphicFrame>
        <p:nvGraphicFramePr>
          <p:cNvPr id="234" name="Table 1"/>
          <p:cNvGraphicFramePr/>
          <p:nvPr/>
        </p:nvGraphicFramePr>
        <p:xfrm>
          <a:off x="14363329" y="4634033"/>
          <a:ext cx="6055486" cy="636814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211097"/>
                <a:gridCol w="1211097"/>
                <a:gridCol w="1211097"/>
                <a:gridCol w="1211097"/>
                <a:gridCol w="1211097"/>
              </a:tblGrid>
              <a:tr h="1273629">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1273629">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1273629">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1273629">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1273629">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bl>
          </a:graphicData>
        </a:graphic>
      </p:graphicFrame>
      <p:sp>
        <p:nvSpPr>
          <p:cNvPr id="235" name="at"/>
          <p:cNvSpPr txBox="1"/>
          <p:nvPr/>
        </p:nvSpPr>
        <p:spPr>
          <a:xfrm>
            <a:off x="16348430" y="11685850"/>
            <a:ext cx="2085286" cy="695787"/>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a:defRPr sz="3800">
                <a:latin typeface="Cambria Math"/>
                <a:ea typeface="Cambria Math"/>
                <a:cs typeface="Cambria Math"/>
                <a:sym typeface="Cambria Math"/>
              </a:defRPr>
            </a:pPr>
            <a14:m>
              <m:oMath>
                <m:r>
                  <a:rPr xmlns:a="http://schemas.openxmlformats.org/drawingml/2006/main" sz="3800" i="1">
                    <a:solidFill>
                      <a:srgbClr val="5E5E5E"/>
                    </a:solidFill>
                    <a:latin typeface="Cambria Math" panose="02040503050406030204" pitchFamily="18" charset="0"/>
                  </a:rPr>
                  <m:t>V</m:t>
                </m:r>
              </m:oMath>
            </a14:m>
            <a:r>
              <a:rPr sz="3200">
                <a:latin typeface="+mn-lt"/>
                <a:ea typeface="+mn-ea"/>
                <a:cs typeface="+mn-cs"/>
                <a:sym typeface="Helvetica Neue"/>
              </a:rPr>
              <a:t> at </a:t>
            </a:r>
            <a14:m>
              <m:oMath>
                <m:r>
                  <a:rPr xmlns:a="http://schemas.openxmlformats.org/drawingml/2006/main" sz="3800" i="1">
                    <a:solidFill>
                      <a:srgbClr val="5E5E5E"/>
                    </a:solidFill>
                    <a:latin typeface="Cambria Math" panose="02040503050406030204" pitchFamily="18" charset="0"/>
                  </a:rPr>
                  <m:t>k</m:t>
                </m:r>
                <m:r>
                  <a:rPr xmlns:a="http://schemas.openxmlformats.org/drawingml/2006/main" sz="3800" i="1">
                    <a:solidFill>
                      <a:srgbClr val="5E5E5E"/>
                    </a:solidFill>
                    <a:latin typeface="Cambria Math" panose="02040503050406030204" pitchFamily="18" charset="0"/>
                  </a:rPr>
                  <m:t>=</m:t>
                </m:r>
                <m:r>
                  <a:rPr xmlns:a="http://schemas.openxmlformats.org/drawingml/2006/main" sz="3800" i="1">
                    <a:solidFill>
                      <a:srgbClr val="5E5E5E"/>
                    </a:solidFill>
                    <a:latin typeface="Cambria Math" panose="02040503050406030204" pitchFamily="18" charset="0"/>
                  </a:rPr>
                  <m:t>0</m:t>
                </m:r>
              </m:oMath>
            </a14:m>
            <a:endParaRPr sz="3585"/>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Iterative Policy Evaluation"/>
          <p:cNvSpPr txBox="1"/>
          <p:nvPr>
            <p:ph type="title"/>
          </p:nvPr>
        </p:nvSpPr>
        <p:spPr>
          <a:xfrm>
            <a:off x="2667000" y="357187"/>
            <a:ext cx="19050000" cy="2160947"/>
          </a:xfrm>
          <a:prstGeom prst="rect">
            <a:avLst/>
          </a:prstGeom>
        </p:spPr>
        <p:txBody>
          <a:bodyPr/>
          <a:lstStyle/>
          <a:p>
            <a:pPr/>
            <a:r>
              <a:t>Iterative Policy Evaluation</a:t>
            </a:r>
          </a:p>
        </p:txBody>
      </p:sp>
      <p:grpSp>
        <p:nvGrpSpPr>
          <p:cNvPr id="242" name="Group"/>
          <p:cNvGrpSpPr/>
          <p:nvPr/>
        </p:nvGrpSpPr>
        <p:grpSpPr>
          <a:xfrm>
            <a:off x="3966881" y="5424389"/>
            <a:ext cx="7104676" cy="7147426"/>
            <a:chOff x="0" y="0"/>
            <a:chExt cx="7104674" cy="7147425"/>
          </a:xfrm>
        </p:grpSpPr>
        <p:pic>
          <p:nvPicPr>
            <p:cNvPr id="238" name="Image" descr="Image"/>
            <p:cNvPicPr>
              <a:picLocks noChangeAspect="1"/>
            </p:cNvPicPr>
            <p:nvPr/>
          </p:nvPicPr>
          <p:blipFill>
            <a:blip r:embed="rId2">
              <a:extLst/>
            </a:blip>
            <a:stretch>
              <a:fillRect/>
            </a:stretch>
          </p:blipFill>
          <p:spPr>
            <a:xfrm>
              <a:off x="0" y="0"/>
              <a:ext cx="7104675" cy="6768636"/>
            </a:xfrm>
            <a:prstGeom prst="rect">
              <a:avLst/>
            </a:prstGeom>
            <a:ln w="12700" cap="flat">
              <a:noFill/>
              <a:miter lim="400000"/>
            </a:ln>
            <a:effectLst/>
          </p:spPr>
        </p:pic>
        <p:grpSp>
          <p:nvGrpSpPr>
            <p:cNvPr id="241" name="Caption"/>
            <p:cNvGrpSpPr/>
            <p:nvPr/>
          </p:nvGrpSpPr>
          <p:grpSpPr>
            <a:xfrm>
              <a:off x="0" y="6870234"/>
              <a:ext cx="7104675" cy="277193"/>
              <a:chOff x="0" y="0"/>
              <a:chExt cx="7104674" cy="277191"/>
            </a:xfrm>
          </p:grpSpPr>
          <p:sp>
            <p:nvSpPr>
              <p:cNvPr id="239" name="Rectangle"/>
              <p:cNvSpPr/>
              <p:nvPr/>
            </p:nvSpPr>
            <p:spPr>
              <a:xfrm>
                <a:off x="0" y="0"/>
                <a:ext cx="7104675" cy="277192"/>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n-lt"/>
                    <a:ea typeface="+mn-ea"/>
                    <a:cs typeface="+mn-cs"/>
                    <a:sym typeface="Helvetica Neue"/>
                  </a:defRPr>
                </a:pPr>
              </a:p>
            </p:txBody>
          </p:sp>
          <p:sp>
            <p:nvSpPr>
              <p:cNvPr id="240" name="A grid with five rows and five columns.  The cell in the top row, second column is labelled &quot;A&quot; and has an arrow labelled &quot;+10&quot; leading to the cell in the bottom row second column labelled &quot;A'&quot;.  The cell in the top row, fourth column has an arrow labell"/>
              <p:cNvSpPr txBox="1"/>
              <p:nvPr/>
            </p:nvSpPr>
            <p:spPr>
              <a:xfrm>
                <a:off x="-1" y="-1"/>
                <a:ext cx="7104676" cy="277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n-lt"/>
                    <a:ea typeface="+mn-ea"/>
                    <a:cs typeface="+mn-cs"/>
                    <a:sym typeface="Helvetica Neue"/>
                  </a:defRPr>
                </a:lvl1pPr>
              </a:lstStyle>
              <a:p>
                <a:pPr/>
                <a:r>
                  <a:t>A grid with five rows and five columns.  The cell in the top row, second column is labelled "A" and has an arrow labelled "+10" leading to the cell in the bottom row second column labelled "A'".  The cell in the top row, fourth column has an arrow labelled "+5" leading to the cell in the third row, fourth column labelled "B'".</a:t>
                </a:r>
              </a:p>
            </p:txBody>
          </p:sp>
        </p:grpSp>
      </p:grpSp>
      <p:sp>
        <p:nvSpPr>
          <p:cNvPr id="243" name="Reward dynamics"/>
          <p:cNvSpPr txBox="1"/>
          <p:nvPr/>
        </p:nvSpPr>
        <p:spPr>
          <a:xfrm>
            <a:off x="5815627" y="12717295"/>
            <a:ext cx="3407181" cy="614095"/>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a:latin typeface="+mn-lt"/>
                <a:ea typeface="+mn-ea"/>
                <a:cs typeface="+mn-cs"/>
                <a:sym typeface="Helvetica Neue"/>
              </a:defRPr>
            </a:lvl1pPr>
          </a:lstStyle>
          <a:p>
            <a:pPr/>
            <a:r>
              <a:t>Reward dynamics</a:t>
            </a:r>
          </a:p>
        </p:txBody>
      </p:sp>
      <p:graphicFrame>
        <p:nvGraphicFramePr>
          <p:cNvPr id="244" name="Table 1"/>
          <p:cNvGraphicFramePr/>
          <p:nvPr/>
        </p:nvGraphicFramePr>
        <p:xfrm>
          <a:off x="14363329" y="5624633"/>
          <a:ext cx="6055486" cy="636814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211097"/>
                <a:gridCol w="1211097"/>
                <a:gridCol w="1211097"/>
                <a:gridCol w="1211097"/>
                <a:gridCol w="1211097"/>
              </a:tblGrid>
              <a:tr h="1273629">
                <a:tc>
                  <a:txBody>
                    <a:bodyPr/>
                    <a:lstStyle/>
                    <a:p>
                      <a:pPr defTabSz="914400">
                        <a:defRPr sz="1800"/>
                      </a:pPr>
                      <a:r>
                        <a:rPr sz="3200">
                          <a:solidFill>
                            <a:srgbClr val="C82506"/>
                          </a:solidFill>
                          <a:sym typeface="Helvetica Neue Medium"/>
                        </a:rPr>
                        <a:t>-0.5</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1273629">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1273629">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1273629">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1273629">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bl>
          </a:graphicData>
        </a:graphic>
      </p:graphicFrame>
      <p:sp>
        <p:nvSpPr>
          <p:cNvPr id="245" name="at"/>
          <p:cNvSpPr txBox="1"/>
          <p:nvPr/>
        </p:nvSpPr>
        <p:spPr>
          <a:xfrm>
            <a:off x="16348430" y="12676450"/>
            <a:ext cx="2085286" cy="695787"/>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a:defRPr sz="3800">
                <a:latin typeface="Cambria Math"/>
                <a:ea typeface="Cambria Math"/>
                <a:cs typeface="Cambria Math"/>
                <a:sym typeface="Cambria Math"/>
              </a:defRPr>
            </a:pPr>
            <a14:m>
              <m:oMath>
                <m:r>
                  <a:rPr xmlns:a="http://schemas.openxmlformats.org/drawingml/2006/main" sz="3800" i="1">
                    <a:solidFill>
                      <a:srgbClr val="5E5E5E"/>
                    </a:solidFill>
                    <a:latin typeface="Cambria Math" panose="02040503050406030204" pitchFamily="18" charset="0"/>
                  </a:rPr>
                  <m:t>V</m:t>
                </m:r>
              </m:oMath>
            </a14:m>
            <a:r>
              <a:rPr sz="3200">
                <a:latin typeface="+mn-lt"/>
                <a:ea typeface="+mn-ea"/>
                <a:cs typeface="+mn-cs"/>
                <a:sym typeface="Helvetica Neue"/>
              </a:rPr>
              <a:t> at </a:t>
            </a:r>
            <a14:m>
              <m:oMath>
                <m:r>
                  <a:rPr xmlns:a="http://schemas.openxmlformats.org/drawingml/2006/main" sz="3800" i="1">
                    <a:solidFill>
                      <a:srgbClr val="5E5E5E"/>
                    </a:solidFill>
                    <a:latin typeface="Cambria Math" panose="02040503050406030204" pitchFamily="18" charset="0"/>
                  </a:rPr>
                  <m:t>k</m:t>
                </m:r>
                <m:r>
                  <a:rPr xmlns:a="http://schemas.openxmlformats.org/drawingml/2006/main" sz="3800" i="1">
                    <a:solidFill>
                      <a:srgbClr val="5E5E5E"/>
                    </a:solidFill>
                    <a:latin typeface="Cambria Math" panose="02040503050406030204" pitchFamily="18" charset="0"/>
                  </a:rPr>
                  <m:t>=</m:t>
                </m:r>
                <m:r>
                  <a:rPr xmlns:a="http://schemas.openxmlformats.org/drawingml/2006/main" sz="3800" i="1">
                    <a:solidFill>
                      <a:srgbClr val="5E5E5E"/>
                    </a:solidFill>
                    <a:latin typeface="Cambria Math" panose="02040503050406030204" pitchFamily="18" charset="0"/>
                  </a:rPr>
                  <m:t>0</m:t>
                </m:r>
              </m:oMath>
            </a14:m>
            <a:endParaRPr sz="3585"/>
          </a:p>
        </p:txBody>
      </p:sp>
      <p:sp>
        <p:nvSpPr>
          <p:cNvPr id="246" name="Equation"/>
          <p:cNvSpPr txBox="1"/>
          <p:nvPr/>
        </p:nvSpPr>
        <p:spPr>
          <a:xfrm>
            <a:off x="13171819" y="3269053"/>
            <a:ext cx="9713709" cy="1678840"/>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m>
                    <m:mPr>
                      <m:ctrlPr>
                        <a:rPr xmlns:a="http://schemas.openxmlformats.org/drawingml/2006/main" sz="3200" i="1">
                          <a:solidFill>
                            <a:srgbClr val="5E5E5E"/>
                          </a:solidFill>
                          <a:latin typeface="Cambria Math" panose="02040503050406030204" pitchFamily="18" charset="0"/>
                        </a:rPr>
                      </m:ctrlPr>
                      <m:baseJc m:val="center"/>
                      <m:plcHide m:val="on"/>
                      <m:mcs>
                        <m:mc>
                          <m:mcPr>
                            <m:count m:val="2"/>
                            <m:mcJc m:val="center"/>
                          </m:mcPr>
                        </m:mc>
                      </m:mcs>
                    </m:mPr>
                    <m:mr>
                      <m:e>
                        <m:r>
                          <a:rPr xmlns:a="http://schemas.openxmlformats.org/drawingml/2006/main" sz="3200" i="1">
                            <a:solidFill>
                              <a:srgbClr val="5E5E5E"/>
                            </a:solidFill>
                            <a:latin typeface="Cambria Math" panose="02040503050406030204" pitchFamily="18" charset="0"/>
                          </a:rPr>
                          <m:t>V</m:t>
                        </m:r>
                        <m:r>
                          <a:rPr xmlns:a="http://schemas.openxmlformats.org/drawingml/2006/main" sz="3200" i="1">
                            <a:solidFill>
                              <a:srgbClr val="5E5E5E"/>
                            </a:solidFill>
                            <a:latin typeface="Cambria Math" panose="02040503050406030204" pitchFamily="18" charset="0"/>
                          </a:rPr>
                          <m:t>(</m:t>
                        </m:r>
                        <m:sSub>
                          <m:e>
                            <m:r>
                              <a:rPr xmlns:a="http://schemas.openxmlformats.org/drawingml/2006/main" sz="3200" i="1">
                                <a:solidFill>
                                  <a:srgbClr val="5E5E5E"/>
                                </a:solidFill>
                                <a:latin typeface="Cambria Math" panose="02040503050406030204" pitchFamily="18" charset="0"/>
                              </a:rPr>
                              <m:t>s</m:t>
                            </m:r>
                          </m:e>
                          <m:sub>
                            <m:r>
                              <a:rPr xmlns:a="http://schemas.openxmlformats.org/drawingml/2006/main" sz="3200" i="1">
                                <a:solidFill>
                                  <a:srgbClr val="5E5E5E"/>
                                </a:solidFill>
                                <a:latin typeface="Cambria Math" panose="02040503050406030204" pitchFamily="18" charset="0"/>
                              </a:rPr>
                              <m:t>1,1</m:t>
                            </m:r>
                          </m:sub>
                        </m:sSub>
                        <m:r>
                          <a:rPr xmlns:a="http://schemas.openxmlformats.org/drawingml/2006/main" sz="3200" i="1">
                            <a:solidFill>
                              <a:srgbClr val="5E5E5E"/>
                            </a:solidFill>
                            <a:latin typeface="Cambria Math" panose="02040503050406030204" pitchFamily="18" charset="0"/>
                          </a:rPr>
                          <m:t>)</m:t>
                        </m:r>
                      </m:e>
                      <m:e>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π</m:t>
                        </m:r>
                        <m:r>
                          <a:rPr xmlns:a="http://schemas.openxmlformats.org/drawingml/2006/main" sz="3200" i="1">
                            <a:solidFill>
                              <a:srgbClr val="5E5E5E"/>
                            </a:solidFill>
                            <a:latin typeface="Cambria Math" panose="02040503050406030204" pitchFamily="18" charset="0"/>
                          </a:rPr>
                          <m:t>(</m:t>
                        </m:r>
                        <m:r>
                          <m:rPr>
                            <m:sty m:val="p"/>
                            <m:scr m:val="sans-serif"/>
                          </m:rPr>
                          <a:rPr xmlns:a="http://schemas.openxmlformats.org/drawingml/2006/main" sz="3200" i="1">
                            <a:solidFill>
                              <a:srgbClr val="5E5E5E"/>
                            </a:solidFill>
                            <a:latin typeface="Cambria Math" panose="02040503050406030204" pitchFamily="18" charset="0"/>
                          </a:rPr>
                          <m:t>n</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1</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γ</m:t>
                        </m:r>
                        <m:r>
                          <a:rPr xmlns:a="http://schemas.openxmlformats.org/drawingml/2006/main" sz="3200" i="1">
                            <a:solidFill>
                              <a:srgbClr val="5E5E5E"/>
                            </a:solidFill>
                            <a:latin typeface="Cambria Math" panose="02040503050406030204" pitchFamily="18" charset="0"/>
                          </a:rPr>
                          <m:t>V</m:t>
                        </m:r>
                        <m:r>
                          <a:rPr xmlns:a="http://schemas.openxmlformats.org/drawingml/2006/main" sz="3200" i="1">
                            <a:solidFill>
                              <a:srgbClr val="5E5E5E"/>
                            </a:solidFill>
                            <a:latin typeface="Cambria Math" panose="02040503050406030204" pitchFamily="18" charset="0"/>
                          </a:rPr>
                          <m:t>(</m:t>
                        </m:r>
                        <m:sSub>
                          <m:e>
                            <m:r>
                              <a:rPr xmlns:a="http://schemas.openxmlformats.org/drawingml/2006/main" sz="3200" i="1">
                                <a:solidFill>
                                  <a:srgbClr val="5E5E5E"/>
                                </a:solidFill>
                                <a:latin typeface="Cambria Math" panose="02040503050406030204" pitchFamily="18" charset="0"/>
                              </a:rPr>
                              <m:t>s</m:t>
                            </m:r>
                          </m:e>
                          <m:sub>
                            <m:r>
                              <a:rPr xmlns:a="http://schemas.openxmlformats.org/drawingml/2006/main" sz="3200" i="1">
                                <a:solidFill>
                                  <a:srgbClr val="5E5E5E"/>
                                </a:solidFill>
                                <a:latin typeface="Cambria Math" panose="02040503050406030204" pitchFamily="18" charset="0"/>
                              </a:rPr>
                              <m:t>1,1</m:t>
                            </m:r>
                          </m:sub>
                        </m:sSub>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π</m:t>
                        </m:r>
                        <m:r>
                          <a:rPr xmlns:a="http://schemas.openxmlformats.org/drawingml/2006/main" sz="3200" i="1">
                            <a:solidFill>
                              <a:srgbClr val="5E5E5E"/>
                            </a:solidFill>
                            <a:latin typeface="Cambria Math" panose="02040503050406030204" pitchFamily="18" charset="0"/>
                          </a:rPr>
                          <m:t>(</m:t>
                        </m:r>
                        <m:r>
                          <m:rPr>
                            <m:sty m:val="p"/>
                            <m:scr m:val="sans-serif"/>
                          </m:rPr>
                          <a:rPr xmlns:a="http://schemas.openxmlformats.org/drawingml/2006/main" sz="3200" i="1">
                            <a:solidFill>
                              <a:srgbClr val="5E5E5E"/>
                            </a:solidFill>
                            <a:latin typeface="Cambria Math" panose="02040503050406030204" pitchFamily="18" charset="0"/>
                          </a:rPr>
                          <m:t>w</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1</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γ</m:t>
                        </m:r>
                        <m:r>
                          <a:rPr xmlns:a="http://schemas.openxmlformats.org/drawingml/2006/main" sz="3200" i="1">
                            <a:solidFill>
                              <a:srgbClr val="5E5E5E"/>
                            </a:solidFill>
                            <a:latin typeface="Cambria Math" panose="02040503050406030204" pitchFamily="18" charset="0"/>
                          </a:rPr>
                          <m:t>V</m:t>
                        </m:r>
                        <m:r>
                          <a:rPr xmlns:a="http://schemas.openxmlformats.org/drawingml/2006/main" sz="3200" i="1">
                            <a:solidFill>
                              <a:srgbClr val="5E5E5E"/>
                            </a:solidFill>
                            <a:latin typeface="Cambria Math" panose="02040503050406030204" pitchFamily="18" charset="0"/>
                          </a:rPr>
                          <m:t>(</m:t>
                        </m:r>
                        <m:sSub>
                          <m:e>
                            <m:r>
                              <a:rPr xmlns:a="http://schemas.openxmlformats.org/drawingml/2006/main" sz="3200" i="1">
                                <a:solidFill>
                                  <a:srgbClr val="5E5E5E"/>
                                </a:solidFill>
                                <a:latin typeface="Cambria Math" panose="02040503050406030204" pitchFamily="18" charset="0"/>
                              </a:rPr>
                              <m:t>s</m:t>
                            </m:r>
                          </m:e>
                          <m:sub>
                            <m:r>
                              <a:rPr xmlns:a="http://schemas.openxmlformats.org/drawingml/2006/main" sz="3200" i="1">
                                <a:solidFill>
                                  <a:srgbClr val="5E5E5E"/>
                                </a:solidFill>
                                <a:latin typeface="Cambria Math" panose="02040503050406030204" pitchFamily="18" charset="0"/>
                              </a:rPr>
                              <m:t>1,1</m:t>
                            </m:r>
                          </m:sub>
                        </m:sSub>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e>
                    </m:mr>
                    <m:mr>
                      <m:e/>
                      <m:e>
                        <m:phant>
                          <m:phantPr>
                            <m:ctrlPr>
                              <a:rPr xmlns:a="http://schemas.openxmlformats.org/drawingml/2006/main" sz="3200" i="1">
                                <a:solidFill>
                                  <a:srgbClr val="5E5E5E"/>
                                </a:solidFill>
                                <a:latin typeface="Cambria Math" panose="02040503050406030204" pitchFamily="18" charset="0"/>
                              </a:rPr>
                            </m:ctrlPr>
                            <m:show m:val="off"/>
                          </m:phantPr>
                          <m:e>
                            <m:r>
                              <a:rPr xmlns:a="http://schemas.openxmlformats.org/drawingml/2006/main" sz="3200" i="1">
                                <a:solidFill>
                                  <a:srgbClr val="5E5E5E"/>
                                </a:solidFill>
                                <a:latin typeface="Cambria Math" panose="02040503050406030204" pitchFamily="18" charset="0"/>
                              </a:rPr>
                              <m:t>=</m:t>
                            </m:r>
                          </m:e>
                        </m:phant>
                        <m:r>
                          <a:rPr xmlns:a="http://schemas.openxmlformats.org/drawingml/2006/main" sz="3200" i="1">
                            <a:solidFill>
                              <a:srgbClr val="5E5E5E"/>
                            </a:solidFill>
                            <a:latin typeface="Cambria Math" panose="02040503050406030204" pitchFamily="18" charset="0"/>
                          </a:rPr>
                          <m:t>π</m:t>
                        </m:r>
                        <m:r>
                          <a:rPr xmlns:a="http://schemas.openxmlformats.org/drawingml/2006/main" sz="3200" i="1">
                            <a:solidFill>
                              <a:srgbClr val="5E5E5E"/>
                            </a:solidFill>
                            <a:latin typeface="Cambria Math" panose="02040503050406030204" pitchFamily="18" charset="0"/>
                          </a:rPr>
                          <m:t>(</m:t>
                        </m:r>
                        <m:r>
                          <m:rPr>
                            <m:sty m:val="p"/>
                            <m:scr m:val="sans-serif"/>
                          </m:rPr>
                          <a:rPr xmlns:a="http://schemas.openxmlformats.org/drawingml/2006/main" sz="3200" i="1">
                            <a:solidFill>
                              <a:srgbClr val="5E5E5E"/>
                            </a:solidFill>
                            <a:latin typeface="Cambria Math" panose="02040503050406030204" pitchFamily="18" charset="0"/>
                          </a:rPr>
                          <m:t>s</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0</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γ</m:t>
                        </m:r>
                        <m:r>
                          <a:rPr xmlns:a="http://schemas.openxmlformats.org/drawingml/2006/main" sz="3200" i="1">
                            <a:solidFill>
                              <a:srgbClr val="5E5E5E"/>
                            </a:solidFill>
                            <a:latin typeface="Cambria Math" panose="02040503050406030204" pitchFamily="18" charset="0"/>
                          </a:rPr>
                          <m:t>V</m:t>
                        </m:r>
                        <m:r>
                          <a:rPr xmlns:a="http://schemas.openxmlformats.org/drawingml/2006/main" sz="3200" i="1">
                            <a:solidFill>
                              <a:srgbClr val="5E5E5E"/>
                            </a:solidFill>
                            <a:latin typeface="Cambria Math" panose="02040503050406030204" pitchFamily="18" charset="0"/>
                          </a:rPr>
                          <m:t>(</m:t>
                        </m:r>
                        <m:sSub>
                          <m:e>
                            <m:r>
                              <a:rPr xmlns:a="http://schemas.openxmlformats.org/drawingml/2006/main" sz="3200" i="1">
                                <a:solidFill>
                                  <a:srgbClr val="5E5E5E"/>
                                </a:solidFill>
                                <a:latin typeface="Cambria Math" panose="02040503050406030204" pitchFamily="18" charset="0"/>
                              </a:rPr>
                              <m:t>s</m:t>
                            </m:r>
                          </m:e>
                          <m:sub>
                            <m:r>
                              <a:rPr xmlns:a="http://schemas.openxmlformats.org/drawingml/2006/main" sz="3200" i="1">
                                <a:solidFill>
                                  <a:srgbClr val="5E5E5E"/>
                                </a:solidFill>
                                <a:latin typeface="Cambria Math" panose="02040503050406030204" pitchFamily="18" charset="0"/>
                              </a:rPr>
                              <m:t>1,2</m:t>
                            </m:r>
                          </m:sub>
                        </m:sSub>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π</m:t>
                        </m:r>
                        <m:r>
                          <a:rPr xmlns:a="http://schemas.openxmlformats.org/drawingml/2006/main" sz="3200" i="1">
                            <a:solidFill>
                              <a:srgbClr val="5E5E5E"/>
                            </a:solidFill>
                            <a:latin typeface="Cambria Math" panose="02040503050406030204" pitchFamily="18" charset="0"/>
                          </a:rPr>
                          <m:t>(</m:t>
                        </m:r>
                        <m:r>
                          <m:rPr>
                            <m:sty m:val="p"/>
                            <m:scr m:val="sans-serif"/>
                          </m:rPr>
                          <a:rPr xmlns:a="http://schemas.openxmlformats.org/drawingml/2006/main" sz="3200" i="1">
                            <a:solidFill>
                              <a:srgbClr val="5E5E5E"/>
                            </a:solidFill>
                            <a:latin typeface="Cambria Math" panose="02040503050406030204" pitchFamily="18" charset="0"/>
                          </a:rPr>
                          <m:t>e</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0</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γ</m:t>
                        </m:r>
                        <m:r>
                          <a:rPr xmlns:a="http://schemas.openxmlformats.org/drawingml/2006/main" sz="3200" i="1">
                            <a:solidFill>
                              <a:srgbClr val="5E5E5E"/>
                            </a:solidFill>
                            <a:latin typeface="Cambria Math" panose="02040503050406030204" pitchFamily="18" charset="0"/>
                          </a:rPr>
                          <m:t>V</m:t>
                        </m:r>
                        <m:r>
                          <a:rPr xmlns:a="http://schemas.openxmlformats.org/drawingml/2006/main" sz="3200" i="1">
                            <a:solidFill>
                              <a:srgbClr val="5E5E5E"/>
                            </a:solidFill>
                            <a:latin typeface="Cambria Math" panose="02040503050406030204" pitchFamily="18" charset="0"/>
                          </a:rPr>
                          <m:t>(</m:t>
                        </m:r>
                        <m:sSub>
                          <m:e>
                            <m:r>
                              <a:rPr xmlns:a="http://schemas.openxmlformats.org/drawingml/2006/main" sz="3200" i="1">
                                <a:solidFill>
                                  <a:srgbClr val="5E5E5E"/>
                                </a:solidFill>
                                <a:latin typeface="Cambria Math" panose="02040503050406030204" pitchFamily="18" charset="0"/>
                              </a:rPr>
                              <m:t>s</m:t>
                            </m:r>
                          </m:e>
                          <m:sub>
                            <m:r>
                              <a:rPr xmlns:a="http://schemas.openxmlformats.org/drawingml/2006/main" sz="3200" i="1">
                                <a:solidFill>
                                  <a:srgbClr val="5E5E5E"/>
                                </a:solidFill>
                                <a:latin typeface="Cambria Math" panose="02040503050406030204" pitchFamily="18" charset="0"/>
                              </a:rPr>
                              <m:t>2,1</m:t>
                            </m:r>
                          </m:sub>
                        </m:sSub>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e>
                    </m:mr>
                    <m:mr>
                      <m:e/>
                      <m:e>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0.25</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1</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0.25</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1</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0.25</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0</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0.25</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0</m:t>
                        </m:r>
                        <m:r>
                          <a:rPr xmlns:a="http://schemas.openxmlformats.org/drawingml/2006/main" sz="3200" i="1">
                            <a:solidFill>
                              <a:srgbClr val="5E5E5E"/>
                            </a:solidFill>
                            <a:latin typeface="Cambria Math" panose="02040503050406030204" pitchFamily="18" charset="0"/>
                          </a:rPr>
                          <m:t>)</m:t>
                        </m:r>
                      </m:e>
                    </m:mr>
                  </m:m>
                </m:oMath>
              </m:oMathPara>
            </a14:m>
            <a:endParaRPr sz="3200">
              <a:solidFill>
                <a:srgbClr val="5E5E5E"/>
              </a:solidFill>
            </a:endParaR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Iterative Policy Evaluation"/>
          <p:cNvSpPr txBox="1"/>
          <p:nvPr>
            <p:ph type="title"/>
          </p:nvPr>
        </p:nvSpPr>
        <p:spPr>
          <a:xfrm>
            <a:off x="2667000" y="357187"/>
            <a:ext cx="19050000" cy="2160947"/>
          </a:xfrm>
          <a:prstGeom prst="rect">
            <a:avLst/>
          </a:prstGeom>
        </p:spPr>
        <p:txBody>
          <a:bodyPr/>
          <a:lstStyle/>
          <a:p>
            <a:pPr/>
            <a:r>
              <a:t>Iterative Policy Evaluation</a:t>
            </a:r>
          </a:p>
        </p:txBody>
      </p:sp>
      <p:grpSp>
        <p:nvGrpSpPr>
          <p:cNvPr id="253" name="Group"/>
          <p:cNvGrpSpPr/>
          <p:nvPr/>
        </p:nvGrpSpPr>
        <p:grpSpPr>
          <a:xfrm>
            <a:off x="3966881" y="5424389"/>
            <a:ext cx="7104676" cy="7147426"/>
            <a:chOff x="0" y="0"/>
            <a:chExt cx="7104674" cy="7147425"/>
          </a:xfrm>
        </p:grpSpPr>
        <p:pic>
          <p:nvPicPr>
            <p:cNvPr id="249" name="Image" descr="Image"/>
            <p:cNvPicPr>
              <a:picLocks noChangeAspect="1"/>
            </p:cNvPicPr>
            <p:nvPr/>
          </p:nvPicPr>
          <p:blipFill>
            <a:blip r:embed="rId2">
              <a:extLst/>
            </a:blip>
            <a:stretch>
              <a:fillRect/>
            </a:stretch>
          </p:blipFill>
          <p:spPr>
            <a:xfrm>
              <a:off x="0" y="0"/>
              <a:ext cx="7104675" cy="6768636"/>
            </a:xfrm>
            <a:prstGeom prst="rect">
              <a:avLst/>
            </a:prstGeom>
            <a:ln w="12700" cap="flat">
              <a:noFill/>
              <a:miter lim="400000"/>
            </a:ln>
            <a:effectLst/>
          </p:spPr>
        </p:pic>
        <p:grpSp>
          <p:nvGrpSpPr>
            <p:cNvPr id="252" name="Caption"/>
            <p:cNvGrpSpPr/>
            <p:nvPr/>
          </p:nvGrpSpPr>
          <p:grpSpPr>
            <a:xfrm>
              <a:off x="0" y="6870234"/>
              <a:ext cx="7104675" cy="277193"/>
              <a:chOff x="0" y="0"/>
              <a:chExt cx="7104674" cy="277191"/>
            </a:xfrm>
          </p:grpSpPr>
          <p:sp>
            <p:nvSpPr>
              <p:cNvPr id="250" name="Rectangle"/>
              <p:cNvSpPr/>
              <p:nvPr/>
            </p:nvSpPr>
            <p:spPr>
              <a:xfrm>
                <a:off x="0" y="0"/>
                <a:ext cx="7104675" cy="277192"/>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n-lt"/>
                    <a:ea typeface="+mn-ea"/>
                    <a:cs typeface="+mn-cs"/>
                    <a:sym typeface="Helvetica Neue"/>
                  </a:defRPr>
                </a:pPr>
              </a:p>
            </p:txBody>
          </p:sp>
          <p:sp>
            <p:nvSpPr>
              <p:cNvPr id="251" name="A grid with five rows and five columns.  The cell in the top row, second column is labelled &quot;A&quot; and has an arrow labelled &quot;+10&quot; leading to the cell in the bottom row second column labelled &quot;A'&quot;.  The cell in the top row, fourth column has an arrow labell"/>
              <p:cNvSpPr txBox="1"/>
              <p:nvPr/>
            </p:nvSpPr>
            <p:spPr>
              <a:xfrm>
                <a:off x="-1" y="-1"/>
                <a:ext cx="7104676" cy="277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n-lt"/>
                    <a:ea typeface="+mn-ea"/>
                    <a:cs typeface="+mn-cs"/>
                    <a:sym typeface="Helvetica Neue"/>
                  </a:defRPr>
                </a:lvl1pPr>
              </a:lstStyle>
              <a:p>
                <a:pPr/>
                <a:r>
                  <a:t>A grid with five rows and five columns.  The cell in the top row, second column is labelled "A" and has an arrow labelled "+10" leading to the cell in the bottom row second column labelled "A'".  The cell in the top row, fourth column has an arrow labelled "+5" leading to the cell in the third row, fourth column labelled "B'".</a:t>
                </a:r>
              </a:p>
            </p:txBody>
          </p:sp>
        </p:grpSp>
      </p:grpSp>
      <p:sp>
        <p:nvSpPr>
          <p:cNvPr id="254" name="Reward dynamics"/>
          <p:cNvSpPr txBox="1"/>
          <p:nvPr/>
        </p:nvSpPr>
        <p:spPr>
          <a:xfrm>
            <a:off x="5815627" y="12717295"/>
            <a:ext cx="3407181" cy="614095"/>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a:latin typeface="+mn-lt"/>
                <a:ea typeface="+mn-ea"/>
                <a:cs typeface="+mn-cs"/>
                <a:sym typeface="Helvetica Neue"/>
              </a:defRPr>
            </a:lvl1pPr>
          </a:lstStyle>
          <a:p>
            <a:pPr/>
            <a:r>
              <a:t>Reward dynamics</a:t>
            </a:r>
          </a:p>
        </p:txBody>
      </p:sp>
      <p:graphicFrame>
        <p:nvGraphicFramePr>
          <p:cNvPr id="255" name="Table 1"/>
          <p:cNvGraphicFramePr/>
          <p:nvPr/>
        </p:nvGraphicFramePr>
        <p:xfrm>
          <a:off x="14363329" y="5624633"/>
          <a:ext cx="6055486" cy="636814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211097"/>
                <a:gridCol w="1211097"/>
                <a:gridCol w="1211097"/>
                <a:gridCol w="1211097"/>
                <a:gridCol w="1211097"/>
              </a:tblGrid>
              <a:tr h="1273629">
                <a:tc>
                  <a:txBody>
                    <a:bodyPr/>
                    <a:lstStyle/>
                    <a:p>
                      <a:pPr defTabSz="914400">
                        <a:defRPr sz="1800"/>
                      </a:pPr>
                      <a:r>
                        <a:rPr sz="3200">
                          <a:sym typeface="Helvetica Neue Medium"/>
                        </a:rPr>
                        <a:t>-0.5</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olidFill>
                            <a:srgbClr val="C82506"/>
                          </a:solidFill>
                          <a:sym typeface="Helvetica Neue Medium"/>
                        </a:rPr>
                        <a:t>10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1273629">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1273629">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1273629">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1273629">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olidFill>
                            <a:srgbClr val="0076BA"/>
                          </a:solidFill>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bl>
          </a:graphicData>
        </a:graphic>
      </p:graphicFrame>
      <p:sp>
        <p:nvSpPr>
          <p:cNvPr id="256" name="at"/>
          <p:cNvSpPr txBox="1"/>
          <p:nvPr/>
        </p:nvSpPr>
        <p:spPr>
          <a:xfrm>
            <a:off x="16348430" y="12676450"/>
            <a:ext cx="2085286" cy="695787"/>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a:defRPr sz="3800">
                <a:latin typeface="Cambria Math"/>
                <a:ea typeface="Cambria Math"/>
                <a:cs typeface="Cambria Math"/>
                <a:sym typeface="Cambria Math"/>
              </a:defRPr>
            </a:pPr>
            <a14:m>
              <m:oMath>
                <m:r>
                  <a:rPr xmlns:a="http://schemas.openxmlformats.org/drawingml/2006/main" sz="3800" i="1">
                    <a:solidFill>
                      <a:srgbClr val="5E5E5E"/>
                    </a:solidFill>
                    <a:latin typeface="Cambria Math" panose="02040503050406030204" pitchFamily="18" charset="0"/>
                  </a:rPr>
                  <m:t>V</m:t>
                </m:r>
              </m:oMath>
            </a14:m>
            <a:r>
              <a:rPr sz="3200">
                <a:latin typeface="+mn-lt"/>
                <a:ea typeface="+mn-ea"/>
                <a:cs typeface="+mn-cs"/>
                <a:sym typeface="Helvetica Neue"/>
              </a:rPr>
              <a:t> at </a:t>
            </a:r>
            <a14:m>
              <m:oMath>
                <m:r>
                  <a:rPr xmlns:a="http://schemas.openxmlformats.org/drawingml/2006/main" sz="3800" i="1">
                    <a:solidFill>
                      <a:srgbClr val="5E5E5E"/>
                    </a:solidFill>
                    <a:latin typeface="Cambria Math" panose="02040503050406030204" pitchFamily="18" charset="0"/>
                  </a:rPr>
                  <m:t>k</m:t>
                </m:r>
                <m:r>
                  <a:rPr xmlns:a="http://schemas.openxmlformats.org/drawingml/2006/main" sz="3800" i="1">
                    <a:solidFill>
                      <a:srgbClr val="5E5E5E"/>
                    </a:solidFill>
                    <a:latin typeface="Cambria Math" panose="02040503050406030204" pitchFamily="18" charset="0"/>
                  </a:rPr>
                  <m:t>=</m:t>
                </m:r>
                <m:r>
                  <a:rPr xmlns:a="http://schemas.openxmlformats.org/drawingml/2006/main" sz="3800" i="1">
                    <a:solidFill>
                      <a:srgbClr val="5E5E5E"/>
                    </a:solidFill>
                    <a:latin typeface="Cambria Math" panose="02040503050406030204" pitchFamily="18" charset="0"/>
                  </a:rPr>
                  <m:t>0</m:t>
                </m:r>
              </m:oMath>
            </a14:m>
            <a:endParaRPr sz="3585"/>
          </a:p>
        </p:txBody>
      </p:sp>
      <p:sp>
        <p:nvSpPr>
          <p:cNvPr id="257" name="Equation"/>
          <p:cNvSpPr txBox="1"/>
          <p:nvPr/>
        </p:nvSpPr>
        <p:spPr>
          <a:xfrm>
            <a:off x="13171819" y="2991685"/>
            <a:ext cx="9292317" cy="2243329"/>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m>
                    <m:mPr>
                      <m:ctrlPr>
                        <a:rPr xmlns:a="http://schemas.openxmlformats.org/drawingml/2006/main" sz="3200" i="1">
                          <a:solidFill>
                            <a:srgbClr val="5E5E5E"/>
                          </a:solidFill>
                          <a:latin typeface="Cambria Math" panose="02040503050406030204" pitchFamily="18" charset="0"/>
                        </a:rPr>
                      </m:ctrlPr>
                      <m:baseJc m:val="center"/>
                      <m:plcHide m:val="on"/>
                      <m:mcs>
                        <m:mc>
                          <m:mcPr>
                            <m:count m:val="2"/>
                            <m:mcJc m:val="center"/>
                          </m:mcPr>
                        </m:mc>
                      </m:mcs>
                    </m:mPr>
                    <m:mr>
                      <m:e>
                        <m:r>
                          <a:rPr xmlns:a="http://schemas.openxmlformats.org/drawingml/2006/main" sz="3200" i="1">
                            <a:solidFill>
                              <a:srgbClr val="5E5E5E"/>
                            </a:solidFill>
                            <a:latin typeface="Cambria Math" panose="02040503050406030204" pitchFamily="18" charset="0"/>
                          </a:rPr>
                          <m:t>V</m:t>
                        </m:r>
                        <m:r>
                          <a:rPr xmlns:a="http://schemas.openxmlformats.org/drawingml/2006/main" sz="3200" i="1">
                            <a:solidFill>
                              <a:srgbClr val="5E5E5E"/>
                            </a:solidFill>
                            <a:latin typeface="Cambria Math" panose="02040503050406030204" pitchFamily="18" charset="0"/>
                          </a:rPr>
                          <m:t>(</m:t>
                        </m:r>
                        <m:sSub>
                          <m:e>
                            <m:r>
                              <a:rPr xmlns:a="http://schemas.openxmlformats.org/drawingml/2006/main" sz="3200" i="1">
                                <a:solidFill>
                                  <a:srgbClr val="5E5E5E"/>
                                </a:solidFill>
                                <a:latin typeface="Cambria Math" panose="02040503050406030204" pitchFamily="18" charset="0"/>
                              </a:rPr>
                              <m:t>s</m:t>
                            </m:r>
                          </m:e>
                          <m:sub>
                            <m:r>
                              <a:rPr xmlns:a="http://schemas.openxmlformats.org/drawingml/2006/main" sz="3200" i="1">
                                <a:solidFill>
                                  <a:srgbClr val="5E5E5E"/>
                                </a:solidFill>
                                <a:latin typeface="Cambria Math" panose="02040503050406030204" pitchFamily="18" charset="0"/>
                              </a:rPr>
                              <m:t>1,2</m:t>
                            </m:r>
                          </m:sub>
                        </m:sSub>
                        <m:r>
                          <a:rPr xmlns:a="http://schemas.openxmlformats.org/drawingml/2006/main" sz="3200" i="1">
                            <a:solidFill>
                              <a:srgbClr val="5E5E5E"/>
                            </a:solidFill>
                            <a:latin typeface="Cambria Math" panose="02040503050406030204" pitchFamily="18" charset="0"/>
                          </a:rPr>
                          <m:t>)</m:t>
                        </m:r>
                      </m:e>
                      <m:e>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π</m:t>
                        </m:r>
                        <m:r>
                          <a:rPr xmlns:a="http://schemas.openxmlformats.org/drawingml/2006/main" sz="3200" i="1">
                            <a:solidFill>
                              <a:srgbClr val="5E5E5E"/>
                            </a:solidFill>
                            <a:latin typeface="Cambria Math" panose="02040503050406030204" pitchFamily="18" charset="0"/>
                          </a:rPr>
                          <m:t>(</m:t>
                        </m:r>
                        <m:r>
                          <m:rPr>
                            <m:sty m:val="p"/>
                            <m:scr m:val="sans-serif"/>
                          </m:rPr>
                          <a:rPr xmlns:a="http://schemas.openxmlformats.org/drawingml/2006/main" sz="3200" i="1">
                            <a:solidFill>
                              <a:srgbClr val="5E5E5E"/>
                            </a:solidFill>
                            <a:latin typeface="Cambria Math" panose="02040503050406030204" pitchFamily="18" charset="0"/>
                          </a:rPr>
                          <m:t>n</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10</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γ</m:t>
                        </m:r>
                        <m:r>
                          <m:rPr>
                            <m:sty m:val="b"/>
                          </m:rPr>
                          <a:rPr xmlns:a="http://schemas.openxmlformats.org/drawingml/2006/main" sz="3200" i="1">
                            <a:solidFill>
                              <a:srgbClr val="0000FF"/>
                            </a:solidFill>
                            <a:latin typeface="Cambria Math" panose="02040503050406030204" pitchFamily="18" charset="0"/>
                          </a:rPr>
                          <m:t>V</m:t>
                        </m:r>
                        <m:r>
                          <a:rPr xmlns:a="http://schemas.openxmlformats.org/drawingml/2006/main" sz="3200" i="1">
                            <a:solidFill>
                              <a:srgbClr val="0000FF"/>
                            </a:solidFill>
                            <a:latin typeface="Cambria Math" panose="02040503050406030204" pitchFamily="18" charset="0"/>
                          </a:rPr>
                          <m:t>(</m:t>
                        </m:r>
                        <m:sSub>
                          <m:e>
                            <m:r>
                              <m:rPr>
                                <m:sty m:val="b"/>
                              </m:rPr>
                              <a:rPr xmlns:a="http://schemas.openxmlformats.org/drawingml/2006/main" sz="3200" i="1">
                                <a:solidFill>
                                  <a:srgbClr val="0000FF"/>
                                </a:solidFill>
                                <a:latin typeface="Cambria Math" panose="02040503050406030204" pitchFamily="18" charset="0"/>
                              </a:rPr>
                              <m:t>s</m:t>
                            </m:r>
                          </m:e>
                          <m:sub>
                            <m:r>
                              <a:rPr xmlns:a="http://schemas.openxmlformats.org/drawingml/2006/main" sz="3200" i="1">
                                <a:solidFill>
                                  <a:srgbClr val="0000FF"/>
                                </a:solidFill>
                                <a:latin typeface="Cambria Math" panose="02040503050406030204" pitchFamily="18" charset="0"/>
                              </a:rPr>
                              <m:t>2</m:t>
                            </m:r>
                            <m:r>
                              <a:rPr xmlns:a="http://schemas.openxmlformats.org/drawingml/2006/main" sz="3200" i="1">
                                <a:solidFill>
                                  <a:srgbClr val="0000FF"/>
                                </a:solidFill>
                                <a:latin typeface="Cambria Math" panose="02040503050406030204" pitchFamily="18" charset="0"/>
                              </a:rPr>
                              <m:t>,</m:t>
                            </m:r>
                            <m:r>
                              <a:rPr xmlns:a="http://schemas.openxmlformats.org/drawingml/2006/main" sz="3200" i="1">
                                <a:solidFill>
                                  <a:srgbClr val="0000FF"/>
                                </a:solidFill>
                                <a:latin typeface="Cambria Math" panose="02040503050406030204" pitchFamily="18" charset="0"/>
                              </a:rPr>
                              <m:t>5</m:t>
                            </m:r>
                          </m:sub>
                        </m:sSub>
                        <m:r>
                          <a:rPr xmlns:a="http://schemas.openxmlformats.org/drawingml/2006/main" sz="3200" i="1">
                            <a:solidFill>
                              <a:srgbClr val="0000FF"/>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π</m:t>
                        </m:r>
                        <m:r>
                          <a:rPr xmlns:a="http://schemas.openxmlformats.org/drawingml/2006/main" sz="3200" i="1">
                            <a:solidFill>
                              <a:srgbClr val="5E5E5E"/>
                            </a:solidFill>
                            <a:latin typeface="Cambria Math" panose="02040503050406030204" pitchFamily="18" charset="0"/>
                          </a:rPr>
                          <m:t>(</m:t>
                        </m:r>
                        <m:r>
                          <m:rPr>
                            <m:sty m:val="p"/>
                            <m:scr m:val="sans-serif"/>
                          </m:rPr>
                          <a:rPr xmlns:a="http://schemas.openxmlformats.org/drawingml/2006/main" sz="3200" i="1">
                            <a:solidFill>
                              <a:srgbClr val="5E5E5E"/>
                            </a:solidFill>
                            <a:latin typeface="Cambria Math" panose="02040503050406030204" pitchFamily="18" charset="0"/>
                          </a:rPr>
                          <m:t>w</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10</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γ</m:t>
                        </m:r>
                        <m:r>
                          <m:rPr>
                            <m:sty m:val="b"/>
                          </m:rPr>
                          <a:rPr xmlns:a="http://schemas.openxmlformats.org/drawingml/2006/main" sz="3200" i="1">
                            <a:solidFill>
                              <a:srgbClr val="0000FF"/>
                            </a:solidFill>
                            <a:latin typeface="Cambria Math" panose="02040503050406030204" pitchFamily="18" charset="0"/>
                          </a:rPr>
                          <m:t>V</m:t>
                        </m:r>
                        <m:r>
                          <a:rPr xmlns:a="http://schemas.openxmlformats.org/drawingml/2006/main" sz="3200" i="1">
                            <a:solidFill>
                              <a:srgbClr val="0000FF"/>
                            </a:solidFill>
                            <a:latin typeface="Cambria Math" panose="02040503050406030204" pitchFamily="18" charset="0"/>
                          </a:rPr>
                          <m:t>(</m:t>
                        </m:r>
                        <m:sSub>
                          <m:e>
                            <m:r>
                              <m:rPr>
                                <m:sty m:val="b"/>
                              </m:rPr>
                              <a:rPr xmlns:a="http://schemas.openxmlformats.org/drawingml/2006/main" sz="3200" i="1">
                                <a:solidFill>
                                  <a:srgbClr val="0000FF"/>
                                </a:solidFill>
                                <a:latin typeface="Cambria Math" panose="02040503050406030204" pitchFamily="18" charset="0"/>
                              </a:rPr>
                              <m:t>s</m:t>
                            </m:r>
                          </m:e>
                          <m:sub>
                            <m:r>
                              <a:rPr xmlns:a="http://schemas.openxmlformats.org/drawingml/2006/main" sz="3200" i="1">
                                <a:solidFill>
                                  <a:srgbClr val="0000FF"/>
                                </a:solidFill>
                                <a:latin typeface="Cambria Math" panose="02040503050406030204" pitchFamily="18" charset="0"/>
                              </a:rPr>
                              <m:t>2</m:t>
                            </m:r>
                            <m:r>
                              <a:rPr xmlns:a="http://schemas.openxmlformats.org/drawingml/2006/main" sz="3200" i="1">
                                <a:solidFill>
                                  <a:srgbClr val="0000FF"/>
                                </a:solidFill>
                                <a:latin typeface="Cambria Math" panose="02040503050406030204" pitchFamily="18" charset="0"/>
                              </a:rPr>
                              <m:t>,</m:t>
                            </m:r>
                            <m:r>
                              <a:rPr xmlns:a="http://schemas.openxmlformats.org/drawingml/2006/main" sz="3200" i="1">
                                <a:solidFill>
                                  <a:srgbClr val="0000FF"/>
                                </a:solidFill>
                                <a:latin typeface="Cambria Math" panose="02040503050406030204" pitchFamily="18" charset="0"/>
                              </a:rPr>
                              <m:t>5</m:t>
                            </m:r>
                          </m:sub>
                        </m:sSub>
                        <m:r>
                          <a:rPr xmlns:a="http://schemas.openxmlformats.org/drawingml/2006/main" sz="3200" i="1">
                            <a:solidFill>
                              <a:srgbClr val="0000FF"/>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e>
                    </m:mr>
                    <m:mr>
                      <m:e/>
                      <m:e>
                        <m:phant>
                          <m:phantPr>
                            <m:ctrlPr>
                              <a:rPr xmlns:a="http://schemas.openxmlformats.org/drawingml/2006/main" sz="3200" i="1">
                                <a:solidFill>
                                  <a:srgbClr val="5E5E5E"/>
                                </a:solidFill>
                                <a:latin typeface="Cambria Math" panose="02040503050406030204" pitchFamily="18" charset="0"/>
                              </a:rPr>
                            </m:ctrlPr>
                            <m:show m:val="off"/>
                          </m:phantPr>
                          <m:e>
                            <m:r>
                              <a:rPr xmlns:a="http://schemas.openxmlformats.org/drawingml/2006/main" sz="3200" i="1">
                                <a:solidFill>
                                  <a:srgbClr val="5E5E5E"/>
                                </a:solidFill>
                                <a:latin typeface="Cambria Math" panose="02040503050406030204" pitchFamily="18" charset="0"/>
                              </a:rPr>
                              <m:t>=</m:t>
                            </m:r>
                          </m:e>
                        </m:phant>
                        <m:r>
                          <a:rPr xmlns:a="http://schemas.openxmlformats.org/drawingml/2006/main" sz="3200" i="1">
                            <a:solidFill>
                              <a:srgbClr val="5E5E5E"/>
                            </a:solidFill>
                            <a:latin typeface="Cambria Math" panose="02040503050406030204" pitchFamily="18" charset="0"/>
                          </a:rPr>
                          <m:t>π</m:t>
                        </m:r>
                        <m:r>
                          <a:rPr xmlns:a="http://schemas.openxmlformats.org/drawingml/2006/main" sz="3200" i="1">
                            <a:solidFill>
                              <a:srgbClr val="5E5E5E"/>
                            </a:solidFill>
                            <a:latin typeface="Cambria Math" panose="02040503050406030204" pitchFamily="18" charset="0"/>
                          </a:rPr>
                          <m:t>(</m:t>
                        </m:r>
                        <m:r>
                          <m:rPr>
                            <m:sty m:val="p"/>
                            <m:scr m:val="sans-serif"/>
                          </m:rPr>
                          <a:rPr xmlns:a="http://schemas.openxmlformats.org/drawingml/2006/main" sz="3200" i="1">
                            <a:solidFill>
                              <a:srgbClr val="5E5E5E"/>
                            </a:solidFill>
                            <a:latin typeface="Cambria Math" panose="02040503050406030204" pitchFamily="18" charset="0"/>
                          </a:rPr>
                          <m:t>s</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10</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γ</m:t>
                        </m:r>
                        <m:r>
                          <m:rPr>
                            <m:sty m:val="b"/>
                          </m:rPr>
                          <a:rPr xmlns:a="http://schemas.openxmlformats.org/drawingml/2006/main" sz="3200" i="1">
                            <a:solidFill>
                              <a:srgbClr val="0000FF"/>
                            </a:solidFill>
                            <a:latin typeface="Cambria Math" panose="02040503050406030204" pitchFamily="18" charset="0"/>
                          </a:rPr>
                          <m:t>V</m:t>
                        </m:r>
                        <m:r>
                          <a:rPr xmlns:a="http://schemas.openxmlformats.org/drawingml/2006/main" sz="3200" i="1">
                            <a:solidFill>
                              <a:srgbClr val="0000FF"/>
                            </a:solidFill>
                            <a:latin typeface="Cambria Math" panose="02040503050406030204" pitchFamily="18" charset="0"/>
                          </a:rPr>
                          <m:t>(</m:t>
                        </m:r>
                        <m:sSub>
                          <m:e>
                            <m:r>
                              <m:rPr>
                                <m:sty m:val="b"/>
                              </m:rPr>
                              <a:rPr xmlns:a="http://schemas.openxmlformats.org/drawingml/2006/main" sz="3200" i="1">
                                <a:solidFill>
                                  <a:srgbClr val="0000FF"/>
                                </a:solidFill>
                                <a:latin typeface="Cambria Math" panose="02040503050406030204" pitchFamily="18" charset="0"/>
                              </a:rPr>
                              <m:t>s</m:t>
                            </m:r>
                          </m:e>
                          <m:sub>
                            <m:r>
                              <a:rPr xmlns:a="http://schemas.openxmlformats.org/drawingml/2006/main" sz="3200" i="1">
                                <a:solidFill>
                                  <a:srgbClr val="0000FF"/>
                                </a:solidFill>
                                <a:latin typeface="Cambria Math" panose="02040503050406030204" pitchFamily="18" charset="0"/>
                              </a:rPr>
                              <m:t>2</m:t>
                            </m:r>
                            <m:r>
                              <a:rPr xmlns:a="http://schemas.openxmlformats.org/drawingml/2006/main" sz="3200" i="1">
                                <a:solidFill>
                                  <a:srgbClr val="0000FF"/>
                                </a:solidFill>
                                <a:latin typeface="Cambria Math" panose="02040503050406030204" pitchFamily="18" charset="0"/>
                              </a:rPr>
                              <m:t>,</m:t>
                            </m:r>
                            <m:r>
                              <a:rPr xmlns:a="http://schemas.openxmlformats.org/drawingml/2006/main" sz="3200" i="1">
                                <a:solidFill>
                                  <a:srgbClr val="0000FF"/>
                                </a:solidFill>
                                <a:latin typeface="Cambria Math" panose="02040503050406030204" pitchFamily="18" charset="0"/>
                              </a:rPr>
                              <m:t>5</m:t>
                            </m:r>
                          </m:sub>
                        </m:sSub>
                        <m:r>
                          <a:rPr xmlns:a="http://schemas.openxmlformats.org/drawingml/2006/main" sz="3200" i="1">
                            <a:solidFill>
                              <a:srgbClr val="0000FF"/>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π</m:t>
                        </m:r>
                        <m:r>
                          <a:rPr xmlns:a="http://schemas.openxmlformats.org/drawingml/2006/main" sz="3200" i="1">
                            <a:solidFill>
                              <a:srgbClr val="5E5E5E"/>
                            </a:solidFill>
                            <a:latin typeface="Cambria Math" panose="02040503050406030204" pitchFamily="18" charset="0"/>
                          </a:rPr>
                          <m:t>(</m:t>
                        </m:r>
                        <m:r>
                          <m:rPr>
                            <m:sty m:val="p"/>
                            <m:scr m:val="sans-serif"/>
                          </m:rPr>
                          <a:rPr xmlns:a="http://schemas.openxmlformats.org/drawingml/2006/main" sz="3200" i="1">
                            <a:solidFill>
                              <a:srgbClr val="5E5E5E"/>
                            </a:solidFill>
                            <a:latin typeface="Cambria Math" panose="02040503050406030204" pitchFamily="18" charset="0"/>
                          </a:rPr>
                          <m:t>e</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10</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γ</m:t>
                        </m:r>
                        <m:r>
                          <m:rPr>
                            <m:sty m:val="b"/>
                          </m:rPr>
                          <a:rPr xmlns:a="http://schemas.openxmlformats.org/drawingml/2006/main" sz="3200" i="1">
                            <a:solidFill>
                              <a:srgbClr val="0000FF"/>
                            </a:solidFill>
                            <a:latin typeface="Cambria Math" panose="02040503050406030204" pitchFamily="18" charset="0"/>
                          </a:rPr>
                          <m:t>V</m:t>
                        </m:r>
                        <m:r>
                          <a:rPr xmlns:a="http://schemas.openxmlformats.org/drawingml/2006/main" sz="3200" i="1">
                            <a:solidFill>
                              <a:srgbClr val="0000FF"/>
                            </a:solidFill>
                            <a:latin typeface="Cambria Math" panose="02040503050406030204" pitchFamily="18" charset="0"/>
                          </a:rPr>
                          <m:t>(</m:t>
                        </m:r>
                        <m:sSub>
                          <m:e>
                            <m:r>
                              <m:rPr>
                                <m:sty m:val="b"/>
                              </m:rPr>
                              <a:rPr xmlns:a="http://schemas.openxmlformats.org/drawingml/2006/main" sz="3200" i="1">
                                <a:solidFill>
                                  <a:srgbClr val="0000FF"/>
                                </a:solidFill>
                                <a:latin typeface="Cambria Math" panose="02040503050406030204" pitchFamily="18" charset="0"/>
                              </a:rPr>
                              <m:t>s</m:t>
                            </m:r>
                          </m:e>
                          <m:sub>
                            <m:r>
                              <a:rPr xmlns:a="http://schemas.openxmlformats.org/drawingml/2006/main" sz="3200" i="1">
                                <a:solidFill>
                                  <a:srgbClr val="0000FF"/>
                                </a:solidFill>
                                <a:latin typeface="Cambria Math" panose="02040503050406030204" pitchFamily="18" charset="0"/>
                              </a:rPr>
                              <m:t>2</m:t>
                            </m:r>
                            <m:r>
                              <a:rPr xmlns:a="http://schemas.openxmlformats.org/drawingml/2006/main" sz="3200" i="1">
                                <a:solidFill>
                                  <a:srgbClr val="0000FF"/>
                                </a:solidFill>
                                <a:latin typeface="Cambria Math" panose="02040503050406030204" pitchFamily="18" charset="0"/>
                              </a:rPr>
                              <m:t>,</m:t>
                            </m:r>
                            <m:r>
                              <a:rPr xmlns:a="http://schemas.openxmlformats.org/drawingml/2006/main" sz="3200" i="1">
                                <a:solidFill>
                                  <a:srgbClr val="0000FF"/>
                                </a:solidFill>
                                <a:latin typeface="Cambria Math" panose="02040503050406030204" pitchFamily="18" charset="0"/>
                              </a:rPr>
                              <m:t>5</m:t>
                            </m:r>
                          </m:sub>
                        </m:sSub>
                        <m:r>
                          <a:rPr xmlns:a="http://schemas.openxmlformats.org/drawingml/2006/main" sz="3200" i="1">
                            <a:solidFill>
                              <a:srgbClr val="0000FF"/>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e>
                    </m:mr>
                    <m:mr>
                      <m:e/>
                      <m:e>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0.25</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10</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0.9</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0000FF"/>
                            </a:solidFill>
                            <a:latin typeface="Cambria Math" panose="02040503050406030204" pitchFamily="18" charset="0"/>
                          </a:rPr>
                          <m:t>0</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0.25</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10</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0.9</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0000FF"/>
                            </a:solidFill>
                            <a:latin typeface="Cambria Math" panose="02040503050406030204" pitchFamily="18" charset="0"/>
                          </a:rPr>
                          <m:t>0</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e>
                    </m:mr>
                    <m:mr>
                      <m:e/>
                      <m:e>
                        <m:phant>
                          <m:phantPr>
                            <m:ctrlPr>
                              <a:rPr xmlns:a="http://schemas.openxmlformats.org/drawingml/2006/main" sz="3200" i="1">
                                <a:solidFill>
                                  <a:srgbClr val="5E5E5E"/>
                                </a:solidFill>
                                <a:latin typeface="Cambria Math" panose="02040503050406030204" pitchFamily="18" charset="0"/>
                              </a:rPr>
                            </m:ctrlPr>
                            <m:show m:val="off"/>
                          </m:phantPr>
                          <m:e>
                            <m:r>
                              <a:rPr xmlns:a="http://schemas.openxmlformats.org/drawingml/2006/main" sz="3200" i="1">
                                <a:solidFill>
                                  <a:srgbClr val="5E5E5E"/>
                                </a:solidFill>
                                <a:latin typeface="Cambria Math" panose="02040503050406030204" pitchFamily="18" charset="0"/>
                              </a:rPr>
                              <m:t>=</m:t>
                            </m:r>
                          </m:e>
                        </m:phant>
                        <m:r>
                          <a:rPr xmlns:a="http://schemas.openxmlformats.org/drawingml/2006/main" sz="3200" i="1">
                            <a:solidFill>
                              <a:srgbClr val="5E5E5E"/>
                            </a:solidFill>
                            <a:latin typeface="Cambria Math" panose="02040503050406030204" pitchFamily="18" charset="0"/>
                          </a:rPr>
                          <m:t>0.25</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10</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0.9</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0000FF"/>
                            </a:solidFill>
                            <a:latin typeface="Cambria Math" panose="02040503050406030204" pitchFamily="18" charset="0"/>
                          </a:rPr>
                          <m:t>0</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0.25</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10</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0.9</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0000FF"/>
                            </a:solidFill>
                            <a:latin typeface="Cambria Math" panose="02040503050406030204" pitchFamily="18" charset="0"/>
                          </a:rPr>
                          <m:t>0</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e>
                    </m:mr>
                  </m:m>
                </m:oMath>
              </m:oMathPara>
            </a14:m>
            <a:endParaRPr sz="3200">
              <a:solidFill>
                <a:srgbClr val="5E5E5E"/>
              </a:solidFill>
            </a:endParaRP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Iterative Policy Evaluation"/>
          <p:cNvSpPr txBox="1"/>
          <p:nvPr>
            <p:ph type="title"/>
          </p:nvPr>
        </p:nvSpPr>
        <p:spPr>
          <a:xfrm>
            <a:off x="2667000" y="357187"/>
            <a:ext cx="19050000" cy="2160947"/>
          </a:xfrm>
          <a:prstGeom prst="rect">
            <a:avLst/>
          </a:prstGeom>
        </p:spPr>
        <p:txBody>
          <a:bodyPr/>
          <a:lstStyle/>
          <a:p>
            <a:pPr/>
            <a:r>
              <a:t>Iterative Policy Evaluation</a:t>
            </a:r>
          </a:p>
        </p:txBody>
      </p:sp>
      <p:grpSp>
        <p:nvGrpSpPr>
          <p:cNvPr id="264" name="Group"/>
          <p:cNvGrpSpPr/>
          <p:nvPr/>
        </p:nvGrpSpPr>
        <p:grpSpPr>
          <a:xfrm>
            <a:off x="3966881" y="5424389"/>
            <a:ext cx="7104676" cy="7147426"/>
            <a:chOff x="0" y="0"/>
            <a:chExt cx="7104674" cy="7147425"/>
          </a:xfrm>
        </p:grpSpPr>
        <p:pic>
          <p:nvPicPr>
            <p:cNvPr id="260" name="Image" descr="Image"/>
            <p:cNvPicPr>
              <a:picLocks noChangeAspect="1"/>
            </p:cNvPicPr>
            <p:nvPr/>
          </p:nvPicPr>
          <p:blipFill>
            <a:blip r:embed="rId2">
              <a:extLst/>
            </a:blip>
            <a:stretch>
              <a:fillRect/>
            </a:stretch>
          </p:blipFill>
          <p:spPr>
            <a:xfrm>
              <a:off x="0" y="0"/>
              <a:ext cx="7104675" cy="6768636"/>
            </a:xfrm>
            <a:prstGeom prst="rect">
              <a:avLst/>
            </a:prstGeom>
            <a:ln w="12700" cap="flat">
              <a:noFill/>
              <a:miter lim="400000"/>
            </a:ln>
            <a:effectLst/>
          </p:spPr>
        </p:pic>
        <p:grpSp>
          <p:nvGrpSpPr>
            <p:cNvPr id="263" name="Caption"/>
            <p:cNvGrpSpPr/>
            <p:nvPr/>
          </p:nvGrpSpPr>
          <p:grpSpPr>
            <a:xfrm>
              <a:off x="0" y="6870234"/>
              <a:ext cx="7104675" cy="277193"/>
              <a:chOff x="0" y="0"/>
              <a:chExt cx="7104674" cy="277191"/>
            </a:xfrm>
          </p:grpSpPr>
          <p:sp>
            <p:nvSpPr>
              <p:cNvPr id="261" name="Rectangle"/>
              <p:cNvSpPr/>
              <p:nvPr/>
            </p:nvSpPr>
            <p:spPr>
              <a:xfrm>
                <a:off x="0" y="0"/>
                <a:ext cx="7104675" cy="277192"/>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n-lt"/>
                    <a:ea typeface="+mn-ea"/>
                    <a:cs typeface="+mn-cs"/>
                    <a:sym typeface="Helvetica Neue"/>
                  </a:defRPr>
                </a:pPr>
              </a:p>
            </p:txBody>
          </p:sp>
          <p:sp>
            <p:nvSpPr>
              <p:cNvPr id="262" name="A grid with five rows and five columns.  The cell in the top row, second column is labelled &quot;A&quot; and has an arrow labelled &quot;+10&quot; leading to the cell in the bottom row second column labelled &quot;A'&quot;.  The cell in the top row, fourth column has an arrow labell"/>
              <p:cNvSpPr txBox="1"/>
              <p:nvPr/>
            </p:nvSpPr>
            <p:spPr>
              <a:xfrm>
                <a:off x="-1" y="-1"/>
                <a:ext cx="7104676" cy="277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n-lt"/>
                    <a:ea typeface="+mn-ea"/>
                    <a:cs typeface="+mn-cs"/>
                    <a:sym typeface="Helvetica Neue"/>
                  </a:defRPr>
                </a:lvl1pPr>
              </a:lstStyle>
              <a:p>
                <a:pPr/>
                <a:r>
                  <a:t>A grid with five rows and five columns.  The cell in the top row, second column is labelled "A" and has an arrow labelled "+10" leading to the cell in the bottom row second column labelled "A'".  The cell in the top row, fourth column has an arrow labelled "+5" leading to the cell in the third row, fourth column labelled "B'".</a:t>
                </a:r>
              </a:p>
            </p:txBody>
          </p:sp>
        </p:grpSp>
      </p:grpSp>
      <p:sp>
        <p:nvSpPr>
          <p:cNvPr id="265" name="Reward dynamics"/>
          <p:cNvSpPr txBox="1"/>
          <p:nvPr/>
        </p:nvSpPr>
        <p:spPr>
          <a:xfrm>
            <a:off x="5815627" y="12717295"/>
            <a:ext cx="3407181" cy="614095"/>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a:latin typeface="+mn-lt"/>
                <a:ea typeface="+mn-ea"/>
                <a:cs typeface="+mn-cs"/>
                <a:sym typeface="Helvetica Neue"/>
              </a:defRPr>
            </a:lvl1pPr>
          </a:lstStyle>
          <a:p>
            <a:pPr/>
            <a:r>
              <a:t>Reward dynamics</a:t>
            </a:r>
          </a:p>
        </p:txBody>
      </p:sp>
      <p:graphicFrame>
        <p:nvGraphicFramePr>
          <p:cNvPr id="266" name="Table 1"/>
          <p:cNvGraphicFramePr/>
          <p:nvPr/>
        </p:nvGraphicFramePr>
        <p:xfrm>
          <a:off x="14363329" y="5624633"/>
          <a:ext cx="6055486" cy="636814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211097"/>
                <a:gridCol w="1211097"/>
                <a:gridCol w="1211097"/>
                <a:gridCol w="1211097"/>
                <a:gridCol w="1211097"/>
              </a:tblGrid>
              <a:tr h="1273629">
                <a:tc>
                  <a:txBody>
                    <a:bodyPr/>
                    <a:lstStyle/>
                    <a:p>
                      <a:pPr defTabSz="914400">
                        <a:defRPr sz="1800"/>
                      </a:pPr>
                      <a:r>
                        <a:rPr sz="3200">
                          <a:sym typeface="Helvetica Neue Medium"/>
                        </a:rPr>
                        <a:t>-0.5</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olidFill>
                            <a:srgbClr val="0076BA"/>
                          </a:solidFill>
                          <a:sym typeface="Helvetica Neue Medium"/>
                        </a:rPr>
                        <a:t>10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olidFill>
                            <a:srgbClr val="C82506"/>
                          </a:solidFill>
                          <a:sym typeface="Helvetica Neue Medium"/>
                        </a:rPr>
                        <a:t>2</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1273629">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1273629">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1273629">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1273629">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bl>
          </a:graphicData>
        </a:graphic>
      </p:graphicFrame>
      <p:sp>
        <p:nvSpPr>
          <p:cNvPr id="267" name="at"/>
          <p:cNvSpPr txBox="1"/>
          <p:nvPr/>
        </p:nvSpPr>
        <p:spPr>
          <a:xfrm>
            <a:off x="16348430" y="12676450"/>
            <a:ext cx="2085286" cy="695787"/>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a:defRPr sz="3800">
                <a:latin typeface="Cambria Math"/>
                <a:ea typeface="Cambria Math"/>
                <a:cs typeface="Cambria Math"/>
                <a:sym typeface="Cambria Math"/>
              </a:defRPr>
            </a:pPr>
            <a14:m>
              <m:oMath>
                <m:r>
                  <a:rPr xmlns:a="http://schemas.openxmlformats.org/drawingml/2006/main" sz="3800" i="1">
                    <a:solidFill>
                      <a:srgbClr val="5E5E5E"/>
                    </a:solidFill>
                    <a:latin typeface="Cambria Math" panose="02040503050406030204" pitchFamily="18" charset="0"/>
                  </a:rPr>
                  <m:t>V</m:t>
                </m:r>
              </m:oMath>
            </a14:m>
            <a:r>
              <a:rPr sz="3200">
                <a:latin typeface="+mn-lt"/>
                <a:ea typeface="+mn-ea"/>
                <a:cs typeface="+mn-cs"/>
                <a:sym typeface="Helvetica Neue"/>
              </a:rPr>
              <a:t> at </a:t>
            </a:r>
            <a14:m>
              <m:oMath>
                <m:r>
                  <a:rPr xmlns:a="http://schemas.openxmlformats.org/drawingml/2006/main" sz="3800" i="1">
                    <a:solidFill>
                      <a:srgbClr val="5E5E5E"/>
                    </a:solidFill>
                    <a:latin typeface="Cambria Math" panose="02040503050406030204" pitchFamily="18" charset="0"/>
                  </a:rPr>
                  <m:t>k</m:t>
                </m:r>
                <m:r>
                  <a:rPr xmlns:a="http://schemas.openxmlformats.org/drawingml/2006/main" sz="3800" i="1">
                    <a:solidFill>
                      <a:srgbClr val="5E5E5E"/>
                    </a:solidFill>
                    <a:latin typeface="Cambria Math" panose="02040503050406030204" pitchFamily="18" charset="0"/>
                  </a:rPr>
                  <m:t>=</m:t>
                </m:r>
                <m:r>
                  <a:rPr xmlns:a="http://schemas.openxmlformats.org/drawingml/2006/main" sz="3800" i="1">
                    <a:solidFill>
                      <a:srgbClr val="5E5E5E"/>
                    </a:solidFill>
                    <a:latin typeface="Cambria Math" panose="02040503050406030204" pitchFamily="18" charset="0"/>
                  </a:rPr>
                  <m:t>0</m:t>
                </m:r>
              </m:oMath>
            </a14:m>
            <a:endParaRPr sz="3585"/>
          </a:p>
        </p:txBody>
      </p:sp>
      <p:sp>
        <p:nvSpPr>
          <p:cNvPr id="268" name="Equation"/>
          <p:cNvSpPr txBox="1"/>
          <p:nvPr/>
        </p:nvSpPr>
        <p:spPr>
          <a:xfrm>
            <a:off x="13171819" y="2991685"/>
            <a:ext cx="9758819" cy="2233576"/>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m>
                    <m:mPr>
                      <m:ctrlPr>
                        <a:rPr xmlns:a="http://schemas.openxmlformats.org/drawingml/2006/main" sz="3200" i="1">
                          <a:solidFill>
                            <a:srgbClr val="5E5E5E"/>
                          </a:solidFill>
                          <a:latin typeface="Cambria Math" panose="02040503050406030204" pitchFamily="18" charset="0"/>
                        </a:rPr>
                      </m:ctrlPr>
                      <m:baseJc m:val="center"/>
                      <m:plcHide m:val="on"/>
                      <m:mcs>
                        <m:mc>
                          <m:mcPr>
                            <m:count m:val="2"/>
                            <m:mcJc m:val="center"/>
                          </m:mcPr>
                        </m:mc>
                      </m:mcs>
                    </m:mPr>
                    <m:mr>
                      <m:e>
                        <m:r>
                          <a:rPr xmlns:a="http://schemas.openxmlformats.org/drawingml/2006/main" sz="3200" i="1">
                            <a:solidFill>
                              <a:srgbClr val="5E5E5E"/>
                            </a:solidFill>
                            <a:latin typeface="Cambria Math" panose="02040503050406030204" pitchFamily="18" charset="0"/>
                          </a:rPr>
                          <m:t>V</m:t>
                        </m:r>
                        <m:r>
                          <a:rPr xmlns:a="http://schemas.openxmlformats.org/drawingml/2006/main" sz="3200" i="1">
                            <a:solidFill>
                              <a:srgbClr val="5E5E5E"/>
                            </a:solidFill>
                            <a:latin typeface="Cambria Math" panose="02040503050406030204" pitchFamily="18" charset="0"/>
                          </a:rPr>
                          <m:t>(</m:t>
                        </m:r>
                        <m:sSub>
                          <m:e>
                            <m:r>
                              <a:rPr xmlns:a="http://schemas.openxmlformats.org/drawingml/2006/main" sz="3200" i="1">
                                <a:solidFill>
                                  <a:srgbClr val="5E5E5E"/>
                                </a:solidFill>
                                <a:latin typeface="Cambria Math" panose="02040503050406030204" pitchFamily="18" charset="0"/>
                              </a:rPr>
                              <m:t>s</m:t>
                            </m:r>
                          </m:e>
                          <m:sub>
                            <m:r>
                              <a:rPr xmlns:a="http://schemas.openxmlformats.org/drawingml/2006/main" sz="3200" i="1">
                                <a:solidFill>
                                  <a:srgbClr val="5E5E5E"/>
                                </a:solidFill>
                                <a:latin typeface="Cambria Math" panose="02040503050406030204" pitchFamily="18" charset="0"/>
                              </a:rPr>
                              <m:t>3,1</m:t>
                            </m:r>
                          </m:sub>
                        </m:sSub>
                        <m:r>
                          <a:rPr xmlns:a="http://schemas.openxmlformats.org/drawingml/2006/main" sz="3200" i="1">
                            <a:solidFill>
                              <a:srgbClr val="5E5E5E"/>
                            </a:solidFill>
                            <a:latin typeface="Cambria Math" panose="02040503050406030204" pitchFamily="18" charset="0"/>
                          </a:rPr>
                          <m:t>)</m:t>
                        </m:r>
                      </m:e>
                      <m:e>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π</m:t>
                        </m:r>
                        <m:r>
                          <a:rPr xmlns:a="http://schemas.openxmlformats.org/drawingml/2006/main" sz="3200" i="1">
                            <a:solidFill>
                              <a:srgbClr val="5E5E5E"/>
                            </a:solidFill>
                            <a:latin typeface="Cambria Math" panose="02040503050406030204" pitchFamily="18" charset="0"/>
                          </a:rPr>
                          <m:t>(</m:t>
                        </m:r>
                        <m:r>
                          <m:rPr>
                            <m:sty m:val="p"/>
                            <m:scr m:val="sans-serif"/>
                          </m:rPr>
                          <a:rPr xmlns:a="http://schemas.openxmlformats.org/drawingml/2006/main" sz="3200" i="1">
                            <a:solidFill>
                              <a:srgbClr val="5E5E5E"/>
                            </a:solidFill>
                            <a:latin typeface="Cambria Math" panose="02040503050406030204" pitchFamily="18" charset="0"/>
                          </a:rPr>
                          <m:t>n</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1</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γ</m:t>
                        </m:r>
                        <m:r>
                          <a:rPr xmlns:a="http://schemas.openxmlformats.org/drawingml/2006/main" sz="3200" i="1">
                            <a:solidFill>
                              <a:srgbClr val="5E5E5E"/>
                            </a:solidFill>
                            <a:latin typeface="Cambria Math" panose="02040503050406030204" pitchFamily="18" charset="0"/>
                          </a:rPr>
                          <m:t>V</m:t>
                        </m:r>
                        <m:r>
                          <a:rPr xmlns:a="http://schemas.openxmlformats.org/drawingml/2006/main" sz="3200" i="1">
                            <a:solidFill>
                              <a:srgbClr val="5E5E5E"/>
                            </a:solidFill>
                            <a:latin typeface="Cambria Math" panose="02040503050406030204" pitchFamily="18" charset="0"/>
                          </a:rPr>
                          <m:t>(</m:t>
                        </m:r>
                        <m:sSub>
                          <m:e>
                            <m:r>
                              <a:rPr xmlns:a="http://schemas.openxmlformats.org/drawingml/2006/main" sz="3200" i="1">
                                <a:solidFill>
                                  <a:srgbClr val="5E5E5E"/>
                                </a:solidFill>
                                <a:latin typeface="Cambria Math" panose="02040503050406030204" pitchFamily="18" charset="0"/>
                              </a:rPr>
                              <m:t>s</m:t>
                            </m:r>
                          </m:e>
                          <m:sub>
                            <m:r>
                              <a:rPr xmlns:a="http://schemas.openxmlformats.org/drawingml/2006/main" sz="3200" i="1">
                                <a:solidFill>
                                  <a:srgbClr val="5E5E5E"/>
                                </a:solidFill>
                                <a:latin typeface="Cambria Math" panose="02040503050406030204" pitchFamily="18" charset="0"/>
                              </a:rPr>
                              <m:t>3,1</m:t>
                            </m:r>
                          </m:sub>
                        </m:sSub>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π</m:t>
                        </m:r>
                        <m:r>
                          <a:rPr xmlns:a="http://schemas.openxmlformats.org/drawingml/2006/main" sz="3200" i="1">
                            <a:solidFill>
                              <a:srgbClr val="5E5E5E"/>
                            </a:solidFill>
                            <a:latin typeface="Cambria Math" panose="02040503050406030204" pitchFamily="18" charset="0"/>
                          </a:rPr>
                          <m:t>(</m:t>
                        </m:r>
                        <m:r>
                          <m:rPr>
                            <m:sty m:val="p"/>
                            <m:scr m:val="sans-serif"/>
                          </m:rPr>
                          <a:rPr xmlns:a="http://schemas.openxmlformats.org/drawingml/2006/main" sz="3200" i="1">
                            <a:solidFill>
                              <a:srgbClr val="5E5E5E"/>
                            </a:solidFill>
                            <a:latin typeface="Cambria Math" panose="02040503050406030204" pitchFamily="18" charset="0"/>
                          </a:rPr>
                          <m:t>w</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1</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γ</m:t>
                        </m:r>
                        <m:r>
                          <m:rPr>
                            <m:sty m:val="b"/>
                          </m:rPr>
                          <a:rPr xmlns:a="http://schemas.openxmlformats.org/drawingml/2006/main" sz="3200" i="1">
                            <a:solidFill>
                              <a:srgbClr val="0000FF"/>
                            </a:solidFill>
                            <a:latin typeface="Cambria Math" panose="02040503050406030204" pitchFamily="18" charset="0"/>
                          </a:rPr>
                          <m:t>V</m:t>
                        </m:r>
                        <m:r>
                          <a:rPr xmlns:a="http://schemas.openxmlformats.org/drawingml/2006/main" sz="3200" i="1">
                            <a:solidFill>
                              <a:srgbClr val="0000FF"/>
                            </a:solidFill>
                            <a:latin typeface="Cambria Math" panose="02040503050406030204" pitchFamily="18" charset="0"/>
                          </a:rPr>
                          <m:t>(</m:t>
                        </m:r>
                        <m:sSub>
                          <m:e>
                            <m:r>
                              <m:rPr>
                                <m:sty m:val="b"/>
                              </m:rPr>
                              <a:rPr xmlns:a="http://schemas.openxmlformats.org/drawingml/2006/main" sz="3200" i="1">
                                <a:solidFill>
                                  <a:srgbClr val="0000FF"/>
                                </a:solidFill>
                                <a:latin typeface="Cambria Math" panose="02040503050406030204" pitchFamily="18" charset="0"/>
                              </a:rPr>
                              <m:t>s</m:t>
                            </m:r>
                          </m:e>
                          <m:sub>
                            <m:r>
                              <a:rPr xmlns:a="http://schemas.openxmlformats.org/drawingml/2006/main" sz="3200" i="1">
                                <a:solidFill>
                                  <a:srgbClr val="0000FF"/>
                                </a:solidFill>
                                <a:latin typeface="Cambria Math" panose="02040503050406030204" pitchFamily="18" charset="0"/>
                              </a:rPr>
                              <m:t>2</m:t>
                            </m:r>
                            <m:r>
                              <a:rPr xmlns:a="http://schemas.openxmlformats.org/drawingml/2006/main" sz="3200" i="1">
                                <a:solidFill>
                                  <a:srgbClr val="0000FF"/>
                                </a:solidFill>
                                <a:latin typeface="Cambria Math" panose="02040503050406030204" pitchFamily="18" charset="0"/>
                              </a:rPr>
                              <m:t>,</m:t>
                            </m:r>
                            <m:r>
                              <a:rPr xmlns:a="http://schemas.openxmlformats.org/drawingml/2006/main" sz="3200" i="1">
                                <a:solidFill>
                                  <a:srgbClr val="0000FF"/>
                                </a:solidFill>
                                <a:latin typeface="Cambria Math" panose="02040503050406030204" pitchFamily="18" charset="0"/>
                              </a:rPr>
                              <m:t>1</m:t>
                            </m:r>
                          </m:sub>
                        </m:sSub>
                        <m:r>
                          <a:rPr xmlns:a="http://schemas.openxmlformats.org/drawingml/2006/main" sz="3200" i="1">
                            <a:solidFill>
                              <a:srgbClr val="0000FF"/>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e>
                    </m:mr>
                    <m:mr>
                      <m:e/>
                      <m:e>
                        <m:phant>
                          <m:phantPr>
                            <m:ctrlPr>
                              <a:rPr xmlns:a="http://schemas.openxmlformats.org/drawingml/2006/main" sz="3200" i="1">
                                <a:solidFill>
                                  <a:srgbClr val="5E5E5E"/>
                                </a:solidFill>
                                <a:latin typeface="Cambria Math" panose="02040503050406030204" pitchFamily="18" charset="0"/>
                              </a:rPr>
                            </m:ctrlPr>
                            <m:show m:val="off"/>
                          </m:phantPr>
                          <m:e>
                            <m:r>
                              <a:rPr xmlns:a="http://schemas.openxmlformats.org/drawingml/2006/main" sz="3200" i="1">
                                <a:solidFill>
                                  <a:srgbClr val="5E5E5E"/>
                                </a:solidFill>
                                <a:latin typeface="Cambria Math" panose="02040503050406030204" pitchFamily="18" charset="0"/>
                              </a:rPr>
                              <m:t>=</m:t>
                            </m:r>
                          </m:e>
                        </m:phant>
                        <m:r>
                          <a:rPr xmlns:a="http://schemas.openxmlformats.org/drawingml/2006/main" sz="3200" i="1">
                            <a:solidFill>
                              <a:srgbClr val="5E5E5E"/>
                            </a:solidFill>
                            <a:latin typeface="Cambria Math" panose="02040503050406030204" pitchFamily="18" charset="0"/>
                          </a:rPr>
                          <m:t>π</m:t>
                        </m:r>
                        <m:r>
                          <a:rPr xmlns:a="http://schemas.openxmlformats.org/drawingml/2006/main" sz="3200" i="1">
                            <a:solidFill>
                              <a:srgbClr val="5E5E5E"/>
                            </a:solidFill>
                            <a:latin typeface="Cambria Math" panose="02040503050406030204" pitchFamily="18" charset="0"/>
                          </a:rPr>
                          <m:t>(</m:t>
                        </m:r>
                        <m:r>
                          <m:rPr>
                            <m:sty m:val="p"/>
                            <m:scr m:val="sans-serif"/>
                          </m:rPr>
                          <a:rPr xmlns:a="http://schemas.openxmlformats.org/drawingml/2006/main" sz="3200" i="1">
                            <a:solidFill>
                              <a:srgbClr val="5E5E5E"/>
                            </a:solidFill>
                            <a:latin typeface="Cambria Math" panose="02040503050406030204" pitchFamily="18" charset="0"/>
                          </a:rPr>
                          <m:t>s</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0</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γ</m:t>
                        </m:r>
                        <m:r>
                          <a:rPr xmlns:a="http://schemas.openxmlformats.org/drawingml/2006/main" sz="3200" i="1">
                            <a:solidFill>
                              <a:srgbClr val="5E5E5E"/>
                            </a:solidFill>
                            <a:latin typeface="Cambria Math" panose="02040503050406030204" pitchFamily="18" charset="0"/>
                          </a:rPr>
                          <m:t>V</m:t>
                        </m:r>
                        <m:r>
                          <a:rPr xmlns:a="http://schemas.openxmlformats.org/drawingml/2006/main" sz="3200" i="1">
                            <a:solidFill>
                              <a:srgbClr val="5E5E5E"/>
                            </a:solidFill>
                            <a:latin typeface="Cambria Math" panose="02040503050406030204" pitchFamily="18" charset="0"/>
                          </a:rPr>
                          <m:t>(</m:t>
                        </m:r>
                        <m:sSub>
                          <m:e>
                            <m:r>
                              <a:rPr xmlns:a="http://schemas.openxmlformats.org/drawingml/2006/main" sz="3200" i="1">
                                <a:solidFill>
                                  <a:srgbClr val="5E5E5E"/>
                                </a:solidFill>
                                <a:latin typeface="Cambria Math" panose="02040503050406030204" pitchFamily="18" charset="0"/>
                              </a:rPr>
                              <m:t>s</m:t>
                            </m:r>
                          </m:e>
                          <m:sub>
                            <m:r>
                              <a:rPr xmlns:a="http://schemas.openxmlformats.org/drawingml/2006/main" sz="3200" i="1">
                                <a:solidFill>
                                  <a:srgbClr val="5E5E5E"/>
                                </a:solidFill>
                                <a:latin typeface="Cambria Math" panose="02040503050406030204" pitchFamily="18" charset="0"/>
                              </a:rPr>
                              <m:t>3,2</m:t>
                            </m:r>
                          </m:sub>
                        </m:sSub>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π</m:t>
                        </m:r>
                        <m:r>
                          <a:rPr xmlns:a="http://schemas.openxmlformats.org/drawingml/2006/main" sz="3200" i="1">
                            <a:solidFill>
                              <a:srgbClr val="5E5E5E"/>
                            </a:solidFill>
                            <a:latin typeface="Cambria Math" panose="02040503050406030204" pitchFamily="18" charset="0"/>
                          </a:rPr>
                          <m:t>(</m:t>
                        </m:r>
                        <m:r>
                          <m:rPr>
                            <m:sty m:val="p"/>
                            <m:scr m:val="sans-serif"/>
                          </m:rPr>
                          <a:rPr xmlns:a="http://schemas.openxmlformats.org/drawingml/2006/main" sz="3200" i="1">
                            <a:solidFill>
                              <a:srgbClr val="5E5E5E"/>
                            </a:solidFill>
                            <a:latin typeface="Cambria Math" panose="02040503050406030204" pitchFamily="18" charset="0"/>
                          </a:rPr>
                          <m:t>e</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0</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γ</m:t>
                        </m:r>
                        <m:r>
                          <a:rPr xmlns:a="http://schemas.openxmlformats.org/drawingml/2006/main" sz="3200" i="1">
                            <a:solidFill>
                              <a:srgbClr val="5E5E5E"/>
                            </a:solidFill>
                            <a:latin typeface="Cambria Math" panose="02040503050406030204" pitchFamily="18" charset="0"/>
                          </a:rPr>
                          <m:t>V</m:t>
                        </m:r>
                        <m:r>
                          <a:rPr xmlns:a="http://schemas.openxmlformats.org/drawingml/2006/main" sz="3200" i="1">
                            <a:solidFill>
                              <a:srgbClr val="5E5E5E"/>
                            </a:solidFill>
                            <a:latin typeface="Cambria Math" panose="02040503050406030204" pitchFamily="18" charset="0"/>
                          </a:rPr>
                          <m:t>(</m:t>
                        </m:r>
                        <m:sSub>
                          <m:e>
                            <m:r>
                              <a:rPr xmlns:a="http://schemas.openxmlformats.org/drawingml/2006/main" sz="3200" i="1">
                                <a:solidFill>
                                  <a:srgbClr val="5E5E5E"/>
                                </a:solidFill>
                                <a:latin typeface="Cambria Math" panose="02040503050406030204" pitchFamily="18" charset="0"/>
                              </a:rPr>
                              <m:t>s</m:t>
                            </m:r>
                          </m:e>
                          <m:sub>
                            <m:r>
                              <a:rPr xmlns:a="http://schemas.openxmlformats.org/drawingml/2006/main" sz="3200" i="1">
                                <a:solidFill>
                                  <a:srgbClr val="5E5E5E"/>
                                </a:solidFill>
                                <a:latin typeface="Cambria Math" panose="02040503050406030204" pitchFamily="18" charset="0"/>
                              </a:rPr>
                              <m:t>4,1</m:t>
                            </m:r>
                          </m:sub>
                        </m:sSub>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e>
                    </m:mr>
                    <m:mr>
                      <m:e/>
                      <m:e>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0.25</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1</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0.9</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0</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0.25</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0</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0.9</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0000FF"/>
                            </a:solidFill>
                            <a:latin typeface="Cambria Math" panose="02040503050406030204" pitchFamily="18" charset="0"/>
                          </a:rPr>
                          <m:t>10</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e>
                    </m:mr>
                    <m:mr>
                      <m:e/>
                      <m:e>
                        <m:phant>
                          <m:phantPr>
                            <m:ctrlPr>
                              <a:rPr xmlns:a="http://schemas.openxmlformats.org/drawingml/2006/main" sz="3200" i="1">
                                <a:solidFill>
                                  <a:srgbClr val="5E5E5E"/>
                                </a:solidFill>
                                <a:latin typeface="Cambria Math" panose="02040503050406030204" pitchFamily="18" charset="0"/>
                              </a:rPr>
                            </m:ctrlPr>
                            <m:show m:val="off"/>
                          </m:phantPr>
                          <m:e>
                            <m:r>
                              <a:rPr xmlns:a="http://schemas.openxmlformats.org/drawingml/2006/main" sz="3200" i="1">
                                <a:solidFill>
                                  <a:srgbClr val="5E5E5E"/>
                                </a:solidFill>
                                <a:latin typeface="Cambria Math" panose="02040503050406030204" pitchFamily="18" charset="0"/>
                              </a:rPr>
                              <m:t>=</m:t>
                            </m:r>
                          </m:e>
                        </m:phant>
                        <m:r>
                          <a:rPr xmlns:a="http://schemas.openxmlformats.org/drawingml/2006/main" sz="3200" i="1">
                            <a:solidFill>
                              <a:srgbClr val="5E5E5E"/>
                            </a:solidFill>
                            <a:latin typeface="Cambria Math" panose="02040503050406030204" pitchFamily="18" charset="0"/>
                          </a:rPr>
                          <m:t>0.25</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0</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0.9</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0</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0.25</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0</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0.9</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0</m:t>
                        </m:r>
                        <m:r>
                          <a:rPr xmlns:a="http://schemas.openxmlformats.org/drawingml/2006/main" sz="3200" i="1">
                            <a:solidFill>
                              <a:srgbClr val="5E5E5E"/>
                            </a:solidFill>
                            <a:latin typeface="Cambria Math" panose="02040503050406030204" pitchFamily="18" charset="0"/>
                          </a:rPr>
                          <m:t>)</m:t>
                        </m:r>
                        <m:r>
                          <a:rPr xmlns:a="http://schemas.openxmlformats.org/drawingml/2006/main" sz="3200" i="1">
                            <a:solidFill>
                              <a:srgbClr val="5E5E5E"/>
                            </a:solidFill>
                            <a:latin typeface="Cambria Math" panose="02040503050406030204" pitchFamily="18" charset="0"/>
                          </a:rPr>
                          <m:t>]</m:t>
                        </m:r>
                      </m:e>
                    </m:mr>
                  </m:m>
                </m:oMath>
              </m:oMathPara>
            </a14:m>
            <a:endParaRPr sz="3200">
              <a:solidFill>
                <a:srgbClr val="5E5E5E"/>
              </a:solidFill>
            </a:endParaRP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Iterative Policy Evaluation…"/>
          <p:cNvSpPr txBox="1"/>
          <p:nvPr>
            <p:ph type="title"/>
          </p:nvPr>
        </p:nvSpPr>
        <p:spPr>
          <a:xfrm>
            <a:off x="2667000" y="357186"/>
            <a:ext cx="19050000" cy="3036097"/>
          </a:xfrm>
          <a:prstGeom prst="rect">
            <a:avLst/>
          </a:prstGeom>
        </p:spPr>
        <p:txBody>
          <a:bodyPr/>
          <a:lstStyle/>
          <a:p>
            <a:pPr defTabSz="698300">
              <a:defRPr sz="9500"/>
            </a:pPr>
            <a:r>
              <a:t>Iterative Policy Evaluation</a:t>
            </a:r>
          </a:p>
          <a:p>
            <a:pPr defTabSz="698300">
              <a:defRPr sz="9500"/>
            </a:pPr>
            <a:r>
              <a:t>in GridWorld</a:t>
            </a:r>
          </a:p>
        </p:txBody>
      </p:sp>
      <p:grpSp>
        <p:nvGrpSpPr>
          <p:cNvPr id="275" name="Group"/>
          <p:cNvGrpSpPr/>
          <p:nvPr/>
        </p:nvGrpSpPr>
        <p:grpSpPr>
          <a:xfrm>
            <a:off x="3966881" y="4433789"/>
            <a:ext cx="7104676" cy="7147426"/>
            <a:chOff x="0" y="0"/>
            <a:chExt cx="7104674" cy="7147425"/>
          </a:xfrm>
        </p:grpSpPr>
        <p:pic>
          <p:nvPicPr>
            <p:cNvPr id="271" name="Image" descr="Image"/>
            <p:cNvPicPr>
              <a:picLocks noChangeAspect="1"/>
            </p:cNvPicPr>
            <p:nvPr/>
          </p:nvPicPr>
          <p:blipFill>
            <a:blip r:embed="rId2">
              <a:extLst/>
            </a:blip>
            <a:stretch>
              <a:fillRect/>
            </a:stretch>
          </p:blipFill>
          <p:spPr>
            <a:xfrm>
              <a:off x="0" y="0"/>
              <a:ext cx="7104675" cy="6768636"/>
            </a:xfrm>
            <a:prstGeom prst="rect">
              <a:avLst/>
            </a:prstGeom>
            <a:ln w="12700" cap="flat">
              <a:noFill/>
              <a:miter lim="400000"/>
            </a:ln>
            <a:effectLst/>
          </p:spPr>
        </p:pic>
        <p:grpSp>
          <p:nvGrpSpPr>
            <p:cNvPr id="274" name="Caption"/>
            <p:cNvGrpSpPr/>
            <p:nvPr/>
          </p:nvGrpSpPr>
          <p:grpSpPr>
            <a:xfrm>
              <a:off x="0" y="6870234"/>
              <a:ext cx="7104675" cy="277193"/>
              <a:chOff x="0" y="0"/>
              <a:chExt cx="7104674" cy="277191"/>
            </a:xfrm>
          </p:grpSpPr>
          <p:sp>
            <p:nvSpPr>
              <p:cNvPr id="272" name="Rectangle"/>
              <p:cNvSpPr/>
              <p:nvPr/>
            </p:nvSpPr>
            <p:spPr>
              <a:xfrm>
                <a:off x="0" y="0"/>
                <a:ext cx="7104675" cy="277192"/>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n-lt"/>
                    <a:ea typeface="+mn-ea"/>
                    <a:cs typeface="+mn-cs"/>
                    <a:sym typeface="Helvetica Neue"/>
                  </a:defRPr>
                </a:pPr>
              </a:p>
            </p:txBody>
          </p:sp>
          <p:sp>
            <p:nvSpPr>
              <p:cNvPr id="273" name="A grid with five rows and five columns.  The cell in the top row, second column is labelled &quot;A&quot; and has an arrow labelled &quot;+10&quot; leading to the cell in the bottom row second column labelled &quot;A'&quot;.  The cell in the top row, fourth column has an arrow labell"/>
              <p:cNvSpPr txBox="1"/>
              <p:nvPr/>
            </p:nvSpPr>
            <p:spPr>
              <a:xfrm>
                <a:off x="-1" y="-1"/>
                <a:ext cx="7104676" cy="277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n-lt"/>
                    <a:ea typeface="+mn-ea"/>
                    <a:cs typeface="+mn-cs"/>
                    <a:sym typeface="Helvetica Neue"/>
                  </a:defRPr>
                </a:lvl1pPr>
              </a:lstStyle>
              <a:p>
                <a:pPr/>
                <a:r>
                  <a:t>A grid with five rows and five columns.  The cell in the top row, second column is labelled "A" and has an arrow labelled "+10" leading to the cell in the bottom row second column labelled "A'".  The cell in the top row, fourth column has an arrow labelled "+5" leading to the cell in the third row, fourth column labelled "B'".</a:t>
                </a:r>
              </a:p>
            </p:txBody>
          </p:sp>
        </p:grpSp>
      </p:grpSp>
      <p:sp>
        <p:nvSpPr>
          <p:cNvPr id="276" name="Reward dynamics"/>
          <p:cNvSpPr txBox="1"/>
          <p:nvPr/>
        </p:nvSpPr>
        <p:spPr>
          <a:xfrm>
            <a:off x="5815627" y="11726695"/>
            <a:ext cx="3407181" cy="614095"/>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a:latin typeface="+mn-lt"/>
                <a:ea typeface="+mn-ea"/>
                <a:cs typeface="+mn-cs"/>
                <a:sym typeface="Helvetica Neue"/>
              </a:defRPr>
            </a:lvl1pPr>
          </a:lstStyle>
          <a:p>
            <a:pPr/>
            <a:r>
              <a:t>Reward dynamics</a:t>
            </a:r>
          </a:p>
        </p:txBody>
      </p:sp>
      <p:graphicFrame>
        <p:nvGraphicFramePr>
          <p:cNvPr id="277" name="Table 1"/>
          <p:cNvGraphicFramePr/>
          <p:nvPr/>
        </p:nvGraphicFramePr>
        <p:xfrm>
          <a:off x="14363329" y="4634033"/>
          <a:ext cx="6055486" cy="636814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211097"/>
                <a:gridCol w="1211097"/>
                <a:gridCol w="1211097"/>
                <a:gridCol w="1211097"/>
                <a:gridCol w="1211097"/>
              </a:tblGrid>
              <a:tr h="1273629">
                <a:tc>
                  <a:txBody>
                    <a:bodyPr/>
                    <a:lstStyle/>
                    <a:p>
                      <a:pPr defTabSz="914400">
                        <a:defRPr sz="1800"/>
                      </a:pPr>
                      <a:r>
                        <a:rPr sz="3200">
                          <a:sym typeface="Helvetica Neue Medium"/>
                        </a:rPr>
                        <a:t>-0.5</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10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2</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5</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0.6</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1273629">
                <a:tc>
                  <a:txBody>
                    <a:bodyPr/>
                    <a:lstStyle/>
                    <a:p>
                      <a:pPr defTabSz="914400">
                        <a:defRPr sz="1800"/>
                      </a:pPr>
                      <a:r>
                        <a:rPr sz="3200">
                          <a:sym typeface="Helvetica Neue Medium"/>
                        </a:rPr>
                        <a:t>-0.3</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2.1</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0.9</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1.3</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0.2</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1273629">
                <a:tc>
                  <a:txBody>
                    <a:bodyPr/>
                    <a:lstStyle/>
                    <a:p>
                      <a:pPr defTabSz="914400">
                        <a:defRPr sz="1800"/>
                      </a:pPr>
                      <a:r>
                        <a:rPr sz="3200">
                          <a:sym typeface="Helvetica Neue Medium"/>
                        </a:rPr>
                        <a:t>-0.3</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0.4</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0.3</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0.4</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-0.1</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1273629">
                <a:tc>
                  <a:txBody>
                    <a:bodyPr/>
                    <a:lstStyle/>
                    <a:p>
                      <a:pPr defTabSz="914400">
                        <a:defRPr sz="1800"/>
                      </a:pPr>
                      <a:r>
                        <a:rPr sz="3200">
                          <a:sym typeface="Helvetica Neue Medium"/>
                        </a:rPr>
                        <a:t>-0.3</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0.1</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-0.2</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1273629">
                <a:tc>
                  <a:txBody>
                    <a:bodyPr/>
                    <a:lstStyle/>
                    <a:p>
                      <a:pPr defTabSz="914400">
                        <a:defRPr sz="1800"/>
                      </a:pPr>
                      <a:r>
                        <a:rPr sz="3200">
                          <a:sym typeface="Helvetica Neue Medium"/>
                        </a:rPr>
                        <a:t>-0.5</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-0.3</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-0.3</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-0.3</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-0.6</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bl>
          </a:graphicData>
        </a:graphic>
      </p:graphicFrame>
      <p:sp>
        <p:nvSpPr>
          <p:cNvPr id="278" name="at"/>
          <p:cNvSpPr txBox="1"/>
          <p:nvPr/>
        </p:nvSpPr>
        <p:spPr>
          <a:xfrm>
            <a:off x="16348430" y="11685850"/>
            <a:ext cx="2085286" cy="695787"/>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a:defRPr sz="3800">
                <a:latin typeface="Cambria Math"/>
                <a:ea typeface="Cambria Math"/>
                <a:cs typeface="Cambria Math"/>
                <a:sym typeface="Cambria Math"/>
              </a:defRPr>
            </a:pPr>
            <a14:m>
              <m:oMath>
                <m:r>
                  <a:rPr xmlns:a="http://schemas.openxmlformats.org/drawingml/2006/main" sz="3800" i="1">
                    <a:solidFill>
                      <a:srgbClr val="5E5E5E"/>
                    </a:solidFill>
                    <a:latin typeface="Cambria Math" panose="02040503050406030204" pitchFamily="18" charset="0"/>
                  </a:rPr>
                  <m:t>V</m:t>
                </m:r>
              </m:oMath>
            </a14:m>
            <a:r>
              <a:rPr sz="3200">
                <a:latin typeface="+mn-lt"/>
                <a:ea typeface="+mn-ea"/>
                <a:cs typeface="+mn-cs"/>
                <a:sym typeface="Helvetica Neue"/>
              </a:rPr>
              <a:t> at </a:t>
            </a:r>
            <a14:m>
              <m:oMath>
                <m:r>
                  <a:rPr xmlns:a="http://schemas.openxmlformats.org/drawingml/2006/main" sz="3800" i="1">
                    <a:solidFill>
                      <a:srgbClr val="5E5E5E"/>
                    </a:solidFill>
                    <a:latin typeface="Cambria Math" panose="02040503050406030204" pitchFamily="18" charset="0"/>
                  </a:rPr>
                  <m:t>k</m:t>
                </m:r>
                <m:r>
                  <a:rPr xmlns:a="http://schemas.openxmlformats.org/drawingml/2006/main" sz="3800" i="1">
                    <a:solidFill>
                      <a:srgbClr val="5E5E5E"/>
                    </a:solidFill>
                    <a:latin typeface="Cambria Math" panose="02040503050406030204" pitchFamily="18" charset="0"/>
                  </a:rPr>
                  <m:t>=</m:t>
                </m:r>
                <m:r>
                  <a:rPr xmlns:a="http://schemas.openxmlformats.org/drawingml/2006/main" sz="3800" i="1">
                    <a:solidFill>
                      <a:srgbClr val="5E5E5E"/>
                    </a:solidFill>
                    <a:latin typeface="Cambria Math" panose="02040503050406030204" pitchFamily="18" charset="0"/>
                  </a:rPr>
                  <m:t>1</m:t>
                </m:r>
              </m:oMath>
            </a14:m>
            <a:endParaRPr sz="3585"/>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4" name="Group"/>
          <p:cNvGrpSpPr/>
          <p:nvPr/>
        </p:nvGrpSpPr>
        <p:grpSpPr>
          <a:xfrm>
            <a:off x="3966881" y="4433789"/>
            <a:ext cx="7104676" cy="7147426"/>
            <a:chOff x="0" y="0"/>
            <a:chExt cx="7104674" cy="7147425"/>
          </a:xfrm>
        </p:grpSpPr>
        <p:pic>
          <p:nvPicPr>
            <p:cNvPr id="280" name="Image" descr="Image"/>
            <p:cNvPicPr>
              <a:picLocks noChangeAspect="1"/>
            </p:cNvPicPr>
            <p:nvPr/>
          </p:nvPicPr>
          <p:blipFill>
            <a:blip r:embed="rId2">
              <a:extLst/>
            </a:blip>
            <a:stretch>
              <a:fillRect/>
            </a:stretch>
          </p:blipFill>
          <p:spPr>
            <a:xfrm>
              <a:off x="0" y="0"/>
              <a:ext cx="7104675" cy="6768636"/>
            </a:xfrm>
            <a:prstGeom prst="rect">
              <a:avLst/>
            </a:prstGeom>
            <a:ln w="12700" cap="flat">
              <a:noFill/>
              <a:miter lim="400000"/>
            </a:ln>
            <a:effectLst/>
          </p:spPr>
        </p:pic>
        <p:grpSp>
          <p:nvGrpSpPr>
            <p:cNvPr id="283" name="Caption"/>
            <p:cNvGrpSpPr/>
            <p:nvPr/>
          </p:nvGrpSpPr>
          <p:grpSpPr>
            <a:xfrm>
              <a:off x="0" y="6870234"/>
              <a:ext cx="7104675" cy="277193"/>
              <a:chOff x="0" y="0"/>
              <a:chExt cx="7104674" cy="277191"/>
            </a:xfrm>
          </p:grpSpPr>
          <p:sp>
            <p:nvSpPr>
              <p:cNvPr id="281" name="Rectangle"/>
              <p:cNvSpPr/>
              <p:nvPr/>
            </p:nvSpPr>
            <p:spPr>
              <a:xfrm>
                <a:off x="0" y="0"/>
                <a:ext cx="7104675" cy="277192"/>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n-lt"/>
                    <a:ea typeface="+mn-ea"/>
                    <a:cs typeface="+mn-cs"/>
                    <a:sym typeface="Helvetica Neue"/>
                  </a:defRPr>
                </a:pPr>
              </a:p>
            </p:txBody>
          </p:sp>
          <p:sp>
            <p:nvSpPr>
              <p:cNvPr id="282" name="A grid with five rows and five columns.  The cell in the top row, second column is labelled &quot;A&quot; and has an arrow labelled &quot;+10&quot; leading to the cell in the bottom row second column labelled &quot;A'&quot;.  The cell in the top row, fourth column has an arrow labell"/>
              <p:cNvSpPr txBox="1"/>
              <p:nvPr/>
            </p:nvSpPr>
            <p:spPr>
              <a:xfrm>
                <a:off x="-1" y="-1"/>
                <a:ext cx="7104676" cy="277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n-lt"/>
                    <a:ea typeface="+mn-ea"/>
                    <a:cs typeface="+mn-cs"/>
                    <a:sym typeface="Helvetica Neue"/>
                  </a:defRPr>
                </a:lvl1pPr>
              </a:lstStyle>
              <a:p>
                <a:pPr/>
                <a:r>
                  <a:t>A grid with five rows and five columns.  The cell in the top row, second column is labelled "A" and has an arrow labelled "+10" leading to the cell in the bottom row second column labelled "A'".  The cell in the top row, fourth column has an arrow labelled "+5" leading to the cell in the third row, fourth column labelled "B'".</a:t>
                </a:r>
              </a:p>
            </p:txBody>
          </p:sp>
        </p:grpSp>
      </p:grpSp>
      <p:sp>
        <p:nvSpPr>
          <p:cNvPr id="285" name="Reward dynamics"/>
          <p:cNvSpPr txBox="1"/>
          <p:nvPr/>
        </p:nvSpPr>
        <p:spPr>
          <a:xfrm>
            <a:off x="5815627" y="11726695"/>
            <a:ext cx="3407181" cy="614095"/>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a:latin typeface="+mn-lt"/>
                <a:ea typeface="+mn-ea"/>
                <a:cs typeface="+mn-cs"/>
                <a:sym typeface="Helvetica Neue"/>
              </a:defRPr>
            </a:lvl1pPr>
          </a:lstStyle>
          <a:p>
            <a:pPr/>
            <a:r>
              <a:t>Reward dynamics</a:t>
            </a:r>
          </a:p>
        </p:txBody>
      </p:sp>
      <p:graphicFrame>
        <p:nvGraphicFramePr>
          <p:cNvPr id="286" name="Table 1"/>
          <p:cNvGraphicFramePr/>
          <p:nvPr/>
        </p:nvGraphicFramePr>
        <p:xfrm>
          <a:off x="14363329" y="4634033"/>
          <a:ext cx="6055486" cy="636814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211097"/>
                <a:gridCol w="1211097"/>
                <a:gridCol w="1211097"/>
                <a:gridCol w="1211097"/>
                <a:gridCol w="1211097"/>
              </a:tblGrid>
              <a:tr h="1273629">
                <a:tc>
                  <a:txBody>
                    <a:bodyPr/>
                    <a:lstStyle/>
                    <a:p>
                      <a:pPr defTabSz="914400">
                        <a:defRPr sz="1800"/>
                      </a:pPr>
                      <a:r>
                        <a:rPr sz="3200">
                          <a:sym typeface="Helvetica Neue Medium"/>
                        </a:rPr>
                        <a:t>1.4</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9.7</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3.7</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5.3</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1.0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1273629">
                <a:tc>
                  <a:txBody>
                    <a:bodyPr/>
                    <a:lstStyle/>
                    <a:p>
                      <a:pPr defTabSz="914400">
                        <a:defRPr sz="1800"/>
                      </a:pPr>
                      <a:r>
                        <a:rPr sz="3200">
                          <a:sym typeface="Helvetica Neue Medium"/>
                        </a:rPr>
                        <a:t>0.4</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2.5</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1.8</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1.7</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0.4</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1273629">
                <a:tc>
                  <a:txBody>
                    <a:bodyPr/>
                    <a:lstStyle/>
                    <a:p>
                      <a:pPr defTabSz="914400">
                        <a:defRPr sz="1800"/>
                      </a:pPr>
                      <a:r>
                        <a:rPr sz="3200">
                          <a:sym typeface="Helvetica Neue Medium"/>
                        </a:rPr>
                        <a:t>-0.2</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0.6</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0.6</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0.5</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-0.1</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1273629">
                <a:tc>
                  <a:txBody>
                    <a:bodyPr/>
                    <a:lstStyle/>
                    <a:p>
                      <a:pPr defTabSz="914400">
                        <a:defRPr sz="1800"/>
                      </a:pPr>
                      <a:r>
                        <a:rPr sz="3200">
                          <a:sym typeface="Helvetica Neue Medium"/>
                        </a:rPr>
                        <a:t>-0.5</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-0.5</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1273629">
                <a:tc>
                  <a:txBody>
                    <a:bodyPr/>
                    <a:lstStyle/>
                    <a:p>
                      <a:pPr defTabSz="914400">
                        <a:defRPr sz="1800"/>
                      </a:pPr>
                      <a:r>
                        <a:rPr sz="3200">
                          <a:sym typeface="Helvetica Neue Medium"/>
                        </a:rPr>
                        <a:t>-1.0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-0.6</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-0.5</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-0.5</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-1.0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bl>
          </a:graphicData>
        </a:graphic>
      </p:graphicFrame>
      <p:sp>
        <p:nvSpPr>
          <p:cNvPr id="287" name="at"/>
          <p:cNvSpPr txBox="1"/>
          <p:nvPr/>
        </p:nvSpPr>
        <p:spPr>
          <a:xfrm>
            <a:off x="16348430" y="11685850"/>
            <a:ext cx="2085286" cy="695787"/>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a:defRPr sz="3800">
                <a:latin typeface="Cambria Math"/>
                <a:ea typeface="Cambria Math"/>
                <a:cs typeface="Cambria Math"/>
                <a:sym typeface="Cambria Math"/>
              </a:defRPr>
            </a:pPr>
            <a14:m>
              <m:oMath>
                <m:r>
                  <a:rPr xmlns:a="http://schemas.openxmlformats.org/drawingml/2006/main" sz="3800" i="1">
                    <a:solidFill>
                      <a:srgbClr val="5E5E5E"/>
                    </a:solidFill>
                    <a:latin typeface="Cambria Math" panose="02040503050406030204" pitchFamily="18" charset="0"/>
                  </a:rPr>
                  <m:t>V</m:t>
                </m:r>
              </m:oMath>
            </a14:m>
            <a:r>
              <a:rPr sz="3200">
                <a:latin typeface="+mn-lt"/>
                <a:ea typeface="+mn-ea"/>
                <a:cs typeface="+mn-cs"/>
                <a:sym typeface="Helvetica Neue"/>
              </a:rPr>
              <a:t> at </a:t>
            </a:r>
            <a14:m>
              <m:oMath>
                <m:r>
                  <a:rPr xmlns:a="http://schemas.openxmlformats.org/drawingml/2006/main" sz="3800" i="1">
                    <a:solidFill>
                      <a:srgbClr val="5E5E5E"/>
                    </a:solidFill>
                    <a:latin typeface="Cambria Math" panose="02040503050406030204" pitchFamily="18" charset="0"/>
                  </a:rPr>
                  <m:t>k</m:t>
                </m:r>
                <m:r>
                  <a:rPr xmlns:a="http://schemas.openxmlformats.org/drawingml/2006/main" sz="3800" i="1">
                    <a:solidFill>
                      <a:srgbClr val="5E5E5E"/>
                    </a:solidFill>
                    <a:latin typeface="Cambria Math" panose="02040503050406030204" pitchFamily="18" charset="0"/>
                  </a:rPr>
                  <m:t>=</m:t>
                </m:r>
                <m:r>
                  <a:rPr xmlns:a="http://schemas.openxmlformats.org/drawingml/2006/main" sz="3800" i="1">
                    <a:solidFill>
                      <a:srgbClr val="5E5E5E"/>
                    </a:solidFill>
                    <a:latin typeface="Cambria Math" panose="02040503050406030204" pitchFamily="18" charset="0"/>
                  </a:rPr>
                  <m:t>2</m:t>
                </m:r>
              </m:oMath>
            </a14:m>
            <a:endParaRPr sz="3585"/>
          </a:p>
        </p:txBody>
      </p:sp>
      <p:sp>
        <p:nvSpPr>
          <p:cNvPr id="288" name="Iterative Policy Evaluation…"/>
          <p:cNvSpPr txBox="1"/>
          <p:nvPr>
            <p:ph type="title"/>
          </p:nvPr>
        </p:nvSpPr>
        <p:spPr>
          <a:xfrm>
            <a:off x="2667000" y="357186"/>
            <a:ext cx="19050000" cy="3036097"/>
          </a:xfrm>
          <a:prstGeom prst="rect">
            <a:avLst/>
          </a:prstGeom>
        </p:spPr>
        <p:txBody>
          <a:bodyPr/>
          <a:lstStyle/>
          <a:p>
            <a:pPr defTabSz="698300">
              <a:defRPr sz="9500"/>
            </a:pPr>
            <a:r>
              <a:t>Iterative Policy Evaluation</a:t>
            </a:r>
          </a:p>
          <a:p>
            <a:pPr defTabSz="698300">
              <a:defRPr sz="9500"/>
            </a:pPr>
            <a:r>
              <a:t>in GridWorld</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94" name="Group"/>
          <p:cNvGrpSpPr/>
          <p:nvPr/>
        </p:nvGrpSpPr>
        <p:grpSpPr>
          <a:xfrm>
            <a:off x="3966881" y="4433789"/>
            <a:ext cx="7104676" cy="7147426"/>
            <a:chOff x="0" y="0"/>
            <a:chExt cx="7104674" cy="7147425"/>
          </a:xfrm>
        </p:grpSpPr>
        <p:pic>
          <p:nvPicPr>
            <p:cNvPr id="290" name="Image" descr="Image"/>
            <p:cNvPicPr>
              <a:picLocks noChangeAspect="1"/>
            </p:cNvPicPr>
            <p:nvPr/>
          </p:nvPicPr>
          <p:blipFill>
            <a:blip r:embed="rId2">
              <a:extLst/>
            </a:blip>
            <a:stretch>
              <a:fillRect/>
            </a:stretch>
          </p:blipFill>
          <p:spPr>
            <a:xfrm>
              <a:off x="0" y="0"/>
              <a:ext cx="7104675" cy="6768636"/>
            </a:xfrm>
            <a:prstGeom prst="rect">
              <a:avLst/>
            </a:prstGeom>
            <a:ln w="12700" cap="flat">
              <a:noFill/>
              <a:miter lim="400000"/>
            </a:ln>
            <a:effectLst/>
          </p:spPr>
        </p:pic>
        <p:grpSp>
          <p:nvGrpSpPr>
            <p:cNvPr id="293" name="Caption"/>
            <p:cNvGrpSpPr/>
            <p:nvPr/>
          </p:nvGrpSpPr>
          <p:grpSpPr>
            <a:xfrm>
              <a:off x="0" y="6870234"/>
              <a:ext cx="7104675" cy="277193"/>
              <a:chOff x="0" y="0"/>
              <a:chExt cx="7104674" cy="277191"/>
            </a:xfrm>
          </p:grpSpPr>
          <p:sp>
            <p:nvSpPr>
              <p:cNvPr id="291" name="Rectangle"/>
              <p:cNvSpPr/>
              <p:nvPr/>
            </p:nvSpPr>
            <p:spPr>
              <a:xfrm>
                <a:off x="0" y="0"/>
                <a:ext cx="7104675" cy="277192"/>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n-lt"/>
                    <a:ea typeface="+mn-ea"/>
                    <a:cs typeface="+mn-cs"/>
                    <a:sym typeface="Helvetica Neue"/>
                  </a:defRPr>
                </a:pPr>
              </a:p>
            </p:txBody>
          </p:sp>
          <p:sp>
            <p:nvSpPr>
              <p:cNvPr id="292" name="A grid with five rows and five columns.  The cell in the top row, second column is labelled &quot;A&quot; and has an arrow labelled &quot;+10&quot; leading to the cell in the bottom row second column labelled &quot;A'&quot;.  The cell in the top row, fourth column has an arrow labell"/>
              <p:cNvSpPr txBox="1"/>
              <p:nvPr/>
            </p:nvSpPr>
            <p:spPr>
              <a:xfrm>
                <a:off x="-1" y="-1"/>
                <a:ext cx="7104676" cy="277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n-lt"/>
                    <a:ea typeface="+mn-ea"/>
                    <a:cs typeface="+mn-cs"/>
                    <a:sym typeface="Helvetica Neue"/>
                  </a:defRPr>
                </a:lvl1pPr>
              </a:lstStyle>
              <a:p>
                <a:pPr/>
                <a:r>
                  <a:t>A grid with five rows and five columns.  The cell in the top row, second column is labelled "A" and has an arrow labelled "+10" leading to the cell in the bottom row second column labelled "A'".  The cell in the top row, fourth column has an arrow labelled "+5" leading to the cell in the third row, fourth column labelled "B'".</a:t>
                </a:r>
              </a:p>
            </p:txBody>
          </p:sp>
        </p:grpSp>
      </p:grpSp>
      <p:sp>
        <p:nvSpPr>
          <p:cNvPr id="295" name="Reward dynamics"/>
          <p:cNvSpPr txBox="1"/>
          <p:nvPr/>
        </p:nvSpPr>
        <p:spPr>
          <a:xfrm>
            <a:off x="5815627" y="11726695"/>
            <a:ext cx="3407181" cy="614095"/>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a:latin typeface="+mn-lt"/>
                <a:ea typeface="+mn-ea"/>
                <a:cs typeface="+mn-cs"/>
                <a:sym typeface="Helvetica Neue"/>
              </a:defRPr>
            </a:lvl1pPr>
          </a:lstStyle>
          <a:p>
            <a:pPr/>
            <a:r>
              <a:t>Reward dynamics</a:t>
            </a:r>
          </a:p>
        </p:txBody>
      </p:sp>
      <p:graphicFrame>
        <p:nvGraphicFramePr>
          <p:cNvPr id="296" name="Table 1"/>
          <p:cNvGraphicFramePr/>
          <p:nvPr/>
        </p:nvGraphicFramePr>
        <p:xfrm>
          <a:off x="14363329" y="4634033"/>
          <a:ext cx="6055486" cy="636814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211097"/>
                <a:gridCol w="1211097"/>
                <a:gridCol w="1211097"/>
                <a:gridCol w="1211097"/>
                <a:gridCol w="1211097"/>
              </a:tblGrid>
              <a:tr h="1273629">
                <a:tc>
                  <a:txBody>
                    <a:bodyPr/>
                    <a:lstStyle/>
                    <a:p>
                      <a:pPr defTabSz="914400">
                        <a:defRPr sz="1800"/>
                      </a:pPr>
                      <a:r>
                        <a:rPr sz="3200">
                          <a:sym typeface="Helvetica Neue Medium"/>
                        </a:rPr>
                        <a:t>3.4</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8.9</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4.5</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5.3</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1.5</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1273629">
                <a:tc>
                  <a:txBody>
                    <a:bodyPr/>
                    <a:lstStyle/>
                    <a:p>
                      <a:pPr defTabSz="914400">
                        <a:defRPr sz="1800"/>
                      </a:pPr>
                      <a:r>
                        <a:rPr sz="3200">
                          <a:sym typeface="Helvetica Neue Medium"/>
                        </a:rPr>
                        <a:t>1.6</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3.0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2.3</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1.9</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0.6</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1273629">
                <a:tc>
                  <a:txBody>
                    <a:bodyPr/>
                    <a:lstStyle/>
                    <a:p>
                      <a:pPr defTabSz="914400">
                        <a:defRPr sz="1800"/>
                      </a:pPr>
                      <a:r>
                        <a:rPr sz="3200">
                          <a:sym typeface="Helvetica Neue Medium"/>
                        </a:rPr>
                        <a:t>0.1</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0.8</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0.7</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0.4</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-0.4</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1273629">
                <a:tc>
                  <a:txBody>
                    <a:bodyPr/>
                    <a:lstStyle/>
                    <a:p>
                      <a:pPr defTabSz="914400">
                        <a:defRPr sz="1800"/>
                      </a:pPr>
                      <a:r>
                        <a:rPr sz="3200">
                          <a:sym typeface="Helvetica Neue Medium"/>
                        </a:rPr>
                        <a:t>-1.0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-0.4</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-0.3</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-0.6</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-1.2</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1273629">
                <a:tc>
                  <a:txBody>
                    <a:bodyPr/>
                    <a:lstStyle/>
                    <a:p>
                      <a:pPr defTabSz="914400">
                        <a:defRPr sz="1800"/>
                      </a:pPr>
                      <a:r>
                        <a:rPr sz="3200">
                          <a:sym typeface="Helvetica Neue Medium"/>
                        </a:rPr>
                        <a:t>-1.9</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-1.3</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-1.2</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-1.4</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-2.0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bl>
          </a:graphicData>
        </a:graphic>
      </p:graphicFrame>
      <p:sp>
        <p:nvSpPr>
          <p:cNvPr id="297" name="at"/>
          <p:cNvSpPr txBox="1"/>
          <p:nvPr/>
        </p:nvSpPr>
        <p:spPr>
          <a:xfrm>
            <a:off x="15865830" y="11685850"/>
            <a:ext cx="3050486" cy="695787"/>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a:defRPr sz="3800">
                <a:latin typeface="Cambria Math"/>
                <a:ea typeface="Cambria Math"/>
                <a:cs typeface="Cambria Math"/>
                <a:sym typeface="Cambria Math"/>
              </a:defRPr>
            </a:pPr>
            <a14:m>
              <m:oMath>
                <m:r>
                  <a:rPr xmlns:a="http://schemas.openxmlformats.org/drawingml/2006/main" sz="3800" i="1">
                    <a:solidFill>
                      <a:srgbClr val="5E5E5E"/>
                    </a:solidFill>
                    <a:latin typeface="Cambria Math" panose="02040503050406030204" pitchFamily="18" charset="0"/>
                  </a:rPr>
                  <m:t>V</m:t>
                </m:r>
              </m:oMath>
            </a14:m>
            <a:r>
              <a:rPr sz="3200">
                <a:latin typeface="+mn-lt"/>
                <a:ea typeface="+mn-ea"/>
                <a:cs typeface="+mn-cs"/>
                <a:sym typeface="Helvetica Neue"/>
              </a:rPr>
              <a:t> at </a:t>
            </a:r>
            <a14:m>
              <m:oMath>
                <m:r>
                  <a:rPr xmlns:a="http://schemas.openxmlformats.org/drawingml/2006/main" sz="3800" i="1">
                    <a:solidFill>
                      <a:srgbClr val="5E5E5E"/>
                    </a:solidFill>
                    <a:latin typeface="Cambria Math" panose="02040503050406030204" pitchFamily="18" charset="0"/>
                  </a:rPr>
                  <m:t>k</m:t>
                </m:r>
                <m:r>
                  <a:rPr xmlns:a="http://schemas.openxmlformats.org/drawingml/2006/main" sz="3800" i="1">
                    <a:solidFill>
                      <a:srgbClr val="5E5E5E"/>
                    </a:solidFill>
                    <a:latin typeface="Cambria Math" panose="02040503050406030204" pitchFamily="18" charset="0"/>
                  </a:rPr>
                  <m:t>=</m:t>
                </m:r>
                <m:r>
                  <a:rPr xmlns:a="http://schemas.openxmlformats.org/drawingml/2006/main" sz="3800" i="1">
                    <a:solidFill>
                      <a:srgbClr val="5E5E5E"/>
                    </a:solidFill>
                    <a:latin typeface="Cambria Math" panose="02040503050406030204" pitchFamily="18" charset="0"/>
                  </a:rPr>
                  <m:t>10</m:t>
                </m:r>
                <m:r>
                  <a:rPr xmlns:a="http://schemas.openxmlformats.org/drawingml/2006/main" sz="3800" i="1">
                    <a:solidFill>
                      <a:srgbClr val="5E5E5E"/>
                    </a:solidFill>
                    <a:latin typeface="Cambria Math" panose="02040503050406030204" pitchFamily="18" charset="0"/>
                  </a:rPr>
                  <m:t>000</m:t>
                </m:r>
              </m:oMath>
            </a14:m>
            <a:endParaRPr sz="3585"/>
          </a:p>
        </p:txBody>
      </p:sp>
      <p:sp>
        <p:nvSpPr>
          <p:cNvPr id="298" name="Iterative Policy Evaluation…"/>
          <p:cNvSpPr txBox="1"/>
          <p:nvPr>
            <p:ph type="title"/>
          </p:nvPr>
        </p:nvSpPr>
        <p:spPr>
          <a:xfrm>
            <a:off x="2667000" y="357186"/>
            <a:ext cx="19050000" cy="3036097"/>
          </a:xfrm>
          <a:prstGeom prst="rect">
            <a:avLst/>
          </a:prstGeom>
        </p:spPr>
        <p:txBody>
          <a:bodyPr/>
          <a:lstStyle/>
          <a:p>
            <a:pPr defTabSz="698300">
              <a:defRPr sz="9500"/>
            </a:pPr>
            <a:r>
              <a:t>Iterative Policy Evaluation</a:t>
            </a:r>
          </a:p>
          <a:p>
            <a:pPr defTabSz="698300">
              <a:defRPr sz="9500"/>
            </a:pPr>
            <a:r>
              <a:t>in GridWorld</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Lecture Outline"/>
          <p:cNvSpPr txBox="1"/>
          <p:nvPr>
            <p:ph type="title"/>
          </p:nvPr>
        </p:nvSpPr>
        <p:spPr>
          <a:xfrm>
            <a:off x="2667000" y="357186"/>
            <a:ext cx="19050000" cy="3036097"/>
          </a:xfrm>
          <a:prstGeom prst="rect">
            <a:avLst/>
          </a:prstGeom>
        </p:spPr>
        <p:txBody>
          <a:bodyPr/>
          <a:lstStyle/>
          <a:p>
            <a:pPr/>
            <a:r>
              <a:t>Lecture Outline</a:t>
            </a:r>
          </a:p>
        </p:txBody>
      </p:sp>
      <p:sp>
        <p:nvSpPr>
          <p:cNvPr id="150" name="Recap &amp; Logistics…"/>
          <p:cNvSpPr txBox="1"/>
          <p:nvPr>
            <p:ph type="body" sz="half" idx="1"/>
          </p:nvPr>
        </p:nvSpPr>
        <p:spPr>
          <a:xfrm>
            <a:off x="2667000" y="3643312"/>
            <a:ext cx="19050000" cy="5056128"/>
          </a:xfrm>
          <a:prstGeom prst="rect">
            <a:avLst/>
          </a:prstGeom>
        </p:spPr>
        <p:txBody>
          <a:bodyPr/>
          <a:lstStyle/>
          <a:p>
            <a:pPr marL="873125" indent="-873125">
              <a:buSzPct val="100000"/>
              <a:buAutoNum type="arabicPeriod" startAt="1"/>
            </a:pPr>
            <a:r>
              <a:t>Recap &amp; Logistics</a:t>
            </a:r>
          </a:p>
          <a:p>
            <a:pPr marL="873125" indent="-873125">
              <a:buSzPct val="100000"/>
              <a:buAutoNum type="arabicPeriod" startAt="1"/>
            </a:pPr>
            <a:r>
              <a:t>Policy Evaluation</a:t>
            </a:r>
          </a:p>
          <a:p>
            <a:pPr marL="873125" indent="-873125">
              <a:buSzPct val="100000"/>
              <a:buAutoNum type="arabicPeriod" startAt="1"/>
            </a:pPr>
            <a:r>
              <a:t>Optimality </a:t>
            </a:r>
          </a:p>
          <a:p>
            <a:pPr marL="873125" indent="-873125">
              <a:buSzPct val="100000"/>
              <a:buAutoNum type="arabicPeriod" startAt="1"/>
            </a:pPr>
            <a:r>
              <a:t>Policy Improvement</a:t>
            </a:r>
          </a:p>
        </p:txBody>
      </p:sp>
      <p:sp>
        <p:nvSpPr>
          <p:cNvPr id="151" name="After this lecture, you should be able to:…"/>
          <p:cNvSpPr txBox="1"/>
          <p:nvPr/>
        </p:nvSpPr>
        <p:spPr>
          <a:xfrm>
            <a:off x="2667000" y="7982015"/>
            <a:ext cx="19050000" cy="5056130"/>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b">
            <a:normAutofit fontScale="100000" lnSpcReduction="0"/>
          </a:bodyPr>
          <a:lstStyle/>
          <a:p>
            <a:pPr algn="l">
              <a:spcBef>
                <a:spcPts val="2400"/>
              </a:spcBef>
              <a:defRPr i="1" sz="4000">
                <a:solidFill>
                  <a:srgbClr val="000000"/>
                </a:solidFill>
                <a:latin typeface="+mn-lt"/>
                <a:ea typeface="+mn-ea"/>
                <a:cs typeface="+mn-cs"/>
                <a:sym typeface="Helvetica Neue"/>
              </a:defRPr>
            </a:pPr>
            <a:r>
              <a:t>After this lecture, you should be able to:</a:t>
            </a:r>
          </a:p>
          <a:p>
            <a:pPr marL="611187" indent="-611187" algn="l">
              <a:spcBef>
                <a:spcPts val="1000"/>
              </a:spcBef>
              <a:buSzPct val="75000"/>
              <a:buChar char="•"/>
              <a:defRPr sz="4000">
                <a:solidFill>
                  <a:srgbClr val="000000"/>
                </a:solidFill>
                <a:latin typeface="Helvetica Neue Light"/>
                <a:ea typeface="Helvetica Neue Light"/>
                <a:cs typeface="Helvetica Neue Light"/>
                <a:sym typeface="Helvetica Neue Light"/>
              </a:defRPr>
            </a:pPr>
            <a:r>
              <a:t>justify why one policy is weakly better than another</a:t>
            </a:r>
          </a:p>
          <a:p>
            <a:pPr marL="611187" indent="-611187" algn="l">
              <a:spcBef>
                <a:spcPts val="1000"/>
              </a:spcBef>
              <a:buSzPct val="75000"/>
              <a:buChar char="•"/>
              <a:defRPr sz="4000">
                <a:solidFill>
                  <a:srgbClr val="000000"/>
                </a:solidFill>
                <a:latin typeface="Helvetica Neue Light"/>
                <a:ea typeface="Helvetica Neue Light"/>
                <a:cs typeface="Helvetica Neue Light"/>
                <a:sym typeface="Helvetica Neue Light"/>
              </a:defRPr>
            </a:pPr>
            <a:r>
              <a:t>trace an execution of iterative policy evaluation</a:t>
            </a:r>
          </a:p>
          <a:p>
            <a:pPr marL="611187" indent="-611187" algn="l">
              <a:spcBef>
                <a:spcPts val="1000"/>
              </a:spcBef>
              <a:buSzPct val="75000"/>
              <a:buChar char="•"/>
              <a:defRPr sz="4000">
                <a:solidFill>
                  <a:srgbClr val="000000"/>
                </a:solidFill>
                <a:latin typeface="Helvetica Neue Light"/>
                <a:ea typeface="Helvetica Neue Light"/>
                <a:cs typeface="Helvetica Neue Light"/>
                <a:sym typeface="Helvetica Neue Light"/>
              </a:defRPr>
            </a:pPr>
            <a:r>
              <a:t>state the Policy Improvement Theorem and describe why it is important</a:t>
            </a:r>
          </a:p>
          <a:p>
            <a:pPr marL="611187" indent="-611187" algn="l">
              <a:spcBef>
                <a:spcPts val="1000"/>
              </a:spcBef>
              <a:buSzPct val="75000"/>
              <a:buChar char="•"/>
              <a:defRPr sz="4000">
                <a:solidFill>
                  <a:srgbClr val="000000"/>
                </a:solidFill>
                <a:latin typeface="Helvetica Neue Light"/>
                <a:ea typeface="Helvetica Neue Light"/>
                <a:cs typeface="Helvetica Neue Light"/>
                <a:sym typeface="Helvetica Neue Light"/>
              </a:defRPr>
            </a:pPr>
            <a:r>
              <a:t>trace an execution of the Value Iteration algorithm</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1"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0" name="Optimality"/>
          <p:cNvSpPr txBox="1"/>
          <p:nvPr>
            <p:ph type="title"/>
          </p:nvPr>
        </p:nvSpPr>
        <p:spPr>
          <a:xfrm>
            <a:off x="2667000" y="357186"/>
            <a:ext cx="19050000" cy="3036097"/>
          </a:xfrm>
          <a:prstGeom prst="rect">
            <a:avLst/>
          </a:prstGeom>
        </p:spPr>
        <p:txBody>
          <a:bodyPr/>
          <a:lstStyle/>
          <a:p>
            <a:pPr/>
            <a:r>
              <a:t>Optimality</a:t>
            </a:r>
          </a:p>
        </p:txBody>
      </p:sp>
      <p:sp>
        <p:nvSpPr>
          <p:cNvPr id="301" name="Question: What is an optimal policy?…"/>
          <p:cNvSpPr txBox="1"/>
          <p:nvPr>
            <p:ph type="body" idx="1"/>
          </p:nvPr>
        </p:nvSpPr>
        <p:spPr>
          <a:xfrm>
            <a:off x="2667000" y="2929513"/>
            <a:ext cx="19050000" cy="10626849"/>
          </a:xfrm>
          <a:prstGeom prst="rect">
            <a:avLst/>
          </a:prstGeom>
        </p:spPr>
        <p:txBody>
          <a:bodyPr/>
          <a:lstStyle/>
          <a:p>
            <a:pPr marL="586740" indent="-586740" defTabSz="788669">
              <a:spcBef>
                <a:spcPts val="3400"/>
              </a:spcBef>
              <a:defRPr b="1" sz="4200">
                <a:latin typeface="+mn-lt"/>
                <a:ea typeface="+mn-ea"/>
                <a:cs typeface="+mn-cs"/>
                <a:sym typeface="Helvetica Neue"/>
              </a:defRPr>
            </a:pPr>
            <a:r>
              <a:t>Question:</a:t>
            </a:r>
            <a:r>
              <a:rPr b="0">
                <a:latin typeface="Helvetica Neue Light"/>
                <a:ea typeface="Helvetica Neue Light"/>
                <a:cs typeface="Helvetica Neue Light"/>
                <a:sym typeface="Helvetica Neue Light"/>
              </a:rPr>
              <a:t> What is an </a:t>
            </a:r>
            <a:r>
              <a:rPr b="0">
                <a:solidFill>
                  <a:srgbClr val="0076BA"/>
                </a:solidFill>
                <a:latin typeface="Helvetica Neue Medium"/>
                <a:ea typeface="Helvetica Neue Medium"/>
                <a:cs typeface="Helvetica Neue Medium"/>
                <a:sym typeface="Helvetica Neue Medium"/>
              </a:rPr>
              <a:t>optimal</a:t>
            </a:r>
            <a:r>
              <a:rPr b="0">
                <a:latin typeface="Helvetica Neue Light"/>
                <a:ea typeface="Helvetica Neue Light"/>
                <a:cs typeface="Helvetica Neue Light"/>
                <a:sym typeface="Helvetica Neue Light"/>
              </a:rPr>
              <a:t> policy?</a:t>
            </a:r>
          </a:p>
          <a:p>
            <a:pPr marL="586740" indent="-586740" defTabSz="788669">
              <a:spcBef>
                <a:spcPts val="3400"/>
              </a:spcBef>
              <a:defRPr sz="4200"/>
            </a:pPr>
            <a:r>
              <a:t>A policy </a:t>
            </a:r>
            <a14:m>
              <m:oMath>
                <m:r>
                  <a:rPr xmlns:a="http://schemas.openxmlformats.org/drawingml/2006/main" sz="5100" i="1">
                    <a:solidFill>
                      <a:srgbClr val="000000"/>
                    </a:solidFill>
                    <a:latin typeface="Cambria Math" panose="02040503050406030204" pitchFamily="18" charset="0"/>
                  </a:rPr>
                  <m:t>π</m:t>
                </m:r>
              </m:oMath>
            </a14:m>
            <a:r>
              <a:t> is (weakly) </a:t>
            </a:r>
            <a:r>
              <a:rPr>
                <a:solidFill>
                  <a:srgbClr val="0076BA"/>
                </a:solidFill>
                <a:latin typeface="Helvetica Neue Medium"/>
                <a:ea typeface="Helvetica Neue Medium"/>
                <a:cs typeface="Helvetica Neue Medium"/>
                <a:sym typeface="Helvetica Neue Medium"/>
              </a:rPr>
              <a:t>better</a:t>
            </a:r>
            <a:r>
              <a:t> than a policy </a:t>
            </a:r>
            <a14:m>
              <m:oMath>
                <m:sSup>
                  <m:e>
                    <m:r>
                      <a:rPr xmlns:a="http://schemas.openxmlformats.org/drawingml/2006/main" sz="5100" i="1">
                        <a:solidFill>
                          <a:srgbClr val="000000"/>
                        </a:solidFill>
                        <a:latin typeface="Cambria Math" panose="02040503050406030204" pitchFamily="18" charset="0"/>
                      </a:rPr>
                      <m:t>π</m:t>
                    </m:r>
                  </m:e>
                  <m:sup>
                    <m:r>
                      <a:rPr xmlns:a="http://schemas.openxmlformats.org/drawingml/2006/main" sz="5100" i="1">
                        <a:solidFill>
                          <a:srgbClr val="000000"/>
                        </a:solidFill>
                        <a:latin typeface="Cambria Math" panose="02040503050406030204" pitchFamily="18" charset="0"/>
                      </a:rPr>
                      <m:t>′</m:t>
                    </m:r>
                  </m:sup>
                </m:sSup>
              </m:oMath>
            </a14:m>
            <a:r>
              <a:t> if it is better </a:t>
            </a:r>
            <a:r>
              <a:rPr>
                <a:solidFill>
                  <a:srgbClr val="C82506"/>
                </a:solidFill>
                <a:latin typeface="Helvetica Neue Medium"/>
                <a:ea typeface="Helvetica Neue Medium"/>
                <a:cs typeface="Helvetica Neue Medium"/>
                <a:sym typeface="Helvetica Neue Medium"/>
              </a:rPr>
              <a:t>for all</a:t>
            </a:r>
            <a:r>
              <a:t> </a:t>
            </a:r>
            <a14:m>
              <m:oMath>
                <m:r>
                  <a:rPr xmlns:a="http://schemas.openxmlformats.org/drawingml/2006/main" sz="5100" i="1">
                    <a:solidFill>
                      <a:srgbClr val="000000"/>
                    </a:solidFill>
                    <a:latin typeface="Cambria Math" panose="02040503050406030204" pitchFamily="18" charset="0"/>
                  </a:rPr>
                  <m:t>s</m:t>
                </m:r>
                <m:r>
                  <a:rPr xmlns:a="http://schemas.openxmlformats.org/drawingml/2006/main" sz="5100" i="1">
                    <a:solidFill>
                      <a:srgbClr val="000000"/>
                    </a:solidFill>
                    <a:latin typeface="Cambria Math" panose="02040503050406030204" pitchFamily="18" charset="0"/>
                  </a:rPr>
                  <m:t>∈</m:t>
                </m:r>
                <m:r>
                  <m:rPr>
                    <m:scr m:val="script"/>
                  </m:rPr>
                  <a:rPr xmlns:a="http://schemas.openxmlformats.org/drawingml/2006/main" sz="5100" i="1">
                    <a:solidFill>
                      <a:srgbClr val="000000"/>
                    </a:solidFill>
                    <a:latin typeface="Cambria Math" panose="02040503050406030204" pitchFamily="18" charset="0"/>
                  </a:rPr>
                  <m:t>S</m:t>
                </m:r>
              </m:oMath>
            </a14:m>
            <a:r>
              <a:rPr>
                <a:latin typeface="Snell Roundhand"/>
                <a:ea typeface="Snell Roundhand"/>
                <a:cs typeface="Snell Roundhand"/>
                <a:sym typeface="Snell Roundhand"/>
              </a:rPr>
              <a:t> </a:t>
            </a:r>
            <a:r>
              <a:t>:</a:t>
            </a:r>
          </a:p>
          <a:p>
            <a:pPr marL="0" indent="0" algn="ctr" defTabSz="788669">
              <a:spcBef>
                <a:spcPts val="3400"/>
              </a:spcBef>
              <a:buSzTx/>
              <a:buNone/>
              <a:defRPr sz="5100">
                <a:latin typeface="Cambria Math"/>
                <a:ea typeface="Cambria Math"/>
                <a:cs typeface="Cambria Math"/>
                <a:sym typeface="Cambria Math"/>
              </a:defRPr>
            </a:pPr>
            <a14:m>
              <m:oMath>
                <m:r>
                  <a:rPr xmlns:a="http://schemas.openxmlformats.org/drawingml/2006/main" sz="5100" i="1">
                    <a:solidFill>
                      <a:srgbClr val="000000"/>
                    </a:solidFill>
                    <a:latin typeface="Cambria Math" panose="02040503050406030204" pitchFamily="18" charset="0"/>
                  </a:rPr>
                  <m:t>π</m:t>
                </m:r>
                <m:r>
                  <a:rPr xmlns:a="http://schemas.openxmlformats.org/drawingml/2006/main" sz="5100" i="1">
                    <a:solidFill>
                      <a:srgbClr val="000000"/>
                    </a:solidFill>
                    <a:latin typeface="Cambria Math" panose="02040503050406030204" pitchFamily="18" charset="0"/>
                  </a:rPr>
                  <m:t>≥</m:t>
                </m:r>
                <m:sSup>
                  <m:e>
                    <m:r>
                      <a:rPr xmlns:a="http://schemas.openxmlformats.org/drawingml/2006/main" sz="5100" i="1">
                        <a:solidFill>
                          <a:srgbClr val="000000"/>
                        </a:solidFill>
                        <a:latin typeface="Cambria Math" panose="02040503050406030204" pitchFamily="18" charset="0"/>
                      </a:rPr>
                      <m:t>π</m:t>
                    </m:r>
                  </m:e>
                  <m:sup>
                    <m:r>
                      <a:rPr xmlns:a="http://schemas.openxmlformats.org/drawingml/2006/main" sz="5100" i="1">
                        <a:solidFill>
                          <a:srgbClr val="000000"/>
                        </a:solidFill>
                        <a:latin typeface="Cambria Math" panose="02040503050406030204" pitchFamily="18" charset="0"/>
                      </a:rPr>
                      <m:t>′</m:t>
                    </m:r>
                  </m:sup>
                </m:sSup>
                <m:r>
                  <a:rPr xmlns:a="http://schemas.openxmlformats.org/drawingml/2006/main" sz="5100" i="1">
                    <a:solidFill>
                      <a:srgbClr val="000000"/>
                    </a:solidFill>
                    <a:latin typeface="Cambria Math" panose="02040503050406030204" pitchFamily="18" charset="0"/>
                  </a:rPr>
                  <m:t>⟺</m:t>
                </m:r>
                <m:sSub>
                  <m:e>
                    <m:r>
                      <a:rPr xmlns:a="http://schemas.openxmlformats.org/drawingml/2006/main" sz="5100" i="1">
                        <a:solidFill>
                          <a:srgbClr val="000000"/>
                        </a:solidFill>
                        <a:latin typeface="Cambria Math" panose="02040503050406030204" pitchFamily="18" charset="0"/>
                      </a:rPr>
                      <m:t>v</m:t>
                    </m:r>
                  </m:e>
                  <m:sub>
                    <m:r>
                      <a:rPr xmlns:a="http://schemas.openxmlformats.org/drawingml/2006/main" sz="5100" i="1">
                        <a:solidFill>
                          <a:srgbClr val="000000"/>
                        </a:solidFill>
                        <a:latin typeface="Cambria Math" panose="02040503050406030204" pitchFamily="18" charset="0"/>
                      </a:rPr>
                      <m:t>π</m:t>
                    </m:r>
                  </m:sub>
                </m:sSub>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s</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m:t>
                </m:r>
                <m:sSub>
                  <m:e>
                    <m:r>
                      <a:rPr xmlns:a="http://schemas.openxmlformats.org/drawingml/2006/main" sz="5100" i="1">
                        <a:solidFill>
                          <a:srgbClr val="000000"/>
                        </a:solidFill>
                        <a:latin typeface="Cambria Math" panose="02040503050406030204" pitchFamily="18" charset="0"/>
                      </a:rPr>
                      <m:t>v</m:t>
                    </m:r>
                  </m:e>
                  <m:sub>
                    <m:sSup>
                      <m:e>
                        <m:r>
                          <a:rPr xmlns:a="http://schemas.openxmlformats.org/drawingml/2006/main" sz="5100" i="1">
                            <a:solidFill>
                              <a:srgbClr val="000000"/>
                            </a:solidFill>
                            <a:latin typeface="Cambria Math" panose="02040503050406030204" pitchFamily="18" charset="0"/>
                          </a:rPr>
                          <m:t>π</m:t>
                        </m:r>
                      </m:e>
                      <m:sup>
                        <m:r>
                          <a:rPr xmlns:a="http://schemas.openxmlformats.org/drawingml/2006/main" sz="5100" i="1">
                            <a:solidFill>
                              <a:srgbClr val="000000"/>
                            </a:solidFill>
                            <a:latin typeface="Cambria Math" panose="02040503050406030204" pitchFamily="18" charset="0"/>
                          </a:rPr>
                          <m:t>′</m:t>
                        </m:r>
                      </m:sup>
                    </m:sSup>
                  </m:sub>
                </m:sSub>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s</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s</m:t>
                </m:r>
                <m:r>
                  <a:rPr xmlns:a="http://schemas.openxmlformats.org/drawingml/2006/main" sz="5100" i="1">
                    <a:solidFill>
                      <a:srgbClr val="000000"/>
                    </a:solidFill>
                    <a:latin typeface="Cambria Math" panose="02040503050406030204" pitchFamily="18" charset="0"/>
                  </a:rPr>
                  <m:t>∈</m:t>
                </m:r>
                <m:r>
                  <m:rPr>
                    <m:scr m:val="script"/>
                  </m:rPr>
                  <a:rPr xmlns:a="http://schemas.openxmlformats.org/drawingml/2006/main" sz="5100" i="1">
                    <a:solidFill>
                      <a:srgbClr val="000000"/>
                    </a:solidFill>
                    <a:latin typeface="Cambria Math" panose="02040503050406030204" pitchFamily="18" charset="0"/>
                  </a:rPr>
                  <m:t>S</m:t>
                </m:r>
              </m:oMath>
            </a14:m>
            <a:r>
              <a:rPr sz="4200">
                <a:latin typeface="Helvetica Neue Light"/>
                <a:ea typeface="Helvetica Neue Light"/>
                <a:cs typeface="Helvetica Neue Light"/>
                <a:sym typeface="Helvetica Neue Light"/>
              </a:rPr>
              <a:t>. </a:t>
            </a:r>
            <a:endParaRPr sz="4200"/>
          </a:p>
          <a:p>
            <a:pPr marL="586740" indent="-586740" defTabSz="788669">
              <a:spcBef>
                <a:spcPts val="3400"/>
              </a:spcBef>
              <a:defRPr sz="4200"/>
            </a:pPr>
            <a:r>
              <a:t>An </a:t>
            </a:r>
            <a:r>
              <a:rPr>
                <a:solidFill>
                  <a:srgbClr val="0076BA"/>
                </a:solidFill>
                <a:latin typeface="Helvetica Neue Medium"/>
                <a:ea typeface="Helvetica Neue Medium"/>
                <a:cs typeface="Helvetica Neue Medium"/>
                <a:sym typeface="Helvetica Neue Medium"/>
              </a:rPr>
              <a:t>optimal</a:t>
            </a:r>
            <a:r>
              <a:t> policy </a:t>
            </a:r>
            <a14:m>
              <m:oMath>
                <m:sSub>
                  <m:e>
                    <m:r>
                      <a:rPr xmlns:a="http://schemas.openxmlformats.org/drawingml/2006/main" sz="5100" i="1">
                        <a:solidFill>
                          <a:srgbClr val="000000"/>
                        </a:solidFill>
                        <a:latin typeface="Cambria Math" panose="02040503050406030204" pitchFamily="18" charset="0"/>
                      </a:rPr>
                      <m:t>π</m:t>
                    </m:r>
                  </m:e>
                  <m:sub>
                    <m:r>
                      <a:rPr xmlns:a="http://schemas.openxmlformats.org/drawingml/2006/main" sz="5100" i="1">
                        <a:solidFill>
                          <a:srgbClr val="000000"/>
                        </a:solidFill>
                        <a:latin typeface="Cambria Math" panose="02040503050406030204" pitchFamily="18" charset="0"/>
                      </a:rPr>
                      <m:t>*</m:t>
                    </m:r>
                  </m:sub>
                </m:sSub>
              </m:oMath>
            </a14:m>
            <a:r>
              <a:t> is weakly better than </a:t>
            </a:r>
            <a:r>
              <a:rPr>
                <a:solidFill>
                  <a:srgbClr val="C82506"/>
                </a:solidFill>
                <a:latin typeface="Helvetica Neue Medium"/>
                <a:ea typeface="Helvetica Neue Medium"/>
                <a:cs typeface="Helvetica Neue Medium"/>
                <a:sym typeface="Helvetica Neue Medium"/>
              </a:rPr>
              <a:t>every other policy</a:t>
            </a:r>
            <a:endParaRPr>
              <a:solidFill>
                <a:srgbClr val="C82506"/>
              </a:solidFill>
              <a:latin typeface="Helvetica Neue Medium"/>
              <a:ea typeface="Helvetica Neue Medium"/>
              <a:cs typeface="Helvetica Neue Medium"/>
              <a:sym typeface="Helvetica Neue Medium"/>
            </a:endParaRPr>
          </a:p>
          <a:p>
            <a:pPr lvl="1" marL="1013458" indent="-586740" defTabSz="788669">
              <a:spcBef>
                <a:spcPts val="2300"/>
              </a:spcBef>
              <a:defRPr b="1" sz="4200">
                <a:latin typeface="+mn-lt"/>
                <a:ea typeface="+mn-ea"/>
                <a:cs typeface="+mn-cs"/>
                <a:sym typeface="Helvetica Neue"/>
              </a:defRPr>
            </a:pPr>
            <a:r>
              <a:t>Question:</a:t>
            </a:r>
            <a:r>
              <a:rPr b="0">
                <a:latin typeface="Helvetica Neue Light"/>
                <a:ea typeface="Helvetica Neue Light"/>
                <a:cs typeface="Helvetica Neue Light"/>
                <a:sym typeface="Helvetica Neue Light"/>
              </a:rPr>
              <a:t> Is an optimal policy guaranteed to exist for a given MDP?</a:t>
            </a:r>
          </a:p>
          <a:p>
            <a:pPr marL="586740" indent="-586740" defTabSz="788669">
              <a:spcBef>
                <a:spcPts val="3400"/>
              </a:spcBef>
              <a:defRPr sz="4200"/>
            </a:pPr>
            <a:r>
              <a:t>All optimal policies share the </a:t>
            </a:r>
            <a:r>
              <a:rPr>
                <a:solidFill>
                  <a:srgbClr val="C82506"/>
                </a:solidFill>
                <a:latin typeface="Helvetica Neue Medium"/>
                <a:ea typeface="Helvetica Neue Medium"/>
                <a:cs typeface="Helvetica Neue Medium"/>
                <a:sym typeface="Helvetica Neue Medium"/>
              </a:rPr>
              <a:t>same </a:t>
            </a:r>
            <a:r>
              <a:rPr>
                <a:solidFill>
                  <a:srgbClr val="0076BA"/>
                </a:solidFill>
                <a:latin typeface="Helvetica Neue Medium"/>
                <a:ea typeface="Helvetica Neue Medium"/>
                <a:cs typeface="Helvetica Neue Medium"/>
                <a:sym typeface="Helvetica Neue Medium"/>
              </a:rPr>
              <a:t>state-value function</a:t>
            </a:r>
            <a:r>
              <a:t>: (</a:t>
            </a:r>
            <a:r>
              <a:rPr b="1">
                <a:latin typeface="+mn-lt"/>
                <a:ea typeface="+mn-ea"/>
                <a:cs typeface="+mn-cs"/>
                <a:sym typeface="Helvetica Neue"/>
              </a:rPr>
              <a:t>why?</a:t>
            </a:r>
            <a:r>
              <a:t>)</a:t>
            </a:r>
          </a:p>
          <a:p>
            <a:pPr marL="0" indent="0" algn="ctr" defTabSz="788669">
              <a:spcBef>
                <a:spcPts val="2300"/>
              </a:spcBef>
              <a:buSzTx/>
              <a:buNone/>
              <a:defRPr sz="5100">
                <a:latin typeface="Cambria Math"/>
                <a:ea typeface="Cambria Math"/>
                <a:cs typeface="Cambria Math"/>
                <a:sym typeface="Cambria Math"/>
              </a:defRPr>
            </a:pPr>
            <a14:m>
              <m:oMath>
                <m:sSub>
                  <m:e>
                    <m:r>
                      <a:rPr xmlns:a="http://schemas.openxmlformats.org/drawingml/2006/main" sz="5100" i="1">
                        <a:solidFill>
                          <a:srgbClr val="000000"/>
                        </a:solidFill>
                        <a:latin typeface="Cambria Math" panose="02040503050406030204" pitchFamily="18" charset="0"/>
                      </a:rPr>
                      <m:t>v</m:t>
                    </m:r>
                  </m:e>
                  <m:sub>
                    <m:r>
                      <a:rPr xmlns:a="http://schemas.openxmlformats.org/drawingml/2006/main" sz="5100" i="1">
                        <a:solidFill>
                          <a:srgbClr val="000000"/>
                        </a:solidFill>
                        <a:latin typeface="Cambria Math" panose="02040503050406030204" pitchFamily="18" charset="0"/>
                      </a:rPr>
                      <m:t>*</m:t>
                    </m:r>
                  </m:sub>
                </m:sSub>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s</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m:t>
                </m:r>
                <m:limLow>
                  <m:e>
                    <m:r>
                      <a:rPr xmlns:a="http://schemas.openxmlformats.org/drawingml/2006/main" sz="5100" i="1">
                        <a:solidFill>
                          <a:srgbClr val="000000"/>
                        </a:solidFill>
                        <a:latin typeface="Cambria Math" panose="02040503050406030204" pitchFamily="18" charset="0"/>
                      </a:rPr>
                      <m:t>m</m:t>
                    </m:r>
                    <m:r>
                      <a:rPr xmlns:a="http://schemas.openxmlformats.org/drawingml/2006/main" sz="5100" i="1">
                        <a:solidFill>
                          <a:srgbClr val="000000"/>
                        </a:solidFill>
                        <a:latin typeface="Cambria Math" panose="02040503050406030204" pitchFamily="18" charset="0"/>
                      </a:rPr>
                      <m:t>a</m:t>
                    </m:r>
                    <m:r>
                      <a:rPr xmlns:a="http://schemas.openxmlformats.org/drawingml/2006/main" sz="5100" i="1">
                        <a:solidFill>
                          <a:srgbClr val="000000"/>
                        </a:solidFill>
                        <a:latin typeface="Cambria Math" panose="02040503050406030204" pitchFamily="18" charset="0"/>
                      </a:rPr>
                      <m:t>x</m:t>
                    </m:r>
                  </m:e>
                  <m:lim>
                    <m:r>
                      <a:rPr xmlns:a="http://schemas.openxmlformats.org/drawingml/2006/main" sz="5100" i="1">
                        <a:solidFill>
                          <a:srgbClr val="000000"/>
                        </a:solidFill>
                        <a:latin typeface="Cambria Math" panose="02040503050406030204" pitchFamily="18" charset="0"/>
                      </a:rPr>
                      <m:t>π</m:t>
                    </m:r>
                  </m:lim>
                </m:limLow>
                <m:sSub>
                  <m:e>
                    <m:r>
                      <a:rPr xmlns:a="http://schemas.openxmlformats.org/drawingml/2006/main" sz="5100" i="1">
                        <a:solidFill>
                          <a:srgbClr val="000000"/>
                        </a:solidFill>
                        <a:latin typeface="Cambria Math" panose="02040503050406030204" pitchFamily="18" charset="0"/>
                      </a:rPr>
                      <m:t>v</m:t>
                    </m:r>
                  </m:e>
                  <m:sub>
                    <m:r>
                      <a:rPr xmlns:a="http://schemas.openxmlformats.org/drawingml/2006/main" sz="5100" i="1">
                        <a:solidFill>
                          <a:srgbClr val="000000"/>
                        </a:solidFill>
                        <a:latin typeface="Cambria Math" panose="02040503050406030204" pitchFamily="18" charset="0"/>
                      </a:rPr>
                      <m:t>π</m:t>
                    </m:r>
                  </m:sub>
                </m:sSub>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s</m:t>
                </m:r>
                <m:r>
                  <a:rPr xmlns:a="http://schemas.openxmlformats.org/drawingml/2006/main" sz="5100" i="1">
                    <a:solidFill>
                      <a:srgbClr val="000000"/>
                    </a:solidFill>
                    <a:latin typeface="Cambria Math" panose="02040503050406030204" pitchFamily="18" charset="0"/>
                  </a:rPr>
                  <m:t>)</m:t>
                </m:r>
              </m:oMath>
            </a14:m>
            <a:r>
              <a:rPr sz="4200">
                <a:latin typeface="Helvetica Neue Light"/>
                <a:ea typeface="Helvetica Neue Light"/>
                <a:cs typeface="Helvetica Neue Light"/>
                <a:sym typeface="Helvetica Neue Light"/>
              </a:rPr>
              <a:t> </a:t>
            </a:r>
            <a:endParaRPr sz="4200"/>
          </a:p>
          <a:p>
            <a:pPr marL="586740" indent="-586740" defTabSz="788669">
              <a:spcBef>
                <a:spcPts val="3400"/>
              </a:spcBef>
              <a:defRPr sz="4200"/>
            </a:pPr>
            <a:r>
              <a:t>Also the same </a:t>
            </a:r>
            <a:r>
              <a:rPr>
                <a:solidFill>
                  <a:srgbClr val="0076BA"/>
                </a:solidFill>
                <a:latin typeface="Helvetica Neue Medium"/>
                <a:ea typeface="Helvetica Neue Medium"/>
                <a:cs typeface="Helvetica Neue Medium"/>
                <a:sym typeface="Helvetica Neue Medium"/>
              </a:rPr>
              <a:t>action-value function</a:t>
            </a:r>
            <a:r>
              <a:t>:</a:t>
            </a:r>
          </a:p>
          <a:p>
            <a:pPr marL="0" indent="0" algn="ctr" defTabSz="788669">
              <a:spcBef>
                <a:spcPts val="2300"/>
              </a:spcBef>
              <a:buSzTx/>
              <a:buNone/>
              <a:defRPr sz="5100">
                <a:latin typeface="Cambria Math"/>
                <a:ea typeface="Cambria Math"/>
                <a:cs typeface="Cambria Math"/>
                <a:sym typeface="Cambria Math"/>
              </a:defRPr>
            </a:pPr>
            <a14:m>
              <m:oMath>
                <m:sSub>
                  <m:e>
                    <m:r>
                      <a:rPr xmlns:a="http://schemas.openxmlformats.org/drawingml/2006/main" sz="5100" i="1">
                        <a:solidFill>
                          <a:srgbClr val="000000"/>
                        </a:solidFill>
                        <a:latin typeface="Cambria Math" panose="02040503050406030204" pitchFamily="18" charset="0"/>
                      </a:rPr>
                      <m:t>q</m:t>
                    </m:r>
                  </m:e>
                  <m:sub>
                    <m:r>
                      <a:rPr xmlns:a="http://schemas.openxmlformats.org/drawingml/2006/main" sz="5100" i="1">
                        <a:solidFill>
                          <a:srgbClr val="000000"/>
                        </a:solidFill>
                        <a:latin typeface="Cambria Math" panose="02040503050406030204" pitchFamily="18" charset="0"/>
                      </a:rPr>
                      <m:t>*</m:t>
                    </m:r>
                  </m:sub>
                </m:sSub>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s</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a</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m:t>
                </m:r>
                <m:limLow>
                  <m:e>
                    <m:r>
                      <a:rPr xmlns:a="http://schemas.openxmlformats.org/drawingml/2006/main" sz="5100" i="1">
                        <a:solidFill>
                          <a:srgbClr val="000000"/>
                        </a:solidFill>
                        <a:latin typeface="Cambria Math" panose="02040503050406030204" pitchFamily="18" charset="0"/>
                      </a:rPr>
                      <m:t>m</m:t>
                    </m:r>
                    <m:r>
                      <a:rPr xmlns:a="http://schemas.openxmlformats.org/drawingml/2006/main" sz="5100" i="1">
                        <a:solidFill>
                          <a:srgbClr val="000000"/>
                        </a:solidFill>
                        <a:latin typeface="Cambria Math" panose="02040503050406030204" pitchFamily="18" charset="0"/>
                      </a:rPr>
                      <m:t>a</m:t>
                    </m:r>
                    <m:r>
                      <a:rPr xmlns:a="http://schemas.openxmlformats.org/drawingml/2006/main" sz="5100" i="1">
                        <a:solidFill>
                          <a:srgbClr val="000000"/>
                        </a:solidFill>
                        <a:latin typeface="Cambria Math" panose="02040503050406030204" pitchFamily="18" charset="0"/>
                      </a:rPr>
                      <m:t>x</m:t>
                    </m:r>
                  </m:e>
                  <m:lim>
                    <m:r>
                      <a:rPr xmlns:a="http://schemas.openxmlformats.org/drawingml/2006/main" sz="5100" i="1">
                        <a:solidFill>
                          <a:srgbClr val="000000"/>
                        </a:solidFill>
                        <a:latin typeface="Cambria Math" panose="02040503050406030204" pitchFamily="18" charset="0"/>
                      </a:rPr>
                      <m:t>π</m:t>
                    </m:r>
                  </m:lim>
                </m:limLow>
                <m:sSub>
                  <m:e>
                    <m:r>
                      <a:rPr xmlns:a="http://schemas.openxmlformats.org/drawingml/2006/main" sz="5100" i="1">
                        <a:solidFill>
                          <a:srgbClr val="000000"/>
                        </a:solidFill>
                        <a:latin typeface="Cambria Math" panose="02040503050406030204" pitchFamily="18" charset="0"/>
                      </a:rPr>
                      <m:t>q</m:t>
                    </m:r>
                  </m:e>
                  <m:sub>
                    <m:r>
                      <a:rPr xmlns:a="http://schemas.openxmlformats.org/drawingml/2006/main" sz="5100" i="1">
                        <a:solidFill>
                          <a:srgbClr val="000000"/>
                        </a:solidFill>
                        <a:latin typeface="Cambria Math" panose="02040503050406030204" pitchFamily="18" charset="0"/>
                      </a:rPr>
                      <m:t>π</m:t>
                    </m:r>
                  </m:sub>
                </m:sSub>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s</m:t>
                </m:r>
                <m:r>
                  <a:rPr xmlns:a="http://schemas.openxmlformats.org/drawingml/2006/main" sz="5100" i="1">
                    <a:solidFill>
                      <a:srgbClr val="000000"/>
                    </a:solidFill>
                    <a:latin typeface="Cambria Math" panose="02040503050406030204" pitchFamily="18" charset="0"/>
                  </a:rPr>
                  <m:t>,</m:t>
                </m:r>
                <m:r>
                  <a:rPr xmlns:a="http://schemas.openxmlformats.org/drawingml/2006/main" sz="5100" i="1">
                    <a:solidFill>
                      <a:srgbClr val="000000"/>
                    </a:solidFill>
                    <a:latin typeface="Cambria Math" panose="02040503050406030204" pitchFamily="18" charset="0"/>
                  </a:rPr>
                  <m:t>a</m:t>
                </m:r>
                <m:r>
                  <a:rPr xmlns:a="http://schemas.openxmlformats.org/drawingml/2006/main" sz="5100" i="1">
                    <a:solidFill>
                      <a:srgbClr val="000000"/>
                    </a:solidFill>
                    <a:latin typeface="Cambria Math" panose="02040503050406030204" pitchFamily="18" charset="0"/>
                  </a:rPr>
                  <m:t>)</m:t>
                </m:r>
              </m:oMath>
            </a14:m>
            <a:r>
              <a:rPr sz="4200">
                <a:latin typeface="Helvetica Neue Light"/>
                <a:ea typeface="Helvetica Neue Light"/>
                <a:cs typeface="Helvetica Neue Light"/>
                <a:sym typeface="Helvetica Neue Light"/>
              </a:rPr>
              <a:t> </a:t>
            </a:r>
            <a:endParaRPr sz="4812"/>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01">
                                            <p:txEl>
                                              <p:pRg st="1" end="1"/>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301">
                                            <p:txEl>
                                              <p:pRg st="2" end="2"/>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0" presetID="1" grpId="1" fill="hold">
                                  <p:stCondLst>
                                    <p:cond delay="0"/>
                                  </p:stCondLst>
                                  <p:iterate type="el" backwards="0">
                                    <p:tmAbs val="0"/>
                                  </p:iterate>
                                  <p:childTnLst>
                                    <p:set>
                                      <p:cBhvr>
                                        <p:cTn id="13" fill="hold"/>
                                        <p:tgtEl>
                                          <p:spTgt spid="301">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0" presetID="1" grpId="1" fill="hold">
                                  <p:stCondLst>
                                    <p:cond delay="0"/>
                                  </p:stCondLst>
                                  <p:iterate type="el" backwards="0">
                                    <p:tmAbs val="0"/>
                                  </p:iterate>
                                  <p:childTnLst>
                                    <p:set>
                                      <p:cBhvr>
                                        <p:cTn id="17" fill="hold"/>
                                        <p:tgtEl>
                                          <p:spTgt spid="301">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0" presetID="1" grpId="1" fill="hold">
                                  <p:stCondLst>
                                    <p:cond delay="0"/>
                                  </p:stCondLst>
                                  <p:iterate type="el" backwards="0">
                                    <p:tmAbs val="0"/>
                                  </p:iterate>
                                  <p:childTnLst>
                                    <p:set>
                                      <p:cBhvr>
                                        <p:cTn id="21" fill="hold"/>
                                        <p:tgtEl>
                                          <p:spTgt spid="301">
                                            <p:txEl>
                                              <p:pRg st="5" end="5"/>
                                            </p:txEl>
                                          </p:spTgt>
                                        </p:tgtEl>
                                        <p:attrNameLst>
                                          <p:attrName>style.visibility</p:attrName>
                                        </p:attrNameLst>
                                      </p:cBhvr>
                                      <p:to>
                                        <p:strVal val="visible"/>
                                      </p:to>
                                    </p:set>
                                  </p:childTnLst>
                                </p:cTn>
                              </p:par>
                            </p:childTnLst>
                          </p:cTn>
                        </p:par>
                        <p:par>
                          <p:cTn id="22" fill="hold">
                            <p:stCondLst>
                              <p:cond delay="0"/>
                            </p:stCondLst>
                            <p:childTnLst>
                              <p:par>
                                <p:cTn id="23" presetClass="entr" nodeType="afterEffect" presetSubtype="0" presetID="1" grpId="1" fill="hold">
                                  <p:stCondLst>
                                    <p:cond delay="0"/>
                                  </p:stCondLst>
                                  <p:iterate type="el" backwards="0">
                                    <p:tmAbs val="0"/>
                                  </p:iterate>
                                  <p:childTnLst>
                                    <p:set>
                                      <p:cBhvr>
                                        <p:cTn id="24" fill="hold"/>
                                        <p:tgtEl>
                                          <p:spTgt spid="30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301">
                                            <p:txEl>
                                              <p:pRg st="7" end="7"/>
                                            </p:txEl>
                                          </p:spTgt>
                                        </p:tgtEl>
                                        <p:attrNameLst>
                                          <p:attrName>style.visibility</p:attrName>
                                        </p:attrNameLst>
                                      </p:cBhvr>
                                      <p:to>
                                        <p:strVal val="visible"/>
                                      </p:to>
                                    </p:set>
                                  </p:childTnLst>
                                </p:cTn>
                              </p:par>
                            </p:childTnLst>
                          </p:cTn>
                        </p:par>
                        <p:par>
                          <p:cTn id="29" fill="hold">
                            <p:stCondLst>
                              <p:cond delay="0"/>
                            </p:stCondLst>
                            <p:childTnLst>
                              <p:par>
                                <p:cTn id="30" presetClass="entr" nodeType="afterEffect" presetSubtype="0" presetID="1" grpId="1" fill="hold">
                                  <p:stCondLst>
                                    <p:cond delay="0"/>
                                  </p:stCondLst>
                                  <p:iterate type="el" backwards="0">
                                    <p:tmAbs val="0"/>
                                  </p:iterate>
                                  <p:childTnLst>
                                    <p:set>
                                      <p:cBhvr>
                                        <p:cTn id="31" fill="hold"/>
                                        <p:tgtEl>
                                          <p:spTgt spid="301">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1"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Bellman Optimality Equations"/>
          <p:cNvSpPr txBox="1"/>
          <p:nvPr>
            <p:ph type="title"/>
          </p:nvPr>
        </p:nvSpPr>
        <p:spPr>
          <a:xfrm>
            <a:off x="2667000" y="357186"/>
            <a:ext cx="19050000" cy="3036097"/>
          </a:xfrm>
          <a:prstGeom prst="rect">
            <a:avLst/>
          </a:prstGeom>
        </p:spPr>
        <p:txBody>
          <a:bodyPr/>
          <a:lstStyle/>
          <a:p>
            <a:pPr/>
            <a:r>
              <a:t>Bellman Optimality Equations</a:t>
            </a:r>
          </a:p>
        </p:txBody>
      </p:sp>
      <p:sp>
        <p:nvSpPr>
          <p:cNvPr id="304" name="must satisfy the Bellman equation too…"/>
          <p:cNvSpPr txBox="1"/>
          <p:nvPr>
            <p:ph type="body" idx="1"/>
          </p:nvPr>
        </p:nvSpPr>
        <p:spPr>
          <a:xfrm>
            <a:off x="2667000" y="3636121"/>
            <a:ext cx="19050000" cy="9106380"/>
          </a:xfrm>
          <a:prstGeom prst="rect">
            <a:avLst/>
          </a:prstGeom>
        </p:spPr>
        <p:txBody>
          <a:bodyPr/>
          <a:lstStyle/>
          <a:p>
            <a:pPr marL="449807" indent="-449807" defTabSz="640793">
              <a:spcBef>
                <a:spcPts val="2800"/>
              </a:spcBef>
              <a:defRPr sz="4100">
                <a:latin typeface="Cambria Math"/>
                <a:ea typeface="Cambria Math"/>
                <a:cs typeface="Cambria Math"/>
                <a:sym typeface="Cambria Math"/>
              </a:defRPr>
            </a:pPr>
            <a14:m>
              <m:oMath>
                <m:sSub>
                  <m:e>
                    <m:r>
                      <a:rPr xmlns:a="http://schemas.openxmlformats.org/drawingml/2006/main" sz="4100" i="1">
                        <a:solidFill>
                          <a:srgbClr val="000000"/>
                        </a:solidFill>
                        <a:latin typeface="Cambria Math" panose="02040503050406030204" pitchFamily="18" charset="0"/>
                      </a:rPr>
                      <m:t>v</m:t>
                    </m:r>
                  </m:e>
                  <m:sub>
                    <m:r>
                      <a:rPr xmlns:a="http://schemas.openxmlformats.org/drawingml/2006/main" sz="4100" i="1">
                        <a:solidFill>
                          <a:srgbClr val="000000"/>
                        </a:solidFill>
                        <a:latin typeface="Cambria Math" panose="02040503050406030204" pitchFamily="18" charset="0"/>
                      </a:rPr>
                      <m:t>*</m:t>
                    </m:r>
                  </m:sub>
                </m:sSub>
              </m:oMath>
            </a14:m>
            <a:r>
              <a:rPr sz="3400">
                <a:latin typeface="Helvetica Neue Light"/>
                <a:ea typeface="Helvetica Neue Light"/>
                <a:cs typeface="Helvetica Neue Light"/>
                <a:sym typeface="Helvetica Neue Light"/>
              </a:rPr>
              <a:t> must satisfy the Bellman equation too</a:t>
            </a:r>
            <a:endParaRPr sz="3400"/>
          </a:p>
          <a:p>
            <a:pPr marL="476725" indent="-476725" defTabSz="640793">
              <a:spcBef>
                <a:spcPts val="2800"/>
              </a:spcBef>
              <a:defRPr sz="3400"/>
            </a:pPr>
            <a:r>
              <a:t>In fact, it can be written in a special, </a:t>
            </a:r>
            <a:r>
              <a:rPr>
                <a:solidFill>
                  <a:srgbClr val="C82506"/>
                </a:solidFill>
                <a:latin typeface="Helvetica Neue Medium"/>
                <a:ea typeface="Helvetica Neue Medium"/>
                <a:cs typeface="Helvetica Neue Medium"/>
                <a:sym typeface="Helvetica Neue Medium"/>
              </a:rPr>
              <a:t>policy-free</a:t>
            </a:r>
            <a:r>
              <a:t> way because we know that every state value is </a:t>
            </a:r>
            <a:r>
              <a:rPr>
                <a:solidFill>
                  <a:srgbClr val="C82506"/>
                </a:solidFill>
                <a:latin typeface="Helvetica Neue Medium"/>
                <a:ea typeface="Helvetica Neue Medium"/>
                <a:cs typeface="Helvetica Neue Medium"/>
                <a:sym typeface="Helvetica Neue Medium"/>
              </a:rPr>
              <a:t>maximized</a:t>
            </a:r>
            <a:r>
              <a:t> by </a:t>
            </a:r>
            <a14:m>
              <m:oMath>
                <m:sSub>
                  <m:e>
                    <m:r>
                      <a:rPr xmlns:a="http://schemas.openxmlformats.org/drawingml/2006/main" sz="4100" i="1">
                        <a:solidFill>
                          <a:srgbClr val="000000"/>
                        </a:solidFill>
                        <a:latin typeface="Cambria Math" panose="02040503050406030204" pitchFamily="18" charset="0"/>
                      </a:rPr>
                      <m:t>π</m:t>
                    </m:r>
                  </m:e>
                  <m:sub>
                    <m:r>
                      <a:rPr xmlns:a="http://schemas.openxmlformats.org/drawingml/2006/main" sz="4100" i="1">
                        <a:solidFill>
                          <a:srgbClr val="000000"/>
                        </a:solidFill>
                        <a:latin typeface="Cambria Math" panose="02040503050406030204" pitchFamily="18" charset="0"/>
                      </a:rPr>
                      <m:t>*</m:t>
                    </m:r>
                  </m:sub>
                </m:sSub>
              </m:oMath>
            </a14:m>
            <a:r>
              <a:t>:</a:t>
            </a:r>
          </a:p>
          <a:p>
            <a:pPr marL="0" indent="0" defTabSz="640793">
              <a:spcBef>
                <a:spcPts val="2800"/>
              </a:spcBef>
              <a:buSzTx/>
              <a:buNone/>
              <a:defRPr sz="4100">
                <a:latin typeface="Cambria Math"/>
                <a:ea typeface="Cambria Math"/>
                <a:cs typeface="Cambria Math"/>
                <a:sym typeface="Cambria Math"/>
              </a:defRPr>
            </a:pPr>
            <a14:m>
              <m:oMathPara>
                <m:oMathParaPr>
                  <m:jc m:val="left"/>
                </m:oMathParaPr>
                <m:oMath>
                  <m:sSub>
                    <m:e>
                      <m:r>
                        <a:rPr xmlns:a="http://schemas.openxmlformats.org/drawingml/2006/main" sz="4100" i="1">
                          <a:solidFill>
                            <a:srgbClr val="000000"/>
                          </a:solidFill>
                          <a:latin typeface="Cambria Math" panose="02040503050406030204" pitchFamily="18" charset="0"/>
                        </a:rPr>
                        <m:t>v</m:t>
                      </m:r>
                    </m:e>
                    <m:sub>
                      <m:r>
                        <a:rPr xmlns:a="http://schemas.openxmlformats.org/drawingml/2006/main" sz="4100" i="1">
                          <a:solidFill>
                            <a:srgbClr val="000000"/>
                          </a:solidFill>
                          <a:latin typeface="Cambria Math" panose="02040503050406030204" pitchFamily="18" charset="0"/>
                        </a:rPr>
                        <m:t>*</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s</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limLow>
                    <m:e>
                      <m:r>
                        <a:rPr xmlns:a="http://schemas.openxmlformats.org/drawingml/2006/main" sz="4100" i="1">
                          <a:solidFill>
                            <a:srgbClr val="000000"/>
                          </a:solidFill>
                          <a:latin typeface="Cambria Math" panose="02040503050406030204" pitchFamily="18" charset="0"/>
                        </a:rPr>
                        <m:t>m</m:t>
                      </m:r>
                      <m:r>
                        <a:rPr xmlns:a="http://schemas.openxmlformats.org/drawingml/2006/main" sz="4100" i="1">
                          <a:solidFill>
                            <a:srgbClr val="000000"/>
                          </a:solidFill>
                          <a:latin typeface="Cambria Math" panose="02040503050406030204" pitchFamily="18" charset="0"/>
                        </a:rPr>
                        <m:t>a</m:t>
                      </m:r>
                      <m:r>
                        <a:rPr xmlns:a="http://schemas.openxmlformats.org/drawingml/2006/main" sz="4100" i="1">
                          <a:solidFill>
                            <a:srgbClr val="000000"/>
                          </a:solidFill>
                          <a:latin typeface="Cambria Math" panose="02040503050406030204" pitchFamily="18" charset="0"/>
                        </a:rPr>
                        <m:t>x</m:t>
                      </m:r>
                    </m:e>
                    <m:lim>
                      <m:r>
                        <a:rPr xmlns:a="http://schemas.openxmlformats.org/drawingml/2006/main" sz="4100" i="1">
                          <a:solidFill>
                            <a:srgbClr val="000000"/>
                          </a:solidFill>
                          <a:latin typeface="Cambria Math" panose="02040503050406030204" pitchFamily="18" charset="0"/>
                        </a:rPr>
                        <m:t>a</m:t>
                      </m:r>
                    </m:lim>
                  </m:limLow>
                  <m:sSub>
                    <m:e>
                      <m:r>
                        <a:rPr xmlns:a="http://schemas.openxmlformats.org/drawingml/2006/main" sz="4100" i="1">
                          <a:solidFill>
                            <a:srgbClr val="000000"/>
                          </a:solidFill>
                          <a:latin typeface="Cambria Math" panose="02040503050406030204" pitchFamily="18" charset="0"/>
                        </a:rPr>
                        <m:t>q</m:t>
                      </m:r>
                    </m:e>
                    <m:sub>
                      <m:sSub>
                        <m:e>
                          <m:r>
                            <a:rPr xmlns:a="http://schemas.openxmlformats.org/drawingml/2006/main" sz="4100" i="1">
                              <a:solidFill>
                                <a:srgbClr val="000000"/>
                              </a:solidFill>
                              <a:latin typeface="Cambria Math" panose="02040503050406030204" pitchFamily="18" charset="0"/>
                            </a:rPr>
                            <m:t>π</m:t>
                          </m:r>
                        </m:e>
                        <m:sub>
                          <m:r>
                            <a:rPr xmlns:a="http://schemas.openxmlformats.org/drawingml/2006/main" sz="4100" i="1">
                              <a:solidFill>
                                <a:srgbClr val="000000"/>
                              </a:solidFill>
                              <a:latin typeface="Cambria Math" panose="02040503050406030204" pitchFamily="18" charset="0"/>
                            </a:rPr>
                            <m:t>*</m:t>
                          </m:r>
                        </m:sub>
                      </m:sSub>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s</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a</m:t>
                  </m:r>
                  <m:r>
                    <a:rPr xmlns:a="http://schemas.openxmlformats.org/drawingml/2006/main" sz="4100" i="1">
                      <a:solidFill>
                        <a:srgbClr val="000000"/>
                      </a:solidFill>
                      <a:latin typeface="Cambria Math" panose="02040503050406030204" pitchFamily="18" charset="0"/>
                    </a:rPr>
                    <m:t>)</m:t>
                  </m:r>
                </m:oMath>
              </m:oMathPara>
            </a14:m>
            <a:endParaRPr sz="3400"/>
          </a:p>
          <a:p>
            <a:pPr marL="0" indent="0" defTabSz="640793">
              <a:spcBef>
                <a:spcPts val="2800"/>
              </a:spcBef>
              <a:buSzTx/>
              <a:buNone/>
              <a:defRPr sz="4100">
                <a:latin typeface="Cambria Math"/>
                <a:ea typeface="Cambria Math"/>
                <a:cs typeface="Cambria Math"/>
                <a:sym typeface="Cambria Math"/>
              </a:defRPr>
            </a:pPr>
            <a14:m>
              <m:oMathPara>
                <m:oMathParaPr>
                  <m:jc m:val="left"/>
                </m:oMathParaPr>
                <m:oMath>
                  <m:phant>
                    <m:phantPr>
                      <m:ctrlPr>
                        <a:rPr xmlns:a="http://schemas.openxmlformats.org/drawingml/2006/main" sz="4100" i="1">
                          <a:solidFill>
                            <a:srgbClr val="000000"/>
                          </a:solidFill>
                          <a:latin typeface="Cambria Math" panose="02040503050406030204" pitchFamily="18" charset="0"/>
                        </a:rPr>
                      </m:ctrlPr>
                      <m:show m:val="off"/>
                    </m:phantPr>
                    <m:e>
                      <m:sSub>
                        <m:e>
                          <m:r>
                            <a:rPr xmlns:a="http://schemas.openxmlformats.org/drawingml/2006/main" sz="4100" i="1">
                              <a:solidFill>
                                <a:srgbClr val="000000"/>
                              </a:solidFill>
                              <a:latin typeface="Cambria Math" panose="02040503050406030204" pitchFamily="18" charset="0"/>
                            </a:rPr>
                            <m:t>v</m:t>
                          </m:r>
                        </m:e>
                        <m:sub>
                          <m:r>
                            <a:rPr xmlns:a="http://schemas.openxmlformats.org/drawingml/2006/main" sz="4100" i="1">
                              <a:solidFill>
                                <a:srgbClr val="000000"/>
                              </a:solidFill>
                              <a:latin typeface="Cambria Math" panose="02040503050406030204" pitchFamily="18" charset="0"/>
                            </a:rPr>
                            <m:t>*</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s</m:t>
                      </m:r>
                      <m:r>
                        <a:rPr xmlns:a="http://schemas.openxmlformats.org/drawingml/2006/main" sz="4100" i="1">
                          <a:solidFill>
                            <a:srgbClr val="000000"/>
                          </a:solidFill>
                          <a:latin typeface="Cambria Math" panose="02040503050406030204" pitchFamily="18" charset="0"/>
                        </a:rPr>
                        <m:t>)</m:t>
                      </m:r>
                    </m:e>
                  </m:phant>
                  <m:r>
                    <a:rPr xmlns:a="http://schemas.openxmlformats.org/drawingml/2006/main" sz="4100" i="1">
                      <a:solidFill>
                        <a:srgbClr val="000000"/>
                      </a:solidFill>
                      <a:latin typeface="Cambria Math" panose="02040503050406030204" pitchFamily="18" charset="0"/>
                    </a:rPr>
                    <m:t>=</m:t>
                  </m:r>
                  <m:limLow>
                    <m:e>
                      <m:r>
                        <a:rPr xmlns:a="http://schemas.openxmlformats.org/drawingml/2006/main" sz="4100" i="1">
                          <a:solidFill>
                            <a:srgbClr val="000000"/>
                          </a:solidFill>
                          <a:latin typeface="Cambria Math" panose="02040503050406030204" pitchFamily="18" charset="0"/>
                        </a:rPr>
                        <m:t>m</m:t>
                      </m:r>
                      <m:r>
                        <a:rPr xmlns:a="http://schemas.openxmlformats.org/drawingml/2006/main" sz="4100" i="1">
                          <a:solidFill>
                            <a:srgbClr val="000000"/>
                          </a:solidFill>
                          <a:latin typeface="Cambria Math" panose="02040503050406030204" pitchFamily="18" charset="0"/>
                        </a:rPr>
                        <m:t>a</m:t>
                      </m:r>
                      <m:r>
                        <a:rPr xmlns:a="http://schemas.openxmlformats.org/drawingml/2006/main" sz="4100" i="1">
                          <a:solidFill>
                            <a:srgbClr val="000000"/>
                          </a:solidFill>
                          <a:latin typeface="Cambria Math" panose="02040503050406030204" pitchFamily="18" charset="0"/>
                        </a:rPr>
                        <m:t>x</m:t>
                      </m:r>
                    </m:e>
                    <m:lim>
                      <m:r>
                        <a:rPr xmlns:a="http://schemas.openxmlformats.org/drawingml/2006/main" sz="4100" i="1">
                          <a:solidFill>
                            <a:srgbClr val="000000"/>
                          </a:solidFill>
                          <a:latin typeface="Cambria Math" panose="02040503050406030204" pitchFamily="18" charset="0"/>
                        </a:rPr>
                        <m:t>a</m:t>
                      </m:r>
                    </m:lim>
                  </m:limLow>
                  <m:sSub>
                    <m:e>
                      <m:r>
                        <m:rPr>
                          <m:sty m:val="p"/>
                          <m:scr m:val="double-struck"/>
                        </m:rPr>
                        <a:rPr xmlns:a="http://schemas.openxmlformats.org/drawingml/2006/main" sz="4100" i="1">
                          <a:solidFill>
                            <a:srgbClr val="000000"/>
                          </a:solidFill>
                          <a:latin typeface="Cambria Math" panose="02040503050406030204" pitchFamily="18" charset="0"/>
                        </a:rPr>
                        <m:t>E</m:t>
                      </m:r>
                    </m:e>
                    <m:sub>
                      <m:sSub>
                        <m:e>
                          <m:r>
                            <a:rPr xmlns:a="http://schemas.openxmlformats.org/drawingml/2006/main" sz="4100" i="1">
                              <a:solidFill>
                                <a:srgbClr val="000000"/>
                              </a:solidFill>
                              <a:latin typeface="Cambria Math" panose="02040503050406030204" pitchFamily="18" charset="0"/>
                            </a:rPr>
                            <m:t>π</m:t>
                          </m:r>
                        </m:e>
                        <m:sub>
                          <m:r>
                            <a:rPr xmlns:a="http://schemas.openxmlformats.org/drawingml/2006/main" sz="4100" i="1">
                              <a:solidFill>
                                <a:srgbClr val="000000"/>
                              </a:solidFill>
                              <a:latin typeface="Cambria Math" panose="02040503050406030204" pitchFamily="18" charset="0"/>
                            </a:rPr>
                            <m:t>*</m:t>
                          </m:r>
                        </m:sub>
                      </m:sSub>
                    </m:sub>
                  </m:sSub>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G</m:t>
                      </m:r>
                    </m:e>
                    <m:sub>
                      <m:r>
                        <a:rPr xmlns:a="http://schemas.openxmlformats.org/drawingml/2006/main" sz="4100" i="1">
                          <a:solidFill>
                            <a:srgbClr val="000000"/>
                          </a:solidFill>
                          <a:latin typeface="Cambria Math" panose="02040503050406030204" pitchFamily="18" charset="0"/>
                        </a:rPr>
                        <m:t>t</m:t>
                      </m:r>
                    </m:sub>
                  </m:sSub>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S</m:t>
                      </m:r>
                    </m:e>
                    <m:sub>
                      <m:r>
                        <a:rPr xmlns:a="http://schemas.openxmlformats.org/drawingml/2006/main" sz="4100" i="1">
                          <a:solidFill>
                            <a:srgbClr val="000000"/>
                          </a:solidFill>
                          <a:latin typeface="Cambria Math" panose="02040503050406030204" pitchFamily="18" charset="0"/>
                        </a:rPr>
                        <m:t>t</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s</m:t>
                  </m:r>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A</m:t>
                      </m:r>
                    </m:e>
                    <m:sub>
                      <m:r>
                        <a:rPr xmlns:a="http://schemas.openxmlformats.org/drawingml/2006/main" sz="4100" i="1">
                          <a:solidFill>
                            <a:srgbClr val="000000"/>
                          </a:solidFill>
                          <a:latin typeface="Cambria Math" panose="02040503050406030204" pitchFamily="18" charset="0"/>
                        </a:rPr>
                        <m:t>t</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a</m:t>
                  </m:r>
                  <m:r>
                    <a:rPr xmlns:a="http://schemas.openxmlformats.org/drawingml/2006/main" sz="4100" i="1">
                      <a:solidFill>
                        <a:srgbClr val="000000"/>
                      </a:solidFill>
                      <a:latin typeface="Cambria Math" panose="02040503050406030204" pitchFamily="18" charset="0"/>
                    </a:rPr>
                    <m:t>]</m:t>
                  </m:r>
                </m:oMath>
              </m:oMathPara>
            </a14:m>
            <a:endParaRPr sz="3400"/>
          </a:p>
          <a:p>
            <a:pPr marL="0" indent="0" defTabSz="640793">
              <a:spcBef>
                <a:spcPts val="2800"/>
              </a:spcBef>
              <a:buSzTx/>
              <a:buNone/>
              <a:defRPr sz="4100">
                <a:latin typeface="Cambria Math"/>
                <a:ea typeface="Cambria Math"/>
                <a:cs typeface="Cambria Math"/>
                <a:sym typeface="Cambria Math"/>
              </a:defRPr>
            </a:pPr>
            <a14:m>
              <m:oMath>
                <m:phant>
                  <m:phantPr>
                    <m:ctrlPr>
                      <a:rPr xmlns:a="http://schemas.openxmlformats.org/drawingml/2006/main" sz="4100" i="1">
                        <a:solidFill>
                          <a:srgbClr val="000000"/>
                        </a:solidFill>
                        <a:latin typeface="Cambria Math" panose="02040503050406030204" pitchFamily="18" charset="0"/>
                      </a:rPr>
                    </m:ctrlPr>
                    <m:show m:val="off"/>
                  </m:phantPr>
                  <m:e>
                    <m:sSub>
                      <m:e>
                        <m:r>
                          <a:rPr xmlns:a="http://schemas.openxmlformats.org/drawingml/2006/main" sz="4100" i="1">
                            <a:solidFill>
                              <a:srgbClr val="000000"/>
                            </a:solidFill>
                            <a:latin typeface="Cambria Math" panose="02040503050406030204" pitchFamily="18" charset="0"/>
                          </a:rPr>
                          <m:t>v</m:t>
                        </m:r>
                      </m:e>
                      <m:sub>
                        <m:r>
                          <a:rPr xmlns:a="http://schemas.openxmlformats.org/drawingml/2006/main" sz="4100" i="1">
                            <a:solidFill>
                              <a:srgbClr val="000000"/>
                            </a:solidFill>
                            <a:latin typeface="Cambria Math" panose="02040503050406030204" pitchFamily="18" charset="0"/>
                          </a:rPr>
                          <m:t>*</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s</m:t>
                    </m:r>
                    <m:r>
                      <a:rPr xmlns:a="http://schemas.openxmlformats.org/drawingml/2006/main" sz="4100" i="1">
                        <a:solidFill>
                          <a:srgbClr val="000000"/>
                        </a:solidFill>
                        <a:latin typeface="Cambria Math" panose="02040503050406030204" pitchFamily="18" charset="0"/>
                      </a:rPr>
                      <m:t>)</m:t>
                    </m:r>
                  </m:e>
                </m:phant>
                <m:r>
                  <a:rPr xmlns:a="http://schemas.openxmlformats.org/drawingml/2006/main" sz="4100" i="1">
                    <a:solidFill>
                      <a:srgbClr val="000000"/>
                    </a:solidFill>
                    <a:latin typeface="Cambria Math" panose="02040503050406030204" pitchFamily="18" charset="0"/>
                  </a:rPr>
                  <m:t>=</m:t>
                </m:r>
                <m:limLow>
                  <m:e>
                    <m:r>
                      <a:rPr xmlns:a="http://schemas.openxmlformats.org/drawingml/2006/main" sz="4100" i="1">
                        <a:solidFill>
                          <a:srgbClr val="000000"/>
                        </a:solidFill>
                        <a:latin typeface="Cambria Math" panose="02040503050406030204" pitchFamily="18" charset="0"/>
                      </a:rPr>
                      <m:t>m</m:t>
                    </m:r>
                    <m:r>
                      <a:rPr xmlns:a="http://schemas.openxmlformats.org/drawingml/2006/main" sz="4100" i="1">
                        <a:solidFill>
                          <a:srgbClr val="000000"/>
                        </a:solidFill>
                        <a:latin typeface="Cambria Math" panose="02040503050406030204" pitchFamily="18" charset="0"/>
                      </a:rPr>
                      <m:t>a</m:t>
                    </m:r>
                    <m:r>
                      <a:rPr xmlns:a="http://schemas.openxmlformats.org/drawingml/2006/main" sz="4100" i="1">
                        <a:solidFill>
                          <a:srgbClr val="000000"/>
                        </a:solidFill>
                        <a:latin typeface="Cambria Math" panose="02040503050406030204" pitchFamily="18" charset="0"/>
                      </a:rPr>
                      <m:t>x</m:t>
                    </m:r>
                  </m:e>
                  <m:lim>
                    <m:r>
                      <a:rPr xmlns:a="http://schemas.openxmlformats.org/drawingml/2006/main" sz="4100" i="1">
                        <a:solidFill>
                          <a:srgbClr val="000000"/>
                        </a:solidFill>
                        <a:latin typeface="Cambria Math" panose="02040503050406030204" pitchFamily="18" charset="0"/>
                      </a:rPr>
                      <m:t>a</m:t>
                    </m:r>
                  </m:lim>
                </m:limLow>
                <m:sSub>
                  <m:e>
                    <m:r>
                      <m:rPr>
                        <m:sty m:val="p"/>
                        <m:scr m:val="double-struck"/>
                      </m:rPr>
                      <a:rPr xmlns:a="http://schemas.openxmlformats.org/drawingml/2006/main" sz="4100" i="1">
                        <a:solidFill>
                          <a:srgbClr val="000000"/>
                        </a:solidFill>
                        <a:latin typeface="Cambria Math" panose="02040503050406030204" pitchFamily="18" charset="0"/>
                      </a:rPr>
                      <m:t>E</m:t>
                    </m:r>
                  </m:e>
                  <m:sub>
                    <m:sSub>
                      <m:e>
                        <m:r>
                          <a:rPr xmlns:a="http://schemas.openxmlformats.org/drawingml/2006/main" sz="4100" i="1">
                            <a:solidFill>
                              <a:srgbClr val="000000"/>
                            </a:solidFill>
                            <a:latin typeface="Cambria Math" panose="02040503050406030204" pitchFamily="18" charset="0"/>
                          </a:rPr>
                          <m:t>π</m:t>
                        </m:r>
                      </m:e>
                      <m:sub>
                        <m:r>
                          <a:rPr xmlns:a="http://schemas.openxmlformats.org/drawingml/2006/main" sz="4100" i="1">
                            <a:solidFill>
                              <a:srgbClr val="000000"/>
                            </a:solidFill>
                            <a:latin typeface="Cambria Math" panose="02040503050406030204" pitchFamily="18" charset="0"/>
                          </a:rPr>
                          <m:t>*</m:t>
                        </m:r>
                      </m:sub>
                    </m:sSub>
                  </m:sub>
                </m:sSub>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R</m:t>
                    </m:r>
                  </m:e>
                  <m:sub>
                    <m:r>
                      <a:rPr xmlns:a="http://schemas.openxmlformats.org/drawingml/2006/main" sz="4100" i="1">
                        <a:solidFill>
                          <a:srgbClr val="000000"/>
                        </a:solidFill>
                        <a:latin typeface="Cambria Math" panose="02040503050406030204" pitchFamily="18" charset="0"/>
                      </a:rPr>
                      <m:t>t</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1</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γ</m:t>
                </m:r>
                <m:sSub>
                  <m:e>
                    <m:r>
                      <a:rPr xmlns:a="http://schemas.openxmlformats.org/drawingml/2006/main" sz="4100" i="1">
                        <a:solidFill>
                          <a:srgbClr val="000000"/>
                        </a:solidFill>
                        <a:latin typeface="Cambria Math" panose="02040503050406030204" pitchFamily="18" charset="0"/>
                      </a:rPr>
                      <m:t>G</m:t>
                    </m:r>
                  </m:e>
                  <m:sub>
                    <m:r>
                      <a:rPr xmlns:a="http://schemas.openxmlformats.org/drawingml/2006/main" sz="4100" i="1">
                        <a:solidFill>
                          <a:srgbClr val="000000"/>
                        </a:solidFill>
                        <a:latin typeface="Cambria Math" panose="02040503050406030204" pitchFamily="18" charset="0"/>
                      </a:rPr>
                      <m:t>t</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1</m:t>
                    </m:r>
                  </m:sub>
                </m:sSub>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S</m:t>
                    </m:r>
                  </m:e>
                  <m:sub>
                    <m:r>
                      <a:rPr xmlns:a="http://schemas.openxmlformats.org/drawingml/2006/main" sz="4100" i="1">
                        <a:solidFill>
                          <a:srgbClr val="000000"/>
                        </a:solidFill>
                        <a:latin typeface="Cambria Math" panose="02040503050406030204" pitchFamily="18" charset="0"/>
                      </a:rPr>
                      <m:t>t</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s</m:t>
                </m:r>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A</m:t>
                    </m:r>
                  </m:e>
                  <m:sub>
                    <m:r>
                      <a:rPr xmlns:a="http://schemas.openxmlformats.org/drawingml/2006/main" sz="4100" i="1">
                        <a:solidFill>
                          <a:srgbClr val="000000"/>
                        </a:solidFill>
                        <a:latin typeface="Cambria Math" panose="02040503050406030204" pitchFamily="18" charset="0"/>
                      </a:rPr>
                      <m:t>t</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a</m:t>
                </m:r>
                <m:r>
                  <a:rPr xmlns:a="http://schemas.openxmlformats.org/drawingml/2006/main" sz="4100" i="1">
                    <a:solidFill>
                      <a:srgbClr val="000000"/>
                    </a:solidFill>
                    <a:latin typeface="Cambria Math" panose="02040503050406030204" pitchFamily="18" charset="0"/>
                  </a:rPr>
                  <m:t>]</m:t>
                </m:r>
              </m:oMath>
            </a14:m>
            <a:r>
              <a:rPr sz="3400">
                <a:latin typeface="Helvetica Neue Light"/>
                <a:ea typeface="Helvetica Neue Light"/>
                <a:cs typeface="Helvetica Neue Light"/>
                <a:sym typeface="Helvetica Neue Light"/>
              </a:rPr>
              <a:t> </a:t>
            </a:r>
            <a:endParaRPr sz="3400"/>
          </a:p>
          <a:p>
            <a:pPr marL="0" indent="0" defTabSz="640793">
              <a:spcBef>
                <a:spcPts val="2800"/>
              </a:spcBef>
              <a:buSzTx/>
              <a:buNone/>
              <a:defRPr sz="4100">
                <a:latin typeface="Cambria Math"/>
                <a:ea typeface="Cambria Math"/>
                <a:cs typeface="Cambria Math"/>
                <a:sym typeface="Cambria Math"/>
              </a:defRPr>
            </a:pPr>
            <a14:m>
              <m:oMathPara>
                <m:oMathParaPr>
                  <m:jc m:val="left"/>
                </m:oMathParaPr>
                <m:oMath>
                  <m:phant>
                    <m:phantPr>
                      <m:ctrlPr>
                        <a:rPr xmlns:a="http://schemas.openxmlformats.org/drawingml/2006/main" sz="4100" i="1">
                          <a:solidFill>
                            <a:srgbClr val="000000"/>
                          </a:solidFill>
                          <a:latin typeface="Cambria Math" panose="02040503050406030204" pitchFamily="18" charset="0"/>
                        </a:rPr>
                      </m:ctrlPr>
                      <m:show m:val="off"/>
                    </m:phantPr>
                    <m:e>
                      <m:sSub>
                        <m:e>
                          <m:r>
                            <a:rPr xmlns:a="http://schemas.openxmlformats.org/drawingml/2006/main" sz="4100" i="1">
                              <a:solidFill>
                                <a:srgbClr val="000000"/>
                              </a:solidFill>
                              <a:latin typeface="Cambria Math" panose="02040503050406030204" pitchFamily="18" charset="0"/>
                            </a:rPr>
                            <m:t>v</m:t>
                          </m:r>
                        </m:e>
                        <m:sub>
                          <m:r>
                            <a:rPr xmlns:a="http://schemas.openxmlformats.org/drawingml/2006/main" sz="4100" i="1">
                              <a:solidFill>
                                <a:srgbClr val="000000"/>
                              </a:solidFill>
                              <a:latin typeface="Cambria Math" panose="02040503050406030204" pitchFamily="18" charset="0"/>
                            </a:rPr>
                            <m:t>*</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s</m:t>
                      </m:r>
                      <m:r>
                        <a:rPr xmlns:a="http://schemas.openxmlformats.org/drawingml/2006/main" sz="4100" i="1">
                          <a:solidFill>
                            <a:srgbClr val="000000"/>
                          </a:solidFill>
                          <a:latin typeface="Cambria Math" panose="02040503050406030204" pitchFamily="18" charset="0"/>
                        </a:rPr>
                        <m:t>)</m:t>
                      </m:r>
                    </m:e>
                  </m:phant>
                  <m:r>
                    <a:rPr xmlns:a="http://schemas.openxmlformats.org/drawingml/2006/main" sz="4100" i="1">
                      <a:solidFill>
                        <a:srgbClr val="000000"/>
                      </a:solidFill>
                      <a:latin typeface="Cambria Math" panose="02040503050406030204" pitchFamily="18" charset="0"/>
                    </a:rPr>
                    <m:t>=</m:t>
                  </m:r>
                  <m:limLow>
                    <m:e>
                      <m:r>
                        <a:rPr xmlns:a="http://schemas.openxmlformats.org/drawingml/2006/main" sz="4100" i="1">
                          <a:solidFill>
                            <a:srgbClr val="000000"/>
                          </a:solidFill>
                          <a:latin typeface="Cambria Math" panose="02040503050406030204" pitchFamily="18" charset="0"/>
                        </a:rPr>
                        <m:t>m</m:t>
                      </m:r>
                      <m:r>
                        <a:rPr xmlns:a="http://schemas.openxmlformats.org/drawingml/2006/main" sz="4100" i="1">
                          <a:solidFill>
                            <a:srgbClr val="000000"/>
                          </a:solidFill>
                          <a:latin typeface="Cambria Math" panose="02040503050406030204" pitchFamily="18" charset="0"/>
                        </a:rPr>
                        <m:t>a</m:t>
                      </m:r>
                      <m:r>
                        <a:rPr xmlns:a="http://schemas.openxmlformats.org/drawingml/2006/main" sz="4100" i="1">
                          <a:solidFill>
                            <a:srgbClr val="000000"/>
                          </a:solidFill>
                          <a:latin typeface="Cambria Math" panose="02040503050406030204" pitchFamily="18" charset="0"/>
                        </a:rPr>
                        <m:t>x</m:t>
                      </m:r>
                    </m:e>
                    <m:lim>
                      <m:r>
                        <a:rPr xmlns:a="http://schemas.openxmlformats.org/drawingml/2006/main" sz="4100" i="1">
                          <a:solidFill>
                            <a:srgbClr val="000000"/>
                          </a:solidFill>
                          <a:latin typeface="Cambria Math" panose="02040503050406030204" pitchFamily="18" charset="0"/>
                        </a:rPr>
                        <m:t>a</m:t>
                      </m:r>
                    </m:lim>
                  </m:limLow>
                  <m:r>
                    <m:rPr>
                      <m:sty m:val="p"/>
                      <m:scr m:val="double-struck"/>
                    </m:rPr>
                    <a:rPr xmlns:a="http://schemas.openxmlformats.org/drawingml/2006/main" sz="4100" i="1">
                      <a:solidFill>
                        <a:srgbClr val="000000"/>
                      </a:solidFill>
                      <a:latin typeface="Cambria Math" panose="02040503050406030204" pitchFamily="18" charset="0"/>
                    </a:rPr>
                    <m:t>E</m:t>
                  </m:r>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R</m:t>
                      </m:r>
                    </m:e>
                    <m:sub>
                      <m:r>
                        <a:rPr xmlns:a="http://schemas.openxmlformats.org/drawingml/2006/main" sz="4100" i="1">
                          <a:solidFill>
                            <a:srgbClr val="000000"/>
                          </a:solidFill>
                          <a:latin typeface="Cambria Math" panose="02040503050406030204" pitchFamily="18" charset="0"/>
                        </a:rPr>
                        <m:t>t</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1</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γ</m:t>
                  </m:r>
                  <m:sSub>
                    <m:e>
                      <m:r>
                        <a:rPr xmlns:a="http://schemas.openxmlformats.org/drawingml/2006/main" sz="4100" i="1">
                          <a:solidFill>
                            <a:srgbClr val="000000"/>
                          </a:solidFill>
                          <a:latin typeface="Cambria Math" panose="02040503050406030204" pitchFamily="18" charset="0"/>
                        </a:rPr>
                        <m:t>v</m:t>
                      </m:r>
                    </m:e>
                    <m:sub>
                      <m:r>
                        <a:rPr xmlns:a="http://schemas.openxmlformats.org/drawingml/2006/main" sz="4100" i="1">
                          <a:solidFill>
                            <a:srgbClr val="000000"/>
                          </a:solidFill>
                          <a:latin typeface="Cambria Math" panose="02040503050406030204" pitchFamily="18" charset="0"/>
                        </a:rPr>
                        <m:t>*</m:t>
                      </m:r>
                    </m:sub>
                  </m:sSub>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S</m:t>
                      </m:r>
                    </m:e>
                    <m:sub>
                      <m:r>
                        <a:rPr xmlns:a="http://schemas.openxmlformats.org/drawingml/2006/main" sz="4100" i="1">
                          <a:solidFill>
                            <a:srgbClr val="000000"/>
                          </a:solidFill>
                          <a:latin typeface="Cambria Math" panose="02040503050406030204" pitchFamily="18" charset="0"/>
                        </a:rPr>
                        <m:t>t</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1</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S</m:t>
                      </m:r>
                    </m:e>
                    <m:sub>
                      <m:r>
                        <a:rPr xmlns:a="http://schemas.openxmlformats.org/drawingml/2006/main" sz="4100" i="1">
                          <a:solidFill>
                            <a:srgbClr val="000000"/>
                          </a:solidFill>
                          <a:latin typeface="Cambria Math" panose="02040503050406030204" pitchFamily="18" charset="0"/>
                        </a:rPr>
                        <m:t>t</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s</m:t>
                  </m:r>
                  <m:r>
                    <a:rPr xmlns:a="http://schemas.openxmlformats.org/drawingml/2006/main" sz="4100" i="1">
                      <a:solidFill>
                        <a:srgbClr val="000000"/>
                      </a:solidFill>
                      <a:latin typeface="Cambria Math" panose="02040503050406030204" pitchFamily="18" charset="0"/>
                    </a:rPr>
                    <m:t>,</m:t>
                  </m:r>
                  <m:sSub>
                    <m:e>
                      <m:r>
                        <a:rPr xmlns:a="http://schemas.openxmlformats.org/drawingml/2006/main" sz="4100" i="1">
                          <a:solidFill>
                            <a:srgbClr val="000000"/>
                          </a:solidFill>
                          <a:latin typeface="Cambria Math" panose="02040503050406030204" pitchFamily="18" charset="0"/>
                        </a:rPr>
                        <m:t>A</m:t>
                      </m:r>
                    </m:e>
                    <m:sub>
                      <m:r>
                        <a:rPr xmlns:a="http://schemas.openxmlformats.org/drawingml/2006/main" sz="4100" i="1">
                          <a:solidFill>
                            <a:srgbClr val="000000"/>
                          </a:solidFill>
                          <a:latin typeface="Cambria Math" panose="02040503050406030204" pitchFamily="18" charset="0"/>
                        </a:rPr>
                        <m:t>t</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a</m:t>
                  </m:r>
                  <m:r>
                    <a:rPr xmlns:a="http://schemas.openxmlformats.org/drawingml/2006/main" sz="4100" i="1">
                      <a:solidFill>
                        <a:srgbClr val="000000"/>
                      </a:solidFill>
                      <a:latin typeface="Cambria Math" panose="02040503050406030204" pitchFamily="18" charset="0"/>
                    </a:rPr>
                    <m:t>]</m:t>
                  </m:r>
                </m:oMath>
              </m:oMathPara>
            </a14:m>
            <a:endParaRPr sz="3400"/>
          </a:p>
          <a:p>
            <a:pPr marL="0" indent="0" defTabSz="640793">
              <a:spcBef>
                <a:spcPts val="2800"/>
              </a:spcBef>
              <a:buSzTx/>
              <a:buNone/>
              <a:defRPr sz="4100">
                <a:latin typeface="Cambria Math"/>
                <a:ea typeface="Cambria Math"/>
                <a:cs typeface="Cambria Math"/>
                <a:sym typeface="Cambria Math"/>
              </a:defRPr>
            </a:pPr>
            <a14:m>
              <m:oMathPara>
                <m:oMathParaPr>
                  <m:jc m:val="left"/>
                </m:oMathParaPr>
                <m:oMath>
                  <m:phant>
                    <m:phantPr>
                      <m:ctrlPr>
                        <a:rPr xmlns:a="http://schemas.openxmlformats.org/drawingml/2006/main" sz="4100" i="1">
                          <a:solidFill>
                            <a:srgbClr val="000000"/>
                          </a:solidFill>
                          <a:latin typeface="Cambria Math" panose="02040503050406030204" pitchFamily="18" charset="0"/>
                        </a:rPr>
                      </m:ctrlPr>
                      <m:show m:val="off"/>
                    </m:phantPr>
                    <m:e>
                      <m:sSub>
                        <m:e>
                          <m:r>
                            <a:rPr xmlns:a="http://schemas.openxmlformats.org/drawingml/2006/main" sz="4100" i="1">
                              <a:solidFill>
                                <a:srgbClr val="000000"/>
                              </a:solidFill>
                              <a:latin typeface="Cambria Math" panose="02040503050406030204" pitchFamily="18" charset="0"/>
                            </a:rPr>
                            <m:t>v</m:t>
                          </m:r>
                        </m:e>
                        <m:sub>
                          <m:r>
                            <a:rPr xmlns:a="http://schemas.openxmlformats.org/drawingml/2006/main" sz="4100" i="1">
                              <a:solidFill>
                                <a:srgbClr val="000000"/>
                              </a:solidFill>
                              <a:latin typeface="Cambria Math" panose="02040503050406030204" pitchFamily="18" charset="0"/>
                            </a:rPr>
                            <m:t>*</m:t>
                          </m:r>
                        </m:sub>
                      </m:sSub>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s</m:t>
                      </m:r>
                      <m:r>
                        <a:rPr xmlns:a="http://schemas.openxmlformats.org/drawingml/2006/main" sz="4100" i="1">
                          <a:solidFill>
                            <a:srgbClr val="000000"/>
                          </a:solidFill>
                          <a:latin typeface="Cambria Math" panose="02040503050406030204" pitchFamily="18" charset="0"/>
                        </a:rPr>
                        <m:t>)</m:t>
                      </m:r>
                    </m:e>
                  </m:phant>
                  <m:r>
                    <a:rPr xmlns:a="http://schemas.openxmlformats.org/drawingml/2006/main" sz="4100" i="1">
                      <a:solidFill>
                        <a:srgbClr val="000000"/>
                      </a:solidFill>
                      <a:latin typeface="Cambria Math" panose="02040503050406030204" pitchFamily="18" charset="0"/>
                    </a:rPr>
                    <m:t>=</m:t>
                  </m:r>
                  <m:limLow>
                    <m:e>
                      <m:r>
                        <a:rPr xmlns:a="http://schemas.openxmlformats.org/drawingml/2006/main" sz="4100" i="1">
                          <a:solidFill>
                            <a:srgbClr val="000000"/>
                          </a:solidFill>
                          <a:latin typeface="Cambria Math" panose="02040503050406030204" pitchFamily="18" charset="0"/>
                        </a:rPr>
                        <m:t>m</m:t>
                      </m:r>
                      <m:r>
                        <a:rPr xmlns:a="http://schemas.openxmlformats.org/drawingml/2006/main" sz="4100" i="1">
                          <a:solidFill>
                            <a:srgbClr val="000000"/>
                          </a:solidFill>
                          <a:latin typeface="Cambria Math" panose="02040503050406030204" pitchFamily="18" charset="0"/>
                        </a:rPr>
                        <m:t>a</m:t>
                      </m:r>
                      <m:r>
                        <a:rPr xmlns:a="http://schemas.openxmlformats.org/drawingml/2006/main" sz="4100" i="1">
                          <a:solidFill>
                            <a:srgbClr val="000000"/>
                          </a:solidFill>
                          <a:latin typeface="Cambria Math" panose="02040503050406030204" pitchFamily="18" charset="0"/>
                        </a:rPr>
                        <m:t>x</m:t>
                      </m:r>
                    </m:e>
                    <m:lim>
                      <m:r>
                        <a:rPr xmlns:a="http://schemas.openxmlformats.org/drawingml/2006/main" sz="4100" i="1">
                          <a:solidFill>
                            <a:srgbClr val="000000"/>
                          </a:solidFill>
                          <a:latin typeface="Cambria Math" panose="02040503050406030204" pitchFamily="18" charset="0"/>
                        </a:rPr>
                        <m:t>a</m:t>
                      </m:r>
                    </m:lim>
                  </m:limLow>
                  <m:limLow>
                    <m:e>
                      <m:r>
                        <a:rPr xmlns:a="http://schemas.openxmlformats.org/drawingml/2006/main" sz="4100" i="1">
                          <a:solidFill>
                            <a:srgbClr val="000000"/>
                          </a:solidFill>
                          <a:latin typeface="Cambria Math" panose="02040503050406030204" pitchFamily="18" charset="0"/>
                        </a:rPr>
                        <m:t>∑</m:t>
                      </m:r>
                    </m:e>
                    <m:lim>
                      <m:sSup>
                        <m:e>
                          <m:r>
                            <a:rPr xmlns:a="http://schemas.openxmlformats.org/drawingml/2006/main" sz="4100" i="1">
                              <a:solidFill>
                                <a:srgbClr val="000000"/>
                              </a:solidFill>
                              <a:latin typeface="Cambria Math" panose="02040503050406030204" pitchFamily="18" charset="0"/>
                            </a:rPr>
                            <m:t>s</m:t>
                          </m:r>
                        </m:e>
                        <m:sup>
                          <m:r>
                            <a:rPr xmlns:a="http://schemas.openxmlformats.org/drawingml/2006/main" sz="4100" i="1">
                              <a:solidFill>
                                <a:srgbClr val="000000"/>
                              </a:solidFill>
                              <a:latin typeface="Cambria Math" panose="02040503050406030204" pitchFamily="18" charset="0"/>
                            </a:rPr>
                            <m:t>′</m:t>
                          </m:r>
                        </m:sup>
                      </m:sSup>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r</m:t>
                      </m:r>
                    </m:lim>
                  </m:limLow>
                  <m:r>
                    <a:rPr xmlns:a="http://schemas.openxmlformats.org/drawingml/2006/main" sz="4100" i="1">
                      <a:solidFill>
                        <a:srgbClr val="000000"/>
                      </a:solidFill>
                      <a:latin typeface="Cambria Math" panose="02040503050406030204" pitchFamily="18" charset="0"/>
                    </a:rPr>
                    <m:t>p</m:t>
                  </m:r>
                  <m:r>
                    <a:rPr xmlns:a="http://schemas.openxmlformats.org/drawingml/2006/main" sz="4100" i="1">
                      <a:solidFill>
                        <a:srgbClr val="000000"/>
                      </a:solidFill>
                      <a:latin typeface="Cambria Math" panose="02040503050406030204" pitchFamily="18" charset="0"/>
                    </a:rPr>
                    <m:t>(</m:t>
                  </m:r>
                  <m:sSup>
                    <m:e>
                      <m:r>
                        <a:rPr xmlns:a="http://schemas.openxmlformats.org/drawingml/2006/main" sz="4100" i="1">
                          <a:solidFill>
                            <a:srgbClr val="000000"/>
                          </a:solidFill>
                          <a:latin typeface="Cambria Math" panose="02040503050406030204" pitchFamily="18" charset="0"/>
                        </a:rPr>
                        <m:t>s</m:t>
                      </m:r>
                    </m:e>
                    <m:sup>
                      <m:r>
                        <a:rPr xmlns:a="http://schemas.openxmlformats.org/drawingml/2006/main" sz="4100" i="1">
                          <a:solidFill>
                            <a:srgbClr val="000000"/>
                          </a:solidFill>
                          <a:latin typeface="Cambria Math" panose="02040503050406030204" pitchFamily="18" charset="0"/>
                        </a:rPr>
                        <m:t>′</m:t>
                      </m:r>
                    </m:sup>
                  </m:sSup>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r</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s</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a</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r</m:t>
                  </m:r>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γ</m:t>
                  </m:r>
                  <m:sSub>
                    <m:e>
                      <m:r>
                        <a:rPr xmlns:a="http://schemas.openxmlformats.org/drawingml/2006/main" sz="4100" i="1">
                          <a:solidFill>
                            <a:srgbClr val="000000"/>
                          </a:solidFill>
                          <a:latin typeface="Cambria Math" panose="02040503050406030204" pitchFamily="18" charset="0"/>
                        </a:rPr>
                        <m:t>v</m:t>
                      </m:r>
                    </m:e>
                    <m:sub>
                      <m:r>
                        <a:rPr xmlns:a="http://schemas.openxmlformats.org/drawingml/2006/main" sz="4100" i="1">
                          <a:solidFill>
                            <a:srgbClr val="000000"/>
                          </a:solidFill>
                          <a:latin typeface="Cambria Math" panose="02040503050406030204" pitchFamily="18" charset="0"/>
                        </a:rPr>
                        <m:t>*</m:t>
                      </m:r>
                    </m:sub>
                  </m:sSub>
                  <m:r>
                    <a:rPr xmlns:a="http://schemas.openxmlformats.org/drawingml/2006/main" sz="4100" i="1">
                      <a:solidFill>
                        <a:srgbClr val="000000"/>
                      </a:solidFill>
                      <a:latin typeface="Cambria Math" panose="02040503050406030204" pitchFamily="18" charset="0"/>
                    </a:rPr>
                    <m:t>(</m:t>
                  </m:r>
                  <m:sSup>
                    <m:e>
                      <m:r>
                        <a:rPr xmlns:a="http://schemas.openxmlformats.org/drawingml/2006/main" sz="4100" i="1">
                          <a:solidFill>
                            <a:srgbClr val="000000"/>
                          </a:solidFill>
                          <a:latin typeface="Cambria Math" panose="02040503050406030204" pitchFamily="18" charset="0"/>
                        </a:rPr>
                        <m:t>s</m:t>
                      </m:r>
                    </m:e>
                    <m:sup>
                      <m:r>
                        <a:rPr xmlns:a="http://schemas.openxmlformats.org/drawingml/2006/main" sz="4100" i="1">
                          <a:solidFill>
                            <a:srgbClr val="000000"/>
                          </a:solidFill>
                          <a:latin typeface="Cambria Math" panose="02040503050406030204" pitchFamily="18" charset="0"/>
                        </a:rPr>
                        <m:t>′</m:t>
                      </m:r>
                    </m:sup>
                  </m:sSup>
                  <m:r>
                    <a:rPr xmlns:a="http://schemas.openxmlformats.org/drawingml/2006/main" sz="4100" i="1">
                      <a:solidFill>
                        <a:srgbClr val="000000"/>
                      </a:solidFill>
                      <a:latin typeface="Cambria Math" panose="02040503050406030204" pitchFamily="18" charset="0"/>
                    </a:rPr>
                    <m:t>)</m:t>
                  </m:r>
                  <m:r>
                    <a:rPr xmlns:a="http://schemas.openxmlformats.org/drawingml/2006/main" sz="4100" i="1">
                      <a:solidFill>
                        <a:srgbClr val="000000"/>
                      </a:solidFill>
                      <a:latin typeface="Cambria Math" panose="02040503050406030204" pitchFamily="18" charset="0"/>
                    </a:rPr>
                    <m:t>]</m:t>
                  </m:r>
                </m:oMath>
              </m:oMathPara>
            </a14:m>
            <a:endParaRPr sz="3868"/>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0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30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30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30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30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304">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4"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Bellman Optimality Equations"/>
          <p:cNvSpPr txBox="1"/>
          <p:nvPr>
            <p:ph type="title"/>
          </p:nvPr>
        </p:nvSpPr>
        <p:spPr>
          <a:xfrm>
            <a:off x="2667000" y="357186"/>
            <a:ext cx="19050000" cy="3036097"/>
          </a:xfrm>
          <a:prstGeom prst="rect">
            <a:avLst/>
          </a:prstGeom>
        </p:spPr>
        <p:txBody>
          <a:bodyPr/>
          <a:lstStyle/>
          <a:p>
            <a:pPr/>
            <a:r>
              <a:t>Bellman Optimality Equations</a:t>
            </a:r>
          </a:p>
        </p:txBody>
      </p:sp>
      <p:sp>
        <p:nvSpPr>
          <p:cNvPr id="307" name="Equation"/>
          <p:cNvSpPr txBox="1"/>
          <p:nvPr/>
        </p:nvSpPr>
        <p:spPr>
          <a:xfrm>
            <a:off x="1844686" y="8887134"/>
            <a:ext cx="15221621" cy="4391661"/>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m>
                    <m:mPr>
                      <m:ctrlPr>
                        <a:rPr xmlns:a="http://schemas.openxmlformats.org/drawingml/2006/main" sz="5200" i="1">
                          <a:solidFill>
                            <a:srgbClr val="000000"/>
                          </a:solidFill>
                          <a:latin typeface="Cambria Math" panose="02040503050406030204" pitchFamily="18" charset="0"/>
                        </a:rPr>
                      </m:ctrlPr>
                      <m:baseJc m:val="center"/>
                      <m:plcHide m:val="on"/>
                      <m:mcs>
                        <m:mc>
                          <m:mcPr>
                            <m:count m:val="2"/>
                            <m:mcJc m:val="center"/>
                          </m:mcPr>
                        </m:mc>
                      </m:mcs>
                    </m:mPr>
                    <m:mr>
                      <m:e>
                        <m:sSub>
                          <m:e>
                            <m:r>
                              <a:rPr xmlns:a="http://schemas.openxmlformats.org/drawingml/2006/main" sz="5200" i="1">
                                <a:solidFill>
                                  <a:srgbClr val="000000"/>
                                </a:solidFill>
                                <a:latin typeface="Cambria Math" panose="02040503050406030204" pitchFamily="18" charset="0"/>
                              </a:rPr>
                              <m:t>q</m:t>
                            </m:r>
                          </m:e>
                          <m:sub>
                            <m:r>
                              <a:rPr xmlns:a="http://schemas.openxmlformats.org/drawingml/2006/main" sz="5200" i="1">
                                <a:solidFill>
                                  <a:srgbClr val="000000"/>
                                </a:solidFill>
                                <a:latin typeface="Cambria Math" panose="02040503050406030204" pitchFamily="18" charset="0"/>
                              </a:rPr>
                              <m:t>*</m:t>
                            </m:r>
                          </m:sub>
                        </m:sSub>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s</m:t>
                        </m:r>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a</m:t>
                        </m:r>
                        <m:r>
                          <a:rPr xmlns:a="http://schemas.openxmlformats.org/drawingml/2006/main" sz="5200" i="1">
                            <a:solidFill>
                              <a:srgbClr val="000000"/>
                            </a:solidFill>
                            <a:latin typeface="Cambria Math" panose="02040503050406030204" pitchFamily="18" charset="0"/>
                          </a:rPr>
                          <m:t>)</m:t>
                        </m:r>
                      </m:e>
                      <m:e>
                        <m:r>
                          <a:rPr xmlns:a="http://schemas.openxmlformats.org/drawingml/2006/main" sz="5200" i="1">
                            <a:solidFill>
                              <a:srgbClr val="000000"/>
                            </a:solidFill>
                            <a:latin typeface="Cambria Math" panose="02040503050406030204" pitchFamily="18" charset="0"/>
                          </a:rPr>
                          <m:t>=</m:t>
                        </m:r>
                        <m:r>
                          <m:rPr>
                            <m:sty m:val="p"/>
                            <m:scr m:val="double-struck"/>
                          </m:rPr>
                          <a:rPr xmlns:a="http://schemas.openxmlformats.org/drawingml/2006/main" sz="5200" i="1">
                            <a:solidFill>
                              <a:srgbClr val="000000"/>
                            </a:solidFill>
                            <a:latin typeface="Cambria Math" panose="02040503050406030204" pitchFamily="18" charset="0"/>
                          </a:rPr>
                          <m:t>E</m:t>
                        </m:r>
                        <m:d>
                          <m:dPr>
                            <m:ctrlPr>
                              <a:rPr xmlns:a="http://schemas.openxmlformats.org/drawingml/2006/main" sz="5200" i="1">
                                <a:solidFill>
                                  <a:srgbClr val="000000"/>
                                </a:solidFill>
                                <a:latin typeface="Cambria Math" panose="02040503050406030204" pitchFamily="18" charset="0"/>
                              </a:rPr>
                            </m:ctrlPr>
                            <m:begChr m:val="["/>
                            <m:endChr m:val="]"/>
                          </m:dPr>
                          <m:e>
                            <m:sSub>
                              <m:e>
                                <m:argPr>
                                  <m:scrLvl m:val="0"/>
                                </m:argPr>
                                <m:r>
                                  <a:rPr xmlns:a="http://schemas.openxmlformats.org/drawingml/2006/main" sz="5200" i="1">
                                    <a:solidFill>
                                      <a:srgbClr val="000000"/>
                                    </a:solidFill>
                                    <a:latin typeface="Cambria Math" panose="02040503050406030204" pitchFamily="18" charset="0"/>
                                  </a:rPr>
                                  <m:t>R</m:t>
                                </m:r>
                              </m:e>
                              <m:sub>
                                <m:argPr>
                                  <m:scrLvl m:val="0"/>
                                </m:argPr>
                                <m:r>
                                  <a:rPr xmlns:a="http://schemas.openxmlformats.org/drawingml/2006/main" sz="5200" i="1">
                                    <a:solidFill>
                                      <a:srgbClr val="000000"/>
                                    </a:solidFill>
                                    <a:latin typeface="Cambria Math" panose="02040503050406030204" pitchFamily="18" charset="0"/>
                                  </a:rPr>
                                  <m:t>t</m:t>
                                </m:r>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1</m:t>
                                </m:r>
                              </m:sub>
                            </m:sSub>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γ</m:t>
                            </m:r>
                            <m:limLow>
                              <m:e>
                                <m:argPr>
                                  <m:scrLvl m:val="0"/>
                                </m:argPr>
                                <m:r>
                                  <a:rPr xmlns:a="http://schemas.openxmlformats.org/drawingml/2006/main" sz="5200" i="1">
                                    <a:solidFill>
                                      <a:srgbClr val="000000"/>
                                    </a:solidFill>
                                    <a:latin typeface="Cambria Math" panose="02040503050406030204" pitchFamily="18" charset="0"/>
                                  </a:rPr>
                                  <m:t>m</m:t>
                                </m:r>
                                <m:r>
                                  <a:rPr xmlns:a="http://schemas.openxmlformats.org/drawingml/2006/main" sz="5200" i="1">
                                    <a:solidFill>
                                      <a:srgbClr val="000000"/>
                                    </a:solidFill>
                                    <a:latin typeface="Cambria Math" panose="02040503050406030204" pitchFamily="18" charset="0"/>
                                  </a:rPr>
                                  <m:t>a</m:t>
                                </m:r>
                                <m:r>
                                  <a:rPr xmlns:a="http://schemas.openxmlformats.org/drawingml/2006/main" sz="5200" i="1">
                                    <a:solidFill>
                                      <a:srgbClr val="000000"/>
                                    </a:solidFill>
                                    <a:latin typeface="Cambria Math" panose="02040503050406030204" pitchFamily="18" charset="0"/>
                                  </a:rPr>
                                  <m:t>x</m:t>
                                </m:r>
                              </m:e>
                              <m:lim>
                                <m:argPr>
                                  <m:scrLvl m:val="0"/>
                                </m:argPr>
                                <m:sSup>
                                  <m:e>
                                    <m:argPr>
                                      <m:scrLvl m:val="0"/>
                                    </m:argPr>
                                    <m:argPr>
                                      <m:scrLvl m:val="0"/>
                                    </m:argPr>
                                    <m:r>
                                      <a:rPr xmlns:a="http://schemas.openxmlformats.org/drawingml/2006/main" sz="5200" i="1">
                                        <a:solidFill>
                                          <a:srgbClr val="000000"/>
                                        </a:solidFill>
                                        <a:latin typeface="Cambria Math" panose="02040503050406030204" pitchFamily="18" charset="0"/>
                                      </a:rPr>
                                      <m:t>a</m:t>
                                    </m:r>
                                  </m:e>
                                  <m:sup>
                                    <m:argPr>
                                      <m:scrLvl m:val="0"/>
                                    </m:argPr>
                                    <m:argPr>
                                      <m:scrLvl m:val="0"/>
                                    </m:argPr>
                                    <m:r>
                                      <a:rPr xmlns:a="http://schemas.openxmlformats.org/drawingml/2006/main" sz="5200" i="1">
                                        <a:solidFill>
                                          <a:srgbClr val="000000"/>
                                        </a:solidFill>
                                        <a:latin typeface="Cambria Math" panose="02040503050406030204" pitchFamily="18" charset="0"/>
                                      </a:rPr>
                                      <m:t>′</m:t>
                                    </m:r>
                                  </m:sup>
                                </m:sSup>
                              </m:lim>
                            </m:limLow>
                            <m:sSub>
                              <m:e>
                                <m:argPr>
                                  <m:scrLvl m:val="0"/>
                                </m:argPr>
                                <m:r>
                                  <a:rPr xmlns:a="http://schemas.openxmlformats.org/drawingml/2006/main" sz="5200" i="1">
                                    <a:solidFill>
                                      <a:srgbClr val="000000"/>
                                    </a:solidFill>
                                    <a:latin typeface="Cambria Math" panose="02040503050406030204" pitchFamily="18" charset="0"/>
                                  </a:rPr>
                                  <m:t>q</m:t>
                                </m:r>
                              </m:e>
                              <m:sub>
                                <m:argPr>
                                  <m:scrLvl m:val="0"/>
                                </m:argPr>
                                <m:r>
                                  <a:rPr xmlns:a="http://schemas.openxmlformats.org/drawingml/2006/main" sz="5200" i="1">
                                    <a:solidFill>
                                      <a:srgbClr val="000000"/>
                                    </a:solidFill>
                                    <a:latin typeface="Cambria Math" panose="02040503050406030204" pitchFamily="18" charset="0"/>
                                  </a:rPr>
                                  <m:t>*</m:t>
                                </m:r>
                              </m:sub>
                            </m:sSub>
                            <m:r>
                              <a:rPr xmlns:a="http://schemas.openxmlformats.org/drawingml/2006/main" sz="5200" i="1">
                                <a:solidFill>
                                  <a:srgbClr val="000000"/>
                                </a:solidFill>
                                <a:latin typeface="Cambria Math" panose="02040503050406030204" pitchFamily="18" charset="0"/>
                              </a:rPr>
                              <m:t>(</m:t>
                            </m:r>
                            <m:sSub>
                              <m:e>
                                <m:argPr>
                                  <m:scrLvl m:val="0"/>
                                </m:argPr>
                                <m:r>
                                  <a:rPr xmlns:a="http://schemas.openxmlformats.org/drawingml/2006/main" sz="5200" i="1">
                                    <a:solidFill>
                                      <a:srgbClr val="000000"/>
                                    </a:solidFill>
                                    <a:latin typeface="Cambria Math" panose="02040503050406030204" pitchFamily="18" charset="0"/>
                                  </a:rPr>
                                  <m:t>S</m:t>
                                </m:r>
                              </m:e>
                              <m:sub>
                                <m:argPr>
                                  <m:scrLvl m:val="0"/>
                                </m:argPr>
                                <m:r>
                                  <a:rPr xmlns:a="http://schemas.openxmlformats.org/drawingml/2006/main" sz="5200" i="1">
                                    <a:solidFill>
                                      <a:srgbClr val="000000"/>
                                    </a:solidFill>
                                    <a:latin typeface="Cambria Math" panose="02040503050406030204" pitchFamily="18" charset="0"/>
                                  </a:rPr>
                                  <m:t>t</m:t>
                                </m:r>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1</m:t>
                                </m:r>
                              </m:sub>
                            </m:sSub>
                            <m:r>
                              <a:rPr xmlns:a="http://schemas.openxmlformats.org/drawingml/2006/main" sz="5200" i="1">
                                <a:solidFill>
                                  <a:srgbClr val="000000"/>
                                </a:solidFill>
                                <a:latin typeface="Cambria Math" panose="02040503050406030204" pitchFamily="18" charset="0"/>
                              </a:rPr>
                              <m:t>,</m:t>
                            </m:r>
                            <m:sSup>
                              <m:e>
                                <m:argPr>
                                  <m:scrLvl m:val="0"/>
                                </m:argPr>
                                <m:r>
                                  <a:rPr xmlns:a="http://schemas.openxmlformats.org/drawingml/2006/main" sz="5200" i="1">
                                    <a:solidFill>
                                      <a:srgbClr val="000000"/>
                                    </a:solidFill>
                                    <a:latin typeface="Cambria Math" panose="02040503050406030204" pitchFamily="18" charset="0"/>
                                  </a:rPr>
                                  <m:t>a</m:t>
                                </m:r>
                              </m:e>
                              <m:sup>
                                <m:argPr>
                                  <m:scrLvl m:val="0"/>
                                </m:argPr>
                                <m:r>
                                  <a:rPr xmlns:a="http://schemas.openxmlformats.org/drawingml/2006/main" sz="5200" i="1">
                                    <a:solidFill>
                                      <a:srgbClr val="000000"/>
                                    </a:solidFill>
                                    <a:latin typeface="Cambria Math" panose="02040503050406030204" pitchFamily="18" charset="0"/>
                                  </a:rPr>
                                  <m:t>′</m:t>
                                </m:r>
                              </m:sup>
                            </m:sSup>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m:t>
                            </m:r>
                            <m:sSub>
                              <m:e>
                                <m:argPr>
                                  <m:scrLvl m:val="0"/>
                                </m:argPr>
                                <m:r>
                                  <a:rPr xmlns:a="http://schemas.openxmlformats.org/drawingml/2006/main" sz="5200" i="1">
                                    <a:solidFill>
                                      <a:srgbClr val="000000"/>
                                    </a:solidFill>
                                    <a:latin typeface="Cambria Math" panose="02040503050406030204" pitchFamily="18" charset="0"/>
                                  </a:rPr>
                                  <m:t>S</m:t>
                                </m:r>
                              </m:e>
                              <m:sub>
                                <m:argPr>
                                  <m:scrLvl m:val="0"/>
                                </m:argPr>
                                <m:r>
                                  <a:rPr xmlns:a="http://schemas.openxmlformats.org/drawingml/2006/main" sz="5200" i="1">
                                    <a:solidFill>
                                      <a:srgbClr val="000000"/>
                                    </a:solidFill>
                                    <a:latin typeface="Cambria Math" panose="02040503050406030204" pitchFamily="18" charset="0"/>
                                  </a:rPr>
                                  <m:t>t</m:t>
                                </m:r>
                              </m:sub>
                            </m:sSub>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s</m:t>
                            </m:r>
                            <m:r>
                              <a:rPr xmlns:a="http://schemas.openxmlformats.org/drawingml/2006/main" sz="5200" i="1">
                                <a:solidFill>
                                  <a:srgbClr val="000000"/>
                                </a:solidFill>
                                <a:latin typeface="Cambria Math" panose="02040503050406030204" pitchFamily="18" charset="0"/>
                              </a:rPr>
                              <m:t>,</m:t>
                            </m:r>
                            <m:sSub>
                              <m:e>
                                <m:argPr>
                                  <m:scrLvl m:val="0"/>
                                </m:argPr>
                                <m:r>
                                  <a:rPr xmlns:a="http://schemas.openxmlformats.org/drawingml/2006/main" sz="5200" i="1">
                                    <a:solidFill>
                                      <a:srgbClr val="000000"/>
                                    </a:solidFill>
                                    <a:latin typeface="Cambria Math" panose="02040503050406030204" pitchFamily="18" charset="0"/>
                                  </a:rPr>
                                  <m:t>A</m:t>
                                </m:r>
                              </m:e>
                              <m:sub>
                                <m:argPr>
                                  <m:scrLvl m:val="0"/>
                                </m:argPr>
                                <m:r>
                                  <a:rPr xmlns:a="http://schemas.openxmlformats.org/drawingml/2006/main" sz="5200" i="1">
                                    <a:solidFill>
                                      <a:srgbClr val="000000"/>
                                    </a:solidFill>
                                    <a:latin typeface="Cambria Math" panose="02040503050406030204" pitchFamily="18" charset="0"/>
                                  </a:rPr>
                                  <m:t>t</m:t>
                                </m:r>
                              </m:sub>
                            </m:sSub>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a</m:t>
                            </m:r>
                          </m:e>
                        </m:d>
                      </m:e>
                    </m:mr>
                    <m:mr>
                      <m:e/>
                      <m:e>
                        <m:r>
                          <a:rPr xmlns:a="http://schemas.openxmlformats.org/drawingml/2006/main" sz="5200" i="1">
                            <a:solidFill>
                              <a:srgbClr val="000000"/>
                            </a:solidFill>
                            <a:latin typeface="Cambria Math" panose="02040503050406030204" pitchFamily="18" charset="0"/>
                          </a:rPr>
                          <m:t>=</m:t>
                        </m:r>
                        <m:limLow>
                          <m:e>
                            <m:r>
                              <a:rPr xmlns:a="http://schemas.openxmlformats.org/drawingml/2006/main" sz="5200" i="1">
                                <a:solidFill>
                                  <a:srgbClr val="000000"/>
                                </a:solidFill>
                                <a:latin typeface="Cambria Math" panose="02040503050406030204" pitchFamily="18" charset="0"/>
                              </a:rPr>
                              <m:t>∑</m:t>
                            </m:r>
                          </m:e>
                          <m:lim>
                            <m:sSup>
                              <m:e>
                                <m:argPr>
                                  <m:scrLvl m:val="0"/>
                                </m:argPr>
                                <m:r>
                                  <a:rPr xmlns:a="http://schemas.openxmlformats.org/drawingml/2006/main" sz="5200" i="1">
                                    <a:solidFill>
                                      <a:srgbClr val="000000"/>
                                    </a:solidFill>
                                    <a:latin typeface="Cambria Math" panose="02040503050406030204" pitchFamily="18" charset="0"/>
                                  </a:rPr>
                                  <m:t>s</m:t>
                                </m:r>
                              </m:e>
                              <m:sup>
                                <m:argPr>
                                  <m:scrLvl m:val="0"/>
                                </m:argPr>
                                <m:r>
                                  <a:rPr xmlns:a="http://schemas.openxmlformats.org/drawingml/2006/main" sz="5200" i="1">
                                    <a:solidFill>
                                      <a:srgbClr val="000000"/>
                                    </a:solidFill>
                                    <a:latin typeface="Cambria Math" panose="02040503050406030204" pitchFamily="18" charset="0"/>
                                  </a:rPr>
                                  <m:t>′</m:t>
                                </m:r>
                              </m:sup>
                            </m:sSup>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r</m:t>
                            </m:r>
                          </m:lim>
                        </m:limLow>
                        <m:r>
                          <a:rPr xmlns:a="http://schemas.openxmlformats.org/drawingml/2006/main" sz="5200" i="1">
                            <a:solidFill>
                              <a:srgbClr val="000000"/>
                            </a:solidFill>
                            <a:latin typeface="Cambria Math" panose="02040503050406030204" pitchFamily="18" charset="0"/>
                          </a:rPr>
                          <m:t>p</m:t>
                        </m:r>
                        <m:r>
                          <a:rPr xmlns:a="http://schemas.openxmlformats.org/drawingml/2006/main" sz="5200" i="1">
                            <a:solidFill>
                              <a:srgbClr val="000000"/>
                            </a:solidFill>
                            <a:latin typeface="Cambria Math" panose="02040503050406030204" pitchFamily="18" charset="0"/>
                          </a:rPr>
                          <m:t>(</m:t>
                        </m:r>
                        <m:sSup>
                          <m:e>
                            <m:r>
                              <a:rPr xmlns:a="http://schemas.openxmlformats.org/drawingml/2006/main" sz="5200" i="1">
                                <a:solidFill>
                                  <a:srgbClr val="000000"/>
                                </a:solidFill>
                                <a:latin typeface="Cambria Math" panose="02040503050406030204" pitchFamily="18" charset="0"/>
                              </a:rPr>
                              <m:t>s</m:t>
                            </m:r>
                          </m:e>
                          <m:sup>
                            <m:r>
                              <a:rPr xmlns:a="http://schemas.openxmlformats.org/drawingml/2006/main" sz="5200" i="1">
                                <a:solidFill>
                                  <a:srgbClr val="000000"/>
                                </a:solidFill>
                                <a:latin typeface="Cambria Math" panose="02040503050406030204" pitchFamily="18" charset="0"/>
                              </a:rPr>
                              <m:t>′</m:t>
                            </m:r>
                          </m:sup>
                        </m:sSup>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r</m:t>
                        </m:r>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s</m:t>
                        </m:r>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a</m:t>
                        </m:r>
                        <m:r>
                          <a:rPr xmlns:a="http://schemas.openxmlformats.org/drawingml/2006/main" sz="5200" i="1">
                            <a:solidFill>
                              <a:srgbClr val="000000"/>
                            </a:solidFill>
                            <a:latin typeface="Cambria Math" panose="02040503050406030204" pitchFamily="18" charset="0"/>
                          </a:rPr>
                          <m:t>)</m:t>
                        </m:r>
                        <m:d>
                          <m:dPr>
                            <m:ctrlPr>
                              <a:rPr xmlns:a="http://schemas.openxmlformats.org/drawingml/2006/main" sz="5200" i="1">
                                <a:solidFill>
                                  <a:srgbClr val="000000"/>
                                </a:solidFill>
                                <a:latin typeface="Cambria Math" panose="02040503050406030204" pitchFamily="18" charset="0"/>
                              </a:rPr>
                            </m:ctrlPr>
                            <m:begChr m:val="["/>
                            <m:endChr m:val="]"/>
                          </m:dPr>
                          <m:e>
                            <m:r>
                              <a:rPr xmlns:a="http://schemas.openxmlformats.org/drawingml/2006/main" sz="5200" i="1">
                                <a:solidFill>
                                  <a:srgbClr val="000000"/>
                                </a:solidFill>
                                <a:latin typeface="Cambria Math" panose="02040503050406030204" pitchFamily="18" charset="0"/>
                              </a:rPr>
                              <m:t>r</m:t>
                            </m:r>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γ</m:t>
                            </m:r>
                            <m:limLow>
                              <m:e>
                                <m:argPr>
                                  <m:scrLvl m:val="0"/>
                                </m:argPr>
                                <m:r>
                                  <a:rPr xmlns:a="http://schemas.openxmlformats.org/drawingml/2006/main" sz="5200" i="1">
                                    <a:solidFill>
                                      <a:srgbClr val="000000"/>
                                    </a:solidFill>
                                    <a:latin typeface="Cambria Math" panose="02040503050406030204" pitchFamily="18" charset="0"/>
                                  </a:rPr>
                                  <m:t>m</m:t>
                                </m:r>
                                <m:r>
                                  <a:rPr xmlns:a="http://schemas.openxmlformats.org/drawingml/2006/main" sz="5200" i="1">
                                    <a:solidFill>
                                      <a:srgbClr val="000000"/>
                                    </a:solidFill>
                                    <a:latin typeface="Cambria Math" panose="02040503050406030204" pitchFamily="18" charset="0"/>
                                  </a:rPr>
                                  <m:t>a</m:t>
                                </m:r>
                                <m:r>
                                  <a:rPr xmlns:a="http://schemas.openxmlformats.org/drawingml/2006/main" sz="5200" i="1">
                                    <a:solidFill>
                                      <a:srgbClr val="000000"/>
                                    </a:solidFill>
                                    <a:latin typeface="Cambria Math" panose="02040503050406030204" pitchFamily="18" charset="0"/>
                                  </a:rPr>
                                  <m:t>x</m:t>
                                </m:r>
                              </m:e>
                              <m:lim>
                                <m:argPr>
                                  <m:scrLvl m:val="0"/>
                                </m:argPr>
                                <m:sSup>
                                  <m:e>
                                    <m:argPr>
                                      <m:scrLvl m:val="0"/>
                                    </m:argPr>
                                    <m:argPr>
                                      <m:scrLvl m:val="0"/>
                                    </m:argPr>
                                    <m:r>
                                      <a:rPr xmlns:a="http://schemas.openxmlformats.org/drawingml/2006/main" sz="5200" i="1">
                                        <a:solidFill>
                                          <a:srgbClr val="000000"/>
                                        </a:solidFill>
                                        <a:latin typeface="Cambria Math" panose="02040503050406030204" pitchFamily="18" charset="0"/>
                                      </a:rPr>
                                      <m:t>a</m:t>
                                    </m:r>
                                  </m:e>
                                  <m:sup>
                                    <m:argPr>
                                      <m:scrLvl m:val="0"/>
                                    </m:argPr>
                                    <m:argPr>
                                      <m:scrLvl m:val="0"/>
                                    </m:argPr>
                                    <m:r>
                                      <a:rPr xmlns:a="http://schemas.openxmlformats.org/drawingml/2006/main" sz="5200" i="1">
                                        <a:solidFill>
                                          <a:srgbClr val="000000"/>
                                        </a:solidFill>
                                        <a:latin typeface="Cambria Math" panose="02040503050406030204" pitchFamily="18" charset="0"/>
                                      </a:rPr>
                                      <m:t>′</m:t>
                                    </m:r>
                                  </m:sup>
                                </m:sSup>
                              </m:lim>
                            </m:limLow>
                            <m:sSub>
                              <m:e>
                                <m:argPr>
                                  <m:scrLvl m:val="0"/>
                                </m:argPr>
                                <m:r>
                                  <a:rPr xmlns:a="http://schemas.openxmlformats.org/drawingml/2006/main" sz="5200" i="1">
                                    <a:solidFill>
                                      <a:srgbClr val="000000"/>
                                    </a:solidFill>
                                    <a:latin typeface="Cambria Math" panose="02040503050406030204" pitchFamily="18" charset="0"/>
                                  </a:rPr>
                                  <m:t>q</m:t>
                                </m:r>
                              </m:e>
                              <m:sub>
                                <m:argPr>
                                  <m:scrLvl m:val="0"/>
                                </m:argPr>
                                <m:r>
                                  <a:rPr xmlns:a="http://schemas.openxmlformats.org/drawingml/2006/main" sz="5200" i="1">
                                    <a:solidFill>
                                      <a:srgbClr val="000000"/>
                                    </a:solidFill>
                                    <a:latin typeface="Cambria Math" panose="02040503050406030204" pitchFamily="18" charset="0"/>
                                  </a:rPr>
                                  <m:t>*</m:t>
                                </m:r>
                              </m:sub>
                            </m:sSub>
                            <m:r>
                              <a:rPr xmlns:a="http://schemas.openxmlformats.org/drawingml/2006/main" sz="5200" i="1">
                                <a:solidFill>
                                  <a:srgbClr val="000000"/>
                                </a:solidFill>
                                <a:latin typeface="Cambria Math" panose="02040503050406030204" pitchFamily="18" charset="0"/>
                              </a:rPr>
                              <m:t>(</m:t>
                            </m:r>
                            <m:sSup>
                              <m:e>
                                <m:argPr>
                                  <m:scrLvl m:val="0"/>
                                </m:argPr>
                                <m:r>
                                  <a:rPr xmlns:a="http://schemas.openxmlformats.org/drawingml/2006/main" sz="5200" i="1">
                                    <a:solidFill>
                                      <a:srgbClr val="000000"/>
                                    </a:solidFill>
                                    <a:latin typeface="Cambria Math" panose="02040503050406030204" pitchFamily="18" charset="0"/>
                                  </a:rPr>
                                  <m:t>s</m:t>
                                </m:r>
                              </m:e>
                              <m:sup>
                                <m:argPr>
                                  <m:scrLvl m:val="0"/>
                                </m:argPr>
                                <m:r>
                                  <a:rPr xmlns:a="http://schemas.openxmlformats.org/drawingml/2006/main" sz="5200" i="1">
                                    <a:solidFill>
                                      <a:srgbClr val="000000"/>
                                    </a:solidFill>
                                    <a:latin typeface="Cambria Math" panose="02040503050406030204" pitchFamily="18" charset="0"/>
                                  </a:rPr>
                                  <m:t>′</m:t>
                                </m:r>
                              </m:sup>
                            </m:sSup>
                            <m:r>
                              <a:rPr xmlns:a="http://schemas.openxmlformats.org/drawingml/2006/main" sz="5200" i="1">
                                <a:solidFill>
                                  <a:srgbClr val="000000"/>
                                </a:solidFill>
                                <a:latin typeface="Cambria Math" panose="02040503050406030204" pitchFamily="18" charset="0"/>
                              </a:rPr>
                              <m:t>,</m:t>
                            </m:r>
                            <m:sSup>
                              <m:e>
                                <m:argPr>
                                  <m:scrLvl m:val="0"/>
                                </m:argPr>
                                <m:r>
                                  <a:rPr xmlns:a="http://schemas.openxmlformats.org/drawingml/2006/main" sz="5200" i="1">
                                    <a:solidFill>
                                      <a:srgbClr val="000000"/>
                                    </a:solidFill>
                                    <a:latin typeface="Cambria Math" panose="02040503050406030204" pitchFamily="18" charset="0"/>
                                  </a:rPr>
                                  <m:t>a</m:t>
                                </m:r>
                              </m:e>
                              <m:sup>
                                <m:argPr>
                                  <m:scrLvl m:val="0"/>
                                </m:argPr>
                                <m:r>
                                  <a:rPr xmlns:a="http://schemas.openxmlformats.org/drawingml/2006/main" sz="5200" i="1">
                                    <a:solidFill>
                                      <a:srgbClr val="000000"/>
                                    </a:solidFill>
                                    <a:latin typeface="Cambria Math" panose="02040503050406030204" pitchFamily="18" charset="0"/>
                                  </a:rPr>
                                  <m:t>′</m:t>
                                </m:r>
                              </m:sup>
                            </m:sSup>
                            <m:r>
                              <a:rPr xmlns:a="http://schemas.openxmlformats.org/drawingml/2006/main" sz="5200" i="1">
                                <a:solidFill>
                                  <a:srgbClr val="000000"/>
                                </a:solidFill>
                                <a:latin typeface="Cambria Math" panose="02040503050406030204" pitchFamily="18" charset="0"/>
                              </a:rPr>
                              <m:t>)</m:t>
                            </m:r>
                          </m:e>
                        </m:d>
                      </m:e>
                    </m:mr>
                  </m:m>
                </m:oMath>
              </m:oMathPara>
            </a14:m>
            <a:endParaRPr sz="5200"/>
          </a:p>
        </p:txBody>
      </p:sp>
      <p:sp>
        <p:nvSpPr>
          <p:cNvPr id="308" name="Equation"/>
          <p:cNvSpPr txBox="1"/>
          <p:nvPr/>
        </p:nvSpPr>
        <p:spPr>
          <a:xfrm>
            <a:off x="2780719" y="4332480"/>
            <a:ext cx="13386280" cy="2206397"/>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m>
                    <m:mPr>
                      <m:ctrlPr>
                        <a:rPr xmlns:a="http://schemas.openxmlformats.org/drawingml/2006/main" sz="5200" i="1">
                          <a:solidFill>
                            <a:srgbClr val="000000"/>
                          </a:solidFill>
                          <a:latin typeface="Cambria Math" panose="02040503050406030204" pitchFamily="18" charset="0"/>
                        </a:rPr>
                      </m:ctrlPr>
                      <m:baseJc m:val="center"/>
                      <m:plcHide m:val="on"/>
                      <m:mcs>
                        <m:mc>
                          <m:mcPr>
                            <m:count m:val="2"/>
                            <m:mcJc m:val="center"/>
                          </m:mcPr>
                        </m:mc>
                      </m:mcs>
                    </m:mPr>
                    <m:mr>
                      <m:e>
                        <m:sSub>
                          <m:e>
                            <m:r>
                              <a:rPr xmlns:a="http://schemas.openxmlformats.org/drawingml/2006/main" sz="5200" i="1">
                                <a:solidFill>
                                  <a:srgbClr val="000000"/>
                                </a:solidFill>
                                <a:latin typeface="Cambria Math" panose="02040503050406030204" pitchFamily="18" charset="0"/>
                              </a:rPr>
                              <m:t>v</m:t>
                            </m:r>
                          </m:e>
                          <m:sub>
                            <m:r>
                              <a:rPr xmlns:a="http://schemas.openxmlformats.org/drawingml/2006/main" sz="5200" i="1">
                                <a:solidFill>
                                  <a:srgbClr val="000000"/>
                                </a:solidFill>
                                <a:latin typeface="Cambria Math" panose="02040503050406030204" pitchFamily="18" charset="0"/>
                              </a:rPr>
                              <m:t>*</m:t>
                            </m:r>
                          </m:sub>
                        </m:sSub>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s</m:t>
                        </m:r>
                        <m:r>
                          <a:rPr xmlns:a="http://schemas.openxmlformats.org/drawingml/2006/main" sz="5200" i="1">
                            <a:solidFill>
                              <a:srgbClr val="000000"/>
                            </a:solidFill>
                            <a:latin typeface="Cambria Math" panose="02040503050406030204" pitchFamily="18" charset="0"/>
                          </a:rPr>
                          <m:t>)</m:t>
                        </m:r>
                      </m:e>
                      <m:e>
                        <m:r>
                          <a:rPr xmlns:a="http://schemas.openxmlformats.org/drawingml/2006/main" sz="5200" i="1">
                            <a:solidFill>
                              <a:srgbClr val="000000"/>
                            </a:solidFill>
                            <a:latin typeface="Cambria Math" panose="02040503050406030204" pitchFamily="18" charset="0"/>
                          </a:rPr>
                          <m:t>=</m:t>
                        </m:r>
                        <m:limLow>
                          <m:e>
                            <m:r>
                              <a:rPr xmlns:a="http://schemas.openxmlformats.org/drawingml/2006/main" sz="5200" i="1">
                                <a:solidFill>
                                  <a:srgbClr val="000000"/>
                                </a:solidFill>
                                <a:latin typeface="Cambria Math" panose="02040503050406030204" pitchFamily="18" charset="0"/>
                              </a:rPr>
                              <m:t>m</m:t>
                            </m:r>
                            <m:r>
                              <a:rPr xmlns:a="http://schemas.openxmlformats.org/drawingml/2006/main" sz="5200" i="1">
                                <a:solidFill>
                                  <a:srgbClr val="000000"/>
                                </a:solidFill>
                                <a:latin typeface="Cambria Math" panose="02040503050406030204" pitchFamily="18" charset="0"/>
                              </a:rPr>
                              <m:t>a</m:t>
                            </m:r>
                            <m:r>
                              <a:rPr xmlns:a="http://schemas.openxmlformats.org/drawingml/2006/main" sz="5200" i="1">
                                <a:solidFill>
                                  <a:srgbClr val="000000"/>
                                </a:solidFill>
                                <a:latin typeface="Cambria Math" panose="02040503050406030204" pitchFamily="18" charset="0"/>
                              </a:rPr>
                              <m:t>x</m:t>
                            </m:r>
                          </m:e>
                          <m:lim>
                            <m:r>
                              <a:rPr xmlns:a="http://schemas.openxmlformats.org/drawingml/2006/main" sz="5200" i="1">
                                <a:solidFill>
                                  <a:srgbClr val="000000"/>
                                </a:solidFill>
                                <a:latin typeface="Cambria Math" panose="02040503050406030204" pitchFamily="18" charset="0"/>
                              </a:rPr>
                              <m:t>a</m:t>
                            </m:r>
                          </m:lim>
                        </m:limLow>
                        <m:r>
                          <m:rPr>
                            <m:sty m:val="p"/>
                            <m:scr m:val="double-struck"/>
                          </m:rPr>
                          <a:rPr xmlns:a="http://schemas.openxmlformats.org/drawingml/2006/main" sz="5200" i="1">
                            <a:solidFill>
                              <a:srgbClr val="000000"/>
                            </a:solidFill>
                            <a:latin typeface="Cambria Math" panose="02040503050406030204" pitchFamily="18" charset="0"/>
                          </a:rPr>
                          <m:t>E</m:t>
                        </m:r>
                        <m:r>
                          <a:rPr xmlns:a="http://schemas.openxmlformats.org/drawingml/2006/main" sz="5200" i="1">
                            <a:solidFill>
                              <a:srgbClr val="000000"/>
                            </a:solidFill>
                            <a:latin typeface="Cambria Math" panose="02040503050406030204" pitchFamily="18" charset="0"/>
                          </a:rPr>
                          <m:t>[</m:t>
                        </m:r>
                        <m:sSub>
                          <m:e>
                            <m:r>
                              <a:rPr xmlns:a="http://schemas.openxmlformats.org/drawingml/2006/main" sz="5200" i="1">
                                <a:solidFill>
                                  <a:srgbClr val="000000"/>
                                </a:solidFill>
                                <a:latin typeface="Cambria Math" panose="02040503050406030204" pitchFamily="18" charset="0"/>
                              </a:rPr>
                              <m:t>R</m:t>
                            </m:r>
                          </m:e>
                          <m:sub>
                            <m:r>
                              <a:rPr xmlns:a="http://schemas.openxmlformats.org/drawingml/2006/main" sz="5200" i="1">
                                <a:solidFill>
                                  <a:srgbClr val="000000"/>
                                </a:solidFill>
                                <a:latin typeface="Cambria Math" panose="02040503050406030204" pitchFamily="18" charset="0"/>
                              </a:rPr>
                              <m:t>t</m:t>
                            </m:r>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1</m:t>
                            </m:r>
                          </m:sub>
                        </m:sSub>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γ</m:t>
                        </m:r>
                        <m:sSub>
                          <m:e>
                            <m:r>
                              <a:rPr xmlns:a="http://schemas.openxmlformats.org/drawingml/2006/main" sz="5200" i="1">
                                <a:solidFill>
                                  <a:srgbClr val="000000"/>
                                </a:solidFill>
                                <a:latin typeface="Cambria Math" panose="02040503050406030204" pitchFamily="18" charset="0"/>
                              </a:rPr>
                              <m:t>v</m:t>
                            </m:r>
                          </m:e>
                          <m:sub>
                            <m:r>
                              <a:rPr xmlns:a="http://schemas.openxmlformats.org/drawingml/2006/main" sz="5200" i="1">
                                <a:solidFill>
                                  <a:srgbClr val="000000"/>
                                </a:solidFill>
                                <a:latin typeface="Cambria Math" panose="02040503050406030204" pitchFamily="18" charset="0"/>
                              </a:rPr>
                              <m:t>*</m:t>
                            </m:r>
                          </m:sub>
                        </m:sSub>
                        <m:r>
                          <a:rPr xmlns:a="http://schemas.openxmlformats.org/drawingml/2006/main" sz="5200" i="1">
                            <a:solidFill>
                              <a:srgbClr val="000000"/>
                            </a:solidFill>
                            <a:latin typeface="Cambria Math" panose="02040503050406030204" pitchFamily="18" charset="0"/>
                          </a:rPr>
                          <m:t>(</m:t>
                        </m:r>
                        <m:sSub>
                          <m:e>
                            <m:r>
                              <a:rPr xmlns:a="http://schemas.openxmlformats.org/drawingml/2006/main" sz="5200" i="1">
                                <a:solidFill>
                                  <a:srgbClr val="000000"/>
                                </a:solidFill>
                                <a:latin typeface="Cambria Math" panose="02040503050406030204" pitchFamily="18" charset="0"/>
                              </a:rPr>
                              <m:t>S</m:t>
                            </m:r>
                          </m:e>
                          <m:sub>
                            <m:r>
                              <a:rPr xmlns:a="http://schemas.openxmlformats.org/drawingml/2006/main" sz="5200" i="1">
                                <a:solidFill>
                                  <a:srgbClr val="000000"/>
                                </a:solidFill>
                                <a:latin typeface="Cambria Math" panose="02040503050406030204" pitchFamily="18" charset="0"/>
                              </a:rPr>
                              <m:t>t</m:t>
                            </m:r>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1</m:t>
                            </m:r>
                          </m:sub>
                        </m:sSub>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m:t>
                        </m:r>
                        <m:sSub>
                          <m:e>
                            <m:r>
                              <a:rPr xmlns:a="http://schemas.openxmlformats.org/drawingml/2006/main" sz="5200" i="1">
                                <a:solidFill>
                                  <a:srgbClr val="000000"/>
                                </a:solidFill>
                                <a:latin typeface="Cambria Math" panose="02040503050406030204" pitchFamily="18" charset="0"/>
                              </a:rPr>
                              <m:t>S</m:t>
                            </m:r>
                          </m:e>
                          <m:sub>
                            <m:r>
                              <a:rPr xmlns:a="http://schemas.openxmlformats.org/drawingml/2006/main" sz="5200" i="1">
                                <a:solidFill>
                                  <a:srgbClr val="000000"/>
                                </a:solidFill>
                                <a:latin typeface="Cambria Math" panose="02040503050406030204" pitchFamily="18" charset="0"/>
                              </a:rPr>
                              <m:t>t</m:t>
                            </m:r>
                          </m:sub>
                        </m:sSub>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s</m:t>
                        </m:r>
                        <m:r>
                          <a:rPr xmlns:a="http://schemas.openxmlformats.org/drawingml/2006/main" sz="5200" i="1">
                            <a:solidFill>
                              <a:srgbClr val="000000"/>
                            </a:solidFill>
                            <a:latin typeface="Cambria Math" panose="02040503050406030204" pitchFamily="18" charset="0"/>
                          </a:rPr>
                          <m:t>,</m:t>
                        </m:r>
                        <m:sSub>
                          <m:e>
                            <m:r>
                              <a:rPr xmlns:a="http://schemas.openxmlformats.org/drawingml/2006/main" sz="5200" i="1">
                                <a:solidFill>
                                  <a:srgbClr val="000000"/>
                                </a:solidFill>
                                <a:latin typeface="Cambria Math" panose="02040503050406030204" pitchFamily="18" charset="0"/>
                              </a:rPr>
                              <m:t>A</m:t>
                            </m:r>
                          </m:e>
                          <m:sub>
                            <m:r>
                              <a:rPr xmlns:a="http://schemas.openxmlformats.org/drawingml/2006/main" sz="5200" i="1">
                                <a:solidFill>
                                  <a:srgbClr val="000000"/>
                                </a:solidFill>
                                <a:latin typeface="Cambria Math" panose="02040503050406030204" pitchFamily="18" charset="0"/>
                              </a:rPr>
                              <m:t>t</m:t>
                            </m:r>
                          </m:sub>
                        </m:sSub>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a</m:t>
                        </m:r>
                        <m:r>
                          <a:rPr xmlns:a="http://schemas.openxmlformats.org/drawingml/2006/main" sz="5200" i="1">
                            <a:solidFill>
                              <a:srgbClr val="000000"/>
                            </a:solidFill>
                            <a:latin typeface="Cambria Math" panose="02040503050406030204" pitchFamily="18" charset="0"/>
                          </a:rPr>
                          <m:t>]</m:t>
                        </m:r>
                      </m:e>
                    </m:mr>
                    <m:mr>
                      <m:e/>
                      <m:e>
                        <m:r>
                          <a:rPr xmlns:a="http://schemas.openxmlformats.org/drawingml/2006/main" sz="5200" i="1">
                            <a:solidFill>
                              <a:srgbClr val="000000"/>
                            </a:solidFill>
                            <a:latin typeface="Cambria Math" panose="02040503050406030204" pitchFamily="18" charset="0"/>
                          </a:rPr>
                          <m:t>=</m:t>
                        </m:r>
                        <m:limLow>
                          <m:e>
                            <m:r>
                              <a:rPr xmlns:a="http://schemas.openxmlformats.org/drawingml/2006/main" sz="5200" i="1">
                                <a:solidFill>
                                  <a:srgbClr val="000000"/>
                                </a:solidFill>
                                <a:latin typeface="Cambria Math" panose="02040503050406030204" pitchFamily="18" charset="0"/>
                              </a:rPr>
                              <m:t>m</m:t>
                            </m:r>
                            <m:r>
                              <a:rPr xmlns:a="http://schemas.openxmlformats.org/drawingml/2006/main" sz="5200" i="1">
                                <a:solidFill>
                                  <a:srgbClr val="000000"/>
                                </a:solidFill>
                                <a:latin typeface="Cambria Math" panose="02040503050406030204" pitchFamily="18" charset="0"/>
                              </a:rPr>
                              <m:t>a</m:t>
                            </m:r>
                            <m:r>
                              <a:rPr xmlns:a="http://schemas.openxmlformats.org/drawingml/2006/main" sz="5200" i="1">
                                <a:solidFill>
                                  <a:srgbClr val="000000"/>
                                </a:solidFill>
                                <a:latin typeface="Cambria Math" panose="02040503050406030204" pitchFamily="18" charset="0"/>
                              </a:rPr>
                              <m:t>x</m:t>
                            </m:r>
                          </m:e>
                          <m:lim>
                            <m:r>
                              <a:rPr xmlns:a="http://schemas.openxmlformats.org/drawingml/2006/main" sz="5200" i="1">
                                <a:solidFill>
                                  <a:srgbClr val="000000"/>
                                </a:solidFill>
                                <a:latin typeface="Cambria Math" panose="02040503050406030204" pitchFamily="18" charset="0"/>
                              </a:rPr>
                              <m:t>a</m:t>
                            </m:r>
                          </m:lim>
                        </m:limLow>
                        <m:limLow>
                          <m:e>
                            <m:r>
                              <a:rPr xmlns:a="http://schemas.openxmlformats.org/drawingml/2006/main" sz="5200" i="1">
                                <a:solidFill>
                                  <a:srgbClr val="000000"/>
                                </a:solidFill>
                                <a:latin typeface="Cambria Math" panose="02040503050406030204" pitchFamily="18" charset="0"/>
                              </a:rPr>
                              <m:t>∑</m:t>
                            </m:r>
                          </m:e>
                          <m:lim>
                            <m:sSup>
                              <m:e>
                                <m:argPr>
                                  <m:scrLvl m:val="0"/>
                                </m:argPr>
                                <m:r>
                                  <a:rPr xmlns:a="http://schemas.openxmlformats.org/drawingml/2006/main" sz="5200" i="1">
                                    <a:solidFill>
                                      <a:srgbClr val="000000"/>
                                    </a:solidFill>
                                    <a:latin typeface="Cambria Math" panose="02040503050406030204" pitchFamily="18" charset="0"/>
                                  </a:rPr>
                                  <m:t>s</m:t>
                                </m:r>
                              </m:e>
                              <m:sup>
                                <m:argPr>
                                  <m:scrLvl m:val="0"/>
                                </m:argPr>
                                <m:r>
                                  <a:rPr xmlns:a="http://schemas.openxmlformats.org/drawingml/2006/main" sz="5200" i="1">
                                    <a:solidFill>
                                      <a:srgbClr val="000000"/>
                                    </a:solidFill>
                                    <a:latin typeface="Cambria Math" panose="02040503050406030204" pitchFamily="18" charset="0"/>
                                  </a:rPr>
                                  <m:t>′</m:t>
                                </m:r>
                              </m:sup>
                            </m:sSup>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r</m:t>
                            </m:r>
                          </m:lim>
                        </m:limLow>
                        <m:r>
                          <a:rPr xmlns:a="http://schemas.openxmlformats.org/drawingml/2006/main" sz="5200" i="1">
                            <a:solidFill>
                              <a:srgbClr val="000000"/>
                            </a:solidFill>
                            <a:latin typeface="Cambria Math" panose="02040503050406030204" pitchFamily="18" charset="0"/>
                          </a:rPr>
                          <m:t>p</m:t>
                        </m:r>
                        <m:r>
                          <a:rPr xmlns:a="http://schemas.openxmlformats.org/drawingml/2006/main" sz="5200" i="1">
                            <a:solidFill>
                              <a:srgbClr val="000000"/>
                            </a:solidFill>
                            <a:latin typeface="Cambria Math" panose="02040503050406030204" pitchFamily="18" charset="0"/>
                          </a:rPr>
                          <m:t>(</m:t>
                        </m:r>
                        <m:sSup>
                          <m:e>
                            <m:r>
                              <a:rPr xmlns:a="http://schemas.openxmlformats.org/drawingml/2006/main" sz="5200" i="1">
                                <a:solidFill>
                                  <a:srgbClr val="000000"/>
                                </a:solidFill>
                                <a:latin typeface="Cambria Math" panose="02040503050406030204" pitchFamily="18" charset="0"/>
                              </a:rPr>
                              <m:t>s</m:t>
                            </m:r>
                          </m:e>
                          <m:sup>
                            <m:r>
                              <a:rPr xmlns:a="http://schemas.openxmlformats.org/drawingml/2006/main" sz="5200" i="1">
                                <a:solidFill>
                                  <a:srgbClr val="000000"/>
                                </a:solidFill>
                                <a:latin typeface="Cambria Math" panose="02040503050406030204" pitchFamily="18" charset="0"/>
                              </a:rPr>
                              <m:t>′</m:t>
                            </m:r>
                          </m:sup>
                        </m:sSup>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r</m:t>
                        </m:r>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s</m:t>
                        </m:r>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a</m:t>
                        </m:r>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r</m:t>
                        </m:r>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γ</m:t>
                        </m:r>
                        <m:sSub>
                          <m:e>
                            <m:r>
                              <a:rPr xmlns:a="http://schemas.openxmlformats.org/drawingml/2006/main" sz="5200" i="1">
                                <a:solidFill>
                                  <a:srgbClr val="000000"/>
                                </a:solidFill>
                                <a:latin typeface="Cambria Math" panose="02040503050406030204" pitchFamily="18" charset="0"/>
                              </a:rPr>
                              <m:t>v</m:t>
                            </m:r>
                          </m:e>
                          <m:sub>
                            <m:r>
                              <a:rPr xmlns:a="http://schemas.openxmlformats.org/drawingml/2006/main" sz="5200" i="1">
                                <a:solidFill>
                                  <a:srgbClr val="000000"/>
                                </a:solidFill>
                                <a:latin typeface="Cambria Math" panose="02040503050406030204" pitchFamily="18" charset="0"/>
                              </a:rPr>
                              <m:t>*</m:t>
                            </m:r>
                          </m:sub>
                        </m:sSub>
                        <m:r>
                          <a:rPr xmlns:a="http://schemas.openxmlformats.org/drawingml/2006/main" sz="5200" i="1">
                            <a:solidFill>
                              <a:srgbClr val="000000"/>
                            </a:solidFill>
                            <a:latin typeface="Cambria Math" panose="02040503050406030204" pitchFamily="18" charset="0"/>
                          </a:rPr>
                          <m:t>(</m:t>
                        </m:r>
                        <m:sSup>
                          <m:e>
                            <m:r>
                              <a:rPr xmlns:a="http://schemas.openxmlformats.org/drawingml/2006/main" sz="5200" i="1">
                                <a:solidFill>
                                  <a:srgbClr val="000000"/>
                                </a:solidFill>
                                <a:latin typeface="Cambria Math" panose="02040503050406030204" pitchFamily="18" charset="0"/>
                              </a:rPr>
                              <m:t>s</m:t>
                            </m:r>
                          </m:e>
                          <m:sup>
                            <m:r>
                              <a:rPr xmlns:a="http://schemas.openxmlformats.org/drawingml/2006/main" sz="5200" i="1">
                                <a:solidFill>
                                  <a:srgbClr val="000000"/>
                                </a:solidFill>
                                <a:latin typeface="Cambria Math" panose="02040503050406030204" pitchFamily="18" charset="0"/>
                              </a:rPr>
                              <m:t>′</m:t>
                            </m:r>
                          </m:sup>
                        </m:sSup>
                        <m:r>
                          <a:rPr xmlns:a="http://schemas.openxmlformats.org/drawingml/2006/main" sz="5200" i="1">
                            <a:solidFill>
                              <a:srgbClr val="000000"/>
                            </a:solidFill>
                            <a:latin typeface="Cambria Math" panose="02040503050406030204" pitchFamily="18" charset="0"/>
                          </a:rPr>
                          <m:t>)</m:t>
                        </m:r>
                        <m:r>
                          <a:rPr xmlns:a="http://schemas.openxmlformats.org/drawingml/2006/main" sz="5200" i="1">
                            <a:solidFill>
                              <a:srgbClr val="000000"/>
                            </a:solidFill>
                            <a:latin typeface="Cambria Math" panose="02040503050406030204" pitchFamily="18" charset="0"/>
                          </a:rPr>
                          <m:t>]</m:t>
                        </m:r>
                      </m:e>
                    </m:mr>
                  </m:m>
                </m:oMath>
              </m:oMathPara>
            </a14:m>
            <a:endParaRPr sz="5200"/>
          </a:p>
        </p:txBody>
      </p:sp>
      <p:pic>
        <p:nvPicPr>
          <p:cNvPr id="309" name="Image" descr="Image"/>
          <p:cNvPicPr>
            <a:picLocks noChangeAspect="1"/>
          </p:cNvPicPr>
          <p:nvPr/>
        </p:nvPicPr>
        <p:blipFill>
          <a:blip r:embed="rId2">
            <a:extLst/>
          </a:blip>
          <a:stretch>
            <a:fillRect/>
          </a:stretch>
        </p:blipFill>
        <p:spPr>
          <a:xfrm>
            <a:off x="15576694" y="3591678"/>
            <a:ext cx="6478089" cy="4297446"/>
          </a:xfrm>
          <a:prstGeom prst="rect">
            <a:avLst/>
          </a:prstGeom>
          <a:ln w="12700">
            <a:miter lim="400000"/>
          </a:ln>
        </p:spPr>
      </p:pic>
      <p:grpSp>
        <p:nvGrpSpPr>
          <p:cNvPr id="312" name="An open circle &quot;s&quot; has outgoing edges leading to three filled circles &quot;a&quot;, each of which has two outgoing edges labelled &quot;r&quot; to open circles labelled &quot;s'&quot;.  The branches from &quot;s&quot; to the filled circles &quot;a&quot; are connected by an arc labelled &quot;max&quot;."/>
          <p:cNvGrpSpPr/>
          <p:nvPr/>
        </p:nvGrpSpPr>
        <p:grpSpPr>
          <a:xfrm>
            <a:off x="15576694" y="7990722"/>
            <a:ext cx="6478089" cy="277192"/>
            <a:chOff x="0" y="0"/>
            <a:chExt cx="6478087" cy="277191"/>
          </a:xfrm>
        </p:grpSpPr>
        <p:sp>
          <p:nvSpPr>
            <p:cNvPr id="310" name="Rectangle"/>
            <p:cNvSpPr/>
            <p:nvPr/>
          </p:nvSpPr>
          <p:spPr>
            <a:xfrm>
              <a:off x="0" y="0"/>
              <a:ext cx="6478088" cy="277192"/>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n-lt"/>
                  <a:ea typeface="+mn-ea"/>
                  <a:cs typeface="+mn-cs"/>
                  <a:sym typeface="Helvetica Neue"/>
                </a:defRPr>
              </a:pPr>
            </a:p>
          </p:txBody>
        </p:sp>
        <p:sp>
          <p:nvSpPr>
            <p:cNvPr id="311" name="An open circle &quot;s&quot; has outgoing edges leading to three filled circles &quot;a&quot;, each of which has two outgoing edges labelled &quot;r&quot; to open circles labelled &quot;s'&quot;.  The branches from &quot;s&quot; to the filled circles &quot;a&quot; are connected by an arc labelled &quot;max&quot;."/>
            <p:cNvSpPr txBox="1"/>
            <p:nvPr/>
          </p:nvSpPr>
          <p:spPr>
            <a:xfrm>
              <a:off x="0" y="-1"/>
              <a:ext cx="6478088" cy="277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n-lt"/>
                  <a:ea typeface="+mn-ea"/>
                  <a:cs typeface="+mn-cs"/>
                  <a:sym typeface="Helvetica Neue"/>
                </a:defRPr>
              </a:lvl1pPr>
            </a:lstStyle>
            <a:p>
              <a:pPr/>
              <a:r>
                <a:t>An open circle "s" has outgoing edges leading to three filled circles "a", each of which has two outgoing edges labelled "r" to open circles labelled "s'".  The branches from "s" to the filled circles "a" are connected by an arc labelled "max".</a:t>
              </a:r>
            </a:p>
          </p:txBody>
        </p:sp>
      </p:grpSp>
      <p:pic>
        <p:nvPicPr>
          <p:cNvPr id="313" name="Image" descr="Image"/>
          <p:cNvPicPr>
            <a:picLocks noChangeAspect="1"/>
          </p:cNvPicPr>
          <p:nvPr/>
        </p:nvPicPr>
        <p:blipFill>
          <a:blip r:embed="rId3">
            <a:extLst/>
          </a:blip>
          <a:stretch>
            <a:fillRect/>
          </a:stretch>
        </p:blipFill>
        <p:spPr>
          <a:xfrm>
            <a:off x="16157133" y="8642946"/>
            <a:ext cx="5317209" cy="4297446"/>
          </a:xfrm>
          <a:prstGeom prst="rect">
            <a:avLst/>
          </a:prstGeom>
          <a:ln w="12700">
            <a:miter lim="400000"/>
          </a:ln>
        </p:spPr>
      </p:pic>
      <p:grpSp>
        <p:nvGrpSpPr>
          <p:cNvPr id="316" name="A filled circle labelled &quot;s,a&quot; has outgoing edges labelled &quot;r&quot; to two open circles labelled &quot;s'&quot;.  Each &quot;s'&quot; circle has two edges leading to filled circles labelled &quot;a'&quot;; these two edges are joined by an arc labelled &quot;max&quot;."/>
          <p:cNvGrpSpPr/>
          <p:nvPr/>
        </p:nvGrpSpPr>
        <p:grpSpPr>
          <a:xfrm>
            <a:off x="16157133" y="13041989"/>
            <a:ext cx="5317209" cy="277192"/>
            <a:chOff x="0" y="0"/>
            <a:chExt cx="5317208" cy="277191"/>
          </a:xfrm>
        </p:grpSpPr>
        <p:sp>
          <p:nvSpPr>
            <p:cNvPr id="314" name="Rectangle"/>
            <p:cNvSpPr/>
            <p:nvPr/>
          </p:nvSpPr>
          <p:spPr>
            <a:xfrm>
              <a:off x="0" y="0"/>
              <a:ext cx="5317209" cy="277192"/>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n-lt"/>
                  <a:ea typeface="+mn-ea"/>
                  <a:cs typeface="+mn-cs"/>
                  <a:sym typeface="Helvetica Neue"/>
                </a:defRPr>
              </a:pPr>
            </a:p>
          </p:txBody>
        </p:sp>
        <p:sp>
          <p:nvSpPr>
            <p:cNvPr id="315" name="A filled circle labelled &quot;s,a&quot; has outgoing edges labelled &quot;r&quot; to two open circles labelled &quot;s'&quot;.  Each &quot;s'&quot; circle has two edges leading to filled circles labelled &quot;a'&quot;; these two edges are joined by an arc labelled &quot;max&quot;."/>
            <p:cNvSpPr txBox="1"/>
            <p:nvPr/>
          </p:nvSpPr>
          <p:spPr>
            <a:xfrm>
              <a:off x="-1" y="-1"/>
              <a:ext cx="5317210" cy="277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n-lt"/>
                  <a:ea typeface="+mn-ea"/>
                  <a:cs typeface="+mn-cs"/>
                  <a:sym typeface="Helvetica Neue"/>
                </a:defRPr>
              </a:lvl1pPr>
            </a:lstStyle>
            <a:p>
              <a:pPr/>
              <a:r>
                <a:t>A filled circle labelled "s,a" has outgoing edges labelled "r" to two open circles labelled "s'".  Each "s'" circle has two edges leading to filled circles labelled "a'"; these two edges are joined by an arc labelled "max".</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09"/>
                                        </p:tgtEl>
                                        <p:attrNameLst>
                                          <p:attrName>style.visibility</p:attrName>
                                        </p:attrNameLst>
                                      </p:cBhvr>
                                      <p:to>
                                        <p:strVal val="visible"/>
                                      </p:to>
                                    </p:set>
                                  </p:childTnLst>
                                </p:cTn>
                              </p:par>
                            </p:childTnLst>
                          </p:cTn>
                        </p:par>
                        <p:par>
                          <p:cTn id="15" fill="hold">
                            <p:stCondLst>
                              <p:cond delay="0"/>
                            </p:stCondLst>
                            <p:childTnLst>
                              <p:par>
                                <p:cTn id="16" presetClass="entr" nodeType="afterEffect" presetSubtype="0" presetID="1" grpId="4" fill="hold">
                                  <p:stCondLst>
                                    <p:cond delay="0"/>
                                  </p:stCondLst>
                                  <p:iterate type="el" backwards="0">
                                    <p:tmAbs val="0"/>
                                  </p:iterate>
                                  <p:childTnLst>
                                    <p:set>
                                      <p:cBhvr>
                                        <p:cTn id="17" fill="hold"/>
                                        <p:tgtEl>
                                          <p:spTgt spid="312"/>
                                        </p:tgtEl>
                                        <p:attrNameLst>
                                          <p:attrName>style.visibility</p:attrName>
                                        </p:attrNameLst>
                                      </p:cBhvr>
                                      <p:to>
                                        <p:strVal val="visible"/>
                                      </p:to>
                                    </p:set>
                                  </p:childTnLst>
                                </p:cTn>
                              </p:par>
                            </p:childTnLst>
                          </p:cTn>
                        </p:par>
                        <p:par>
                          <p:cTn id="18" fill="hold">
                            <p:stCondLst>
                              <p:cond delay="0"/>
                            </p:stCondLst>
                            <p:childTnLst>
                              <p:par>
                                <p:cTn id="19" presetClass="entr" nodeType="afterEffect" presetSubtype="0" presetID="1" grpId="5" fill="hold">
                                  <p:stCondLst>
                                    <p:cond delay="0"/>
                                  </p:stCondLst>
                                  <p:iterate type="el" backwards="0">
                                    <p:tmAbs val="0"/>
                                  </p:iterate>
                                  <p:childTnLst>
                                    <p:set>
                                      <p:cBhvr>
                                        <p:cTn id="20" fill="hold"/>
                                        <p:tgtEl>
                                          <p:spTgt spid="313"/>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6" fill="hold">
                                  <p:stCondLst>
                                    <p:cond delay="0"/>
                                  </p:stCondLst>
                                  <p:iterate type="el" backwards="0">
                                    <p:tmAbs val="0"/>
                                  </p:iterate>
                                  <p:childTnLst>
                                    <p:set>
                                      <p:cBhvr>
                                        <p:cTn id="23" fill="hold"/>
                                        <p:tgtEl>
                                          <p:spTgt spid="3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3" grpId="5"/>
      <p:bldP build="whole" bldLvl="1" animBg="1" rev="0" advAuto="0" spid="307" grpId="2"/>
      <p:bldP build="whole" bldLvl="1" animBg="1" rev="0" advAuto="0" spid="312" grpId="4"/>
      <p:bldP build="whole" bldLvl="1" animBg="1" rev="0" advAuto="0" spid="309" grpId="3"/>
      <p:bldP build="whole" bldLvl="1" animBg="1" rev="0" advAuto="0" spid="316" grpId="6"/>
      <p:bldP build="whole" bldLvl="1" animBg="1" rev="0" advAuto="0" spid="308"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Optimal GridWorld"/>
          <p:cNvSpPr txBox="1"/>
          <p:nvPr>
            <p:ph type="title"/>
          </p:nvPr>
        </p:nvSpPr>
        <p:spPr>
          <a:xfrm>
            <a:off x="2667000" y="357186"/>
            <a:ext cx="19050000" cy="3036097"/>
          </a:xfrm>
          <a:prstGeom prst="rect">
            <a:avLst/>
          </a:prstGeom>
        </p:spPr>
        <p:txBody>
          <a:bodyPr/>
          <a:lstStyle/>
          <a:p>
            <a:pPr/>
            <a:r>
              <a:t>Optimal GridWorld</a:t>
            </a:r>
          </a:p>
        </p:txBody>
      </p:sp>
      <p:grpSp>
        <p:nvGrpSpPr>
          <p:cNvPr id="323" name="Group"/>
          <p:cNvGrpSpPr/>
          <p:nvPr/>
        </p:nvGrpSpPr>
        <p:grpSpPr>
          <a:xfrm>
            <a:off x="3187988" y="4522324"/>
            <a:ext cx="18008024" cy="6942779"/>
            <a:chOff x="0" y="0"/>
            <a:chExt cx="18008023" cy="6942777"/>
          </a:xfrm>
        </p:grpSpPr>
        <p:pic>
          <p:nvPicPr>
            <p:cNvPr id="319" name="Image" descr="Image"/>
            <p:cNvPicPr>
              <a:picLocks noChangeAspect="1"/>
            </p:cNvPicPr>
            <p:nvPr/>
          </p:nvPicPr>
          <p:blipFill>
            <a:blip r:embed="rId2">
              <a:extLst/>
            </a:blip>
            <a:stretch>
              <a:fillRect/>
            </a:stretch>
          </p:blipFill>
          <p:spPr>
            <a:xfrm>
              <a:off x="0" y="-1"/>
              <a:ext cx="18008024" cy="6629861"/>
            </a:xfrm>
            <a:prstGeom prst="rect">
              <a:avLst/>
            </a:prstGeom>
            <a:ln w="12700" cap="flat">
              <a:noFill/>
              <a:miter lim="400000"/>
            </a:ln>
            <a:effectLst/>
          </p:spPr>
        </p:pic>
        <p:grpSp>
          <p:nvGrpSpPr>
            <p:cNvPr id="322" name="Caption"/>
            <p:cNvGrpSpPr/>
            <p:nvPr/>
          </p:nvGrpSpPr>
          <p:grpSpPr>
            <a:xfrm>
              <a:off x="0" y="6731458"/>
              <a:ext cx="18008024" cy="211320"/>
              <a:chOff x="0" y="0"/>
              <a:chExt cx="18008023" cy="211319"/>
            </a:xfrm>
          </p:grpSpPr>
          <p:sp>
            <p:nvSpPr>
              <p:cNvPr id="320" name="Rectangle"/>
              <p:cNvSpPr/>
              <p:nvPr/>
            </p:nvSpPr>
            <p:spPr>
              <a:xfrm>
                <a:off x="0" y="0"/>
                <a:ext cx="18008024" cy="211320"/>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n-lt"/>
                    <a:ea typeface="+mn-ea"/>
                    <a:cs typeface="+mn-cs"/>
                    <a:sym typeface="Helvetica Neue"/>
                  </a:defRPr>
                </a:pPr>
              </a:p>
            </p:txBody>
          </p:sp>
          <p:sp>
            <p:nvSpPr>
              <p:cNvPr id="321" name="The reward dynamics for gridworld, a table of the optimal state values, and a grid showing the actions chosen by the optimal policy  ."/>
              <p:cNvSpPr txBox="1"/>
              <p:nvPr/>
            </p:nvSpPr>
            <p:spPr>
              <a:xfrm>
                <a:off x="0" y="-1"/>
                <a:ext cx="18008024" cy="20445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a:defRPr b="1" sz="600">
                    <a:solidFill>
                      <a:srgbClr val="D6D5D5"/>
                    </a:solidFill>
                    <a:latin typeface="+mn-lt"/>
                    <a:ea typeface="+mn-ea"/>
                    <a:cs typeface="+mn-cs"/>
                    <a:sym typeface="Helvetica Neue"/>
                  </a:defRPr>
                </a:pPr>
                <a:r>
                  <a:t>The reward dynamics for gridworld, a table of the optimal state values, and a grid showing the actions chosen by the optimal policy </a:t>
                </a:r>
                <a14:m>
                  <m:oMath>
                    <m:sSub>
                      <m:e>
                        <m:r>
                          <a:rPr xmlns:a="http://schemas.openxmlformats.org/drawingml/2006/main" sz="700" i="1">
                            <a:solidFill>
                              <a:srgbClr val="D5D5D5"/>
                            </a:solidFill>
                            <a:latin typeface="Cambria Math" panose="02040503050406030204" pitchFamily="18" charset="0"/>
                          </a:rPr>
                          <m:t>π</m:t>
                        </m:r>
                      </m:e>
                      <m:sub>
                        <m:r>
                          <a:rPr xmlns:a="http://schemas.openxmlformats.org/drawingml/2006/main" sz="700" i="1">
                            <a:solidFill>
                              <a:srgbClr val="D5D5D5"/>
                            </a:solidFill>
                            <a:latin typeface="Cambria Math" panose="02040503050406030204" pitchFamily="18" charset="0"/>
                          </a:rPr>
                          <m:t>*</m:t>
                        </m:r>
                      </m:sub>
                    </m:sSub>
                  </m:oMath>
                </a14:m>
                <a:r>
                  <a:t>.</a:t>
                </a:r>
                <a:endParaRPr sz="660"/>
              </a:p>
            </p:txBody>
          </p:sp>
        </p:grpSp>
      </p:gr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5" name="Policy Improvement Theorem"/>
          <p:cNvSpPr txBox="1"/>
          <p:nvPr>
            <p:ph type="title"/>
          </p:nvPr>
        </p:nvSpPr>
        <p:spPr>
          <a:xfrm>
            <a:off x="2667000" y="416227"/>
            <a:ext cx="19050000" cy="3036097"/>
          </a:xfrm>
          <a:prstGeom prst="rect">
            <a:avLst/>
          </a:prstGeom>
        </p:spPr>
        <p:txBody>
          <a:bodyPr/>
          <a:lstStyle/>
          <a:p>
            <a:pPr/>
            <a:r>
              <a:t>Policy Improvement Theorem</a:t>
            </a:r>
          </a:p>
        </p:txBody>
      </p:sp>
      <p:sp>
        <p:nvSpPr>
          <p:cNvPr id="326" name="Theorem:  Let   and   be any pair of deterministic policies.…"/>
          <p:cNvSpPr txBox="1"/>
          <p:nvPr>
            <p:ph type="body" idx="1"/>
          </p:nvPr>
        </p:nvSpPr>
        <p:spPr>
          <a:xfrm>
            <a:off x="2667000" y="3702353"/>
            <a:ext cx="19050000" cy="9370705"/>
          </a:xfrm>
          <a:prstGeom prst="rect">
            <a:avLst/>
          </a:prstGeom>
        </p:spPr>
        <p:txBody>
          <a:bodyPr/>
          <a:lstStyle/>
          <a:p>
            <a:pPr marL="0" indent="0">
              <a:buSzTx/>
              <a:buNone/>
              <a:defRPr b="1">
                <a:latin typeface="+mn-lt"/>
                <a:ea typeface="+mn-ea"/>
                <a:cs typeface="+mn-cs"/>
                <a:sym typeface="Helvetica Neue"/>
              </a:defRPr>
            </a:pPr>
            <a:r>
              <a:t>Theorem: </a:t>
            </a:r>
            <a:br/>
            <a:r>
              <a:rPr b="0">
                <a:latin typeface="Helvetica Neue Light"/>
                <a:ea typeface="Helvetica Neue Light"/>
                <a:cs typeface="Helvetica Neue Light"/>
                <a:sym typeface="Helvetica Neue Light"/>
              </a:rPr>
              <a:t>Let </a:t>
            </a:r>
            <a14:m>
              <m:oMath>
                <m:r>
                  <a:rPr xmlns:a="http://schemas.openxmlformats.org/drawingml/2006/main" sz="5300" i="1">
                    <a:solidFill>
                      <a:srgbClr val="000000"/>
                    </a:solidFill>
                    <a:latin typeface="Cambria Math" panose="02040503050406030204" pitchFamily="18" charset="0"/>
                  </a:rPr>
                  <m:t>π</m:t>
                </m:r>
              </m:oMath>
            </a14:m>
            <a:r>
              <a:rPr b="0">
                <a:latin typeface="Helvetica Neue Light"/>
                <a:ea typeface="Helvetica Neue Light"/>
                <a:cs typeface="Helvetica Neue Light"/>
                <a:sym typeface="Helvetica Neue Light"/>
              </a:rPr>
              <a:t> and </a:t>
            </a:r>
            <a14:m>
              <m:oMath>
                <m:sSup>
                  <m:e>
                    <m:r>
                      <a:rPr xmlns:a="http://schemas.openxmlformats.org/drawingml/2006/main" sz="5300" i="1">
                        <a:solidFill>
                          <a:srgbClr val="000000"/>
                        </a:solidFill>
                        <a:latin typeface="Cambria Math" panose="02040503050406030204" pitchFamily="18" charset="0"/>
                      </a:rPr>
                      <m:t>π</m:t>
                    </m:r>
                  </m:e>
                  <m:sup>
                    <m:r>
                      <a:rPr xmlns:a="http://schemas.openxmlformats.org/drawingml/2006/main" sz="5300" i="1">
                        <a:solidFill>
                          <a:srgbClr val="000000"/>
                        </a:solidFill>
                        <a:latin typeface="Cambria Math" panose="02040503050406030204" pitchFamily="18" charset="0"/>
                      </a:rPr>
                      <m:t>′</m:t>
                    </m:r>
                  </m:sup>
                </m:sSup>
              </m:oMath>
            </a14:m>
            <a:r>
              <a:rPr b="0">
                <a:latin typeface="Helvetica Neue Light"/>
                <a:ea typeface="Helvetica Neue Light"/>
                <a:cs typeface="Helvetica Neue Light"/>
                <a:sym typeface="Helvetica Neue Light"/>
              </a:rPr>
              <a:t> be any pair of deterministic policies.</a:t>
            </a:r>
            <a:endParaRPr b="0">
              <a:latin typeface="Helvetica Neue Light"/>
              <a:ea typeface="Helvetica Neue Light"/>
              <a:cs typeface="Helvetica Neue Light"/>
              <a:sym typeface="Helvetica Neue Light"/>
            </a:endParaRPr>
          </a:p>
          <a:p>
            <a:pPr marL="0" indent="0">
              <a:buSzTx/>
              <a:buNone/>
            </a:pPr>
            <a:r>
              <a:t>If </a:t>
            </a:r>
            <a14:m>
              <m:oMath>
                <m:sSub>
                  <m:e>
                    <m:r>
                      <a:rPr xmlns:a="http://schemas.openxmlformats.org/drawingml/2006/main" sz="5300" i="1">
                        <a:solidFill>
                          <a:srgbClr val="000000"/>
                        </a:solidFill>
                        <a:latin typeface="Cambria Math" panose="02040503050406030204" pitchFamily="18" charset="0"/>
                      </a:rPr>
                      <m:t>q</m:t>
                    </m:r>
                  </m:e>
                  <m:sub>
                    <m:r>
                      <a:rPr xmlns:a="http://schemas.openxmlformats.org/drawingml/2006/main" sz="5300" i="1">
                        <a:solidFill>
                          <a:srgbClr val="000000"/>
                        </a:solidFill>
                        <a:latin typeface="Cambria Math" panose="02040503050406030204" pitchFamily="18" charset="0"/>
                      </a:rPr>
                      <m:t>π</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s</m:t>
                </m:r>
                <m:r>
                  <a:rPr xmlns:a="http://schemas.openxmlformats.org/drawingml/2006/main" sz="5300" i="1">
                    <a:solidFill>
                      <a:srgbClr val="000000"/>
                    </a:solidFill>
                    <a:latin typeface="Cambria Math" panose="02040503050406030204" pitchFamily="18" charset="0"/>
                  </a:rPr>
                  <m:t>,</m:t>
                </m:r>
                <m:sSup>
                  <m:e>
                    <m:r>
                      <a:rPr xmlns:a="http://schemas.openxmlformats.org/drawingml/2006/main" sz="5300" i="1">
                        <a:solidFill>
                          <a:srgbClr val="000000"/>
                        </a:solidFill>
                        <a:latin typeface="Cambria Math" panose="02040503050406030204" pitchFamily="18" charset="0"/>
                      </a:rPr>
                      <m:t>π</m:t>
                    </m:r>
                  </m:e>
                  <m:sup>
                    <m:r>
                      <a:rPr xmlns:a="http://schemas.openxmlformats.org/drawingml/2006/main" sz="5300" i="1">
                        <a:solidFill>
                          <a:srgbClr val="000000"/>
                        </a:solidFill>
                        <a:latin typeface="Cambria Math" panose="02040503050406030204" pitchFamily="18" charset="0"/>
                      </a:rPr>
                      <m:t>′</m:t>
                    </m:r>
                  </m:sup>
                </m:sSup>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s</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v</m:t>
                    </m:r>
                  </m:e>
                  <m:sub>
                    <m:r>
                      <a:rPr xmlns:a="http://schemas.openxmlformats.org/drawingml/2006/main" sz="5300" i="1">
                        <a:solidFill>
                          <a:srgbClr val="000000"/>
                        </a:solidFill>
                        <a:latin typeface="Cambria Math" panose="02040503050406030204" pitchFamily="18" charset="0"/>
                      </a:rPr>
                      <m:t>π</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s</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s</m:t>
                </m:r>
                <m:r>
                  <a:rPr xmlns:a="http://schemas.openxmlformats.org/drawingml/2006/main" sz="5300" i="1">
                    <a:solidFill>
                      <a:srgbClr val="000000"/>
                    </a:solidFill>
                    <a:latin typeface="Cambria Math" panose="02040503050406030204" pitchFamily="18" charset="0"/>
                  </a:rPr>
                  <m:t>∈</m:t>
                </m:r>
                <m:r>
                  <m:rPr>
                    <m:scr m:val="script"/>
                  </m:rPr>
                  <a:rPr xmlns:a="http://schemas.openxmlformats.org/drawingml/2006/main" sz="5300" i="1">
                    <a:solidFill>
                      <a:srgbClr val="000000"/>
                    </a:solidFill>
                    <a:latin typeface="Cambria Math" panose="02040503050406030204" pitchFamily="18" charset="0"/>
                  </a:rPr>
                  <m:t>S</m:t>
                </m:r>
              </m:oMath>
            </a14:m>
            <a:r>
              <a:t>,</a:t>
            </a:r>
          </a:p>
          <a:p>
            <a:pPr marL="0" indent="0">
              <a:buSzTx/>
              <a:buNone/>
            </a:pPr>
            <a:r>
              <a:t>then </a:t>
            </a:r>
            <a14:m>
              <m:oMath>
                <m:sSub>
                  <m:e>
                    <m:r>
                      <a:rPr xmlns:a="http://schemas.openxmlformats.org/drawingml/2006/main" sz="5300" i="1">
                        <a:solidFill>
                          <a:srgbClr val="000000"/>
                        </a:solidFill>
                        <a:latin typeface="Cambria Math" panose="02040503050406030204" pitchFamily="18" charset="0"/>
                      </a:rPr>
                      <m:t>v</m:t>
                    </m:r>
                  </m:e>
                  <m:sub>
                    <m:sSup>
                      <m:e>
                        <m:r>
                          <a:rPr xmlns:a="http://schemas.openxmlformats.org/drawingml/2006/main" sz="5300" i="1">
                            <a:solidFill>
                              <a:srgbClr val="000000"/>
                            </a:solidFill>
                            <a:latin typeface="Cambria Math" panose="02040503050406030204" pitchFamily="18" charset="0"/>
                          </a:rPr>
                          <m:t>π</m:t>
                        </m:r>
                      </m:e>
                      <m:sup>
                        <m:r>
                          <a:rPr xmlns:a="http://schemas.openxmlformats.org/drawingml/2006/main" sz="5300" i="1">
                            <a:solidFill>
                              <a:srgbClr val="000000"/>
                            </a:solidFill>
                            <a:latin typeface="Cambria Math" panose="02040503050406030204" pitchFamily="18" charset="0"/>
                          </a:rPr>
                          <m:t>′</m:t>
                        </m:r>
                      </m:sup>
                    </m:sSup>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s</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sSub>
                  <m:e>
                    <m:r>
                      <a:rPr xmlns:a="http://schemas.openxmlformats.org/drawingml/2006/main" sz="5300" i="1">
                        <a:solidFill>
                          <a:srgbClr val="000000"/>
                        </a:solidFill>
                        <a:latin typeface="Cambria Math" panose="02040503050406030204" pitchFamily="18" charset="0"/>
                      </a:rPr>
                      <m:t>v</m:t>
                    </m:r>
                  </m:e>
                  <m:sub>
                    <m:r>
                      <a:rPr xmlns:a="http://schemas.openxmlformats.org/drawingml/2006/main" sz="5300" i="1">
                        <a:solidFill>
                          <a:srgbClr val="000000"/>
                        </a:solidFill>
                        <a:latin typeface="Cambria Math" panose="02040503050406030204" pitchFamily="18" charset="0"/>
                      </a:rPr>
                      <m:t>π</m:t>
                    </m:r>
                  </m:sub>
                </m:sSub>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s</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s</m:t>
                </m:r>
                <m:r>
                  <a:rPr xmlns:a="http://schemas.openxmlformats.org/drawingml/2006/main" sz="5300" i="1">
                    <a:solidFill>
                      <a:srgbClr val="000000"/>
                    </a:solidFill>
                    <a:latin typeface="Cambria Math" panose="02040503050406030204" pitchFamily="18" charset="0"/>
                  </a:rPr>
                  <m:t>∈</m:t>
                </m:r>
                <m:r>
                  <m:rPr>
                    <m:scr m:val="script"/>
                  </m:rPr>
                  <a:rPr xmlns:a="http://schemas.openxmlformats.org/drawingml/2006/main" sz="5300" i="1">
                    <a:solidFill>
                      <a:srgbClr val="000000"/>
                    </a:solidFill>
                    <a:latin typeface="Cambria Math" panose="02040503050406030204" pitchFamily="18" charset="0"/>
                  </a:rPr>
                  <m:t>S</m:t>
                </m:r>
              </m:oMath>
            </a14:m>
            <a:r>
              <a:t>.</a:t>
            </a:r>
          </a:p>
          <a:p>
            <a:pPr marL="0" indent="0">
              <a:spcBef>
                <a:spcPts val="5900"/>
              </a:spcBef>
              <a:buSzTx/>
              <a:buNone/>
            </a:pPr>
            <a:r>
              <a:t>If you are never worse off </a:t>
            </a:r>
            <a:r>
              <a:rPr>
                <a:solidFill>
                  <a:srgbClr val="C82506"/>
                </a:solidFill>
                <a:latin typeface="Helvetica Neue Medium"/>
                <a:ea typeface="Helvetica Neue Medium"/>
                <a:cs typeface="Helvetica Neue Medium"/>
                <a:sym typeface="Helvetica Neue Medium"/>
              </a:rPr>
              <a:t>at any state</a:t>
            </a:r>
            <a:r>
              <a:t> by following </a:t>
            </a:r>
            <a14:m>
              <m:oMath>
                <m:sSup>
                  <m:e>
                    <m:r>
                      <a:rPr xmlns:a="http://schemas.openxmlformats.org/drawingml/2006/main" sz="5300" i="1">
                        <a:solidFill>
                          <a:srgbClr val="000000"/>
                        </a:solidFill>
                        <a:latin typeface="Cambria Math" panose="02040503050406030204" pitchFamily="18" charset="0"/>
                      </a:rPr>
                      <m:t>π</m:t>
                    </m:r>
                  </m:e>
                  <m:sup>
                    <m:r>
                      <a:rPr xmlns:a="http://schemas.openxmlformats.org/drawingml/2006/main" sz="5300" i="1">
                        <a:solidFill>
                          <a:srgbClr val="000000"/>
                        </a:solidFill>
                        <a:latin typeface="Cambria Math" panose="02040503050406030204" pitchFamily="18" charset="0"/>
                      </a:rPr>
                      <m:t>′</m:t>
                    </m:r>
                  </m:sup>
                </m:sSup>
              </m:oMath>
            </a14:m>
            <a:r>
              <a:t> for </a:t>
            </a:r>
            <a:r>
              <a:rPr>
                <a:solidFill>
                  <a:srgbClr val="C82506"/>
                </a:solidFill>
                <a:latin typeface="Helvetica Neue Medium"/>
                <a:ea typeface="Helvetica Neue Medium"/>
                <a:cs typeface="Helvetica Neue Medium"/>
                <a:sym typeface="Helvetica Neue Medium"/>
              </a:rPr>
              <a:t>one step</a:t>
            </a:r>
            <a:r>
              <a:t> and then following </a:t>
            </a:r>
            <a14:m>
              <m:oMath>
                <m:r>
                  <a:rPr xmlns:a="http://schemas.openxmlformats.org/drawingml/2006/main" sz="5300" i="1">
                    <a:solidFill>
                      <a:srgbClr val="000000"/>
                    </a:solidFill>
                    <a:latin typeface="Cambria Math" panose="02040503050406030204" pitchFamily="18" charset="0"/>
                  </a:rPr>
                  <m:t>π</m:t>
                </m:r>
              </m:oMath>
            </a14:m>
            <a:r>
              <a:t> forever after, then following </a:t>
            </a:r>
            <a14:m>
              <m:oMath>
                <m:sSup>
                  <m:e>
                    <m:r>
                      <a:rPr xmlns:a="http://schemas.openxmlformats.org/drawingml/2006/main" sz="5300" i="1">
                        <a:solidFill>
                          <a:srgbClr val="000000"/>
                        </a:solidFill>
                        <a:latin typeface="Cambria Math" panose="02040503050406030204" pitchFamily="18" charset="0"/>
                      </a:rPr>
                      <m:t>π</m:t>
                    </m:r>
                  </m:e>
                  <m:sup>
                    <m:r>
                      <a:rPr xmlns:a="http://schemas.openxmlformats.org/drawingml/2006/main" sz="5300" i="1">
                        <a:solidFill>
                          <a:srgbClr val="000000"/>
                        </a:solidFill>
                        <a:latin typeface="Cambria Math" panose="02040503050406030204" pitchFamily="18" charset="0"/>
                      </a:rPr>
                      <m:t>′</m:t>
                    </m:r>
                  </m:sup>
                </m:sSup>
              </m:oMath>
            </a14:m>
            <a:r>
              <a:t> </a:t>
            </a:r>
            <a:r>
              <a:rPr>
                <a:solidFill>
                  <a:srgbClr val="C82506"/>
                </a:solidFill>
                <a:latin typeface="Helvetica Neue Medium"/>
                <a:ea typeface="Helvetica Neue Medium"/>
                <a:cs typeface="Helvetica Neue Medium"/>
                <a:sym typeface="Helvetica Neue Medium"/>
              </a:rPr>
              <a:t>forever</a:t>
            </a:r>
            <a:r>
              <a:t> has a higher expected value </a:t>
            </a:r>
            <a:r>
              <a:rPr>
                <a:solidFill>
                  <a:srgbClr val="C82506"/>
                </a:solidFill>
                <a:latin typeface="Helvetica Neue Medium"/>
                <a:ea typeface="Helvetica Neue Medium"/>
                <a:cs typeface="Helvetica Neue Medium"/>
                <a:sym typeface="Helvetica Neue Medium"/>
              </a:rPr>
              <a:t>at every state</a:t>
            </a:r>
            <a:r>
              <a:t>.</a:t>
            </a:r>
            <a:endParaRPr sz="5000"/>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26">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26"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28" name="Policy Improvement Theorem Proof"/>
          <p:cNvSpPr txBox="1"/>
          <p:nvPr>
            <p:ph type="title"/>
          </p:nvPr>
        </p:nvSpPr>
        <p:spPr>
          <a:xfrm>
            <a:off x="2667000" y="357186"/>
            <a:ext cx="19050000" cy="3036097"/>
          </a:xfrm>
          <a:prstGeom prst="rect">
            <a:avLst/>
          </a:prstGeom>
        </p:spPr>
        <p:txBody>
          <a:bodyPr/>
          <a:lstStyle>
            <a:lvl1pPr defTabSz="714732">
              <a:defRPr sz="9700"/>
            </a:lvl1pPr>
          </a:lstStyle>
          <a:p>
            <a:pPr/>
            <a:r>
              <a:t>Policy Improvement Theorem Proof</a:t>
            </a:r>
          </a:p>
        </p:txBody>
      </p:sp>
      <p:grpSp>
        <p:nvGrpSpPr>
          <p:cNvPr id="331" name="Group"/>
          <p:cNvGrpSpPr/>
          <p:nvPr/>
        </p:nvGrpSpPr>
        <p:grpSpPr>
          <a:xfrm>
            <a:off x="2612776" y="3111218"/>
            <a:ext cx="23067542" cy="10103747"/>
            <a:chOff x="0" y="0"/>
            <a:chExt cx="23067540" cy="10103746"/>
          </a:xfrm>
        </p:grpSpPr>
        <p:pic>
          <p:nvPicPr>
            <p:cNvPr id="329" name="Image" descr="Image"/>
            <p:cNvPicPr>
              <a:picLocks noChangeAspect="1"/>
            </p:cNvPicPr>
            <p:nvPr/>
          </p:nvPicPr>
          <p:blipFill>
            <a:blip r:embed="rId2">
              <a:extLst/>
            </a:blip>
            <a:stretch>
              <a:fillRect/>
            </a:stretch>
          </p:blipFill>
          <p:spPr>
            <a:xfrm>
              <a:off x="-1" y="0"/>
              <a:ext cx="22651828" cy="10103747"/>
            </a:xfrm>
            <a:prstGeom prst="rect">
              <a:avLst/>
            </a:prstGeom>
            <a:ln w="12700" cap="flat">
              <a:noFill/>
              <a:miter lim="400000"/>
            </a:ln>
            <a:effectLst/>
          </p:spPr>
        </p:pic>
        <p:sp>
          <p:nvSpPr>
            <p:cNvPr id="330" name="Rectangle"/>
            <p:cNvSpPr/>
            <p:nvPr/>
          </p:nvSpPr>
          <p:spPr>
            <a:xfrm>
              <a:off x="19149400" y="674434"/>
              <a:ext cx="3918140" cy="2950538"/>
            </a:xfrm>
            <a:prstGeom prst="rect">
              <a:avLst/>
            </a:prstGeom>
            <a:solidFill>
              <a:srgbClr val="FFFFFF"/>
            </a:solidFill>
            <a:ln w="12700" cap="flat">
              <a:noFill/>
              <a:miter lim="400000"/>
            </a:ln>
            <a:effectLst/>
          </p:spPr>
          <p:txBody>
            <a:bodyPr wrap="square" lIns="71436" tIns="71436" rIns="71436" bIns="71436" numCol="1" anchor="ctr">
              <a:noAutofit/>
            </a:bodyPr>
            <a:lstStyle/>
            <a:p>
              <a:pPr>
                <a:defRPr sz="3000">
                  <a:solidFill>
                    <a:srgbClr val="FFFFFF"/>
                  </a:solidFill>
                </a:defRPr>
              </a:pPr>
            </a:p>
          </p:txBody>
        </p:sp>
      </p:gr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3" name="Policy Improvement Theorem Proof"/>
          <p:cNvSpPr txBox="1"/>
          <p:nvPr>
            <p:ph type="title"/>
          </p:nvPr>
        </p:nvSpPr>
        <p:spPr>
          <a:xfrm>
            <a:off x="2667000" y="416227"/>
            <a:ext cx="19050000" cy="1834545"/>
          </a:xfrm>
          <a:prstGeom prst="rect">
            <a:avLst/>
          </a:prstGeom>
        </p:spPr>
        <p:txBody>
          <a:bodyPr/>
          <a:lstStyle>
            <a:lvl1pPr defTabSz="714732">
              <a:defRPr sz="9700"/>
            </a:lvl1pPr>
          </a:lstStyle>
          <a:p>
            <a:pPr/>
            <a:r>
              <a:t>Policy Improvement Theorem Proof</a:t>
            </a:r>
          </a:p>
        </p:txBody>
      </p:sp>
      <p:sp>
        <p:nvSpPr>
          <p:cNvPr id="334" name="Double-click to edit"/>
          <p:cNvSpPr txBox="1"/>
          <p:nvPr>
            <p:ph type="body" idx="1"/>
          </p:nvPr>
        </p:nvSpPr>
        <p:spPr>
          <a:xfrm>
            <a:off x="2667000" y="2696027"/>
            <a:ext cx="19050000" cy="10377032"/>
          </a:xfrm>
          <a:prstGeom prst="rect">
            <a:avLst/>
          </a:prstGeom>
        </p:spPr>
        <p:txBody>
          <a:bodyPr/>
          <a:lstStyle/>
          <a:p>
            <a:pPr marL="0" indent="0" defTabSz="764024">
              <a:spcBef>
                <a:spcPts val="1100"/>
              </a:spcBef>
              <a:buSzTx/>
              <a:buNone/>
              <a:defRPr sz="5000">
                <a:latin typeface="Cambria Math"/>
                <a:ea typeface="Cambria Math"/>
                <a:cs typeface="Cambria Math"/>
                <a:sym typeface="Cambria Math"/>
              </a:defRPr>
            </a:pPr>
            <a14:m>
              <m:oMathPara>
                <m:oMathParaPr>
                  <m:jc m:val="left"/>
                </m:oMathParaPr>
                <m:oMath>
                  <m:sSub>
                    <m:e>
                      <m:r>
                        <a:rPr xmlns:a="http://schemas.openxmlformats.org/drawingml/2006/main" sz="5000" i="1">
                          <a:solidFill>
                            <a:srgbClr val="000000"/>
                          </a:solidFill>
                          <a:latin typeface="Cambria Math" panose="02040503050406030204" pitchFamily="18" charset="0"/>
                        </a:rPr>
                        <m:t>v</m:t>
                      </m:r>
                    </m:e>
                    <m:sub>
                      <m:r>
                        <a:rPr xmlns:a="http://schemas.openxmlformats.org/drawingml/2006/main" sz="5000" i="1">
                          <a:solidFill>
                            <a:srgbClr val="000000"/>
                          </a:solidFill>
                          <a:latin typeface="Cambria Math" panose="02040503050406030204" pitchFamily="18" charset="0"/>
                        </a:rPr>
                        <m:t>π</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s</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q</m:t>
                      </m:r>
                    </m:e>
                    <m:sub>
                      <m:r>
                        <a:rPr xmlns:a="http://schemas.openxmlformats.org/drawingml/2006/main" sz="5000" i="1">
                          <a:solidFill>
                            <a:srgbClr val="000000"/>
                          </a:solidFill>
                          <a:latin typeface="Cambria Math" panose="02040503050406030204" pitchFamily="18" charset="0"/>
                        </a:rPr>
                        <m:t>π</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s</m:t>
                  </m:r>
                  <m:r>
                    <a:rPr xmlns:a="http://schemas.openxmlformats.org/drawingml/2006/main" sz="5000" i="1">
                      <a:solidFill>
                        <a:srgbClr val="000000"/>
                      </a:solidFill>
                      <a:latin typeface="Cambria Math" panose="02040503050406030204" pitchFamily="18" charset="0"/>
                    </a:rPr>
                    <m:t>,</m:t>
                  </m:r>
                  <m:sSup>
                    <m:e>
                      <m:r>
                        <a:rPr xmlns:a="http://schemas.openxmlformats.org/drawingml/2006/main" sz="5000" i="1">
                          <a:solidFill>
                            <a:srgbClr val="000000"/>
                          </a:solidFill>
                          <a:latin typeface="Cambria Math" panose="02040503050406030204" pitchFamily="18" charset="0"/>
                        </a:rPr>
                        <m:t>π</m:t>
                      </m:r>
                    </m:e>
                    <m:sup>
                      <m:r>
                        <a:rPr xmlns:a="http://schemas.openxmlformats.org/drawingml/2006/main" sz="5000" i="1">
                          <a:solidFill>
                            <a:srgbClr val="000000"/>
                          </a:solidFill>
                          <a:latin typeface="Cambria Math" panose="02040503050406030204" pitchFamily="18" charset="0"/>
                        </a:rPr>
                        <m:t>′</m:t>
                      </m:r>
                    </m:sup>
                  </m:sSup>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s</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m:t>
                  </m:r>
                </m:oMath>
              </m:oMathPara>
            </a14:m>
            <a:endParaRPr sz="4000"/>
          </a:p>
          <a:p>
            <a:pPr marL="0" indent="0" defTabSz="764024">
              <a:spcBef>
                <a:spcPts val="1100"/>
              </a:spcBef>
              <a:buSzTx/>
              <a:buNone/>
              <a:defRPr sz="5000">
                <a:latin typeface="Cambria Math"/>
                <a:ea typeface="Cambria Math"/>
                <a:cs typeface="Cambria Math"/>
                <a:sym typeface="Cambria Math"/>
              </a:defRPr>
            </a:pPr>
            <a14:m>
              <m:oMathPara>
                <m:oMathParaPr>
                  <m:jc m:val="left"/>
                </m:oMathParaPr>
                <m:oMath>
                  <m:phant>
                    <m:phantPr>
                      <m:ctrlPr>
                        <a:rPr xmlns:a="http://schemas.openxmlformats.org/drawingml/2006/main" sz="5000" i="1">
                          <a:solidFill>
                            <a:srgbClr val="000000"/>
                          </a:solidFill>
                          <a:latin typeface="Cambria Math" panose="02040503050406030204" pitchFamily="18" charset="0"/>
                        </a:rPr>
                      </m:ctrlPr>
                      <m:show m:val="off"/>
                    </m:phantPr>
                    <m:e>
                      <m:sSub>
                        <m:e>
                          <m:r>
                            <a:rPr xmlns:a="http://schemas.openxmlformats.org/drawingml/2006/main" sz="5000" i="1">
                              <a:solidFill>
                                <a:srgbClr val="000000"/>
                              </a:solidFill>
                              <a:latin typeface="Cambria Math" panose="02040503050406030204" pitchFamily="18" charset="0"/>
                            </a:rPr>
                            <m:t>v</m:t>
                          </m:r>
                        </m:e>
                        <m:sub>
                          <m:r>
                            <a:rPr xmlns:a="http://schemas.openxmlformats.org/drawingml/2006/main" sz="5000" i="1">
                              <a:solidFill>
                                <a:srgbClr val="000000"/>
                              </a:solidFill>
                              <a:latin typeface="Cambria Math" panose="02040503050406030204" pitchFamily="18" charset="0"/>
                            </a:rPr>
                            <m:t>π</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s</m:t>
                      </m:r>
                      <m:r>
                        <a:rPr xmlns:a="http://schemas.openxmlformats.org/drawingml/2006/main" sz="5000" i="1">
                          <a:solidFill>
                            <a:srgbClr val="000000"/>
                          </a:solidFill>
                          <a:latin typeface="Cambria Math" panose="02040503050406030204" pitchFamily="18" charset="0"/>
                        </a:rPr>
                        <m:t>)</m:t>
                      </m:r>
                    </m:e>
                  </m:phant>
                  <m:r>
                    <a:rPr xmlns:a="http://schemas.openxmlformats.org/drawingml/2006/main" sz="5000" i="1">
                      <a:solidFill>
                        <a:srgbClr val="000000"/>
                      </a:solidFill>
                      <a:latin typeface="Cambria Math" panose="02040503050406030204" pitchFamily="18" charset="0"/>
                    </a:rPr>
                    <m:t>=</m:t>
                  </m:r>
                  <m:sSub>
                    <m:e>
                      <m:r>
                        <m:rPr>
                          <m:sty m:val="p"/>
                          <m:scr m:val="double-struck"/>
                        </m:rPr>
                        <a:rPr xmlns:a="http://schemas.openxmlformats.org/drawingml/2006/main" sz="5000" i="1">
                          <a:solidFill>
                            <a:srgbClr val="000000"/>
                          </a:solidFill>
                          <a:latin typeface="Cambria Math" panose="02040503050406030204" pitchFamily="18" charset="0"/>
                        </a:rPr>
                        <m:t>E</m:t>
                      </m:r>
                    </m:e>
                    <m:sub>
                      <m:r>
                        <a:rPr xmlns:a="http://schemas.openxmlformats.org/drawingml/2006/main" sz="5000" i="1">
                          <a:solidFill>
                            <a:srgbClr val="000000"/>
                          </a:solidFill>
                          <a:latin typeface="Cambria Math" panose="02040503050406030204" pitchFamily="18" charset="0"/>
                        </a:rPr>
                        <m:t>π</m:t>
                      </m:r>
                    </m:sub>
                  </m:sSub>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R</m:t>
                      </m:r>
                    </m:e>
                    <m:sub>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1</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γ</m:t>
                  </m:r>
                  <m:sSub>
                    <m:e>
                      <m:r>
                        <a:rPr xmlns:a="http://schemas.openxmlformats.org/drawingml/2006/main" sz="5000" i="1">
                          <a:solidFill>
                            <a:srgbClr val="000000"/>
                          </a:solidFill>
                          <a:latin typeface="Cambria Math" panose="02040503050406030204" pitchFamily="18" charset="0"/>
                        </a:rPr>
                        <m:t>v</m:t>
                      </m:r>
                    </m:e>
                    <m:sub>
                      <m:r>
                        <a:rPr xmlns:a="http://schemas.openxmlformats.org/drawingml/2006/main" sz="5000" i="1">
                          <a:solidFill>
                            <a:srgbClr val="000000"/>
                          </a:solidFill>
                          <a:latin typeface="Cambria Math" panose="02040503050406030204" pitchFamily="18" charset="0"/>
                        </a:rPr>
                        <m:t>π</m:t>
                      </m:r>
                    </m:sub>
                  </m:sSub>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S</m:t>
                      </m:r>
                    </m:e>
                    <m:sub>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1</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S</m:t>
                      </m:r>
                    </m:e>
                    <m:sub>
                      <m:r>
                        <a:rPr xmlns:a="http://schemas.openxmlformats.org/drawingml/2006/main" sz="5000" i="1">
                          <a:solidFill>
                            <a:srgbClr val="000000"/>
                          </a:solidFill>
                          <a:latin typeface="Cambria Math" panose="02040503050406030204" pitchFamily="18" charset="0"/>
                        </a:rPr>
                        <m:t>t</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s</m:t>
                  </m:r>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A</m:t>
                      </m:r>
                    </m:e>
                    <m:sub>
                      <m:r>
                        <a:rPr xmlns:a="http://schemas.openxmlformats.org/drawingml/2006/main" sz="5000" i="1">
                          <a:solidFill>
                            <a:srgbClr val="000000"/>
                          </a:solidFill>
                          <a:latin typeface="Cambria Math" panose="02040503050406030204" pitchFamily="18" charset="0"/>
                        </a:rPr>
                        <m:t>t</m:t>
                      </m:r>
                    </m:sub>
                  </m:sSub>
                  <m:r>
                    <a:rPr xmlns:a="http://schemas.openxmlformats.org/drawingml/2006/main" sz="5000" i="1">
                      <a:solidFill>
                        <a:srgbClr val="000000"/>
                      </a:solidFill>
                      <a:latin typeface="Cambria Math" panose="02040503050406030204" pitchFamily="18" charset="0"/>
                    </a:rPr>
                    <m:t>=</m:t>
                  </m:r>
                  <m:sSup>
                    <m:e>
                      <m:r>
                        <a:rPr xmlns:a="http://schemas.openxmlformats.org/drawingml/2006/main" sz="5000" i="1">
                          <a:solidFill>
                            <a:srgbClr val="000000"/>
                          </a:solidFill>
                          <a:latin typeface="Cambria Math" panose="02040503050406030204" pitchFamily="18" charset="0"/>
                        </a:rPr>
                        <m:t>π</m:t>
                      </m:r>
                    </m:e>
                    <m:sup>
                      <m:r>
                        <a:rPr xmlns:a="http://schemas.openxmlformats.org/drawingml/2006/main" sz="5000" i="1">
                          <a:solidFill>
                            <a:srgbClr val="000000"/>
                          </a:solidFill>
                          <a:latin typeface="Cambria Math" panose="02040503050406030204" pitchFamily="18" charset="0"/>
                        </a:rPr>
                        <m:t>′</m:t>
                      </m:r>
                    </m:sup>
                  </m:sSup>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s</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m:t>
                  </m:r>
                </m:oMath>
              </m:oMathPara>
            </a14:m>
            <a:endParaRPr sz="4000"/>
          </a:p>
          <a:p>
            <a:pPr marL="0" indent="0" defTabSz="764024">
              <a:spcBef>
                <a:spcPts val="1100"/>
              </a:spcBef>
              <a:buSzTx/>
              <a:buNone/>
              <a:defRPr sz="5000">
                <a:latin typeface="Cambria Math"/>
                <a:ea typeface="Cambria Math"/>
                <a:cs typeface="Cambria Math"/>
                <a:sym typeface="Cambria Math"/>
              </a:defRPr>
            </a:pPr>
            <a14:m>
              <m:oMathPara>
                <m:oMathParaPr>
                  <m:jc m:val="left"/>
                </m:oMathParaPr>
                <m:oMath>
                  <m:phant>
                    <m:phantPr>
                      <m:ctrlPr>
                        <a:rPr xmlns:a="http://schemas.openxmlformats.org/drawingml/2006/main" sz="5000" i="1">
                          <a:solidFill>
                            <a:srgbClr val="000000"/>
                          </a:solidFill>
                          <a:latin typeface="Cambria Math" panose="02040503050406030204" pitchFamily="18" charset="0"/>
                        </a:rPr>
                      </m:ctrlPr>
                      <m:show m:val="off"/>
                    </m:phantPr>
                    <m:e>
                      <m:sSub>
                        <m:e>
                          <m:r>
                            <a:rPr xmlns:a="http://schemas.openxmlformats.org/drawingml/2006/main" sz="5000" i="1">
                              <a:solidFill>
                                <a:srgbClr val="000000"/>
                              </a:solidFill>
                              <a:latin typeface="Cambria Math" panose="02040503050406030204" pitchFamily="18" charset="0"/>
                            </a:rPr>
                            <m:t>v</m:t>
                          </m:r>
                        </m:e>
                        <m:sub>
                          <m:r>
                            <a:rPr xmlns:a="http://schemas.openxmlformats.org/drawingml/2006/main" sz="5000" i="1">
                              <a:solidFill>
                                <a:srgbClr val="000000"/>
                              </a:solidFill>
                              <a:latin typeface="Cambria Math" panose="02040503050406030204" pitchFamily="18" charset="0"/>
                            </a:rPr>
                            <m:t>π</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s</m:t>
                      </m:r>
                      <m:r>
                        <a:rPr xmlns:a="http://schemas.openxmlformats.org/drawingml/2006/main" sz="5000" i="1">
                          <a:solidFill>
                            <a:srgbClr val="000000"/>
                          </a:solidFill>
                          <a:latin typeface="Cambria Math" panose="02040503050406030204" pitchFamily="18" charset="0"/>
                        </a:rPr>
                        <m:t>)</m:t>
                      </m:r>
                    </m:e>
                  </m:phant>
                  <m:r>
                    <a:rPr xmlns:a="http://schemas.openxmlformats.org/drawingml/2006/main" sz="5000" i="1">
                      <a:solidFill>
                        <a:srgbClr val="000000"/>
                      </a:solidFill>
                      <a:latin typeface="Cambria Math" panose="02040503050406030204" pitchFamily="18" charset="0"/>
                    </a:rPr>
                    <m:t>=</m:t>
                  </m:r>
                  <m:sSub>
                    <m:e>
                      <m:r>
                        <m:rPr>
                          <m:sty m:val="p"/>
                          <m:scr m:val="double-struck"/>
                        </m:rPr>
                        <a:rPr xmlns:a="http://schemas.openxmlformats.org/drawingml/2006/main" sz="5000" i="1">
                          <a:solidFill>
                            <a:srgbClr val="000000"/>
                          </a:solidFill>
                          <a:latin typeface="Cambria Math" panose="02040503050406030204" pitchFamily="18" charset="0"/>
                        </a:rPr>
                        <m:t>E</m:t>
                      </m:r>
                    </m:e>
                    <m:sub>
                      <m:sSup>
                        <m:e>
                          <m:r>
                            <a:rPr xmlns:a="http://schemas.openxmlformats.org/drawingml/2006/main" sz="5000" i="1">
                              <a:solidFill>
                                <a:srgbClr val="000000"/>
                              </a:solidFill>
                              <a:latin typeface="Cambria Math" panose="02040503050406030204" pitchFamily="18" charset="0"/>
                            </a:rPr>
                            <m:t>π</m:t>
                          </m:r>
                        </m:e>
                        <m:sup>
                          <m:r>
                            <a:rPr xmlns:a="http://schemas.openxmlformats.org/drawingml/2006/main" sz="5000" i="1">
                              <a:solidFill>
                                <a:srgbClr val="000000"/>
                              </a:solidFill>
                              <a:latin typeface="Cambria Math" panose="02040503050406030204" pitchFamily="18" charset="0"/>
                            </a:rPr>
                            <m:t>′</m:t>
                          </m:r>
                        </m:sup>
                      </m:sSup>
                    </m:sub>
                  </m:sSub>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R</m:t>
                      </m:r>
                    </m:e>
                    <m:sub>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1</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γ</m:t>
                  </m:r>
                  <m:sSub>
                    <m:e>
                      <m:r>
                        <a:rPr xmlns:a="http://schemas.openxmlformats.org/drawingml/2006/main" sz="5000" i="1">
                          <a:solidFill>
                            <a:srgbClr val="000000"/>
                          </a:solidFill>
                          <a:latin typeface="Cambria Math" panose="02040503050406030204" pitchFamily="18" charset="0"/>
                        </a:rPr>
                        <m:t>v</m:t>
                      </m:r>
                    </m:e>
                    <m:sub>
                      <m:r>
                        <a:rPr xmlns:a="http://schemas.openxmlformats.org/drawingml/2006/main" sz="5000" i="1">
                          <a:solidFill>
                            <a:srgbClr val="000000"/>
                          </a:solidFill>
                          <a:latin typeface="Cambria Math" panose="02040503050406030204" pitchFamily="18" charset="0"/>
                        </a:rPr>
                        <m:t>π</m:t>
                      </m:r>
                    </m:sub>
                  </m:sSub>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S</m:t>
                      </m:r>
                    </m:e>
                    <m:sub>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1</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S</m:t>
                      </m:r>
                    </m:e>
                    <m:sub>
                      <m:r>
                        <a:rPr xmlns:a="http://schemas.openxmlformats.org/drawingml/2006/main" sz="5000" i="1">
                          <a:solidFill>
                            <a:srgbClr val="000000"/>
                          </a:solidFill>
                          <a:latin typeface="Cambria Math" panose="02040503050406030204" pitchFamily="18" charset="0"/>
                        </a:rPr>
                        <m:t>t</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s</m:t>
                  </m:r>
                  <m:r>
                    <a:rPr xmlns:a="http://schemas.openxmlformats.org/drawingml/2006/main" sz="5000" i="1">
                      <a:solidFill>
                        <a:srgbClr val="000000"/>
                      </a:solidFill>
                      <a:latin typeface="Cambria Math" panose="02040503050406030204" pitchFamily="18" charset="0"/>
                    </a:rPr>
                    <m:t>]</m:t>
                  </m:r>
                </m:oMath>
              </m:oMathPara>
            </a14:m>
            <a:endParaRPr sz="4000"/>
          </a:p>
          <a:p>
            <a:pPr marL="0" indent="0" defTabSz="764024">
              <a:spcBef>
                <a:spcPts val="1100"/>
              </a:spcBef>
              <a:buSzTx/>
              <a:buNone/>
              <a:defRPr sz="5000">
                <a:latin typeface="Cambria Math"/>
                <a:ea typeface="Cambria Math"/>
                <a:cs typeface="Cambria Math"/>
                <a:sym typeface="Cambria Math"/>
              </a:defRPr>
            </a:pPr>
            <a14:m>
              <m:oMathPara>
                <m:oMathParaPr>
                  <m:jc m:val="left"/>
                </m:oMathParaPr>
                <m:oMath>
                  <m:phant>
                    <m:phantPr>
                      <m:ctrlPr>
                        <a:rPr xmlns:a="http://schemas.openxmlformats.org/drawingml/2006/main" sz="5000" i="1">
                          <a:solidFill>
                            <a:srgbClr val="000000"/>
                          </a:solidFill>
                          <a:latin typeface="Cambria Math" panose="02040503050406030204" pitchFamily="18" charset="0"/>
                        </a:rPr>
                      </m:ctrlPr>
                      <m:show m:val="off"/>
                    </m:phantPr>
                    <m:e>
                      <m:sSub>
                        <m:e>
                          <m:r>
                            <a:rPr xmlns:a="http://schemas.openxmlformats.org/drawingml/2006/main" sz="5000" i="1">
                              <a:solidFill>
                                <a:srgbClr val="000000"/>
                              </a:solidFill>
                              <a:latin typeface="Cambria Math" panose="02040503050406030204" pitchFamily="18" charset="0"/>
                            </a:rPr>
                            <m:t>v</m:t>
                          </m:r>
                        </m:e>
                        <m:sub>
                          <m:r>
                            <a:rPr xmlns:a="http://schemas.openxmlformats.org/drawingml/2006/main" sz="5000" i="1">
                              <a:solidFill>
                                <a:srgbClr val="000000"/>
                              </a:solidFill>
                              <a:latin typeface="Cambria Math" panose="02040503050406030204" pitchFamily="18" charset="0"/>
                            </a:rPr>
                            <m:t>π</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s</m:t>
                      </m:r>
                      <m:r>
                        <a:rPr xmlns:a="http://schemas.openxmlformats.org/drawingml/2006/main" sz="5000" i="1">
                          <a:solidFill>
                            <a:srgbClr val="000000"/>
                          </a:solidFill>
                          <a:latin typeface="Cambria Math" panose="02040503050406030204" pitchFamily="18" charset="0"/>
                        </a:rPr>
                        <m:t>)</m:t>
                      </m:r>
                    </m:e>
                  </m:phant>
                  <m:r>
                    <a:rPr xmlns:a="http://schemas.openxmlformats.org/drawingml/2006/main" sz="5000" i="1">
                      <a:solidFill>
                        <a:srgbClr val="000000"/>
                      </a:solidFill>
                      <a:latin typeface="Cambria Math" panose="02040503050406030204" pitchFamily="18" charset="0"/>
                    </a:rPr>
                    <m:t>≤</m:t>
                  </m:r>
                  <m:sSub>
                    <m:e>
                      <m:r>
                        <m:rPr>
                          <m:sty m:val="p"/>
                          <m:scr m:val="double-struck"/>
                        </m:rPr>
                        <a:rPr xmlns:a="http://schemas.openxmlformats.org/drawingml/2006/main" sz="5000" i="1">
                          <a:solidFill>
                            <a:srgbClr val="000000"/>
                          </a:solidFill>
                          <a:latin typeface="Cambria Math" panose="02040503050406030204" pitchFamily="18" charset="0"/>
                        </a:rPr>
                        <m:t>E</m:t>
                      </m:r>
                    </m:e>
                    <m:sub>
                      <m:sSup>
                        <m:e>
                          <m:r>
                            <a:rPr xmlns:a="http://schemas.openxmlformats.org/drawingml/2006/main" sz="5000" i="1">
                              <a:solidFill>
                                <a:srgbClr val="000000"/>
                              </a:solidFill>
                              <a:latin typeface="Cambria Math" panose="02040503050406030204" pitchFamily="18" charset="0"/>
                            </a:rPr>
                            <m:t>π</m:t>
                          </m:r>
                        </m:e>
                        <m:sup>
                          <m:r>
                            <a:rPr xmlns:a="http://schemas.openxmlformats.org/drawingml/2006/main" sz="5000" i="1">
                              <a:solidFill>
                                <a:srgbClr val="000000"/>
                              </a:solidFill>
                              <a:latin typeface="Cambria Math" panose="02040503050406030204" pitchFamily="18" charset="0"/>
                            </a:rPr>
                            <m:t>′</m:t>
                          </m:r>
                        </m:sup>
                      </m:sSup>
                    </m:sub>
                  </m:sSub>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R</m:t>
                      </m:r>
                    </m:e>
                    <m:sub>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1</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γ</m:t>
                  </m:r>
                  <m:sSub>
                    <m:e>
                      <m:r>
                        <a:rPr xmlns:a="http://schemas.openxmlformats.org/drawingml/2006/main" sz="5000" i="1">
                          <a:solidFill>
                            <a:srgbClr val="000000"/>
                          </a:solidFill>
                          <a:latin typeface="Cambria Math" panose="02040503050406030204" pitchFamily="18" charset="0"/>
                        </a:rPr>
                        <m:t>q</m:t>
                      </m:r>
                    </m:e>
                    <m:sub>
                      <m:r>
                        <a:rPr xmlns:a="http://schemas.openxmlformats.org/drawingml/2006/main" sz="5000" i="1">
                          <a:solidFill>
                            <a:srgbClr val="000000"/>
                          </a:solidFill>
                          <a:latin typeface="Cambria Math" panose="02040503050406030204" pitchFamily="18" charset="0"/>
                        </a:rPr>
                        <m:t>π</m:t>
                      </m:r>
                    </m:sub>
                  </m:sSub>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S</m:t>
                      </m:r>
                    </m:e>
                    <m:sub>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1</m:t>
                      </m:r>
                    </m:sub>
                  </m:sSub>
                  <m:r>
                    <a:rPr xmlns:a="http://schemas.openxmlformats.org/drawingml/2006/main" sz="5000" i="1">
                      <a:solidFill>
                        <a:srgbClr val="000000"/>
                      </a:solidFill>
                      <a:latin typeface="Cambria Math" panose="02040503050406030204" pitchFamily="18" charset="0"/>
                    </a:rPr>
                    <m:t>,</m:t>
                  </m:r>
                  <m:sSup>
                    <m:e>
                      <m:r>
                        <a:rPr xmlns:a="http://schemas.openxmlformats.org/drawingml/2006/main" sz="5000" i="1">
                          <a:solidFill>
                            <a:srgbClr val="000000"/>
                          </a:solidFill>
                          <a:latin typeface="Cambria Math" panose="02040503050406030204" pitchFamily="18" charset="0"/>
                        </a:rPr>
                        <m:t>π</m:t>
                      </m:r>
                    </m:e>
                    <m:sup>
                      <m:r>
                        <a:rPr xmlns:a="http://schemas.openxmlformats.org/drawingml/2006/main" sz="5000" i="1">
                          <a:solidFill>
                            <a:srgbClr val="000000"/>
                          </a:solidFill>
                          <a:latin typeface="Cambria Math" panose="02040503050406030204" pitchFamily="18" charset="0"/>
                        </a:rPr>
                        <m:t>′</m:t>
                      </m:r>
                    </m:sup>
                  </m:sSup>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S</m:t>
                      </m:r>
                    </m:e>
                    <m:sub>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1</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S</m:t>
                      </m:r>
                    </m:e>
                    <m:sub>
                      <m:r>
                        <a:rPr xmlns:a="http://schemas.openxmlformats.org/drawingml/2006/main" sz="5000" i="1">
                          <a:solidFill>
                            <a:srgbClr val="000000"/>
                          </a:solidFill>
                          <a:latin typeface="Cambria Math" panose="02040503050406030204" pitchFamily="18" charset="0"/>
                        </a:rPr>
                        <m:t>t</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s</m:t>
                  </m:r>
                  <m:r>
                    <a:rPr xmlns:a="http://schemas.openxmlformats.org/drawingml/2006/main" sz="5000" i="1">
                      <a:solidFill>
                        <a:srgbClr val="000000"/>
                      </a:solidFill>
                      <a:latin typeface="Cambria Math" panose="02040503050406030204" pitchFamily="18" charset="0"/>
                    </a:rPr>
                    <m:t>]</m:t>
                  </m:r>
                </m:oMath>
              </m:oMathPara>
            </a14:m>
            <a:endParaRPr sz="4000"/>
          </a:p>
          <a:p>
            <a:pPr marL="0" indent="0" defTabSz="764024">
              <a:spcBef>
                <a:spcPts val="1100"/>
              </a:spcBef>
              <a:buSzTx/>
              <a:buNone/>
              <a:defRPr sz="5000">
                <a:latin typeface="Cambria Math"/>
                <a:ea typeface="Cambria Math"/>
                <a:cs typeface="Cambria Math"/>
                <a:sym typeface="Cambria Math"/>
              </a:defRPr>
            </a:pPr>
            <a14:m>
              <m:oMathPara>
                <m:oMathParaPr>
                  <m:jc m:val="left"/>
                </m:oMathParaPr>
                <m:oMath>
                  <m:phant>
                    <m:phantPr>
                      <m:ctrlPr>
                        <a:rPr xmlns:a="http://schemas.openxmlformats.org/drawingml/2006/main" sz="5000" i="1">
                          <a:solidFill>
                            <a:srgbClr val="000000"/>
                          </a:solidFill>
                          <a:latin typeface="Cambria Math" panose="02040503050406030204" pitchFamily="18" charset="0"/>
                        </a:rPr>
                      </m:ctrlPr>
                      <m:show m:val="off"/>
                    </m:phantPr>
                    <m:e>
                      <m:sSub>
                        <m:e>
                          <m:r>
                            <a:rPr xmlns:a="http://schemas.openxmlformats.org/drawingml/2006/main" sz="5000" i="1">
                              <a:solidFill>
                                <a:srgbClr val="000000"/>
                              </a:solidFill>
                              <a:latin typeface="Cambria Math" panose="02040503050406030204" pitchFamily="18" charset="0"/>
                            </a:rPr>
                            <m:t>v</m:t>
                          </m:r>
                        </m:e>
                        <m:sub>
                          <m:r>
                            <a:rPr xmlns:a="http://schemas.openxmlformats.org/drawingml/2006/main" sz="5000" i="1">
                              <a:solidFill>
                                <a:srgbClr val="000000"/>
                              </a:solidFill>
                              <a:latin typeface="Cambria Math" panose="02040503050406030204" pitchFamily="18" charset="0"/>
                            </a:rPr>
                            <m:t>π</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s</m:t>
                      </m:r>
                      <m:r>
                        <a:rPr xmlns:a="http://schemas.openxmlformats.org/drawingml/2006/main" sz="5000" i="1">
                          <a:solidFill>
                            <a:srgbClr val="000000"/>
                          </a:solidFill>
                          <a:latin typeface="Cambria Math" panose="02040503050406030204" pitchFamily="18" charset="0"/>
                        </a:rPr>
                        <m:t>)</m:t>
                      </m:r>
                    </m:e>
                  </m:phant>
                  <m:r>
                    <a:rPr xmlns:a="http://schemas.openxmlformats.org/drawingml/2006/main" sz="5000" i="1">
                      <a:solidFill>
                        <a:srgbClr val="000000"/>
                      </a:solidFill>
                      <a:latin typeface="Cambria Math" panose="02040503050406030204" pitchFamily="18" charset="0"/>
                    </a:rPr>
                    <m:t>=</m:t>
                  </m:r>
                  <m:sSub>
                    <m:e>
                      <m:r>
                        <m:rPr>
                          <m:sty m:val="p"/>
                          <m:scr m:val="double-struck"/>
                        </m:rPr>
                        <a:rPr xmlns:a="http://schemas.openxmlformats.org/drawingml/2006/main" sz="5000" i="1">
                          <a:solidFill>
                            <a:srgbClr val="000000"/>
                          </a:solidFill>
                          <a:latin typeface="Cambria Math" panose="02040503050406030204" pitchFamily="18" charset="0"/>
                        </a:rPr>
                        <m:t>E</m:t>
                      </m:r>
                    </m:e>
                    <m:sub>
                      <m:sSup>
                        <m:e>
                          <m:r>
                            <a:rPr xmlns:a="http://schemas.openxmlformats.org/drawingml/2006/main" sz="5000" i="1">
                              <a:solidFill>
                                <a:srgbClr val="000000"/>
                              </a:solidFill>
                              <a:latin typeface="Cambria Math" panose="02040503050406030204" pitchFamily="18" charset="0"/>
                            </a:rPr>
                            <m:t>π</m:t>
                          </m:r>
                        </m:e>
                        <m:sup>
                          <m:r>
                            <a:rPr xmlns:a="http://schemas.openxmlformats.org/drawingml/2006/main" sz="5000" i="1">
                              <a:solidFill>
                                <a:srgbClr val="000000"/>
                              </a:solidFill>
                              <a:latin typeface="Cambria Math" panose="02040503050406030204" pitchFamily="18" charset="0"/>
                            </a:rPr>
                            <m:t>′</m:t>
                          </m:r>
                        </m:sup>
                      </m:sSup>
                    </m:sub>
                  </m:sSub>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R</m:t>
                      </m:r>
                    </m:e>
                    <m:sub>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1</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γ</m:t>
                  </m:r>
                  <m:sSub>
                    <m:e>
                      <m:r>
                        <m:rPr>
                          <m:sty m:val="p"/>
                          <m:scr m:val="double-struck"/>
                        </m:rPr>
                        <a:rPr xmlns:a="http://schemas.openxmlformats.org/drawingml/2006/main" sz="5000" i="1">
                          <a:solidFill>
                            <a:srgbClr val="000000"/>
                          </a:solidFill>
                          <a:latin typeface="Cambria Math" panose="02040503050406030204" pitchFamily="18" charset="0"/>
                        </a:rPr>
                        <m:t>E</m:t>
                      </m:r>
                    </m:e>
                    <m:sub>
                      <m:sSup>
                        <m:e>
                          <m:r>
                            <a:rPr xmlns:a="http://schemas.openxmlformats.org/drawingml/2006/main" sz="5000" i="1">
                              <a:solidFill>
                                <a:srgbClr val="000000"/>
                              </a:solidFill>
                              <a:latin typeface="Cambria Math" panose="02040503050406030204" pitchFamily="18" charset="0"/>
                            </a:rPr>
                            <m:t>π</m:t>
                          </m:r>
                        </m:e>
                        <m:sup>
                          <m:r>
                            <a:rPr xmlns:a="http://schemas.openxmlformats.org/drawingml/2006/main" sz="5000" i="1">
                              <a:solidFill>
                                <a:srgbClr val="000000"/>
                              </a:solidFill>
                              <a:latin typeface="Cambria Math" panose="02040503050406030204" pitchFamily="18" charset="0"/>
                            </a:rPr>
                            <m:t>′</m:t>
                          </m:r>
                        </m:sup>
                      </m:sSup>
                    </m:sub>
                  </m:sSub>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R</m:t>
                      </m:r>
                    </m:e>
                    <m:sub>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2</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γ</m:t>
                  </m:r>
                  <m:sSub>
                    <m:e>
                      <m:r>
                        <a:rPr xmlns:a="http://schemas.openxmlformats.org/drawingml/2006/main" sz="5000" i="1">
                          <a:solidFill>
                            <a:srgbClr val="000000"/>
                          </a:solidFill>
                          <a:latin typeface="Cambria Math" panose="02040503050406030204" pitchFamily="18" charset="0"/>
                        </a:rPr>
                        <m:t>v</m:t>
                      </m:r>
                    </m:e>
                    <m:sub>
                      <m:r>
                        <a:rPr xmlns:a="http://schemas.openxmlformats.org/drawingml/2006/main" sz="5000" i="1">
                          <a:solidFill>
                            <a:srgbClr val="000000"/>
                          </a:solidFill>
                          <a:latin typeface="Cambria Math" panose="02040503050406030204" pitchFamily="18" charset="0"/>
                        </a:rPr>
                        <m:t>π</m:t>
                      </m:r>
                    </m:sub>
                  </m:sSub>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S</m:t>
                      </m:r>
                    </m:e>
                    <m:sub>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2</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S</m:t>
                      </m:r>
                    </m:e>
                    <m:sub>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1</m:t>
                      </m:r>
                    </m:sub>
                  </m:sSub>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A</m:t>
                      </m:r>
                    </m:e>
                    <m:sub>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1</m:t>
                      </m:r>
                    </m:sub>
                  </m:sSub>
                  <m:r>
                    <a:rPr xmlns:a="http://schemas.openxmlformats.org/drawingml/2006/main" sz="5000" i="1">
                      <a:solidFill>
                        <a:srgbClr val="000000"/>
                      </a:solidFill>
                      <a:latin typeface="Cambria Math" panose="02040503050406030204" pitchFamily="18" charset="0"/>
                    </a:rPr>
                    <m:t>=</m:t>
                  </m:r>
                  <m:sSup>
                    <m:e>
                      <m:r>
                        <a:rPr xmlns:a="http://schemas.openxmlformats.org/drawingml/2006/main" sz="5000" i="1">
                          <a:solidFill>
                            <a:srgbClr val="000000"/>
                          </a:solidFill>
                          <a:latin typeface="Cambria Math" panose="02040503050406030204" pitchFamily="18" charset="0"/>
                        </a:rPr>
                        <m:t>π</m:t>
                      </m:r>
                    </m:e>
                    <m:sup>
                      <m:r>
                        <a:rPr xmlns:a="http://schemas.openxmlformats.org/drawingml/2006/main" sz="5000" i="1">
                          <a:solidFill>
                            <a:srgbClr val="000000"/>
                          </a:solidFill>
                          <a:latin typeface="Cambria Math" panose="02040503050406030204" pitchFamily="18" charset="0"/>
                        </a:rPr>
                        <m:t>′</m:t>
                      </m:r>
                    </m:sup>
                  </m:sSup>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S</m:t>
                      </m:r>
                    </m:e>
                    <m:sub>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1</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S</m:t>
                      </m:r>
                    </m:e>
                    <m:sub>
                      <m:r>
                        <a:rPr xmlns:a="http://schemas.openxmlformats.org/drawingml/2006/main" sz="5000" i="1">
                          <a:solidFill>
                            <a:srgbClr val="000000"/>
                          </a:solidFill>
                          <a:latin typeface="Cambria Math" panose="02040503050406030204" pitchFamily="18" charset="0"/>
                        </a:rPr>
                        <m:t>t</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s</m:t>
                  </m:r>
                  <m:r>
                    <a:rPr xmlns:a="http://schemas.openxmlformats.org/drawingml/2006/main" sz="5000" i="1">
                      <a:solidFill>
                        <a:srgbClr val="000000"/>
                      </a:solidFill>
                      <a:latin typeface="Cambria Math" panose="02040503050406030204" pitchFamily="18" charset="0"/>
                    </a:rPr>
                    <m:t>]</m:t>
                  </m:r>
                </m:oMath>
              </m:oMathPara>
            </a14:m>
            <a:endParaRPr sz="4000"/>
          </a:p>
          <a:p>
            <a:pPr marL="0" indent="0" defTabSz="764024">
              <a:spcBef>
                <a:spcPts val="1100"/>
              </a:spcBef>
              <a:buSzTx/>
              <a:buNone/>
              <a:defRPr sz="5000">
                <a:latin typeface="Cambria Math"/>
                <a:ea typeface="Cambria Math"/>
                <a:cs typeface="Cambria Math"/>
                <a:sym typeface="Cambria Math"/>
              </a:defRPr>
            </a:pPr>
            <a14:m>
              <m:oMathPara>
                <m:oMathParaPr>
                  <m:jc m:val="left"/>
                </m:oMathParaPr>
                <m:oMath>
                  <m:phant>
                    <m:phantPr>
                      <m:ctrlPr>
                        <a:rPr xmlns:a="http://schemas.openxmlformats.org/drawingml/2006/main" sz="5000" i="1">
                          <a:solidFill>
                            <a:srgbClr val="000000"/>
                          </a:solidFill>
                          <a:latin typeface="Cambria Math" panose="02040503050406030204" pitchFamily="18" charset="0"/>
                        </a:rPr>
                      </m:ctrlPr>
                      <m:show m:val="off"/>
                    </m:phantPr>
                    <m:e>
                      <m:sSub>
                        <m:e>
                          <m:r>
                            <a:rPr xmlns:a="http://schemas.openxmlformats.org/drawingml/2006/main" sz="5000" i="1">
                              <a:solidFill>
                                <a:srgbClr val="000000"/>
                              </a:solidFill>
                              <a:latin typeface="Cambria Math" panose="02040503050406030204" pitchFamily="18" charset="0"/>
                            </a:rPr>
                            <m:t>v</m:t>
                          </m:r>
                        </m:e>
                        <m:sub>
                          <m:r>
                            <a:rPr xmlns:a="http://schemas.openxmlformats.org/drawingml/2006/main" sz="5000" i="1">
                              <a:solidFill>
                                <a:srgbClr val="000000"/>
                              </a:solidFill>
                              <a:latin typeface="Cambria Math" panose="02040503050406030204" pitchFamily="18" charset="0"/>
                            </a:rPr>
                            <m:t>π</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s</m:t>
                      </m:r>
                      <m:r>
                        <a:rPr xmlns:a="http://schemas.openxmlformats.org/drawingml/2006/main" sz="5000" i="1">
                          <a:solidFill>
                            <a:srgbClr val="000000"/>
                          </a:solidFill>
                          <a:latin typeface="Cambria Math" panose="02040503050406030204" pitchFamily="18" charset="0"/>
                        </a:rPr>
                        <m:t>)</m:t>
                      </m:r>
                    </m:e>
                  </m:phant>
                  <m:r>
                    <a:rPr xmlns:a="http://schemas.openxmlformats.org/drawingml/2006/main" sz="5000" i="1">
                      <a:solidFill>
                        <a:srgbClr val="000000"/>
                      </a:solidFill>
                      <a:latin typeface="Cambria Math" panose="02040503050406030204" pitchFamily="18" charset="0"/>
                    </a:rPr>
                    <m:t>=</m:t>
                  </m:r>
                  <m:sSub>
                    <m:e>
                      <m:r>
                        <m:rPr>
                          <m:sty m:val="p"/>
                          <m:scr m:val="double-struck"/>
                        </m:rPr>
                        <a:rPr xmlns:a="http://schemas.openxmlformats.org/drawingml/2006/main" sz="5000" i="1">
                          <a:solidFill>
                            <a:srgbClr val="000000"/>
                          </a:solidFill>
                          <a:latin typeface="Cambria Math" panose="02040503050406030204" pitchFamily="18" charset="0"/>
                        </a:rPr>
                        <m:t>E</m:t>
                      </m:r>
                    </m:e>
                    <m:sub>
                      <m:sSup>
                        <m:e>
                          <m:r>
                            <a:rPr xmlns:a="http://schemas.openxmlformats.org/drawingml/2006/main" sz="5000" i="1">
                              <a:solidFill>
                                <a:srgbClr val="000000"/>
                              </a:solidFill>
                              <a:latin typeface="Cambria Math" panose="02040503050406030204" pitchFamily="18" charset="0"/>
                            </a:rPr>
                            <m:t>π</m:t>
                          </m:r>
                        </m:e>
                        <m:sup>
                          <m:r>
                            <a:rPr xmlns:a="http://schemas.openxmlformats.org/drawingml/2006/main" sz="5000" i="1">
                              <a:solidFill>
                                <a:srgbClr val="000000"/>
                              </a:solidFill>
                              <a:latin typeface="Cambria Math" panose="02040503050406030204" pitchFamily="18" charset="0"/>
                            </a:rPr>
                            <m:t>′</m:t>
                          </m:r>
                        </m:sup>
                      </m:sSup>
                    </m:sub>
                  </m:sSub>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R</m:t>
                      </m:r>
                    </m:e>
                    <m:sub>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1</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γ</m:t>
                  </m:r>
                  <m:sSub>
                    <m:e>
                      <m:r>
                        <m:rPr>
                          <m:sty m:val="p"/>
                          <m:scr m:val="double-struck"/>
                        </m:rPr>
                        <a:rPr xmlns:a="http://schemas.openxmlformats.org/drawingml/2006/main" sz="5000" i="1">
                          <a:solidFill>
                            <a:srgbClr val="000000"/>
                          </a:solidFill>
                          <a:latin typeface="Cambria Math" panose="02040503050406030204" pitchFamily="18" charset="0"/>
                        </a:rPr>
                        <m:t>E</m:t>
                      </m:r>
                    </m:e>
                    <m:sub>
                      <m:sSup>
                        <m:e>
                          <m:r>
                            <a:rPr xmlns:a="http://schemas.openxmlformats.org/drawingml/2006/main" sz="5000" i="1">
                              <a:solidFill>
                                <a:srgbClr val="000000"/>
                              </a:solidFill>
                              <a:latin typeface="Cambria Math" panose="02040503050406030204" pitchFamily="18" charset="0"/>
                            </a:rPr>
                            <m:t>π</m:t>
                          </m:r>
                        </m:e>
                        <m:sup>
                          <m:r>
                            <a:rPr xmlns:a="http://schemas.openxmlformats.org/drawingml/2006/main" sz="5000" i="1">
                              <a:solidFill>
                                <a:srgbClr val="000000"/>
                              </a:solidFill>
                              <a:latin typeface="Cambria Math" panose="02040503050406030204" pitchFamily="18" charset="0"/>
                            </a:rPr>
                            <m:t>′</m:t>
                          </m:r>
                        </m:sup>
                      </m:sSup>
                    </m:sub>
                  </m:sSub>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R</m:t>
                      </m:r>
                    </m:e>
                    <m:sub>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2</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m:t>
                  </m:r>
                  <m:sSup>
                    <m:e>
                      <m:r>
                        <a:rPr xmlns:a="http://schemas.openxmlformats.org/drawingml/2006/main" sz="5000" i="1">
                          <a:solidFill>
                            <a:srgbClr val="000000"/>
                          </a:solidFill>
                          <a:latin typeface="Cambria Math" panose="02040503050406030204" pitchFamily="18" charset="0"/>
                        </a:rPr>
                        <m:t>γ</m:t>
                      </m:r>
                    </m:e>
                    <m:sup>
                      <m:r>
                        <a:rPr xmlns:a="http://schemas.openxmlformats.org/drawingml/2006/main" sz="5000" i="1">
                          <a:solidFill>
                            <a:srgbClr val="000000"/>
                          </a:solidFill>
                          <a:latin typeface="Cambria Math" panose="02040503050406030204" pitchFamily="18" charset="0"/>
                        </a:rPr>
                        <m:t>2</m:t>
                      </m:r>
                    </m:sup>
                  </m:sSup>
                  <m:sSub>
                    <m:e>
                      <m:r>
                        <m:rPr>
                          <m:sty m:val="p"/>
                          <m:scr m:val="double-struck"/>
                        </m:rPr>
                        <a:rPr xmlns:a="http://schemas.openxmlformats.org/drawingml/2006/main" sz="5000" i="1">
                          <a:solidFill>
                            <a:srgbClr val="000000"/>
                          </a:solidFill>
                          <a:latin typeface="Cambria Math" panose="02040503050406030204" pitchFamily="18" charset="0"/>
                        </a:rPr>
                        <m:t>E</m:t>
                      </m:r>
                    </m:e>
                    <m:sub>
                      <m:sSup>
                        <m:e>
                          <m:r>
                            <a:rPr xmlns:a="http://schemas.openxmlformats.org/drawingml/2006/main" sz="5000" i="1">
                              <a:solidFill>
                                <a:srgbClr val="000000"/>
                              </a:solidFill>
                              <a:latin typeface="Cambria Math" panose="02040503050406030204" pitchFamily="18" charset="0"/>
                            </a:rPr>
                            <m:t>π</m:t>
                          </m:r>
                        </m:e>
                        <m:sup>
                          <m:r>
                            <a:rPr xmlns:a="http://schemas.openxmlformats.org/drawingml/2006/main" sz="5000" i="1">
                              <a:solidFill>
                                <a:srgbClr val="000000"/>
                              </a:solidFill>
                              <a:latin typeface="Cambria Math" panose="02040503050406030204" pitchFamily="18" charset="0"/>
                            </a:rPr>
                            <m:t>′</m:t>
                          </m:r>
                        </m:sup>
                      </m:sSup>
                    </m:sub>
                  </m:sSub>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v</m:t>
                      </m:r>
                    </m:e>
                    <m:sub>
                      <m:r>
                        <a:rPr xmlns:a="http://schemas.openxmlformats.org/drawingml/2006/main" sz="5000" i="1">
                          <a:solidFill>
                            <a:srgbClr val="000000"/>
                          </a:solidFill>
                          <a:latin typeface="Cambria Math" panose="02040503050406030204" pitchFamily="18" charset="0"/>
                        </a:rPr>
                        <m:t>π</m:t>
                      </m:r>
                    </m:sub>
                  </m:sSub>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S</m:t>
                      </m:r>
                    </m:e>
                    <m:sub>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2</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S</m:t>
                      </m:r>
                    </m:e>
                    <m:sub>
                      <m:r>
                        <a:rPr xmlns:a="http://schemas.openxmlformats.org/drawingml/2006/main" sz="5000" i="1">
                          <a:solidFill>
                            <a:srgbClr val="000000"/>
                          </a:solidFill>
                          <a:latin typeface="Cambria Math" panose="02040503050406030204" pitchFamily="18" charset="0"/>
                        </a:rPr>
                        <m:t>t</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s</m:t>
                  </m:r>
                  <m:r>
                    <a:rPr xmlns:a="http://schemas.openxmlformats.org/drawingml/2006/main" sz="5000" i="1">
                      <a:solidFill>
                        <a:srgbClr val="000000"/>
                      </a:solidFill>
                      <a:latin typeface="Cambria Math" panose="02040503050406030204" pitchFamily="18" charset="0"/>
                    </a:rPr>
                    <m:t>]</m:t>
                  </m:r>
                </m:oMath>
              </m:oMathPara>
            </a14:m>
            <a:endParaRPr sz="4000"/>
          </a:p>
          <a:p>
            <a:pPr marL="0" indent="0" defTabSz="764024">
              <a:spcBef>
                <a:spcPts val="1100"/>
              </a:spcBef>
              <a:buSzTx/>
              <a:buNone/>
              <a:defRPr sz="5000">
                <a:latin typeface="Cambria Math"/>
                <a:ea typeface="Cambria Math"/>
                <a:cs typeface="Cambria Math"/>
                <a:sym typeface="Cambria Math"/>
              </a:defRPr>
            </a:pPr>
            <a14:m>
              <m:oMathPara>
                <m:oMathParaPr>
                  <m:jc m:val="left"/>
                </m:oMathParaPr>
                <m:oMath>
                  <m:phant>
                    <m:phantPr>
                      <m:ctrlPr>
                        <a:rPr xmlns:a="http://schemas.openxmlformats.org/drawingml/2006/main" sz="5000" i="1">
                          <a:solidFill>
                            <a:srgbClr val="000000"/>
                          </a:solidFill>
                          <a:latin typeface="Cambria Math" panose="02040503050406030204" pitchFamily="18" charset="0"/>
                        </a:rPr>
                      </m:ctrlPr>
                      <m:show m:val="off"/>
                    </m:phantPr>
                    <m:e>
                      <m:sSub>
                        <m:e>
                          <m:r>
                            <a:rPr xmlns:a="http://schemas.openxmlformats.org/drawingml/2006/main" sz="5000" i="1">
                              <a:solidFill>
                                <a:srgbClr val="000000"/>
                              </a:solidFill>
                              <a:latin typeface="Cambria Math" panose="02040503050406030204" pitchFamily="18" charset="0"/>
                            </a:rPr>
                            <m:t>v</m:t>
                          </m:r>
                        </m:e>
                        <m:sub>
                          <m:r>
                            <a:rPr xmlns:a="http://schemas.openxmlformats.org/drawingml/2006/main" sz="5000" i="1">
                              <a:solidFill>
                                <a:srgbClr val="000000"/>
                              </a:solidFill>
                              <a:latin typeface="Cambria Math" panose="02040503050406030204" pitchFamily="18" charset="0"/>
                            </a:rPr>
                            <m:t>π</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s</m:t>
                      </m:r>
                      <m:r>
                        <a:rPr xmlns:a="http://schemas.openxmlformats.org/drawingml/2006/main" sz="5000" i="1">
                          <a:solidFill>
                            <a:srgbClr val="000000"/>
                          </a:solidFill>
                          <a:latin typeface="Cambria Math" panose="02040503050406030204" pitchFamily="18" charset="0"/>
                        </a:rPr>
                        <m:t>)</m:t>
                      </m:r>
                    </m:e>
                  </m:phant>
                  <m:r>
                    <a:rPr xmlns:a="http://schemas.openxmlformats.org/drawingml/2006/main" sz="5000" i="1">
                      <a:solidFill>
                        <a:srgbClr val="000000"/>
                      </a:solidFill>
                      <a:latin typeface="Cambria Math" panose="02040503050406030204" pitchFamily="18" charset="0"/>
                    </a:rPr>
                    <m:t>=</m:t>
                  </m:r>
                  <m:sSub>
                    <m:e>
                      <m:r>
                        <m:rPr>
                          <m:sty m:val="p"/>
                          <m:scr m:val="double-struck"/>
                        </m:rPr>
                        <a:rPr xmlns:a="http://schemas.openxmlformats.org/drawingml/2006/main" sz="5000" i="1">
                          <a:solidFill>
                            <a:srgbClr val="000000"/>
                          </a:solidFill>
                          <a:latin typeface="Cambria Math" panose="02040503050406030204" pitchFamily="18" charset="0"/>
                        </a:rPr>
                        <m:t>E</m:t>
                      </m:r>
                    </m:e>
                    <m:sub>
                      <m:sSup>
                        <m:e>
                          <m:r>
                            <a:rPr xmlns:a="http://schemas.openxmlformats.org/drawingml/2006/main" sz="5000" i="1">
                              <a:solidFill>
                                <a:srgbClr val="000000"/>
                              </a:solidFill>
                              <a:latin typeface="Cambria Math" panose="02040503050406030204" pitchFamily="18" charset="0"/>
                            </a:rPr>
                            <m:t>π</m:t>
                          </m:r>
                        </m:e>
                        <m:sup>
                          <m:r>
                            <a:rPr xmlns:a="http://schemas.openxmlformats.org/drawingml/2006/main" sz="5000" i="1">
                              <a:solidFill>
                                <a:srgbClr val="000000"/>
                              </a:solidFill>
                              <a:latin typeface="Cambria Math" panose="02040503050406030204" pitchFamily="18" charset="0"/>
                            </a:rPr>
                            <m:t>′</m:t>
                          </m:r>
                        </m:sup>
                      </m:sSup>
                    </m:sub>
                  </m:sSub>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R</m:t>
                      </m:r>
                    </m:e>
                    <m:sub>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1</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γ</m:t>
                  </m:r>
                  <m:sSub>
                    <m:e>
                      <m:r>
                        <a:rPr xmlns:a="http://schemas.openxmlformats.org/drawingml/2006/main" sz="5000" i="1">
                          <a:solidFill>
                            <a:srgbClr val="000000"/>
                          </a:solidFill>
                          <a:latin typeface="Cambria Math" panose="02040503050406030204" pitchFamily="18" charset="0"/>
                        </a:rPr>
                        <m:t>R</m:t>
                      </m:r>
                    </m:e>
                    <m:sub>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2</m:t>
                      </m:r>
                    </m:sub>
                  </m:sSub>
                  <m:r>
                    <a:rPr xmlns:a="http://schemas.openxmlformats.org/drawingml/2006/main" sz="5000" i="1">
                      <a:solidFill>
                        <a:srgbClr val="000000"/>
                      </a:solidFill>
                      <a:latin typeface="Cambria Math" panose="02040503050406030204" pitchFamily="18" charset="0"/>
                    </a:rPr>
                    <m:t>+</m:t>
                  </m:r>
                  <m:sSup>
                    <m:e>
                      <m:r>
                        <a:rPr xmlns:a="http://schemas.openxmlformats.org/drawingml/2006/main" sz="5000" i="1">
                          <a:solidFill>
                            <a:srgbClr val="000000"/>
                          </a:solidFill>
                          <a:latin typeface="Cambria Math" panose="02040503050406030204" pitchFamily="18" charset="0"/>
                        </a:rPr>
                        <m:t>γ</m:t>
                      </m:r>
                    </m:e>
                    <m:sup>
                      <m:r>
                        <a:rPr xmlns:a="http://schemas.openxmlformats.org/drawingml/2006/main" sz="5000" i="1">
                          <a:solidFill>
                            <a:srgbClr val="000000"/>
                          </a:solidFill>
                          <a:latin typeface="Cambria Math" panose="02040503050406030204" pitchFamily="18" charset="0"/>
                        </a:rPr>
                        <m:t>2</m:t>
                      </m:r>
                    </m:sup>
                  </m:sSup>
                  <m:sSub>
                    <m:e>
                      <m:r>
                        <a:rPr xmlns:a="http://schemas.openxmlformats.org/drawingml/2006/main" sz="5000" i="1">
                          <a:solidFill>
                            <a:srgbClr val="000000"/>
                          </a:solidFill>
                          <a:latin typeface="Cambria Math" panose="02040503050406030204" pitchFamily="18" charset="0"/>
                        </a:rPr>
                        <m:t>v</m:t>
                      </m:r>
                    </m:e>
                    <m:sub>
                      <m:r>
                        <a:rPr xmlns:a="http://schemas.openxmlformats.org/drawingml/2006/main" sz="5000" i="1">
                          <a:solidFill>
                            <a:srgbClr val="000000"/>
                          </a:solidFill>
                          <a:latin typeface="Cambria Math" panose="02040503050406030204" pitchFamily="18" charset="0"/>
                        </a:rPr>
                        <m:t>π</m:t>
                      </m:r>
                    </m:sub>
                  </m:sSub>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S</m:t>
                      </m:r>
                    </m:e>
                    <m:sub>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2</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S</m:t>
                      </m:r>
                    </m:e>
                    <m:sub>
                      <m:r>
                        <a:rPr xmlns:a="http://schemas.openxmlformats.org/drawingml/2006/main" sz="5000" i="1">
                          <a:solidFill>
                            <a:srgbClr val="000000"/>
                          </a:solidFill>
                          <a:latin typeface="Cambria Math" panose="02040503050406030204" pitchFamily="18" charset="0"/>
                        </a:rPr>
                        <m:t>t</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s</m:t>
                  </m:r>
                  <m:r>
                    <a:rPr xmlns:a="http://schemas.openxmlformats.org/drawingml/2006/main" sz="5000" i="1">
                      <a:solidFill>
                        <a:srgbClr val="000000"/>
                      </a:solidFill>
                      <a:latin typeface="Cambria Math" panose="02040503050406030204" pitchFamily="18" charset="0"/>
                    </a:rPr>
                    <m:t>]</m:t>
                  </m:r>
                </m:oMath>
              </m:oMathPara>
            </a14:m>
            <a:endParaRPr sz="4000"/>
          </a:p>
          <a:p>
            <a:pPr marL="0" indent="0" defTabSz="764024">
              <a:spcBef>
                <a:spcPts val="1100"/>
              </a:spcBef>
              <a:buSzTx/>
              <a:buNone/>
              <a:defRPr sz="5000">
                <a:latin typeface="Cambria Math"/>
                <a:ea typeface="Cambria Math"/>
                <a:cs typeface="Cambria Math"/>
                <a:sym typeface="Cambria Math"/>
              </a:defRPr>
            </a:pPr>
            <a14:m>
              <m:oMathPara>
                <m:oMathParaPr>
                  <m:jc m:val="left"/>
                </m:oMathParaPr>
                <m:oMath>
                  <m:phant>
                    <m:phantPr>
                      <m:ctrlPr>
                        <a:rPr xmlns:a="http://schemas.openxmlformats.org/drawingml/2006/main" sz="5000" i="1">
                          <a:solidFill>
                            <a:srgbClr val="000000"/>
                          </a:solidFill>
                          <a:latin typeface="Cambria Math" panose="02040503050406030204" pitchFamily="18" charset="0"/>
                        </a:rPr>
                      </m:ctrlPr>
                      <m:show m:val="off"/>
                    </m:phantPr>
                    <m:e>
                      <m:sSub>
                        <m:e>
                          <m:r>
                            <a:rPr xmlns:a="http://schemas.openxmlformats.org/drawingml/2006/main" sz="5000" i="1">
                              <a:solidFill>
                                <a:srgbClr val="000000"/>
                              </a:solidFill>
                              <a:latin typeface="Cambria Math" panose="02040503050406030204" pitchFamily="18" charset="0"/>
                            </a:rPr>
                            <m:t>v</m:t>
                          </m:r>
                        </m:e>
                        <m:sub>
                          <m:r>
                            <a:rPr xmlns:a="http://schemas.openxmlformats.org/drawingml/2006/main" sz="5000" i="1">
                              <a:solidFill>
                                <a:srgbClr val="000000"/>
                              </a:solidFill>
                              <a:latin typeface="Cambria Math" panose="02040503050406030204" pitchFamily="18" charset="0"/>
                            </a:rPr>
                            <m:t>π</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s</m:t>
                      </m:r>
                      <m:r>
                        <a:rPr xmlns:a="http://schemas.openxmlformats.org/drawingml/2006/main" sz="5000" i="1">
                          <a:solidFill>
                            <a:srgbClr val="000000"/>
                          </a:solidFill>
                          <a:latin typeface="Cambria Math" panose="02040503050406030204" pitchFamily="18" charset="0"/>
                        </a:rPr>
                        <m:t>)</m:t>
                      </m:r>
                    </m:e>
                  </m:phant>
                  <m:r>
                    <a:rPr xmlns:a="http://schemas.openxmlformats.org/drawingml/2006/main" sz="5000" i="1">
                      <a:solidFill>
                        <a:srgbClr val="000000"/>
                      </a:solidFill>
                      <a:latin typeface="Cambria Math" panose="02040503050406030204" pitchFamily="18" charset="0"/>
                    </a:rPr>
                    <m:t>≤</m:t>
                  </m:r>
                  <m:sSub>
                    <m:e>
                      <m:r>
                        <m:rPr>
                          <m:sty m:val="p"/>
                          <m:scr m:val="double-struck"/>
                        </m:rPr>
                        <a:rPr xmlns:a="http://schemas.openxmlformats.org/drawingml/2006/main" sz="5000" i="1">
                          <a:solidFill>
                            <a:srgbClr val="000000"/>
                          </a:solidFill>
                          <a:latin typeface="Cambria Math" panose="02040503050406030204" pitchFamily="18" charset="0"/>
                        </a:rPr>
                        <m:t>E</m:t>
                      </m:r>
                    </m:e>
                    <m:sub>
                      <m:sSup>
                        <m:e>
                          <m:r>
                            <a:rPr xmlns:a="http://schemas.openxmlformats.org/drawingml/2006/main" sz="5000" i="1">
                              <a:solidFill>
                                <a:srgbClr val="000000"/>
                              </a:solidFill>
                              <a:latin typeface="Cambria Math" panose="02040503050406030204" pitchFamily="18" charset="0"/>
                            </a:rPr>
                            <m:t>π</m:t>
                          </m:r>
                        </m:e>
                        <m:sup>
                          <m:r>
                            <a:rPr xmlns:a="http://schemas.openxmlformats.org/drawingml/2006/main" sz="5000" i="1">
                              <a:solidFill>
                                <a:srgbClr val="000000"/>
                              </a:solidFill>
                              <a:latin typeface="Cambria Math" panose="02040503050406030204" pitchFamily="18" charset="0"/>
                            </a:rPr>
                            <m:t>′</m:t>
                          </m:r>
                        </m:sup>
                      </m:sSup>
                    </m:sub>
                  </m:sSub>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R</m:t>
                      </m:r>
                    </m:e>
                    <m:sub>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1</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γ</m:t>
                  </m:r>
                  <m:sSub>
                    <m:e>
                      <m:r>
                        <a:rPr xmlns:a="http://schemas.openxmlformats.org/drawingml/2006/main" sz="5000" i="1">
                          <a:solidFill>
                            <a:srgbClr val="000000"/>
                          </a:solidFill>
                          <a:latin typeface="Cambria Math" panose="02040503050406030204" pitchFamily="18" charset="0"/>
                        </a:rPr>
                        <m:t>R</m:t>
                      </m:r>
                    </m:e>
                    <m:sub>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2</m:t>
                      </m:r>
                    </m:sub>
                  </m:sSub>
                  <m:r>
                    <a:rPr xmlns:a="http://schemas.openxmlformats.org/drawingml/2006/main" sz="5000" i="1">
                      <a:solidFill>
                        <a:srgbClr val="000000"/>
                      </a:solidFill>
                      <a:latin typeface="Cambria Math" panose="02040503050406030204" pitchFamily="18" charset="0"/>
                    </a:rPr>
                    <m:t>+</m:t>
                  </m:r>
                  <m:sSup>
                    <m:e>
                      <m:r>
                        <a:rPr xmlns:a="http://schemas.openxmlformats.org/drawingml/2006/main" sz="5000" i="1">
                          <a:solidFill>
                            <a:srgbClr val="000000"/>
                          </a:solidFill>
                          <a:latin typeface="Cambria Math" panose="02040503050406030204" pitchFamily="18" charset="0"/>
                        </a:rPr>
                        <m:t>γ</m:t>
                      </m:r>
                    </m:e>
                    <m:sup>
                      <m:r>
                        <a:rPr xmlns:a="http://schemas.openxmlformats.org/drawingml/2006/main" sz="5000" i="1">
                          <a:solidFill>
                            <a:srgbClr val="000000"/>
                          </a:solidFill>
                          <a:latin typeface="Cambria Math" panose="02040503050406030204" pitchFamily="18" charset="0"/>
                        </a:rPr>
                        <m:t>2</m:t>
                      </m:r>
                    </m:sup>
                  </m:sSup>
                  <m:sSub>
                    <m:e>
                      <m:r>
                        <a:rPr xmlns:a="http://schemas.openxmlformats.org/drawingml/2006/main" sz="5000" i="1">
                          <a:solidFill>
                            <a:srgbClr val="000000"/>
                          </a:solidFill>
                          <a:latin typeface="Cambria Math" panose="02040503050406030204" pitchFamily="18" charset="0"/>
                        </a:rPr>
                        <m:t>R</m:t>
                      </m:r>
                    </m:e>
                    <m:sub>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3</m:t>
                      </m:r>
                    </m:sub>
                  </m:sSub>
                  <m:r>
                    <a:rPr xmlns:a="http://schemas.openxmlformats.org/drawingml/2006/main" sz="5000" i="1">
                      <a:solidFill>
                        <a:srgbClr val="000000"/>
                      </a:solidFill>
                      <a:latin typeface="Cambria Math" panose="02040503050406030204" pitchFamily="18" charset="0"/>
                    </a:rPr>
                    <m:t>+</m:t>
                  </m:r>
                  <m:sSup>
                    <m:e>
                      <m:r>
                        <a:rPr xmlns:a="http://schemas.openxmlformats.org/drawingml/2006/main" sz="5000" i="1">
                          <a:solidFill>
                            <a:srgbClr val="000000"/>
                          </a:solidFill>
                          <a:latin typeface="Cambria Math" panose="02040503050406030204" pitchFamily="18" charset="0"/>
                        </a:rPr>
                        <m:t>γ</m:t>
                      </m:r>
                    </m:e>
                    <m:sup>
                      <m:r>
                        <a:rPr xmlns:a="http://schemas.openxmlformats.org/drawingml/2006/main" sz="5000" i="1">
                          <a:solidFill>
                            <a:srgbClr val="000000"/>
                          </a:solidFill>
                          <a:latin typeface="Cambria Math" panose="02040503050406030204" pitchFamily="18" charset="0"/>
                        </a:rPr>
                        <m:t>3</m:t>
                      </m:r>
                    </m:sup>
                  </m:sSup>
                  <m:sSub>
                    <m:e>
                      <m:r>
                        <a:rPr xmlns:a="http://schemas.openxmlformats.org/drawingml/2006/main" sz="5000" i="1">
                          <a:solidFill>
                            <a:srgbClr val="000000"/>
                          </a:solidFill>
                          <a:latin typeface="Cambria Math" panose="02040503050406030204" pitchFamily="18" charset="0"/>
                        </a:rPr>
                        <m:t>v</m:t>
                      </m:r>
                    </m:e>
                    <m:sub>
                      <m:r>
                        <a:rPr xmlns:a="http://schemas.openxmlformats.org/drawingml/2006/main" sz="5000" i="1">
                          <a:solidFill>
                            <a:srgbClr val="000000"/>
                          </a:solidFill>
                          <a:latin typeface="Cambria Math" panose="02040503050406030204" pitchFamily="18" charset="0"/>
                        </a:rPr>
                        <m:t>π</m:t>
                      </m:r>
                    </m:sub>
                  </m:sSub>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S</m:t>
                      </m:r>
                    </m:e>
                    <m:sub>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3</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S</m:t>
                      </m:r>
                    </m:e>
                    <m:sub>
                      <m:r>
                        <a:rPr xmlns:a="http://schemas.openxmlformats.org/drawingml/2006/main" sz="5000" i="1">
                          <a:solidFill>
                            <a:srgbClr val="000000"/>
                          </a:solidFill>
                          <a:latin typeface="Cambria Math" panose="02040503050406030204" pitchFamily="18" charset="0"/>
                        </a:rPr>
                        <m:t>t</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s</m:t>
                  </m:r>
                  <m:r>
                    <a:rPr xmlns:a="http://schemas.openxmlformats.org/drawingml/2006/main" sz="5000" i="1">
                      <a:solidFill>
                        <a:srgbClr val="000000"/>
                      </a:solidFill>
                      <a:latin typeface="Cambria Math" panose="02040503050406030204" pitchFamily="18" charset="0"/>
                    </a:rPr>
                    <m:t>]</m:t>
                  </m:r>
                </m:oMath>
              </m:oMathPara>
            </a14:m>
            <a:endParaRPr sz="4000"/>
          </a:p>
          <a:p>
            <a:pPr marL="0" indent="0" defTabSz="764024">
              <a:spcBef>
                <a:spcPts val="1100"/>
              </a:spcBef>
              <a:buSzTx/>
              <a:buNone/>
              <a:defRPr sz="5000">
                <a:latin typeface="Cambria Math"/>
                <a:ea typeface="Cambria Math"/>
                <a:cs typeface="Cambria Math"/>
                <a:sym typeface="Cambria Math"/>
              </a:defRPr>
            </a:pPr>
            <a14:m>
              <m:oMath>
                <m:phant>
                  <m:phantPr>
                    <m:ctrlPr>
                      <a:rPr xmlns:a="http://schemas.openxmlformats.org/drawingml/2006/main" sz="5000" i="1">
                        <a:solidFill>
                          <a:srgbClr val="000000"/>
                        </a:solidFill>
                        <a:latin typeface="Cambria Math" panose="02040503050406030204" pitchFamily="18" charset="0"/>
                      </a:rPr>
                    </m:ctrlPr>
                    <m:show m:val="off"/>
                  </m:phantPr>
                  <m:e>
                    <m:sSub>
                      <m:e>
                        <m:r>
                          <a:rPr xmlns:a="http://schemas.openxmlformats.org/drawingml/2006/main" sz="5000" i="1">
                            <a:solidFill>
                              <a:srgbClr val="000000"/>
                            </a:solidFill>
                            <a:latin typeface="Cambria Math" panose="02040503050406030204" pitchFamily="18" charset="0"/>
                          </a:rPr>
                          <m:t>v</m:t>
                        </m:r>
                      </m:e>
                      <m:sub>
                        <m:r>
                          <a:rPr xmlns:a="http://schemas.openxmlformats.org/drawingml/2006/main" sz="5000" i="1">
                            <a:solidFill>
                              <a:srgbClr val="000000"/>
                            </a:solidFill>
                            <a:latin typeface="Cambria Math" panose="02040503050406030204" pitchFamily="18" charset="0"/>
                          </a:rPr>
                          <m:t>π</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s</m:t>
                    </m:r>
                    <m:r>
                      <a:rPr xmlns:a="http://schemas.openxmlformats.org/drawingml/2006/main" sz="5000" i="1">
                        <a:solidFill>
                          <a:srgbClr val="000000"/>
                        </a:solidFill>
                        <a:latin typeface="Cambria Math" panose="02040503050406030204" pitchFamily="18" charset="0"/>
                      </a:rPr>
                      <m:t>)</m:t>
                    </m:r>
                  </m:e>
                </m:phant>
                <m:r>
                  <a:rPr xmlns:a="http://schemas.openxmlformats.org/drawingml/2006/main" sz="5000" i="1">
                    <a:solidFill>
                      <a:srgbClr val="000000"/>
                    </a:solidFill>
                    <a:latin typeface="Cambria Math" panose="02040503050406030204" pitchFamily="18" charset="0"/>
                  </a:rPr>
                  <m:t>⋮</m:t>
                </m:r>
              </m:oMath>
            </a14:m>
            <a:br>
              <a:rPr sz="4717"/>
            </a:br>
            <a14:m>
              <m:oMath>
                <m:phant>
                  <m:phantPr>
                    <m:ctrlPr>
                      <a:rPr xmlns:a="http://schemas.openxmlformats.org/drawingml/2006/main" sz="5000" i="1">
                        <a:solidFill>
                          <a:srgbClr val="000000"/>
                        </a:solidFill>
                        <a:latin typeface="Cambria Math" panose="02040503050406030204" pitchFamily="18" charset="0"/>
                      </a:rPr>
                    </m:ctrlPr>
                    <m:show m:val="off"/>
                  </m:phantPr>
                  <m:e>
                    <m:sSub>
                      <m:e>
                        <m:r>
                          <a:rPr xmlns:a="http://schemas.openxmlformats.org/drawingml/2006/main" sz="5000" i="1">
                            <a:solidFill>
                              <a:srgbClr val="000000"/>
                            </a:solidFill>
                            <a:latin typeface="Cambria Math" panose="02040503050406030204" pitchFamily="18" charset="0"/>
                          </a:rPr>
                          <m:t>v</m:t>
                        </m:r>
                      </m:e>
                      <m:sub>
                        <m:r>
                          <a:rPr xmlns:a="http://schemas.openxmlformats.org/drawingml/2006/main" sz="5000" i="1">
                            <a:solidFill>
                              <a:srgbClr val="000000"/>
                            </a:solidFill>
                            <a:latin typeface="Cambria Math" panose="02040503050406030204" pitchFamily="18" charset="0"/>
                          </a:rPr>
                          <m:t>π</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s</m:t>
                    </m:r>
                    <m:r>
                      <a:rPr xmlns:a="http://schemas.openxmlformats.org/drawingml/2006/main" sz="5000" i="1">
                        <a:solidFill>
                          <a:srgbClr val="000000"/>
                        </a:solidFill>
                        <a:latin typeface="Cambria Math" panose="02040503050406030204" pitchFamily="18" charset="0"/>
                      </a:rPr>
                      <m:t>)</m:t>
                    </m:r>
                  </m:e>
                </m:phant>
                <m:r>
                  <a:rPr xmlns:a="http://schemas.openxmlformats.org/drawingml/2006/main" sz="5000" i="1">
                    <a:solidFill>
                      <a:srgbClr val="000000"/>
                    </a:solidFill>
                    <a:latin typeface="Cambria Math" panose="02040503050406030204" pitchFamily="18" charset="0"/>
                  </a:rPr>
                  <m:t>≤</m:t>
                </m:r>
                <m:sSub>
                  <m:e>
                    <m:r>
                      <m:rPr>
                        <m:sty m:val="p"/>
                        <m:scr m:val="double-struck"/>
                      </m:rPr>
                      <a:rPr xmlns:a="http://schemas.openxmlformats.org/drawingml/2006/main" sz="5000" i="1">
                        <a:solidFill>
                          <a:srgbClr val="000000"/>
                        </a:solidFill>
                        <a:latin typeface="Cambria Math" panose="02040503050406030204" pitchFamily="18" charset="0"/>
                      </a:rPr>
                      <m:t>E</m:t>
                    </m:r>
                  </m:e>
                  <m:sub>
                    <m:sSup>
                      <m:e>
                        <m:r>
                          <a:rPr xmlns:a="http://schemas.openxmlformats.org/drawingml/2006/main" sz="5000" i="1">
                            <a:solidFill>
                              <a:srgbClr val="000000"/>
                            </a:solidFill>
                            <a:latin typeface="Cambria Math" panose="02040503050406030204" pitchFamily="18" charset="0"/>
                          </a:rPr>
                          <m:t>π</m:t>
                        </m:r>
                      </m:e>
                      <m:sup>
                        <m:r>
                          <a:rPr xmlns:a="http://schemas.openxmlformats.org/drawingml/2006/main" sz="5000" i="1">
                            <a:solidFill>
                              <a:srgbClr val="000000"/>
                            </a:solidFill>
                            <a:latin typeface="Cambria Math" panose="02040503050406030204" pitchFamily="18" charset="0"/>
                          </a:rPr>
                          <m:t>′</m:t>
                        </m:r>
                      </m:sup>
                    </m:sSup>
                  </m:sub>
                </m:sSub>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R</m:t>
                    </m:r>
                  </m:e>
                  <m:sub>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1</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γ</m:t>
                </m:r>
                <m:sSub>
                  <m:e>
                    <m:r>
                      <a:rPr xmlns:a="http://schemas.openxmlformats.org/drawingml/2006/main" sz="5000" i="1">
                        <a:solidFill>
                          <a:srgbClr val="000000"/>
                        </a:solidFill>
                        <a:latin typeface="Cambria Math" panose="02040503050406030204" pitchFamily="18" charset="0"/>
                      </a:rPr>
                      <m:t>R</m:t>
                    </m:r>
                  </m:e>
                  <m:sub>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2</m:t>
                    </m:r>
                  </m:sub>
                </m:sSub>
                <m:r>
                  <a:rPr xmlns:a="http://schemas.openxmlformats.org/drawingml/2006/main" sz="5000" i="1">
                    <a:solidFill>
                      <a:srgbClr val="000000"/>
                    </a:solidFill>
                    <a:latin typeface="Cambria Math" panose="02040503050406030204" pitchFamily="18" charset="0"/>
                  </a:rPr>
                  <m:t>+</m:t>
                </m:r>
                <m:sSup>
                  <m:e>
                    <m:r>
                      <a:rPr xmlns:a="http://schemas.openxmlformats.org/drawingml/2006/main" sz="5000" i="1">
                        <a:solidFill>
                          <a:srgbClr val="000000"/>
                        </a:solidFill>
                        <a:latin typeface="Cambria Math" panose="02040503050406030204" pitchFamily="18" charset="0"/>
                      </a:rPr>
                      <m:t>γ</m:t>
                    </m:r>
                  </m:e>
                  <m:sup>
                    <m:r>
                      <a:rPr xmlns:a="http://schemas.openxmlformats.org/drawingml/2006/main" sz="5000" i="1">
                        <a:solidFill>
                          <a:srgbClr val="000000"/>
                        </a:solidFill>
                        <a:latin typeface="Cambria Math" panose="02040503050406030204" pitchFamily="18" charset="0"/>
                      </a:rPr>
                      <m:t>2</m:t>
                    </m:r>
                  </m:sup>
                </m:sSup>
                <m:sSub>
                  <m:e>
                    <m:r>
                      <a:rPr xmlns:a="http://schemas.openxmlformats.org/drawingml/2006/main" sz="5000" i="1">
                        <a:solidFill>
                          <a:srgbClr val="000000"/>
                        </a:solidFill>
                        <a:latin typeface="Cambria Math" panose="02040503050406030204" pitchFamily="18" charset="0"/>
                      </a:rPr>
                      <m:t>R</m:t>
                    </m:r>
                  </m:e>
                  <m:sub>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3</m:t>
                    </m:r>
                  </m:sub>
                </m:sSub>
                <m:r>
                  <a:rPr xmlns:a="http://schemas.openxmlformats.org/drawingml/2006/main" sz="5000" i="1">
                    <a:solidFill>
                      <a:srgbClr val="000000"/>
                    </a:solidFill>
                    <a:latin typeface="Cambria Math" panose="02040503050406030204" pitchFamily="18" charset="0"/>
                  </a:rPr>
                  <m:t>+</m:t>
                </m:r>
                <m:sSup>
                  <m:e>
                    <m:r>
                      <a:rPr xmlns:a="http://schemas.openxmlformats.org/drawingml/2006/main" sz="5000" i="1">
                        <a:solidFill>
                          <a:srgbClr val="000000"/>
                        </a:solidFill>
                        <a:latin typeface="Cambria Math" panose="02040503050406030204" pitchFamily="18" charset="0"/>
                      </a:rPr>
                      <m:t>γ</m:t>
                    </m:r>
                  </m:e>
                  <m:sup>
                    <m:r>
                      <a:rPr xmlns:a="http://schemas.openxmlformats.org/drawingml/2006/main" sz="5000" i="1">
                        <a:solidFill>
                          <a:srgbClr val="000000"/>
                        </a:solidFill>
                        <a:latin typeface="Cambria Math" panose="02040503050406030204" pitchFamily="18" charset="0"/>
                      </a:rPr>
                      <m:t>3</m:t>
                    </m:r>
                  </m:sup>
                </m:sSup>
                <m:sSub>
                  <m:e>
                    <m:r>
                      <a:rPr xmlns:a="http://schemas.openxmlformats.org/drawingml/2006/main" sz="5000" i="1">
                        <a:solidFill>
                          <a:srgbClr val="000000"/>
                        </a:solidFill>
                        <a:latin typeface="Cambria Math" panose="02040503050406030204" pitchFamily="18" charset="0"/>
                      </a:rPr>
                      <m:t>R</m:t>
                    </m:r>
                  </m:e>
                  <m:sub>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4</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S</m:t>
                    </m:r>
                  </m:e>
                  <m:sub>
                    <m:r>
                      <a:rPr xmlns:a="http://schemas.openxmlformats.org/drawingml/2006/main" sz="5000" i="1">
                        <a:solidFill>
                          <a:srgbClr val="000000"/>
                        </a:solidFill>
                        <a:latin typeface="Cambria Math" panose="02040503050406030204" pitchFamily="18" charset="0"/>
                      </a:rPr>
                      <m:t>t</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s</m:t>
                </m:r>
                <m:r>
                  <a:rPr xmlns:a="http://schemas.openxmlformats.org/drawingml/2006/main" sz="5000" i="1">
                    <a:solidFill>
                      <a:srgbClr val="000000"/>
                    </a:solidFill>
                    <a:latin typeface="Cambria Math" panose="02040503050406030204" pitchFamily="18" charset="0"/>
                  </a:rPr>
                  <m:t>]</m:t>
                </m:r>
              </m:oMath>
            </a14:m>
            <a:endParaRPr sz="4000"/>
          </a:p>
          <a:p>
            <a:pPr marL="0" indent="0" defTabSz="764024">
              <a:spcBef>
                <a:spcPts val="1100"/>
              </a:spcBef>
              <a:buSzTx/>
              <a:buNone/>
              <a:defRPr sz="5000">
                <a:latin typeface="Cambria Math"/>
                <a:ea typeface="Cambria Math"/>
                <a:cs typeface="Cambria Math"/>
                <a:sym typeface="Cambria Math"/>
              </a:defRPr>
            </a:pPr>
            <a14:m>
              <m:oMathPara>
                <m:oMathParaPr>
                  <m:jc m:val="left"/>
                </m:oMathParaPr>
                <m:oMath>
                  <m:phant>
                    <m:phantPr>
                      <m:ctrlPr>
                        <a:rPr xmlns:a="http://schemas.openxmlformats.org/drawingml/2006/main" sz="5000" i="1">
                          <a:solidFill>
                            <a:srgbClr val="000000"/>
                          </a:solidFill>
                          <a:latin typeface="Cambria Math" panose="02040503050406030204" pitchFamily="18" charset="0"/>
                        </a:rPr>
                      </m:ctrlPr>
                      <m:show m:val="off"/>
                    </m:phantPr>
                    <m:e>
                      <m:sSub>
                        <m:e>
                          <m:r>
                            <a:rPr xmlns:a="http://schemas.openxmlformats.org/drawingml/2006/main" sz="5000" i="1">
                              <a:solidFill>
                                <a:srgbClr val="000000"/>
                              </a:solidFill>
                              <a:latin typeface="Cambria Math" panose="02040503050406030204" pitchFamily="18" charset="0"/>
                            </a:rPr>
                            <m:t>v</m:t>
                          </m:r>
                        </m:e>
                        <m:sub>
                          <m:r>
                            <a:rPr xmlns:a="http://schemas.openxmlformats.org/drawingml/2006/main" sz="5000" i="1">
                              <a:solidFill>
                                <a:srgbClr val="000000"/>
                              </a:solidFill>
                              <a:latin typeface="Cambria Math" panose="02040503050406030204" pitchFamily="18" charset="0"/>
                            </a:rPr>
                            <m:t>π</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s</m:t>
                      </m:r>
                      <m:r>
                        <a:rPr xmlns:a="http://schemas.openxmlformats.org/drawingml/2006/main" sz="5000" i="1">
                          <a:solidFill>
                            <a:srgbClr val="000000"/>
                          </a:solidFill>
                          <a:latin typeface="Cambria Math" panose="02040503050406030204" pitchFamily="18" charset="0"/>
                        </a:rPr>
                        <m:t>)</m:t>
                      </m:r>
                    </m:e>
                  </m:phant>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v</m:t>
                      </m:r>
                    </m:e>
                    <m:sub>
                      <m:sSup>
                        <m:e>
                          <m:r>
                            <a:rPr xmlns:a="http://schemas.openxmlformats.org/drawingml/2006/main" sz="5000" i="1">
                              <a:solidFill>
                                <a:srgbClr val="000000"/>
                              </a:solidFill>
                              <a:latin typeface="Cambria Math" panose="02040503050406030204" pitchFamily="18" charset="0"/>
                            </a:rPr>
                            <m:t>π</m:t>
                          </m:r>
                        </m:e>
                        <m:sup>
                          <m:r>
                            <a:rPr xmlns:a="http://schemas.openxmlformats.org/drawingml/2006/main" sz="5000" i="1">
                              <a:solidFill>
                                <a:srgbClr val="000000"/>
                              </a:solidFill>
                              <a:latin typeface="Cambria Math" panose="02040503050406030204" pitchFamily="18" charset="0"/>
                            </a:rPr>
                            <m:t>′</m:t>
                          </m:r>
                        </m:sup>
                      </m:sSup>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s</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m:t>
                  </m:r>
                </m:oMath>
              </m:oMathPara>
            </a14:m>
            <a:endParaRPr sz="4717"/>
          </a:p>
        </p:txBody>
      </p:sp>
      <p:sp>
        <p:nvSpPr>
          <p:cNvPr id="335" name="Oval"/>
          <p:cNvSpPr/>
          <p:nvPr/>
        </p:nvSpPr>
        <p:spPr>
          <a:xfrm>
            <a:off x="11557000" y="3600568"/>
            <a:ext cx="2613206" cy="1270004"/>
          </a:xfrm>
          <a:prstGeom prst="ellipse">
            <a:avLst/>
          </a:prstGeom>
          <a:ln w="63500">
            <a:solidFill>
              <a:srgbClr val="FE9301"/>
            </a:solidFill>
            <a:miter lim="400000"/>
          </a:ln>
        </p:spPr>
        <p:txBody>
          <a:bodyPr lIns="71436" tIns="71436" rIns="71436" bIns="71436" anchor="ctr"/>
          <a:lstStyle/>
          <a:p>
            <a:pPr>
              <a:defRPr sz="3000">
                <a:solidFill>
                  <a:srgbClr val="FFFFFF"/>
                </a:solidFill>
              </a:defRPr>
            </a:pPr>
          </a:p>
        </p:txBody>
      </p:sp>
      <p:sp>
        <p:nvSpPr>
          <p:cNvPr id="336" name="Circle"/>
          <p:cNvSpPr/>
          <p:nvPr/>
        </p:nvSpPr>
        <p:spPr>
          <a:xfrm>
            <a:off x="4929696" y="4992777"/>
            <a:ext cx="608284" cy="608285"/>
          </a:xfrm>
          <a:prstGeom prst="ellipse">
            <a:avLst/>
          </a:prstGeom>
          <a:ln w="63500">
            <a:solidFill>
              <a:srgbClr val="FE9301"/>
            </a:solidFill>
            <a:miter lim="400000"/>
          </a:ln>
        </p:spPr>
        <p:txBody>
          <a:bodyPr lIns="71436" tIns="71436" rIns="71436" bIns="71436" anchor="ctr"/>
          <a:lstStyle/>
          <a:p>
            <a:pPr>
              <a:defRPr sz="3000">
                <a:solidFill>
                  <a:srgbClr val="FFFFFF"/>
                </a:solidFill>
              </a:defRPr>
            </a:pPr>
          </a:p>
        </p:txBody>
      </p:sp>
      <p:sp>
        <p:nvSpPr>
          <p:cNvPr id="337" name="Rounded Rectangle"/>
          <p:cNvSpPr/>
          <p:nvPr/>
        </p:nvSpPr>
        <p:spPr>
          <a:xfrm>
            <a:off x="7531338" y="5763702"/>
            <a:ext cx="4139183" cy="789618"/>
          </a:xfrm>
          <a:prstGeom prst="roundRect">
            <a:avLst>
              <a:gd name="adj" fmla="val 24126"/>
            </a:avLst>
          </a:prstGeom>
          <a:ln w="63500">
            <a:solidFill>
              <a:srgbClr val="B51600"/>
            </a:solidFill>
            <a:miter lim="400000"/>
          </a:ln>
        </p:spPr>
        <p:txBody>
          <a:bodyPr lIns="71436" tIns="71436" rIns="71436" bIns="71436" anchor="ctr"/>
          <a:lstStyle/>
          <a:p>
            <a:pPr>
              <a:defRPr sz="3000">
                <a:solidFill>
                  <a:srgbClr val="FFFFFF"/>
                </a:solidFill>
              </a:defRPr>
            </a:pPr>
          </a:p>
        </p:txBody>
      </p:sp>
      <p:sp>
        <p:nvSpPr>
          <p:cNvPr id="338" name="Rounded Rectangle"/>
          <p:cNvSpPr/>
          <p:nvPr/>
        </p:nvSpPr>
        <p:spPr>
          <a:xfrm>
            <a:off x="2482489" y="2718578"/>
            <a:ext cx="4995716" cy="954060"/>
          </a:xfrm>
          <a:prstGeom prst="roundRect">
            <a:avLst>
              <a:gd name="adj" fmla="val 19967"/>
            </a:avLst>
          </a:prstGeom>
          <a:ln w="63500">
            <a:solidFill>
              <a:srgbClr val="B51600"/>
            </a:solidFill>
            <a:miter lim="400000"/>
          </a:ln>
        </p:spPr>
        <p:txBody>
          <a:bodyPr lIns="71436" tIns="71436" rIns="71436" bIns="71436" anchor="ctr"/>
          <a:lstStyle/>
          <a:p>
            <a:pPr>
              <a:defRPr sz="3000">
                <a:solidFill>
                  <a:srgbClr val="FFFFFF"/>
                </a:solidFill>
              </a:defRPr>
            </a:pPr>
          </a:p>
        </p:txBody>
      </p:sp>
      <p:sp>
        <p:nvSpPr>
          <p:cNvPr id="339" name="Rounded Rectangle"/>
          <p:cNvSpPr/>
          <p:nvPr/>
        </p:nvSpPr>
        <p:spPr>
          <a:xfrm>
            <a:off x="7589328" y="4742910"/>
            <a:ext cx="1925340" cy="789619"/>
          </a:xfrm>
          <a:prstGeom prst="roundRect">
            <a:avLst>
              <a:gd name="adj" fmla="val 24126"/>
            </a:avLst>
          </a:prstGeom>
          <a:ln w="63500">
            <a:solidFill>
              <a:srgbClr val="B51600"/>
            </a:solidFill>
            <a:miter lim="400000"/>
          </a:ln>
        </p:spPr>
        <p:txBody>
          <a:bodyPr lIns="71436" tIns="71436" rIns="71436" bIns="71436" anchor="ctr"/>
          <a:lstStyle/>
          <a:p>
            <a:pPr>
              <a:defRPr sz="3000">
                <a:solidFill>
                  <a:srgbClr val="FFFFFF"/>
                </a:solidFill>
              </a:defRPr>
            </a:pPr>
          </a:p>
        </p:txBody>
      </p:sp>
      <p:sp>
        <p:nvSpPr>
          <p:cNvPr id="340" name="Rounded Rectangle"/>
          <p:cNvSpPr/>
          <p:nvPr/>
        </p:nvSpPr>
        <p:spPr>
          <a:xfrm>
            <a:off x="3862716" y="5789102"/>
            <a:ext cx="812892" cy="680081"/>
          </a:xfrm>
          <a:prstGeom prst="roundRect">
            <a:avLst>
              <a:gd name="adj" fmla="val 28011"/>
            </a:avLst>
          </a:prstGeom>
          <a:ln w="63500">
            <a:solidFill>
              <a:srgbClr val="B51600"/>
            </a:solidFill>
            <a:miter lim="400000"/>
          </a:ln>
        </p:spPr>
        <p:txBody>
          <a:bodyPr lIns="71436" tIns="71436" rIns="71436" bIns="71436" anchor="ctr"/>
          <a:lstStyle/>
          <a:p>
            <a:pPr>
              <a:defRPr sz="3000">
                <a:solidFill>
                  <a:srgbClr val="FFFFFF"/>
                </a:solidFill>
              </a:defRPr>
            </a:pPr>
          </a:p>
        </p:txBody>
      </p:sp>
      <p:sp>
        <p:nvSpPr>
          <p:cNvPr id="341" name="Rounded Rectangle"/>
          <p:cNvSpPr/>
          <p:nvPr/>
        </p:nvSpPr>
        <p:spPr>
          <a:xfrm>
            <a:off x="7548412" y="6660070"/>
            <a:ext cx="10505568" cy="789619"/>
          </a:xfrm>
          <a:prstGeom prst="roundRect">
            <a:avLst>
              <a:gd name="adj" fmla="val 24126"/>
            </a:avLst>
          </a:prstGeom>
          <a:ln w="63500">
            <a:solidFill>
              <a:srgbClr val="D6D5D5"/>
            </a:solidFill>
            <a:miter lim="400000"/>
          </a:ln>
        </p:spPr>
        <p:txBody>
          <a:bodyPr lIns="71436" tIns="71436" rIns="71436" bIns="71436" anchor="ctr"/>
          <a:lstStyle/>
          <a:p>
            <a:pPr>
              <a:defRPr sz="3000">
                <a:solidFill>
                  <a:srgbClr val="FFFFFF"/>
                </a:solidFill>
              </a:defRPr>
            </a:pPr>
          </a:p>
        </p:txBody>
      </p:sp>
      <p:sp>
        <p:nvSpPr>
          <p:cNvPr id="342" name="Rounded Rectangle"/>
          <p:cNvSpPr/>
          <p:nvPr/>
        </p:nvSpPr>
        <p:spPr>
          <a:xfrm>
            <a:off x="9855679" y="8577232"/>
            <a:ext cx="1925338" cy="789618"/>
          </a:xfrm>
          <a:prstGeom prst="roundRect">
            <a:avLst>
              <a:gd name="adj" fmla="val 24126"/>
            </a:avLst>
          </a:prstGeom>
          <a:ln w="63500">
            <a:solidFill>
              <a:srgbClr val="B51600"/>
            </a:solidFill>
            <a:miter lim="400000"/>
          </a:ln>
        </p:spPr>
        <p:txBody>
          <a:bodyPr lIns="71436" tIns="71436" rIns="71436" bIns="71436" anchor="ctr"/>
          <a:lstStyle/>
          <a:p>
            <a:pPr>
              <a:defRPr sz="3000">
                <a:solidFill>
                  <a:srgbClr val="FFFFFF"/>
                </a:solidFill>
              </a:defRPr>
            </a:pPr>
          </a:p>
        </p:txBody>
      </p:sp>
      <p:sp>
        <p:nvSpPr>
          <p:cNvPr id="343" name="Equation"/>
          <p:cNvSpPr txBox="1"/>
          <p:nvPr/>
        </p:nvSpPr>
        <p:spPr>
          <a:xfrm>
            <a:off x="7553225" y="2511149"/>
            <a:ext cx="398093" cy="274321"/>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r>
                    <a:rPr xmlns:a="http://schemas.openxmlformats.org/drawingml/2006/main" sz="3200" i="1">
                      <a:solidFill>
                        <a:srgbClr val="B41700"/>
                      </a:solidFill>
                      <a:latin typeface="Cambria Math" panose="02040503050406030204" pitchFamily="18" charset="0"/>
                    </a:rPr>
                    <m:t>∀</m:t>
                  </m:r>
                  <m:r>
                    <a:rPr xmlns:a="http://schemas.openxmlformats.org/drawingml/2006/main" sz="3200" i="1">
                      <a:solidFill>
                        <a:srgbClr val="B41700"/>
                      </a:solidFill>
                      <a:latin typeface="Cambria Math" panose="02040503050406030204" pitchFamily="18" charset="0"/>
                    </a:rPr>
                    <m:t>s</m:t>
                  </m:r>
                </m:oMath>
              </m:oMathPara>
            </a14:m>
            <a:endParaRPr sz="3200">
              <a:solidFill>
                <a:srgbClr val="B41700"/>
              </a:solidFill>
            </a:endParaRPr>
          </a:p>
        </p:txBody>
      </p:sp>
      <p:sp>
        <p:nvSpPr>
          <p:cNvPr id="344" name="Rounded Rectangle"/>
          <p:cNvSpPr/>
          <p:nvPr/>
        </p:nvSpPr>
        <p:spPr>
          <a:xfrm>
            <a:off x="12122029" y="9601379"/>
            <a:ext cx="1925340" cy="789618"/>
          </a:xfrm>
          <a:prstGeom prst="roundRect">
            <a:avLst>
              <a:gd name="adj" fmla="val 24126"/>
            </a:avLst>
          </a:prstGeom>
          <a:ln w="63500">
            <a:solidFill>
              <a:srgbClr val="B51600"/>
            </a:solidFill>
            <a:miter lim="400000"/>
          </a:ln>
        </p:spPr>
        <p:txBody>
          <a:bodyPr lIns="71436" tIns="71436" rIns="71436" bIns="71436" anchor="ctr"/>
          <a:lstStyle/>
          <a:p>
            <a:pPr>
              <a:defRPr sz="3000">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3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34">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334">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334">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el" backwards="0">
                                    <p:tmAbs val="0"/>
                                  </p:iterate>
                                  <p:childTnLst>
                                    <p:set>
                                      <p:cBhvr>
                                        <p:cTn id="19" fill="hold"/>
                                        <p:tgtEl>
                                          <p:spTgt spid="334">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2" fill="hold">
                                  <p:stCondLst>
                                    <p:cond delay="0"/>
                                  </p:stCondLst>
                                  <p:iterate type="el" backwards="0">
                                    <p:tmAbs val="0"/>
                                  </p:iterate>
                                  <p:childTnLst>
                                    <p:set>
                                      <p:cBhvr>
                                        <p:cTn id="23" fill="hold"/>
                                        <p:tgtEl>
                                          <p:spTgt spid="335"/>
                                        </p:tgtEl>
                                        <p:attrNameLst>
                                          <p:attrName>style.visibility</p:attrName>
                                        </p:attrNameLst>
                                      </p:cBhvr>
                                      <p:to>
                                        <p:strVal val="visible"/>
                                      </p:to>
                                    </p:set>
                                  </p:childTnLst>
                                </p:cTn>
                              </p:par>
                            </p:childTnLst>
                          </p:cTn>
                        </p:par>
                        <p:par>
                          <p:cTn id="24" fill="hold">
                            <p:stCondLst>
                              <p:cond delay="0"/>
                            </p:stCondLst>
                            <p:childTnLst>
                              <p:par>
                                <p:cTn id="25" presetClass="entr" nodeType="afterEffect" presetSubtype="0" presetID="1" grpId="3" fill="hold">
                                  <p:stCondLst>
                                    <p:cond delay="0"/>
                                  </p:stCondLst>
                                  <p:iterate type="el" backwards="0">
                                    <p:tmAbs val="0"/>
                                  </p:iterate>
                                  <p:childTnLst>
                                    <p:set>
                                      <p:cBhvr>
                                        <p:cTn id="26" fill="hold"/>
                                        <p:tgtEl>
                                          <p:spTgt spid="3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4" fill="hold">
                                  <p:stCondLst>
                                    <p:cond delay="0"/>
                                  </p:stCondLst>
                                  <p:iterate type="el" backwards="0">
                                    <p:tmAbs val="0"/>
                                  </p:iterate>
                                  <p:childTnLst>
                                    <p:set>
                                      <p:cBhvr>
                                        <p:cTn id="30" fill="hold"/>
                                        <p:tgtEl>
                                          <p:spTgt spid="3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5" fill="hold">
                                  <p:stCondLst>
                                    <p:cond delay="0"/>
                                  </p:stCondLst>
                                  <p:iterate type="el" backwards="0">
                                    <p:tmAbs val="0"/>
                                  </p:iterate>
                                  <p:childTnLst>
                                    <p:set>
                                      <p:cBhvr>
                                        <p:cTn id="34" fill="hold"/>
                                        <p:tgtEl>
                                          <p:spTgt spid="338"/>
                                        </p:tgtEl>
                                        <p:attrNameLst>
                                          <p:attrName>style.visibility</p:attrName>
                                        </p:attrNameLst>
                                      </p:cBhvr>
                                      <p:to>
                                        <p:strVal val="visible"/>
                                      </p:to>
                                    </p:set>
                                  </p:childTnLst>
                                </p:cTn>
                              </p:par>
                            </p:childTnLst>
                          </p:cTn>
                        </p:par>
                        <p:par>
                          <p:cTn id="35" fill="hold">
                            <p:stCondLst>
                              <p:cond delay="0"/>
                            </p:stCondLst>
                            <p:childTnLst>
                              <p:par>
                                <p:cTn id="36" presetClass="entr" nodeType="afterEffect" presetSubtype="0" presetID="1" grpId="6" fill="hold">
                                  <p:stCondLst>
                                    <p:cond delay="0"/>
                                  </p:stCondLst>
                                  <p:iterate type="el" backwards="0">
                                    <p:tmAbs val="0"/>
                                  </p:iterate>
                                  <p:childTnLst>
                                    <p:set>
                                      <p:cBhvr>
                                        <p:cTn id="37" fill="hold"/>
                                        <p:tgtEl>
                                          <p:spTgt spid="34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0" presetID="1" grpId="1" fill="hold">
                                  <p:stCondLst>
                                    <p:cond delay="0"/>
                                  </p:stCondLst>
                                  <p:iterate type="el" backwards="0">
                                    <p:tmAbs val="0"/>
                                  </p:iterate>
                                  <p:childTnLst>
                                    <p:set>
                                      <p:cBhvr>
                                        <p:cTn id="41" fill="hold"/>
                                        <p:tgtEl>
                                          <p:spTgt spid="334">
                                            <p:txEl>
                                              <p:pRg st="4" end="4"/>
                                            </p:txEl>
                                          </p:spTgt>
                                        </p:tgtEl>
                                        <p:attrNameLst>
                                          <p:attrName>style.visibility</p:attrName>
                                        </p:attrNameLst>
                                      </p:cBhvr>
                                      <p:to>
                                        <p:strVal val="visible"/>
                                      </p:to>
                                    </p:set>
                                  </p:childTnLst>
                                </p:cTn>
                              </p:par>
                            </p:childTnLst>
                          </p:cTn>
                        </p:par>
                        <p:par>
                          <p:cTn id="42" fill="hold">
                            <p:stCondLst>
                              <p:cond delay="0"/>
                            </p:stCondLst>
                            <p:childTnLst>
                              <p:par>
                                <p:cTn id="43" presetClass="entr" nodeType="afterEffect" presetSubtype="0" presetID="1" grpId="7" fill="hold">
                                  <p:stCondLst>
                                    <p:cond delay="0"/>
                                  </p:stCondLst>
                                  <p:iterate type="el" backwards="0">
                                    <p:tmAbs val="0"/>
                                  </p:iterate>
                                  <p:childTnLst>
                                    <p:set>
                                      <p:cBhvr>
                                        <p:cTn id="44" fill="hold"/>
                                        <p:tgtEl>
                                          <p:spTgt spid="340"/>
                                        </p:tgtEl>
                                        <p:attrNameLst>
                                          <p:attrName>style.visibility</p:attrName>
                                        </p:attrNameLst>
                                      </p:cBhvr>
                                      <p:to>
                                        <p:strVal val="visible"/>
                                      </p:to>
                                    </p:set>
                                  </p:childTnLst>
                                </p:cTn>
                              </p:par>
                            </p:childTnLst>
                          </p:cTn>
                        </p:par>
                        <p:par>
                          <p:cTn id="45" fill="hold">
                            <p:stCondLst>
                              <p:cond delay="0"/>
                            </p:stCondLst>
                            <p:childTnLst>
                              <p:par>
                                <p:cTn id="46" presetClass="entr" nodeType="afterEffect" presetSubtype="0" presetID="1" grpId="8" fill="hold">
                                  <p:stCondLst>
                                    <p:cond delay="0"/>
                                  </p:stCondLst>
                                  <p:iterate type="el" backwards="0">
                                    <p:tmAbs val="0"/>
                                  </p:iterate>
                                  <p:childTnLst>
                                    <p:set>
                                      <p:cBhvr>
                                        <p:cTn id="47" fill="hold"/>
                                        <p:tgtEl>
                                          <p:spTgt spid="33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0" presetID="1" grpId="1" fill="hold">
                                  <p:stCondLst>
                                    <p:cond delay="0"/>
                                  </p:stCondLst>
                                  <p:iterate type="el" backwards="0">
                                    <p:tmAbs val="0"/>
                                  </p:iterate>
                                  <p:childTnLst>
                                    <p:set>
                                      <p:cBhvr>
                                        <p:cTn id="51" fill="hold"/>
                                        <p:tgtEl>
                                          <p:spTgt spid="334">
                                            <p:txEl>
                                              <p:pRg st="5" end="5"/>
                                            </p:txEl>
                                          </p:spTgt>
                                        </p:tgtEl>
                                        <p:attrNameLst>
                                          <p:attrName>style.visibility</p:attrName>
                                        </p:attrNameLst>
                                      </p:cBhvr>
                                      <p:to>
                                        <p:strVal val="visible"/>
                                      </p:to>
                                    </p:set>
                                  </p:childTnLst>
                                </p:cTn>
                              </p:par>
                            </p:childTnLst>
                          </p:cTn>
                        </p:par>
                        <p:par>
                          <p:cTn id="52" fill="hold">
                            <p:stCondLst>
                              <p:cond delay="0"/>
                            </p:stCondLst>
                            <p:childTnLst>
                              <p:par>
                                <p:cTn id="53" presetClass="entr" nodeType="afterEffect" presetSubtype="0" presetID="1" grpId="9" fill="hold">
                                  <p:stCondLst>
                                    <p:cond delay="0"/>
                                  </p:stCondLst>
                                  <p:iterate type="el" backwards="0">
                                    <p:tmAbs val="0"/>
                                  </p:iterate>
                                  <p:childTnLst>
                                    <p:set>
                                      <p:cBhvr>
                                        <p:cTn id="54" fill="hold"/>
                                        <p:tgtEl>
                                          <p:spTgt spid="3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0" presetID="1" grpId="1" fill="hold">
                                  <p:stCondLst>
                                    <p:cond delay="0"/>
                                  </p:stCondLst>
                                  <p:iterate type="el" backwards="0">
                                    <p:tmAbs val="0"/>
                                  </p:iterate>
                                  <p:childTnLst>
                                    <p:set>
                                      <p:cBhvr>
                                        <p:cTn id="58" fill="hold"/>
                                        <p:tgtEl>
                                          <p:spTgt spid="334">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0" presetID="1" grpId="1" fill="hold">
                                  <p:stCondLst>
                                    <p:cond delay="0"/>
                                  </p:stCondLst>
                                  <p:iterate type="el" backwards="0">
                                    <p:tmAbs val="0"/>
                                  </p:iterate>
                                  <p:childTnLst>
                                    <p:set>
                                      <p:cBhvr>
                                        <p:cTn id="62" fill="hold"/>
                                        <p:tgtEl>
                                          <p:spTgt spid="334">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0" presetID="1" grpId="10" fill="hold">
                                  <p:stCondLst>
                                    <p:cond delay="0"/>
                                  </p:stCondLst>
                                  <p:iterate type="el" backwards="0">
                                    <p:tmAbs val="0"/>
                                  </p:iterate>
                                  <p:childTnLst>
                                    <p:set>
                                      <p:cBhvr>
                                        <p:cTn id="66" fill="hold"/>
                                        <p:tgtEl>
                                          <p:spTgt spid="34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Class="entr" nodeType="clickEffect" presetSubtype="0" presetID="1" grpId="1" fill="hold">
                                  <p:stCondLst>
                                    <p:cond delay="0"/>
                                  </p:stCondLst>
                                  <p:iterate type="el" backwards="0">
                                    <p:tmAbs val="0"/>
                                  </p:iterate>
                                  <p:childTnLst>
                                    <p:set>
                                      <p:cBhvr>
                                        <p:cTn id="70" fill="hold"/>
                                        <p:tgtEl>
                                          <p:spTgt spid="334">
                                            <p:txEl>
                                              <p:pRg st="8" end="8"/>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Class="entr" nodeType="clickEffect" presetSubtype="0" presetID="1" grpId="11" fill="hold">
                                  <p:stCondLst>
                                    <p:cond delay="0"/>
                                  </p:stCondLst>
                                  <p:iterate type="el" backwards="0">
                                    <p:tmAbs val="0"/>
                                  </p:iterate>
                                  <p:childTnLst>
                                    <p:set>
                                      <p:cBhvr>
                                        <p:cTn id="74" fill="hold"/>
                                        <p:tgtEl>
                                          <p:spTgt spid="34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Class="entr" nodeType="clickEffect" presetSubtype="0" presetID="1" grpId="1" fill="hold">
                                  <p:stCondLst>
                                    <p:cond delay="0"/>
                                  </p:stCondLst>
                                  <p:iterate type="el" backwards="0">
                                    <p:tmAbs val="0"/>
                                  </p:iterate>
                                  <p:childTnLst>
                                    <p:set>
                                      <p:cBhvr>
                                        <p:cTn id="78" fill="hold"/>
                                        <p:tgtEl>
                                          <p:spTgt spid="334">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34" grpId="1"/>
      <p:bldP build="whole" bldLvl="1" animBg="1" rev="0" advAuto="0" spid="336" grpId="3"/>
      <p:bldP build="whole" bldLvl="1" animBg="1" rev="0" advAuto="0" spid="343" grpId="6"/>
      <p:bldP build="whole" bldLvl="1" animBg="1" rev="0" advAuto="0" spid="340" grpId="7"/>
      <p:bldP build="whole" bldLvl="1" animBg="1" rev="0" advAuto="0" spid="337" grpId="8"/>
      <p:bldP build="whole" bldLvl="1" animBg="1" rev="0" advAuto="0" spid="344" grpId="11"/>
      <p:bldP build="whole" bldLvl="1" animBg="1" rev="0" advAuto="0" spid="341" grpId="9"/>
      <p:bldP build="whole" bldLvl="1" animBg="1" rev="0" advAuto="0" spid="338" grpId="5"/>
      <p:bldP build="whole" bldLvl="1" animBg="1" rev="0" advAuto="0" spid="339" grpId="4"/>
      <p:bldP build="whole" bldLvl="1" animBg="1" rev="0" advAuto="0" spid="335" grpId="2"/>
      <p:bldP build="whole" bldLvl="1" animBg="1" rev="0" advAuto="0" spid="342" grpId="10"/>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6" name="Greedy Policy Improvement"/>
          <p:cNvSpPr txBox="1"/>
          <p:nvPr>
            <p:ph type="title"/>
          </p:nvPr>
        </p:nvSpPr>
        <p:spPr>
          <a:xfrm>
            <a:off x="2667000" y="357186"/>
            <a:ext cx="19050000" cy="3036097"/>
          </a:xfrm>
          <a:prstGeom prst="rect">
            <a:avLst/>
          </a:prstGeom>
        </p:spPr>
        <p:txBody>
          <a:bodyPr/>
          <a:lstStyle/>
          <a:p>
            <a:pPr/>
            <a:r>
              <a:t>Greedy Policy Improvement</a:t>
            </a:r>
          </a:p>
        </p:txBody>
      </p:sp>
      <p:sp>
        <p:nvSpPr>
          <p:cNvPr id="347" name="Given any policy  , we can construct a new greedy policy   that is guaranteed to be at least as good:…"/>
          <p:cNvSpPr txBox="1"/>
          <p:nvPr>
            <p:ph type="body" idx="1"/>
          </p:nvPr>
        </p:nvSpPr>
        <p:spPr>
          <a:xfrm>
            <a:off x="2667000" y="3643312"/>
            <a:ext cx="19050000" cy="8840393"/>
          </a:xfrm>
          <a:prstGeom prst="rect">
            <a:avLst/>
          </a:prstGeom>
        </p:spPr>
        <p:txBody>
          <a:bodyPr/>
          <a:lstStyle/>
          <a:p>
            <a:pPr marL="0" indent="0" defTabSz="747592">
              <a:spcBef>
                <a:spcPts val="3200"/>
              </a:spcBef>
              <a:buSzTx/>
              <a:buNone/>
              <a:defRPr sz="4000"/>
            </a:pPr>
            <a:r>
              <a:t>Given any policy </a:t>
            </a:r>
            <a14:m>
              <m:oMath>
                <m:r>
                  <a:rPr xmlns:a="http://schemas.openxmlformats.org/drawingml/2006/main" sz="4800" i="1">
                    <a:solidFill>
                      <a:srgbClr val="000000"/>
                    </a:solidFill>
                    <a:latin typeface="Cambria Math" panose="02040503050406030204" pitchFamily="18" charset="0"/>
                  </a:rPr>
                  <m:t>π</m:t>
                </m:r>
              </m:oMath>
            </a14:m>
            <a:r>
              <a:t>, we can construct a new greedy policy </a:t>
            </a:r>
            <a14:m>
              <m:oMath>
                <m:sSup>
                  <m:e>
                    <m:r>
                      <a:rPr xmlns:a="http://schemas.openxmlformats.org/drawingml/2006/main" sz="4800" i="1">
                        <a:solidFill>
                          <a:srgbClr val="000000"/>
                        </a:solidFill>
                        <a:latin typeface="Cambria Math" panose="02040503050406030204" pitchFamily="18" charset="0"/>
                      </a:rPr>
                      <m:t>π</m:t>
                    </m:r>
                  </m:e>
                  <m:sup>
                    <m:r>
                      <a:rPr xmlns:a="http://schemas.openxmlformats.org/drawingml/2006/main" sz="4800" i="1">
                        <a:solidFill>
                          <a:srgbClr val="000000"/>
                        </a:solidFill>
                        <a:latin typeface="Cambria Math" panose="02040503050406030204" pitchFamily="18" charset="0"/>
                      </a:rPr>
                      <m:t>′</m:t>
                    </m:r>
                  </m:sup>
                </m:sSup>
              </m:oMath>
            </a14:m>
            <a:r>
              <a:t> that is guaranteed to be </a:t>
            </a:r>
            <a:r>
              <a:rPr>
                <a:solidFill>
                  <a:srgbClr val="C82506"/>
                </a:solidFill>
                <a:latin typeface="Helvetica Neue Medium"/>
                <a:ea typeface="Helvetica Neue Medium"/>
                <a:cs typeface="Helvetica Neue Medium"/>
                <a:sym typeface="Helvetica Neue Medium"/>
              </a:rPr>
              <a:t>at least as good</a:t>
            </a:r>
            <a:r>
              <a:t>:</a:t>
            </a:r>
          </a:p>
          <a:p>
            <a:pPr marL="0" indent="0" algn="ctr" defTabSz="747592">
              <a:spcBef>
                <a:spcPts val="3200"/>
              </a:spcBef>
              <a:buSzTx/>
              <a:buNone/>
              <a:defRPr sz="4800">
                <a:latin typeface="Cambria Math"/>
                <a:ea typeface="Cambria Math"/>
                <a:cs typeface="Cambria Math"/>
                <a:sym typeface="Cambria Math"/>
              </a:defRPr>
            </a:pPr>
            <a14:m>
              <m:oMath>
                <m:m>
                  <m:mPr>
                    <m:ctrlPr>
                      <a:rPr xmlns:a="http://schemas.openxmlformats.org/drawingml/2006/main" sz="4800" i="1">
                        <a:solidFill>
                          <a:srgbClr val="000000"/>
                        </a:solidFill>
                        <a:latin typeface="Cambria Math" panose="02040503050406030204" pitchFamily="18" charset="0"/>
                      </a:rPr>
                    </m:ctrlPr>
                    <m:baseJc m:val="center"/>
                    <m:plcHide m:val="on"/>
                    <m:mcs>
                      <m:mc>
                        <m:mcPr>
                          <m:count m:val="2"/>
                          <m:mcJc m:val="center"/>
                        </m:mcPr>
                      </m:mc>
                    </m:mcs>
                  </m:mPr>
                  <m:mr>
                    <m:e>
                      <m:sSup>
                        <m:e>
                          <m:r>
                            <a:rPr xmlns:a="http://schemas.openxmlformats.org/drawingml/2006/main" sz="4800" i="1">
                              <a:solidFill>
                                <a:srgbClr val="000000"/>
                              </a:solidFill>
                              <a:latin typeface="Cambria Math" panose="02040503050406030204" pitchFamily="18" charset="0"/>
                            </a:rPr>
                            <m:t>π</m:t>
                          </m:r>
                        </m:e>
                        <m:sup>
                          <m:r>
                            <a:rPr xmlns:a="http://schemas.openxmlformats.org/drawingml/2006/main" sz="4800" i="1">
                              <a:solidFill>
                                <a:srgbClr val="000000"/>
                              </a:solidFill>
                              <a:latin typeface="Cambria Math" panose="02040503050406030204" pitchFamily="18" charset="0"/>
                            </a:rPr>
                            <m:t>′</m:t>
                          </m:r>
                        </m:sup>
                      </m:sSup>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s</m:t>
                      </m:r>
                      <m:r>
                        <a:rPr xmlns:a="http://schemas.openxmlformats.org/drawingml/2006/main" sz="4800" i="1">
                          <a:solidFill>
                            <a:srgbClr val="000000"/>
                          </a:solidFill>
                          <a:latin typeface="Cambria Math" panose="02040503050406030204" pitchFamily="18" charset="0"/>
                        </a:rPr>
                        <m:t>)</m:t>
                      </m:r>
                    </m:e>
                    <m:e>
                      <m:r>
                        <a:rPr xmlns:a="http://schemas.openxmlformats.org/drawingml/2006/main" sz="4800" i="1">
                          <a:solidFill>
                            <a:srgbClr val="000000"/>
                          </a:solidFill>
                          <a:latin typeface="Cambria Math" panose="02040503050406030204" pitchFamily="18" charset="0"/>
                        </a:rPr>
                        <m:t>≐</m:t>
                      </m:r>
                      <m:r>
                        <m:rPr>
                          <m:sty m:val="p"/>
                        </m:rPr>
                        <a:rPr xmlns:a="http://schemas.openxmlformats.org/drawingml/2006/main" sz="4800" i="1">
                          <a:solidFill>
                            <a:srgbClr val="000000"/>
                          </a:solidFill>
                          <a:latin typeface="Cambria Math" panose="02040503050406030204" pitchFamily="18" charset="0"/>
                        </a:rPr>
                        <m:t>a</m:t>
                      </m:r>
                      <m:r>
                        <m:rPr>
                          <m:sty m:val="p"/>
                        </m:rPr>
                        <a:rPr xmlns:a="http://schemas.openxmlformats.org/drawingml/2006/main" sz="4800" i="1">
                          <a:solidFill>
                            <a:srgbClr val="000000"/>
                          </a:solidFill>
                          <a:latin typeface="Cambria Math" panose="02040503050406030204" pitchFamily="18" charset="0"/>
                        </a:rPr>
                        <m:t>r</m:t>
                      </m:r>
                      <m:r>
                        <m:rPr>
                          <m:sty m:val="p"/>
                        </m:rPr>
                        <a:rPr xmlns:a="http://schemas.openxmlformats.org/drawingml/2006/main" sz="4800" i="1">
                          <a:solidFill>
                            <a:srgbClr val="000000"/>
                          </a:solidFill>
                          <a:latin typeface="Cambria Math" panose="02040503050406030204" pitchFamily="18" charset="0"/>
                        </a:rPr>
                        <m:t>g</m:t>
                      </m:r>
                      <m:limLow>
                        <m:e>
                          <m:r>
                            <a:rPr xmlns:a="http://schemas.openxmlformats.org/drawingml/2006/main" sz="4800" i="1">
                              <a:solidFill>
                                <a:srgbClr val="000000"/>
                              </a:solidFill>
                              <a:latin typeface="Cambria Math" panose="02040503050406030204" pitchFamily="18" charset="0"/>
                            </a:rPr>
                            <m:t>m</m:t>
                          </m:r>
                          <m:r>
                            <a:rPr xmlns:a="http://schemas.openxmlformats.org/drawingml/2006/main" sz="4800" i="1">
                              <a:solidFill>
                                <a:srgbClr val="000000"/>
                              </a:solidFill>
                              <a:latin typeface="Cambria Math" panose="02040503050406030204" pitchFamily="18" charset="0"/>
                            </a:rPr>
                            <m:t>a</m:t>
                          </m:r>
                          <m:r>
                            <a:rPr xmlns:a="http://schemas.openxmlformats.org/drawingml/2006/main" sz="4800" i="1">
                              <a:solidFill>
                                <a:srgbClr val="000000"/>
                              </a:solidFill>
                              <a:latin typeface="Cambria Math" panose="02040503050406030204" pitchFamily="18" charset="0"/>
                            </a:rPr>
                            <m:t>x</m:t>
                          </m:r>
                        </m:e>
                        <m:lim>
                          <m:r>
                            <a:rPr xmlns:a="http://schemas.openxmlformats.org/drawingml/2006/main" sz="4800" i="1">
                              <a:solidFill>
                                <a:srgbClr val="000000"/>
                              </a:solidFill>
                              <a:latin typeface="Cambria Math" panose="02040503050406030204" pitchFamily="18" charset="0"/>
                            </a:rPr>
                            <m:t>a</m:t>
                          </m:r>
                        </m:lim>
                      </m:limLow>
                      <m:sSub>
                        <m:e>
                          <m:r>
                            <a:rPr xmlns:a="http://schemas.openxmlformats.org/drawingml/2006/main" sz="4800" i="1">
                              <a:solidFill>
                                <a:srgbClr val="000000"/>
                              </a:solidFill>
                              <a:latin typeface="Cambria Math" panose="02040503050406030204" pitchFamily="18" charset="0"/>
                            </a:rPr>
                            <m:t>q</m:t>
                          </m:r>
                        </m:e>
                        <m:sub>
                          <m:r>
                            <a:rPr xmlns:a="http://schemas.openxmlformats.org/drawingml/2006/main" sz="4800" i="1">
                              <a:solidFill>
                                <a:srgbClr val="000000"/>
                              </a:solidFill>
                              <a:latin typeface="Cambria Math" panose="02040503050406030204" pitchFamily="18" charset="0"/>
                            </a:rPr>
                            <m:t>π</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s</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a</m:t>
                      </m:r>
                      <m:r>
                        <a:rPr xmlns:a="http://schemas.openxmlformats.org/drawingml/2006/main" sz="4800" i="1">
                          <a:solidFill>
                            <a:srgbClr val="000000"/>
                          </a:solidFill>
                          <a:latin typeface="Cambria Math" panose="02040503050406030204" pitchFamily="18" charset="0"/>
                        </a:rPr>
                        <m:t>)</m:t>
                      </m:r>
                    </m:e>
                  </m:mr>
                  <m:mr>
                    <m:e/>
                    <m:e>
                      <m:r>
                        <a:rPr xmlns:a="http://schemas.openxmlformats.org/drawingml/2006/main" sz="4800" i="1">
                          <a:solidFill>
                            <a:srgbClr val="000000"/>
                          </a:solidFill>
                          <a:latin typeface="Cambria Math" panose="02040503050406030204" pitchFamily="18" charset="0"/>
                        </a:rPr>
                        <m:t>=</m:t>
                      </m:r>
                      <m:r>
                        <m:rPr>
                          <m:sty m:val="p"/>
                        </m:rPr>
                        <a:rPr xmlns:a="http://schemas.openxmlformats.org/drawingml/2006/main" sz="4800" i="1">
                          <a:solidFill>
                            <a:srgbClr val="000000"/>
                          </a:solidFill>
                          <a:latin typeface="Cambria Math" panose="02040503050406030204" pitchFamily="18" charset="0"/>
                        </a:rPr>
                        <m:t>a</m:t>
                      </m:r>
                      <m:r>
                        <m:rPr>
                          <m:sty m:val="p"/>
                        </m:rPr>
                        <a:rPr xmlns:a="http://schemas.openxmlformats.org/drawingml/2006/main" sz="4800" i="1">
                          <a:solidFill>
                            <a:srgbClr val="000000"/>
                          </a:solidFill>
                          <a:latin typeface="Cambria Math" panose="02040503050406030204" pitchFamily="18" charset="0"/>
                        </a:rPr>
                        <m:t>r</m:t>
                      </m:r>
                      <m:r>
                        <m:rPr>
                          <m:sty m:val="p"/>
                        </m:rPr>
                        <a:rPr xmlns:a="http://schemas.openxmlformats.org/drawingml/2006/main" sz="4800" i="1">
                          <a:solidFill>
                            <a:srgbClr val="000000"/>
                          </a:solidFill>
                          <a:latin typeface="Cambria Math" panose="02040503050406030204" pitchFamily="18" charset="0"/>
                        </a:rPr>
                        <m:t>g</m:t>
                      </m:r>
                      <m:limLow>
                        <m:e>
                          <m:r>
                            <a:rPr xmlns:a="http://schemas.openxmlformats.org/drawingml/2006/main" sz="4800" i="1">
                              <a:solidFill>
                                <a:srgbClr val="000000"/>
                              </a:solidFill>
                              <a:latin typeface="Cambria Math" panose="02040503050406030204" pitchFamily="18" charset="0"/>
                            </a:rPr>
                            <m:t>m</m:t>
                          </m:r>
                          <m:r>
                            <a:rPr xmlns:a="http://schemas.openxmlformats.org/drawingml/2006/main" sz="4800" i="1">
                              <a:solidFill>
                                <a:srgbClr val="000000"/>
                              </a:solidFill>
                              <a:latin typeface="Cambria Math" panose="02040503050406030204" pitchFamily="18" charset="0"/>
                            </a:rPr>
                            <m:t>a</m:t>
                          </m:r>
                          <m:r>
                            <a:rPr xmlns:a="http://schemas.openxmlformats.org/drawingml/2006/main" sz="4800" i="1">
                              <a:solidFill>
                                <a:srgbClr val="000000"/>
                              </a:solidFill>
                              <a:latin typeface="Cambria Math" panose="02040503050406030204" pitchFamily="18" charset="0"/>
                            </a:rPr>
                            <m:t>x</m:t>
                          </m:r>
                        </m:e>
                        <m:lim>
                          <m:r>
                            <a:rPr xmlns:a="http://schemas.openxmlformats.org/drawingml/2006/main" sz="4800" i="1">
                              <a:solidFill>
                                <a:srgbClr val="000000"/>
                              </a:solidFill>
                              <a:latin typeface="Cambria Math" panose="02040503050406030204" pitchFamily="18" charset="0"/>
                            </a:rPr>
                            <m:t>a</m:t>
                          </m:r>
                        </m:lim>
                      </m:limLow>
                      <m:r>
                        <m:rPr>
                          <m:sty m:val="p"/>
                          <m:scr m:val="double-struck"/>
                        </m:rPr>
                        <a:rPr xmlns:a="http://schemas.openxmlformats.org/drawingml/2006/main" sz="4800" i="1">
                          <a:solidFill>
                            <a:srgbClr val="000000"/>
                          </a:solidFill>
                          <a:latin typeface="Cambria Math" panose="02040503050406030204" pitchFamily="18" charset="0"/>
                        </a:rPr>
                        <m:t>E</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R</m:t>
                          </m:r>
                        </m:e>
                        <m:sub>
                          <m:r>
                            <a:rPr xmlns:a="http://schemas.openxmlformats.org/drawingml/2006/main" sz="4800" i="1">
                              <a:solidFill>
                                <a:srgbClr val="000000"/>
                              </a:solidFill>
                              <a:latin typeface="Cambria Math" panose="02040503050406030204" pitchFamily="18" charset="0"/>
                            </a:rPr>
                            <m:t>t</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γ</m:t>
                      </m:r>
                      <m:sSub>
                        <m:e>
                          <m:r>
                            <a:rPr xmlns:a="http://schemas.openxmlformats.org/drawingml/2006/main" sz="4800" i="1">
                              <a:solidFill>
                                <a:srgbClr val="000000"/>
                              </a:solidFill>
                              <a:latin typeface="Cambria Math" panose="02040503050406030204" pitchFamily="18" charset="0"/>
                            </a:rPr>
                            <m:t>v</m:t>
                          </m:r>
                        </m:e>
                        <m:sub>
                          <m:r>
                            <a:rPr xmlns:a="http://schemas.openxmlformats.org/drawingml/2006/main" sz="4800" i="1">
                              <a:solidFill>
                                <a:srgbClr val="000000"/>
                              </a:solidFill>
                              <a:latin typeface="Cambria Math" panose="02040503050406030204" pitchFamily="18" charset="0"/>
                            </a:rPr>
                            <m:t>π</m:t>
                          </m:r>
                        </m:sub>
                      </m:sSub>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S</m:t>
                          </m:r>
                        </m:e>
                        <m:sub>
                          <m:r>
                            <a:rPr xmlns:a="http://schemas.openxmlformats.org/drawingml/2006/main" sz="4800" i="1">
                              <a:solidFill>
                                <a:srgbClr val="000000"/>
                              </a:solidFill>
                              <a:latin typeface="Cambria Math" panose="02040503050406030204" pitchFamily="18" charset="0"/>
                            </a:rPr>
                            <m:t>T</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1</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S</m:t>
                          </m:r>
                        </m:e>
                        <m:sub>
                          <m:r>
                            <a:rPr xmlns:a="http://schemas.openxmlformats.org/drawingml/2006/main" sz="4800" i="1">
                              <a:solidFill>
                                <a:srgbClr val="000000"/>
                              </a:solidFill>
                              <a:latin typeface="Cambria Math" panose="02040503050406030204" pitchFamily="18" charset="0"/>
                            </a:rPr>
                            <m:t>t</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s</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A</m:t>
                          </m:r>
                        </m:e>
                        <m:sub>
                          <m:r>
                            <a:rPr xmlns:a="http://schemas.openxmlformats.org/drawingml/2006/main" sz="4800" i="1">
                              <a:solidFill>
                                <a:srgbClr val="000000"/>
                              </a:solidFill>
                              <a:latin typeface="Cambria Math" panose="02040503050406030204" pitchFamily="18" charset="0"/>
                            </a:rPr>
                            <m:t>t</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a</m:t>
                      </m:r>
                      <m:r>
                        <a:rPr xmlns:a="http://schemas.openxmlformats.org/drawingml/2006/main" sz="4800" i="1">
                          <a:solidFill>
                            <a:srgbClr val="000000"/>
                          </a:solidFill>
                          <a:latin typeface="Cambria Math" panose="02040503050406030204" pitchFamily="18" charset="0"/>
                        </a:rPr>
                        <m:t>]</m:t>
                      </m:r>
                    </m:e>
                  </m:mr>
                  <m:mr>
                    <m:e/>
                    <m:e>
                      <m:r>
                        <a:rPr xmlns:a="http://schemas.openxmlformats.org/drawingml/2006/main" sz="4800" i="1">
                          <a:solidFill>
                            <a:srgbClr val="000000"/>
                          </a:solidFill>
                          <a:latin typeface="Cambria Math" panose="02040503050406030204" pitchFamily="18" charset="0"/>
                        </a:rPr>
                        <m:t>=</m:t>
                      </m:r>
                      <m:r>
                        <m:rPr>
                          <m:sty m:val="p"/>
                        </m:rPr>
                        <a:rPr xmlns:a="http://schemas.openxmlformats.org/drawingml/2006/main" sz="4800" i="1">
                          <a:solidFill>
                            <a:srgbClr val="000000"/>
                          </a:solidFill>
                          <a:latin typeface="Cambria Math" panose="02040503050406030204" pitchFamily="18" charset="0"/>
                        </a:rPr>
                        <m:t>a</m:t>
                      </m:r>
                      <m:r>
                        <m:rPr>
                          <m:sty m:val="p"/>
                        </m:rPr>
                        <a:rPr xmlns:a="http://schemas.openxmlformats.org/drawingml/2006/main" sz="4800" i="1">
                          <a:solidFill>
                            <a:srgbClr val="000000"/>
                          </a:solidFill>
                          <a:latin typeface="Cambria Math" panose="02040503050406030204" pitchFamily="18" charset="0"/>
                        </a:rPr>
                        <m:t>r</m:t>
                      </m:r>
                      <m:r>
                        <m:rPr>
                          <m:sty m:val="p"/>
                        </m:rPr>
                        <a:rPr xmlns:a="http://schemas.openxmlformats.org/drawingml/2006/main" sz="4800" i="1">
                          <a:solidFill>
                            <a:srgbClr val="000000"/>
                          </a:solidFill>
                          <a:latin typeface="Cambria Math" panose="02040503050406030204" pitchFamily="18" charset="0"/>
                        </a:rPr>
                        <m:t>g</m:t>
                      </m:r>
                      <m:limLow>
                        <m:e>
                          <m:r>
                            <a:rPr xmlns:a="http://schemas.openxmlformats.org/drawingml/2006/main" sz="4800" i="1">
                              <a:solidFill>
                                <a:srgbClr val="000000"/>
                              </a:solidFill>
                              <a:latin typeface="Cambria Math" panose="02040503050406030204" pitchFamily="18" charset="0"/>
                            </a:rPr>
                            <m:t>m</m:t>
                          </m:r>
                          <m:r>
                            <a:rPr xmlns:a="http://schemas.openxmlformats.org/drawingml/2006/main" sz="4800" i="1">
                              <a:solidFill>
                                <a:srgbClr val="000000"/>
                              </a:solidFill>
                              <a:latin typeface="Cambria Math" panose="02040503050406030204" pitchFamily="18" charset="0"/>
                            </a:rPr>
                            <m:t>a</m:t>
                          </m:r>
                          <m:r>
                            <a:rPr xmlns:a="http://schemas.openxmlformats.org/drawingml/2006/main" sz="4800" i="1">
                              <a:solidFill>
                                <a:srgbClr val="000000"/>
                              </a:solidFill>
                              <a:latin typeface="Cambria Math" panose="02040503050406030204" pitchFamily="18" charset="0"/>
                            </a:rPr>
                            <m:t>x</m:t>
                          </m:r>
                        </m:e>
                        <m:lim>
                          <m:r>
                            <a:rPr xmlns:a="http://schemas.openxmlformats.org/drawingml/2006/main" sz="4800" i="1">
                              <a:solidFill>
                                <a:srgbClr val="000000"/>
                              </a:solidFill>
                              <a:latin typeface="Cambria Math" panose="02040503050406030204" pitchFamily="18" charset="0"/>
                            </a:rPr>
                            <m:t>a</m:t>
                          </m:r>
                        </m:lim>
                      </m:limLow>
                      <m:limLow>
                        <m:e>
                          <m:r>
                            <a:rPr xmlns:a="http://schemas.openxmlformats.org/drawingml/2006/main" sz="4800" i="1">
                              <a:solidFill>
                                <a:srgbClr val="000000"/>
                              </a:solidFill>
                              <a:latin typeface="Cambria Math" panose="02040503050406030204" pitchFamily="18" charset="0"/>
                            </a:rPr>
                            <m:t>∑</m:t>
                          </m:r>
                        </m:e>
                        <m:lim>
                          <m:sSup>
                            <m:e>
                              <m:argPr>
                                <m:scrLvl m:val="0"/>
                              </m:argPr>
                              <m:r>
                                <a:rPr xmlns:a="http://schemas.openxmlformats.org/drawingml/2006/main" sz="4800" i="1">
                                  <a:solidFill>
                                    <a:srgbClr val="000000"/>
                                  </a:solidFill>
                                  <a:latin typeface="Cambria Math" panose="02040503050406030204" pitchFamily="18" charset="0"/>
                                </a:rPr>
                                <m:t>s</m:t>
                              </m:r>
                            </m:e>
                            <m:sup>
                              <m:argPr>
                                <m:scrLvl m:val="0"/>
                              </m:argPr>
                              <m:r>
                                <a:rPr xmlns:a="http://schemas.openxmlformats.org/drawingml/2006/main" sz="4800" i="1">
                                  <a:solidFill>
                                    <a:srgbClr val="000000"/>
                                  </a:solidFill>
                                  <a:latin typeface="Cambria Math" panose="02040503050406030204" pitchFamily="18" charset="0"/>
                                </a:rPr>
                                <m:t>′</m:t>
                              </m:r>
                            </m:sup>
                          </m:sSup>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r</m:t>
                          </m:r>
                        </m:lim>
                      </m:limLow>
                      <m:r>
                        <a:rPr xmlns:a="http://schemas.openxmlformats.org/drawingml/2006/main" sz="4800" i="1">
                          <a:solidFill>
                            <a:srgbClr val="000000"/>
                          </a:solidFill>
                          <a:latin typeface="Cambria Math" panose="02040503050406030204" pitchFamily="18" charset="0"/>
                        </a:rPr>
                        <m:t>p</m:t>
                      </m:r>
                      <m:r>
                        <a:rPr xmlns:a="http://schemas.openxmlformats.org/drawingml/2006/main" sz="4800" i="1">
                          <a:solidFill>
                            <a:srgbClr val="000000"/>
                          </a:solidFill>
                          <a:latin typeface="Cambria Math" panose="02040503050406030204" pitchFamily="18" charset="0"/>
                        </a:rPr>
                        <m:t>(</m:t>
                      </m:r>
                      <m:sSup>
                        <m:e>
                          <m:r>
                            <a:rPr xmlns:a="http://schemas.openxmlformats.org/drawingml/2006/main" sz="4800" i="1">
                              <a:solidFill>
                                <a:srgbClr val="000000"/>
                              </a:solidFill>
                              <a:latin typeface="Cambria Math" panose="02040503050406030204" pitchFamily="18" charset="0"/>
                            </a:rPr>
                            <m:t>s</m:t>
                          </m:r>
                        </m:e>
                        <m:sup>
                          <m:r>
                            <a:rPr xmlns:a="http://schemas.openxmlformats.org/drawingml/2006/main" sz="4800" i="1">
                              <a:solidFill>
                                <a:srgbClr val="000000"/>
                              </a:solidFill>
                              <a:latin typeface="Cambria Math" panose="02040503050406030204" pitchFamily="18" charset="0"/>
                            </a:rPr>
                            <m:t>′</m:t>
                          </m:r>
                        </m:sup>
                      </m:sSup>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r</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s</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a</m:t>
                      </m:r>
                      <m:r>
                        <a:rPr xmlns:a="http://schemas.openxmlformats.org/drawingml/2006/main" sz="4800" i="1">
                          <a:solidFill>
                            <a:srgbClr val="000000"/>
                          </a:solidFill>
                          <a:latin typeface="Cambria Math" panose="02040503050406030204" pitchFamily="18" charset="0"/>
                        </a:rPr>
                        <m:t>)</m:t>
                      </m:r>
                      <m:d>
                        <m:dPr>
                          <m:ctrlPr>
                            <a:rPr xmlns:a="http://schemas.openxmlformats.org/drawingml/2006/main" sz="4800" i="1">
                              <a:solidFill>
                                <a:srgbClr val="000000"/>
                              </a:solidFill>
                              <a:latin typeface="Cambria Math" panose="02040503050406030204" pitchFamily="18" charset="0"/>
                            </a:rPr>
                          </m:ctrlPr>
                          <m:begChr m:val="["/>
                          <m:endChr m:val="]"/>
                        </m:dPr>
                        <m:e>
                          <m:r>
                            <a:rPr xmlns:a="http://schemas.openxmlformats.org/drawingml/2006/main" sz="4800" i="1">
                              <a:solidFill>
                                <a:srgbClr val="000000"/>
                              </a:solidFill>
                              <a:latin typeface="Cambria Math" panose="02040503050406030204" pitchFamily="18" charset="0"/>
                            </a:rPr>
                            <m:t>r</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γ</m:t>
                          </m:r>
                          <m:sSub>
                            <m:e>
                              <m:argPr>
                                <m:scrLvl m:val="0"/>
                              </m:argPr>
                              <m:r>
                                <a:rPr xmlns:a="http://schemas.openxmlformats.org/drawingml/2006/main" sz="4800" i="1">
                                  <a:solidFill>
                                    <a:srgbClr val="000000"/>
                                  </a:solidFill>
                                  <a:latin typeface="Cambria Math" panose="02040503050406030204" pitchFamily="18" charset="0"/>
                                </a:rPr>
                                <m:t>v</m:t>
                              </m:r>
                            </m:e>
                            <m:sub>
                              <m:argPr>
                                <m:scrLvl m:val="0"/>
                              </m:argPr>
                              <m:r>
                                <a:rPr xmlns:a="http://schemas.openxmlformats.org/drawingml/2006/main" sz="4800" i="1">
                                  <a:solidFill>
                                    <a:srgbClr val="000000"/>
                                  </a:solidFill>
                                  <a:latin typeface="Cambria Math" panose="02040503050406030204" pitchFamily="18" charset="0"/>
                                </a:rPr>
                                <m:t>π</m:t>
                              </m:r>
                            </m:sub>
                          </m:sSub>
                          <m:r>
                            <a:rPr xmlns:a="http://schemas.openxmlformats.org/drawingml/2006/main" sz="4800" i="1">
                              <a:solidFill>
                                <a:srgbClr val="000000"/>
                              </a:solidFill>
                              <a:latin typeface="Cambria Math" panose="02040503050406030204" pitchFamily="18" charset="0"/>
                            </a:rPr>
                            <m:t>(</m:t>
                          </m:r>
                          <m:sSup>
                            <m:e>
                              <m:argPr>
                                <m:scrLvl m:val="0"/>
                              </m:argPr>
                              <m:r>
                                <a:rPr xmlns:a="http://schemas.openxmlformats.org/drawingml/2006/main" sz="4800" i="1">
                                  <a:solidFill>
                                    <a:srgbClr val="000000"/>
                                  </a:solidFill>
                                  <a:latin typeface="Cambria Math" panose="02040503050406030204" pitchFamily="18" charset="0"/>
                                </a:rPr>
                                <m:t>s</m:t>
                              </m:r>
                            </m:e>
                            <m:sup>
                              <m:argPr>
                                <m:scrLvl m:val="0"/>
                              </m:argPr>
                              <m:r>
                                <a:rPr xmlns:a="http://schemas.openxmlformats.org/drawingml/2006/main" sz="4800" i="1">
                                  <a:solidFill>
                                    <a:srgbClr val="000000"/>
                                  </a:solidFill>
                                  <a:latin typeface="Cambria Math" panose="02040503050406030204" pitchFamily="18" charset="0"/>
                                </a:rPr>
                                <m:t>′</m:t>
                              </m:r>
                            </m:sup>
                          </m:sSup>
                          <m:r>
                            <a:rPr xmlns:a="http://schemas.openxmlformats.org/drawingml/2006/main" sz="4800" i="1">
                              <a:solidFill>
                                <a:srgbClr val="000000"/>
                              </a:solidFill>
                              <a:latin typeface="Cambria Math" panose="02040503050406030204" pitchFamily="18" charset="0"/>
                            </a:rPr>
                            <m:t>)</m:t>
                          </m:r>
                        </m:e>
                      </m:d>
                      <m:r>
                        <a:rPr xmlns:a="http://schemas.openxmlformats.org/drawingml/2006/main" sz="4800" i="1">
                          <a:solidFill>
                            <a:srgbClr val="000000"/>
                          </a:solidFill>
                          <a:latin typeface="Cambria Math" panose="02040503050406030204" pitchFamily="18" charset="0"/>
                        </a:rPr>
                        <m:t>.</m:t>
                      </m:r>
                    </m:e>
                  </m:mr>
                </m:m>
              </m:oMath>
            </a14:m>
            <a:r>
              <a:rPr sz="4000">
                <a:latin typeface="Helvetica Neue Light"/>
                <a:ea typeface="Helvetica Neue Light"/>
                <a:cs typeface="Helvetica Neue Light"/>
                <a:sym typeface="Helvetica Neue Light"/>
              </a:rPr>
              <a:t> </a:t>
            </a:r>
            <a:endParaRPr sz="4000"/>
          </a:p>
          <a:p>
            <a:pPr marL="556180" indent="-556180" defTabSz="747592">
              <a:spcBef>
                <a:spcPts val="3200"/>
              </a:spcBef>
              <a:defRPr sz="4000"/>
            </a:pPr>
            <a:r>
              <a:t>If this new policy is not</a:t>
            </a:r>
            <a:r>
              <a:rPr>
                <a:solidFill>
                  <a:srgbClr val="C82506"/>
                </a:solidFill>
                <a:latin typeface="Helvetica Neue Medium"/>
                <a:ea typeface="Helvetica Neue Medium"/>
                <a:cs typeface="Helvetica Neue Medium"/>
                <a:sym typeface="Helvetica Neue Medium"/>
              </a:rPr>
              <a:t> strictly </a:t>
            </a:r>
            <a:r>
              <a:t>better than the old policy, then </a:t>
            </a:r>
            <a14:m>
              <m:oMath>
                <m:sSub>
                  <m:e>
                    <m:r>
                      <a:rPr xmlns:a="http://schemas.openxmlformats.org/drawingml/2006/main" sz="4800" i="1">
                        <a:solidFill>
                          <a:srgbClr val="000000"/>
                        </a:solidFill>
                        <a:latin typeface="Cambria Math" panose="02040503050406030204" pitchFamily="18" charset="0"/>
                      </a:rPr>
                      <m:t>v</m:t>
                    </m:r>
                  </m:e>
                  <m:sub>
                    <m:r>
                      <a:rPr xmlns:a="http://schemas.openxmlformats.org/drawingml/2006/main" sz="4800" i="1">
                        <a:solidFill>
                          <a:srgbClr val="000000"/>
                        </a:solidFill>
                        <a:latin typeface="Cambria Math" panose="02040503050406030204" pitchFamily="18" charset="0"/>
                      </a:rPr>
                      <m:t>π</m:t>
                    </m:r>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s</m:t>
                </m:r>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m:t>
                </m:r>
                <m:sSub>
                  <m:e>
                    <m:r>
                      <a:rPr xmlns:a="http://schemas.openxmlformats.org/drawingml/2006/main" sz="4800" i="1">
                        <a:solidFill>
                          <a:srgbClr val="000000"/>
                        </a:solidFill>
                        <a:latin typeface="Cambria Math" panose="02040503050406030204" pitchFamily="18" charset="0"/>
                      </a:rPr>
                      <m:t>v</m:t>
                    </m:r>
                  </m:e>
                  <m:sub>
                    <m:sSup>
                      <m:e>
                        <m:r>
                          <a:rPr xmlns:a="http://schemas.openxmlformats.org/drawingml/2006/main" sz="4800" i="1">
                            <a:solidFill>
                              <a:srgbClr val="000000"/>
                            </a:solidFill>
                            <a:latin typeface="Cambria Math" panose="02040503050406030204" pitchFamily="18" charset="0"/>
                          </a:rPr>
                          <m:t>π</m:t>
                        </m:r>
                      </m:e>
                      <m:sup>
                        <m:r>
                          <a:rPr xmlns:a="http://schemas.openxmlformats.org/drawingml/2006/main" sz="4800" i="1">
                            <a:solidFill>
                              <a:srgbClr val="000000"/>
                            </a:solidFill>
                            <a:latin typeface="Cambria Math" panose="02040503050406030204" pitchFamily="18" charset="0"/>
                          </a:rPr>
                          <m:t>′</m:t>
                        </m:r>
                      </m:sup>
                    </m:sSup>
                  </m:sub>
                </m:sSub>
                <m:r>
                  <a:rPr xmlns:a="http://schemas.openxmlformats.org/drawingml/2006/main" sz="4800" i="1">
                    <a:solidFill>
                      <a:srgbClr val="000000"/>
                    </a:solidFill>
                    <a:latin typeface="Cambria Math" panose="02040503050406030204" pitchFamily="18" charset="0"/>
                  </a:rPr>
                  <m:t>(</m:t>
                </m:r>
                <m:r>
                  <a:rPr xmlns:a="http://schemas.openxmlformats.org/drawingml/2006/main" sz="4800" i="1">
                    <a:solidFill>
                      <a:srgbClr val="000000"/>
                    </a:solidFill>
                    <a:latin typeface="Cambria Math" panose="02040503050406030204" pitchFamily="18" charset="0"/>
                  </a:rPr>
                  <m:t>s</m:t>
                </m:r>
                <m:r>
                  <a:rPr xmlns:a="http://schemas.openxmlformats.org/drawingml/2006/main" sz="4800" i="1">
                    <a:solidFill>
                      <a:srgbClr val="000000"/>
                    </a:solidFill>
                    <a:latin typeface="Cambria Math" panose="02040503050406030204" pitchFamily="18" charset="0"/>
                  </a:rPr>
                  <m:t>)</m:t>
                </m:r>
              </m:oMath>
            </a14:m>
            <a:r>
              <a:t> for all </a:t>
            </a:r>
            <a14:m>
              <m:oMath>
                <m:r>
                  <a:rPr xmlns:a="http://schemas.openxmlformats.org/drawingml/2006/main" sz="4800" i="1">
                    <a:solidFill>
                      <a:srgbClr val="000000"/>
                    </a:solidFill>
                    <a:latin typeface="Cambria Math" panose="02040503050406030204" pitchFamily="18" charset="0"/>
                  </a:rPr>
                  <m:t>s</m:t>
                </m:r>
                <m:r>
                  <a:rPr xmlns:a="http://schemas.openxmlformats.org/drawingml/2006/main" sz="4800" i="1">
                    <a:solidFill>
                      <a:srgbClr val="000000"/>
                    </a:solidFill>
                    <a:latin typeface="Cambria Math" panose="02040503050406030204" pitchFamily="18" charset="0"/>
                  </a:rPr>
                  <m:t>∈</m:t>
                </m:r>
                <m:r>
                  <m:rPr>
                    <m:scr m:val="script"/>
                  </m:rPr>
                  <a:rPr xmlns:a="http://schemas.openxmlformats.org/drawingml/2006/main" sz="4800" i="1">
                    <a:solidFill>
                      <a:srgbClr val="000000"/>
                    </a:solidFill>
                    <a:latin typeface="Cambria Math" panose="02040503050406030204" pitchFamily="18" charset="0"/>
                  </a:rPr>
                  <m:t>S</m:t>
                </m:r>
              </m:oMath>
            </a14:m>
            <a:r>
              <a:t> (</a:t>
            </a:r>
            <a:r>
              <a:rPr b="1">
                <a:latin typeface="+mn-lt"/>
                <a:ea typeface="+mn-ea"/>
                <a:cs typeface="+mn-cs"/>
                <a:sym typeface="Helvetica Neue"/>
              </a:rPr>
              <a:t>why?</a:t>
            </a:r>
            <a:r>
              <a:t>)</a:t>
            </a:r>
          </a:p>
          <a:p>
            <a:pPr marL="556180" indent="-556180" defTabSz="747592">
              <a:spcBef>
                <a:spcPts val="3200"/>
              </a:spcBef>
              <a:defRPr sz="4000"/>
            </a:pPr>
            <a:r>
              <a:t>Also means that the new (and old) policies are </a:t>
            </a:r>
            <a:r>
              <a:rPr>
                <a:solidFill>
                  <a:srgbClr val="C82506"/>
                </a:solidFill>
                <a:latin typeface="Helvetica Neue Medium"/>
                <a:ea typeface="Helvetica Neue Medium"/>
                <a:cs typeface="Helvetica Neue Medium"/>
                <a:sym typeface="Helvetica Neue Medium"/>
              </a:rPr>
              <a:t>optimal</a:t>
            </a:r>
            <a:r>
              <a:t> (</a:t>
            </a:r>
            <a:r>
              <a:rPr b="1">
                <a:latin typeface="+mn-lt"/>
                <a:ea typeface="+mn-ea"/>
                <a:cs typeface="+mn-cs"/>
                <a:sym typeface="Helvetica Neue"/>
              </a:rPr>
              <a:t>why?</a:t>
            </a: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3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347">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47"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Policy Iteration"/>
          <p:cNvSpPr txBox="1"/>
          <p:nvPr>
            <p:ph type="title"/>
          </p:nvPr>
        </p:nvSpPr>
        <p:spPr>
          <a:xfrm>
            <a:off x="4387453" y="357187"/>
            <a:ext cx="15609094" cy="1952626"/>
          </a:xfrm>
          <a:prstGeom prst="rect">
            <a:avLst/>
          </a:prstGeom>
        </p:spPr>
        <p:txBody>
          <a:bodyPr/>
          <a:lstStyle/>
          <a:p>
            <a:pPr/>
            <a:r>
              <a:t>Policy Iteration</a:t>
            </a:r>
          </a:p>
        </p:txBody>
      </p:sp>
      <p:pic>
        <p:nvPicPr>
          <p:cNvPr id="350" name="Image" descr="Image"/>
          <p:cNvPicPr>
            <a:picLocks noChangeAspect="1"/>
          </p:cNvPicPr>
          <p:nvPr/>
        </p:nvPicPr>
        <p:blipFill>
          <a:blip r:embed="rId2">
            <a:extLst/>
          </a:blip>
          <a:stretch>
            <a:fillRect/>
          </a:stretch>
        </p:blipFill>
        <p:spPr>
          <a:xfrm>
            <a:off x="5811415" y="2431044"/>
            <a:ext cx="12761170" cy="1024927"/>
          </a:xfrm>
          <a:prstGeom prst="rect">
            <a:avLst/>
          </a:prstGeom>
          <a:ln w="12700">
            <a:miter lim="400000"/>
          </a:ln>
        </p:spPr>
      </p:pic>
      <p:pic>
        <p:nvPicPr>
          <p:cNvPr id="351" name="Image" descr="Image"/>
          <p:cNvPicPr>
            <a:picLocks noChangeAspect="1"/>
          </p:cNvPicPr>
          <p:nvPr/>
        </p:nvPicPr>
        <p:blipFill>
          <a:blip r:embed="rId3">
            <a:extLst/>
          </a:blip>
          <a:stretch>
            <a:fillRect/>
          </a:stretch>
        </p:blipFill>
        <p:spPr>
          <a:xfrm>
            <a:off x="4852501" y="3577201"/>
            <a:ext cx="14678999" cy="10156087"/>
          </a:xfrm>
          <a:prstGeom prst="rect">
            <a:avLst/>
          </a:prstGeom>
          <a:ln w="12700">
            <a:miter lim="400000"/>
          </a:ln>
        </p:spPr>
      </p:pic>
      <p:sp>
        <p:nvSpPr>
          <p:cNvPr id="352" name="Rectangle"/>
          <p:cNvSpPr/>
          <p:nvPr/>
        </p:nvSpPr>
        <p:spPr>
          <a:xfrm>
            <a:off x="5265794" y="5799123"/>
            <a:ext cx="13852412" cy="4228503"/>
          </a:xfrm>
          <a:prstGeom prst="rect">
            <a:avLst/>
          </a:prstGeom>
          <a:ln w="63500">
            <a:solidFill>
              <a:srgbClr val="B51600"/>
            </a:solidFill>
            <a:miter lim="400000"/>
          </a:ln>
        </p:spPr>
        <p:txBody>
          <a:bodyPr lIns="71436" tIns="71436" rIns="71436" bIns="71436" anchor="ctr"/>
          <a:lstStyle/>
          <a:p>
            <a:pPr>
              <a:defRPr sz="3000">
                <a:solidFill>
                  <a:srgbClr val="FFFFFF"/>
                </a:solidFill>
              </a:defRPr>
            </a:pPr>
          </a:p>
        </p:txBody>
      </p:sp>
      <p:sp>
        <p:nvSpPr>
          <p:cNvPr id="353" name="This is a lot of iterations!…"/>
          <p:cNvSpPr txBox="1"/>
          <p:nvPr/>
        </p:nvSpPr>
        <p:spPr>
          <a:xfrm>
            <a:off x="19608085" y="7123727"/>
            <a:ext cx="4565828" cy="1579296"/>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algn="l">
              <a:defRPr>
                <a:latin typeface="+mn-lt"/>
                <a:ea typeface="+mn-ea"/>
                <a:cs typeface="+mn-cs"/>
                <a:sym typeface="Helvetica Neue"/>
              </a:defRPr>
            </a:pPr>
            <a:r>
              <a:t>This is a lot of iterations!</a:t>
            </a:r>
          </a:p>
          <a:p>
            <a:pPr algn="l">
              <a:defRPr>
                <a:latin typeface="+mn-lt"/>
                <a:ea typeface="+mn-ea"/>
                <a:cs typeface="+mn-cs"/>
                <a:sym typeface="Helvetica Neue"/>
              </a:defRPr>
            </a:pPr>
            <a:r>
              <a:t>Is it necessary to run to </a:t>
            </a:r>
            <a:br/>
            <a:r>
              <a:t>completion?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52"/>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3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2" grpId="2"/>
      <p:bldP build="whole" bldLvl="1" animBg="1" rev="0" advAuto="0" spid="351" grpId="1"/>
      <p:bldP build="whole" bldLvl="1" animBg="1" rev="0" advAuto="0" spid="353" grpId="3"/>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5" name="Value Iteration"/>
          <p:cNvSpPr txBox="1"/>
          <p:nvPr>
            <p:ph type="title"/>
          </p:nvPr>
        </p:nvSpPr>
        <p:spPr>
          <a:xfrm>
            <a:off x="2667000" y="357187"/>
            <a:ext cx="19050000" cy="1798305"/>
          </a:xfrm>
          <a:prstGeom prst="rect">
            <a:avLst/>
          </a:prstGeom>
        </p:spPr>
        <p:txBody>
          <a:bodyPr/>
          <a:lstStyle>
            <a:lvl1pPr defTabSz="813314">
              <a:defRPr sz="11000"/>
            </a:lvl1pPr>
          </a:lstStyle>
          <a:p>
            <a:pPr/>
            <a:r>
              <a:t>Value Iteration</a:t>
            </a:r>
          </a:p>
        </p:txBody>
      </p:sp>
      <p:sp>
        <p:nvSpPr>
          <p:cNvPr id="356" name="Value iteration interleaves the estimation and improvement steps:"/>
          <p:cNvSpPr txBox="1"/>
          <p:nvPr>
            <p:ph type="body" sz="half" idx="1"/>
          </p:nvPr>
        </p:nvSpPr>
        <p:spPr>
          <a:xfrm>
            <a:off x="2667000" y="2082556"/>
            <a:ext cx="19050000" cy="3674225"/>
          </a:xfrm>
          <a:prstGeom prst="rect">
            <a:avLst/>
          </a:prstGeom>
        </p:spPr>
        <p:txBody>
          <a:bodyPr/>
          <a:lstStyle/>
          <a:p>
            <a:pPr marL="0" indent="0" algn="ctr" defTabSz="764024">
              <a:spcBef>
                <a:spcPts val="3300"/>
              </a:spcBef>
              <a:buSzTx/>
              <a:buNone/>
              <a:defRPr b="1" sz="4000">
                <a:latin typeface="+mn-lt"/>
                <a:ea typeface="+mn-ea"/>
                <a:cs typeface="+mn-cs"/>
                <a:sym typeface="Helvetica Neue"/>
              </a:defRPr>
            </a:pPr>
            <a:r>
              <a:t>Value iteration</a:t>
            </a:r>
            <a:r>
              <a:rPr b="0">
                <a:latin typeface="Helvetica Neue Light"/>
                <a:ea typeface="Helvetica Neue Light"/>
                <a:cs typeface="Helvetica Neue Light"/>
                <a:sym typeface="Helvetica Neue Light"/>
              </a:rPr>
              <a:t> </a:t>
            </a:r>
            <a:r>
              <a:rPr b="0">
                <a:solidFill>
                  <a:srgbClr val="C82506"/>
                </a:solidFill>
                <a:latin typeface="Helvetica Neue Medium"/>
                <a:ea typeface="Helvetica Neue Medium"/>
                <a:cs typeface="Helvetica Neue Medium"/>
                <a:sym typeface="Helvetica Neue Medium"/>
              </a:rPr>
              <a:t>interleaves</a:t>
            </a:r>
            <a:r>
              <a:rPr b="0">
                <a:latin typeface="Helvetica Neue Light"/>
                <a:ea typeface="Helvetica Neue Light"/>
                <a:cs typeface="Helvetica Neue Light"/>
                <a:sym typeface="Helvetica Neue Light"/>
              </a:rPr>
              <a:t> the estimation and improvement steps:</a:t>
            </a:r>
          </a:p>
          <a:p>
            <a:pPr marL="0" indent="0" algn="ctr" defTabSz="764024">
              <a:spcBef>
                <a:spcPts val="3300"/>
              </a:spcBef>
              <a:buSzTx/>
              <a:buNone/>
              <a:defRPr sz="4300">
                <a:latin typeface="Cambria Math"/>
                <a:ea typeface="Cambria Math"/>
                <a:cs typeface="Cambria Math"/>
                <a:sym typeface="Cambria Math"/>
              </a:defRPr>
            </a:pPr>
            <a14:m>
              <m:oMath>
                <m:m>
                  <m:mPr>
                    <m:ctrlPr>
                      <a:rPr xmlns:a="http://schemas.openxmlformats.org/drawingml/2006/main" sz="4250" i="1">
                        <a:solidFill>
                          <a:srgbClr val="000000"/>
                        </a:solidFill>
                        <a:latin typeface="Cambria Math" panose="02040503050406030204" pitchFamily="18" charset="0"/>
                      </a:rPr>
                    </m:ctrlPr>
                    <m:baseJc m:val="center"/>
                    <m:plcHide m:val="on"/>
                    <m:mcs>
                      <m:mc>
                        <m:mcPr>
                          <m:count m:val="2"/>
                          <m:mcJc m:val="center"/>
                        </m:mcPr>
                      </m:mc>
                    </m:mcs>
                  </m:mPr>
                  <m:mr>
                    <m:e>
                      <m:sSub>
                        <m:e>
                          <m:r>
                            <a:rPr xmlns:a="http://schemas.openxmlformats.org/drawingml/2006/main" sz="4250" i="1">
                              <a:solidFill>
                                <a:srgbClr val="000000"/>
                              </a:solidFill>
                              <a:latin typeface="Cambria Math" panose="02040503050406030204" pitchFamily="18" charset="0"/>
                            </a:rPr>
                            <m:t>v</m:t>
                          </m:r>
                        </m:e>
                        <m:sub>
                          <m:r>
                            <a:rPr xmlns:a="http://schemas.openxmlformats.org/drawingml/2006/main" sz="4250" i="1">
                              <a:solidFill>
                                <a:srgbClr val="000000"/>
                              </a:solidFill>
                              <a:latin typeface="Cambria Math" panose="02040503050406030204" pitchFamily="18" charset="0"/>
                            </a:rPr>
                            <m:t>k</m:t>
                          </m:r>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1</m:t>
                          </m:r>
                        </m:sub>
                      </m:sSub>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s</m:t>
                      </m:r>
                      <m:r>
                        <a:rPr xmlns:a="http://schemas.openxmlformats.org/drawingml/2006/main" sz="4250" i="1">
                          <a:solidFill>
                            <a:srgbClr val="000000"/>
                          </a:solidFill>
                          <a:latin typeface="Cambria Math" panose="02040503050406030204" pitchFamily="18" charset="0"/>
                        </a:rPr>
                        <m:t>)</m:t>
                      </m:r>
                    </m:e>
                    <m:e>
                      <m:r>
                        <a:rPr xmlns:a="http://schemas.openxmlformats.org/drawingml/2006/main" sz="4250" i="1">
                          <a:solidFill>
                            <a:srgbClr val="000000"/>
                          </a:solidFill>
                          <a:latin typeface="Cambria Math" panose="02040503050406030204" pitchFamily="18" charset="0"/>
                        </a:rPr>
                        <m:t>≐</m:t>
                      </m:r>
                      <m:limLow>
                        <m:e>
                          <m:r>
                            <a:rPr xmlns:a="http://schemas.openxmlformats.org/drawingml/2006/main" sz="4250" i="1">
                              <a:solidFill>
                                <a:srgbClr val="000000"/>
                              </a:solidFill>
                              <a:latin typeface="Cambria Math" panose="02040503050406030204" pitchFamily="18" charset="0"/>
                            </a:rPr>
                            <m:t>m</m:t>
                          </m:r>
                          <m:r>
                            <a:rPr xmlns:a="http://schemas.openxmlformats.org/drawingml/2006/main" sz="4250" i="1">
                              <a:solidFill>
                                <a:srgbClr val="000000"/>
                              </a:solidFill>
                              <a:latin typeface="Cambria Math" panose="02040503050406030204" pitchFamily="18" charset="0"/>
                            </a:rPr>
                            <m:t>a</m:t>
                          </m:r>
                          <m:r>
                            <a:rPr xmlns:a="http://schemas.openxmlformats.org/drawingml/2006/main" sz="4250" i="1">
                              <a:solidFill>
                                <a:srgbClr val="000000"/>
                              </a:solidFill>
                              <a:latin typeface="Cambria Math" panose="02040503050406030204" pitchFamily="18" charset="0"/>
                            </a:rPr>
                            <m:t>x</m:t>
                          </m:r>
                        </m:e>
                        <m:lim>
                          <m:r>
                            <a:rPr xmlns:a="http://schemas.openxmlformats.org/drawingml/2006/main" sz="4250" i="1">
                              <a:solidFill>
                                <a:srgbClr val="000000"/>
                              </a:solidFill>
                              <a:latin typeface="Cambria Math" panose="02040503050406030204" pitchFamily="18" charset="0"/>
                            </a:rPr>
                            <m:t>a</m:t>
                          </m:r>
                        </m:lim>
                      </m:limLow>
                      <m:r>
                        <m:rPr>
                          <m:sty m:val="p"/>
                          <m:scr m:val="double-struck"/>
                        </m:rPr>
                        <a:rPr xmlns:a="http://schemas.openxmlformats.org/drawingml/2006/main" sz="4250" i="1">
                          <a:solidFill>
                            <a:srgbClr val="000000"/>
                          </a:solidFill>
                          <a:latin typeface="Cambria Math" panose="02040503050406030204" pitchFamily="18" charset="0"/>
                        </a:rPr>
                        <m:t>E</m:t>
                      </m:r>
                      <m:d>
                        <m:dPr>
                          <m:ctrlPr>
                            <a:rPr xmlns:a="http://schemas.openxmlformats.org/drawingml/2006/main" sz="4250" i="1">
                              <a:solidFill>
                                <a:srgbClr val="000000"/>
                              </a:solidFill>
                              <a:latin typeface="Cambria Math" panose="02040503050406030204" pitchFamily="18" charset="0"/>
                            </a:rPr>
                          </m:ctrlPr>
                          <m:begChr m:val="["/>
                          <m:endChr m:val="]"/>
                        </m:dPr>
                        <m:e>
                          <m:sSub>
                            <m:e>
                              <m:argPr>
                                <m:scrLvl m:val="0"/>
                              </m:argPr>
                              <m:r>
                                <a:rPr xmlns:a="http://schemas.openxmlformats.org/drawingml/2006/main" sz="4250" i="1">
                                  <a:solidFill>
                                    <a:srgbClr val="000000"/>
                                  </a:solidFill>
                                  <a:latin typeface="Cambria Math" panose="02040503050406030204" pitchFamily="18" charset="0"/>
                                </a:rPr>
                                <m:t>R</m:t>
                              </m:r>
                            </m:e>
                            <m:sub>
                              <m:argPr>
                                <m:scrLvl m:val="0"/>
                              </m:argPr>
                              <m:r>
                                <a:rPr xmlns:a="http://schemas.openxmlformats.org/drawingml/2006/main" sz="4250" i="1">
                                  <a:solidFill>
                                    <a:srgbClr val="000000"/>
                                  </a:solidFill>
                                  <a:latin typeface="Cambria Math" panose="02040503050406030204" pitchFamily="18" charset="0"/>
                                </a:rPr>
                                <m:t>t</m:t>
                              </m:r>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1</m:t>
                              </m:r>
                            </m:sub>
                          </m:sSub>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γ</m:t>
                          </m:r>
                          <m:sSub>
                            <m:e>
                              <m:argPr>
                                <m:scrLvl m:val="0"/>
                              </m:argPr>
                              <m:r>
                                <a:rPr xmlns:a="http://schemas.openxmlformats.org/drawingml/2006/main" sz="4250" i="1">
                                  <a:solidFill>
                                    <a:srgbClr val="000000"/>
                                  </a:solidFill>
                                  <a:latin typeface="Cambria Math" panose="02040503050406030204" pitchFamily="18" charset="0"/>
                                </a:rPr>
                                <m:t>v</m:t>
                              </m:r>
                            </m:e>
                            <m:sub>
                              <m:argPr>
                                <m:scrLvl m:val="0"/>
                              </m:argPr>
                              <m:r>
                                <a:rPr xmlns:a="http://schemas.openxmlformats.org/drawingml/2006/main" sz="4250" i="1">
                                  <a:solidFill>
                                    <a:srgbClr val="000000"/>
                                  </a:solidFill>
                                  <a:latin typeface="Cambria Math" panose="02040503050406030204" pitchFamily="18" charset="0"/>
                                </a:rPr>
                                <m:t>k</m:t>
                              </m:r>
                            </m:sub>
                          </m:sSub>
                          <m:r>
                            <a:rPr xmlns:a="http://schemas.openxmlformats.org/drawingml/2006/main" sz="4250" i="1">
                              <a:solidFill>
                                <a:srgbClr val="000000"/>
                              </a:solidFill>
                              <a:latin typeface="Cambria Math" panose="02040503050406030204" pitchFamily="18" charset="0"/>
                            </a:rPr>
                            <m:t>(</m:t>
                          </m:r>
                          <m:sSub>
                            <m:e>
                              <m:argPr>
                                <m:scrLvl m:val="0"/>
                              </m:argPr>
                              <m:r>
                                <a:rPr xmlns:a="http://schemas.openxmlformats.org/drawingml/2006/main" sz="4250" i="1">
                                  <a:solidFill>
                                    <a:srgbClr val="000000"/>
                                  </a:solidFill>
                                  <a:latin typeface="Cambria Math" panose="02040503050406030204" pitchFamily="18" charset="0"/>
                                </a:rPr>
                                <m:t>S</m:t>
                              </m:r>
                            </m:e>
                            <m:sub>
                              <m:argPr>
                                <m:scrLvl m:val="0"/>
                              </m:argPr>
                              <m:r>
                                <a:rPr xmlns:a="http://schemas.openxmlformats.org/drawingml/2006/main" sz="4250" i="1">
                                  <a:solidFill>
                                    <a:srgbClr val="000000"/>
                                  </a:solidFill>
                                  <a:latin typeface="Cambria Math" panose="02040503050406030204" pitchFamily="18" charset="0"/>
                                </a:rPr>
                                <m:t>t</m:t>
                              </m:r>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1</m:t>
                              </m:r>
                            </m:sub>
                          </m:sSub>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m:t>
                          </m:r>
                          <m:sSub>
                            <m:e>
                              <m:argPr>
                                <m:scrLvl m:val="0"/>
                              </m:argPr>
                              <m:r>
                                <a:rPr xmlns:a="http://schemas.openxmlformats.org/drawingml/2006/main" sz="4250" i="1">
                                  <a:solidFill>
                                    <a:srgbClr val="000000"/>
                                  </a:solidFill>
                                  <a:latin typeface="Cambria Math" panose="02040503050406030204" pitchFamily="18" charset="0"/>
                                </a:rPr>
                                <m:t>S</m:t>
                              </m:r>
                            </m:e>
                            <m:sub>
                              <m:argPr>
                                <m:scrLvl m:val="0"/>
                              </m:argPr>
                              <m:r>
                                <a:rPr xmlns:a="http://schemas.openxmlformats.org/drawingml/2006/main" sz="4250" i="1">
                                  <a:solidFill>
                                    <a:srgbClr val="000000"/>
                                  </a:solidFill>
                                  <a:latin typeface="Cambria Math" panose="02040503050406030204" pitchFamily="18" charset="0"/>
                                </a:rPr>
                                <m:t>t</m:t>
                              </m:r>
                            </m:sub>
                          </m:sSub>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s</m:t>
                          </m:r>
                          <m:r>
                            <a:rPr xmlns:a="http://schemas.openxmlformats.org/drawingml/2006/main" sz="4250" i="1">
                              <a:solidFill>
                                <a:srgbClr val="000000"/>
                              </a:solidFill>
                              <a:latin typeface="Cambria Math" panose="02040503050406030204" pitchFamily="18" charset="0"/>
                            </a:rPr>
                            <m:t>,</m:t>
                          </m:r>
                          <m:sSub>
                            <m:e>
                              <m:argPr>
                                <m:scrLvl m:val="0"/>
                              </m:argPr>
                              <m:r>
                                <a:rPr xmlns:a="http://schemas.openxmlformats.org/drawingml/2006/main" sz="4250" i="1">
                                  <a:solidFill>
                                    <a:srgbClr val="000000"/>
                                  </a:solidFill>
                                  <a:latin typeface="Cambria Math" panose="02040503050406030204" pitchFamily="18" charset="0"/>
                                </a:rPr>
                                <m:t>A</m:t>
                              </m:r>
                            </m:e>
                            <m:sub>
                              <m:argPr>
                                <m:scrLvl m:val="0"/>
                              </m:argPr>
                              <m:r>
                                <a:rPr xmlns:a="http://schemas.openxmlformats.org/drawingml/2006/main" sz="4250" i="1">
                                  <a:solidFill>
                                    <a:srgbClr val="000000"/>
                                  </a:solidFill>
                                  <a:latin typeface="Cambria Math" panose="02040503050406030204" pitchFamily="18" charset="0"/>
                                </a:rPr>
                                <m:t>t</m:t>
                              </m:r>
                            </m:sub>
                          </m:sSub>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a</m:t>
                          </m:r>
                        </m:e>
                      </m:d>
                    </m:e>
                  </m:mr>
                  <m:mr>
                    <m:e/>
                    <m:e>
                      <m:r>
                        <a:rPr xmlns:a="http://schemas.openxmlformats.org/drawingml/2006/main" sz="4250" i="1">
                          <a:solidFill>
                            <a:srgbClr val="000000"/>
                          </a:solidFill>
                          <a:latin typeface="Cambria Math" panose="02040503050406030204" pitchFamily="18" charset="0"/>
                        </a:rPr>
                        <m:t>=</m:t>
                      </m:r>
                      <m:limLow>
                        <m:e>
                          <m:r>
                            <a:rPr xmlns:a="http://schemas.openxmlformats.org/drawingml/2006/main" sz="4250" i="1">
                              <a:solidFill>
                                <a:srgbClr val="000000"/>
                              </a:solidFill>
                              <a:latin typeface="Cambria Math" panose="02040503050406030204" pitchFamily="18" charset="0"/>
                            </a:rPr>
                            <m:t>m</m:t>
                          </m:r>
                          <m:r>
                            <a:rPr xmlns:a="http://schemas.openxmlformats.org/drawingml/2006/main" sz="4250" i="1">
                              <a:solidFill>
                                <a:srgbClr val="000000"/>
                              </a:solidFill>
                              <a:latin typeface="Cambria Math" panose="02040503050406030204" pitchFamily="18" charset="0"/>
                            </a:rPr>
                            <m:t>a</m:t>
                          </m:r>
                          <m:r>
                            <a:rPr xmlns:a="http://schemas.openxmlformats.org/drawingml/2006/main" sz="4250" i="1">
                              <a:solidFill>
                                <a:srgbClr val="000000"/>
                              </a:solidFill>
                              <a:latin typeface="Cambria Math" panose="02040503050406030204" pitchFamily="18" charset="0"/>
                            </a:rPr>
                            <m:t>x</m:t>
                          </m:r>
                        </m:e>
                        <m:lim>
                          <m:r>
                            <a:rPr xmlns:a="http://schemas.openxmlformats.org/drawingml/2006/main" sz="4250" i="1">
                              <a:solidFill>
                                <a:srgbClr val="000000"/>
                              </a:solidFill>
                              <a:latin typeface="Cambria Math" panose="02040503050406030204" pitchFamily="18" charset="0"/>
                            </a:rPr>
                            <m:t>a</m:t>
                          </m:r>
                        </m:lim>
                      </m:limLow>
                      <m:limLow>
                        <m:e>
                          <m:r>
                            <a:rPr xmlns:a="http://schemas.openxmlformats.org/drawingml/2006/main" sz="4250" i="1">
                              <a:solidFill>
                                <a:srgbClr val="000000"/>
                              </a:solidFill>
                              <a:latin typeface="Cambria Math" panose="02040503050406030204" pitchFamily="18" charset="0"/>
                            </a:rPr>
                            <m:t>∑</m:t>
                          </m:r>
                        </m:e>
                        <m:lim>
                          <m:sSup>
                            <m:e>
                              <m:argPr>
                                <m:scrLvl m:val="0"/>
                              </m:argPr>
                              <m:r>
                                <a:rPr xmlns:a="http://schemas.openxmlformats.org/drawingml/2006/main" sz="4250" i="1">
                                  <a:solidFill>
                                    <a:srgbClr val="000000"/>
                                  </a:solidFill>
                                  <a:latin typeface="Cambria Math" panose="02040503050406030204" pitchFamily="18" charset="0"/>
                                </a:rPr>
                                <m:t>s</m:t>
                              </m:r>
                            </m:e>
                            <m:sup>
                              <m:argPr>
                                <m:scrLvl m:val="0"/>
                              </m:argPr>
                              <m:r>
                                <a:rPr xmlns:a="http://schemas.openxmlformats.org/drawingml/2006/main" sz="4250" i="1">
                                  <a:solidFill>
                                    <a:srgbClr val="000000"/>
                                  </a:solidFill>
                                  <a:latin typeface="Cambria Math" panose="02040503050406030204" pitchFamily="18" charset="0"/>
                                </a:rPr>
                                <m:t>′</m:t>
                              </m:r>
                            </m:sup>
                          </m:sSup>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r</m:t>
                          </m:r>
                        </m:lim>
                      </m:limLow>
                      <m:r>
                        <a:rPr xmlns:a="http://schemas.openxmlformats.org/drawingml/2006/main" sz="4250" i="1">
                          <a:solidFill>
                            <a:srgbClr val="000000"/>
                          </a:solidFill>
                          <a:latin typeface="Cambria Math" panose="02040503050406030204" pitchFamily="18" charset="0"/>
                        </a:rPr>
                        <m:t>p</m:t>
                      </m:r>
                      <m:r>
                        <a:rPr xmlns:a="http://schemas.openxmlformats.org/drawingml/2006/main" sz="4250" i="1">
                          <a:solidFill>
                            <a:srgbClr val="000000"/>
                          </a:solidFill>
                          <a:latin typeface="Cambria Math" panose="02040503050406030204" pitchFamily="18" charset="0"/>
                        </a:rPr>
                        <m:t>(</m:t>
                      </m:r>
                      <m:sSup>
                        <m:e>
                          <m:r>
                            <a:rPr xmlns:a="http://schemas.openxmlformats.org/drawingml/2006/main" sz="4250" i="1">
                              <a:solidFill>
                                <a:srgbClr val="000000"/>
                              </a:solidFill>
                              <a:latin typeface="Cambria Math" panose="02040503050406030204" pitchFamily="18" charset="0"/>
                            </a:rPr>
                            <m:t>s</m:t>
                          </m:r>
                        </m:e>
                        <m:sup>
                          <m:r>
                            <a:rPr xmlns:a="http://schemas.openxmlformats.org/drawingml/2006/main" sz="4250" i="1">
                              <a:solidFill>
                                <a:srgbClr val="000000"/>
                              </a:solidFill>
                              <a:latin typeface="Cambria Math" panose="02040503050406030204" pitchFamily="18" charset="0"/>
                            </a:rPr>
                            <m:t>′</m:t>
                          </m:r>
                        </m:sup>
                      </m:sSup>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r</m:t>
                      </m:r>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s</m:t>
                      </m:r>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a</m:t>
                      </m:r>
                      <m:r>
                        <a:rPr xmlns:a="http://schemas.openxmlformats.org/drawingml/2006/main" sz="4250" i="1">
                          <a:solidFill>
                            <a:srgbClr val="000000"/>
                          </a:solidFill>
                          <a:latin typeface="Cambria Math" panose="02040503050406030204" pitchFamily="18" charset="0"/>
                        </a:rPr>
                        <m:t>)</m:t>
                      </m:r>
                      <m:d>
                        <m:dPr>
                          <m:ctrlPr>
                            <a:rPr xmlns:a="http://schemas.openxmlformats.org/drawingml/2006/main" sz="4250" i="1">
                              <a:solidFill>
                                <a:srgbClr val="000000"/>
                              </a:solidFill>
                              <a:latin typeface="Cambria Math" panose="02040503050406030204" pitchFamily="18" charset="0"/>
                            </a:rPr>
                          </m:ctrlPr>
                          <m:begChr m:val="["/>
                          <m:endChr m:val="]"/>
                        </m:dPr>
                        <m:e>
                          <m:r>
                            <a:rPr xmlns:a="http://schemas.openxmlformats.org/drawingml/2006/main" sz="4250" i="1">
                              <a:solidFill>
                                <a:srgbClr val="000000"/>
                              </a:solidFill>
                              <a:latin typeface="Cambria Math" panose="02040503050406030204" pitchFamily="18" charset="0"/>
                            </a:rPr>
                            <m:t>r</m:t>
                          </m:r>
                          <m:r>
                            <a:rPr xmlns:a="http://schemas.openxmlformats.org/drawingml/2006/main" sz="4250" i="1">
                              <a:solidFill>
                                <a:srgbClr val="000000"/>
                              </a:solidFill>
                              <a:latin typeface="Cambria Math" panose="02040503050406030204" pitchFamily="18" charset="0"/>
                            </a:rPr>
                            <m:t>+</m:t>
                          </m:r>
                          <m:r>
                            <a:rPr xmlns:a="http://schemas.openxmlformats.org/drawingml/2006/main" sz="4250" i="1">
                              <a:solidFill>
                                <a:srgbClr val="000000"/>
                              </a:solidFill>
                              <a:latin typeface="Cambria Math" panose="02040503050406030204" pitchFamily="18" charset="0"/>
                            </a:rPr>
                            <m:t>γ</m:t>
                          </m:r>
                          <m:sSub>
                            <m:e>
                              <m:argPr>
                                <m:scrLvl m:val="0"/>
                              </m:argPr>
                              <m:r>
                                <a:rPr xmlns:a="http://schemas.openxmlformats.org/drawingml/2006/main" sz="4250" i="1">
                                  <a:solidFill>
                                    <a:srgbClr val="000000"/>
                                  </a:solidFill>
                                  <a:latin typeface="Cambria Math" panose="02040503050406030204" pitchFamily="18" charset="0"/>
                                </a:rPr>
                                <m:t>v</m:t>
                              </m:r>
                            </m:e>
                            <m:sub>
                              <m:argPr>
                                <m:scrLvl m:val="0"/>
                              </m:argPr>
                              <m:r>
                                <a:rPr xmlns:a="http://schemas.openxmlformats.org/drawingml/2006/main" sz="4250" i="1">
                                  <a:solidFill>
                                    <a:srgbClr val="000000"/>
                                  </a:solidFill>
                                  <a:latin typeface="Cambria Math" panose="02040503050406030204" pitchFamily="18" charset="0"/>
                                </a:rPr>
                                <m:t>k</m:t>
                              </m:r>
                            </m:sub>
                          </m:sSub>
                          <m:r>
                            <a:rPr xmlns:a="http://schemas.openxmlformats.org/drawingml/2006/main" sz="4250" i="1">
                              <a:solidFill>
                                <a:srgbClr val="000000"/>
                              </a:solidFill>
                              <a:latin typeface="Cambria Math" panose="02040503050406030204" pitchFamily="18" charset="0"/>
                            </a:rPr>
                            <m:t>(</m:t>
                          </m:r>
                          <m:sSup>
                            <m:e>
                              <m:argPr>
                                <m:scrLvl m:val="0"/>
                              </m:argPr>
                              <m:r>
                                <a:rPr xmlns:a="http://schemas.openxmlformats.org/drawingml/2006/main" sz="4250" i="1">
                                  <a:solidFill>
                                    <a:srgbClr val="000000"/>
                                  </a:solidFill>
                                  <a:latin typeface="Cambria Math" panose="02040503050406030204" pitchFamily="18" charset="0"/>
                                </a:rPr>
                                <m:t>s</m:t>
                              </m:r>
                            </m:e>
                            <m:sup>
                              <m:argPr>
                                <m:scrLvl m:val="0"/>
                              </m:argPr>
                              <m:r>
                                <a:rPr xmlns:a="http://schemas.openxmlformats.org/drawingml/2006/main" sz="4250" i="1">
                                  <a:solidFill>
                                    <a:srgbClr val="000000"/>
                                  </a:solidFill>
                                  <a:latin typeface="Cambria Math" panose="02040503050406030204" pitchFamily="18" charset="0"/>
                                </a:rPr>
                                <m:t>′</m:t>
                              </m:r>
                            </m:sup>
                          </m:sSup>
                          <m:r>
                            <a:rPr xmlns:a="http://schemas.openxmlformats.org/drawingml/2006/main" sz="4250" i="1">
                              <a:solidFill>
                                <a:srgbClr val="000000"/>
                              </a:solidFill>
                              <a:latin typeface="Cambria Math" panose="02040503050406030204" pitchFamily="18" charset="0"/>
                            </a:rPr>
                            <m:t>)</m:t>
                          </m:r>
                        </m:e>
                      </m:d>
                    </m:e>
                  </m:mr>
                </m:m>
              </m:oMath>
            </a14:m>
            <a:r>
              <a:rPr sz="4000">
                <a:latin typeface="Helvetica Neue Light"/>
                <a:ea typeface="Helvetica Neue Light"/>
                <a:cs typeface="Helvetica Neue Light"/>
                <a:sym typeface="Helvetica Neue Light"/>
              </a:rPr>
              <a:t> </a:t>
            </a:r>
            <a:endParaRPr sz="4057"/>
          </a:p>
        </p:txBody>
      </p:sp>
      <p:pic>
        <p:nvPicPr>
          <p:cNvPr id="357" name="Image" descr="Image"/>
          <p:cNvPicPr>
            <a:picLocks noChangeAspect="1"/>
          </p:cNvPicPr>
          <p:nvPr/>
        </p:nvPicPr>
        <p:blipFill>
          <a:blip r:embed="rId2">
            <a:extLst/>
          </a:blip>
          <a:stretch>
            <a:fillRect/>
          </a:stretch>
        </p:blipFill>
        <p:spPr>
          <a:xfrm>
            <a:off x="3750352" y="5611631"/>
            <a:ext cx="17329482" cy="8147677"/>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Logistics"/>
          <p:cNvSpPr txBox="1"/>
          <p:nvPr>
            <p:ph type="title"/>
          </p:nvPr>
        </p:nvSpPr>
        <p:spPr>
          <a:xfrm>
            <a:off x="2667000" y="357186"/>
            <a:ext cx="19050000" cy="3036097"/>
          </a:xfrm>
          <a:prstGeom prst="rect">
            <a:avLst/>
          </a:prstGeom>
        </p:spPr>
        <p:txBody>
          <a:bodyPr/>
          <a:lstStyle/>
          <a:p>
            <a:pPr/>
            <a:r>
              <a:t>Logistics</a:t>
            </a:r>
          </a:p>
        </p:txBody>
      </p:sp>
      <p:sp>
        <p:nvSpPr>
          <p:cNvPr id="154" name="Assignment #3 is due tonight at 11:59pm…"/>
          <p:cNvSpPr txBox="1"/>
          <p:nvPr>
            <p:ph type="body" idx="1"/>
          </p:nvPr>
        </p:nvSpPr>
        <p:spPr>
          <a:xfrm>
            <a:off x="2667000" y="3643312"/>
            <a:ext cx="19050000" cy="8840393"/>
          </a:xfrm>
          <a:prstGeom prst="rect">
            <a:avLst/>
          </a:prstGeom>
        </p:spPr>
        <p:txBody>
          <a:bodyPr/>
          <a:lstStyle/>
          <a:p>
            <a:pPr>
              <a:spcBef>
                <a:spcPts val="3600"/>
              </a:spcBef>
              <a:defRPr b="1">
                <a:latin typeface="+mn-lt"/>
                <a:ea typeface="+mn-ea"/>
                <a:cs typeface="+mn-cs"/>
                <a:sym typeface="Helvetica Neue"/>
              </a:defRPr>
            </a:pPr>
            <a:r>
              <a:t>Assignment #3</a:t>
            </a:r>
            <a:r>
              <a:rPr b="0">
                <a:latin typeface="Helvetica Neue Light"/>
                <a:ea typeface="Helvetica Neue Light"/>
                <a:cs typeface="Helvetica Neue Light"/>
                <a:sym typeface="Helvetica Neue Light"/>
              </a:rPr>
              <a:t> is </a:t>
            </a:r>
            <a:r>
              <a:rPr b="0">
                <a:solidFill>
                  <a:srgbClr val="C82506"/>
                </a:solidFill>
                <a:latin typeface="Helvetica Neue Medium"/>
                <a:ea typeface="Helvetica Neue Medium"/>
                <a:cs typeface="Helvetica Neue Medium"/>
                <a:sym typeface="Helvetica Neue Medium"/>
              </a:rPr>
              <a:t>due tonight</a:t>
            </a:r>
            <a:r>
              <a:rPr b="0">
                <a:latin typeface="Helvetica Neue Light"/>
                <a:ea typeface="Helvetica Neue Light"/>
                <a:cs typeface="Helvetica Neue Light"/>
                <a:sym typeface="Helvetica Neue Light"/>
              </a:rPr>
              <a:t> at 11:59pm</a:t>
            </a:r>
            <a:endParaRPr b="0">
              <a:latin typeface="Helvetica Neue Light"/>
              <a:ea typeface="Helvetica Neue Light"/>
              <a:cs typeface="Helvetica Neue Light"/>
              <a:sym typeface="Helvetica Neue Light"/>
            </a:endParaRPr>
          </a:p>
          <a:p>
            <a:pPr lvl="2">
              <a:spcBef>
                <a:spcPts val="3600"/>
              </a:spcBef>
            </a:pPr>
            <a:r>
              <a:t>No remarking or EAs for empty submissions </a:t>
            </a:r>
          </a:p>
          <a:p>
            <a:pPr>
              <a:spcBef>
                <a:spcPts val="3600"/>
              </a:spcBef>
              <a:defRPr b="1">
                <a:latin typeface="+mn-lt"/>
                <a:ea typeface="+mn-ea"/>
                <a:cs typeface="+mn-cs"/>
                <a:sym typeface="Helvetica Neue"/>
              </a:defRPr>
            </a:pPr>
            <a:r>
              <a:t>Assignment #4</a:t>
            </a:r>
            <a:r>
              <a:rPr b="0">
                <a:latin typeface="Helvetica Neue Light"/>
                <a:ea typeface="Helvetica Neue Light"/>
                <a:cs typeface="Helvetica Neue Light"/>
                <a:sym typeface="Helvetica Neue Light"/>
              </a:rPr>
              <a:t> will be released today</a:t>
            </a:r>
            <a:endParaRPr b="0">
              <a:latin typeface="Helvetica Neue Light"/>
              <a:ea typeface="Helvetica Neue Light"/>
              <a:cs typeface="Helvetica Neue Light"/>
              <a:sym typeface="Helvetica Neue Light"/>
            </a:endParaRPr>
          </a:p>
          <a:p>
            <a:pPr lvl="2">
              <a:spcBef>
                <a:spcPts val="3600"/>
              </a:spcBef>
            </a:pPr>
            <a:r>
              <a:t>Due </a:t>
            </a:r>
            <a:r>
              <a:rPr>
                <a:solidFill>
                  <a:srgbClr val="C82506"/>
                </a:solidFill>
                <a:latin typeface="Helvetica Neue Medium"/>
                <a:ea typeface="Helvetica Neue Medium"/>
                <a:cs typeface="Helvetica Neue Medium"/>
                <a:sym typeface="Helvetica Neue Medium"/>
              </a:rPr>
              <a:t>Thursday December 4</a:t>
            </a:r>
            <a:r>
              <a:t> at 11:59pm</a:t>
            </a:r>
          </a:p>
          <a:p>
            <a:pPr>
              <a:spcBef>
                <a:spcPts val="3600"/>
              </a:spcBef>
            </a:pPr>
            <a:r>
              <a:t>Reminder: TAs are available during labs to help</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9" name="Summary"/>
          <p:cNvSpPr txBox="1"/>
          <p:nvPr>
            <p:ph type="title"/>
          </p:nvPr>
        </p:nvSpPr>
        <p:spPr>
          <a:xfrm>
            <a:off x="2667000" y="357186"/>
            <a:ext cx="19050000" cy="3036097"/>
          </a:xfrm>
          <a:prstGeom prst="rect">
            <a:avLst/>
          </a:prstGeom>
        </p:spPr>
        <p:txBody>
          <a:bodyPr/>
          <a:lstStyle/>
          <a:p>
            <a:pPr/>
            <a:r>
              <a:t>Summary</a:t>
            </a:r>
          </a:p>
        </p:txBody>
      </p:sp>
      <p:sp>
        <p:nvSpPr>
          <p:cNvPr id="360" name="An optimal policy has higher state value than any other policy at every state…"/>
          <p:cNvSpPr txBox="1"/>
          <p:nvPr>
            <p:ph type="body" idx="1"/>
          </p:nvPr>
        </p:nvSpPr>
        <p:spPr>
          <a:xfrm>
            <a:off x="2251923" y="3200503"/>
            <a:ext cx="19880154" cy="9837981"/>
          </a:xfrm>
          <a:prstGeom prst="rect">
            <a:avLst/>
          </a:prstGeom>
        </p:spPr>
        <p:txBody>
          <a:bodyPr/>
          <a:lstStyle/>
          <a:p>
            <a:pPr/>
            <a:r>
              <a:t>An </a:t>
            </a:r>
            <a:r>
              <a:rPr>
                <a:solidFill>
                  <a:srgbClr val="0076BA"/>
                </a:solidFill>
                <a:latin typeface="Helvetica Neue Medium"/>
                <a:ea typeface="Helvetica Neue Medium"/>
                <a:cs typeface="Helvetica Neue Medium"/>
                <a:sym typeface="Helvetica Neue Medium"/>
              </a:rPr>
              <a:t>optimal policy</a:t>
            </a:r>
            <a:r>
              <a:t> has higher state value than any other policy </a:t>
            </a:r>
            <a:r>
              <a:rPr>
                <a:solidFill>
                  <a:srgbClr val="C82506"/>
                </a:solidFill>
                <a:latin typeface="Helvetica Neue Medium"/>
                <a:ea typeface="Helvetica Neue Medium"/>
                <a:cs typeface="Helvetica Neue Medium"/>
                <a:sym typeface="Helvetica Neue Medium"/>
              </a:rPr>
              <a:t>at every state</a:t>
            </a:r>
            <a:endParaRPr>
              <a:solidFill>
                <a:srgbClr val="C82506"/>
              </a:solidFill>
              <a:latin typeface="Helvetica Neue Medium"/>
              <a:ea typeface="Helvetica Neue Medium"/>
              <a:cs typeface="Helvetica Neue Medium"/>
              <a:sym typeface="Helvetica Neue Medium"/>
            </a:endParaRPr>
          </a:p>
          <a:p>
            <a:pPr/>
            <a:r>
              <a:t>A policy's state-value function can be computed by </a:t>
            </a:r>
            <a:r>
              <a:rPr>
                <a:solidFill>
                  <a:srgbClr val="C82506"/>
                </a:solidFill>
                <a:latin typeface="Helvetica Neue Medium"/>
                <a:ea typeface="Helvetica Neue Medium"/>
                <a:cs typeface="Helvetica Neue Medium"/>
                <a:sym typeface="Helvetica Neue Medium"/>
              </a:rPr>
              <a:t>iterating</a:t>
            </a:r>
            <a:r>
              <a:t> an </a:t>
            </a:r>
            <a:r>
              <a:rPr>
                <a:solidFill>
                  <a:srgbClr val="C82506"/>
                </a:solidFill>
                <a:latin typeface="Helvetica Neue Medium"/>
                <a:ea typeface="Helvetica Neue Medium"/>
                <a:cs typeface="Helvetica Neue Medium"/>
                <a:sym typeface="Helvetica Neue Medium"/>
              </a:rPr>
              <a:t>expected update</a:t>
            </a:r>
            <a:r>
              <a:t> based on the Bellman equation</a:t>
            </a:r>
          </a:p>
          <a:p>
            <a:pPr/>
            <a:r>
              <a:t>Given any policy </a:t>
            </a:r>
            <a14:m>
              <m:oMath>
                <m:r>
                  <a:rPr xmlns:a="http://schemas.openxmlformats.org/drawingml/2006/main" sz="5300" i="1">
                    <a:solidFill>
                      <a:srgbClr val="000000"/>
                    </a:solidFill>
                    <a:latin typeface="Cambria Math" panose="02040503050406030204" pitchFamily="18" charset="0"/>
                  </a:rPr>
                  <m:t>π</m:t>
                </m:r>
              </m:oMath>
            </a14:m>
            <a:r>
              <a:t>, we can compute a </a:t>
            </a:r>
            <a:r>
              <a:rPr>
                <a:solidFill>
                  <a:srgbClr val="0076BA"/>
                </a:solidFill>
                <a:latin typeface="Helvetica Neue Medium"/>
                <a:ea typeface="Helvetica Neue Medium"/>
                <a:cs typeface="Helvetica Neue Medium"/>
                <a:sym typeface="Helvetica Neue Medium"/>
              </a:rPr>
              <a:t>greedy improvement</a:t>
            </a:r>
            <a:r>
              <a:t> </a:t>
            </a:r>
            <a14:m>
              <m:oMath>
                <m:sSup>
                  <m:e>
                    <m:r>
                      <a:rPr xmlns:a="http://schemas.openxmlformats.org/drawingml/2006/main" sz="5300" i="1">
                        <a:solidFill>
                          <a:srgbClr val="000000"/>
                        </a:solidFill>
                        <a:latin typeface="Cambria Math" panose="02040503050406030204" pitchFamily="18" charset="0"/>
                      </a:rPr>
                      <m:t>π</m:t>
                    </m:r>
                  </m:e>
                  <m:sup>
                    <m:r>
                      <a:rPr xmlns:a="http://schemas.openxmlformats.org/drawingml/2006/main" sz="5300" i="1">
                        <a:solidFill>
                          <a:srgbClr val="000000"/>
                        </a:solidFill>
                        <a:latin typeface="Cambria Math" panose="02040503050406030204" pitchFamily="18" charset="0"/>
                      </a:rPr>
                      <m:t>′</m:t>
                    </m:r>
                  </m:sup>
                </m:sSup>
              </m:oMath>
            </a14:m>
            <a:r>
              <a:t> by choosing highest expected value action based on </a:t>
            </a:r>
            <a14:m>
              <m:oMath>
                <m:sSub>
                  <m:e>
                    <m:r>
                      <a:rPr xmlns:a="http://schemas.openxmlformats.org/drawingml/2006/main" sz="5300" i="1">
                        <a:solidFill>
                          <a:srgbClr val="000000"/>
                        </a:solidFill>
                        <a:latin typeface="Cambria Math" panose="02040503050406030204" pitchFamily="18" charset="0"/>
                      </a:rPr>
                      <m:t>v</m:t>
                    </m:r>
                  </m:e>
                  <m:sub>
                    <m:r>
                      <a:rPr xmlns:a="http://schemas.openxmlformats.org/drawingml/2006/main" sz="5300" i="1">
                        <a:solidFill>
                          <a:srgbClr val="000000"/>
                        </a:solidFill>
                        <a:latin typeface="Cambria Math" panose="02040503050406030204" pitchFamily="18" charset="0"/>
                      </a:rPr>
                      <m:t>π</m:t>
                    </m:r>
                  </m:sub>
                </m:sSub>
              </m:oMath>
            </a14:m>
            <a:endParaRPr baseline="-5998"/>
          </a:p>
          <a:p>
            <a:pPr>
              <a:defRPr b="1">
                <a:latin typeface="+mn-lt"/>
                <a:ea typeface="+mn-ea"/>
                <a:cs typeface="+mn-cs"/>
                <a:sym typeface="Helvetica Neue"/>
              </a:defRPr>
            </a:pPr>
            <a:r>
              <a:t>Policy iteration:</a:t>
            </a:r>
            <a:r>
              <a:rPr b="0">
                <a:latin typeface="Helvetica Neue Light"/>
                <a:ea typeface="Helvetica Neue Light"/>
                <a:cs typeface="Helvetica Neue Light"/>
                <a:sym typeface="Helvetica Neue Light"/>
              </a:rPr>
              <a:t> Repeat:</a:t>
            </a:r>
            <a:br>
              <a:rPr b="0">
                <a:latin typeface="Helvetica Neue Light"/>
                <a:ea typeface="Helvetica Neue Light"/>
                <a:cs typeface="Helvetica Neue Light"/>
                <a:sym typeface="Helvetica Neue Light"/>
              </a:rPr>
            </a:br>
            <a:r>
              <a:rPr b="0">
                <a:latin typeface="Helvetica Neue Light"/>
                <a:ea typeface="Helvetica Neue Light"/>
                <a:cs typeface="Helvetica Neue Light"/>
                <a:sym typeface="Helvetica Neue Light"/>
              </a:rPr>
              <a:t>    Greedy improvement using </a:t>
            </a:r>
            <a14:m>
              <m:oMath>
                <m:sSub>
                  <m:e>
                    <m:r>
                      <a:rPr xmlns:a="http://schemas.openxmlformats.org/drawingml/2006/main" sz="5300" i="1">
                        <a:solidFill>
                          <a:srgbClr val="000000"/>
                        </a:solidFill>
                        <a:latin typeface="Cambria Math" panose="02040503050406030204" pitchFamily="18" charset="0"/>
                      </a:rPr>
                      <m:t>v</m:t>
                    </m:r>
                  </m:e>
                  <m:sub>
                    <m:r>
                      <a:rPr xmlns:a="http://schemas.openxmlformats.org/drawingml/2006/main" sz="5300" i="1">
                        <a:solidFill>
                          <a:srgbClr val="000000"/>
                        </a:solidFill>
                        <a:latin typeface="Cambria Math" panose="02040503050406030204" pitchFamily="18" charset="0"/>
                      </a:rPr>
                      <m:t>π</m:t>
                    </m:r>
                  </m:sub>
                </m:sSub>
              </m:oMath>
            </a14:m>
            <a:r>
              <a:rPr b="0">
                <a:latin typeface="Helvetica Neue Light"/>
                <a:ea typeface="Helvetica Neue Light"/>
                <a:cs typeface="Helvetica Neue Light"/>
                <a:sym typeface="Helvetica Neue Light"/>
              </a:rPr>
              <a:t>, then recompute </a:t>
            </a:r>
            <a14:m>
              <m:oMath>
                <m:sSub>
                  <m:e>
                    <m:r>
                      <a:rPr xmlns:a="http://schemas.openxmlformats.org/drawingml/2006/main" sz="5300" i="1">
                        <a:solidFill>
                          <a:srgbClr val="000000"/>
                        </a:solidFill>
                        <a:latin typeface="Cambria Math" panose="02040503050406030204" pitchFamily="18" charset="0"/>
                      </a:rPr>
                      <m:t>v</m:t>
                    </m:r>
                  </m:e>
                  <m:sub>
                    <m:r>
                      <a:rPr xmlns:a="http://schemas.openxmlformats.org/drawingml/2006/main" sz="5300" i="1">
                        <a:solidFill>
                          <a:srgbClr val="000000"/>
                        </a:solidFill>
                        <a:latin typeface="Cambria Math" panose="02040503050406030204" pitchFamily="18" charset="0"/>
                      </a:rPr>
                      <m:t>π</m:t>
                    </m:r>
                  </m:sub>
                </m:sSub>
              </m:oMath>
            </a14:m>
            <a:endParaRPr baseline="-5998"/>
          </a:p>
          <a:p>
            <a:pPr>
              <a:defRPr b="1">
                <a:latin typeface="+mn-lt"/>
                <a:ea typeface="+mn-ea"/>
                <a:cs typeface="+mn-cs"/>
                <a:sym typeface="Helvetica Neue"/>
              </a:defRPr>
            </a:pPr>
            <a:r>
              <a:t>Value iteration:</a:t>
            </a:r>
            <a:r>
              <a:rPr b="0">
                <a:latin typeface="Helvetica Neue Light"/>
                <a:ea typeface="Helvetica Neue Light"/>
                <a:cs typeface="Helvetica Neue Light"/>
                <a:sym typeface="Helvetica Neue Light"/>
              </a:rPr>
              <a:t> Repeat:</a:t>
            </a:r>
            <a:br>
              <a:rPr b="0">
                <a:latin typeface="Helvetica Neue Light"/>
                <a:ea typeface="Helvetica Neue Light"/>
                <a:cs typeface="Helvetica Neue Light"/>
                <a:sym typeface="Helvetica Neue Light"/>
              </a:rPr>
            </a:br>
            <a:r>
              <a:rPr b="0">
                <a:latin typeface="Helvetica Neue Light"/>
                <a:ea typeface="Helvetica Neue Light"/>
                <a:cs typeface="Helvetica Neue Light"/>
                <a:sym typeface="Helvetica Neue Light"/>
              </a:rPr>
              <a:t>     Recompute </a:t>
            </a:r>
            <a14:m>
              <m:oMath>
                <m:sSub>
                  <m:e>
                    <m:r>
                      <a:rPr xmlns:a="http://schemas.openxmlformats.org/drawingml/2006/main" sz="5300" i="1">
                        <a:solidFill>
                          <a:srgbClr val="000000"/>
                        </a:solidFill>
                        <a:latin typeface="Cambria Math" panose="02040503050406030204" pitchFamily="18" charset="0"/>
                      </a:rPr>
                      <m:t>v</m:t>
                    </m:r>
                  </m:e>
                  <m:sub>
                    <m:r>
                      <a:rPr xmlns:a="http://schemas.openxmlformats.org/drawingml/2006/main" sz="5300" i="1">
                        <a:solidFill>
                          <a:srgbClr val="000000"/>
                        </a:solidFill>
                        <a:latin typeface="Cambria Math" panose="02040503050406030204" pitchFamily="18" charset="0"/>
                      </a:rPr>
                      <m:t>π</m:t>
                    </m:r>
                  </m:sub>
                </m:sSub>
              </m:oMath>
            </a14:m>
            <a:r>
              <a:rPr b="0">
                <a:latin typeface="Helvetica Neue Light"/>
                <a:ea typeface="Helvetica Neue Light"/>
                <a:cs typeface="Helvetica Neue Light"/>
                <a:sym typeface="Helvetica Neue Light"/>
              </a:rPr>
              <a:t> </a:t>
            </a:r>
            <a:r>
              <a:rPr b="0">
                <a:solidFill>
                  <a:srgbClr val="C82506"/>
                </a:solidFill>
                <a:latin typeface="Helvetica Neue Medium"/>
                <a:ea typeface="Helvetica Neue Medium"/>
                <a:cs typeface="Helvetica Neue Medium"/>
                <a:sym typeface="Helvetica Neue Medium"/>
              </a:rPr>
              <a:t>by assuming</a:t>
            </a:r>
            <a:r>
              <a:rPr b="0">
                <a:latin typeface="Helvetica Neue Light"/>
                <a:ea typeface="Helvetica Neue Light"/>
                <a:cs typeface="Helvetica Neue Light"/>
                <a:sym typeface="Helvetica Neue Light"/>
              </a:rPr>
              <a:t> greedy improvement at every update</a:t>
            </a:r>
            <a:endParaRPr sz="5000"/>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Recap: Markov Decision Process"/>
          <p:cNvSpPr txBox="1"/>
          <p:nvPr>
            <p:ph type="title"/>
          </p:nvPr>
        </p:nvSpPr>
        <p:spPr>
          <a:xfrm>
            <a:off x="3047068" y="357186"/>
            <a:ext cx="19056048" cy="3036097"/>
          </a:xfrm>
          <a:prstGeom prst="rect">
            <a:avLst/>
          </a:prstGeom>
        </p:spPr>
        <p:txBody>
          <a:bodyPr/>
          <a:lstStyle>
            <a:lvl1pPr defTabSz="764024">
              <a:defRPr sz="10400"/>
            </a:lvl1pPr>
          </a:lstStyle>
          <a:p>
            <a:pPr/>
            <a:r>
              <a:t>Recap: Markov Decision Process</a:t>
            </a:r>
          </a:p>
        </p:txBody>
      </p:sp>
      <p:sp>
        <p:nvSpPr>
          <p:cNvPr id="157" name="At each time…"/>
          <p:cNvSpPr txBox="1"/>
          <p:nvPr>
            <p:ph type="body" sz="half" idx="1"/>
          </p:nvPr>
        </p:nvSpPr>
        <p:spPr>
          <a:xfrm>
            <a:off x="2892734" y="3105946"/>
            <a:ext cx="9177323" cy="10434368"/>
          </a:xfrm>
          <a:prstGeom prst="rect">
            <a:avLst/>
          </a:prstGeom>
        </p:spPr>
        <p:txBody>
          <a:bodyPr/>
          <a:lstStyle/>
          <a:p>
            <a:pPr marL="0" indent="0">
              <a:buSzTx/>
              <a:buNone/>
            </a:pPr>
            <a:r>
              <a:t>At each time </a:t>
            </a:r>
            <a14:m>
              <m:oMath>
                <m:r>
                  <a:rPr xmlns:a="http://schemas.openxmlformats.org/drawingml/2006/main" sz="5300" i="1">
                    <a:solidFill>
                      <a:srgbClr val="000000"/>
                    </a:solidFill>
                    <a:latin typeface="Cambria Math" panose="02040503050406030204" pitchFamily="18" charset="0"/>
                  </a:rPr>
                  <m:t>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1,2</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3,</m:t>
                </m:r>
                <m:r>
                  <a:rPr xmlns:a="http://schemas.openxmlformats.org/drawingml/2006/main" sz="5300" i="1">
                    <a:solidFill>
                      <a:srgbClr val="000000"/>
                    </a:solidFill>
                    <a:latin typeface="Cambria Math" panose="02040503050406030204" pitchFamily="18" charset="0"/>
                  </a:rPr>
                  <m:t>…</m:t>
                </m:r>
              </m:oMath>
            </a14:m>
            <a:endParaRPr sz="5000">
              <a:latin typeface="Times Roman"/>
              <a:ea typeface="Times Roman"/>
              <a:cs typeface="Times Roman"/>
              <a:sym typeface="Times Roman"/>
            </a:endParaRPr>
          </a:p>
          <a:p>
            <a:pPr marL="873125" indent="-873125">
              <a:buSzPct val="100000"/>
              <a:buAutoNum type="arabicPeriod" startAt="1"/>
            </a:pPr>
            <a:r>
              <a:t>Agent receives input denoting </a:t>
            </a:r>
            <a:r>
              <a:rPr>
                <a:solidFill>
                  <a:srgbClr val="C82506"/>
                </a:solidFill>
                <a:latin typeface="Helvetica Neue Medium"/>
                <a:ea typeface="Helvetica Neue Medium"/>
                <a:cs typeface="Helvetica Neue Medium"/>
                <a:sym typeface="Helvetica Neue Medium"/>
              </a:rPr>
              <a:t>current state</a:t>
            </a:r>
            <a:r>
              <a:t> </a:t>
            </a:r>
            <a14:m>
              <m:oMath>
                <m:sSub>
                  <m:e>
                    <m:r>
                      <a:rPr xmlns:a="http://schemas.openxmlformats.org/drawingml/2006/main" sz="5300" i="1">
                        <a:solidFill>
                          <a:srgbClr val="000000"/>
                        </a:solidFill>
                        <a:latin typeface="Cambria Math" panose="02040503050406030204" pitchFamily="18" charset="0"/>
                      </a:rPr>
                      <m:t>S</m:t>
                    </m:r>
                  </m:e>
                  <m:sub>
                    <m:r>
                      <a:rPr xmlns:a="http://schemas.openxmlformats.org/drawingml/2006/main" sz="5300" i="1">
                        <a:solidFill>
                          <a:srgbClr val="000000"/>
                        </a:solidFill>
                        <a:latin typeface="Cambria Math" panose="02040503050406030204" pitchFamily="18" charset="0"/>
                      </a:rPr>
                      <m:t>t</m:t>
                    </m:r>
                  </m:sub>
                </m:sSub>
              </m:oMath>
            </a14:m>
            <a:endParaRPr baseline="-5998" i="1">
              <a:latin typeface="+mn-lt"/>
              <a:ea typeface="+mn-ea"/>
              <a:cs typeface="+mn-cs"/>
              <a:sym typeface="Helvetica Neue"/>
            </a:endParaRPr>
          </a:p>
          <a:p>
            <a:pPr marL="873125" indent="-873125">
              <a:buSzPct val="100000"/>
              <a:buAutoNum type="arabicPeriod" startAt="1"/>
            </a:pPr>
            <a:r>
              <a:t>Agent chooses </a:t>
            </a:r>
            <a:r>
              <a:rPr>
                <a:solidFill>
                  <a:srgbClr val="C82506"/>
                </a:solidFill>
                <a:latin typeface="Helvetica Neue Medium"/>
                <a:ea typeface="Helvetica Neue Medium"/>
                <a:cs typeface="Helvetica Neue Medium"/>
                <a:sym typeface="Helvetica Neue Medium"/>
              </a:rPr>
              <a:t>action</a:t>
            </a:r>
            <a:r>
              <a:t> </a:t>
            </a:r>
            <a14:m>
              <m:oMath>
                <m:sSub>
                  <m:e>
                    <m:r>
                      <a:rPr xmlns:a="http://schemas.openxmlformats.org/drawingml/2006/main" sz="5300" i="1">
                        <a:solidFill>
                          <a:srgbClr val="000000"/>
                        </a:solidFill>
                        <a:latin typeface="Cambria Math" panose="02040503050406030204" pitchFamily="18" charset="0"/>
                      </a:rPr>
                      <m:t>A</m:t>
                    </m:r>
                  </m:e>
                  <m:sub>
                    <m:r>
                      <a:rPr xmlns:a="http://schemas.openxmlformats.org/drawingml/2006/main" sz="5300" i="1">
                        <a:solidFill>
                          <a:srgbClr val="000000"/>
                        </a:solidFill>
                        <a:latin typeface="Cambria Math" panose="02040503050406030204" pitchFamily="18" charset="0"/>
                      </a:rPr>
                      <m:t>t</m:t>
                    </m:r>
                  </m:sub>
                </m:sSub>
              </m:oMath>
            </a14:m>
            <a:endParaRPr sz="5000">
              <a:latin typeface="Times Roman"/>
              <a:ea typeface="Times Roman"/>
              <a:cs typeface="Times Roman"/>
              <a:sym typeface="Times Roman"/>
            </a:endParaRPr>
          </a:p>
          <a:p>
            <a:pPr marL="873125" indent="-873125">
              <a:buSzPct val="100000"/>
              <a:buAutoNum type="arabicPeriod" startAt="1"/>
            </a:pPr>
            <a:r>
              <a:t>Next time step, agent receives </a:t>
            </a:r>
            <a:r>
              <a:rPr>
                <a:solidFill>
                  <a:srgbClr val="C82506"/>
                </a:solidFill>
                <a:latin typeface="Helvetica Neue Medium"/>
                <a:ea typeface="Helvetica Neue Medium"/>
                <a:cs typeface="Helvetica Neue Medium"/>
                <a:sym typeface="Helvetica Neue Medium"/>
              </a:rPr>
              <a:t>reward</a:t>
            </a:r>
            <a:r>
              <a:t> </a:t>
            </a:r>
            <a14:m>
              <m:oMath>
                <m:sSub>
                  <m:e>
                    <m:r>
                      <a:rPr xmlns:a="http://schemas.openxmlformats.org/drawingml/2006/main" sz="5300" i="1">
                        <a:solidFill>
                          <a:srgbClr val="000000"/>
                        </a:solidFill>
                        <a:latin typeface="Cambria Math" panose="02040503050406030204" pitchFamily="18" charset="0"/>
                      </a:rPr>
                      <m:t>R</m:t>
                    </m:r>
                  </m:e>
                  <m:sub>
                    <m:r>
                      <a:rPr xmlns:a="http://schemas.openxmlformats.org/drawingml/2006/main" sz="5300" i="1">
                        <a:solidFill>
                          <a:srgbClr val="000000"/>
                        </a:solidFill>
                        <a:latin typeface="Cambria Math" panose="02040503050406030204" pitchFamily="18" charset="0"/>
                      </a:rPr>
                      <m:t>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sub>
                </m:sSub>
              </m:oMath>
            </a14:m>
            <a:r>
              <a:t> and </a:t>
            </a:r>
            <a:r>
              <a:rPr>
                <a:solidFill>
                  <a:srgbClr val="C82506"/>
                </a:solidFill>
                <a:latin typeface="Helvetica Neue Medium"/>
                <a:ea typeface="Helvetica Neue Medium"/>
                <a:cs typeface="Helvetica Neue Medium"/>
                <a:sym typeface="Helvetica Neue Medium"/>
              </a:rPr>
              <a:t>new state</a:t>
            </a:r>
            <a:r>
              <a:t> </a:t>
            </a:r>
            <a14:m>
              <m:oMath>
                <m:sSub>
                  <m:e>
                    <m:r>
                      <a:rPr xmlns:a="http://schemas.openxmlformats.org/drawingml/2006/main" sz="5300" i="1">
                        <a:solidFill>
                          <a:srgbClr val="000000"/>
                        </a:solidFill>
                        <a:latin typeface="Cambria Math" panose="02040503050406030204" pitchFamily="18" charset="0"/>
                      </a:rPr>
                      <m:t>S</m:t>
                    </m:r>
                  </m:e>
                  <m:sub>
                    <m:r>
                      <a:rPr xmlns:a="http://schemas.openxmlformats.org/drawingml/2006/main" sz="5300" i="1">
                        <a:solidFill>
                          <a:srgbClr val="000000"/>
                        </a:solidFill>
                        <a:latin typeface="Cambria Math" panose="02040503050406030204" pitchFamily="18" charset="0"/>
                      </a:rPr>
                      <m:t>t</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1</m:t>
                    </m:r>
                  </m:sub>
                </m:sSub>
              </m:oMath>
            </a14:m>
            <a:r>
              <a:t>, chosen according to a distribution </a:t>
            </a:r>
            <a14:m>
              <m:oMath>
                <m:r>
                  <a:rPr xmlns:a="http://schemas.openxmlformats.org/drawingml/2006/main" sz="5300" i="1">
                    <a:solidFill>
                      <a:srgbClr val="000000"/>
                    </a:solidFill>
                    <a:latin typeface="Cambria Math" panose="02040503050406030204" pitchFamily="18" charset="0"/>
                  </a:rPr>
                  <m:t>p</m:t>
                </m:r>
                <m:r>
                  <a:rPr xmlns:a="http://schemas.openxmlformats.org/drawingml/2006/main" sz="5300" i="1">
                    <a:solidFill>
                      <a:srgbClr val="000000"/>
                    </a:solidFill>
                    <a:latin typeface="Cambria Math" panose="02040503050406030204" pitchFamily="18" charset="0"/>
                  </a:rPr>
                  <m:t>(</m:t>
                </m:r>
                <m:sSup>
                  <m:e>
                    <m:r>
                      <a:rPr xmlns:a="http://schemas.openxmlformats.org/drawingml/2006/main" sz="5300" i="1">
                        <a:solidFill>
                          <a:srgbClr val="000000"/>
                        </a:solidFill>
                        <a:latin typeface="Cambria Math" panose="02040503050406030204" pitchFamily="18" charset="0"/>
                      </a:rPr>
                      <m:t>s</m:t>
                    </m:r>
                  </m:e>
                  <m:sup>
                    <m:r>
                      <a:rPr xmlns:a="http://schemas.openxmlformats.org/drawingml/2006/main" sz="5300" i="1">
                        <a:solidFill>
                          <a:srgbClr val="000000"/>
                        </a:solidFill>
                        <a:latin typeface="Cambria Math" panose="02040503050406030204" pitchFamily="18" charset="0"/>
                      </a:rPr>
                      <m:t>′</m:t>
                    </m:r>
                  </m:sup>
                </m:sSup>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r</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s</m:t>
                </m:r>
                <m:r>
                  <a:rPr xmlns:a="http://schemas.openxmlformats.org/drawingml/2006/main" sz="5300" i="1">
                    <a:solidFill>
                      <a:srgbClr val="000000"/>
                    </a:solidFill>
                    <a:latin typeface="Cambria Math" panose="02040503050406030204" pitchFamily="18" charset="0"/>
                  </a:rPr>
                  <m:t>,</m:t>
                </m:r>
                <m:r>
                  <a:rPr xmlns:a="http://schemas.openxmlformats.org/drawingml/2006/main" sz="5300" i="1">
                    <a:solidFill>
                      <a:srgbClr val="000000"/>
                    </a:solidFill>
                    <a:latin typeface="Cambria Math" panose="02040503050406030204" pitchFamily="18" charset="0"/>
                  </a:rPr>
                  <m:t>a</m:t>
                </m:r>
                <m:r>
                  <a:rPr xmlns:a="http://schemas.openxmlformats.org/drawingml/2006/main" sz="5300" i="1">
                    <a:solidFill>
                      <a:srgbClr val="000000"/>
                    </a:solidFill>
                    <a:latin typeface="Cambria Math" panose="02040503050406030204" pitchFamily="18" charset="0"/>
                  </a:rPr>
                  <m:t>)</m:t>
                </m:r>
              </m:oMath>
            </a14:m>
            <a:endParaRPr sz="5000"/>
          </a:p>
        </p:txBody>
      </p:sp>
      <p:grpSp>
        <p:nvGrpSpPr>
          <p:cNvPr id="162" name="Group"/>
          <p:cNvGrpSpPr/>
          <p:nvPr/>
        </p:nvGrpSpPr>
        <p:grpSpPr>
          <a:xfrm>
            <a:off x="12002143" y="3614099"/>
            <a:ext cx="11534336" cy="4720294"/>
            <a:chOff x="0" y="0"/>
            <a:chExt cx="11534335" cy="4720293"/>
          </a:xfrm>
        </p:grpSpPr>
        <p:pic>
          <p:nvPicPr>
            <p:cNvPr id="158" name="Image" descr="Image"/>
            <p:cNvPicPr>
              <a:picLocks noChangeAspect="1"/>
            </p:cNvPicPr>
            <p:nvPr/>
          </p:nvPicPr>
          <p:blipFill>
            <a:blip r:embed="rId2">
              <a:extLst/>
            </a:blip>
            <a:stretch>
              <a:fillRect/>
            </a:stretch>
          </p:blipFill>
          <p:spPr>
            <a:xfrm>
              <a:off x="0" y="-1"/>
              <a:ext cx="11534336" cy="4252605"/>
            </a:xfrm>
            <a:prstGeom prst="rect">
              <a:avLst/>
            </a:prstGeom>
            <a:ln w="12700" cap="flat">
              <a:noFill/>
              <a:miter lim="400000"/>
            </a:ln>
            <a:effectLst/>
          </p:spPr>
        </p:pic>
        <p:grpSp>
          <p:nvGrpSpPr>
            <p:cNvPr id="161" name="Caption"/>
            <p:cNvGrpSpPr/>
            <p:nvPr/>
          </p:nvGrpSpPr>
          <p:grpSpPr>
            <a:xfrm>
              <a:off x="-1" y="4354203"/>
              <a:ext cx="11534337" cy="366091"/>
              <a:chOff x="0" y="0"/>
              <a:chExt cx="11534335" cy="366090"/>
            </a:xfrm>
          </p:grpSpPr>
          <p:sp>
            <p:nvSpPr>
              <p:cNvPr id="159" name="Rectangle"/>
              <p:cNvSpPr/>
              <p:nvPr/>
            </p:nvSpPr>
            <p:spPr>
              <a:xfrm>
                <a:off x="0" y="0"/>
                <a:ext cx="11534336" cy="366091"/>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n-lt"/>
                    <a:ea typeface="+mn-ea"/>
                    <a:cs typeface="+mn-cs"/>
                    <a:sym typeface="Helvetica Neue"/>
                  </a:defRPr>
                </a:pPr>
              </a:p>
            </p:txBody>
          </p:sp>
          <p:sp>
            <p:nvSpPr>
              <p:cNvPr id="160" name="There are two boxes labelled &quot;Agent&quot; and &quot;Environment&quot;.  There is an arrow from Agent to Environment labelled &quot;action A_t&quot;.  There are two arrows from Environment pointing to a vertical dashed line labelled &quot;R_{t+1}&quot; and &quot;S_{t+1}&quot;.  From the dashed line "/>
              <p:cNvSpPr txBox="1"/>
              <p:nvPr/>
            </p:nvSpPr>
            <p:spPr>
              <a:xfrm>
                <a:off x="-1" y="-1"/>
                <a:ext cx="11534337" cy="277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n-lt"/>
                    <a:ea typeface="+mn-ea"/>
                    <a:cs typeface="+mn-cs"/>
                    <a:sym typeface="Helvetica Neue"/>
                  </a:defRPr>
                </a:lvl1pPr>
              </a:lstStyle>
              <a:p>
                <a:pPr/>
                <a:r>
                  <a:t>There are two boxes labelled "Agent" and "Environment".  There is an arrow from Agent to Environment labelled "action A_t".  There are two arrows from Environment pointing to a vertical dashed line labelled "R_{t+1}" and "S_{t+1}".  From the dashed line there are two arrows pointing back to Agent labelled "state S_t" and "reward R_t".</a:t>
                </a:r>
              </a:p>
            </p:txBody>
          </p:sp>
        </p:grpSp>
      </p:grpSp>
      <p:sp>
        <p:nvSpPr>
          <p:cNvPr id="163" name="This interaction between agent…"/>
          <p:cNvSpPr txBox="1"/>
          <p:nvPr/>
        </p:nvSpPr>
        <p:spPr>
          <a:xfrm>
            <a:off x="13188104" y="8921365"/>
            <a:ext cx="9162415" cy="2075240"/>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a:defRPr sz="4000">
                <a:latin typeface="+mn-lt"/>
                <a:ea typeface="+mn-ea"/>
                <a:cs typeface="+mn-cs"/>
                <a:sym typeface="Helvetica Neue"/>
              </a:defRPr>
            </a:pPr>
            <a:r>
              <a:t>This interaction between agent </a:t>
            </a:r>
          </a:p>
          <a:p>
            <a:pPr>
              <a:defRPr sz="4000">
                <a:latin typeface="+mn-lt"/>
                <a:ea typeface="+mn-ea"/>
                <a:cs typeface="+mn-cs"/>
                <a:sym typeface="Helvetica Neue"/>
              </a:defRPr>
            </a:pPr>
            <a:r>
              <a:t>and environment produces a </a:t>
            </a:r>
            <a:r>
              <a:rPr>
                <a:solidFill>
                  <a:srgbClr val="C82506"/>
                </a:solidFill>
                <a:latin typeface="Helvetica Neue Medium"/>
                <a:ea typeface="Helvetica Neue Medium"/>
                <a:cs typeface="Helvetica Neue Medium"/>
                <a:sym typeface="Helvetica Neue Medium"/>
              </a:rPr>
              <a:t>trajectory</a:t>
            </a:r>
            <a:r>
              <a:t>:</a:t>
            </a:r>
          </a:p>
          <a:p>
            <a:pPr>
              <a:defRPr sz="4800">
                <a:latin typeface="Cambria Math"/>
                <a:ea typeface="Cambria Math"/>
                <a:cs typeface="Cambria Math"/>
                <a:sym typeface="Cambria Math"/>
              </a:defRPr>
            </a:pPr>
            <a14:m>
              <m:oMathPara>
                <m:oMathParaPr>
                  <m:jc m:val="center"/>
                </m:oMathParaPr>
                <m:oMath>
                  <m:sSub>
                    <m:e>
                      <m:r>
                        <a:rPr xmlns:a="http://schemas.openxmlformats.org/drawingml/2006/main" sz="4800" i="1">
                          <a:solidFill>
                            <a:srgbClr val="5E5E5E"/>
                          </a:solidFill>
                          <a:latin typeface="Cambria Math" panose="02040503050406030204" pitchFamily="18" charset="0"/>
                        </a:rPr>
                        <m:t>S</m:t>
                      </m:r>
                    </m:e>
                    <m:sub>
                      <m:r>
                        <a:rPr xmlns:a="http://schemas.openxmlformats.org/drawingml/2006/main" sz="4800" i="1">
                          <a:solidFill>
                            <a:srgbClr val="5E5E5E"/>
                          </a:solidFill>
                          <a:latin typeface="Cambria Math" panose="02040503050406030204" pitchFamily="18" charset="0"/>
                        </a:rPr>
                        <m:t>0</m:t>
                      </m:r>
                    </m:sub>
                  </m:sSub>
                  <m:r>
                    <a:rPr xmlns:a="http://schemas.openxmlformats.org/drawingml/2006/main" sz="4800" i="1">
                      <a:solidFill>
                        <a:srgbClr val="5E5E5E"/>
                      </a:solidFill>
                      <a:latin typeface="Cambria Math" panose="02040503050406030204" pitchFamily="18" charset="0"/>
                    </a:rPr>
                    <m:t>,</m:t>
                  </m:r>
                  <m:sSub>
                    <m:e>
                      <m:r>
                        <a:rPr xmlns:a="http://schemas.openxmlformats.org/drawingml/2006/main" sz="4800" i="1">
                          <a:solidFill>
                            <a:srgbClr val="5E5E5E"/>
                          </a:solidFill>
                          <a:latin typeface="Cambria Math" panose="02040503050406030204" pitchFamily="18" charset="0"/>
                        </a:rPr>
                        <m:t>A</m:t>
                      </m:r>
                    </m:e>
                    <m:sub>
                      <m:r>
                        <a:rPr xmlns:a="http://schemas.openxmlformats.org/drawingml/2006/main" sz="4800" i="1">
                          <a:solidFill>
                            <a:srgbClr val="5E5E5E"/>
                          </a:solidFill>
                          <a:latin typeface="Cambria Math" panose="02040503050406030204" pitchFamily="18" charset="0"/>
                        </a:rPr>
                        <m:t>0</m:t>
                      </m:r>
                    </m:sub>
                  </m:sSub>
                  <m:r>
                    <a:rPr xmlns:a="http://schemas.openxmlformats.org/drawingml/2006/main" sz="4800" i="1">
                      <a:solidFill>
                        <a:srgbClr val="5E5E5E"/>
                      </a:solidFill>
                      <a:latin typeface="Cambria Math" panose="02040503050406030204" pitchFamily="18" charset="0"/>
                    </a:rPr>
                    <m:t>,</m:t>
                  </m:r>
                  <m:sSub>
                    <m:e>
                      <m:r>
                        <a:rPr xmlns:a="http://schemas.openxmlformats.org/drawingml/2006/main" sz="4800" i="1">
                          <a:solidFill>
                            <a:srgbClr val="5E5E5E"/>
                          </a:solidFill>
                          <a:latin typeface="Cambria Math" panose="02040503050406030204" pitchFamily="18" charset="0"/>
                        </a:rPr>
                        <m:t>R</m:t>
                      </m:r>
                    </m:e>
                    <m:sub>
                      <m:r>
                        <a:rPr xmlns:a="http://schemas.openxmlformats.org/drawingml/2006/main" sz="4800" i="1">
                          <a:solidFill>
                            <a:srgbClr val="5E5E5E"/>
                          </a:solidFill>
                          <a:latin typeface="Cambria Math" panose="02040503050406030204" pitchFamily="18" charset="0"/>
                        </a:rPr>
                        <m:t>1</m:t>
                      </m:r>
                    </m:sub>
                  </m:sSub>
                  <m:r>
                    <a:rPr xmlns:a="http://schemas.openxmlformats.org/drawingml/2006/main" sz="4800" i="1">
                      <a:solidFill>
                        <a:srgbClr val="5E5E5E"/>
                      </a:solidFill>
                      <a:latin typeface="Cambria Math" panose="02040503050406030204" pitchFamily="18" charset="0"/>
                    </a:rPr>
                    <m:t>,</m:t>
                  </m:r>
                  <m:sSub>
                    <m:e>
                      <m:r>
                        <a:rPr xmlns:a="http://schemas.openxmlformats.org/drawingml/2006/main" sz="4800" i="1">
                          <a:solidFill>
                            <a:srgbClr val="5E5E5E"/>
                          </a:solidFill>
                          <a:latin typeface="Cambria Math" panose="02040503050406030204" pitchFamily="18" charset="0"/>
                        </a:rPr>
                        <m:t>S</m:t>
                      </m:r>
                    </m:e>
                    <m:sub>
                      <m:r>
                        <a:rPr xmlns:a="http://schemas.openxmlformats.org/drawingml/2006/main" sz="4800" i="1">
                          <a:solidFill>
                            <a:srgbClr val="5E5E5E"/>
                          </a:solidFill>
                          <a:latin typeface="Cambria Math" panose="02040503050406030204" pitchFamily="18" charset="0"/>
                        </a:rPr>
                        <m:t>1</m:t>
                      </m:r>
                    </m:sub>
                  </m:sSub>
                  <m:r>
                    <a:rPr xmlns:a="http://schemas.openxmlformats.org/drawingml/2006/main" sz="4800" i="1">
                      <a:solidFill>
                        <a:srgbClr val="5E5E5E"/>
                      </a:solidFill>
                      <a:latin typeface="Cambria Math" panose="02040503050406030204" pitchFamily="18" charset="0"/>
                    </a:rPr>
                    <m:t>,</m:t>
                  </m:r>
                  <m:sSub>
                    <m:e>
                      <m:r>
                        <a:rPr xmlns:a="http://schemas.openxmlformats.org/drawingml/2006/main" sz="4800" i="1">
                          <a:solidFill>
                            <a:srgbClr val="5E5E5E"/>
                          </a:solidFill>
                          <a:latin typeface="Cambria Math" panose="02040503050406030204" pitchFamily="18" charset="0"/>
                        </a:rPr>
                        <m:t>A</m:t>
                      </m:r>
                    </m:e>
                    <m:sub>
                      <m:r>
                        <a:rPr xmlns:a="http://schemas.openxmlformats.org/drawingml/2006/main" sz="4800" i="1">
                          <a:solidFill>
                            <a:srgbClr val="5E5E5E"/>
                          </a:solidFill>
                          <a:latin typeface="Cambria Math" panose="02040503050406030204" pitchFamily="18" charset="0"/>
                        </a:rPr>
                        <m:t>1</m:t>
                      </m:r>
                    </m:sub>
                  </m:sSub>
                  <m:r>
                    <a:rPr xmlns:a="http://schemas.openxmlformats.org/drawingml/2006/main" sz="4800" i="1">
                      <a:solidFill>
                        <a:srgbClr val="5E5E5E"/>
                      </a:solidFill>
                      <a:latin typeface="Cambria Math" panose="02040503050406030204" pitchFamily="18" charset="0"/>
                    </a:rPr>
                    <m:t>,</m:t>
                  </m:r>
                  <m:sSub>
                    <m:e>
                      <m:r>
                        <a:rPr xmlns:a="http://schemas.openxmlformats.org/drawingml/2006/main" sz="4800" i="1">
                          <a:solidFill>
                            <a:srgbClr val="5E5E5E"/>
                          </a:solidFill>
                          <a:latin typeface="Cambria Math" panose="02040503050406030204" pitchFamily="18" charset="0"/>
                        </a:rPr>
                        <m:t>R</m:t>
                      </m:r>
                    </m:e>
                    <m:sub>
                      <m:r>
                        <a:rPr xmlns:a="http://schemas.openxmlformats.org/drawingml/2006/main" sz="4800" i="1">
                          <a:solidFill>
                            <a:srgbClr val="5E5E5E"/>
                          </a:solidFill>
                          <a:latin typeface="Cambria Math" panose="02040503050406030204" pitchFamily="18" charset="0"/>
                        </a:rPr>
                        <m:t>2</m:t>
                      </m:r>
                    </m:sub>
                  </m:sSub>
                  <m:r>
                    <a:rPr xmlns:a="http://schemas.openxmlformats.org/drawingml/2006/main" sz="4800" i="1">
                      <a:solidFill>
                        <a:srgbClr val="5E5E5E"/>
                      </a:solidFill>
                      <a:latin typeface="Cambria Math" panose="02040503050406030204" pitchFamily="18" charset="0"/>
                    </a:rPr>
                    <m:t>,</m:t>
                  </m:r>
                  <m:sSub>
                    <m:e>
                      <m:r>
                        <a:rPr xmlns:a="http://schemas.openxmlformats.org/drawingml/2006/main" sz="4800" i="1">
                          <a:solidFill>
                            <a:srgbClr val="5E5E5E"/>
                          </a:solidFill>
                          <a:latin typeface="Cambria Math" panose="02040503050406030204" pitchFamily="18" charset="0"/>
                        </a:rPr>
                        <m:t>S</m:t>
                      </m:r>
                    </m:e>
                    <m:sub>
                      <m:r>
                        <a:rPr xmlns:a="http://schemas.openxmlformats.org/drawingml/2006/main" sz="4800" i="1">
                          <a:solidFill>
                            <a:srgbClr val="5E5E5E"/>
                          </a:solidFill>
                          <a:latin typeface="Cambria Math" panose="02040503050406030204" pitchFamily="18" charset="0"/>
                        </a:rPr>
                        <m:t>2</m:t>
                      </m:r>
                    </m:sub>
                  </m:sSub>
                  <m:r>
                    <a:rPr xmlns:a="http://schemas.openxmlformats.org/drawingml/2006/main" sz="4800" i="1">
                      <a:solidFill>
                        <a:srgbClr val="5E5E5E"/>
                      </a:solidFill>
                      <a:latin typeface="Cambria Math" panose="02040503050406030204" pitchFamily="18" charset="0"/>
                    </a:rPr>
                    <m:t>,</m:t>
                  </m:r>
                  <m:sSub>
                    <m:e>
                      <m:r>
                        <a:rPr xmlns:a="http://schemas.openxmlformats.org/drawingml/2006/main" sz="4800" i="1">
                          <a:solidFill>
                            <a:srgbClr val="5E5E5E"/>
                          </a:solidFill>
                          <a:latin typeface="Cambria Math" panose="02040503050406030204" pitchFamily="18" charset="0"/>
                        </a:rPr>
                        <m:t>A</m:t>
                      </m:r>
                    </m:e>
                    <m:sub>
                      <m:r>
                        <a:rPr xmlns:a="http://schemas.openxmlformats.org/drawingml/2006/main" sz="4800" i="1">
                          <a:solidFill>
                            <a:srgbClr val="5E5E5E"/>
                          </a:solidFill>
                          <a:latin typeface="Cambria Math" panose="02040503050406030204" pitchFamily="18" charset="0"/>
                        </a:rPr>
                        <m:t>2</m:t>
                      </m:r>
                    </m:sub>
                  </m:sSub>
                  <m:r>
                    <a:rPr xmlns:a="http://schemas.openxmlformats.org/drawingml/2006/main" sz="4800" i="1">
                      <a:solidFill>
                        <a:srgbClr val="5E5E5E"/>
                      </a:solidFill>
                      <a:latin typeface="Cambria Math" panose="02040503050406030204" pitchFamily="18" charset="0"/>
                    </a:rPr>
                    <m:t>,</m:t>
                  </m:r>
                  <m:sSub>
                    <m:e>
                      <m:r>
                        <a:rPr xmlns:a="http://schemas.openxmlformats.org/drawingml/2006/main" sz="4800" i="1">
                          <a:solidFill>
                            <a:srgbClr val="5E5E5E"/>
                          </a:solidFill>
                          <a:latin typeface="Cambria Math" panose="02040503050406030204" pitchFamily="18" charset="0"/>
                        </a:rPr>
                        <m:t>R</m:t>
                      </m:r>
                    </m:e>
                    <m:sub>
                      <m:r>
                        <a:rPr xmlns:a="http://schemas.openxmlformats.org/drawingml/2006/main" sz="4800" i="1">
                          <a:solidFill>
                            <a:srgbClr val="5E5E5E"/>
                          </a:solidFill>
                          <a:latin typeface="Cambria Math" panose="02040503050406030204" pitchFamily="18" charset="0"/>
                        </a:rPr>
                        <m:t>3</m:t>
                      </m:r>
                    </m:sub>
                  </m:sSub>
                  <m:r>
                    <a:rPr xmlns:a="http://schemas.openxmlformats.org/drawingml/2006/main" sz="4800" i="1">
                      <a:solidFill>
                        <a:srgbClr val="5E5E5E"/>
                      </a:solidFill>
                      <a:latin typeface="Cambria Math" panose="02040503050406030204" pitchFamily="18" charset="0"/>
                    </a:rPr>
                    <m:t>,</m:t>
                  </m:r>
                  <m:r>
                    <a:rPr xmlns:a="http://schemas.openxmlformats.org/drawingml/2006/main" sz="4800" i="1">
                      <a:solidFill>
                        <a:srgbClr val="5E5E5E"/>
                      </a:solidFill>
                      <a:latin typeface="Cambria Math" panose="02040503050406030204" pitchFamily="18" charset="0"/>
                    </a:rPr>
                    <m:t>…</m:t>
                  </m:r>
                </m:oMath>
              </m:oMathPara>
            </a14:m>
            <a:endParaRPr sz="4528"/>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15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15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2" fill="hold">
                                  <p:stCondLst>
                                    <p:cond delay="0"/>
                                  </p:stCondLst>
                                  <p:iterate type="el" backwards="0">
                                    <p:tmAbs val="0"/>
                                  </p:iterate>
                                  <p:childTnLst>
                                    <p:set>
                                      <p:cBhvr>
                                        <p:cTn id="18" fill="hold"/>
                                        <p:tgtEl>
                                          <p:spTgt spid="1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7" grpId="1"/>
      <p:bldP build="whole" bldLvl="1" animBg="1" rev="0" advAuto="0" spid="163" grpId="2"/>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Recap: Policies &amp; Value Functions"/>
          <p:cNvSpPr txBox="1"/>
          <p:nvPr>
            <p:ph type="title"/>
          </p:nvPr>
        </p:nvSpPr>
        <p:spPr>
          <a:xfrm>
            <a:off x="2667000" y="357186"/>
            <a:ext cx="19050000" cy="3036097"/>
          </a:xfrm>
          <a:prstGeom prst="rect">
            <a:avLst/>
          </a:prstGeom>
        </p:spPr>
        <p:txBody>
          <a:bodyPr/>
          <a:lstStyle>
            <a:lvl1pPr defTabSz="747592">
              <a:defRPr sz="10100"/>
            </a:lvl1pPr>
          </a:lstStyle>
          <a:p>
            <a:pPr/>
            <a:r>
              <a:t>Recap: Policies &amp; Value Functions</a:t>
            </a:r>
          </a:p>
        </p:txBody>
      </p:sp>
      <p:sp>
        <p:nvSpPr>
          <p:cNvPr id="166" name="Policy: A function   that maps states to a distribution over actions…"/>
          <p:cNvSpPr txBox="1"/>
          <p:nvPr>
            <p:ph type="body" idx="1"/>
          </p:nvPr>
        </p:nvSpPr>
        <p:spPr>
          <a:xfrm>
            <a:off x="2667000" y="2971942"/>
            <a:ext cx="19050000" cy="9851456"/>
          </a:xfrm>
          <a:prstGeom prst="rect">
            <a:avLst/>
          </a:prstGeom>
        </p:spPr>
        <p:txBody>
          <a:bodyPr/>
          <a:lstStyle/>
          <a:p>
            <a:pPr marL="0" indent="0" defTabSz="706515">
              <a:spcBef>
                <a:spcPts val="3000"/>
              </a:spcBef>
              <a:buSzTx/>
              <a:buNone/>
              <a:defRPr b="1" sz="3700">
                <a:latin typeface="+mn-lt"/>
                <a:ea typeface="+mn-ea"/>
                <a:cs typeface="+mn-cs"/>
                <a:sym typeface="Helvetica Neue"/>
              </a:defRPr>
            </a:pPr>
            <a:r>
              <a:t>Policy:</a:t>
            </a:r>
            <a:r>
              <a:rPr b="0">
                <a:latin typeface="Helvetica Neue Light"/>
                <a:ea typeface="Helvetica Neue Light"/>
                <a:cs typeface="Helvetica Neue Light"/>
                <a:sym typeface="Helvetica Neue Light"/>
              </a:rPr>
              <a:t> A function </a:t>
            </a:r>
            <a14:m>
              <m:oMath>
                <m:r>
                  <a:rPr xmlns:a="http://schemas.openxmlformats.org/drawingml/2006/main" sz="4600" i="1">
                    <a:solidFill>
                      <a:srgbClr val="000000"/>
                    </a:solidFill>
                    <a:latin typeface="Cambria Math" panose="02040503050406030204" pitchFamily="18" charset="0"/>
                  </a:rPr>
                  <m:t>π</m:t>
                </m:r>
                <m:r>
                  <a:rPr xmlns:a="http://schemas.openxmlformats.org/drawingml/2006/main" sz="4600" i="1">
                    <a:solidFill>
                      <a:srgbClr val="000000"/>
                    </a:solidFill>
                    <a:latin typeface="Cambria Math" panose="02040503050406030204" pitchFamily="18" charset="0"/>
                  </a:rPr>
                  <m:t>:</m:t>
                </m:r>
                <m:r>
                  <m:rPr>
                    <m:scr m:val="script"/>
                  </m:rPr>
                  <a:rPr xmlns:a="http://schemas.openxmlformats.org/drawingml/2006/main" sz="4600" i="1">
                    <a:solidFill>
                      <a:srgbClr val="000000"/>
                    </a:solidFill>
                    <a:latin typeface="Cambria Math" panose="02040503050406030204" pitchFamily="18" charset="0"/>
                  </a:rPr>
                  <m:t>S</m:t>
                </m:r>
                <m:r>
                  <a:rPr xmlns:a="http://schemas.openxmlformats.org/drawingml/2006/main" sz="4600" i="1">
                    <a:solidFill>
                      <a:srgbClr val="000000"/>
                    </a:solidFill>
                    <a:latin typeface="Cambria Math" panose="02040503050406030204" pitchFamily="18" charset="0"/>
                  </a:rPr>
                  <m:t>→</m:t>
                </m:r>
                <m:r>
                  <m:rPr>
                    <m:sty m:val="p"/>
                  </m:rPr>
                  <a:rPr xmlns:a="http://schemas.openxmlformats.org/drawingml/2006/main" sz="4600" i="1">
                    <a:solidFill>
                      <a:srgbClr val="000000"/>
                    </a:solidFill>
                    <a:latin typeface="Cambria Math" panose="02040503050406030204" pitchFamily="18" charset="0"/>
                  </a:rPr>
                  <m:t>Δ</m:t>
                </m:r>
                <m:r>
                  <a:rPr xmlns:a="http://schemas.openxmlformats.org/drawingml/2006/main" sz="4600" i="1">
                    <a:solidFill>
                      <a:srgbClr val="000000"/>
                    </a:solidFill>
                    <a:latin typeface="Cambria Math" panose="02040503050406030204" pitchFamily="18" charset="0"/>
                  </a:rPr>
                  <m:t>(</m:t>
                </m:r>
                <m:r>
                  <m:rPr>
                    <m:scr m:val="script"/>
                  </m:rPr>
                  <a:rPr xmlns:a="http://schemas.openxmlformats.org/drawingml/2006/main" sz="4600" i="1">
                    <a:solidFill>
                      <a:srgbClr val="000000"/>
                    </a:solidFill>
                    <a:latin typeface="Cambria Math" panose="02040503050406030204" pitchFamily="18" charset="0"/>
                  </a:rPr>
                  <m:t>A</m:t>
                </m:r>
                <m:r>
                  <a:rPr xmlns:a="http://schemas.openxmlformats.org/drawingml/2006/main" sz="4600" i="1">
                    <a:solidFill>
                      <a:srgbClr val="000000"/>
                    </a:solidFill>
                    <a:latin typeface="Cambria Math" panose="02040503050406030204" pitchFamily="18" charset="0"/>
                  </a:rPr>
                  <m:t>)</m:t>
                </m:r>
              </m:oMath>
            </a14:m>
            <a:r>
              <a:rPr b="0">
                <a:latin typeface="Helvetica Neue Light"/>
                <a:ea typeface="Helvetica Neue Light"/>
                <a:cs typeface="Helvetica Neue Light"/>
                <a:sym typeface="Helvetica Neue Light"/>
              </a:rPr>
              <a:t> that maps states to a distribution over actions</a:t>
            </a:r>
          </a:p>
          <a:p>
            <a:pPr lvl="2" marL="1290160" indent="-525621" defTabSz="706515">
              <a:spcBef>
                <a:spcPts val="1300"/>
              </a:spcBef>
              <a:defRPr sz="3700"/>
            </a:pPr>
            <a:r>
              <a:t>For every state </a:t>
            </a:r>
            <a14:m>
              <m:oMath>
                <m:r>
                  <a:rPr xmlns:a="http://schemas.openxmlformats.org/drawingml/2006/main" sz="4600" i="1">
                    <a:solidFill>
                      <a:srgbClr val="000000"/>
                    </a:solidFill>
                    <a:latin typeface="Cambria Math" panose="02040503050406030204" pitchFamily="18" charset="0"/>
                  </a:rPr>
                  <m:t>s</m:t>
                </m:r>
              </m:oMath>
            </a14:m>
            <a:r>
              <a:t>, agent following policy </a:t>
            </a:r>
            <a14:m>
              <m:oMath>
                <m:r>
                  <a:rPr xmlns:a="http://schemas.openxmlformats.org/drawingml/2006/main" sz="4600" i="1">
                    <a:solidFill>
                      <a:srgbClr val="000000"/>
                    </a:solidFill>
                    <a:latin typeface="Cambria Math" panose="02040503050406030204" pitchFamily="18" charset="0"/>
                  </a:rPr>
                  <m:t>π</m:t>
                </m:r>
              </m:oMath>
            </a14:m>
            <a:r>
              <a:t> will play action </a:t>
            </a:r>
            <a14:m>
              <m:oMath>
                <m:r>
                  <a:rPr xmlns:a="http://schemas.openxmlformats.org/drawingml/2006/main" sz="4600" i="1">
                    <a:solidFill>
                      <a:srgbClr val="000000"/>
                    </a:solidFill>
                    <a:latin typeface="Cambria Math" panose="02040503050406030204" pitchFamily="18" charset="0"/>
                  </a:rPr>
                  <m:t>a</m:t>
                </m:r>
              </m:oMath>
            </a14:m>
            <a:r>
              <a:t> with probability </a:t>
            </a:r>
            <a14:m>
              <m:oMath>
                <m:r>
                  <a:rPr xmlns:a="http://schemas.openxmlformats.org/drawingml/2006/main" sz="4600" i="1">
                    <a:solidFill>
                      <a:srgbClr val="000000"/>
                    </a:solidFill>
                    <a:latin typeface="Cambria Math" panose="02040503050406030204" pitchFamily="18" charset="0"/>
                  </a:rPr>
                  <m:t>π</m:t>
                </m:r>
                <m:r>
                  <a:rPr xmlns:a="http://schemas.openxmlformats.org/drawingml/2006/main" sz="4600" i="1">
                    <a:solidFill>
                      <a:srgbClr val="000000"/>
                    </a:solidFill>
                    <a:latin typeface="Cambria Math" panose="02040503050406030204" pitchFamily="18" charset="0"/>
                  </a:rPr>
                  <m:t>(</m:t>
                </m:r>
                <m:r>
                  <a:rPr xmlns:a="http://schemas.openxmlformats.org/drawingml/2006/main" sz="4600" i="1">
                    <a:solidFill>
                      <a:srgbClr val="000000"/>
                    </a:solidFill>
                    <a:latin typeface="Cambria Math" panose="02040503050406030204" pitchFamily="18" charset="0"/>
                  </a:rPr>
                  <m:t>a</m:t>
                </m:r>
                <m:r>
                  <a:rPr xmlns:a="http://schemas.openxmlformats.org/drawingml/2006/main" sz="4600" i="1">
                    <a:solidFill>
                      <a:srgbClr val="000000"/>
                    </a:solidFill>
                    <a:latin typeface="Cambria Math" panose="02040503050406030204" pitchFamily="18" charset="0"/>
                  </a:rPr>
                  <m:t>∣</m:t>
                </m:r>
                <m:r>
                  <a:rPr xmlns:a="http://schemas.openxmlformats.org/drawingml/2006/main" sz="4600" i="1">
                    <a:solidFill>
                      <a:srgbClr val="000000"/>
                    </a:solidFill>
                    <a:latin typeface="Cambria Math" panose="02040503050406030204" pitchFamily="18" charset="0"/>
                  </a:rPr>
                  <m:t>s</m:t>
                </m:r>
                <m:r>
                  <a:rPr xmlns:a="http://schemas.openxmlformats.org/drawingml/2006/main" sz="4600" i="1">
                    <a:solidFill>
                      <a:srgbClr val="000000"/>
                    </a:solidFill>
                    <a:latin typeface="Cambria Math" panose="02040503050406030204" pitchFamily="18" charset="0"/>
                  </a:rPr>
                  <m:t>)</m:t>
                </m:r>
              </m:oMath>
            </a14:m>
            <a:endParaRPr b="1">
              <a:latin typeface="+mn-lt"/>
              <a:ea typeface="+mn-ea"/>
              <a:cs typeface="+mn-cs"/>
              <a:sym typeface="Helvetica Neue"/>
            </a:endParaRPr>
          </a:p>
          <a:p>
            <a:pPr marL="0" indent="0" defTabSz="706515">
              <a:spcBef>
                <a:spcPts val="3000"/>
              </a:spcBef>
              <a:buSzTx/>
              <a:buNone/>
              <a:defRPr b="1" sz="3700">
                <a:latin typeface="+mn-lt"/>
                <a:ea typeface="+mn-ea"/>
                <a:cs typeface="+mn-cs"/>
                <a:sym typeface="Helvetica Neue"/>
              </a:defRPr>
            </a:pPr>
            <a:r>
              <a:t>State-value function:</a:t>
            </a:r>
          </a:p>
          <a:p>
            <a:pPr marL="0" indent="0" algn="ctr" defTabSz="706515">
              <a:spcBef>
                <a:spcPts val="3000"/>
              </a:spcBef>
              <a:buSzTx/>
              <a:buNone/>
              <a:defRPr sz="4600">
                <a:latin typeface="Cambria Math"/>
                <a:ea typeface="Cambria Math"/>
                <a:cs typeface="Cambria Math"/>
                <a:sym typeface="Cambria Math"/>
              </a:defRPr>
            </a:pPr>
            <a14:m>
              <m:oMath>
                <m:m>
                  <m:mPr>
                    <m:ctrlPr>
                      <a:rPr xmlns:a="http://schemas.openxmlformats.org/drawingml/2006/main" sz="4600" i="1">
                        <a:solidFill>
                          <a:srgbClr val="000000"/>
                        </a:solidFill>
                        <a:latin typeface="Cambria Math" panose="02040503050406030204" pitchFamily="18" charset="0"/>
                      </a:rPr>
                    </m:ctrlPr>
                    <m:baseJc m:val="center"/>
                    <m:plcHide m:val="on"/>
                    <m:mcs>
                      <m:mc>
                        <m:mcPr>
                          <m:count m:val="2"/>
                          <m:mcJc m:val="center"/>
                        </m:mcPr>
                      </m:mc>
                    </m:mcs>
                  </m:mPr>
                  <m:mr>
                    <m:e>
                      <m:sSub>
                        <m:e>
                          <m:r>
                            <a:rPr xmlns:a="http://schemas.openxmlformats.org/drawingml/2006/main" sz="4600" i="1">
                              <a:solidFill>
                                <a:srgbClr val="000000"/>
                              </a:solidFill>
                              <a:latin typeface="Cambria Math" panose="02040503050406030204" pitchFamily="18" charset="0"/>
                            </a:rPr>
                            <m:t>v</m:t>
                          </m:r>
                        </m:e>
                        <m:sub>
                          <m:r>
                            <a:rPr xmlns:a="http://schemas.openxmlformats.org/drawingml/2006/main" sz="4600" i="1">
                              <a:solidFill>
                                <a:srgbClr val="000000"/>
                              </a:solidFill>
                              <a:latin typeface="Cambria Math" panose="02040503050406030204" pitchFamily="18" charset="0"/>
                            </a:rPr>
                            <m:t>π</m:t>
                          </m:r>
                        </m:sub>
                      </m:sSub>
                      <m:r>
                        <a:rPr xmlns:a="http://schemas.openxmlformats.org/drawingml/2006/main" sz="4600" i="1">
                          <a:solidFill>
                            <a:srgbClr val="000000"/>
                          </a:solidFill>
                          <a:latin typeface="Cambria Math" panose="02040503050406030204" pitchFamily="18" charset="0"/>
                        </a:rPr>
                        <m:t>(</m:t>
                      </m:r>
                      <m:r>
                        <a:rPr xmlns:a="http://schemas.openxmlformats.org/drawingml/2006/main" sz="4600" i="1">
                          <a:solidFill>
                            <a:srgbClr val="000000"/>
                          </a:solidFill>
                          <a:latin typeface="Cambria Math" panose="02040503050406030204" pitchFamily="18" charset="0"/>
                        </a:rPr>
                        <m:t>s</m:t>
                      </m:r>
                      <m:r>
                        <a:rPr xmlns:a="http://schemas.openxmlformats.org/drawingml/2006/main" sz="4600" i="1">
                          <a:solidFill>
                            <a:srgbClr val="000000"/>
                          </a:solidFill>
                          <a:latin typeface="Cambria Math" panose="02040503050406030204" pitchFamily="18" charset="0"/>
                        </a:rPr>
                        <m:t>)</m:t>
                      </m:r>
                    </m:e>
                    <m:e>
                      <m:r>
                        <a:rPr xmlns:a="http://schemas.openxmlformats.org/drawingml/2006/main" sz="4600" i="1">
                          <a:solidFill>
                            <a:srgbClr val="000000"/>
                          </a:solidFill>
                          <a:latin typeface="Cambria Math" panose="02040503050406030204" pitchFamily="18" charset="0"/>
                        </a:rPr>
                        <m:t>≐</m:t>
                      </m:r>
                      <m:sSub>
                        <m:e>
                          <m:r>
                            <m:rPr>
                              <m:sty m:val="p"/>
                              <m:scr m:val="double-struck"/>
                            </m:rPr>
                            <a:rPr xmlns:a="http://schemas.openxmlformats.org/drawingml/2006/main" sz="4600" i="1">
                              <a:solidFill>
                                <a:srgbClr val="000000"/>
                              </a:solidFill>
                              <a:latin typeface="Cambria Math" panose="02040503050406030204" pitchFamily="18" charset="0"/>
                            </a:rPr>
                            <m:t>E</m:t>
                          </m:r>
                        </m:e>
                        <m:sub>
                          <m:r>
                            <a:rPr xmlns:a="http://schemas.openxmlformats.org/drawingml/2006/main" sz="4600" i="1">
                              <a:solidFill>
                                <a:srgbClr val="000000"/>
                              </a:solidFill>
                              <a:latin typeface="Cambria Math" panose="02040503050406030204" pitchFamily="18" charset="0"/>
                            </a:rPr>
                            <m:t>π</m:t>
                          </m:r>
                        </m:sub>
                      </m:sSub>
                      <m:r>
                        <a:rPr xmlns:a="http://schemas.openxmlformats.org/drawingml/2006/main" sz="4600" i="1">
                          <a:solidFill>
                            <a:srgbClr val="000000"/>
                          </a:solidFill>
                          <a:latin typeface="Cambria Math" panose="02040503050406030204" pitchFamily="18" charset="0"/>
                        </a:rPr>
                        <m:t>[</m:t>
                      </m:r>
                      <m:sSub>
                        <m:e>
                          <m:r>
                            <a:rPr xmlns:a="http://schemas.openxmlformats.org/drawingml/2006/main" sz="4600" i="1">
                              <a:solidFill>
                                <a:srgbClr val="000000"/>
                              </a:solidFill>
                              <a:latin typeface="Cambria Math" panose="02040503050406030204" pitchFamily="18" charset="0"/>
                            </a:rPr>
                            <m:t>G</m:t>
                          </m:r>
                        </m:e>
                        <m:sub>
                          <m:r>
                            <a:rPr xmlns:a="http://schemas.openxmlformats.org/drawingml/2006/main" sz="4600" i="1">
                              <a:solidFill>
                                <a:srgbClr val="000000"/>
                              </a:solidFill>
                              <a:latin typeface="Cambria Math" panose="02040503050406030204" pitchFamily="18" charset="0"/>
                            </a:rPr>
                            <m:t>t</m:t>
                          </m:r>
                        </m:sub>
                      </m:sSub>
                      <m:r>
                        <a:rPr xmlns:a="http://schemas.openxmlformats.org/drawingml/2006/main" sz="4600" i="1">
                          <a:solidFill>
                            <a:srgbClr val="000000"/>
                          </a:solidFill>
                          <a:latin typeface="Cambria Math" panose="02040503050406030204" pitchFamily="18" charset="0"/>
                        </a:rPr>
                        <m:t>|</m:t>
                      </m:r>
                      <m:sSub>
                        <m:e>
                          <m:r>
                            <a:rPr xmlns:a="http://schemas.openxmlformats.org/drawingml/2006/main" sz="4600" i="1">
                              <a:solidFill>
                                <a:srgbClr val="000000"/>
                              </a:solidFill>
                              <a:latin typeface="Cambria Math" panose="02040503050406030204" pitchFamily="18" charset="0"/>
                            </a:rPr>
                            <m:t>S</m:t>
                          </m:r>
                        </m:e>
                        <m:sub>
                          <m:r>
                            <a:rPr xmlns:a="http://schemas.openxmlformats.org/drawingml/2006/main" sz="4600" i="1">
                              <a:solidFill>
                                <a:srgbClr val="000000"/>
                              </a:solidFill>
                              <a:latin typeface="Cambria Math" panose="02040503050406030204" pitchFamily="18" charset="0"/>
                            </a:rPr>
                            <m:t>t</m:t>
                          </m:r>
                        </m:sub>
                      </m:sSub>
                      <m:r>
                        <a:rPr xmlns:a="http://schemas.openxmlformats.org/drawingml/2006/main" sz="4600" i="1">
                          <a:solidFill>
                            <a:srgbClr val="000000"/>
                          </a:solidFill>
                          <a:latin typeface="Cambria Math" panose="02040503050406030204" pitchFamily="18" charset="0"/>
                        </a:rPr>
                        <m:t>=</m:t>
                      </m:r>
                      <m:r>
                        <a:rPr xmlns:a="http://schemas.openxmlformats.org/drawingml/2006/main" sz="4600" i="1">
                          <a:solidFill>
                            <a:srgbClr val="000000"/>
                          </a:solidFill>
                          <a:latin typeface="Cambria Math" panose="02040503050406030204" pitchFamily="18" charset="0"/>
                        </a:rPr>
                        <m:t>s</m:t>
                      </m:r>
                      <m:r>
                        <a:rPr xmlns:a="http://schemas.openxmlformats.org/drawingml/2006/main" sz="4600" i="1">
                          <a:solidFill>
                            <a:srgbClr val="000000"/>
                          </a:solidFill>
                          <a:latin typeface="Cambria Math" panose="02040503050406030204" pitchFamily="18" charset="0"/>
                        </a:rPr>
                        <m:t>]</m:t>
                      </m:r>
                    </m:e>
                  </m:mr>
                  <m:mr>
                    <m:e/>
                    <m:e>
                      <m:r>
                        <a:rPr xmlns:a="http://schemas.openxmlformats.org/drawingml/2006/main" sz="4600" i="1">
                          <a:solidFill>
                            <a:srgbClr val="000000"/>
                          </a:solidFill>
                          <a:latin typeface="Cambria Math" panose="02040503050406030204" pitchFamily="18" charset="0"/>
                        </a:rPr>
                        <m:t>=</m:t>
                      </m:r>
                      <m:sSub>
                        <m:e>
                          <m:r>
                            <m:rPr>
                              <m:sty m:val="p"/>
                              <m:scr m:val="double-struck"/>
                            </m:rPr>
                            <a:rPr xmlns:a="http://schemas.openxmlformats.org/drawingml/2006/main" sz="4600" i="1">
                              <a:solidFill>
                                <a:srgbClr val="000000"/>
                              </a:solidFill>
                              <a:latin typeface="Cambria Math" panose="02040503050406030204" pitchFamily="18" charset="0"/>
                            </a:rPr>
                            <m:t>E</m:t>
                          </m:r>
                        </m:e>
                        <m:sub>
                          <m:r>
                            <a:rPr xmlns:a="http://schemas.openxmlformats.org/drawingml/2006/main" sz="4600" i="1">
                              <a:solidFill>
                                <a:srgbClr val="000000"/>
                              </a:solidFill>
                              <a:latin typeface="Cambria Math" panose="02040503050406030204" pitchFamily="18" charset="0"/>
                            </a:rPr>
                            <m:t>π</m:t>
                          </m:r>
                        </m:sub>
                      </m:sSub>
                      <m:d>
                        <m:dPr>
                          <m:ctrlPr>
                            <a:rPr xmlns:a="http://schemas.openxmlformats.org/drawingml/2006/main" sz="4600" i="1">
                              <a:solidFill>
                                <a:srgbClr val="000000"/>
                              </a:solidFill>
                              <a:latin typeface="Cambria Math" panose="02040503050406030204" pitchFamily="18" charset="0"/>
                            </a:rPr>
                          </m:ctrlPr>
                          <m:begChr m:val="["/>
                          <m:endChr m:val="]"/>
                        </m:dPr>
                        <m:e>
                          <m:limUpp>
                            <m:e>
                              <m:argPr>
                                <m:scrLvl m:val="0"/>
                              </m:argPr>
                              <m:limLow>
                                <m:e>
                                  <m:argPr>
                                    <m:scrLvl m:val="0"/>
                                  </m:argPr>
                                  <m:argPr>
                                    <m:scrLvl m:val="0"/>
                                  </m:argPr>
                                  <m:r>
                                    <a:rPr xmlns:a="http://schemas.openxmlformats.org/drawingml/2006/main" sz="4600" i="1">
                                      <a:solidFill>
                                        <a:srgbClr val="000000"/>
                                      </a:solidFill>
                                      <a:latin typeface="Cambria Math" panose="02040503050406030204" pitchFamily="18" charset="0"/>
                                    </a:rPr>
                                    <m:t>∑</m:t>
                                  </m:r>
                                </m:e>
                                <m:lim>
                                  <m:argPr>
                                    <m:scrLvl m:val="0"/>
                                  </m:argPr>
                                  <m:argPr>
                                    <m:scrLvl m:val="0"/>
                                  </m:argPr>
                                  <m:r>
                                    <a:rPr xmlns:a="http://schemas.openxmlformats.org/drawingml/2006/main" sz="4600" i="1">
                                      <a:solidFill>
                                        <a:srgbClr val="000000"/>
                                      </a:solidFill>
                                      <a:latin typeface="Cambria Math" panose="02040503050406030204" pitchFamily="18" charset="0"/>
                                    </a:rPr>
                                    <m:t>k</m:t>
                                  </m:r>
                                  <m:r>
                                    <a:rPr xmlns:a="http://schemas.openxmlformats.org/drawingml/2006/main" sz="4600" i="1">
                                      <a:solidFill>
                                        <a:srgbClr val="000000"/>
                                      </a:solidFill>
                                      <a:latin typeface="Cambria Math" panose="02040503050406030204" pitchFamily="18" charset="0"/>
                                    </a:rPr>
                                    <m:t>=</m:t>
                                  </m:r>
                                  <m:r>
                                    <a:rPr xmlns:a="http://schemas.openxmlformats.org/drawingml/2006/main" sz="4600" i="1">
                                      <a:solidFill>
                                        <a:srgbClr val="000000"/>
                                      </a:solidFill>
                                      <a:latin typeface="Cambria Math" panose="02040503050406030204" pitchFamily="18" charset="0"/>
                                    </a:rPr>
                                    <m:t>0</m:t>
                                  </m:r>
                                </m:lim>
                              </m:limLow>
                            </m:e>
                            <m:lim>
                              <m:argPr>
                                <m:scrLvl m:val="0"/>
                              </m:argPr>
                              <m:r>
                                <m:rPr>
                                  <m:sty m:val="p"/>
                                </m:rPr>
                                <a:rPr xmlns:a="http://schemas.openxmlformats.org/drawingml/2006/main" sz="4600" i="1">
                                  <a:solidFill>
                                    <a:srgbClr val="000000"/>
                                  </a:solidFill>
                                  <a:latin typeface="Cambria Math" panose="02040503050406030204" pitchFamily="18" charset="0"/>
                                </a:rPr>
                                <m:t>∞</m:t>
                              </m:r>
                            </m:lim>
                          </m:limUpp>
                          <m:sSup>
                            <m:e>
                              <m:argPr>
                                <m:scrLvl m:val="0"/>
                              </m:argPr>
                              <m:r>
                                <a:rPr xmlns:a="http://schemas.openxmlformats.org/drawingml/2006/main" sz="4600" i="1">
                                  <a:solidFill>
                                    <a:srgbClr val="000000"/>
                                  </a:solidFill>
                                  <a:latin typeface="Cambria Math" panose="02040503050406030204" pitchFamily="18" charset="0"/>
                                </a:rPr>
                                <m:t>γ</m:t>
                              </m:r>
                            </m:e>
                            <m:sup>
                              <m:argPr>
                                <m:scrLvl m:val="0"/>
                              </m:argPr>
                              <m:r>
                                <a:rPr xmlns:a="http://schemas.openxmlformats.org/drawingml/2006/main" sz="4600" i="1">
                                  <a:solidFill>
                                    <a:srgbClr val="000000"/>
                                  </a:solidFill>
                                  <a:latin typeface="Cambria Math" panose="02040503050406030204" pitchFamily="18" charset="0"/>
                                </a:rPr>
                                <m:t>k</m:t>
                              </m:r>
                            </m:sup>
                          </m:sSup>
                          <m:sSub>
                            <m:e>
                              <m:argPr>
                                <m:scrLvl m:val="0"/>
                              </m:argPr>
                              <m:r>
                                <a:rPr xmlns:a="http://schemas.openxmlformats.org/drawingml/2006/main" sz="4600" i="1">
                                  <a:solidFill>
                                    <a:srgbClr val="000000"/>
                                  </a:solidFill>
                                  <a:latin typeface="Cambria Math" panose="02040503050406030204" pitchFamily="18" charset="0"/>
                                </a:rPr>
                                <m:t>R</m:t>
                              </m:r>
                            </m:e>
                            <m:sub>
                              <m:argPr>
                                <m:scrLvl m:val="0"/>
                              </m:argPr>
                              <m:r>
                                <a:rPr xmlns:a="http://schemas.openxmlformats.org/drawingml/2006/main" sz="4600" i="1">
                                  <a:solidFill>
                                    <a:srgbClr val="000000"/>
                                  </a:solidFill>
                                  <a:latin typeface="Cambria Math" panose="02040503050406030204" pitchFamily="18" charset="0"/>
                                </a:rPr>
                                <m:t>t</m:t>
                              </m:r>
                              <m:r>
                                <a:rPr xmlns:a="http://schemas.openxmlformats.org/drawingml/2006/main" sz="4600" i="1">
                                  <a:solidFill>
                                    <a:srgbClr val="000000"/>
                                  </a:solidFill>
                                  <a:latin typeface="Cambria Math" panose="02040503050406030204" pitchFamily="18" charset="0"/>
                                </a:rPr>
                                <m:t>+</m:t>
                              </m:r>
                              <m:r>
                                <a:rPr xmlns:a="http://schemas.openxmlformats.org/drawingml/2006/main" sz="4600" i="1">
                                  <a:solidFill>
                                    <a:srgbClr val="000000"/>
                                  </a:solidFill>
                                  <a:latin typeface="Cambria Math" panose="02040503050406030204" pitchFamily="18" charset="0"/>
                                </a:rPr>
                                <m:t>k</m:t>
                              </m:r>
                              <m:r>
                                <a:rPr xmlns:a="http://schemas.openxmlformats.org/drawingml/2006/main" sz="4600" i="1">
                                  <a:solidFill>
                                    <a:srgbClr val="000000"/>
                                  </a:solidFill>
                                  <a:latin typeface="Cambria Math" panose="02040503050406030204" pitchFamily="18" charset="0"/>
                                </a:rPr>
                                <m:t>+</m:t>
                              </m:r>
                              <m:r>
                                <a:rPr xmlns:a="http://schemas.openxmlformats.org/drawingml/2006/main" sz="4600" i="1">
                                  <a:solidFill>
                                    <a:srgbClr val="000000"/>
                                  </a:solidFill>
                                  <a:latin typeface="Cambria Math" panose="02040503050406030204" pitchFamily="18" charset="0"/>
                                </a:rPr>
                                <m:t>1</m:t>
                              </m:r>
                            </m:sub>
                          </m:sSub>
                          <m:r>
                            <a:rPr xmlns:a="http://schemas.openxmlformats.org/drawingml/2006/main" sz="4600" i="1">
                              <a:solidFill>
                                <a:srgbClr val="000000"/>
                              </a:solidFill>
                              <a:latin typeface="Cambria Math" panose="02040503050406030204" pitchFamily="18" charset="0"/>
                            </a:rPr>
                            <m:t>|</m:t>
                          </m:r>
                          <m:sSub>
                            <m:e>
                              <m:argPr>
                                <m:scrLvl m:val="0"/>
                              </m:argPr>
                              <m:r>
                                <a:rPr xmlns:a="http://schemas.openxmlformats.org/drawingml/2006/main" sz="4600" i="1">
                                  <a:solidFill>
                                    <a:srgbClr val="000000"/>
                                  </a:solidFill>
                                  <a:latin typeface="Cambria Math" panose="02040503050406030204" pitchFamily="18" charset="0"/>
                                </a:rPr>
                                <m:t>S</m:t>
                              </m:r>
                            </m:e>
                            <m:sub>
                              <m:argPr>
                                <m:scrLvl m:val="0"/>
                              </m:argPr>
                              <m:r>
                                <a:rPr xmlns:a="http://schemas.openxmlformats.org/drawingml/2006/main" sz="4600" i="1">
                                  <a:solidFill>
                                    <a:srgbClr val="000000"/>
                                  </a:solidFill>
                                  <a:latin typeface="Cambria Math" panose="02040503050406030204" pitchFamily="18" charset="0"/>
                                </a:rPr>
                                <m:t>t</m:t>
                              </m:r>
                            </m:sub>
                          </m:sSub>
                          <m:r>
                            <a:rPr xmlns:a="http://schemas.openxmlformats.org/drawingml/2006/main" sz="4600" i="1">
                              <a:solidFill>
                                <a:srgbClr val="000000"/>
                              </a:solidFill>
                              <a:latin typeface="Cambria Math" panose="02040503050406030204" pitchFamily="18" charset="0"/>
                            </a:rPr>
                            <m:t>=</m:t>
                          </m:r>
                          <m:r>
                            <a:rPr xmlns:a="http://schemas.openxmlformats.org/drawingml/2006/main" sz="4600" i="1">
                              <a:solidFill>
                                <a:srgbClr val="000000"/>
                              </a:solidFill>
                              <a:latin typeface="Cambria Math" panose="02040503050406030204" pitchFamily="18" charset="0"/>
                            </a:rPr>
                            <m:t>s</m:t>
                          </m:r>
                        </m:e>
                      </m:d>
                    </m:e>
                  </m:mr>
                </m:m>
              </m:oMath>
            </a14:m>
            <a:r>
              <a:rPr b="1" sz="3700">
                <a:latin typeface="+mn-lt"/>
                <a:ea typeface="+mn-ea"/>
                <a:cs typeface="+mn-cs"/>
                <a:sym typeface="Helvetica Neue"/>
              </a:rPr>
              <a:t> </a:t>
            </a:r>
            <a:endParaRPr sz="3700"/>
          </a:p>
          <a:p>
            <a:pPr marL="0" indent="0" defTabSz="706515">
              <a:spcBef>
                <a:spcPts val="3000"/>
              </a:spcBef>
              <a:buSzTx/>
              <a:buNone/>
              <a:defRPr b="1" sz="3700">
                <a:latin typeface="+mn-lt"/>
                <a:ea typeface="+mn-ea"/>
                <a:cs typeface="+mn-cs"/>
                <a:sym typeface="Helvetica Neue"/>
              </a:defRPr>
            </a:pPr>
            <a:r>
              <a:t>Action-value function:</a:t>
            </a:r>
          </a:p>
          <a:p>
            <a:pPr marL="0" indent="0" algn="ctr" defTabSz="706515">
              <a:spcBef>
                <a:spcPts val="3000"/>
              </a:spcBef>
              <a:buSzTx/>
              <a:buNone/>
              <a:defRPr sz="4600">
                <a:latin typeface="Cambria Math"/>
                <a:ea typeface="Cambria Math"/>
                <a:cs typeface="Cambria Math"/>
                <a:sym typeface="Cambria Math"/>
              </a:defRPr>
            </a:pPr>
            <a14:m>
              <m:oMath>
                <m:m>
                  <m:mPr>
                    <m:ctrlPr>
                      <a:rPr xmlns:a="http://schemas.openxmlformats.org/drawingml/2006/main" sz="4600" i="1">
                        <a:solidFill>
                          <a:srgbClr val="000000"/>
                        </a:solidFill>
                        <a:latin typeface="Cambria Math" panose="02040503050406030204" pitchFamily="18" charset="0"/>
                      </a:rPr>
                    </m:ctrlPr>
                    <m:baseJc m:val="center"/>
                    <m:plcHide m:val="on"/>
                    <m:mcs>
                      <m:mc>
                        <m:mcPr>
                          <m:count m:val="2"/>
                          <m:mcJc m:val="center"/>
                        </m:mcPr>
                      </m:mc>
                    </m:mcs>
                  </m:mPr>
                  <m:mr>
                    <m:e>
                      <m:sSub>
                        <m:e>
                          <m:r>
                            <a:rPr xmlns:a="http://schemas.openxmlformats.org/drawingml/2006/main" sz="4600" i="1">
                              <a:solidFill>
                                <a:srgbClr val="000000"/>
                              </a:solidFill>
                              <a:latin typeface="Cambria Math" panose="02040503050406030204" pitchFamily="18" charset="0"/>
                            </a:rPr>
                            <m:t>q</m:t>
                          </m:r>
                        </m:e>
                        <m:sub>
                          <m:r>
                            <a:rPr xmlns:a="http://schemas.openxmlformats.org/drawingml/2006/main" sz="4600" i="1">
                              <a:solidFill>
                                <a:srgbClr val="000000"/>
                              </a:solidFill>
                              <a:latin typeface="Cambria Math" panose="02040503050406030204" pitchFamily="18" charset="0"/>
                            </a:rPr>
                            <m:t>π</m:t>
                          </m:r>
                        </m:sub>
                      </m:sSub>
                      <m:r>
                        <a:rPr xmlns:a="http://schemas.openxmlformats.org/drawingml/2006/main" sz="4600" i="1">
                          <a:solidFill>
                            <a:srgbClr val="000000"/>
                          </a:solidFill>
                          <a:latin typeface="Cambria Math" panose="02040503050406030204" pitchFamily="18" charset="0"/>
                        </a:rPr>
                        <m:t>(</m:t>
                      </m:r>
                      <m:r>
                        <a:rPr xmlns:a="http://schemas.openxmlformats.org/drawingml/2006/main" sz="4600" i="1">
                          <a:solidFill>
                            <a:srgbClr val="000000"/>
                          </a:solidFill>
                          <a:latin typeface="Cambria Math" panose="02040503050406030204" pitchFamily="18" charset="0"/>
                        </a:rPr>
                        <m:t>s</m:t>
                      </m:r>
                      <m:r>
                        <a:rPr xmlns:a="http://schemas.openxmlformats.org/drawingml/2006/main" sz="4600" i="1">
                          <a:solidFill>
                            <a:srgbClr val="000000"/>
                          </a:solidFill>
                          <a:latin typeface="Cambria Math" panose="02040503050406030204" pitchFamily="18" charset="0"/>
                        </a:rPr>
                        <m:t>,</m:t>
                      </m:r>
                      <m:r>
                        <a:rPr xmlns:a="http://schemas.openxmlformats.org/drawingml/2006/main" sz="4600" i="1">
                          <a:solidFill>
                            <a:srgbClr val="000000"/>
                          </a:solidFill>
                          <a:latin typeface="Cambria Math" panose="02040503050406030204" pitchFamily="18" charset="0"/>
                        </a:rPr>
                        <m:t>a</m:t>
                      </m:r>
                      <m:r>
                        <a:rPr xmlns:a="http://schemas.openxmlformats.org/drawingml/2006/main" sz="4600" i="1">
                          <a:solidFill>
                            <a:srgbClr val="000000"/>
                          </a:solidFill>
                          <a:latin typeface="Cambria Math" panose="02040503050406030204" pitchFamily="18" charset="0"/>
                        </a:rPr>
                        <m:t>)</m:t>
                      </m:r>
                    </m:e>
                    <m:e>
                      <m:r>
                        <a:rPr xmlns:a="http://schemas.openxmlformats.org/drawingml/2006/main" sz="4600" i="1">
                          <a:solidFill>
                            <a:srgbClr val="000000"/>
                          </a:solidFill>
                          <a:latin typeface="Cambria Math" panose="02040503050406030204" pitchFamily="18" charset="0"/>
                        </a:rPr>
                        <m:t>≐</m:t>
                      </m:r>
                      <m:sSub>
                        <m:e>
                          <m:r>
                            <m:rPr>
                              <m:sty m:val="p"/>
                              <m:scr m:val="double-struck"/>
                            </m:rPr>
                            <a:rPr xmlns:a="http://schemas.openxmlformats.org/drawingml/2006/main" sz="4600" i="1">
                              <a:solidFill>
                                <a:srgbClr val="000000"/>
                              </a:solidFill>
                              <a:latin typeface="Cambria Math" panose="02040503050406030204" pitchFamily="18" charset="0"/>
                            </a:rPr>
                            <m:t>E</m:t>
                          </m:r>
                        </m:e>
                        <m:sub>
                          <m:r>
                            <a:rPr xmlns:a="http://schemas.openxmlformats.org/drawingml/2006/main" sz="4600" i="1">
                              <a:solidFill>
                                <a:srgbClr val="000000"/>
                              </a:solidFill>
                              <a:latin typeface="Cambria Math" panose="02040503050406030204" pitchFamily="18" charset="0"/>
                            </a:rPr>
                            <m:t>π</m:t>
                          </m:r>
                        </m:sub>
                      </m:sSub>
                      <m:r>
                        <a:rPr xmlns:a="http://schemas.openxmlformats.org/drawingml/2006/main" sz="4600" i="1">
                          <a:solidFill>
                            <a:srgbClr val="000000"/>
                          </a:solidFill>
                          <a:latin typeface="Cambria Math" panose="02040503050406030204" pitchFamily="18" charset="0"/>
                        </a:rPr>
                        <m:t>[</m:t>
                      </m:r>
                      <m:sSub>
                        <m:e>
                          <m:r>
                            <a:rPr xmlns:a="http://schemas.openxmlformats.org/drawingml/2006/main" sz="4600" i="1">
                              <a:solidFill>
                                <a:srgbClr val="000000"/>
                              </a:solidFill>
                              <a:latin typeface="Cambria Math" panose="02040503050406030204" pitchFamily="18" charset="0"/>
                            </a:rPr>
                            <m:t>G</m:t>
                          </m:r>
                        </m:e>
                        <m:sub>
                          <m:r>
                            <a:rPr xmlns:a="http://schemas.openxmlformats.org/drawingml/2006/main" sz="4600" i="1">
                              <a:solidFill>
                                <a:srgbClr val="000000"/>
                              </a:solidFill>
                              <a:latin typeface="Cambria Math" panose="02040503050406030204" pitchFamily="18" charset="0"/>
                            </a:rPr>
                            <m:t>t</m:t>
                          </m:r>
                        </m:sub>
                      </m:sSub>
                      <m:r>
                        <a:rPr xmlns:a="http://schemas.openxmlformats.org/drawingml/2006/main" sz="4600" i="1">
                          <a:solidFill>
                            <a:srgbClr val="000000"/>
                          </a:solidFill>
                          <a:latin typeface="Cambria Math" panose="02040503050406030204" pitchFamily="18" charset="0"/>
                        </a:rPr>
                        <m:t>|</m:t>
                      </m:r>
                      <m:sSub>
                        <m:e>
                          <m:r>
                            <a:rPr xmlns:a="http://schemas.openxmlformats.org/drawingml/2006/main" sz="4600" i="1">
                              <a:solidFill>
                                <a:srgbClr val="000000"/>
                              </a:solidFill>
                              <a:latin typeface="Cambria Math" panose="02040503050406030204" pitchFamily="18" charset="0"/>
                            </a:rPr>
                            <m:t>S</m:t>
                          </m:r>
                        </m:e>
                        <m:sub>
                          <m:r>
                            <a:rPr xmlns:a="http://schemas.openxmlformats.org/drawingml/2006/main" sz="4600" i="1">
                              <a:solidFill>
                                <a:srgbClr val="000000"/>
                              </a:solidFill>
                              <a:latin typeface="Cambria Math" panose="02040503050406030204" pitchFamily="18" charset="0"/>
                            </a:rPr>
                            <m:t>t</m:t>
                          </m:r>
                        </m:sub>
                      </m:sSub>
                      <m:r>
                        <a:rPr xmlns:a="http://schemas.openxmlformats.org/drawingml/2006/main" sz="4600" i="1">
                          <a:solidFill>
                            <a:srgbClr val="000000"/>
                          </a:solidFill>
                          <a:latin typeface="Cambria Math" panose="02040503050406030204" pitchFamily="18" charset="0"/>
                        </a:rPr>
                        <m:t>=</m:t>
                      </m:r>
                      <m:r>
                        <a:rPr xmlns:a="http://schemas.openxmlformats.org/drawingml/2006/main" sz="4600" i="1">
                          <a:solidFill>
                            <a:srgbClr val="000000"/>
                          </a:solidFill>
                          <a:latin typeface="Cambria Math" panose="02040503050406030204" pitchFamily="18" charset="0"/>
                        </a:rPr>
                        <m:t>s</m:t>
                      </m:r>
                      <m:r>
                        <a:rPr xmlns:a="http://schemas.openxmlformats.org/drawingml/2006/main" sz="4600" i="1">
                          <a:solidFill>
                            <a:srgbClr val="000000"/>
                          </a:solidFill>
                          <a:latin typeface="Cambria Math" panose="02040503050406030204" pitchFamily="18" charset="0"/>
                        </a:rPr>
                        <m:t>,</m:t>
                      </m:r>
                      <m:sSub>
                        <m:e>
                          <m:r>
                            <a:rPr xmlns:a="http://schemas.openxmlformats.org/drawingml/2006/main" sz="4600" i="1">
                              <a:solidFill>
                                <a:srgbClr val="000000"/>
                              </a:solidFill>
                              <a:latin typeface="Cambria Math" panose="02040503050406030204" pitchFamily="18" charset="0"/>
                            </a:rPr>
                            <m:t>A</m:t>
                          </m:r>
                        </m:e>
                        <m:sub>
                          <m:r>
                            <a:rPr xmlns:a="http://schemas.openxmlformats.org/drawingml/2006/main" sz="4600" i="1">
                              <a:solidFill>
                                <a:srgbClr val="000000"/>
                              </a:solidFill>
                              <a:latin typeface="Cambria Math" panose="02040503050406030204" pitchFamily="18" charset="0"/>
                            </a:rPr>
                            <m:t>t</m:t>
                          </m:r>
                        </m:sub>
                      </m:sSub>
                      <m:r>
                        <a:rPr xmlns:a="http://schemas.openxmlformats.org/drawingml/2006/main" sz="4600" i="1">
                          <a:solidFill>
                            <a:srgbClr val="000000"/>
                          </a:solidFill>
                          <a:latin typeface="Cambria Math" panose="02040503050406030204" pitchFamily="18" charset="0"/>
                        </a:rPr>
                        <m:t>=</m:t>
                      </m:r>
                      <m:r>
                        <a:rPr xmlns:a="http://schemas.openxmlformats.org/drawingml/2006/main" sz="4600" i="1">
                          <a:solidFill>
                            <a:srgbClr val="000000"/>
                          </a:solidFill>
                          <a:latin typeface="Cambria Math" panose="02040503050406030204" pitchFamily="18" charset="0"/>
                        </a:rPr>
                        <m:t>a</m:t>
                      </m:r>
                      <m:r>
                        <a:rPr xmlns:a="http://schemas.openxmlformats.org/drawingml/2006/main" sz="4600" i="1">
                          <a:solidFill>
                            <a:srgbClr val="000000"/>
                          </a:solidFill>
                          <a:latin typeface="Cambria Math" panose="02040503050406030204" pitchFamily="18" charset="0"/>
                        </a:rPr>
                        <m:t>]</m:t>
                      </m:r>
                    </m:e>
                  </m:mr>
                  <m:mr>
                    <m:e/>
                    <m:e>
                      <m:r>
                        <a:rPr xmlns:a="http://schemas.openxmlformats.org/drawingml/2006/main" sz="4600" i="1">
                          <a:solidFill>
                            <a:srgbClr val="000000"/>
                          </a:solidFill>
                          <a:latin typeface="Cambria Math" panose="02040503050406030204" pitchFamily="18" charset="0"/>
                        </a:rPr>
                        <m:t>=</m:t>
                      </m:r>
                      <m:sSub>
                        <m:e>
                          <m:r>
                            <m:rPr>
                              <m:sty m:val="p"/>
                              <m:scr m:val="double-struck"/>
                            </m:rPr>
                            <a:rPr xmlns:a="http://schemas.openxmlformats.org/drawingml/2006/main" sz="4600" i="1">
                              <a:solidFill>
                                <a:srgbClr val="000000"/>
                              </a:solidFill>
                              <a:latin typeface="Cambria Math" panose="02040503050406030204" pitchFamily="18" charset="0"/>
                            </a:rPr>
                            <m:t>E</m:t>
                          </m:r>
                        </m:e>
                        <m:sub>
                          <m:r>
                            <a:rPr xmlns:a="http://schemas.openxmlformats.org/drawingml/2006/main" sz="4600" i="1">
                              <a:solidFill>
                                <a:srgbClr val="000000"/>
                              </a:solidFill>
                              <a:latin typeface="Cambria Math" panose="02040503050406030204" pitchFamily="18" charset="0"/>
                            </a:rPr>
                            <m:t>π</m:t>
                          </m:r>
                        </m:sub>
                      </m:sSub>
                      <m:d>
                        <m:dPr>
                          <m:ctrlPr>
                            <a:rPr xmlns:a="http://schemas.openxmlformats.org/drawingml/2006/main" sz="4600" i="1">
                              <a:solidFill>
                                <a:srgbClr val="000000"/>
                              </a:solidFill>
                              <a:latin typeface="Cambria Math" panose="02040503050406030204" pitchFamily="18" charset="0"/>
                            </a:rPr>
                          </m:ctrlPr>
                          <m:begChr m:val="["/>
                          <m:endChr m:val="]"/>
                        </m:dPr>
                        <m:e>
                          <m:limUpp>
                            <m:e>
                              <m:argPr>
                                <m:scrLvl m:val="0"/>
                              </m:argPr>
                              <m:limLow>
                                <m:e>
                                  <m:argPr>
                                    <m:scrLvl m:val="0"/>
                                  </m:argPr>
                                  <m:argPr>
                                    <m:scrLvl m:val="0"/>
                                  </m:argPr>
                                  <m:r>
                                    <a:rPr xmlns:a="http://schemas.openxmlformats.org/drawingml/2006/main" sz="4600" i="1">
                                      <a:solidFill>
                                        <a:srgbClr val="000000"/>
                                      </a:solidFill>
                                      <a:latin typeface="Cambria Math" panose="02040503050406030204" pitchFamily="18" charset="0"/>
                                    </a:rPr>
                                    <m:t>∑</m:t>
                                  </m:r>
                                </m:e>
                                <m:lim>
                                  <m:argPr>
                                    <m:scrLvl m:val="0"/>
                                  </m:argPr>
                                  <m:argPr>
                                    <m:scrLvl m:val="0"/>
                                  </m:argPr>
                                  <m:r>
                                    <a:rPr xmlns:a="http://schemas.openxmlformats.org/drawingml/2006/main" sz="4600" i="1">
                                      <a:solidFill>
                                        <a:srgbClr val="000000"/>
                                      </a:solidFill>
                                      <a:latin typeface="Cambria Math" panose="02040503050406030204" pitchFamily="18" charset="0"/>
                                    </a:rPr>
                                    <m:t>k</m:t>
                                  </m:r>
                                  <m:r>
                                    <a:rPr xmlns:a="http://schemas.openxmlformats.org/drawingml/2006/main" sz="4600" i="1">
                                      <a:solidFill>
                                        <a:srgbClr val="000000"/>
                                      </a:solidFill>
                                      <a:latin typeface="Cambria Math" panose="02040503050406030204" pitchFamily="18" charset="0"/>
                                    </a:rPr>
                                    <m:t>=</m:t>
                                  </m:r>
                                  <m:r>
                                    <a:rPr xmlns:a="http://schemas.openxmlformats.org/drawingml/2006/main" sz="4600" i="1">
                                      <a:solidFill>
                                        <a:srgbClr val="000000"/>
                                      </a:solidFill>
                                      <a:latin typeface="Cambria Math" panose="02040503050406030204" pitchFamily="18" charset="0"/>
                                    </a:rPr>
                                    <m:t>0</m:t>
                                  </m:r>
                                </m:lim>
                              </m:limLow>
                            </m:e>
                            <m:lim>
                              <m:argPr>
                                <m:scrLvl m:val="0"/>
                              </m:argPr>
                              <m:r>
                                <m:rPr>
                                  <m:sty m:val="p"/>
                                </m:rPr>
                                <a:rPr xmlns:a="http://schemas.openxmlformats.org/drawingml/2006/main" sz="4600" i="1">
                                  <a:solidFill>
                                    <a:srgbClr val="000000"/>
                                  </a:solidFill>
                                  <a:latin typeface="Cambria Math" panose="02040503050406030204" pitchFamily="18" charset="0"/>
                                </a:rPr>
                                <m:t>∞</m:t>
                              </m:r>
                            </m:lim>
                          </m:limUpp>
                          <m:sSup>
                            <m:e>
                              <m:argPr>
                                <m:scrLvl m:val="0"/>
                              </m:argPr>
                              <m:r>
                                <a:rPr xmlns:a="http://schemas.openxmlformats.org/drawingml/2006/main" sz="4600" i="1">
                                  <a:solidFill>
                                    <a:srgbClr val="000000"/>
                                  </a:solidFill>
                                  <a:latin typeface="Cambria Math" panose="02040503050406030204" pitchFamily="18" charset="0"/>
                                </a:rPr>
                                <m:t>γ</m:t>
                              </m:r>
                            </m:e>
                            <m:sup>
                              <m:argPr>
                                <m:scrLvl m:val="0"/>
                              </m:argPr>
                              <m:r>
                                <a:rPr xmlns:a="http://schemas.openxmlformats.org/drawingml/2006/main" sz="4600" i="1">
                                  <a:solidFill>
                                    <a:srgbClr val="000000"/>
                                  </a:solidFill>
                                  <a:latin typeface="Cambria Math" panose="02040503050406030204" pitchFamily="18" charset="0"/>
                                </a:rPr>
                                <m:t>k</m:t>
                              </m:r>
                            </m:sup>
                          </m:sSup>
                          <m:sSub>
                            <m:e>
                              <m:argPr>
                                <m:scrLvl m:val="0"/>
                              </m:argPr>
                              <m:r>
                                <a:rPr xmlns:a="http://schemas.openxmlformats.org/drawingml/2006/main" sz="4600" i="1">
                                  <a:solidFill>
                                    <a:srgbClr val="000000"/>
                                  </a:solidFill>
                                  <a:latin typeface="Cambria Math" panose="02040503050406030204" pitchFamily="18" charset="0"/>
                                </a:rPr>
                                <m:t>R</m:t>
                              </m:r>
                            </m:e>
                            <m:sub>
                              <m:argPr>
                                <m:scrLvl m:val="0"/>
                              </m:argPr>
                              <m:r>
                                <a:rPr xmlns:a="http://schemas.openxmlformats.org/drawingml/2006/main" sz="4600" i="1">
                                  <a:solidFill>
                                    <a:srgbClr val="000000"/>
                                  </a:solidFill>
                                  <a:latin typeface="Cambria Math" panose="02040503050406030204" pitchFamily="18" charset="0"/>
                                </a:rPr>
                                <m:t>t</m:t>
                              </m:r>
                              <m:r>
                                <a:rPr xmlns:a="http://schemas.openxmlformats.org/drawingml/2006/main" sz="4600" i="1">
                                  <a:solidFill>
                                    <a:srgbClr val="000000"/>
                                  </a:solidFill>
                                  <a:latin typeface="Cambria Math" panose="02040503050406030204" pitchFamily="18" charset="0"/>
                                </a:rPr>
                                <m:t>+</m:t>
                              </m:r>
                              <m:r>
                                <a:rPr xmlns:a="http://schemas.openxmlformats.org/drawingml/2006/main" sz="4600" i="1">
                                  <a:solidFill>
                                    <a:srgbClr val="000000"/>
                                  </a:solidFill>
                                  <a:latin typeface="Cambria Math" panose="02040503050406030204" pitchFamily="18" charset="0"/>
                                </a:rPr>
                                <m:t>k</m:t>
                              </m:r>
                              <m:r>
                                <a:rPr xmlns:a="http://schemas.openxmlformats.org/drawingml/2006/main" sz="4600" i="1">
                                  <a:solidFill>
                                    <a:srgbClr val="000000"/>
                                  </a:solidFill>
                                  <a:latin typeface="Cambria Math" panose="02040503050406030204" pitchFamily="18" charset="0"/>
                                </a:rPr>
                                <m:t>+</m:t>
                              </m:r>
                              <m:r>
                                <a:rPr xmlns:a="http://schemas.openxmlformats.org/drawingml/2006/main" sz="4600" i="1">
                                  <a:solidFill>
                                    <a:srgbClr val="000000"/>
                                  </a:solidFill>
                                  <a:latin typeface="Cambria Math" panose="02040503050406030204" pitchFamily="18" charset="0"/>
                                </a:rPr>
                                <m:t>1</m:t>
                              </m:r>
                            </m:sub>
                          </m:sSub>
                          <m:r>
                            <a:rPr xmlns:a="http://schemas.openxmlformats.org/drawingml/2006/main" sz="4600" i="1">
                              <a:solidFill>
                                <a:srgbClr val="000000"/>
                              </a:solidFill>
                              <a:latin typeface="Cambria Math" panose="02040503050406030204" pitchFamily="18" charset="0"/>
                            </a:rPr>
                            <m:t>|</m:t>
                          </m:r>
                          <m:sSub>
                            <m:e>
                              <m:argPr>
                                <m:scrLvl m:val="0"/>
                              </m:argPr>
                              <m:r>
                                <a:rPr xmlns:a="http://schemas.openxmlformats.org/drawingml/2006/main" sz="4600" i="1">
                                  <a:solidFill>
                                    <a:srgbClr val="000000"/>
                                  </a:solidFill>
                                  <a:latin typeface="Cambria Math" panose="02040503050406030204" pitchFamily="18" charset="0"/>
                                </a:rPr>
                                <m:t>S</m:t>
                              </m:r>
                            </m:e>
                            <m:sub>
                              <m:argPr>
                                <m:scrLvl m:val="0"/>
                              </m:argPr>
                              <m:r>
                                <a:rPr xmlns:a="http://schemas.openxmlformats.org/drawingml/2006/main" sz="4600" i="1">
                                  <a:solidFill>
                                    <a:srgbClr val="000000"/>
                                  </a:solidFill>
                                  <a:latin typeface="Cambria Math" panose="02040503050406030204" pitchFamily="18" charset="0"/>
                                </a:rPr>
                                <m:t>t</m:t>
                              </m:r>
                            </m:sub>
                          </m:sSub>
                          <m:r>
                            <a:rPr xmlns:a="http://schemas.openxmlformats.org/drawingml/2006/main" sz="4600" i="1">
                              <a:solidFill>
                                <a:srgbClr val="000000"/>
                              </a:solidFill>
                              <a:latin typeface="Cambria Math" panose="02040503050406030204" pitchFamily="18" charset="0"/>
                            </a:rPr>
                            <m:t>=</m:t>
                          </m:r>
                          <m:r>
                            <a:rPr xmlns:a="http://schemas.openxmlformats.org/drawingml/2006/main" sz="4600" i="1">
                              <a:solidFill>
                                <a:srgbClr val="000000"/>
                              </a:solidFill>
                              <a:latin typeface="Cambria Math" panose="02040503050406030204" pitchFamily="18" charset="0"/>
                            </a:rPr>
                            <m:t>s</m:t>
                          </m:r>
                          <m:r>
                            <a:rPr xmlns:a="http://schemas.openxmlformats.org/drawingml/2006/main" sz="4600" i="1">
                              <a:solidFill>
                                <a:srgbClr val="000000"/>
                              </a:solidFill>
                              <a:latin typeface="Cambria Math" panose="02040503050406030204" pitchFamily="18" charset="0"/>
                            </a:rPr>
                            <m:t>,</m:t>
                          </m:r>
                          <m:sSub>
                            <m:e>
                              <m:argPr>
                                <m:scrLvl m:val="0"/>
                              </m:argPr>
                              <m:r>
                                <a:rPr xmlns:a="http://schemas.openxmlformats.org/drawingml/2006/main" sz="4600" i="1">
                                  <a:solidFill>
                                    <a:srgbClr val="000000"/>
                                  </a:solidFill>
                                  <a:latin typeface="Cambria Math" panose="02040503050406030204" pitchFamily="18" charset="0"/>
                                </a:rPr>
                                <m:t>A</m:t>
                              </m:r>
                            </m:e>
                            <m:sub>
                              <m:argPr>
                                <m:scrLvl m:val="0"/>
                              </m:argPr>
                              <m:r>
                                <a:rPr xmlns:a="http://schemas.openxmlformats.org/drawingml/2006/main" sz="4600" i="1">
                                  <a:solidFill>
                                    <a:srgbClr val="000000"/>
                                  </a:solidFill>
                                  <a:latin typeface="Cambria Math" panose="02040503050406030204" pitchFamily="18" charset="0"/>
                                </a:rPr>
                                <m:t>t</m:t>
                              </m:r>
                            </m:sub>
                          </m:sSub>
                          <m:r>
                            <a:rPr xmlns:a="http://schemas.openxmlformats.org/drawingml/2006/main" sz="4600" i="1">
                              <a:solidFill>
                                <a:srgbClr val="000000"/>
                              </a:solidFill>
                              <a:latin typeface="Cambria Math" panose="02040503050406030204" pitchFamily="18" charset="0"/>
                            </a:rPr>
                            <m:t>=</m:t>
                          </m:r>
                          <m:r>
                            <a:rPr xmlns:a="http://schemas.openxmlformats.org/drawingml/2006/main" sz="4600" i="1">
                              <a:solidFill>
                                <a:srgbClr val="000000"/>
                              </a:solidFill>
                              <a:latin typeface="Cambria Math" panose="02040503050406030204" pitchFamily="18" charset="0"/>
                            </a:rPr>
                            <m:t>a</m:t>
                          </m:r>
                        </m:e>
                      </m:d>
                    </m:e>
                  </m:mr>
                </m:m>
              </m:oMath>
            </a14:m>
            <a:r>
              <a:rPr b="1" sz="3700">
                <a:latin typeface="+mn-lt"/>
                <a:ea typeface="+mn-ea"/>
                <a:cs typeface="+mn-cs"/>
                <a:sym typeface="Helvetica Neue"/>
              </a:rPr>
              <a:t> </a:t>
            </a:r>
            <a:endParaRPr sz="4340"/>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6">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166">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0" presetID="1" grpId="1" fill="hold">
                                  <p:stCondLst>
                                    <p:cond delay="0"/>
                                  </p:stCondLst>
                                  <p:iterate type="el" backwards="0">
                                    <p:tmAbs val="0"/>
                                  </p:iterate>
                                  <p:childTnLst>
                                    <p:set>
                                      <p:cBhvr>
                                        <p:cTn id="14" fill="hold"/>
                                        <p:tgtEl>
                                          <p:spTgt spid="1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66">
                                            <p:txEl>
                                              <p:pRg st="3" end="3"/>
                                            </p:txEl>
                                          </p:spTgt>
                                        </p:tgtEl>
                                        <p:attrNameLst>
                                          <p:attrName>style.visibility</p:attrName>
                                        </p:attrNameLst>
                                      </p:cBhvr>
                                      <p:to>
                                        <p:strVal val="visible"/>
                                      </p:to>
                                    </p:set>
                                  </p:childTnLst>
                                </p:cTn>
                              </p:par>
                            </p:childTnLst>
                          </p:cTn>
                        </p:par>
                        <p:par>
                          <p:cTn id="19" fill="hold">
                            <p:stCondLst>
                              <p:cond delay="0"/>
                            </p:stCondLst>
                            <p:childTnLst>
                              <p:par>
                                <p:cTn id="20" presetClass="entr" nodeType="afterEffect" presetSubtype="0" presetID="1" grpId="1" fill="hold">
                                  <p:stCondLst>
                                    <p:cond delay="0"/>
                                  </p:stCondLst>
                                  <p:iterate type="el" backwards="0">
                                    <p:tmAbs val="0"/>
                                  </p:iterate>
                                  <p:childTnLst>
                                    <p:set>
                                      <p:cBhvr>
                                        <p:cTn id="21" fill="hold"/>
                                        <p:tgtEl>
                                          <p:spTgt spid="166">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0" presetID="1" grpId="1" fill="hold">
                                  <p:stCondLst>
                                    <p:cond delay="0"/>
                                  </p:stCondLst>
                                  <p:iterate type="el" backwards="0">
                                    <p:tmAbs val="0"/>
                                  </p:iterate>
                                  <p:childTnLst>
                                    <p:set>
                                      <p:cBhvr>
                                        <p:cTn id="25" fill="hold"/>
                                        <p:tgtEl>
                                          <p:spTgt spid="166">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6"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Recap: Bellman Equations"/>
          <p:cNvSpPr txBox="1"/>
          <p:nvPr>
            <p:ph type="title"/>
          </p:nvPr>
        </p:nvSpPr>
        <p:spPr>
          <a:xfrm>
            <a:off x="2667000" y="563989"/>
            <a:ext cx="19050000" cy="3036097"/>
          </a:xfrm>
          <a:prstGeom prst="rect">
            <a:avLst/>
          </a:prstGeom>
        </p:spPr>
        <p:txBody>
          <a:bodyPr/>
          <a:lstStyle/>
          <a:p>
            <a:pPr/>
            <a:r>
              <a:t>Recap: Bellman Equations</a:t>
            </a:r>
          </a:p>
        </p:txBody>
      </p:sp>
      <p:sp>
        <p:nvSpPr>
          <p:cNvPr id="169" name="Value functions satisfy a recursive consistency condition called the Bellman equation:…"/>
          <p:cNvSpPr txBox="1"/>
          <p:nvPr>
            <p:ph type="body" idx="1"/>
          </p:nvPr>
        </p:nvSpPr>
        <p:spPr>
          <a:xfrm>
            <a:off x="2160537" y="3466346"/>
            <a:ext cx="20062926" cy="9564077"/>
          </a:xfrm>
          <a:prstGeom prst="rect">
            <a:avLst/>
          </a:prstGeom>
        </p:spPr>
        <p:txBody>
          <a:bodyPr/>
          <a:lstStyle/>
          <a:p>
            <a:pPr marL="0" indent="0" defTabSz="764024">
              <a:spcBef>
                <a:spcPts val="3300"/>
              </a:spcBef>
              <a:buSzTx/>
              <a:buNone/>
              <a:defRPr sz="4000"/>
            </a:pPr>
            <a:r>
              <a:t>Value functions satisfy a </a:t>
            </a:r>
            <a:r>
              <a:rPr>
                <a:solidFill>
                  <a:srgbClr val="C82506"/>
                </a:solidFill>
                <a:latin typeface="Helvetica Neue Medium"/>
                <a:ea typeface="Helvetica Neue Medium"/>
                <a:cs typeface="Helvetica Neue Medium"/>
                <a:sym typeface="Helvetica Neue Medium"/>
              </a:rPr>
              <a:t>recursive consistency condition</a:t>
            </a:r>
            <a:r>
              <a:t> called the </a:t>
            </a:r>
            <a:r>
              <a:rPr>
                <a:solidFill>
                  <a:srgbClr val="0076BA"/>
                </a:solidFill>
                <a:latin typeface="Helvetica Neue Medium"/>
                <a:ea typeface="Helvetica Neue Medium"/>
                <a:cs typeface="Helvetica Neue Medium"/>
                <a:sym typeface="Helvetica Neue Medium"/>
              </a:rPr>
              <a:t>Bellman equation</a:t>
            </a:r>
            <a:r>
              <a:t>:</a:t>
            </a:r>
          </a:p>
          <a:p>
            <a:pPr marL="0" indent="0" algn="ctr" defTabSz="764024">
              <a:spcBef>
                <a:spcPts val="3300"/>
              </a:spcBef>
              <a:buSzTx/>
              <a:buNone/>
              <a:defRPr sz="5000">
                <a:latin typeface="Cambria Math"/>
                <a:ea typeface="Cambria Math"/>
                <a:cs typeface="Cambria Math"/>
                <a:sym typeface="Cambria Math"/>
              </a:defRPr>
            </a:pPr>
            <a14:m>
              <m:oMath>
                <m:m>
                  <m:mPr>
                    <m:ctrlPr>
                      <a:rPr xmlns:a="http://schemas.openxmlformats.org/drawingml/2006/main" sz="5000" i="1">
                        <a:solidFill>
                          <a:srgbClr val="000000"/>
                        </a:solidFill>
                        <a:latin typeface="Cambria Math" panose="02040503050406030204" pitchFamily="18" charset="0"/>
                      </a:rPr>
                    </m:ctrlPr>
                    <m:baseJc m:val="center"/>
                    <m:plcHide m:val="on"/>
                    <m:mcs>
                      <m:mc>
                        <m:mcPr>
                          <m:count m:val="2"/>
                          <m:mcJc m:val="center"/>
                        </m:mcPr>
                      </m:mc>
                    </m:mcs>
                  </m:mPr>
                  <m:mr>
                    <m:e>
                      <m:sSub>
                        <m:e>
                          <m:r>
                            <a:rPr xmlns:a="http://schemas.openxmlformats.org/drawingml/2006/main" sz="5000" i="1">
                              <a:solidFill>
                                <a:srgbClr val="000000"/>
                              </a:solidFill>
                              <a:latin typeface="Cambria Math" panose="02040503050406030204" pitchFamily="18" charset="0"/>
                            </a:rPr>
                            <m:t>v</m:t>
                          </m:r>
                        </m:e>
                        <m:sub>
                          <m:r>
                            <a:rPr xmlns:a="http://schemas.openxmlformats.org/drawingml/2006/main" sz="5000" i="1">
                              <a:solidFill>
                                <a:srgbClr val="000000"/>
                              </a:solidFill>
                              <a:latin typeface="Cambria Math" panose="02040503050406030204" pitchFamily="18" charset="0"/>
                            </a:rPr>
                            <m:t>π</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s</m:t>
                      </m:r>
                      <m:r>
                        <a:rPr xmlns:a="http://schemas.openxmlformats.org/drawingml/2006/main" sz="5000" i="1">
                          <a:solidFill>
                            <a:srgbClr val="000000"/>
                          </a:solidFill>
                          <a:latin typeface="Cambria Math" panose="02040503050406030204" pitchFamily="18" charset="0"/>
                        </a:rPr>
                        <m:t>)</m:t>
                      </m:r>
                    </m:e>
                    <m:e>
                      <m:r>
                        <a:rPr xmlns:a="http://schemas.openxmlformats.org/drawingml/2006/main" sz="5000" i="1">
                          <a:solidFill>
                            <a:srgbClr val="000000"/>
                          </a:solidFill>
                          <a:latin typeface="Cambria Math" panose="02040503050406030204" pitchFamily="18" charset="0"/>
                        </a:rPr>
                        <m:t>≐</m:t>
                      </m:r>
                      <m:sSub>
                        <m:e>
                          <m:r>
                            <m:rPr>
                              <m:sty m:val="p"/>
                              <m:scr m:val="double-struck"/>
                            </m:rPr>
                            <a:rPr xmlns:a="http://schemas.openxmlformats.org/drawingml/2006/main" sz="5000" i="1">
                              <a:solidFill>
                                <a:srgbClr val="000000"/>
                              </a:solidFill>
                              <a:latin typeface="Cambria Math" panose="02040503050406030204" pitchFamily="18" charset="0"/>
                            </a:rPr>
                            <m:t>E</m:t>
                          </m:r>
                        </m:e>
                        <m:sub>
                          <m:r>
                            <a:rPr xmlns:a="http://schemas.openxmlformats.org/drawingml/2006/main" sz="5000" i="1">
                              <a:solidFill>
                                <a:srgbClr val="000000"/>
                              </a:solidFill>
                              <a:latin typeface="Cambria Math" panose="02040503050406030204" pitchFamily="18" charset="0"/>
                            </a:rPr>
                            <m:t>π</m:t>
                          </m:r>
                        </m:sub>
                      </m:sSub>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G</m:t>
                          </m:r>
                        </m:e>
                        <m:sub>
                          <m:r>
                            <a:rPr xmlns:a="http://schemas.openxmlformats.org/drawingml/2006/main" sz="5000" i="1">
                              <a:solidFill>
                                <a:srgbClr val="000000"/>
                              </a:solidFill>
                              <a:latin typeface="Cambria Math" panose="02040503050406030204" pitchFamily="18" charset="0"/>
                            </a:rPr>
                            <m:t>t</m:t>
                          </m:r>
                        </m:sub>
                      </m:sSub>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S</m:t>
                          </m:r>
                        </m:e>
                        <m:sub>
                          <m:r>
                            <a:rPr xmlns:a="http://schemas.openxmlformats.org/drawingml/2006/main" sz="5000" i="1">
                              <a:solidFill>
                                <a:srgbClr val="000000"/>
                              </a:solidFill>
                              <a:latin typeface="Cambria Math" panose="02040503050406030204" pitchFamily="18" charset="0"/>
                            </a:rPr>
                            <m:t>t</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s</m:t>
                      </m:r>
                      <m:r>
                        <a:rPr xmlns:a="http://schemas.openxmlformats.org/drawingml/2006/main" sz="5000" i="1">
                          <a:solidFill>
                            <a:srgbClr val="000000"/>
                          </a:solidFill>
                          <a:latin typeface="Cambria Math" panose="02040503050406030204" pitchFamily="18" charset="0"/>
                        </a:rPr>
                        <m:t>]</m:t>
                      </m:r>
                    </m:e>
                  </m:mr>
                  <m:mr>
                    <m:e/>
                    <m:e>
                      <m:r>
                        <a:rPr xmlns:a="http://schemas.openxmlformats.org/drawingml/2006/main" sz="5000" i="1">
                          <a:solidFill>
                            <a:srgbClr val="000000"/>
                          </a:solidFill>
                          <a:latin typeface="Cambria Math" panose="02040503050406030204" pitchFamily="18" charset="0"/>
                        </a:rPr>
                        <m:t>=</m:t>
                      </m:r>
                      <m:sSub>
                        <m:e>
                          <m:r>
                            <m:rPr>
                              <m:sty m:val="p"/>
                              <m:scr m:val="double-struck"/>
                            </m:rPr>
                            <a:rPr xmlns:a="http://schemas.openxmlformats.org/drawingml/2006/main" sz="5000" i="1">
                              <a:solidFill>
                                <a:srgbClr val="000000"/>
                              </a:solidFill>
                              <a:latin typeface="Cambria Math" panose="02040503050406030204" pitchFamily="18" charset="0"/>
                            </a:rPr>
                            <m:t>E</m:t>
                          </m:r>
                        </m:e>
                        <m:sub>
                          <m:r>
                            <a:rPr xmlns:a="http://schemas.openxmlformats.org/drawingml/2006/main" sz="5000" i="1">
                              <a:solidFill>
                                <a:srgbClr val="000000"/>
                              </a:solidFill>
                              <a:latin typeface="Cambria Math" panose="02040503050406030204" pitchFamily="18" charset="0"/>
                            </a:rPr>
                            <m:t>π</m:t>
                          </m:r>
                        </m:sub>
                      </m:sSub>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R</m:t>
                          </m:r>
                        </m:e>
                        <m:sub>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1</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γ</m:t>
                      </m:r>
                      <m:sSub>
                        <m:e>
                          <m:r>
                            <a:rPr xmlns:a="http://schemas.openxmlformats.org/drawingml/2006/main" sz="5000" i="1">
                              <a:solidFill>
                                <a:srgbClr val="000000"/>
                              </a:solidFill>
                              <a:latin typeface="Cambria Math" panose="02040503050406030204" pitchFamily="18" charset="0"/>
                            </a:rPr>
                            <m:t>G</m:t>
                          </m:r>
                        </m:e>
                        <m:sub>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1</m:t>
                          </m:r>
                        </m:sub>
                      </m:sSub>
                      <m:r>
                        <a:rPr xmlns:a="http://schemas.openxmlformats.org/drawingml/2006/main" sz="5000" i="1">
                          <a:solidFill>
                            <a:srgbClr val="000000"/>
                          </a:solidFill>
                          <a:latin typeface="Cambria Math" panose="02040503050406030204" pitchFamily="18" charset="0"/>
                        </a:rPr>
                        <m:t>|</m:t>
                      </m:r>
                      <m:sSub>
                        <m:e>
                          <m:r>
                            <a:rPr xmlns:a="http://schemas.openxmlformats.org/drawingml/2006/main" sz="5000" i="1">
                              <a:solidFill>
                                <a:srgbClr val="000000"/>
                              </a:solidFill>
                              <a:latin typeface="Cambria Math" panose="02040503050406030204" pitchFamily="18" charset="0"/>
                            </a:rPr>
                            <m:t>S</m:t>
                          </m:r>
                        </m:e>
                        <m:sub>
                          <m:r>
                            <a:rPr xmlns:a="http://schemas.openxmlformats.org/drawingml/2006/main" sz="5000" i="1">
                              <a:solidFill>
                                <a:srgbClr val="000000"/>
                              </a:solidFill>
                              <a:latin typeface="Cambria Math" panose="02040503050406030204" pitchFamily="18" charset="0"/>
                            </a:rPr>
                            <m:t>t</m:t>
                          </m:r>
                        </m:sub>
                      </m:sSub>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s</m:t>
                      </m:r>
                      <m:r>
                        <a:rPr xmlns:a="http://schemas.openxmlformats.org/drawingml/2006/main" sz="5000" i="1">
                          <a:solidFill>
                            <a:srgbClr val="000000"/>
                          </a:solidFill>
                          <a:latin typeface="Cambria Math" panose="02040503050406030204" pitchFamily="18" charset="0"/>
                        </a:rPr>
                        <m:t>]</m:t>
                      </m:r>
                    </m:e>
                  </m:mr>
                  <m:mr>
                    <m:e/>
                    <m:e>
                      <m:r>
                        <a:rPr xmlns:a="http://schemas.openxmlformats.org/drawingml/2006/main" sz="5000" i="1">
                          <a:solidFill>
                            <a:srgbClr val="000000"/>
                          </a:solidFill>
                          <a:latin typeface="Cambria Math" panose="02040503050406030204" pitchFamily="18" charset="0"/>
                        </a:rPr>
                        <m:t>=</m:t>
                      </m:r>
                      <m:limLow>
                        <m:e>
                          <m:r>
                            <a:rPr xmlns:a="http://schemas.openxmlformats.org/drawingml/2006/main" sz="5000" i="1">
                              <a:solidFill>
                                <a:srgbClr val="000000"/>
                              </a:solidFill>
                              <a:latin typeface="Cambria Math" panose="02040503050406030204" pitchFamily="18" charset="0"/>
                            </a:rPr>
                            <m:t>∑</m:t>
                          </m:r>
                        </m:e>
                        <m:lim>
                          <m:r>
                            <a:rPr xmlns:a="http://schemas.openxmlformats.org/drawingml/2006/main" sz="5000" i="1">
                              <a:solidFill>
                                <a:srgbClr val="000000"/>
                              </a:solidFill>
                              <a:latin typeface="Cambria Math" panose="02040503050406030204" pitchFamily="18" charset="0"/>
                            </a:rPr>
                            <m:t>a</m:t>
                          </m:r>
                        </m:lim>
                      </m:limLow>
                      <m:r>
                        <a:rPr xmlns:a="http://schemas.openxmlformats.org/drawingml/2006/main" sz="5000" i="1">
                          <a:solidFill>
                            <a:srgbClr val="000000"/>
                          </a:solidFill>
                          <a:latin typeface="Cambria Math" panose="02040503050406030204" pitchFamily="18" charset="0"/>
                        </a:rPr>
                        <m:t>π</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a</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s</m:t>
                      </m:r>
                      <m:r>
                        <a:rPr xmlns:a="http://schemas.openxmlformats.org/drawingml/2006/main" sz="5000" i="1">
                          <a:solidFill>
                            <a:srgbClr val="000000"/>
                          </a:solidFill>
                          <a:latin typeface="Cambria Math" panose="02040503050406030204" pitchFamily="18" charset="0"/>
                        </a:rPr>
                        <m:t>)</m:t>
                      </m:r>
                      <m:limLow>
                        <m:e>
                          <m:r>
                            <a:rPr xmlns:a="http://schemas.openxmlformats.org/drawingml/2006/main" sz="5000" i="1">
                              <a:solidFill>
                                <a:srgbClr val="000000"/>
                              </a:solidFill>
                              <a:latin typeface="Cambria Math" panose="02040503050406030204" pitchFamily="18" charset="0"/>
                            </a:rPr>
                            <m:t>∑</m:t>
                          </m:r>
                        </m:e>
                        <m:lim>
                          <m:sSup>
                            <m:e>
                              <m:argPr>
                                <m:scrLvl m:val="0"/>
                              </m:argPr>
                              <m:r>
                                <a:rPr xmlns:a="http://schemas.openxmlformats.org/drawingml/2006/main" sz="5000" i="1">
                                  <a:solidFill>
                                    <a:srgbClr val="000000"/>
                                  </a:solidFill>
                                  <a:latin typeface="Cambria Math" panose="02040503050406030204" pitchFamily="18" charset="0"/>
                                </a:rPr>
                                <m:t>s</m:t>
                              </m:r>
                            </m:e>
                            <m:sup>
                              <m:argPr>
                                <m:scrLvl m:val="0"/>
                              </m:argPr>
                              <m:r>
                                <a:rPr xmlns:a="http://schemas.openxmlformats.org/drawingml/2006/main" sz="5000" i="1">
                                  <a:solidFill>
                                    <a:srgbClr val="000000"/>
                                  </a:solidFill>
                                  <a:latin typeface="Cambria Math" panose="02040503050406030204" pitchFamily="18" charset="0"/>
                                </a:rPr>
                                <m:t>′</m:t>
                              </m:r>
                            </m:sup>
                          </m:sSup>
                        </m:lim>
                      </m:limLow>
                      <m:limLow>
                        <m:e>
                          <m:r>
                            <a:rPr xmlns:a="http://schemas.openxmlformats.org/drawingml/2006/main" sz="5000" i="1">
                              <a:solidFill>
                                <a:srgbClr val="000000"/>
                              </a:solidFill>
                              <a:latin typeface="Cambria Math" panose="02040503050406030204" pitchFamily="18" charset="0"/>
                            </a:rPr>
                            <m:t>∑</m:t>
                          </m:r>
                        </m:e>
                        <m:lim>
                          <m:r>
                            <a:rPr xmlns:a="http://schemas.openxmlformats.org/drawingml/2006/main" sz="5000" i="1">
                              <a:solidFill>
                                <a:srgbClr val="000000"/>
                              </a:solidFill>
                              <a:latin typeface="Cambria Math" panose="02040503050406030204" pitchFamily="18" charset="0"/>
                            </a:rPr>
                            <m:t>r</m:t>
                          </m:r>
                        </m:lim>
                      </m:limLow>
                      <m:r>
                        <a:rPr xmlns:a="http://schemas.openxmlformats.org/drawingml/2006/main" sz="5000" i="1">
                          <a:solidFill>
                            <a:srgbClr val="000000"/>
                          </a:solidFill>
                          <a:latin typeface="Cambria Math" panose="02040503050406030204" pitchFamily="18" charset="0"/>
                        </a:rPr>
                        <m:t>p</m:t>
                      </m:r>
                      <m:r>
                        <a:rPr xmlns:a="http://schemas.openxmlformats.org/drawingml/2006/main" sz="5000" i="1">
                          <a:solidFill>
                            <a:srgbClr val="000000"/>
                          </a:solidFill>
                          <a:latin typeface="Cambria Math" panose="02040503050406030204" pitchFamily="18" charset="0"/>
                        </a:rPr>
                        <m:t>(</m:t>
                      </m:r>
                      <m:sSup>
                        <m:e>
                          <m:r>
                            <a:rPr xmlns:a="http://schemas.openxmlformats.org/drawingml/2006/main" sz="5000" i="1">
                              <a:solidFill>
                                <a:srgbClr val="000000"/>
                              </a:solidFill>
                              <a:latin typeface="Cambria Math" panose="02040503050406030204" pitchFamily="18" charset="0"/>
                            </a:rPr>
                            <m:t>s</m:t>
                          </m:r>
                        </m:e>
                        <m:sup>
                          <m:r>
                            <a:rPr xmlns:a="http://schemas.openxmlformats.org/drawingml/2006/main" sz="5000" i="1">
                              <a:solidFill>
                                <a:srgbClr val="000000"/>
                              </a:solidFill>
                              <a:latin typeface="Cambria Math" panose="02040503050406030204" pitchFamily="18" charset="0"/>
                            </a:rPr>
                            <m:t>′</m:t>
                          </m:r>
                        </m:sup>
                      </m:sSup>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r</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s</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a</m:t>
                      </m:r>
                      <m:r>
                        <a:rPr xmlns:a="http://schemas.openxmlformats.org/drawingml/2006/main" sz="5000" i="1">
                          <a:solidFill>
                            <a:srgbClr val="000000"/>
                          </a:solidFill>
                          <a:latin typeface="Cambria Math" panose="02040503050406030204" pitchFamily="18" charset="0"/>
                        </a:rPr>
                        <m:t>)</m:t>
                      </m:r>
                      <m:d>
                        <m:dPr>
                          <m:ctrlPr>
                            <a:rPr xmlns:a="http://schemas.openxmlformats.org/drawingml/2006/main" sz="5000" i="1">
                              <a:solidFill>
                                <a:srgbClr val="000000"/>
                              </a:solidFill>
                              <a:latin typeface="Cambria Math" panose="02040503050406030204" pitchFamily="18" charset="0"/>
                            </a:rPr>
                          </m:ctrlPr>
                          <m:begChr m:val="["/>
                          <m:endChr m:val="]"/>
                        </m:dPr>
                        <m:e>
                          <m:r>
                            <a:rPr xmlns:a="http://schemas.openxmlformats.org/drawingml/2006/main" sz="5000" i="1">
                              <a:solidFill>
                                <a:srgbClr val="000000"/>
                              </a:solidFill>
                              <a:latin typeface="Cambria Math" panose="02040503050406030204" pitchFamily="18" charset="0"/>
                            </a:rPr>
                            <m:t>r</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γ</m:t>
                          </m:r>
                          <m:sSub>
                            <m:e>
                              <m:argPr>
                                <m:scrLvl m:val="0"/>
                              </m:argPr>
                              <m:r>
                                <m:rPr>
                                  <m:sty m:val="p"/>
                                  <m:scr m:val="double-struck"/>
                                </m:rPr>
                                <a:rPr xmlns:a="http://schemas.openxmlformats.org/drawingml/2006/main" sz="5000" i="1">
                                  <a:solidFill>
                                    <a:srgbClr val="000000"/>
                                  </a:solidFill>
                                  <a:latin typeface="Cambria Math" panose="02040503050406030204" pitchFamily="18" charset="0"/>
                                </a:rPr>
                                <m:t>E</m:t>
                              </m:r>
                            </m:e>
                            <m:sub>
                              <m:argPr>
                                <m:scrLvl m:val="0"/>
                              </m:argPr>
                              <m:r>
                                <a:rPr xmlns:a="http://schemas.openxmlformats.org/drawingml/2006/main" sz="5000" i="1">
                                  <a:solidFill>
                                    <a:srgbClr val="000000"/>
                                  </a:solidFill>
                                  <a:latin typeface="Cambria Math" panose="02040503050406030204" pitchFamily="18" charset="0"/>
                                </a:rPr>
                                <m:t>π</m:t>
                              </m:r>
                            </m:sub>
                          </m:sSub>
                          <m:r>
                            <a:rPr xmlns:a="http://schemas.openxmlformats.org/drawingml/2006/main" sz="5000" i="1">
                              <a:solidFill>
                                <a:srgbClr val="000000"/>
                              </a:solidFill>
                              <a:latin typeface="Cambria Math" panose="02040503050406030204" pitchFamily="18" charset="0"/>
                            </a:rPr>
                            <m:t>[</m:t>
                          </m:r>
                          <m:sSub>
                            <m:e>
                              <m:argPr>
                                <m:scrLvl m:val="0"/>
                              </m:argPr>
                              <m:r>
                                <a:rPr xmlns:a="http://schemas.openxmlformats.org/drawingml/2006/main" sz="5000" i="1">
                                  <a:solidFill>
                                    <a:srgbClr val="000000"/>
                                  </a:solidFill>
                                  <a:latin typeface="Cambria Math" panose="02040503050406030204" pitchFamily="18" charset="0"/>
                                </a:rPr>
                                <m:t>G</m:t>
                              </m:r>
                            </m:e>
                            <m:sub>
                              <m:argPr>
                                <m:scrLvl m:val="0"/>
                              </m:argPr>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1</m:t>
                              </m:r>
                            </m:sub>
                          </m:sSub>
                          <m:r>
                            <a:rPr xmlns:a="http://schemas.openxmlformats.org/drawingml/2006/main" sz="5000" i="1">
                              <a:solidFill>
                                <a:srgbClr val="000000"/>
                              </a:solidFill>
                              <a:latin typeface="Cambria Math" panose="02040503050406030204" pitchFamily="18" charset="0"/>
                            </a:rPr>
                            <m:t>|</m:t>
                          </m:r>
                          <m:sSub>
                            <m:e>
                              <m:argPr>
                                <m:scrLvl m:val="0"/>
                              </m:argPr>
                              <m:r>
                                <a:rPr xmlns:a="http://schemas.openxmlformats.org/drawingml/2006/main" sz="5000" i="1">
                                  <a:solidFill>
                                    <a:srgbClr val="000000"/>
                                  </a:solidFill>
                                  <a:latin typeface="Cambria Math" panose="02040503050406030204" pitchFamily="18" charset="0"/>
                                </a:rPr>
                                <m:t>S</m:t>
                              </m:r>
                            </m:e>
                            <m:sub>
                              <m:argPr>
                                <m:scrLvl m:val="0"/>
                              </m:argPr>
                              <m:r>
                                <a:rPr xmlns:a="http://schemas.openxmlformats.org/drawingml/2006/main" sz="5000" i="1">
                                  <a:solidFill>
                                    <a:srgbClr val="000000"/>
                                  </a:solidFill>
                                  <a:latin typeface="Cambria Math" panose="02040503050406030204" pitchFamily="18" charset="0"/>
                                </a:rPr>
                                <m:t>t</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1</m:t>
                              </m:r>
                            </m:sub>
                          </m:sSub>
                          <m:r>
                            <a:rPr xmlns:a="http://schemas.openxmlformats.org/drawingml/2006/main" sz="5000" i="1">
                              <a:solidFill>
                                <a:srgbClr val="000000"/>
                              </a:solidFill>
                              <a:latin typeface="Cambria Math" panose="02040503050406030204" pitchFamily="18" charset="0"/>
                            </a:rPr>
                            <m:t>=</m:t>
                          </m:r>
                          <m:sSup>
                            <m:e>
                              <m:argPr>
                                <m:scrLvl m:val="0"/>
                              </m:argPr>
                              <m:r>
                                <a:rPr xmlns:a="http://schemas.openxmlformats.org/drawingml/2006/main" sz="5000" i="1">
                                  <a:solidFill>
                                    <a:srgbClr val="000000"/>
                                  </a:solidFill>
                                  <a:latin typeface="Cambria Math" panose="02040503050406030204" pitchFamily="18" charset="0"/>
                                </a:rPr>
                                <m:t>s</m:t>
                              </m:r>
                            </m:e>
                            <m:sup>
                              <m:argPr>
                                <m:scrLvl m:val="0"/>
                              </m:argPr>
                              <m:r>
                                <a:rPr xmlns:a="http://schemas.openxmlformats.org/drawingml/2006/main" sz="5000" i="1">
                                  <a:solidFill>
                                    <a:srgbClr val="000000"/>
                                  </a:solidFill>
                                  <a:latin typeface="Cambria Math" panose="02040503050406030204" pitchFamily="18" charset="0"/>
                                </a:rPr>
                                <m:t>′</m:t>
                              </m:r>
                            </m:sup>
                          </m:sSup>
                          <m:r>
                            <a:rPr xmlns:a="http://schemas.openxmlformats.org/drawingml/2006/main" sz="5000" i="1">
                              <a:solidFill>
                                <a:srgbClr val="000000"/>
                              </a:solidFill>
                              <a:latin typeface="Cambria Math" panose="02040503050406030204" pitchFamily="18" charset="0"/>
                            </a:rPr>
                            <m:t>]</m:t>
                          </m:r>
                        </m:e>
                      </m:d>
                    </m:e>
                  </m:mr>
                  <m:mr>
                    <m:e/>
                    <m:e>
                      <m:r>
                        <a:rPr xmlns:a="http://schemas.openxmlformats.org/drawingml/2006/main" sz="5000" i="1">
                          <a:solidFill>
                            <a:srgbClr val="000000"/>
                          </a:solidFill>
                          <a:latin typeface="Cambria Math" panose="02040503050406030204" pitchFamily="18" charset="0"/>
                        </a:rPr>
                        <m:t>=</m:t>
                      </m:r>
                      <m:limLow>
                        <m:e>
                          <m:r>
                            <a:rPr xmlns:a="http://schemas.openxmlformats.org/drawingml/2006/main" sz="5000" i="1">
                              <a:solidFill>
                                <a:srgbClr val="000000"/>
                              </a:solidFill>
                              <a:latin typeface="Cambria Math" panose="02040503050406030204" pitchFamily="18" charset="0"/>
                            </a:rPr>
                            <m:t>∑</m:t>
                          </m:r>
                        </m:e>
                        <m:lim>
                          <m:r>
                            <a:rPr xmlns:a="http://schemas.openxmlformats.org/drawingml/2006/main" sz="5000" i="1">
                              <a:solidFill>
                                <a:srgbClr val="000000"/>
                              </a:solidFill>
                              <a:latin typeface="Cambria Math" panose="02040503050406030204" pitchFamily="18" charset="0"/>
                            </a:rPr>
                            <m:t>a</m:t>
                          </m:r>
                        </m:lim>
                      </m:limLow>
                      <m:r>
                        <a:rPr xmlns:a="http://schemas.openxmlformats.org/drawingml/2006/main" sz="5000" i="1">
                          <a:solidFill>
                            <a:srgbClr val="000000"/>
                          </a:solidFill>
                          <a:latin typeface="Cambria Math" panose="02040503050406030204" pitchFamily="18" charset="0"/>
                        </a:rPr>
                        <m:t>π</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a</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s</m:t>
                      </m:r>
                      <m:r>
                        <a:rPr xmlns:a="http://schemas.openxmlformats.org/drawingml/2006/main" sz="5000" i="1">
                          <a:solidFill>
                            <a:srgbClr val="000000"/>
                          </a:solidFill>
                          <a:latin typeface="Cambria Math" panose="02040503050406030204" pitchFamily="18" charset="0"/>
                        </a:rPr>
                        <m:t>)</m:t>
                      </m:r>
                      <m:limLow>
                        <m:e>
                          <m:r>
                            <a:rPr xmlns:a="http://schemas.openxmlformats.org/drawingml/2006/main" sz="5000" i="1">
                              <a:solidFill>
                                <a:srgbClr val="000000"/>
                              </a:solidFill>
                              <a:latin typeface="Cambria Math" panose="02040503050406030204" pitchFamily="18" charset="0"/>
                            </a:rPr>
                            <m:t>∑</m:t>
                          </m:r>
                        </m:e>
                        <m:lim>
                          <m:sSup>
                            <m:e>
                              <m:argPr>
                                <m:scrLvl m:val="0"/>
                              </m:argPr>
                              <m:r>
                                <a:rPr xmlns:a="http://schemas.openxmlformats.org/drawingml/2006/main" sz="5000" i="1">
                                  <a:solidFill>
                                    <a:srgbClr val="000000"/>
                                  </a:solidFill>
                                  <a:latin typeface="Cambria Math" panose="02040503050406030204" pitchFamily="18" charset="0"/>
                                </a:rPr>
                                <m:t>s</m:t>
                              </m:r>
                            </m:e>
                            <m:sup>
                              <m:argPr>
                                <m:scrLvl m:val="0"/>
                              </m:argPr>
                              <m:r>
                                <a:rPr xmlns:a="http://schemas.openxmlformats.org/drawingml/2006/main" sz="5000" i="1">
                                  <a:solidFill>
                                    <a:srgbClr val="000000"/>
                                  </a:solidFill>
                                  <a:latin typeface="Cambria Math" panose="02040503050406030204" pitchFamily="18" charset="0"/>
                                </a:rPr>
                                <m:t>′</m:t>
                              </m:r>
                            </m:sup>
                          </m:sSup>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r</m:t>
                          </m:r>
                        </m:lim>
                      </m:limLow>
                      <m:r>
                        <a:rPr xmlns:a="http://schemas.openxmlformats.org/drawingml/2006/main" sz="5000" i="1">
                          <a:solidFill>
                            <a:srgbClr val="000000"/>
                          </a:solidFill>
                          <a:latin typeface="Cambria Math" panose="02040503050406030204" pitchFamily="18" charset="0"/>
                        </a:rPr>
                        <m:t>p</m:t>
                      </m:r>
                      <m:r>
                        <a:rPr xmlns:a="http://schemas.openxmlformats.org/drawingml/2006/main" sz="5000" i="1">
                          <a:solidFill>
                            <a:srgbClr val="000000"/>
                          </a:solidFill>
                          <a:latin typeface="Cambria Math" panose="02040503050406030204" pitchFamily="18" charset="0"/>
                        </a:rPr>
                        <m:t>(</m:t>
                      </m:r>
                      <m:sSup>
                        <m:e>
                          <m:r>
                            <a:rPr xmlns:a="http://schemas.openxmlformats.org/drawingml/2006/main" sz="5000" i="1">
                              <a:solidFill>
                                <a:srgbClr val="000000"/>
                              </a:solidFill>
                              <a:latin typeface="Cambria Math" panose="02040503050406030204" pitchFamily="18" charset="0"/>
                            </a:rPr>
                            <m:t>s</m:t>
                          </m:r>
                        </m:e>
                        <m:sup>
                          <m:r>
                            <a:rPr xmlns:a="http://schemas.openxmlformats.org/drawingml/2006/main" sz="5000" i="1">
                              <a:solidFill>
                                <a:srgbClr val="000000"/>
                              </a:solidFill>
                              <a:latin typeface="Cambria Math" panose="02040503050406030204" pitchFamily="18" charset="0"/>
                            </a:rPr>
                            <m:t>′</m:t>
                          </m:r>
                        </m:sup>
                      </m:sSup>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r</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s</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a</m:t>
                      </m:r>
                      <m:r>
                        <a:rPr xmlns:a="http://schemas.openxmlformats.org/drawingml/2006/main" sz="5000" i="1">
                          <a:solidFill>
                            <a:srgbClr val="000000"/>
                          </a:solidFill>
                          <a:latin typeface="Cambria Math" panose="02040503050406030204" pitchFamily="18" charset="0"/>
                        </a:rPr>
                        <m:t>)</m:t>
                      </m:r>
                      <m:d>
                        <m:dPr>
                          <m:ctrlPr>
                            <a:rPr xmlns:a="http://schemas.openxmlformats.org/drawingml/2006/main" sz="5000" i="1">
                              <a:solidFill>
                                <a:srgbClr val="000000"/>
                              </a:solidFill>
                              <a:latin typeface="Cambria Math" panose="02040503050406030204" pitchFamily="18" charset="0"/>
                            </a:rPr>
                          </m:ctrlPr>
                          <m:begChr m:val="["/>
                          <m:endChr m:val="]"/>
                        </m:dPr>
                        <m:e>
                          <m:r>
                            <a:rPr xmlns:a="http://schemas.openxmlformats.org/drawingml/2006/main" sz="5000" i="1">
                              <a:solidFill>
                                <a:srgbClr val="000000"/>
                              </a:solidFill>
                              <a:latin typeface="Cambria Math" panose="02040503050406030204" pitchFamily="18" charset="0"/>
                            </a:rPr>
                            <m:t>r</m:t>
                          </m:r>
                          <m:r>
                            <a:rPr xmlns:a="http://schemas.openxmlformats.org/drawingml/2006/main" sz="5000" i="1">
                              <a:solidFill>
                                <a:srgbClr val="000000"/>
                              </a:solidFill>
                              <a:latin typeface="Cambria Math" panose="02040503050406030204" pitchFamily="18" charset="0"/>
                            </a:rPr>
                            <m:t>+</m:t>
                          </m:r>
                          <m:r>
                            <a:rPr xmlns:a="http://schemas.openxmlformats.org/drawingml/2006/main" sz="5000" i="1">
                              <a:solidFill>
                                <a:srgbClr val="000000"/>
                              </a:solidFill>
                              <a:latin typeface="Cambria Math" panose="02040503050406030204" pitchFamily="18" charset="0"/>
                            </a:rPr>
                            <m:t>γ</m:t>
                          </m:r>
                          <m:sSub>
                            <m:e>
                              <m:argPr>
                                <m:scrLvl m:val="0"/>
                              </m:argPr>
                              <m:r>
                                <a:rPr xmlns:a="http://schemas.openxmlformats.org/drawingml/2006/main" sz="5000" i="1">
                                  <a:solidFill>
                                    <a:srgbClr val="000000"/>
                                  </a:solidFill>
                                  <a:latin typeface="Cambria Math" panose="02040503050406030204" pitchFamily="18" charset="0"/>
                                </a:rPr>
                                <m:t>v</m:t>
                              </m:r>
                            </m:e>
                            <m:sub>
                              <m:argPr>
                                <m:scrLvl m:val="0"/>
                              </m:argPr>
                              <m:r>
                                <a:rPr xmlns:a="http://schemas.openxmlformats.org/drawingml/2006/main" sz="5000" i="1">
                                  <a:solidFill>
                                    <a:srgbClr val="000000"/>
                                  </a:solidFill>
                                  <a:latin typeface="Cambria Math" panose="02040503050406030204" pitchFamily="18" charset="0"/>
                                </a:rPr>
                                <m:t>π</m:t>
                              </m:r>
                            </m:sub>
                          </m:sSub>
                          <m:r>
                            <a:rPr xmlns:a="http://schemas.openxmlformats.org/drawingml/2006/main" sz="5000" i="1">
                              <a:solidFill>
                                <a:srgbClr val="000000"/>
                              </a:solidFill>
                              <a:latin typeface="Cambria Math" panose="02040503050406030204" pitchFamily="18" charset="0"/>
                            </a:rPr>
                            <m:t>(</m:t>
                          </m:r>
                          <m:sSup>
                            <m:e>
                              <m:argPr>
                                <m:scrLvl m:val="0"/>
                              </m:argPr>
                              <m:r>
                                <a:rPr xmlns:a="http://schemas.openxmlformats.org/drawingml/2006/main" sz="5000" i="1">
                                  <a:solidFill>
                                    <a:srgbClr val="000000"/>
                                  </a:solidFill>
                                  <a:latin typeface="Cambria Math" panose="02040503050406030204" pitchFamily="18" charset="0"/>
                                </a:rPr>
                                <m:t>s</m:t>
                              </m:r>
                            </m:e>
                            <m:sup>
                              <m:argPr>
                                <m:scrLvl m:val="0"/>
                              </m:argPr>
                              <m:r>
                                <a:rPr xmlns:a="http://schemas.openxmlformats.org/drawingml/2006/main" sz="5000" i="1">
                                  <a:solidFill>
                                    <a:srgbClr val="000000"/>
                                  </a:solidFill>
                                  <a:latin typeface="Cambria Math" panose="02040503050406030204" pitchFamily="18" charset="0"/>
                                </a:rPr>
                                <m:t>′</m:t>
                              </m:r>
                            </m:sup>
                          </m:sSup>
                          <m:r>
                            <a:rPr xmlns:a="http://schemas.openxmlformats.org/drawingml/2006/main" sz="5000" i="1">
                              <a:solidFill>
                                <a:srgbClr val="000000"/>
                              </a:solidFill>
                              <a:latin typeface="Cambria Math" panose="02040503050406030204" pitchFamily="18" charset="0"/>
                            </a:rPr>
                            <m:t>)</m:t>
                          </m:r>
                        </m:e>
                      </m:d>
                    </m:e>
                  </m:mr>
                </m:m>
              </m:oMath>
            </a14:m>
            <a:r>
              <a:rPr sz="4000">
                <a:latin typeface="Helvetica Neue Light"/>
                <a:ea typeface="Helvetica Neue Light"/>
                <a:cs typeface="Helvetica Neue Light"/>
                <a:sym typeface="Helvetica Neue Light"/>
              </a:rPr>
              <a:t> </a:t>
            </a:r>
            <a:endParaRPr sz="4000"/>
          </a:p>
          <a:p>
            <a:pPr marL="536309" indent="-536309" defTabSz="764024">
              <a:spcBef>
                <a:spcPts val="5400"/>
              </a:spcBef>
              <a:defRPr sz="5000">
                <a:latin typeface="Cambria Math"/>
                <a:ea typeface="Cambria Math"/>
                <a:cs typeface="Cambria Math"/>
                <a:sym typeface="Cambria Math"/>
              </a:defRPr>
            </a:pPr>
            <a14:m>
              <m:oMath>
                <m:sSub>
                  <m:e>
                    <m:r>
                      <a:rPr xmlns:a="http://schemas.openxmlformats.org/drawingml/2006/main" sz="5000" i="1">
                        <a:solidFill>
                          <a:srgbClr val="000000"/>
                        </a:solidFill>
                        <a:latin typeface="Cambria Math" panose="02040503050406030204" pitchFamily="18" charset="0"/>
                      </a:rPr>
                      <m:t>v</m:t>
                    </m:r>
                  </m:e>
                  <m:sub>
                    <m:r>
                      <a:rPr xmlns:a="http://schemas.openxmlformats.org/drawingml/2006/main" sz="5000" i="1">
                        <a:solidFill>
                          <a:srgbClr val="000000"/>
                        </a:solidFill>
                        <a:latin typeface="Cambria Math" panose="02040503050406030204" pitchFamily="18" charset="0"/>
                      </a:rPr>
                      <m:t>π</m:t>
                    </m:r>
                  </m:sub>
                </m:sSub>
              </m:oMath>
            </a14:m>
            <a:r>
              <a:rPr sz="4000">
                <a:latin typeface="Helvetica Neue Light"/>
                <a:ea typeface="Helvetica Neue Light"/>
                <a:cs typeface="Helvetica Neue Light"/>
                <a:sym typeface="Helvetica Neue Light"/>
              </a:rPr>
              <a:t> is the </a:t>
            </a:r>
            <a:r>
              <a:rPr sz="4000">
                <a:solidFill>
                  <a:srgbClr val="C82506"/>
                </a:solidFill>
                <a:latin typeface="Helvetica Neue Medium"/>
                <a:ea typeface="Helvetica Neue Medium"/>
                <a:cs typeface="Helvetica Neue Medium"/>
                <a:sym typeface="Helvetica Neue Medium"/>
              </a:rPr>
              <a:t>unique solution</a:t>
            </a:r>
            <a:r>
              <a:rPr sz="4000">
                <a:latin typeface="Helvetica Neue Light"/>
                <a:ea typeface="Helvetica Neue Light"/>
                <a:cs typeface="Helvetica Neue Light"/>
                <a:sym typeface="Helvetica Neue Light"/>
              </a:rPr>
              <a:t> to </a:t>
            </a:r>
            <a14:m>
              <m:oMath>
                <m:r>
                  <a:rPr xmlns:a="http://schemas.openxmlformats.org/drawingml/2006/main" sz="5000" i="1">
                    <a:solidFill>
                      <a:srgbClr val="000000"/>
                    </a:solidFill>
                    <a:latin typeface="Cambria Math" panose="02040503050406030204" pitchFamily="18" charset="0"/>
                  </a:rPr>
                  <m:t>π</m:t>
                </m:r>
              </m:oMath>
            </a14:m>
            <a:r>
              <a:rPr sz="4000">
                <a:latin typeface="Helvetica Neue Light"/>
                <a:ea typeface="Helvetica Neue Light"/>
                <a:cs typeface="Helvetica Neue Light"/>
                <a:sym typeface="Helvetica Neue Light"/>
              </a:rPr>
              <a:t>'s (state-value) Bellman equation</a:t>
            </a:r>
            <a:endParaRPr sz="4000"/>
          </a:p>
          <a:p>
            <a:pPr marL="568404" indent="-568404" defTabSz="764024">
              <a:spcBef>
                <a:spcPts val="3300"/>
              </a:spcBef>
              <a:defRPr sz="4000"/>
            </a:pPr>
            <a:r>
              <a:t>There is also a Bellman equation for </a:t>
            </a:r>
            <a14:m>
              <m:oMath>
                <m:r>
                  <a:rPr xmlns:a="http://schemas.openxmlformats.org/drawingml/2006/main" sz="5000" i="1">
                    <a:solidFill>
                      <a:srgbClr val="000000"/>
                    </a:solidFill>
                    <a:latin typeface="Cambria Math" panose="02040503050406030204" pitchFamily="18" charset="0"/>
                  </a:rPr>
                  <m:t>π</m:t>
                </m:r>
              </m:oMath>
            </a14:m>
            <a:r>
              <a:t>'s </a:t>
            </a:r>
            <a:r>
              <a:rPr>
                <a:solidFill>
                  <a:srgbClr val="C82506"/>
                </a:solidFill>
                <a:latin typeface="Helvetica Neue Medium"/>
                <a:ea typeface="Helvetica Neue Medium"/>
                <a:cs typeface="Helvetica Neue Medium"/>
                <a:sym typeface="Helvetica Neue Medium"/>
              </a:rPr>
              <a:t>action-value function</a:t>
            </a:r>
            <a:endParaRPr sz="4717"/>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Example: GridWorld"/>
          <p:cNvSpPr txBox="1"/>
          <p:nvPr>
            <p:ph type="title"/>
          </p:nvPr>
        </p:nvSpPr>
        <p:spPr>
          <a:xfrm>
            <a:off x="2667000" y="357186"/>
            <a:ext cx="19050000" cy="3036097"/>
          </a:xfrm>
          <a:prstGeom prst="rect">
            <a:avLst/>
          </a:prstGeom>
        </p:spPr>
        <p:txBody>
          <a:bodyPr/>
          <a:lstStyle/>
          <a:p>
            <a:pPr/>
            <a:r>
              <a:t>Example: GridWorld</a:t>
            </a:r>
          </a:p>
        </p:txBody>
      </p:sp>
      <p:sp>
        <p:nvSpPr>
          <p:cNvPr id="172" name="At each cell, can go north, south, east, west…"/>
          <p:cNvSpPr txBox="1"/>
          <p:nvPr>
            <p:ph type="body" sz="half" idx="1"/>
          </p:nvPr>
        </p:nvSpPr>
        <p:spPr>
          <a:xfrm>
            <a:off x="1978055" y="3487148"/>
            <a:ext cx="10113179" cy="8840391"/>
          </a:xfrm>
          <a:prstGeom prst="rect">
            <a:avLst/>
          </a:prstGeom>
        </p:spPr>
        <p:txBody>
          <a:bodyPr/>
          <a:lstStyle/>
          <a:p>
            <a:pPr>
              <a:spcBef>
                <a:spcPts val="3200"/>
              </a:spcBef>
            </a:pPr>
            <a:r>
              <a:t>At each cell, can go </a:t>
            </a:r>
            <a:r>
              <a:rPr>
                <a:latin typeface="American Typewriter"/>
                <a:ea typeface="American Typewriter"/>
                <a:cs typeface="American Typewriter"/>
                <a:sym typeface="American Typewriter"/>
              </a:rPr>
              <a:t>north</a:t>
            </a:r>
            <a:r>
              <a:t>, </a:t>
            </a:r>
            <a:r>
              <a:rPr>
                <a:latin typeface="American Typewriter"/>
                <a:ea typeface="American Typewriter"/>
                <a:cs typeface="American Typewriter"/>
                <a:sym typeface="American Typewriter"/>
              </a:rPr>
              <a:t>south</a:t>
            </a:r>
            <a:r>
              <a:t>, </a:t>
            </a:r>
            <a:r>
              <a:rPr>
                <a:latin typeface="American Typewriter"/>
                <a:ea typeface="American Typewriter"/>
                <a:cs typeface="American Typewriter"/>
                <a:sym typeface="American Typewriter"/>
              </a:rPr>
              <a:t>east</a:t>
            </a:r>
            <a:r>
              <a:t>, </a:t>
            </a:r>
            <a:r>
              <a:rPr>
                <a:latin typeface="American Typewriter"/>
                <a:ea typeface="American Typewriter"/>
                <a:cs typeface="American Typewriter"/>
                <a:sym typeface="American Typewriter"/>
              </a:rPr>
              <a:t>west</a:t>
            </a:r>
            <a:endParaRPr>
              <a:latin typeface="American Typewriter"/>
              <a:ea typeface="American Typewriter"/>
              <a:cs typeface="American Typewriter"/>
              <a:sym typeface="American Typewriter"/>
            </a:endParaRPr>
          </a:p>
          <a:p>
            <a:pPr>
              <a:spcBef>
                <a:spcPts val="3200"/>
              </a:spcBef>
            </a:pPr>
            <a:r>
              <a:t>Try to go off the </a:t>
            </a:r>
            <a:r>
              <a:rPr>
                <a:solidFill>
                  <a:srgbClr val="C82506"/>
                </a:solidFill>
                <a:latin typeface="Helvetica Neue Medium"/>
                <a:ea typeface="Helvetica Neue Medium"/>
                <a:cs typeface="Helvetica Neue Medium"/>
                <a:sym typeface="Helvetica Neue Medium"/>
              </a:rPr>
              <a:t>edge</a:t>
            </a:r>
            <a:r>
              <a:t>: reward of </a:t>
            </a:r>
            <a:r>
              <a:rPr>
                <a:solidFill>
                  <a:srgbClr val="C82506"/>
                </a:solidFill>
                <a:latin typeface="Helvetica Neue Medium"/>
                <a:ea typeface="Helvetica Neue Medium"/>
                <a:cs typeface="Helvetica Neue Medium"/>
                <a:sym typeface="Helvetica Neue Medium"/>
              </a:rPr>
              <a:t>-1</a:t>
            </a:r>
            <a:endParaRPr>
              <a:solidFill>
                <a:srgbClr val="C82506"/>
              </a:solidFill>
              <a:latin typeface="Helvetica Neue Medium"/>
              <a:ea typeface="Helvetica Neue Medium"/>
              <a:cs typeface="Helvetica Neue Medium"/>
              <a:sym typeface="Helvetica Neue Medium"/>
            </a:endParaRPr>
          </a:p>
          <a:p>
            <a:pPr>
              <a:spcBef>
                <a:spcPts val="3200"/>
              </a:spcBef>
            </a:pPr>
            <a:r>
              <a:t>Leaving state </a:t>
            </a:r>
            <a:r>
              <a:rPr>
                <a:solidFill>
                  <a:srgbClr val="C82506"/>
                </a:solidFill>
                <a:latin typeface="Helvetica Neue Medium"/>
                <a:ea typeface="Helvetica Neue Medium"/>
                <a:cs typeface="Helvetica Neue Medium"/>
                <a:sym typeface="Helvetica Neue Medium"/>
              </a:rPr>
              <a:t>A</a:t>
            </a:r>
            <a:r>
              <a:t>: takes you to state </a:t>
            </a:r>
            <a:r>
              <a:rPr>
                <a:solidFill>
                  <a:srgbClr val="C82506"/>
                </a:solidFill>
                <a:latin typeface="Helvetica Neue Medium"/>
                <a:ea typeface="Helvetica Neue Medium"/>
                <a:cs typeface="Helvetica Neue Medium"/>
                <a:sym typeface="Helvetica Neue Medium"/>
              </a:rPr>
              <a:t>Aʹ</a:t>
            </a:r>
            <a:r>
              <a:t>, reward of </a:t>
            </a:r>
            <a:r>
              <a:rPr>
                <a:solidFill>
                  <a:srgbClr val="C82506"/>
                </a:solidFill>
                <a:latin typeface="Helvetica Neue Medium"/>
                <a:ea typeface="Helvetica Neue Medium"/>
                <a:cs typeface="Helvetica Neue Medium"/>
                <a:sym typeface="Helvetica Neue Medium"/>
              </a:rPr>
              <a:t>+10</a:t>
            </a:r>
            <a:endParaRPr>
              <a:solidFill>
                <a:srgbClr val="C82506"/>
              </a:solidFill>
              <a:latin typeface="Helvetica Neue Medium"/>
              <a:ea typeface="Helvetica Neue Medium"/>
              <a:cs typeface="Helvetica Neue Medium"/>
              <a:sym typeface="Helvetica Neue Medium"/>
            </a:endParaRPr>
          </a:p>
          <a:p>
            <a:pPr>
              <a:spcBef>
                <a:spcPts val="3200"/>
              </a:spcBef>
            </a:pPr>
            <a:r>
              <a:t>Leaving state </a:t>
            </a:r>
            <a:r>
              <a:rPr>
                <a:solidFill>
                  <a:srgbClr val="C82506"/>
                </a:solidFill>
                <a:latin typeface="Helvetica Neue Medium"/>
                <a:ea typeface="Helvetica Neue Medium"/>
                <a:cs typeface="Helvetica Neue Medium"/>
                <a:sym typeface="Helvetica Neue Medium"/>
              </a:rPr>
              <a:t>B</a:t>
            </a:r>
            <a:r>
              <a:t>: takes you to state </a:t>
            </a:r>
            <a:r>
              <a:rPr>
                <a:solidFill>
                  <a:srgbClr val="C82506"/>
                </a:solidFill>
                <a:latin typeface="Helvetica Neue Medium"/>
                <a:ea typeface="Helvetica Neue Medium"/>
                <a:cs typeface="Helvetica Neue Medium"/>
                <a:sym typeface="Helvetica Neue Medium"/>
              </a:rPr>
              <a:t>Bʹ</a:t>
            </a:r>
            <a:r>
              <a:t>, reward of </a:t>
            </a:r>
            <a:r>
              <a:rPr>
                <a:solidFill>
                  <a:srgbClr val="C82506"/>
                </a:solidFill>
                <a:latin typeface="Helvetica Neue Medium"/>
                <a:ea typeface="Helvetica Neue Medium"/>
                <a:cs typeface="Helvetica Neue Medium"/>
                <a:sym typeface="Helvetica Neue Medium"/>
              </a:rPr>
              <a:t>+5</a:t>
            </a:r>
          </a:p>
        </p:txBody>
      </p:sp>
      <p:grpSp>
        <p:nvGrpSpPr>
          <p:cNvPr id="177" name="Group"/>
          <p:cNvGrpSpPr/>
          <p:nvPr/>
        </p:nvGrpSpPr>
        <p:grpSpPr>
          <a:xfrm>
            <a:off x="13874571" y="4523025"/>
            <a:ext cx="7104675" cy="7147427"/>
            <a:chOff x="0" y="0"/>
            <a:chExt cx="7104674" cy="7147425"/>
          </a:xfrm>
        </p:grpSpPr>
        <p:pic>
          <p:nvPicPr>
            <p:cNvPr id="173" name="Image" descr="Image"/>
            <p:cNvPicPr>
              <a:picLocks noChangeAspect="1"/>
            </p:cNvPicPr>
            <p:nvPr/>
          </p:nvPicPr>
          <p:blipFill>
            <a:blip r:embed="rId2">
              <a:extLst/>
            </a:blip>
            <a:stretch>
              <a:fillRect/>
            </a:stretch>
          </p:blipFill>
          <p:spPr>
            <a:xfrm>
              <a:off x="0" y="-1"/>
              <a:ext cx="7104675" cy="6768637"/>
            </a:xfrm>
            <a:prstGeom prst="rect">
              <a:avLst/>
            </a:prstGeom>
            <a:ln w="12700" cap="flat">
              <a:noFill/>
              <a:miter lim="400000"/>
            </a:ln>
            <a:effectLst/>
          </p:spPr>
        </p:pic>
        <p:grpSp>
          <p:nvGrpSpPr>
            <p:cNvPr id="176" name="Caption"/>
            <p:cNvGrpSpPr/>
            <p:nvPr/>
          </p:nvGrpSpPr>
          <p:grpSpPr>
            <a:xfrm>
              <a:off x="0" y="6870234"/>
              <a:ext cx="7104675" cy="277192"/>
              <a:chOff x="0" y="0"/>
              <a:chExt cx="7104674" cy="277191"/>
            </a:xfrm>
          </p:grpSpPr>
          <p:sp>
            <p:nvSpPr>
              <p:cNvPr id="174" name="Rectangle"/>
              <p:cNvSpPr/>
              <p:nvPr/>
            </p:nvSpPr>
            <p:spPr>
              <a:xfrm>
                <a:off x="0" y="0"/>
                <a:ext cx="7104675" cy="277192"/>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n-lt"/>
                    <a:ea typeface="+mn-ea"/>
                    <a:cs typeface="+mn-cs"/>
                    <a:sym typeface="Helvetica Neue"/>
                  </a:defRPr>
                </a:pPr>
              </a:p>
            </p:txBody>
          </p:sp>
          <p:sp>
            <p:nvSpPr>
              <p:cNvPr id="175" name="A grid with five rows and five columns.  The cell in the top row, second column is labelled &quot;A&quot; and has an arrow labelled &quot;+10&quot; leading to the cell in the bottom row second column labelled &quot;A'&quot;.  The cell in the top row, fourth column has an arrow labell"/>
              <p:cNvSpPr txBox="1"/>
              <p:nvPr/>
            </p:nvSpPr>
            <p:spPr>
              <a:xfrm>
                <a:off x="-1" y="0"/>
                <a:ext cx="7104676" cy="2771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n-lt"/>
                    <a:ea typeface="+mn-ea"/>
                    <a:cs typeface="+mn-cs"/>
                    <a:sym typeface="Helvetica Neue"/>
                  </a:defRPr>
                </a:lvl1pPr>
              </a:lstStyle>
              <a:p>
                <a:pPr/>
                <a:r>
                  <a:t>A grid with five rows and five columns.  The cell in the top row, second column is labelled "A" and has an arrow labelled "+10" leading to the cell in the bottom row second column labelled "A'".  The cell in the top row, fourth column has an arrow labelled "+5" leading to the cell in the third row, fourth column labelled "B'".</a:t>
                </a:r>
              </a:p>
            </p:txBody>
          </p:sp>
        </p:grpSp>
      </p:grpSp>
      <p:sp>
        <p:nvSpPr>
          <p:cNvPr id="178" name="(Image: Sutton &amp; Barto, 2018)"/>
          <p:cNvSpPr txBox="1"/>
          <p:nvPr/>
        </p:nvSpPr>
        <p:spPr>
          <a:xfrm>
            <a:off x="19546763" y="12950139"/>
            <a:ext cx="4181373" cy="502641"/>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sz="2400">
                <a:latin typeface="+mn-lt"/>
                <a:ea typeface="+mn-ea"/>
                <a:cs typeface="+mn-cs"/>
                <a:sym typeface="Helvetica Neue"/>
              </a:defRPr>
            </a:lvl1pPr>
          </a:lstStyle>
          <a:p>
            <a:pPr/>
            <a:r>
              <a:t>(Image: Sutton &amp; Barto, 2018)</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2">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172">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17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el" backwards="0">
                                    <p:tmAbs val="0"/>
                                  </p:iterate>
                                  <p:childTnLst>
                                    <p:set>
                                      <p:cBhvr>
                                        <p:cTn id="19" fill="hold"/>
                                        <p:tgtEl>
                                          <p:spTgt spid="172">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2"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GridWorld"/>
          <p:cNvSpPr txBox="1"/>
          <p:nvPr>
            <p:ph type="title"/>
          </p:nvPr>
        </p:nvSpPr>
        <p:spPr>
          <a:xfrm>
            <a:off x="2667000" y="357186"/>
            <a:ext cx="19050000" cy="3036097"/>
          </a:xfrm>
          <a:prstGeom prst="rect">
            <a:avLst/>
          </a:prstGeom>
        </p:spPr>
        <p:txBody>
          <a:bodyPr/>
          <a:lstStyle/>
          <a:p>
            <a:pPr/>
            <a:r>
              <a:t>GridWorld</a:t>
            </a:r>
          </a:p>
        </p:txBody>
      </p:sp>
      <p:grpSp>
        <p:nvGrpSpPr>
          <p:cNvPr id="185" name="Group"/>
          <p:cNvGrpSpPr/>
          <p:nvPr/>
        </p:nvGrpSpPr>
        <p:grpSpPr>
          <a:xfrm>
            <a:off x="3966881" y="4433789"/>
            <a:ext cx="7104676" cy="7147426"/>
            <a:chOff x="0" y="0"/>
            <a:chExt cx="7104674" cy="7147425"/>
          </a:xfrm>
        </p:grpSpPr>
        <p:pic>
          <p:nvPicPr>
            <p:cNvPr id="181" name="Image" descr="Image"/>
            <p:cNvPicPr>
              <a:picLocks noChangeAspect="1"/>
            </p:cNvPicPr>
            <p:nvPr/>
          </p:nvPicPr>
          <p:blipFill>
            <a:blip r:embed="rId2">
              <a:extLst/>
            </a:blip>
            <a:stretch>
              <a:fillRect/>
            </a:stretch>
          </p:blipFill>
          <p:spPr>
            <a:xfrm>
              <a:off x="0" y="0"/>
              <a:ext cx="7104675" cy="6768636"/>
            </a:xfrm>
            <a:prstGeom prst="rect">
              <a:avLst/>
            </a:prstGeom>
            <a:ln w="12700" cap="flat">
              <a:noFill/>
              <a:miter lim="400000"/>
            </a:ln>
            <a:effectLst/>
          </p:spPr>
        </p:pic>
        <p:grpSp>
          <p:nvGrpSpPr>
            <p:cNvPr id="184" name="Caption"/>
            <p:cNvGrpSpPr/>
            <p:nvPr/>
          </p:nvGrpSpPr>
          <p:grpSpPr>
            <a:xfrm>
              <a:off x="0" y="6870234"/>
              <a:ext cx="7104675" cy="277193"/>
              <a:chOff x="0" y="0"/>
              <a:chExt cx="7104674" cy="277191"/>
            </a:xfrm>
          </p:grpSpPr>
          <p:sp>
            <p:nvSpPr>
              <p:cNvPr id="182" name="Rectangle"/>
              <p:cNvSpPr/>
              <p:nvPr/>
            </p:nvSpPr>
            <p:spPr>
              <a:xfrm>
                <a:off x="0" y="0"/>
                <a:ext cx="7104675" cy="277192"/>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n-lt"/>
                    <a:ea typeface="+mn-ea"/>
                    <a:cs typeface="+mn-cs"/>
                    <a:sym typeface="Helvetica Neue"/>
                  </a:defRPr>
                </a:pPr>
              </a:p>
            </p:txBody>
          </p:sp>
          <p:sp>
            <p:nvSpPr>
              <p:cNvPr id="183" name="A grid with five rows and five columns.  The cell in the top row, second column is labelled &quot;A&quot; and has an arrow labelled &quot;+10&quot; leading to the cell in the bottom row second column labelled &quot;A'&quot;.  The cell in the top row, fourth column has an arrow labell"/>
              <p:cNvSpPr txBox="1"/>
              <p:nvPr/>
            </p:nvSpPr>
            <p:spPr>
              <a:xfrm>
                <a:off x="-1" y="-1"/>
                <a:ext cx="7104676" cy="2771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n-lt"/>
                    <a:ea typeface="+mn-ea"/>
                    <a:cs typeface="+mn-cs"/>
                    <a:sym typeface="Helvetica Neue"/>
                  </a:defRPr>
                </a:lvl1pPr>
              </a:lstStyle>
              <a:p>
                <a:pPr/>
                <a:r>
                  <a:t>A grid with five rows and five columns.  The cell in the top row, second column is labelled "A" and has an arrow labelled "+10" leading to the cell in the bottom row second column labelled "A'".  The cell in the top row, fourth column has an arrow labelled "+5" leading to the cell in the third row, fourth column labelled "B'".</a:t>
                </a:r>
              </a:p>
            </p:txBody>
          </p:sp>
        </p:grpSp>
      </p:grpSp>
      <p:grpSp>
        <p:nvGrpSpPr>
          <p:cNvPr id="190" name="Group"/>
          <p:cNvGrpSpPr/>
          <p:nvPr/>
        </p:nvGrpSpPr>
        <p:grpSpPr>
          <a:xfrm>
            <a:off x="13528665" y="4433790"/>
            <a:ext cx="7104859" cy="7270983"/>
            <a:chOff x="0" y="0"/>
            <a:chExt cx="7104857" cy="7270982"/>
          </a:xfrm>
        </p:grpSpPr>
        <p:pic>
          <p:nvPicPr>
            <p:cNvPr id="186" name="Image" descr="Image"/>
            <p:cNvPicPr>
              <a:picLocks noChangeAspect="1"/>
            </p:cNvPicPr>
            <p:nvPr/>
          </p:nvPicPr>
          <p:blipFill>
            <a:blip r:embed="rId3">
              <a:extLst/>
            </a:blip>
            <a:stretch>
              <a:fillRect/>
            </a:stretch>
          </p:blipFill>
          <p:spPr>
            <a:xfrm>
              <a:off x="0" y="0"/>
              <a:ext cx="7104673" cy="6981093"/>
            </a:xfrm>
            <a:prstGeom prst="rect">
              <a:avLst/>
            </a:prstGeom>
            <a:ln w="12700" cap="flat">
              <a:noFill/>
              <a:miter lim="400000"/>
            </a:ln>
            <a:effectLst/>
          </p:spPr>
        </p:pic>
        <p:grpSp>
          <p:nvGrpSpPr>
            <p:cNvPr id="189" name="Caption"/>
            <p:cNvGrpSpPr/>
            <p:nvPr/>
          </p:nvGrpSpPr>
          <p:grpSpPr>
            <a:xfrm>
              <a:off x="0" y="7082691"/>
              <a:ext cx="7104858" cy="188292"/>
              <a:chOff x="0" y="0"/>
              <a:chExt cx="7104857" cy="188291"/>
            </a:xfrm>
          </p:grpSpPr>
          <p:sp>
            <p:nvSpPr>
              <p:cNvPr id="187" name="Rectangle"/>
              <p:cNvSpPr/>
              <p:nvPr/>
            </p:nvSpPr>
            <p:spPr>
              <a:xfrm>
                <a:off x="0" y="0"/>
                <a:ext cx="7104858" cy="188292"/>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n-lt"/>
                    <a:ea typeface="+mn-ea"/>
                    <a:cs typeface="+mn-cs"/>
                    <a:sym typeface="Helvetica Neue"/>
                  </a:defRPr>
                </a:pPr>
              </a:p>
            </p:txBody>
          </p:sp>
          <p:sp>
            <p:nvSpPr>
              <p:cNvPr id="188" name="A five-by-five grid with numbers in each cell; the top row has 3.3, 8.8, 4.4., 5.3, 1.5; the bottom row has -1.9, -1.3, -1.2, -1.4, -2.0."/>
              <p:cNvSpPr txBox="1"/>
              <p:nvPr/>
            </p:nvSpPr>
            <p:spPr>
              <a:xfrm>
                <a:off x="0" y="-1"/>
                <a:ext cx="7104858" cy="1882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n-lt"/>
                    <a:ea typeface="+mn-ea"/>
                    <a:cs typeface="+mn-cs"/>
                    <a:sym typeface="Helvetica Neue"/>
                  </a:defRPr>
                </a:lvl1pPr>
              </a:lstStyle>
              <a:p>
                <a:pPr/>
                <a:r>
                  <a:t>A five-by-five grid with numbers in each cell; the top row has 3.3, 8.8, 4.4., 5.3, 1.5; the bottom row has -1.9, -1.3, -1.2, -1.4, -2.0.</a:t>
                </a:r>
              </a:p>
            </p:txBody>
          </p:sp>
        </p:grpSp>
      </p:grpSp>
      <p:sp>
        <p:nvSpPr>
          <p:cNvPr id="191" name="Reward dynamics"/>
          <p:cNvSpPr txBox="1"/>
          <p:nvPr/>
        </p:nvSpPr>
        <p:spPr>
          <a:xfrm>
            <a:off x="5815627" y="11726695"/>
            <a:ext cx="3407181" cy="614095"/>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a:latin typeface="+mn-lt"/>
                <a:ea typeface="+mn-ea"/>
                <a:cs typeface="+mn-cs"/>
                <a:sym typeface="Helvetica Neue"/>
              </a:defRPr>
            </a:lvl1pPr>
          </a:lstStyle>
          <a:p>
            <a:pPr/>
            <a:r>
              <a:t>Reward dynamics</a:t>
            </a:r>
          </a:p>
        </p:txBody>
      </p:sp>
      <p:sp>
        <p:nvSpPr>
          <p:cNvPr id="192" name="State-value function v𝜋 for random policy"/>
          <p:cNvSpPr txBox="1"/>
          <p:nvPr/>
        </p:nvSpPr>
        <p:spPr>
          <a:xfrm>
            <a:off x="13300501" y="11906936"/>
            <a:ext cx="7561183" cy="1278769"/>
          </a:xfrm>
          <a:prstGeom prst="rect">
            <a:avLst/>
          </a:prstGeom>
          <a:ln w="12700">
            <a:miter lim="400000"/>
          </a:ln>
          <a:extLst>
            <a:ext uri="{C572A759-6A51-4108-AA02-DFA0A04FC94B}">
              <ma14:wrappingTextBoxFlag xmlns:ma14="http://schemas.microsoft.com/office/mac/drawingml/2011/main" val="1"/>
            </a:ext>
          </a:extLst>
        </p:spPr>
        <p:txBody>
          <a:bodyPr lIns="71436" tIns="71436" rIns="71436" bIns="71436" anchor="ctr">
            <a:spAutoFit/>
          </a:bodyPr>
          <a:lstStyle/>
          <a:p>
            <a:pPr>
              <a:defRPr>
                <a:latin typeface="+mn-lt"/>
                <a:ea typeface="+mn-ea"/>
                <a:cs typeface="+mn-cs"/>
                <a:sym typeface="Helvetica Neue"/>
              </a:defRPr>
            </a:pPr>
            <a:r>
              <a:t>State-value function v</a:t>
            </a:r>
            <a:r>
              <a:rPr baseline="-5998"/>
              <a:t>𝜋 </a:t>
            </a:r>
            <a:r>
              <a:t>for random policy</a:t>
            </a:r>
            <a:br/>
            <a14:m>
              <m:oMath>
                <m:r>
                  <a:rPr xmlns:a="http://schemas.openxmlformats.org/drawingml/2006/main" sz="3800" i="1">
                    <a:solidFill>
                      <a:srgbClr val="5E5E5E"/>
                    </a:solidFill>
                    <a:latin typeface="Cambria Math" panose="02040503050406030204" pitchFamily="18" charset="0"/>
                  </a:rPr>
                  <m:t>π</m:t>
                </m:r>
                <m:r>
                  <a:rPr xmlns:a="http://schemas.openxmlformats.org/drawingml/2006/main" sz="3800" i="1">
                    <a:solidFill>
                      <a:srgbClr val="5E5E5E"/>
                    </a:solidFill>
                    <a:latin typeface="Cambria Math" panose="02040503050406030204" pitchFamily="18" charset="0"/>
                  </a:rPr>
                  <m:t>(</m:t>
                </m:r>
                <m:r>
                  <a:rPr xmlns:a="http://schemas.openxmlformats.org/drawingml/2006/main" sz="3800" i="1">
                    <a:solidFill>
                      <a:srgbClr val="5E5E5E"/>
                    </a:solidFill>
                    <a:latin typeface="Cambria Math" panose="02040503050406030204" pitchFamily="18" charset="0"/>
                  </a:rPr>
                  <m:t>a</m:t>
                </m:r>
                <m:r>
                  <a:rPr xmlns:a="http://schemas.openxmlformats.org/drawingml/2006/main" sz="3800" i="1">
                    <a:solidFill>
                      <a:srgbClr val="5E5E5E"/>
                    </a:solidFill>
                    <a:latin typeface="Cambria Math" panose="02040503050406030204" pitchFamily="18" charset="0"/>
                  </a:rPr>
                  <m:t>|</m:t>
                </m:r>
                <m:r>
                  <a:rPr xmlns:a="http://schemas.openxmlformats.org/drawingml/2006/main" sz="3800" i="1">
                    <a:solidFill>
                      <a:srgbClr val="5E5E5E"/>
                    </a:solidFill>
                    <a:latin typeface="Cambria Math" panose="02040503050406030204" pitchFamily="18" charset="0"/>
                  </a:rPr>
                  <m:t>s</m:t>
                </m:r>
                <m:r>
                  <a:rPr xmlns:a="http://schemas.openxmlformats.org/drawingml/2006/main" sz="3800" i="1">
                    <a:solidFill>
                      <a:srgbClr val="5E5E5E"/>
                    </a:solidFill>
                    <a:latin typeface="Cambria Math" panose="02040503050406030204" pitchFamily="18" charset="0"/>
                  </a:rPr>
                  <m:t>)</m:t>
                </m:r>
                <m:r>
                  <a:rPr xmlns:a="http://schemas.openxmlformats.org/drawingml/2006/main" sz="3800" i="1">
                    <a:solidFill>
                      <a:srgbClr val="5E5E5E"/>
                    </a:solidFill>
                    <a:latin typeface="Cambria Math" panose="02040503050406030204" pitchFamily="18" charset="0"/>
                  </a:rPr>
                  <m:t>=</m:t>
                </m:r>
                <m:r>
                  <a:rPr xmlns:a="http://schemas.openxmlformats.org/drawingml/2006/main" sz="3800" i="1">
                    <a:solidFill>
                      <a:srgbClr val="5E5E5E"/>
                    </a:solidFill>
                    <a:latin typeface="Cambria Math" panose="02040503050406030204" pitchFamily="18" charset="0"/>
                  </a:rPr>
                  <m:t>0.25</m:t>
                </m:r>
              </m:oMath>
            </a14:m>
            <a:endParaRPr sz="3585"/>
          </a:p>
        </p:txBody>
      </p:sp>
      <p:sp>
        <p:nvSpPr>
          <p:cNvPr id="193" name="(Image: Sutton &amp; Barto, 2018)"/>
          <p:cNvSpPr txBox="1"/>
          <p:nvPr/>
        </p:nvSpPr>
        <p:spPr>
          <a:xfrm>
            <a:off x="19546763" y="12950139"/>
            <a:ext cx="4181373" cy="502641"/>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sz="2400">
                <a:latin typeface="+mn-lt"/>
                <a:ea typeface="+mn-ea"/>
                <a:cs typeface="+mn-cs"/>
                <a:sym typeface="Helvetica Neue"/>
              </a:defRPr>
            </a:lvl1pPr>
          </a:lstStyle>
          <a:p>
            <a:pPr/>
            <a:r>
              <a:t>(Image: Sutton &amp; Barto, 2018)</a:t>
            </a:r>
          </a:p>
        </p:txBody>
      </p:sp>
      <p:sp>
        <p:nvSpPr>
          <p:cNvPr id="194" name="Circle"/>
          <p:cNvSpPr/>
          <p:nvPr/>
        </p:nvSpPr>
        <p:spPr>
          <a:xfrm>
            <a:off x="15141108" y="4719935"/>
            <a:ext cx="1214991" cy="1214991"/>
          </a:xfrm>
          <a:prstGeom prst="ellipse">
            <a:avLst/>
          </a:prstGeom>
          <a:ln w="63500">
            <a:solidFill>
              <a:srgbClr val="FE9301"/>
            </a:solidFill>
            <a:miter lim="400000"/>
          </a:ln>
        </p:spPr>
        <p:txBody>
          <a:bodyPr lIns="71436" tIns="71436" rIns="71436" bIns="71436" anchor="ctr"/>
          <a:lstStyle/>
          <a:p>
            <a:pPr>
              <a:defRPr sz="3000">
                <a:solidFill>
                  <a:srgbClr val="FFFFFF"/>
                </a:solidFill>
              </a:defRPr>
            </a:p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fast" advClick="1" p14:dur="500">
        <p159:morph option="byObject"/>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194"/>
                                        </p:tgtEl>
                                        <p:attrNameLst>
                                          <p:attrName>style.visibility</p:attrName>
                                        </p:attrNameLst>
                                      </p:cBhvr>
                                      <p:to>
                                        <p:strVal val="visible"/>
                                      </p:to>
                                    </p:set>
                                    <p:animEffect filter="box(out)" transition="in">
                                      <p:cBhvr>
                                        <p:cTn id="7" dur="10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4"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GridWorld with Bounds Checking"/>
          <p:cNvSpPr txBox="1"/>
          <p:nvPr>
            <p:ph type="title"/>
          </p:nvPr>
        </p:nvSpPr>
        <p:spPr>
          <a:xfrm>
            <a:off x="2667000" y="357186"/>
            <a:ext cx="19050000" cy="3036097"/>
          </a:xfrm>
          <a:prstGeom prst="rect">
            <a:avLst/>
          </a:prstGeom>
        </p:spPr>
        <p:txBody>
          <a:bodyPr/>
          <a:lstStyle>
            <a:lvl1pPr defTabSz="755807">
              <a:defRPr sz="10300"/>
            </a:lvl1pPr>
          </a:lstStyle>
          <a:p>
            <a:pPr/>
            <a:r>
              <a:t>GridWorld with Bounds Checking</a:t>
            </a:r>
          </a:p>
        </p:txBody>
      </p:sp>
      <p:sp>
        <p:nvSpPr>
          <p:cNvPr id="197" name="What about a policy where we never try to go over an edge?"/>
          <p:cNvSpPr txBox="1"/>
          <p:nvPr>
            <p:ph type="body" sz="quarter" idx="1"/>
          </p:nvPr>
        </p:nvSpPr>
        <p:spPr>
          <a:xfrm>
            <a:off x="4482416" y="4020503"/>
            <a:ext cx="15609097" cy="1013074"/>
          </a:xfrm>
          <a:prstGeom prst="rect">
            <a:avLst/>
          </a:prstGeom>
        </p:spPr>
        <p:txBody>
          <a:bodyPr/>
          <a:lstStyle>
            <a:lvl1pPr marL="0" indent="0">
              <a:buSzTx/>
              <a:buNone/>
            </a:lvl1pPr>
          </a:lstStyle>
          <a:p>
            <a:pPr/>
            <a:r>
              <a:t>What about a policy where we never try to go over an edge?</a:t>
            </a:r>
          </a:p>
        </p:txBody>
      </p:sp>
      <p:grpSp>
        <p:nvGrpSpPr>
          <p:cNvPr id="202" name="Group"/>
          <p:cNvGrpSpPr/>
          <p:nvPr/>
        </p:nvGrpSpPr>
        <p:grpSpPr>
          <a:xfrm>
            <a:off x="9819840" y="5660797"/>
            <a:ext cx="4934251" cy="5138313"/>
            <a:chOff x="0" y="0"/>
            <a:chExt cx="4934249" cy="5138311"/>
          </a:xfrm>
        </p:grpSpPr>
        <p:pic>
          <p:nvPicPr>
            <p:cNvPr id="198" name="Image" descr="Image"/>
            <p:cNvPicPr>
              <a:picLocks noChangeAspect="1"/>
            </p:cNvPicPr>
            <p:nvPr/>
          </p:nvPicPr>
          <p:blipFill>
            <a:blip r:embed="rId2">
              <a:extLst/>
            </a:blip>
            <a:stretch>
              <a:fillRect/>
            </a:stretch>
          </p:blipFill>
          <p:spPr>
            <a:xfrm>
              <a:off x="-1" y="0"/>
              <a:ext cx="4934251" cy="4848422"/>
            </a:xfrm>
            <a:prstGeom prst="rect">
              <a:avLst/>
            </a:prstGeom>
            <a:ln w="12700" cap="flat">
              <a:noFill/>
              <a:miter lim="400000"/>
            </a:ln>
            <a:effectLst/>
          </p:spPr>
        </p:pic>
        <p:grpSp>
          <p:nvGrpSpPr>
            <p:cNvPr id="201" name="Caption"/>
            <p:cNvGrpSpPr/>
            <p:nvPr/>
          </p:nvGrpSpPr>
          <p:grpSpPr>
            <a:xfrm>
              <a:off x="-1" y="4950021"/>
              <a:ext cx="4934251" cy="188292"/>
              <a:chOff x="0" y="0"/>
              <a:chExt cx="4934249" cy="188291"/>
            </a:xfrm>
          </p:grpSpPr>
          <p:sp>
            <p:nvSpPr>
              <p:cNvPr id="199" name="Rectangle"/>
              <p:cNvSpPr/>
              <p:nvPr/>
            </p:nvSpPr>
            <p:spPr>
              <a:xfrm>
                <a:off x="0" y="0"/>
                <a:ext cx="4934250" cy="188292"/>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n-lt"/>
                    <a:ea typeface="+mn-ea"/>
                    <a:cs typeface="+mn-cs"/>
                    <a:sym typeface="Helvetica Neue"/>
                  </a:defRPr>
                </a:pPr>
              </a:p>
            </p:txBody>
          </p:sp>
          <p:sp>
            <p:nvSpPr>
              <p:cNvPr id="200" name="A five-by-five grid with numbers in each cell; the top row has 3.3, 8.8, 4.4., 5.3, 1.5; the bottom row has -1.9, -1.3, -1.2, -1.4, -2.0."/>
              <p:cNvSpPr txBox="1"/>
              <p:nvPr/>
            </p:nvSpPr>
            <p:spPr>
              <a:xfrm>
                <a:off x="0" y="-1"/>
                <a:ext cx="4934250" cy="1882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n-lt"/>
                    <a:ea typeface="+mn-ea"/>
                    <a:cs typeface="+mn-cs"/>
                    <a:sym typeface="Helvetica Neue"/>
                  </a:defRPr>
                </a:lvl1pPr>
              </a:lstStyle>
              <a:p>
                <a:pPr/>
                <a:r>
                  <a:t>A five-by-five grid with numbers in each cell; the top row has 3.3, 8.8, 4.4., 5.3, 1.5; the bottom row has -1.9, -1.3, -1.2, -1.4, -2.0.</a:t>
                </a:r>
              </a:p>
            </p:txBody>
          </p:sp>
        </p:grpSp>
      </p:grpSp>
      <p:grpSp>
        <p:nvGrpSpPr>
          <p:cNvPr id="207" name="Group"/>
          <p:cNvGrpSpPr/>
          <p:nvPr/>
        </p:nvGrpSpPr>
        <p:grpSpPr>
          <a:xfrm>
            <a:off x="2890547" y="5660797"/>
            <a:ext cx="5089130" cy="5316113"/>
            <a:chOff x="0" y="0"/>
            <a:chExt cx="5089128" cy="5316112"/>
          </a:xfrm>
        </p:grpSpPr>
        <p:pic>
          <p:nvPicPr>
            <p:cNvPr id="203" name="Image" descr="Image"/>
            <p:cNvPicPr>
              <a:picLocks noChangeAspect="1"/>
            </p:cNvPicPr>
            <p:nvPr/>
          </p:nvPicPr>
          <p:blipFill>
            <a:blip r:embed="rId3">
              <a:extLst/>
            </a:blip>
            <a:stretch>
              <a:fillRect/>
            </a:stretch>
          </p:blipFill>
          <p:spPr>
            <a:xfrm>
              <a:off x="0" y="0"/>
              <a:ext cx="5089130" cy="4848422"/>
            </a:xfrm>
            <a:prstGeom prst="rect">
              <a:avLst/>
            </a:prstGeom>
            <a:ln w="12700" cap="flat">
              <a:noFill/>
              <a:miter lim="400000"/>
            </a:ln>
            <a:effectLst/>
          </p:spPr>
        </p:pic>
        <p:grpSp>
          <p:nvGrpSpPr>
            <p:cNvPr id="206" name="Caption"/>
            <p:cNvGrpSpPr/>
            <p:nvPr/>
          </p:nvGrpSpPr>
          <p:grpSpPr>
            <a:xfrm>
              <a:off x="0" y="4950021"/>
              <a:ext cx="5089130" cy="366092"/>
              <a:chOff x="0" y="0"/>
              <a:chExt cx="5089128" cy="366091"/>
            </a:xfrm>
          </p:grpSpPr>
          <p:sp>
            <p:nvSpPr>
              <p:cNvPr id="204" name="Rectangle"/>
              <p:cNvSpPr/>
              <p:nvPr/>
            </p:nvSpPr>
            <p:spPr>
              <a:xfrm>
                <a:off x="0" y="0"/>
                <a:ext cx="5089129" cy="366092"/>
              </a:xfrm>
              <a:prstGeom prst="roundRect">
                <a:avLst>
                  <a:gd name="adj" fmla="val 0"/>
                </a:avLst>
              </a:prstGeom>
              <a:solidFill>
                <a:srgbClr val="000000">
                  <a:alpha val="0"/>
                </a:srgbClr>
              </a:solidFill>
              <a:ln w="12700" cap="flat">
                <a:noFill/>
                <a:miter lim="400000"/>
              </a:ln>
              <a:effectLst/>
            </p:spPr>
            <p:txBody>
              <a:bodyPr wrap="square" lIns="71436" tIns="71436" rIns="71436" bIns="71436" numCol="1" anchor="t">
                <a:noAutofit/>
              </a:bodyPr>
              <a:lstStyle/>
              <a:p>
                <a:pPr>
                  <a:defRPr b="1" sz="600">
                    <a:solidFill>
                      <a:srgbClr val="D6D5D5"/>
                    </a:solidFill>
                    <a:latin typeface="+mn-lt"/>
                    <a:ea typeface="+mn-ea"/>
                    <a:cs typeface="+mn-cs"/>
                    <a:sym typeface="Helvetica Neue"/>
                  </a:defRPr>
                </a:pPr>
              </a:p>
            </p:txBody>
          </p:sp>
          <p:sp>
            <p:nvSpPr>
              <p:cNvPr id="205" name="A grid with five rows and five columns.  The cell in the top row, second column is labelled &quot;A&quot; and has an arrow labelled &quot;+10&quot; leading to the cell in the bottom row second column labelled &quot;A'&quot;.  The cell in the top row, fourth column has an arrow labell"/>
              <p:cNvSpPr txBox="1"/>
              <p:nvPr/>
            </p:nvSpPr>
            <p:spPr>
              <a:xfrm>
                <a:off x="0" y="-1"/>
                <a:ext cx="5089129" cy="3660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lvl1pPr>
                  <a:defRPr b="1" sz="600">
                    <a:solidFill>
                      <a:srgbClr val="D6D5D5"/>
                    </a:solidFill>
                    <a:latin typeface="+mn-lt"/>
                    <a:ea typeface="+mn-ea"/>
                    <a:cs typeface="+mn-cs"/>
                    <a:sym typeface="Helvetica Neue"/>
                  </a:defRPr>
                </a:lvl1pPr>
              </a:lstStyle>
              <a:p>
                <a:pPr/>
                <a:r>
                  <a:t>A grid with five rows and five columns.  The cell in the top row, second column is labelled "A" and has an arrow labelled "+10" leading to the cell in the bottom row second column labelled "A'".  The cell in the top row, fourth column has an arrow labelled "+5" leading to the cell in the third row, fourth column labelled "B'".</a:t>
                </a:r>
              </a:p>
            </p:txBody>
          </p:sp>
        </p:grpSp>
      </p:grpSp>
      <p:sp>
        <p:nvSpPr>
          <p:cNvPr id="208" name="Reward dynamics"/>
          <p:cNvSpPr txBox="1"/>
          <p:nvPr/>
        </p:nvSpPr>
        <p:spPr>
          <a:xfrm>
            <a:off x="3731519" y="11936121"/>
            <a:ext cx="3407182" cy="614095"/>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lvl1pPr>
              <a:defRPr>
                <a:latin typeface="+mn-lt"/>
                <a:ea typeface="+mn-ea"/>
                <a:cs typeface="+mn-cs"/>
                <a:sym typeface="Helvetica Neue"/>
              </a:defRPr>
            </a:lvl1pPr>
          </a:lstStyle>
          <a:p>
            <a:pPr/>
            <a:r>
              <a:t>Reward dynamics</a:t>
            </a:r>
          </a:p>
        </p:txBody>
      </p:sp>
      <p:sp>
        <p:nvSpPr>
          <p:cNvPr id="209" name="State-value function   for…"/>
          <p:cNvSpPr txBox="1"/>
          <p:nvPr/>
        </p:nvSpPr>
        <p:spPr>
          <a:xfrm>
            <a:off x="9803736" y="11368746"/>
            <a:ext cx="4966455" cy="1748847"/>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a:defRPr>
                <a:latin typeface="+mn-lt"/>
                <a:ea typeface="+mn-ea"/>
                <a:cs typeface="+mn-cs"/>
                <a:sym typeface="Helvetica Neue"/>
              </a:defRPr>
            </a:pPr>
            <a:r>
              <a:t>State-value function </a:t>
            </a:r>
            <a14:m>
              <m:oMath>
                <m:sSub>
                  <m:e>
                    <m:r>
                      <a:rPr xmlns:a="http://schemas.openxmlformats.org/drawingml/2006/main" sz="3800" i="1">
                        <a:solidFill>
                          <a:srgbClr val="5E5E5E"/>
                        </a:solidFill>
                        <a:latin typeface="Cambria Math" panose="02040503050406030204" pitchFamily="18" charset="0"/>
                      </a:rPr>
                      <m:t>v</m:t>
                    </m:r>
                  </m:e>
                  <m:sub>
                    <m:r>
                      <a:rPr xmlns:a="http://schemas.openxmlformats.org/drawingml/2006/main" sz="3800" i="1">
                        <a:solidFill>
                          <a:srgbClr val="5E5E5E"/>
                        </a:solidFill>
                        <a:latin typeface="Cambria Math" panose="02040503050406030204" pitchFamily="18" charset="0"/>
                      </a:rPr>
                      <m:t>π</m:t>
                    </m:r>
                  </m:sub>
                </m:sSub>
              </m:oMath>
            </a14:m>
            <a:r>
              <a:rPr baseline="-5998"/>
              <a:t> </a:t>
            </a:r>
            <a:r>
              <a:t>for </a:t>
            </a:r>
          </a:p>
          <a:p>
            <a:pPr>
              <a:defRPr>
                <a:latin typeface="+mn-lt"/>
                <a:ea typeface="+mn-ea"/>
                <a:cs typeface="+mn-cs"/>
                <a:sym typeface="Helvetica Neue"/>
              </a:defRPr>
            </a:pPr>
            <a:r>
              <a:t>random policy</a:t>
            </a:r>
            <a:br/>
            <a14:m>
              <m:oMath>
                <m:r>
                  <a:rPr xmlns:a="http://schemas.openxmlformats.org/drawingml/2006/main" sz="3800" i="1">
                    <a:solidFill>
                      <a:srgbClr val="5E5E5E"/>
                    </a:solidFill>
                    <a:latin typeface="Cambria Math" panose="02040503050406030204" pitchFamily="18" charset="0"/>
                  </a:rPr>
                  <m:t>π</m:t>
                </m:r>
                <m:r>
                  <a:rPr xmlns:a="http://schemas.openxmlformats.org/drawingml/2006/main" sz="3800" i="1">
                    <a:solidFill>
                      <a:srgbClr val="5E5E5E"/>
                    </a:solidFill>
                    <a:latin typeface="Cambria Math" panose="02040503050406030204" pitchFamily="18" charset="0"/>
                  </a:rPr>
                  <m:t>(</m:t>
                </m:r>
                <m:r>
                  <a:rPr xmlns:a="http://schemas.openxmlformats.org/drawingml/2006/main" sz="3800" i="1">
                    <a:solidFill>
                      <a:srgbClr val="5E5E5E"/>
                    </a:solidFill>
                    <a:latin typeface="Cambria Math" panose="02040503050406030204" pitchFamily="18" charset="0"/>
                  </a:rPr>
                  <m:t>a</m:t>
                </m:r>
                <m:r>
                  <a:rPr xmlns:a="http://schemas.openxmlformats.org/drawingml/2006/main" sz="3800" i="1">
                    <a:solidFill>
                      <a:srgbClr val="5E5E5E"/>
                    </a:solidFill>
                    <a:latin typeface="Cambria Math" panose="02040503050406030204" pitchFamily="18" charset="0"/>
                  </a:rPr>
                  <m:t>∣</m:t>
                </m:r>
                <m:r>
                  <a:rPr xmlns:a="http://schemas.openxmlformats.org/drawingml/2006/main" sz="3800" i="1">
                    <a:solidFill>
                      <a:srgbClr val="5E5E5E"/>
                    </a:solidFill>
                    <a:latin typeface="Cambria Math" panose="02040503050406030204" pitchFamily="18" charset="0"/>
                  </a:rPr>
                  <m:t>s</m:t>
                </m:r>
                <m:r>
                  <a:rPr xmlns:a="http://schemas.openxmlformats.org/drawingml/2006/main" sz="3800" i="1">
                    <a:solidFill>
                      <a:srgbClr val="5E5E5E"/>
                    </a:solidFill>
                    <a:latin typeface="Cambria Math" panose="02040503050406030204" pitchFamily="18" charset="0"/>
                  </a:rPr>
                  <m:t>)</m:t>
                </m:r>
                <m:r>
                  <a:rPr xmlns:a="http://schemas.openxmlformats.org/drawingml/2006/main" sz="3800" i="1">
                    <a:solidFill>
                      <a:srgbClr val="5E5E5E"/>
                    </a:solidFill>
                    <a:latin typeface="Cambria Math" panose="02040503050406030204" pitchFamily="18" charset="0"/>
                  </a:rPr>
                  <m:t>=</m:t>
                </m:r>
                <m:r>
                  <a:rPr xmlns:a="http://schemas.openxmlformats.org/drawingml/2006/main" sz="3800" i="1">
                    <a:solidFill>
                      <a:srgbClr val="5E5E5E"/>
                    </a:solidFill>
                    <a:latin typeface="Cambria Math" panose="02040503050406030204" pitchFamily="18" charset="0"/>
                  </a:rPr>
                  <m:t>0.25</m:t>
                </m:r>
              </m:oMath>
            </a14:m>
            <a:endParaRPr sz="3585"/>
          </a:p>
        </p:txBody>
      </p:sp>
      <p:graphicFrame>
        <p:nvGraphicFramePr>
          <p:cNvPr id="210" name="Table 1"/>
          <p:cNvGraphicFramePr/>
          <p:nvPr/>
        </p:nvGraphicFramePr>
        <p:xfrm>
          <a:off x="16594253" y="5861041"/>
          <a:ext cx="4565121" cy="444793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913024"/>
                <a:gridCol w="913024"/>
                <a:gridCol w="913024"/>
                <a:gridCol w="913024"/>
                <a:gridCol w="913024"/>
              </a:tblGrid>
              <a:tr h="889586">
                <a:tc>
                  <a:txBody>
                    <a:bodyPr/>
                    <a:lstStyle/>
                    <a:p>
                      <a:pPr defTabSz="914400">
                        <a:defRPr sz="1800"/>
                      </a:pPr>
                      <a:r>
                        <a:rPr sz="3200">
                          <a:sym typeface="Helvetica Neue Medium"/>
                        </a:rPr>
                        <a:t>6.7</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10.8</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6.4</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6.7</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4.3</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889586">
                <a:tc>
                  <a:txBody>
                    <a:bodyPr/>
                    <a:lstStyle/>
                    <a:p>
                      <a:pPr defTabSz="914400">
                        <a:defRPr sz="1800"/>
                      </a:pPr>
                      <a:r>
                        <a:rPr sz="3200">
                          <a:sym typeface="Helvetica Neue Medium"/>
                        </a:rPr>
                        <a:t>4.2</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4.7</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3.7</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3.4</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2.8</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889586">
                <a:tc>
                  <a:txBody>
                    <a:bodyPr/>
                    <a:lstStyle/>
                    <a:p>
                      <a:pPr defTabSz="914400">
                        <a:defRPr sz="1800"/>
                      </a:pPr>
                      <a:r>
                        <a:rPr sz="3200">
                          <a:sym typeface="Helvetica Neue Medium"/>
                        </a:rPr>
                        <a:t>2.4</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2.4</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2.1</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1.9</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1.7</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889586">
                <a:tc>
                  <a:txBody>
                    <a:bodyPr/>
                    <a:lstStyle/>
                    <a:p>
                      <a:pPr defTabSz="914400">
                        <a:defRPr sz="1800"/>
                      </a:pPr>
                      <a:r>
                        <a:rPr sz="3200">
                          <a:sym typeface="Helvetica Neue Medium"/>
                        </a:rPr>
                        <a:t>1.5</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1.4</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1.3</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1.2</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1.1</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r h="889586">
                <a:tc>
                  <a:txBody>
                    <a:bodyPr/>
                    <a:lstStyle/>
                    <a:p>
                      <a:pPr defTabSz="914400">
                        <a:defRPr sz="1800"/>
                      </a:pPr>
                      <a:r>
                        <a:rPr sz="3200">
                          <a:sym typeface="Helvetica Neue Medium"/>
                        </a:rPr>
                        <a:t>1.1</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1.0</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0.9</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0.9</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c>
                  <a:txBody>
                    <a:bodyPr/>
                    <a:lstStyle/>
                    <a:p>
                      <a:pPr defTabSz="914400">
                        <a:defRPr sz="1800"/>
                      </a:pPr>
                      <a:r>
                        <a:rPr sz="3200">
                          <a:sym typeface="Helvetica Neue Medium"/>
                        </a:rPr>
                        <a:t>0.9</a:t>
                      </a:r>
                    </a:p>
                  </a:txBody>
                  <a:tcPr marL="50800" marR="50800" marT="50800" marB="508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noFill/>
                  </a:tcPr>
                </a:tc>
              </a:tr>
            </a:tbl>
          </a:graphicData>
        </a:graphic>
      </p:graphicFrame>
      <p:sp>
        <p:nvSpPr>
          <p:cNvPr id="211" name="State-value function   for…"/>
          <p:cNvSpPr txBox="1"/>
          <p:nvPr/>
        </p:nvSpPr>
        <p:spPr>
          <a:xfrm>
            <a:off x="16311669" y="11610046"/>
            <a:ext cx="5130294" cy="1266247"/>
          </a:xfrm>
          <a:prstGeom prst="rect">
            <a:avLst/>
          </a:prstGeom>
          <a:ln w="12700">
            <a:miter lim="400000"/>
          </a:ln>
          <a:extLst>
            <a:ext uri="{C572A759-6A51-4108-AA02-DFA0A04FC94B}">
              <ma14:wrappingTextBoxFlag xmlns:ma14="http://schemas.microsoft.com/office/mac/drawingml/2011/main" val="1"/>
            </a:ext>
          </a:extLst>
        </p:spPr>
        <p:txBody>
          <a:bodyPr wrap="none" lIns="71436" tIns="71436" rIns="71436" bIns="71436" anchor="ctr">
            <a:spAutoFit/>
          </a:bodyPr>
          <a:lstStyle/>
          <a:p>
            <a:pPr>
              <a:defRPr>
                <a:latin typeface="+mn-lt"/>
                <a:ea typeface="+mn-ea"/>
                <a:cs typeface="+mn-cs"/>
                <a:sym typeface="Helvetica Neue"/>
              </a:defRPr>
            </a:pPr>
            <a:r>
              <a:t>State-value function </a:t>
            </a:r>
            <a14:m>
              <m:oMath>
                <m:sSub>
                  <m:e>
                    <m:r>
                      <a:rPr xmlns:a="http://schemas.openxmlformats.org/drawingml/2006/main" sz="3800" i="1">
                        <a:solidFill>
                          <a:srgbClr val="5E5E5E"/>
                        </a:solidFill>
                        <a:latin typeface="Cambria Math" panose="02040503050406030204" pitchFamily="18" charset="0"/>
                      </a:rPr>
                      <m:t>v</m:t>
                    </m:r>
                  </m:e>
                  <m:sub>
                    <m:sSup>
                      <m:e>
                        <m:r>
                          <a:rPr xmlns:a="http://schemas.openxmlformats.org/drawingml/2006/main" sz="3800" i="1">
                            <a:solidFill>
                              <a:srgbClr val="5E5E5E"/>
                            </a:solidFill>
                            <a:latin typeface="Cambria Math" panose="02040503050406030204" pitchFamily="18" charset="0"/>
                          </a:rPr>
                          <m:t>π</m:t>
                        </m:r>
                      </m:e>
                      <m:sup>
                        <m:r>
                          <a:rPr xmlns:a="http://schemas.openxmlformats.org/drawingml/2006/main" sz="3800" i="1">
                            <a:solidFill>
                              <a:srgbClr val="5E5E5E"/>
                            </a:solidFill>
                            <a:latin typeface="Cambria Math" panose="02040503050406030204" pitchFamily="18" charset="0"/>
                          </a:rPr>
                          <m:t>B</m:t>
                        </m:r>
                      </m:sup>
                    </m:sSup>
                  </m:sub>
                </m:sSub>
              </m:oMath>
            </a14:m>
            <a:r>
              <a:rPr baseline="-5998"/>
              <a:t> </a:t>
            </a:r>
            <a:r>
              <a:t>for </a:t>
            </a:r>
          </a:p>
          <a:p>
            <a:pPr>
              <a:defRPr>
                <a:solidFill>
                  <a:srgbClr val="C82506"/>
                </a:solidFill>
              </a:defRPr>
            </a:pPr>
            <a:r>
              <a:t>bounded</a:t>
            </a:r>
            <a:r>
              <a:rPr>
                <a:solidFill>
                  <a:srgbClr val="5E5E5E"/>
                </a:solidFill>
                <a:latin typeface="+mn-lt"/>
                <a:ea typeface="+mn-ea"/>
                <a:cs typeface="+mn-cs"/>
                <a:sym typeface="Helvetica Neue"/>
              </a:rPr>
              <a:t> random policy </a:t>
            </a:r>
            <a14:m>
              <m:oMath>
                <m:sSup>
                  <m:e>
                    <m:r>
                      <a:rPr xmlns:a="http://schemas.openxmlformats.org/drawingml/2006/main" sz="3800" i="1">
                        <a:solidFill>
                          <a:srgbClr val="5E5E5E"/>
                        </a:solidFill>
                        <a:latin typeface="Cambria Math" panose="02040503050406030204" pitchFamily="18" charset="0"/>
                      </a:rPr>
                      <m:t>π</m:t>
                    </m:r>
                  </m:e>
                  <m:sup>
                    <m:r>
                      <a:rPr xmlns:a="http://schemas.openxmlformats.org/drawingml/2006/main" sz="3800" i="1">
                        <a:solidFill>
                          <a:srgbClr val="5E5E5E"/>
                        </a:solidFill>
                        <a:latin typeface="Cambria Math" panose="02040503050406030204" pitchFamily="18" charset="0"/>
                      </a:rPr>
                      <m:t>B</m:t>
                    </m:r>
                  </m:sup>
                </m:sSup>
              </m:oMath>
            </a14:m>
            <a:endParaRPr sz="3585"/>
          </a:p>
        </p:txBody>
      </p:sp>
      <p:sp>
        <p:nvSpPr>
          <p:cNvPr id="212" name="Circle"/>
          <p:cNvSpPr/>
          <p:nvPr/>
        </p:nvSpPr>
        <p:spPr>
          <a:xfrm>
            <a:off x="10910030" y="5882435"/>
            <a:ext cx="901115" cy="901115"/>
          </a:xfrm>
          <a:prstGeom prst="ellipse">
            <a:avLst/>
          </a:prstGeom>
          <a:ln w="63500">
            <a:solidFill>
              <a:srgbClr val="FE9301"/>
            </a:solidFill>
            <a:miter lim="400000"/>
          </a:ln>
        </p:spPr>
        <p:txBody>
          <a:bodyPr lIns="71436" tIns="71436" rIns="71436" bIns="71436" anchor="ctr"/>
          <a:lstStyle/>
          <a:p>
            <a:pPr>
              <a:defRPr sz="3000">
                <a:solidFill>
                  <a:srgbClr val="FFFFFF"/>
                </a:solidFill>
              </a:defRPr>
            </a:pPr>
          </a:p>
        </p:txBody>
      </p:sp>
      <p:sp>
        <p:nvSpPr>
          <p:cNvPr id="213" name="Circle"/>
          <p:cNvSpPr/>
          <p:nvPr/>
        </p:nvSpPr>
        <p:spPr>
          <a:xfrm>
            <a:off x="17529021" y="5882435"/>
            <a:ext cx="901115" cy="901115"/>
          </a:xfrm>
          <a:prstGeom prst="ellipse">
            <a:avLst/>
          </a:prstGeom>
          <a:ln w="63500">
            <a:solidFill>
              <a:srgbClr val="FE9301"/>
            </a:solidFill>
            <a:miter lim="400000"/>
          </a:ln>
        </p:spPr>
        <p:txBody>
          <a:bodyPr lIns="71436" tIns="71436" rIns="71436" bIns="71436" anchor="ctr"/>
          <a:lstStyle/>
          <a:p>
            <a:pPr>
              <a:defRPr sz="3000">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4" grpId="1" fill="hold">
                                  <p:stCondLst>
                                    <p:cond delay="0"/>
                                  </p:stCondLst>
                                  <p:iterate type="el" backwards="0">
                                    <p:tmAbs val="0"/>
                                  </p:iterate>
                                  <p:childTnLst>
                                    <p:set>
                                      <p:cBhvr>
                                        <p:cTn id="6" fill="hold"/>
                                        <p:tgtEl>
                                          <p:spTgt spid="212"/>
                                        </p:tgtEl>
                                        <p:attrNameLst>
                                          <p:attrName>style.visibility</p:attrName>
                                        </p:attrNameLst>
                                      </p:cBhvr>
                                      <p:to>
                                        <p:strVal val="visible"/>
                                      </p:to>
                                    </p:set>
                                    <p:animEffect filter="box(out)" transition="in">
                                      <p:cBhvr>
                                        <p:cTn id="7" dur="1000"/>
                                        <p:tgtEl>
                                          <p:spTgt spid="21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32" presetID="4" grpId="2" fill="hold">
                                  <p:stCondLst>
                                    <p:cond delay="0"/>
                                  </p:stCondLst>
                                  <p:iterate type="el" backwards="0">
                                    <p:tmAbs val="0"/>
                                  </p:iterate>
                                  <p:childTnLst>
                                    <p:set>
                                      <p:cBhvr>
                                        <p:cTn id="11" fill="hold"/>
                                        <p:tgtEl>
                                          <p:spTgt spid="213"/>
                                        </p:tgtEl>
                                        <p:attrNameLst>
                                          <p:attrName>style.visibility</p:attrName>
                                        </p:attrNameLst>
                                      </p:cBhvr>
                                      <p:to>
                                        <p:strVal val="visible"/>
                                      </p:to>
                                    </p:set>
                                    <p:animEffect filter="box(out)" transition="in">
                                      <p:cBhvr>
                                        <p:cTn id="12" dur="10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2" grpId="1"/>
      <p:bldP build="whole" bldLvl="1" animBg="1" rev="0" advAuto="0" spid="213" grpId="2"/>
    </p:bldLst>
  </p:timing>
</p:sld>
</file>

<file path=ppt/theme/theme1.xml><?xml version="1.0" encoding="utf-8"?>
<a:theme xmlns:a="http://schemas.openxmlformats.org/drawingml/2006/main" xmlns:r="http://schemas.openxmlformats.org/officeDocument/2006/relationships" name="White">
  <a:themeElements>
    <a:clrScheme name="White">
      <a:dk1>
        <a:srgbClr val="5E5E5E"/>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6" tIns="71436" rIns="71436" bIns="71436" numCol="1" spcCol="38100" rtlCol="0" anchor="ctr" upright="0">
        <a:spAutoFit/>
      </a:bodyPr>
      <a:lstStyle>
        <a:defPPr marL="0" marR="0" indent="0" algn="ctr" defTabSz="82153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upright="0">
        <a:spAutoFit/>
      </a:bodyPr>
      <a:lstStyle>
        <a:defPPr marL="0" marR="0" indent="0" algn="ctr" defTabSz="82153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6" tIns="71436" rIns="71436" bIns="71436" numCol="1" spcCol="38100" rtlCol="0" anchor="ctr" upright="0">
        <a:spAutoFit/>
      </a:bodyPr>
      <a:lstStyle>
        <a:defPPr marL="0" marR="0" indent="0" algn="ctr" defTabSz="82153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upright="0">
        <a:spAutoFit/>
      </a:bodyPr>
      <a:lstStyle>
        <a:defPPr marL="0" marR="0" indent="0" algn="ctr" defTabSz="82153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5E5E5E"/>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