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4" name="Shape 14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j-lt"/>
                <a:ea typeface="+mj-ea"/>
                <a:cs typeface="+mj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Markov Decision Processes"/>
          <p:cNvSpPr txBox="1"/>
          <p:nvPr>
            <p:ph type="ctrTitle"/>
          </p:nvPr>
        </p:nvSpPr>
        <p:spPr>
          <a:xfrm>
            <a:off x="2667000" y="355600"/>
            <a:ext cx="19050000" cy="4643438"/>
          </a:xfrm>
          <a:prstGeom prst="rect">
            <a:avLst/>
          </a:prstGeom>
        </p:spPr>
        <p:txBody>
          <a:bodyPr/>
          <a:lstStyle/>
          <a:p>
            <a:pPr/>
            <a:r>
              <a:t>Markov Decision Processes</a:t>
            </a:r>
          </a:p>
        </p:txBody>
      </p:sp>
      <p:sp>
        <p:nvSpPr>
          <p:cNvPr id="147" name="CMPUT 261: Introduction to Artificial Intelligence  S&amp;B §3.0-3.5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S&amp;B §3.0-3.5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Markov Decision Proces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Markov Decision Process</a:t>
            </a:r>
          </a:p>
        </p:txBody>
      </p:sp>
      <p:sp>
        <p:nvSpPr>
          <p:cNvPr id="226" name="Definition: A Markov decision process is a tuple  , where…"/>
          <p:cNvSpPr txBox="1"/>
          <p:nvPr>
            <p:ph type="body" idx="1"/>
          </p:nvPr>
        </p:nvSpPr>
        <p:spPr>
          <a:xfrm>
            <a:off x="3655199" y="3679923"/>
            <a:ext cx="15609097" cy="8840393"/>
          </a:xfrm>
          <a:prstGeom prst="rect">
            <a:avLst/>
          </a:prstGeom>
        </p:spPr>
        <p:txBody>
          <a:bodyPr/>
          <a:lstStyle/>
          <a:p>
            <a:pPr marL="0" indent="0" defTabSz="813315">
              <a:spcBef>
                <a:spcPts val="3500"/>
              </a:spcBef>
              <a:buSzTx/>
              <a:buNone/>
              <a:defRPr b="1" sz="4356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Markov decision process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tuple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cr m:val="script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m:rPr>
                    <m:scr m:val="script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m:rPr>
                    <m:scr m:val="script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where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010964" indent="-570909" defTabSz="813315">
              <a:spcBef>
                <a:spcPts val="3500"/>
              </a:spcBef>
              <a:defRPr sz="4752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cr m:val="script"/>
                  </m:rPr>
                  <a:rPr xmlns:a="http://schemas.openxmlformats.org/drawingml/2006/main" sz="4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set of </a:t>
            </a:r>
            <a:r>
              <a:rPr sz="4356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states</a:t>
            </a:r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,</a:t>
            </a:r>
            <a:endParaRPr sz="4356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010964" indent="-570909" defTabSz="813315">
              <a:spcBef>
                <a:spcPts val="3500"/>
              </a:spcBef>
              <a:defRPr sz="4752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cr m:val="script"/>
                  </m:rPr>
                  <a:rPr xmlns:a="http://schemas.openxmlformats.org/drawingml/2006/main" sz="4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set of </a:t>
            </a:r>
            <a:r>
              <a:rPr sz="4356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actions</a:t>
            </a:r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,</a:t>
            </a:r>
            <a:endParaRPr sz="4356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010964" indent="-570909" defTabSz="813315">
              <a:spcBef>
                <a:spcPts val="3500"/>
              </a:spcBef>
              <a:defRPr sz="4752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cr m:val="script"/>
                  </m:rPr>
                  <a:rPr xmlns:a="http://schemas.openxmlformats.org/drawingml/2006/main" sz="4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⊂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4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set of </a:t>
            </a:r>
            <a:r>
              <a:rPr sz="4356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rewards</a:t>
            </a:r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,</a:t>
            </a:r>
            <a:endParaRPr sz="4356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010964" indent="-570909" defTabSz="813315">
              <a:spcBef>
                <a:spcPts val="3500"/>
              </a:spcBef>
              <a:defRPr sz="5247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 defines the </a:t>
            </a:r>
            <a:r>
              <a:rPr sz="4356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dynamics</a:t>
            </a:r>
            <a:r>
              <a:rPr sz="4356"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process, and</a:t>
            </a:r>
            <a:endParaRPr sz="4356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045130" indent="-605075" defTabSz="813315">
              <a:spcBef>
                <a:spcPts val="3500"/>
              </a:spcBef>
              <a:defRPr sz="4356"/>
            </a:pPr>
            <a:r>
              <a:t>the probabilities from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completely</a:t>
            </a:r>
            <a:r>
              <a:t> characterize the environment's dynamics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Dynamic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Dynamics</a:t>
            </a:r>
          </a:p>
        </p:txBody>
      </p:sp>
      <p:sp>
        <p:nvSpPr>
          <p:cNvPr id="229" name="The four-argument dynamics function returns the probability of every state transition:…"/>
          <p:cNvSpPr txBox="1"/>
          <p:nvPr>
            <p:ph type="body" idx="1"/>
          </p:nvPr>
        </p:nvSpPr>
        <p:spPr>
          <a:xfrm>
            <a:off x="2190008" y="2951091"/>
            <a:ext cx="20003984" cy="10081036"/>
          </a:xfrm>
          <a:prstGeom prst="rect">
            <a:avLst/>
          </a:prstGeom>
        </p:spPr>
        <p:txBody>
          <a:bodyPr/>
          <a:lstStyle/>
          <a:p>
            <a:pPr marL="0" indent="0" defTabSz="788669">
              <a:spcBef>
                <a:spcPts val="3400"/>
              </a:spcBef>
              <a:buSzTx/>
              <a:buNone/>
              <a:defRPr sz="4200"/>
            </a:pPr>
            <a:r>
              <a:t>The four-argument dynamics function returns the probability of every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state transition</a:t>
            </a:r>
            <a:r>
              <a:t>:</a:t>
            </a:r>
          </a:p>
          <a:p>
            <a:pPr marL="0" indent="0" algn="ctr" defTabSz="788669">
              <a:spcBef>
                <a:spcPts val="3400"/>
              </a:spcBef>
              <a:buSzTx/>
              <a:buNone/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200"/>
          </a:p>
          <a:p>
            <a:pPr marL="0" indent="0" defTabSz="788669">
              <a:spcBef>
                <a:spcPts val="3400"/>
              </a:spcBef>
              <a:buSzTx/>
              <a:buNone/>
              <a:defRPr sz="4200"/>
            </a:pPr>
            <a:r>
              <a:t>It is often convenient to use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shorthand notation</a:t>
            </a:r>
            <a:r>
              <a:t> rather than the full four-argument dynamics function:</a:t>
            </a:r>
          </a:p>
          <a:p>
            <a:pPr lvl="1" marL="0" indent="0" algn="ctr" defTabSz="788669">
              <a:spcBef>
                <a:spcPts val="3400"/>
              </a:spcBef>
              <a:buSzTx/>
              <a:buNone/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3"/>
                          <m:mcJc m:val="center"/>
                        </m:mcPr>
                      </m:mc>
                    </m:mcs>
                  </m:mPr>
                  <m:mr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cr m:val="script"/>
                            </m:rP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lim>
                      </m:limLow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  <m:mr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r>
                        <m:rPr>
                          <m:sty m:val="p"/>
                          <m:scr m:val="double-struck"/>
                        </m:rP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cr m:val="script"/>
                            </m:rP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lim>
                      </m:limLow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limLow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sSup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cr m:val="script"/>
                            </m:rP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lim>
                      </m:limLow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  <m:mr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p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r>
                        <m:rPr>
                          <m:sty m:val="p"/>
                          <m:scr m:val="double-struck"/>
                        </m:rP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cr m:val="script"/>
                            </m:rP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lim>
                      </m:limLow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f>
                        <m:fPr>
                          <m:ctrlP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type m:val="bar"/>
                        </m:fPr>
                        <m:num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e>
                  </m:mr>
                </m:m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endParaRPr sz="4812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anBot as a…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CanBot as a</a:t>
            </a:r>
          </a:p>
          <a:p>
            <a:pPr defTabSz="698300">
              <a:defRPr sz="9500"/>
            </a:pPr>
            <a:r>
              <a:t>Reinforcement Learning Agent</a:t>
            </a:r>
          </a:p>
        </p:txBody>
      </p:sp>
      <p:sp>
        <p:nvSpPr>
          <p:cNvPr id="232" name="Question: How can we represent CanBot as a reinforcement learning agent?…"/>
          <p:cNvSpPr txBox="1"/>
          <p:nvPr>
            <p:ph type="body" sz="quarter" idx="1"/>
          </p:nvPr>
        </p:nvSpPr>
        <p:spPr>
          <a:xfrm>
            <a:off x="2554740" y="3751517"/>
            <a:ext cx="19274520" cy="303609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can we represent CanBot as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reinforcement learning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agent?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Need to define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states</a:t>
            </a:r>
            <a:r>
              <a:t>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actions</a:t>
            </a:r>
            <a:r>
              <a:t>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rewards</a:t>
            </a:r>
            <a:r>
              <a:t>, and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dynamics</a:t>
            </a:r>
          </a:p>
        </p:txBody>
      </p:sp>
      <p:pic>
        <p:nvPicPr>
          <p:cNvPr id="23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80444" y="7145848"/>
            <a:ext cx="17623112" cy="544605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6" name="There are two circles labelled &quot;high&quot; and &quot;low&quot;.  From high there is an edge to an action &quot;wait&quot; labelled &quot; &quot; that points back to high, and an edge to an action &quot;search&quot; that has two outgoing edges; one labelled &quot; &quot; which points back to high, and one lab"/>
          <p:cNvGrpSpPr/>
          <p:nvPr/>
        </p:nvGrpSpPr>
        <p:grpSpPr>
          <a:xfrm>
            <a:off x="3380444" y="12693504"/>
            <a:ext cx="17623112" cy="333975"/>
            <a:chOff x="0" y="0"/>
            <a:chExt cx="17623111" cy="333973"/>
          </a:xfrm>
        </p:grpSpPr>
        <p:sp>
          <p:nvSpPr>
            <p:cNvPr id="234" name="Rectangle"/>
            <p:cNvSpPr/>
            <p:nvPr/>
          </p:nvSpPr>
          <p:spPr>
            <a:xfrm>
              <a:off x="0" y="0"/>
              <a:ext cx="17623112" cy="333974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</a:p>
          </p:txBody>
        </p:sp>
        <p:sp>
          <p:nvSpPr>
            <p:cNvPr id="235" name="There are two circles labelled &quot;high&quot; and &quot;low&quot;.  From high there is an edge to an action &quot;wait&quot; labelled &quot; &quot; that points back to high, and an edge to an action &quot;search&quot; that has two outgoing edges; one labelled &quot; &quot; which points back to high, and one lab"/>
            <p:cNvSpPr txBox="1"/>
            <p:nvPr/>
          </p:nvSpPr>
          <p:spPr>
            <a:xfrm>
              <a:off x="0" y="0"/>
              <a:ext cx="17623112" cy="3173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There are two circles labelled "high" and "low".  From high there is an edge to an action "wait" labelled "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1,</m:t>
                  </m:r>
                  <m:sSub>
                    <m:e>
                      <m: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m:rPr>
                          <m:nor/>
                        </m:rP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wait</m:t>
                      </m:r>
                    </m:sub>
                  </m:sSub>
                </m:oMath>
              </a14:m>
              <a:r>
                <a:t>" that points back to high, and an edge to an action "search" that has two outgoing edges; one labelled "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α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m:rPr>
                          <m:nor/>
                        </m:rP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search</m:t>
                      </m:r>
                    </m:sub>
                  </m:sSub>
                </m:oMath>
              </a14:m>
              <a:r>
                <a:t>" which points back to high, and one labelled "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α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m:rPr>
                          <m:nor/>
                        </m:rP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search</m:t>
                      </m:r>
                    </m:sub>
                  </m:sSub>
                </m:oMath>
              </a14:m>
              <a:r>
                <a:t>" that points to low.  From low there are three outgoing edges: one to action "recharge", which has a single outgoing edge to high labelled "1,0"; one to action "wait" which has a single outgoing edge labelled "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1,</m:t>
                  </m:r>
                  <m:sSub>
                    <m:e>
                      <m: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m:rPr>
                          <m:nor/>
                        </m:rP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wait</m:t>
                      </m:r>
                    </m:sub>
                  </m:sSub>
                </m:oMath>
              </a14:m>
              <a:r>
                <a:t>" back to low; and one to action "search" that has two outgoing edges; one labelled "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β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m:rPr>
                          <m:nor/>
                        </m:rPr>
                        <a:rPr xmlns:a="http://schemas.openxmlformats.org/drawingml/2006/main" sz="700" i="1">
                          <a:solidFill>
                            <a:srgbClr val="D5D5D5"/>
                          </a:solidFill>
                          <a:latin typeface="Cambria Math" panose="02040503050406030204" pitchFamily="18" charset="0"/>
                        </a:rPr>
                        <m:t>search</m:t>
                      </m:r>
                    </m:sub>
                  </m:sSub>
                </m:oMath>
              </a14:m>
              <a:r>
                <a:t>" which points back to low, and one labelled "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β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3</m:t>
                  </m:r>
                </m:oMath>
              </a14:m>
              <a:r>
                <a:t>" that points to low.</a:t>
              </a:r>
              <a:endParaRPr sz="660"/>
            </a:p>
          </p:txBody>
        </p:sp>
      </p:grpSp>
      <p:sp>
        <p:nvSpPr>
          <p:cNvPr id="237" name="(Image: Sutton &amp; Barto, 2018)"/>
          <p:cNvSpPr txBox="1"/>
          <p:nvPr/>
        </p:nvSpPr>
        <p:spPr>
          <a:xfrm>
            <a:off x="19546763" y="12950139"/>
            <a:ext cx="4181373" cy="5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Sutton &amp; Barto, 2018)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3" grpId="2"/>
      <p:bldP build="p" bldLvl="5" animBg="1" rev="0" advAuto="0" spid="232" grpId="1"/>
      <p:bldP build="whole" bldLvl="1" animBg="1" rev="0" advAuto="0" spid="236" grpId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Reward Hypothesi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Reward Hypothesis</a:t>
            </a:r>
          </a:p>
        </p:txBody>
      </p:sp>
      <p:sp>
        <p:nvSpPr>
          <p:cNvPr id="240" name="Definition: Reward hypothesis  An agent's goals and purposes can be entirely represented as the maximization of the expected value of the cumulative sum of a scalar signal."/>
          <p:cNvSpPr txBox="1"/>
          <p:nvPr>
            <p:ph type="body" sz="quarter" idx="1"/>
          </p:nvPr>
        </p:nvSpPr>
        <p:spPr>
          <a:xfrm>
            <a:off x="2476500" y="5346303"/>
            <a:ext cx="19431000" cy="3182923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i="1"/>
              <a:t>Reward hypothesis</a:t>
            </a:r>
            <a:br>
              <a:rPr b="0" i="1"/>
            </a:br>
            <a:br>
              <a:rPr b="0" i="1"/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An agent's goals and purposes can be entirely represented as the maximization of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cumulative sum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of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scalar signal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Returns for Episodic Tasks"/>
          <p:cNvSpPr txBox="1"/>
          <p:nvPr>
            <p:ph type="title"/>
          </p:nvPr>
        </p:nvSpPr>
        <p:spPr>
          <a:xfrm>
            <a:off x="2667000" y="357186"/>
            <a:ext cx="19050000" cy="2306148"/>
          </a:xfrm>
          <a:prstGeom prst="rect">
            <a:avLst/>
          </a:prstGeom>
        </p:spPr>
        <p:txBody>
          <a:bodyPr/>
          <a:lstStyle/>
          <a:p>
            <a:pPr/>
            <a:r>
              <a:t>Returns for Episodic Tasks</a:t>
            </a:r>
          </a:p>
        </p:txBody>
      </p:sp>
      <p:sp>
        <p:nvSpPr>
          <p:cNvPr id="243" name="Answer: The return   is a random variable.  In an episodic task, we want to maximize its expected value  ."/>
          <p:cNvSpPr txBox="1"/>
          <p:nvPr>
            <p:ph type="body" sz="quarter" idx="1"/>
          </p:nvPr>
        </p:nvSpPr>
        <p:spPr>
          <a:xfrm>
            <a:off x="2667000" y="10503402"/>
            <a:ext cx="19050000" cy="230614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Answer: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return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random variable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  In an episodic task, we want to maximize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  <a:endParaRPr sz="5000"/>
          </a:p>
        </p:txBody>
      </p:sp>
      <p:sp>
        <p:nvSpPr>
          <p:cNvPr id="244" name="Question:  What does &quot;maximize the expected value of the cumulative sum of rewards&quot; mean?"/>
          <p:cNvSpPr txBox="1"/>
          <p:nvPr/>
        </p:nvSpPr>
        <p:spPr>
          <a:xfrm>
            <a:off x="2667000" y="3374316"/>
            <a:ext cx="19050000" cy="165099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 does "maximize the expected value of the cumulative sum of rewards" </a:t>
            </a:r>
            <a:r>
              <a:rPr b="0" i="1"/>
              <a:t>mean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</p:txBody>
      </p:sp>
      <p:sp>
        <p:nvSpPr>
          <p:cNvPr id="245" name="Definition: A task is episodic if it ends after some finite number   of time steps in a special terminal state  ."/>
          <p:cNvSpPr txBox="1"/>
          <p:nvPr/>
        </p:nvSpPr>
        <p:spPr>
          <a:xfrm>
            <a:off x="2667000" y="5690653"/>
            <a:ext cx="19050000" cy="1740187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task is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episodic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it ends after some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finite number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time steps in a special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terminal state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  <a:endParaRPr sz="5000"/>
          </a:p>
        </p:txBody>
      </p:sp>
      <p:sp>
        <p:nvSpPr>
          <p:cNvPr id="246" name="Definition: The return    after time   is the sum of rewards received after time  :   ."/>
          <p:cNvSpPr txBox="1"/>
          <p:nvPr/>
        </p:nvSpPr>
        <p:spPr>
          <a:xfrm>
            <a:off x="2667000" y="8141804"/>
            <a:ext cx="19050000" cy="1765038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return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r>
              <a:rPr b="0" baseline="-5998" i="1"/>
              <a:t> 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after time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sum of rewards received after time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r>
              <a:rPr b="0" i="1"/>
              <a:t>.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3" grpId="3"/>
      <p:bldP build="whole" bldLvl="1" animBg="1" rev="0" advAuto="0" spid="245" grpId="1"/>
      <p:bldP build="whole" bldLvl="1" animBg="1" rev="0" advAuto="0" spid="246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turns for Continuing Task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Returns for Continuing Tasks</a:t>
            </a:r>
          </a:p>
        </p:txBody>
      </p:sp>
      <p:sp>
        <p:nvSpPr>
          <p:cNvPr id="249" name="Definition: A task is continuing if it does not end (i.e.,  ).…"/>
          <p:cNvSpPr txBox="1"/>
          <p:nvPr>
            <p:ph type="body" idx="1"/>
          </p:nvPr>
        </p:nvSpPr>
        <p:spPr>
          <a:xfrm>
            <a:off x="2667000" y="2683136"/>
            <a:ext cx="19050000" cy="1054426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 task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continuing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it does not end (i.e.,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∞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).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In a continuing task, we can't just maximize the sum of rewards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why?</a:t>
            </a:r>
            <a:r>
              <a:t>)</a:t>
            </a:r>
          </a:p>
          <a:p>
            <a:pPr/>
            <a:r>
              <a:t>Instead, we maximize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discounted return</a:t>
            </a:r>
            <a:r>
              <a:t>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</m:e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</m:e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Upp>
                        <m:e>
                          <m:limLow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e>
                        <m:lim>
                          <m:r>
                            <m:rPr>
                              <m:sty m:val="p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lim>
                      </m:limUpp>
                      <m:sSup>
                        <m:e>
                          <m:r>
                            <a:rPr xmlns:a="http://schemas.openxmlformats.org/drawingml/2006/main" sz="53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</m:e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</m:sup>
                      </m:sSup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Returns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recursively</a:t>
            </a:r>
            <a:r>
              <a:t> related to each other: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</m:e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γ</m:t>
                          </m:r>
                        </m:e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  <p:sp>
        <p:nvSpPr>
          <p:cNvPr id="250" name="is the discount factor"/>
          <p:cNvSpPr txBox="1"/>
          <p:nvPr/>
        </p:nvSpPr>
        <p:spPr>
          <a:xfrm>
            <a:off x="15602860" y="9167337"/>
            <a:ext cx="5236300" cy="69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γ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rPr sz="3200">
                <a:latin typeface="+mj-lt"/>
                <a:ea typeface="+mj-ea"/>
                <a:cs typeface="+mj-cs"/>
                <a:sym typeface="Helvetica Neue"/>
              </a:rPr>
              <a:t> is the </a:t>
            </a:r>
            <a:r>
              <a:rPr sz="32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discount factor</a:t>
            </a:r>
            <a:endParaRPr sz="3585"/>
          </a:p>
        </p:txBody>
      </p:sp>
      <p:sp>
        <p:nvSpPr>
          <p:cNvPr id="251" name="Line"/>
          <p:cNvSpPr/>
          <p:nvPr/>
        </p:nvSpPr>
        <p:spPr>
          <a:xfrm rot="11489306">
            <a:off x="10472219" y="9222634"/>
            <a:ext cx="4983359" cy="5222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367" fill="norm" stroke="1" extrusionOk="0">
                <a:moveTo>
                  <a:pt x="0" y="20367"/>
                </a:moveTo>
                <a:cubicBezTo>
                  <a:pt x="3708" y="5685"/>
                  <a:pt x="7768" y="-1233"/>
                  <a:pt x="11847" y="180"/>
                </a:cubicBezTo>
                <a:cubicBezTo>
                  <a:pt x="15220" y="1349"/>
                  <a:pt x="18534" y="8208"/>
                  <a:pt x="21600" y="20367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0" grpId="3"/>
      <p:bldP build="p" bldLvl="5" animBg="1" rev="0" advAuto="0" spid="249" grpId="1"/>
      <p:bldP build="whole" bldLvl="1" animBg="1" rev="0" advAuto="0" spid="251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olicies"/>
          <p:cNvSpPr txBox="1"/>
          <p:nvPr>
            <p:ph type="title"/>
          </p:nvPr>
        </p:nvSpPr>
        <p:spPr>
          <a:xfrm>
            <a:off x="2667000" y="357186"/>
            <a:ext cx="19050000" cy="2065035"/>
          </a:xfrm>
          <a:prstGeom prst="rect">
            <a:avLst/>
          </a:prstGeom>
        </p:spPr>
        <p:txBody>
          <a:bodyPr/>
          <a:lstStyle/>
          <a:p>
            <a:pPr/>
            <a:r>
              <a:t>Policies</a:t>
            </a:r>
          </a:p>
        </p:txBody>
      </p:sp>
      <p:sp>
        <p:nvSpPr>
          <p:cNvPr id="254" name="Markov assumption: The state incorporates all of the necessary information about the history up until this point…"/>
          <p:cNvSpPr txBox="1"/>
          <p:nvPr>
            <p:ph type="body" idx="1"/>
          </p:nvPr>
        </p:nvSpPr>
        <p:spPr>
          <a:xfrm>
            <a:off x="2667000" y="5254863"/>
            <a:ext cx="19050000" cy="7161108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Markov assumption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: The state incorporates all of the necessary information about the history up until this point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i.e., Probabilities of future rewards &amp; transitions are the same from state 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regardless of how you got there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So the agent can choose its actions based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t> on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This is called a (memoryless)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policy</a:t>
            </a:r>
            <a:r>
              <a:t>: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t> is </a:t>
            </a:r>
            <a:br/>
            <a:r>
              <a:t>the probability of taking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given that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current state</a:t>
            </a:r>
            <a:r>
              <a:t> is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endParaRPr sz="5000"/>
          </a:p>
        </p:txBody>
      </p:sp>
      <p:sp>
        <p:nvSpPr>
          <p:cNvPr id="255" name="Question: How should an agent in a Markov decision process choose its actions?"/>
          <p:cNvSpPr txBox="1"/>
          <p:nvPr/>
        </p:nvSpPr>
        <p:spPr>
          <a:xfrm>
            <a:off x="2667000" y="3324192"/>
            <a:ext cx="19050000" cy="102869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should an agent in a Markov decision process choose its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tate-Value Func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State-Value Function</a:t>
            </a:r>
          </a:p>
        </p:txBody>
      </p:sp>
      <p:sp>
        <p:nvSpPr>
          <p:cNvPr id="258" name="Once you know the policy   and the dynamics  , you can compute the probability of every possible state transition starting from any given state…"/>
          <p:cNvSpPr txBox="1"/>
          <p:nvPr>
            <p:ph type="body" idx="1"/>
          </p:nvPr>
        </p:nvSpPr>
        <p:spPr>
          <a:xfrm>
            <a:off x="2667000" y="3264055"/>
            <a:ext cx="19050000" cy="9610902"/>
          </a:xfrm>
          <a:prstGeom prst="rect">
            <a:avLst/>
          </a:prstGeom>
        </p:spPr>
        <p:txBody>
          <a:bodyPr/>
          <a:lstStyle/>
          <a:p>
            <a:pPr/>
            <a:r>
              <a:t>Once you know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policy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t> and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dynamics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</m:oMath>
            </a14:m>
            <a:r>
              <a:t>, you can compute the probability of every possible state transition starting from any given state</a:t>
            </a:r>
          </a:p>
          <a:p>
            <a:pPr/>
            <a:r>
              <a:t>It is often valuable to know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return</a:t>
            </a:r>
            <a:r>
              <a:t> starting from a given state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t> under a given policy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t>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why?</a:t>
            </a:r>
            <a:r>
              <a:t>)</a:t>
            </a:r>
          </a:p>
          <a:p>
            <a:pPr/>
            <a:r>
              <a:t>The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state-value function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</m:oMath>
            </a14:m>
            <a:r>
              <a:t> returns this quantity: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sSub>
                        <m:e>
                          <m:r>
                            <m:rPr>
                              <m:sty m:val="p"/>
                              <m:scr m:val="double-struck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m:rPr>
                              <m:sty m:val="p"/>
                              <m:scr m:val="double-struck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d>
                        <m:dPr>
                          <m:ctrl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limUpp>
                            <m:e>
                              <m:argPr>
                                <m:scrLvl m:val="0"/>
                              </m:argPr>
                              <m:limLow>
                                <m:e>
                                  <m:argPr>
                                    <m:scrLvl m:val="0"/>
                                  </m:argPr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∑</m:t>
                                  </m:r>
                                </m:e>
                                <m:lim>
                                  <m:argPr>
                                    <m:scrLvl m:val="0"/>
                                  </m:argPr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lim>
                              </m:limLow>
                            </m:e>
                            <m:lim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Upp>
                          <m:sSup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sup>
                          </m:sSup>
                          <m:sSub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</m:d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  <p:sp>
        <p:nvSpPr>
          <p:cNvPr id="259" name="Circle"/>
          <p:cNvSpPr/>
          <p:nvPr/>
        </p:nvSpPr>
        <p:spPr>
          <a:xfrm>
            <a:off x="10998758" y="9416143"/>
            <a:ext cx="472981" cy="472981"/>
          </a:xfrm>
          <a:prstGeom prst="ellipse">
            <a:avLst/>
          </a:prstGeom>
          <a:ln w="63500">
            <a:solidFill>
              <a:srgbClr val="FE93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60" name="Circle"/>
          <p:cNvSpPr/>
          <p:nvPr/>
        </p:nvSpPr>
        <p:spPr>
          <a:xfrm>
            <a:off x="11795648" y="9416143"/>
            <a:ext cx="472981" cy="472981"/>
          </a:xfrm>
          <a:prstGeom prst="ellipse">
            <a:avLst/>
          </a:prstGeom>
          <a:ln w="63500">
            <a:solidFill>
              <a:srgbClr val="FE93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61" name="Equation"/>
          <p:cNvSpPr txBox="1"/>
          <p:nvPr/>
        </p:nvSpPr>
        <p:spPr>
          <a:xfrm>
            <a:off x="14039268" y="9205028"/>
            <a:ext cx="531363" cy="39316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600" i="1">
                      <a:solidFill>
                        <a:srgbClr val="FF9300"/>
                      </a:solidFill>
                      <a:latin typeface="Cambria Math" panose="02040503050406030204" pitchFamily="18" charset="0"/>
                    </a:rPr>
                    <m:t>∀</m:t>
                  </m:r>
                  <m:r>
                    <a:rPr xmlns:a="http://schemas.openxmlformats.org/drawingml/2006/main" sz="4600" i="1">
                      <a:solidFill>
                        <a:srgbClr val="FF9300"/>
                      </a:solidFill>
                      <a:latin typeface="Cambria Math" panose="02040503050406030204" pitchFamily="18" charset="0"/>
                    </a:rPr>
                    <m:t>t</m:t>
                  </m:r>
                </m:oMath>
              </m:oMathPara>
            </a14:m>
            <a:endParaRPr sz="4600">
              <a:solidFill>
                <a:srgbClr val="FF93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8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Class="entr" nodeType="after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22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1" grpId="4"/>
      <p:bldP build="whole" bldLvl="1" animBg="1" rev="0" advAuto="0" spid="260" grpId="3"/>
      <p:bldP build="p" bldLvl="5" animBg="1" rev="0" advAuto="0" spid="258" grpId="1"/>
      <p:bldP build="whole" bldLvl="1" animBg="1" rev="0" advAuto="0" spid="259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Using State-Value Func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Using State-Value Function</a:t>
            </a:r>
          </a:p>
        </p:txBody>
      </p:sp>
      <p:sp>
        <p:nvSpPr>
          <p:cNvPr id="264" name="Question: Suppose state transitions are deterministic.  Does it make sense to always choose the action that leads to the next state   with the highest  ?"/>
          <p:cNvSpPr txBox="1"/>
          <p:nvPr>
            <p:ph type="body" sz="quarter" idx="1"/>
          </p:nvPr>
        </p:nvSpPr>
        <p:spPr>
          <a:xfrm>
            <a:off x="2442368" y="3643312"/>
            <a:ext cx="19274632" cy="2263960"/>
          </a:xfrm>
          <a:prstGeom prst="rect">
            <a:avLst/>
          </a:prstGeom>
          <a:solidFill>
            <a:srgbClr val="D6D5D5"/>
          </a:solidFill>
          <a:ln>
            <a:solidFill>
              <a:srgbClr val="000000"/>
            </a:solidFill>
          </a:ln>
        </p:spPr>
        <p:txBody>
          <a:bodyPr lIns="203200" tIns="203200" rIns="203200" bIns="203200"/>
          <a:lstStyle/>
          <a:p>
            <a:pPr marL="0" indent="0">
              <a:buSzTx/>
              <a:buNone/>
              <a:defRPr b="1" sz="4000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Suppose state transitions are deterministic.  Does it make sense to always choose the action that leads to the next state </a:t>
            </a:r>
            <a14:m>
              <m:oMath>
                <m:sSup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with the highest </a:t>
            </a:r>
            <a14:m>
              <m:oMath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 </a:t>
            </a:r>
            <a:endParaRPr sz="4528"/>
          </a:p>
        </p:txBody>
      </p:sp>
      <p:grpSp>
        <p:nvGrpSpPr>
          <p:cNvPr id="285" name="Group"/>
          <p:cNvGrpSpPr/>
          <p:nvPr/>
        </p:nvGrpSpPr>
        <p:grpSpPr>
          <a:xfrm>
            <a:off x="7824191" y="8427155"/>
            <a:ext cx="8735619" cy="4254540"/>
            <a:chOff x="0" y="0"/>
            <a:chExt cx="8735617" cy="4254538"/>
          </a:xfrm>
        </p:grpSpPr>
        <p:grpSp>
          <p:nvGrpSpPr>
            <p:cNvPr id="281" name="Group"/>
            <p:cNvGrpSpPr/>
            <p:nvPr/>
          </p:nvGrpSpPr>
          <p:grpSpPr>
            <a:xfrm>
              <a:off x="25399" y="0"/>
              <a:ext cx="8710219" cy="3821293"/>
              <a:chOff x="0" y="0"/>
              <a:chExt cx="8710218" cy="3821292"/>
            </a:xfrm>
          </p:grpSpPr>
          <p:sp>
            <p:nvSpPr>
              <p:cNvPr id="265" name="Circle"/>
              <p:cNvSpPr/>
              <p:nvPr/>
            </p:nvSpPr>
            <p:spPr>
              <a:xfrm>
                <a:off x="-1" y="1363133"/>
                <a:ext cx="1270001" cy="1270003"/>
              </a:xfrm>
              <a:prstGeom prst="ellips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929292"/>
                    </a:solidFill>
                  </a:defRPr>
                </a:pPr>
              </a:p>
            </p:txBody>
          </p:sp>
          <p:grpSp>
            <p:nvGrpSpPr>
              <p:cNvPr id="268" name="Circle"/>
              <p:cNvGrpSpPr/>
              <p:nvPr/>
            </p:nvGrpSpPr>
            <p:grpSpPr>
              <a:xfrm>
                <a:off x="3513666" y="2551290"/>
                <a:ext cx="1270003" cy="1270003"/>
                <a:chOff x="0" y="0"/>
                <a:chExt cx="1270002" cy="1270002"/>
              </a:xfrm>
            </p:grpSpPr>
            <p:sp>
              <p:nvSpPr>
                <p:cNvPr id="266" name="Circle"/>
                <p:cNvSpPr/>
                <p:nvPr/>
              </p:nvSpPr>
              <p:spPr>
                <a:xfrm>
                  <a:off x="-1" y="-1"/>
                  <a:ext cx="1270004" cy="1270004"/>
                </a:xfrm>
                <a:prstGeom prst="ellipse">
                  <a:avLst/>
                </a:prstGeom>
                <a:noFill/>
                <a:ln w="508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400">
                      <a:solidFill>
                        <a:srgbClr val="929292"/>
                      </a:solidFill>
                    </a:defRPr>
                  </a:pPr>
                </a:p>
              </p:txBody>
            </p:sp>
            <p:sp>
              <p:nvSpPr>
                <p:cNvPr id="267" name="Text"/>
                <p:cNvSpPr txBox="1"/>
                <p:nvPr/>
              </p:nvSpPr>
              <p:spPr>
                <a:xfrm>
                  <a:off x="211387" y="360363"/>
                  <a:ext cx="847227" cy="54927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800">
                      <a:solidFill>
                        <a:srgbClr val="919191"/>
                      </a:solidFill>
                      <a:latin typeface="Cambria Math"/>
                      <a:ea typeface="Cambria Math"/>
                      <a:cs typeface="Cambria Math"/>
                      <a:sym typeface="Cambria Math"/>
                    </a:defRPr>
                  </a:lvl1pPr>
                </a:lstStyle>
                <a:p>
                  <a:pPr/>
                  <a14:m>
                    <m:oMathPara>
                      <m:oMathParaPr>
                        <m:jc m:val="center"/>
                      </m:oMathParaPr>
                      <m:oMath>
                        <m:sSub>
                          <m:e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sz="2641"/>
                </a:p>
              </p:txBody>
            </p:sp>
          </p:grpSp>
          <p:grpSp>
            <p:nvGrpSpPr>
              <p:cNvPr id="271" name="Circle"/>
              <p:cNvGrpSpPr/>
              <p:nvPr/>
            </p:nvGrpSpPr>
            <p:grpSpPr>
              <a:xfrm>
                <a:off x="3513666" y="0"/>
                <a:ext cx="1270003" cy="1270000"/>
                <a:chOff x="0" y="0"/>
                <a:chExt cx="1270002" cy="1269999"/>
              </a:xfrm>
            </p:grpSpPr>
            <p:sp>
              <p:nvSpPr>
                <p:cNvPr id="269" name="Circle"/>
                <p:cNvSpPr/>
                <p:nvPr/>
              </p:nvSpPr>
              <p:spPr>
                <a:xfrm>
                  <a:off x="-1" y="0"/>
                  <a:ext cx="1270004" cy="1270000"/>
                </a:xfrm>
                <a:prstGeom prst="ellipse">
                  <a:avLst/>
                </a:prstGeom>
                <a:noFill/>
                <a:ln w="508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400">
                      <a:solidFill>
                        <a:srgbClr val="929292"/>
                      </a:solidFill>
                    </a:defRPr>
                  </a:pPr>
                </a:p>
              </p:txBody>
            </p:sp>
            <p:sp>
              <p:nvSpPr>
                <p:cNvPr id="270" name="Text"/>
                <p:cNvSpPr txBox="1"/>
                <p:nvPr/>
              </p:nvSpPr>
              <p:spPr>
                <a:xfrm>
                  <a:off x="211387" y="360362"/>
                  <a:ext cx="847227" cy="54927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800">
                      <a:solidFill>
                        <a:srgbClr val="919191"/>
                      </a:solidFill>
                      <a:latin typeface="Cambria Math"/>
                      <a:ea typeface="Cambria Math"/>
                      <a:cs typeface="Cambria Math"/>
                      <a:sym typeface="Cambria Math"/>
                    </a:defRPr>
                  </a:lvl1pPr>
                </a:lstStyle>
                <a:p>
                  <a:pPr/>
                  <a14:m>
                    <m:oMathPara>
                      <m:oMathParaPr>
                        <m:jc m:val="center"/>
                      </m:oMathParaPr>
                      <m:oMath>
                        <m:sSub>
                          <m:e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sz="2641"/>
                </a:p>
              </p:txBody>
            </p:sp>
          </p:grpSp>
          <p:sp>
            <p:nvSpPr>
              <p:cNvPr id="272" name="Connection Line"/>
              <p:cNvSpPr/>
              <p:nvPr/>
            </p:nvSpPr>
            <p:spPr>
              <a:xfrm flipH="1">
                <a:off x="635000" y="635000"/>
                <a:ext cx="3513669" cy="1363135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73" name="Connection Line"/>
              <p:cNvSpPr/>
              <p:nvPr/>
            </p:nvSpPr>
            <p:spPr>
              <a:xfrm flipH="1">
                <a:off x="4148667" y="1998133"/>
                <a:ext cx="3926552" cy="1188158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74" name="Connection Line"/>
              <p:cNvSpPr/>
              <p:nvPr/>
            </p:nvSpPr>
            <p:spPr>
              <a:xfrm flipH="1" flipV="1">
                <a:off x="635000" y="1998134"/>
                <a:ext cx="3513669" cy="1188158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75" name="X:5"/>
              <p:cNvSpPr txBox="1"/>
              <p:nvPr/>
            </p:nvSpPr>
            <p:spPr>
              <a:xfrm>
                <a:off x="5373223" y="364729"/>
                <a:ext cx="742823" cy="6140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X:5</a:t>
                </a:r>
              </a:p>
            </p:txBody>
          </p:sp>
          <p:sp>
            <p:nvSpPr>
              <p:cNvPr id="276" name="L:1"/>
              <p:cNvSpPr txBox="1"/>
              <p:nvPr/>
            </p:nvSpPr>
            <p:spPr>
              <a:xfrm>
                <a:off x="1695753" y="734352"/>
                <a:ext cx="720471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L:1</a:t>
                </a:r>
              </a:p>
            </p:txBody>
          </p:sp>
          <p:sp>
            <p:nvSpPr>
              <p:cNvPr id="277" name="R:1"/>
              <p:cNvSpPr txBox="1"/>
              <p:nvPr/>
            </p:nvSpPr>
            <p:spPr>
              <a:xfrm>
                <a:off x="1669540" y="2540575"/>
                <a:ext cx="772896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R:1</a:t>
                </a:r>
              </a:p>
            </p:txBody>
          </p:sp>
          <p:sp>
            <p:nvSpPr>
              <p:cNvPr id="278" name="Square"/>
              <p:cNvSpPr/>
              <p:nvPr/>
            </p:nvSpPr>
            <p:spPr>
              <a:xfrm>
                <a:off x="7440216" y="1363133"/>
                <a:ext cx="1270003" cy="1270002"/>
              </a:xfrm>
              <a:prstGeom prst="rect">
                <a:avLst/>
              </a:prstGeom>
              <a:solidFill>
                <a:srgbClr val="D6D5D5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79" name="X:2"/>
              <p:cNvSpPr txBox="1"/>
              <p:nvPr/>
            </p:nvSpPr>
            <p:spPr>
              <a:xfrm>
                <a:off x="5373223" y="2879242"/>
                <a:ext cx="742823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X:2</a:t>
                </a:r>
              </a:p>
            </p:txBody>
          </p:sp>
          <p:sp>
            <p:nvSpPr>
              <p:cNvPr id="280" name="Connection Line"/>
              <p:cNvSpPr/>
              <p:nvPr/>
            </p:nvSpPr>
            <p:spPr>
              <a:xfrm flipH="1" flipV="1">
                <a:off x="4148667" y="635000"/>
                <a:ext cx="3926552" cy="1363135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284" name="Caption"/>
            <p:cNvGrpSpPr/>
            <p:nvPr/>
          </p:nvGrpSpPr>
          <p:grpSpPr>
            <a:xfrm>
              <a:off x="-1" y="3948289"/>
              <a:ext cx="8735618" cy="306250"/>
              <a:chOff x="0" y="0"/>
              <a:chExt cx="8735617" cy="306249"/>
            </a:xfrm>
          </p:grpSpPr>
          <p:sp>
            <p:nvSpPr>
              <p:cNvPr id="282" name="Rectangle"/>
              <p:cNvSpPr/>
              <p:nvPr/>
            </p:nvSpPr>
            <p:spPr>
              <a:xfrm>
                <a:off x="0" y="0"/>
                <a:ext cx="8735618" cy="306250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283" name="Initial state has an edge labelled &quot;L:1&quot; leading to a state labelled &quot; &quot; which has an edge labelled &quot;X:5&quot; leading to the terminal state.  Initial state has a second edge labelled &quot;R:1&quot; leading to a state labelled &quot; &quot;, which has an edage labelled &quot;X:2&quot; le"/>
              <p:cNvSpPr txBox="1"/>
              <p:nvPr/>
            </p:nvSpPr>
            <p:spPr>
              <a:xfrm>
                <a:off x="-1" y="-1"/>
                <a:ext cx="8735619" cy="2949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  <a:r>
                  <a:t>Initial state has an edge labelled "L:1" leading to a state labelled "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t>" which has an edge labelled "X:5" leading to the terminal state.  Initial state has a second edge labelled "R:1" leading to a state labelled "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t>", which has an edage labelled "X:2" leading to the terminal state.</a:t>
                </a:r>
                <a:endParaRPr sz="66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Using State-Value Func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Using State-Value Function</a:t>
            </a:r>
          </a:p>
        </p:txBody>
      </p:sp>
      <p:sp>
        <p:nvSpPr>
          <p:cNvPr id="288" name="Not always; the reward for the transition itself is also important!"/>
          <p:cNvSpPr txBox="1"/>
          <p:nvPr>
            <p:ph type="body" sz="quarter" idx="1"/>
          </p:nvPr>
        </p:nvSpPr>
        <p:spPr>
          <a:xfrm>
            <a:off x="2442368" y="6297967"/>
            <a:ext cx="19274632" cy="112006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Not always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; the reward for the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transition itself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also important!</a:t>
            </a:r>
          </a:p>
        </p:txBody>
      </p:sp>
      <p:grpSp>
        <p:nvGrpSpPr>
          <p:cNvPr id="309" name="Group"/>
          <p:cNvGrpSpPr/>
          <p:nvPr/>
        </p:nvGrpSpPr>
        <p:grpSpPr>
          <a:xfrm>
            <a:off x="7824191" y="8427155"/>
            <a:ext cx="8735619" cy="6863236"/>
            <a:chOff x="0" y="0"/>
            <a:chExt cx="8735617" cy="6863234"/>
          </a:xfrm>
        </p:grpSpPr>
        <p:grpSp>
          <p:nvGrpSpPr>
            <p:cNvPr id="305" name="Group"/>
            <p:cNvGrpSpPr/>
            <p:nvPr/>
          </p:nvGrpSpPr>
          <p:grpSpPr>
            <a:xfrm>
              <a:off x="25399" y="0"/>
              <a:ext cx="8710219" cy="3821292"/>
              <a:chOff x="0" y="0"/>
              <a:chExt cx="8710218" cy="3821291"/>
            </a:xfrm>
          </p:grpSpPr>
          <p:sp>
            <p:nvSpPr>
              <p:cNvPr id="289" name="Circle"/>
              <p:cNvSpPr/>
              <p:nvPr/>
            </p:nvSpPr>
            <p:spPr>
              <a:xfrm>
                <a:off x="-1" y="1363133"/>
                <a:ext cx="1270001" cy="1270003"/>
              </a:xfrm>
              <a:prstGeom prst="ellips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929292"/>
                    </a:solidFill>
                  </a:defRPr>
                </a:pPr>
              </a:p>
            </p:txBody>
          </p:sp>
          <p:grpSp>
            <p:nvGrpSpPr>
              <p:cNvPr id="292" name="Circle"/>
              <p:cNvGrpSpPr/>
              <p:nvPr/>
            </p:nvGrpSpPr>
            <p:grpSpPr>
              <a:xfrm>
                <a:off x="3513666" y="2551289"/>
                <a:ext cx="1270003" cy="1270003"/>
                <a:chOff x="0" y="0"/>
                <a:chExt cx="1270002" cy="1270001"/>
              </a:xfrm>
            </p:grpSpPr>
            <p:sp>
              <p:nvSpPr>
                <p:cNvPr id="290" name="Circle"/>
                <p:cNvSpPr/>
                <p:nvPr/>
              </p:nvSpPr>
              <p:spPr>
                <a:xfrm>
                  <a:off x="-1" y="0"/>
                  <a:ext cx="1270004" cy="1270002"/>
                </a:xfrm>
                <a:prstGeom prst="ellipse">
                  <a:avLst/>
                </a:prstGeom>
                <a:noFill/>
                <a:ln w="508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400">
                      <a:solidFill>
                        <a:srgbClr val="929292"/>
                      </a:solidFill>
                    </a:defRPr>
                  </a:pPr>
                </a:p>
              </p:txBody>
            </p:sp>
            <p:sp>
              <p:nvSpPr>
                <p:cNvPr id="291" name="Text"/>
                <p:cNvSpPr txBox="1"/>
                <p:nvPr/>
              </p:nvSpPr>
              <p:spPr>
                <a:xfrm>
                  <a:off x="211387" y="360363"/>
                  <a:ext cx="847227" cy="54927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800">
                      <a:solidFill>
                        <a:srgbClr val="919191"/>
                      </a:solidFill>
                      <a:latin typeface="Cambria Math"/>
                      <a:ea typeface="Cambria Math"/>
                      <a:cs typeface="Cambria Math"/>
                      <a:sym typeface="Cambria Math"/>
                    </a:defRPr>
                  </a:lvl1pPr>
                </a:lstStyle>
                <a:p>
                  <a:pPr/>
                  <a14:m>
                    <m:oMathPara>
                      <m:oMathParaPr>
                        <m:jc m:val="center"/>
                      </m:oMathParaPr>
                      <m:oMath>
                        <m:sSub>
                          <m:e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sz="2641"/>
                </a:p>
              </p:txBody>
            </p:sp>
          </p:grpSp>
          <p:grpSp>
            <p:nvGrpSpPr>
              <p:cNvPr id="295" name="Circle"/>
              <p:cNvGrpSpPr/>
              <p:nvPr/>
            </p:nvGrpSpPr>
            <p:grpSpPr>
              <a:xfrm>
                <a:off x="3513666" y="-1"/>
                <a:ext cx="1270003" cy="1270001"/>
                <a:chOff x="0" y="0"/>
                <a:chExt cx="1270002" cy="1270000"/>
              </a:xfrm>
            </p:grpSpPr>
            <p:sp>
              <p:nvSpPr>
                <p:cNvPr id="293" name="Circle"/>
                <p:cNvSpPr/>
                <p:nvPr/>
              </p:nvSpPr>
              <p:spPr>
                <a:xfrm>
                  <a:off x="-1" y="-1"/>
                  <a:ext cx="1270004" cy="1270001"/>
                </a:xfrm>
                <a:prstGeom prst="ellipse">
                  <a:avLst/>
                </a:prstGeom>
                <a:noFill/>
                <a:ln w="508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2400">
                      <a:solidFill>
                        <a:srgbClr val="929292"/>
                      </a:solidFill>
                    </a:defRPr>
                  </a:pPr>
                </a:p>
              </p:txBody>
            </p:sp>
            <p:sp>
              <p:nvSpPr>
                <p:cNvPr id="294" name="Text"/>
                <p:cNvSpPr txBox="1"/>
                <p:nvPr/>
              </p:nvSpPr>
              <p:spPr>
                <a:xfrm>
                  <a:off x="211387" y="360363"/>
                  <a:ext cx="847227" cy="54927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2800">
                      <a:solidFill>
                        <a:srgbClr val="919191"/>
                      </a:solidFill>
                      <a:latin typeface="Cambria Math"/>
                      <a:ea typeface="Cambria Math"/>
                      <a:cs typeface="Cambria Math"/>
                      <a:sym typeface="Cambria Math"/>
                    </a:defRPr>
                  </a:lvl1pPr>
                </a:lstStyle>
                <a:p>
                  <a:pPr/>
                  <a14:m>
                    <m:oMathPara>
                      <m:oMathParaPr>
                        <m:jc m:val="center"/>
                      </m:oMathParaPr>
                      <m:oMath>
                        <m:sSub>
                          <m:e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xmlns:a="http://schemas.openxmlformats.org/drawingml/2006/main" sz="2200" i="1">
                                <a:solidFill>
                                  <a:srgbClr val="919191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200" i="1">
                            <a:solidFill>
                              <a:srgbClr val="91919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sz="2641"/>
                </a:p>
              </p:txBody>
            </p:sp>
          </p:grpSp>
          <p:sp>
            <p:nvSpPr>
              <p:cNvPr id="296" name="Connection Line"/>
              <p:cNvSpPr/>
              <p:nvPr/>
            </p:nvSpPr>
            <p:spPr>
              <a:xfrm flipH="1">
                <a:off x="635000" y="635000"/>
                <a:ext cx="3513669" cy="1363135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97" name="Connection Line"/>
              <p:cNvSpPr/>
              <p:nvPr/>
            </p:nvSpPr>
            <p:spPr>
              <a:xfrm flipH="1">
                <a:off x="4148667" y="1998133"/>
                <a:ext cx="3926552" cy="1188158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98" name="Connection Line"/>
              <p:cNvSpPr/>
              <p:nvPr/>
            </p:nvSpPr>
            <p:spPr>
              <a:xfrm flipH="1" flipV="1">
                <a:off x="635000" y="1998134"/>
                <a:ext cx="3513669" cy="1188158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99" name="X:5"/>
              <p:cNvSpPr txBox="1"/>
              <p:nvPr/>
            </p:nvSpPr>
            <p:spPr>
              <a:xfrm>
                <a:off x="5373223" y="364729"/>
                <a:ext cx="742823" cy="6140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X:5</a:t>
                </a:r>
              </a:p>
            </p:txBody>
          </p:sp>
          <p:sp>
            <p:nvSpPr>
              <p:cNvPr id="300" name="L:1"/>
              <p:cNvSpPr txBox="1"/>
              <p:nvPr/>
            </p:nvSpPr>
            <p:spPr>
              <a:xfrm>
                <a:off x="1695753" y="734352"/>
                <a:ext cx="720471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L:1</a:t>
                </a:r>
              </a:p>
            </p:txBody>
          </p:sp>
          <p:sp>
            <p:nvSpPr>
              <p:cNvPr id="301" name="R:999"/>
              <p:cNvSpPr txBox="1"/>
              <p:nvPr/>
            </p:nvSpPr>
            <p:spPr>
              <a:xfrm>
                <a:off x="1443582" y="2715051"/>
                <a:ext cx="1224813" cy="6263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/>
              <a:p>
                <a: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pPr>
                <a:r>
                  <a:t>R:</a:t>
                </a:r>
                <a:r>
                  <a:rPr>
                    <a:solidFill>
                      <a:srgbClr val="C82506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999</a:t>
                </a:r>
              </a:p>
            </p:txBody>
          </p:sp>
          <p:sp>
            <p:nvSpPr>
              <p:cNvPr id="302" name="Square"/>
              <p:cNvSpPr/>
              <p:nvPr/>
            </p:nvSpPr>
            <p:spPr>
              <a:xfrm>
                <a:off x="7440216" y="1363133"/>
                <a:ext cx="1270003" cy="1270002"/>
              </a:xfrm>
              <a:prstGeom prst="rect">
                <a:avLst/>
              </a:prstGeom>
              <a:solidFill>
                <a:srgbClr val="D6D5D5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03" name="X:2"/>
              <p:cNvSpPr txBox="1"/>
              <p:nvPr/>
            </p:nvSpPr>
            <p:spPr>
              <a:xfrm>
                <a:off x="5373223" y="2879242"/>
                <a:ext cx="742823" cy="6140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X:2</a:t>
                </a:r>
              </a:p>
            </p:txBody>
          </p:sp>
          <p:sp>
            <p:nvSpPr>
              <p:cNvPr id="304" name="Connection Line"/>
              <p:cNvSpPr/>
              <p:nvPr/>
            </p:nvSpPr>
            <p:spPr>
              <a:xfrm flipH="1" flipV="1">
                <a:off x="4148667" y="635000"/>
                <a:ext cx="3926552" cy="1363135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308" name="Caption"/>
            <p:cNvGrpSpPr/>
            <p:nvPr/>
          </p:nvGrpSpPr>
          <p:grpSpPr>
            <a:xfrm>
              <a:off x="-1" y="3948289"/>
              <a:ext cx="8735618" cy="2914946"/>
              <a:chOff x="0" y="0"/>
              <a:chExt cx="8735617" cy="2914945"/>
            </a:xfrm>
          </p:grpSpPr>
          <p:sp>
            <p:nvSpPr>
              <p:cNvPr id="306" name="Rectangle"/>
              <p:cNvSpPr/>
              <p:nvPr/>
            </p:nvSpPr>
            <p:spPr>
              <a:xfrm>
                <a:off x="0" y="0"/>
                <a:ext cx="8735618" cy="2914946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28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07" name="Initial state has an edge labelled &quot;L:1&quot; leading to a state labelled &quot; &quot; which has an edge labelled &quot;X:5&quot; leading to the terminal state.  Initial state has a second edge labelled &quot;R:999&quot; leading to a state labelled &quot; &quot;, which has an edge labelled &quot;X:2&quot; l"/>
              <p:cNvSpPr txBox="1"/>
              <p:nvPr/>
            </p:nvSpPr>
            <p:spPr>
              <a:xfrm>
                <a:off x="-1" y="-1"/>
                <a:ext cx="8735619" cy="280146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2800">
                    <a:solidFill>
                      <a:srgbClr val="000000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  <a:r>
                  <a:t>Initial state has an edge labelled "L:1" leading to a state labelled "</a:t>
                </a:r>
                <a14:m>
                  <m:oMath>
                    <m:sSub>
                      <m:e>
                        <m:r>
                          <a:rPr xmlns:a="http://schemas.openxmlformats.org/drawingml/2006/main" sz="3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3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3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3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t>" which has an edge labelled "X:5" leading to the terminal state.  Initial state has a second edge labelled "R:999" leading to a state labelled "</a:t>
                </a:r>
                <a14:m>
                  <m:oMath>
                    <m:sSub>
                      <m:e>
                        <m:r>
                          <a:rPr xmlns:a="http://schemas.openxmlformats.org/drawingml/2006/main" sz="3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3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3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3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t>", which has an edge labelled "X:2" leading to the terminal state.</a:t>
                </a:r>
                <a:endParaRPr sz="3113"/>
              </a:p>
            </p:txBody>
          </p:sp>
        </p:grpSp>
      </p:grpSp>
      <p:grpSp>
        <p:nvGrpSpPr>
          <p:cNvPr id="312" name="Question: Suppose state transitions are deterministic.  Does it make sense to always choose the action that leads to the next state   with the highest  ?"/>
          <p:cNvGrpSpPr/>
          <p:nvPr/>
        </p:nvGrpSpPr>
        <p:grpSpPr>
          <a:xfrm>
            <a:off x="2442368" y="3643312"/>
            <a:ext cx="19274632" cy="2263960"/>
            <a:chOff x="0" y="0"/>
            <a:chExt cx="19274631" cy="2263958"/>
          </a:xfrm>
        </p:grpSpPr>
        <p:sp>
          <p:nvSpPr>
            <p:cNvPr id="310" name="Rectangle"/>
            <p:cNvSpPr/>
            <p:nvPr/>
          </p:nvSpPr>
          <p:spPr>
            <a:xfrm>
              <a:off x="0" y="0"/>
              <a:ext cx="19274632" cy="2263959"/>
            </a:xfrm>
            <a:prstGeom prst="rect">
              <a:avLst/>
            </a:prstGeom>
            <a:solidFill>
              <a:srgbClr val="D6D5D5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311" name="Question: Suppose state transitions are deterministic.  Does it make sense to always choose the action that leads to the next state   with the highest  ?"/>
            <p:cNvSpPr txBox="1"/>
            <p:nvPr/>
          </p:nvSpPr>
          <p:spPr>
            <a:xfrm>
              <a:off x="6350" y="6350"/>
              <a:ext cx="19261932" cy="22512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03200" tIns="203200" rIns="203200" bIns="203200" numCol="1" anchor="ctr">
              <a:normAutofit fontScale="100000" lnSpcReduction="0"/>
            </a:bodyPr>
            <a:lstStyle/>
            <a:p>
              <a:pPr algn="l">
                <a:spcBef>
                  <a:spcPts val="3600"/>
                </a:spcBef>
                <a:defRPr b="1" sz="40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Question: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Suppose state transitions are deterministic.  Does it make sense to always choose the action that leads to the next state </a:t>
              </a:r>
              <a14:m>
                <m:oMath>
                  <m:sSup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sup>
                  </m:sSup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with the highest </a:t>
              </a:r>
              <a14:m>
                <m:oMath>
                  <m:sSub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π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? </a:t>
              </a:r>
              <a:endParaRPr sz="4528"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50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53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51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2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54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55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56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4" grpId="2"/>
      <p:bldP build="whole" bldLvl="1" animBg="1" rev="0" advAuto="0" spid="153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Action-Value Func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Action-Value Function</a:t>
            </a:r>
          </a:p>
        </p:txBody>
      </p:sp>
      <p:sp>
        <p:nvSpPr>
          <p:cNvPr id="315" name="The action-value function   estimates the expected return   starting from state   if we…"/>
          <p:cNvSpPr txBox="1"/>
          <p:nvPr>
            <p:ph type="body" idx="1"/>
          </p:nvPr>
        </p:nvSpPr>
        <p:spPr>
          <a:xfrm>
            <a:off x="2667000" y="3574235"/>
            <a:ext cx="19050000" cy="918012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action-value function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q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estimates the expected return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r>
              <a:t> starting from state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t> if we</a:t>
            </a:r>
          </a:p>
          <a:p>
            <a:pPr lvl="1" marL="1508125" indent="-873125">
              <a:buSzPct val="100000"/>
              <a:buAutoNum type="arabicPeriod" startAt="1"/>
            </a:pPr>
            <a:r>
              <a:t>Take action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in state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i="1">
                <a:latin typeface="+mj-lt"/>
                <a:ea typeface="+mj-ea"/>
                <a:cs typeface="+mj-cs"/>
                <a:sym typeface="Helvetica Neue"/>
              </a:rPr>
              <a:t>, and then</a:t>
            </a:r>
            <a:endParaRPr i="1">
              <a:latin typeface="+mj-lt"/>
              <a:ea typeface="+mj-ea"/>
              <a:cs typeface="+mj-cs"/>
              <a:sym typeface="Helvetica Neue"/>
            </a:endParaRPr>
          </a:p>
          <a:p>
            <a:pPr lvl="1" marL="1508125" indent="-873125">
              <a:buSzPct val="100000"/>
              <a:buAutoNum type="arabicPeriod" startAt="1"/>
            </a:pPr>
            <a:r>
              <a:t>Follow policy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t> for every state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afterward</a:t>
            </a:r>
          </a:p>
          <a:p>
            <a:pPr marL="0" indent="0" algn="ctr">
              <a:buSzTx/>
              <a:buNone/>
            </a:pPr>
            <a:br/>
            <a14:m>
              <m:oMath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≐</m:t>
                      </m:r>
                      <m:sSub>
                        <m:e>
                          <m:r>
                            <m:rPr>
                              <m:sty m:val="p"/>
                              <m:scr m:val="double-struck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sub>
                      </m:s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e>
                          <m:r>
                            <m:rPr>
                              <m:sty m:val="p"/>
                              <m:scr m:val="double-struck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d>
                        <m:dPr>
                          <m:ctrl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limUpp>
                            <m:e>
                              <m:argPr>
                                <m:scrLvl m:val="0"/>
                              </m:argPr>
                              <m:limLow>
                                <m:e>
                                  <m:argPr>
                                    <m:scrLvl m:val="0"/>
                                  </m:argPr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∑</m:t>
                                  </m:r>
                                </m:e>
                                <m:lim>
                                  <m:argPr>
                                    <m:scrLvl m:val="0"/>
                                  </m:argPr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lim>
                              </m:limLow>
                            </m:e>
                            <m:lim>
                              <m:argPr>
                                <m:scrLvl m:val="0"/>
                              </m:argPr>
                              <m:r>
                                <m:rPr>
                                  <m:sty m:val="p"/>
                                </m:r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Upp>
                          <m:sSup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sup>
                          </m:sSup>
                          <m:sSub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d>
                    </m:e>
                  </m:mr>
                </m:m>
              </m:oMath>
            </a14:m>
            <a:r>
              <a:t> </a:t>
            </a:r>
            <a:endParaRPr sz="5000"/>
          </a:p>
        </p:txBody>
      </p:sp>
      <p:grpSp>
        <p:nvGrpSpPr>
          <p:cNvPr id="318" name="Question: How is this any different from the state-value function  ?"/>
          <p:cNvGrpSpPr/>
          <p:nvPr/>
        </p:nvGrpSpPr>
        <p:grpSpPr>
          <a:xfrm>
            <a:off x="19082712" y="5850523"/>
            <a:ext cx="4186352" cy="3829640"/>
            <a:chOff x="0" y="0"/>
            <a:chExt cx="4186351" cy="3829639"/>
          </a:xfrm>
        </p:grpSpPr>
        <p:sp>
          <p:nvSpPr>
            <p:cNvPr id="316" name="Rectangle"/>
            <p:cNvSpPr/>
            <p:nvPr/>
          </p:nvSpPr>
          <p:spPr>
            <a:xfrm>
              <a:off x="-1" y="-1"/>
              <a:ext cx="4186353" cy="3829641"/>
            </a:xfrm>
            <a:prstGeom prst="rect">
              <a:avLst/>
            </a:prstGeom>
            <a:solidFill>
              <a:srgbClr val="D6D5D5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0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317" name="Question: How is this any different from the state-value function  ?"/>
            <p:cNvSpPr txBox="1"/>
            <p:nvPr/>
          </p:nvSpPr>
          <p:spPr>
            <a:xfrm>
              <a:off x="6349" y="6349"/>
              <a:ext cx="4173653" cy="38169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03200" tIns="203200" rIns="203200" bIns="203200" numCol="1" anchor="ctr">
              <a:normAutofit fontScale="100000" lnSpcReduction="0"/>
            </a:bodyPr>
            <a:lstStyle/>
            <a:p>
              <a:pPr algn="l">
                <a:spcBef>
                  <a:spcPts val="3600"/>
                </a:spcBef>
                <a:defRPr b="1" sz="40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Question:</a:t>
              </a:r>
              <a:br/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How is this any different from the </a:t>
              </a:r>
              <a:r>
                <a:rPr b="0">
                  <a:solidFill>
                    <a:srgbClr val="0076BA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state-value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function </a:t>
              </a:r>
              <a14:m>
                <m:oMath>
                  <m:sSub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π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?</a:t>
              </a:r>
              <a:endParaRPr sz="4528"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5" grpId="1"/>
      <p:bldP build="whole" bldLvl="1" animBg="1" rev="0" advAuto="0" spid="318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Bellman Equation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Bellman Equations</a:t>
            </a:r>
          </a:p>
        </p:txBody>
      </p:sp>
      <p:sp>
        <p:nvSpPr>
          <p:cNvPr id="321" name="Value functions satisfy a recursive consistency condition  called the Bellman equation:"/>
          <p:cNvSpPr txBox="1"/>
          <p:nvPr>
            <p:ph type="body" idx="1"/>
          </p:nvPr>
        </p:nvSpPr>
        <p:spPr>
          <a:xfrm>
            <a:off x="1955975" y="3412900"/>
            <a:ext cx="20472049" cy="9683152"/>
          </a:xfrm>
          <a:prstGeom prst="rect">
            <a:avLst/>
          </a:prstGeom>
        </p:spPr>
        <p:txBody>
          <a:bodyPr/>
          <a:lstStyle/>
          <a:p>
            <a:pPr marL="0" indent="0" defTabSz="583287">
              <a:spcBef>
                <a:spcPts val="2500"/>
              </a:spcBef>
              <a:buSzTx/>
              <a:buNone/>
              <a:defRPr sz="3100"/>
            </a:pPr>
            <a:r>
              <a:t>Value functions satisfy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recursive consistency condition</a:t>
            </a:r>
            <a:r>
              <a:t> </a:t>
            </a:r>
            <a:br/>
            <a:r>
              <a:t>called the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Bellman equation:</a:t>
            </a:r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sSub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3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100"/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m:rPr>
                          <m:sty m:val="p"/>
                          <m:scr m:val="double-struck"/>
                        </m:r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π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γ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|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]</m:t>
                  </m:r>
                </m:oMath>
              </m:oMathPara>
            </a14:m>
            <a:endParaRPr sz="3100"/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m:rPr>
                          <m:sty m:val="p"/>
                          <m:scr m:val="double-struck"/>
                        </m:r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π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]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γ</m:t>
                  </m:r>
                  <m:sSub>
                    <m:e>
                      <m:r>
                        <m:rPr>
                          <m:sty m:val="p"/>
                          <m:scr m:val="double-struck"/>
                        </m:r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π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]</m:t>
                  </m:r>
                </m:oMath>
              </m:oMathPara>
            </a14:m>
            <a:endParaRPr sz="3100"/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lim>
                  </m:limLow>
                  <m:limLow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sSup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lim>
                  </m:limLow>
                  <m:limLow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lim>
                  </m:limLow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p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p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sup>
                  </m:sSup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]</m:t>
                  </m:r>
                  <m:d>
                    <m:dPr>
                      <m:ctrl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sSub>
                        <m:e>
                          <m:r>
                            <m:rPr>
                              <m:sty m:val="p"/>
                              <m:scr m:val="double-struck"/>
                            </m:rP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</m:d>
                </m:oMath>
              </m:oMathPara>
            </a14:m>
            <a:endParaRPr sz="3100"/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limLow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lim>
                  </m:limLow>
                  <m:limLow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sSup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lim>
                  </m:limLow>
                  <m:limLow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</m:e>
                    <m:lim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lim>
                  </m:limLow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p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p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sup>
                  </m:sSup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]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sub>
                  </m:sSub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3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]</m:t>
                  </m:r>
                  <m:d>
                    <m:dPr>
                      <m:ctrlP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γ</m:t>
                      </m:r>
                      <m:sSub>
                        <m:e>
                          <m:r>
                            <m:rPr>
                              <m:sty m:val="p"/>
                              <m:scr m:val="double-struck"/>
                            </m:rP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sSub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b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e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xmlns:a="http://schemas.openxmlformats.org/drawingml/2006/main"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3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</m:d>
                </m:oMath>
              </m:oMathPara>
            </a14:m>
            <a:endParaRPr sz="3100"/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phant>
                  <m:phantPr>
                    <m:ctrl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show m:val="off"/>
                  </m:phantPr>
                  <m:e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phant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lim>
                </m:limLow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limLow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sSup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lim>
                </m:limLow>
                <m:limLow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lim>
                </m:limLow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d>
                  <m:dPr>
                    <m:ctrl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γ</m:t>
                    </m:r>
                    <m:sSub>
                      <m:e>
                        <m:r>
                          <m:rPr>
                            <m:sty m:val="p"/>
                            <m:scr m:val="double-struck"/>
                          </m:rP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e>
                </m:d>
              </m:oMath>
            </a14:m>
            <a:r>
              <a:rPr sz="3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100"/>
          </a:p>
          <a:p>
            <a:pPr marL="0" indent="0" defTabSz="583287">
              <a:spcBef>
                <a:spcPts val="2500"/>
              </a:spcBef>
              <a:buSzTx/>
              <a:buNone/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phant>
                  <m:phantPr>
                    <m:ctrl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show m:val="off"/>
                  </m:phantPr>
                  <m:e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phant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lim>
                </m:limLow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limLow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sSup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lim>
                </m:limLow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d>
                  <m:dPr>
                    <m:ctrlP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γ</m:t>
                    </m:r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e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p>
                        <m:r>
                          <a:rPr xmlns:a="http://schemas.openxmlformats.org/drawingml/2006/main" sz="3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xmlns:a="http://schemas.openxmlformats.org/drawingml/2006/main" sz="3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3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585"/>
          </a:p>
        </p:txBody>
      </p:sp>
      <p:sp>
        <p:nvSpPr>
          <p:cNvPr id="322" name="Equation"/>
          <p:cNvSpPr txBox="1"/>
          <p:nvPr/>
        </p:nvSpPr>
        <p:spPr>
          <a:xfrm>
            <a:off x="18078938" y="3480689"/>
            <a:ext cx="6261360" cy="1817625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</m:sub>
                        </m:sSub>
                      </m:e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≐</m:t>
                        </m:r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γ</m:t>
                            </m:r>
                          </m:e>
                          <m:sup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γ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xmlns:a="http://schemas.openxmlformats.org/drawingml/2006/main" sz="3200" i="1">
                                    <a:solidFill>
                                      <a:srgbClr val="5E5E5E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…</m:t>
                            </m:r>
                          </m:e>
                        </m:d>
                      </m:e>
                    </m:mr>
                    <m:mr>
                      <m:e/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  <m:sSub>
                          <m:e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  <m:sub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32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mr>
                  </m:m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23" name="Rectangle"/>
          <p:cNvSpPr/>
          <p:nvPr/>
        </p:nvSpPr>
        <p:spPr>
          <a:xfrm>
            <a:off x="4128806" y="5780782"/>
            <a:ext cx="2373633" cy="639110"/>
          </a:xfrm>
          <a:prstGeom prst="rect">
            <a:avLst/>
          </a:prstGeom>
          <a:ln w="508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24" name="Rectangle"/>
          <p:cNvSpPr/>
          <p:nvPr/>
        </p:nvSpPr>
        <p:spPr>
          <a:xfrm>
            <a:off x="10175492" y="10498002"/>
            <a:ext cx="3554667" cy="639109"/>
          </a:xfrm>
          <a:prstGeom prst="rect">
            <a:avLst/>
          </a:prstGeom>
          <a:ln w="508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25" name="Rectangle"/>
          <p:cNvSpPr/>
          <p:nvPr/>
        </p:nvSpPr>
        <p:spPr>
          <a:xfrm>
            <a:off x="12771993" y="9061073"/>
            <a:ext cx="3541967" cy="626409"/>
          </a:xfrm>
          <a:prstGeom prst="rect">
            <a:avLst/>
          </a:prstGeom>
          <a:ln w="63500">
            <a:solidFill>
              <a:srgbClr val="FE93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6" name="Rectangle"/>
          <p:cNvSpPr/>
          <p:nvPr/>
        </p:nvSpPr>
        <p:spPr>
          <a:xfrm>
            <a:off x="4182752" y="10470515"/>
            <a:ext cx="1314127" cy="694085"/>
          </a:xfrm>
          <a:prstGeom prst="rect">
            <a:avLst/>
          </a:prstGeom>
          <a:ln w="63500">
            <a:solidFill>
              <a:srgbClr val="FE93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7" name="Rectangle"/>
          <p:cNvSpPr/>
          <p:nvPr/>
        </p:nvSpPr>
        <p:spPr>
          <a:xfrm>
            <a:off x="4177946" y="4828383"/>
            <a:ext cx="447330" cy="626410"/>
          </a:xfrm>
          <a:prstGeom prst="rect">
            <a:avLst/>
          </a:prstGeom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28" name="Rectangle"/>
          <p:cNvSpPr/>
          <p:nvPr/>
        </p:nvSpPr>
        <p:spPr>
          <a:xfrm>
            <a:off x="9516502" y="11941282"/>
            <a:ext cx="987682" cy="639110"/>
          </a:xfrm>
          <a:prstGeom prst="rect">
            <a:avLst/>
          </a:prstGeom>
          <a:ln w="508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329" name="is the unique solution to  's Bellman equation…"/>
          <p:cNvSpPr txBox="1"/>
          <p:nvPr/>
        </p:nvSpPr>
        <p:spPr>
          <a:xfrm>
            <a:off x="14279528" y="11814288"/>
            <a:ext cx="9669589" cy="126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marL="576676" indent="-576676" algn="l">
              <a:spcBef>
                <a:spcPts val="3600"/>
              </a:spcBef>
              <a:buSzPct val="75000"/>
              <a:buChar char="•"/>
              <a:defRPr sz="31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3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3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</m:oMath>
            </a14:m>
            <a:r>
              <a:rPr sz="26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</a:t>
            </a:r>
            <a:r>
              <a:rPr sz="26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unique solution</a:t>
            </a:r>
            <a:r>
              <a:rPr sz="2600">
                <a:latin typeface="Helvetica Neue Light"/>
                <a:ea typeface="Helvetica Neue Light"/>
                <a:cs typeface="Helvetica Neue Light"/>
                <a:sym typeface="Helvetica Neue Light"/>
              </a:rPr>
              <a:t> to </a:t>
            </a:r>
            <a14:m>
              <m:oMath>
                <m:r>
                  <a:rPr xmlns:a="http://schemas.openxmlformats.org/drawingml/2006/main" sz="3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rPr sz="2600">
                <a:latin typeface="Helvetica Neue Light"/>
                <a:ea typeface="Helvetica Neue Light"/>
                <a:cs typeface="Helvetica Neue Light"/>
                <a:sym typeface="Helvetica Neue Light"/>
              </a:rPr>
              <a:t>'s Bellman equation</a:t>
            </a:r>
            <a:endParaRPr sz="26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611187" indent="-611187" algn="l">
              <a:spcBef>
                <a:spcPts val="1600"/>
              </a:spcBef>
              <a:buSzPct val="75000"/>
              <a:buChar char="•"/>
              <a:defRPr sz="26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There is also a Bellman equation for </a:t>
            </a:r>
            <a14:m>
              <m:oMath>
                <m:r>
                  <a:rPr xmlns:a="http://schemas.openxmlformats.org/drawingml/2006/main" sz="3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t>'s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action-value function</a:t>
            </a:r>
            <a:endParaRPr sz="2924"/>
          </a:p>
        </p:txBody>
      </p:sp>
      <p:sp>
        <p:nvSpPr>
          <p:cNvPr id="330" name="Equation"/>
          <p:cNvSpPr txBox="1"/>
          <p:nvPr/>
        </p:nvSpPr>
        <p:spPr>
          <a:xfrm>
            <a:off x="5634756" y="7552021"/>
            <a:ext cx="7100215" cy="63745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Upp>
                    <m:e>
                      <m:phant>
                        <m:phantPr>
                          <m:ctrlP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</m:ctrlPr>
                          <m:show m:val="off"/>
                        </m:phantPr>
                        <m:e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∣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phant>
                    </m:e>
                    <m:lim>
                      <m:r>
                        <a:rPr xmlns:a="http://schemas.openxmlformats.org/drawingml/2006/main" sz="3800" i="1">
                          <a:solidFill>
                            <a:srgbClr val="56C1FE"/>
                          </a:solidFill>
                          <a:latin typeface="Cambria Math" panose="02040503050406030204" pitchFamily="18" charset="0"/>
                        </a:rPr>
                        <m:t>⏞</m:t>
                      </m:r>
                    </m:lim>
                  </m:limUpp>
                </m:oMath>
              </m:oMathPara>
            </a14:m>
            <a:endParaRPr sz="3800">
              <a:solidFill>
                <a:srgbClr val="56C1FE"/>
              </a:solidFill>
            </a:endParaRPr>
          </a:p>
        </p:txBody>
      </p:sp>
      <p:sp>
        <p:nvSpPr>
          <p:cNvPr id="331" name="Equation"/>
          <p:cNvSpPr txBox="1"/>
          <p:nvPr/>
        </p:nvSpPr>
        <p:spPr>
          <a:xfrm>
            <a:off x="5634807" y="8959794"/>
            <a:ext cx="10620376" cy="637453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Upp>
                    <m:e>
                      <m:phant>
                        <m:phantPr>
                          <m:ctrlP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</m:ctrlPr>
                          <m:show m:val="off"/>
                        </m:phantPr>
                        <m:e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p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∣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∣</m:t>
                          </m:r>
                          <m:sSub>
                            <m:e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</m:e>
                            <m:sub>
                              <m:r>
                                <a:rPr xmlns:a="http://schemas.openxmlformats.org/drawingml/2006/main" sz="3800" i="1">
                                  <a:solidFill>
                                    <a:srgbClr val="56C1FE"/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sub>
                          </m:sSub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xmlns:a="http://schemas.openxmlformats.org/drawingml/2006/main" sz="3800" i="1">
                              <a:solidFill>
                                <a:srgbClr val="56C1FE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phant>
                    </m:e>
                    <m:lim>
                      <m:r>
                        <a:rPr xmlns:a="http://schemas.openxmlformats.org/drawingml/2006/main" sz="3800" i="1">
                          <a:solidFill>
                            <a:srgbClr val="56C1FE"/>
                          </a:solidFill>
                          <a:latin typeface="Cambria Math" panose="02040503050406030204" pitchFamily="18" charset="0"/>
                        </a:rPr>
                        <m:t>⏞</m:t>
                      </m:r>
                    </m:lim>
                  </m:limUpp>
                </m:oMath>
              </m:oMathPara>
            </a14:m>
            <a:endParaRPr sz="3800">
              <a:solidFill>
                <a:srgbClr val="56C1FE"/>
              </a:solidFill>
            </a:endParaRPr>
          </a:p>
        </p:txBody>
      </p:sp>
      <p:sp>
        <p:nvSpPr>
          <p:cNvPr id="332" name="Equation"/>
          <p:cNvSpPr txBox="1"/>
          <p:nvPr/>
        </p:nvSpPr>
        <p:spPr>
          <a:xfrm>
            <a:off x="18258896" y="6233810"/>
            <a:ext cx="4282419" cy="33487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m:rPr>
                      <m:sty m:val="p"/>
                      <m:scr m:val="double-struck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[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c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]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m:rPr>
                      <m:sty m:val="p"/>
                      <m:scr m:val="double-struck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[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]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c</m:t>
                  </m:r>
                  <m:r>
                    <m:rPr>
                      <m:sty m:val="p"/>
                      <m:scr m:val="double-struck"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[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]</m:t>
                  </m:r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33" name="Rectangle"/>
          <p:cNvSpPr/>
          <p:nvPr/>
        </p:nvSpPr>
        <p:spPr>
          <a:xfrm>
            <a:off x="5539390" y="9092525"/>
            <a:ext cx="7142359" cy="626409"/>
          </a:xfrm>
          <a:prstGeom prst="rect">
            <a:avLst/>
          </a:prstGeom>
          <a:ln w="63500">
            <a:solidFill>
              <a:srgbClr val="004D8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4" name="Rectangle"/>
          <p:cNvSpPr/>
          <p:nvPr/>
        </p:nvSpPr>
        <p:spPr>
          <a:xfrm>
            <a:off x="6890662" y="10520078"/>
            <a:ext cx="2225411" cy="626410"/>
          </a:xfrm>
          <a:prstGeom prst="rect">
            <a:avLst/>
          </a:prstGeom>
          <a:ln w="63500">
            <a:solidFill>
              <a:srgbClr val="004D8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335" name="Equation"/>
          <p:cNvSpPr txBox="1"/>
          <p:nvPr/>
        </p:nvSpPr>
        <p:spPr>
          <a:xfrm>
            <a:off x="11213373" y="12130789"/>
            <a:ext cx="172721" cy="26009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∎</m:t>
                  </m:r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3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3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4" grpId="11"/>
      <p:bldP build="whole" bldLvl="1" animBg="1" rev="0" advAuto="0" spid="323" grpId="4"/>
      <p:bldP build="whole" bldLvl="1" animBg="1" rev="0" advAuto="0" spid="328" grpId="13"/>
      <p:bldP build="whole" bldLvl="1" animBg="1" rev="0" advAuto="0" spid="324" grpId="12"/>
      <p:bldP build="whole" bldLvl="1" animBg="1" rev="0" advAuto="0" spid="333" grpId="9"/>
      <p:bldP build="whole" bldLvl="1" animBg="1" rev="0" advAuto="0" spid="330" grpId="6"/>
      <p:bldP build="whole" bldLvl="1" animBg="1" rev="0" advAuto="0" spid="329" grpId="15"/>
      <p:bldP build="whole" bldLvl="1" animBg="1" rev="0" advAuto="0" spid="335" grpId="14"/>
      <p:bldP build="whole" bldLvl="1" animBg="1" rev="0" advAuto="0" spid="332" grpId="5"/>
      <p:bldP build="whole" bldLvl="1" animBg="1" rev="0" advAuto="0" spid="322" grpId="2"/>
      <p:bldP build="p" bldLvl="5" animBg="1" rev="0" advAuto="0" spid="321" grpId="3"/>
      <p:bldP build="whole" bldLvl="1" animBg="1" rev="0" advAuto="0" spid="331" grpId="7"/>
      <p:bldP build="whole" bldLvl="1" animBg="1" rev="0" advAuto="0" spid="327" grpId="1"/>
      <p:bldP build="whole" bldLvl="1" animBg="1" rev="0" advAuto="0" spid="325" grpId="8"/>
      <p:bldP build="whole" bldLvl="1" animBg="1" rev="0" advAuto="0" spid="326" grpId="1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Backup Diagram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Backup Diagrams</a:t>
            </a:r>
          </a:p>
        </p:txBody>
      </p:sp>
      <p:sp>
        <p:nvSpPr>
          <p:cNvPr id="338" name="Backup diagrams help to visualize the flow of information back to a state from its successor states or action-state pairs:"/>
          <p:cNvSpPr txBox="1"/>
          <p:nvPr>
            <p:ph type="body" sz="quarter" idx="1"/>
          </p:nvPr>
        </p:nvSpPr>
        <p:spPr>
          <a:xfrm>
            <a:off x="2667000" y="3615725"/>
            <a:ext cx="19050000" cy="229785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Backup diagrams help to visualize the flow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information back to a state</a:t>
            </a:r>
            <a:r>
              <a:t> from its successor states or action-state pairs:</a:t>
            </a:r>
          </a:p>
        </p:txBody>
      </p:sp>
      <p:sp>
        <p:nvSpPr>
          <p:cNvPr id="339" name="Equation"/>
          <p:cNvSpPr txBox="1"/>
          <p:nvPr/>
        </p:nvSpPr>
        <p:spPr>
          <a:xfrm>
            <a:off x="2672738" y="7975988"/>
            <a:ext cx="12345470" cy="19717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sSub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≐</m:t>
                        </m:r>
                        <m:sSub>
                          <m:e>
                            <m:r>
                              <m:rPr>
                                <m:sty m:val="p"/>
                                <m:scr m:val="double-struck"/>
                              </m:rP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</m:sub>
                        </m:sSub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  <m:sub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</m:sub>
                        </m:sSub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t</m:t>
                            </m:r>
                          </m:sub>
                        </m:sSub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a</m:t>
                            </m:r>
                          </m:lim>
                        </m:limLow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limLow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sSu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p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lim>
                        </m:limLow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p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d>
                          <m:dPr>
                            <m:ctrlP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begChr m:val="["/>
                            <m:endChr m:val="]"/>
                          </m:dPr>
                          <m:e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γ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v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sub>
                            </m:sSub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p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xmlns:a="http://schemas.openxmlformats.org/drawingml/2006/main" sz="4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</m:mr>
                  </m:m>
                </m:oMath>
              </m:oMathPara>
            </a14:m>
            <a:endParaRPr sz="4800"/>
          </a:p>
        </p:txBody>
      </p:sp>
      <p:grpSp>
        <p:nvGrpSpPr>
          <p:cNvPr id="344" name="Group"/>
          <p:cNvGrpSpPr/>
          <p:nvPr/>
        </p:nvGrpSpPr>
        <p:grpSpPr>
          <a:xfrm>
            <a:off x="13773804" y="6136026"/>
            <a:ext cx="7212156" cy="6260577"/>
            <a:chOff x="0" y="0"/>
            <a:chExt cx="7212155" cy="6260575"/>
          </a:xfrm>
        </p:grpSpPr>
        <p:pic>
          <p:nvPicPr>
            <p:cNvPr id="340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-1"/>
              <a:ext cx="7212156" cy="597068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43" name="Caption"/>
            <p:cNvGrpSpPr/>
            <p:nvPr/>
          </p:nvGrpSpPr>
          <p:grpSpPr>
            <a:xfrm>
              <a:off x="0" y="6072284"/>
              <a:ext cx="7212156" cy="188292"/>
              <a:chOff x="0" y="0"/>
              <a:chExt cx="7212155" cy="188291"/>
            </a:xfrm>
          </p:grpSpPr>
          <p:sp>
            <p:nvSpPr>
              <p:cNvPr id="341" name="Rectangle"/>
              <p:cNvSpPr/>
              <p:nvPr/>
            </p:nvSpPr>
            <p:spPr>
              <a:xfrm>
                <a:off x="0" y="0"/>
                <a:ext cx="7212156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42" name="An open circle &quot;s&quot; has outgoing edges leading to three filled circles &quot;a&quot;, each of which has two outgoing edges labelled &quot;p&quot; and &quot;r&quot; to open circles labelled &quot;s'&quot;."/>
              <p:cNvSpPr txBox="1"/>
              <p:nvPr/>
            </p:nvSpPr>
            <p:spPr>
              <a:xfrm>
                <a:off x="-1" y="-1"/>
                <a:ext cx="7212157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An open circle "s" has outgoing edges leading to three filled circles "a", each of which has two outgoing edges labelled "p" and "r" to open circles labelled "s'".</a:t>
                </a:r>
              </a:p>
            </p:txBody>
          </p:sp>
        </p:grpSp>
      </p:grpSp>
      <p:sp>
        <p:nvSpPr>
          <p:cNvPr id="345" name="(Image: Sutton &amp; Barto, 2018)"/>
          <p:cNvSpPr txBox="1"/>
          <p:nvPr/>
        </p:nvSpPr>
        <p:spPr>
          <a:xfrm>
            <a:off x="19546763" y="12950139"/>
            <a:ext cx="4181373" cy="5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Sutton &amp; Barto, 2018)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ridWorld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GridWorld</a:t>
            </a:r>
          </a:p>
        </p:txBody>
      </p:sp>
      <p:sp>
        <p:nvSpPr>
          <p:cNvPr id="348" name="At each cell, can go north, south, east, west…"/>
          <p:cNvSpPr txBox="1"/>
          <p:nvPr>
            <p:ph type="body" sz="half" idx="1"/>
          </p:nvPr>
        </p:nvSpPr>
        <p:spPr>
          <a:xfrm>
            <a:off x="1978055" y="3487148"/>
            <a:ext cx="10113179" cy="884039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200"/>
              </a:spcBef>
            </a:pPr>
            <a:r>
              <a:t>At each cell, can go </a:t>
            </a:r>
            <a:r>
              <a:rPr>
                <a:latin typeface="American Typewriter"/>
                <a:ea typeface="American Typewriter"/>
                <a:cs typeface="American Typewriter"/>
                <a:sym typeface="American Typewriter"/>
              </a:rPr>
              <a:t>north</a:t>
            </a:r>
            <a:r>
              <a:t>, </a:t>
            </a:r>
            <a:r>
              <a:rPr>
                <a:latin typeface="American Typewriter"/>
                <a:ea typeface="American Typewriter"/>
                <a:cs typeface="American Typewriter"/>
                <a:sym typeface="American Typewriter"/>
              </a:rPr>
              <a:t>south</a:t>
            </a:r>
            <a:r>
              <a:t>, </a:t>
            </a:r>
            <a:r>
              <a:rPr>
                <a:latin typeface="American Typewriter"/>
                <a:ea typeface="American Typewriter"/>
                <a:cs typeface="American Typewriter"/>
                <a:sym typeface="American Typewriter"/>
              </a:rPr>
              <a:t>east</a:t>
            </a:r>
            <a:r>
              <a:t>, </a:t>
            </a:r>
            <a:r>
              <a:rPr>
                <a:latin typeface="American Typewriter"/>
                <a:ea typeface="American Typewriter"/>
                <a:cs typeface="American Typewriter"/>
                <a:sym typeface="American Typewriter"/>
              </a:rPr>
              <a:t>west</a:t>
            </a:r>
            <a:endParaRPr>
              <a:latin typeface="American Typewriter"/>
              <a:ea typeface="American Typewriter"/>
              <a:cs typeface="American Typewriter"/>
              <a:sym typeface="American Typewriter"/>
            </a:endParaRPr>
          </a:p>
          <a:p>
            <a:pPr>
              <a:spcBef>
                <a:spcPts val="3200"/>
              </a:spcBef>
            </a:pPr>
            <a:r>
              <a:t>Try to go off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edge</a:t>
            </a:r>
            <a:r>
              <a:t>: reward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-1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spcBef>
                <a:spcPts val="3200"/>
              </a:spcBef>
            </a:pPr>
            <a:r>
              <a:t>Leaving state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</a:t>
            </a:r>
            <a:r>
              <a:t>: takes you to state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Aʹ</a:t>
            </a:r>
            <a:r>
              <a:t>, reward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+10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spcBef>
                <a:spcPts val="3200"/>
              </a:spcBef>
            </a:pPr>
            <a:r>
              <a:t>Leaving state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</a:t>
            </a:r>
            <a:r>
              <a:t>: takes you to state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Bʹ</a:t>
            </a:r>
            <a:r>
              <a:t>, reward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+5</a:t>
            </a:r>
          </a:p>
        </p:txBody>
      </p:sp>
      <p:grpSp>
        <p:nvGrpSpPr>
          <p:cNvPr id="353" name="Group"/>
          <p:cNvGrpSpPr/>
          <p:nvPr/>
        </p:nvGrpSpPr>
        <p:grpSpPr>
          <a:xfrm>
            <a:off x="13874571" y="4523025"/>
            <a:ext cx="7104675" cy="7147427"/>
            <a:chOff x="0" y="0"/>
            <a:chExt cx="7104674" cy="7147425"/>
          </a:xfrm>
        </p:grpSpPr>
        <p:pic>
          <p:nvPicPr>
            <p:cNvPr id="349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-1"/>
              <a:ext cx="7104675" cy="67686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52" name="Caption"/>
            <p:cNvGrpSpPr/>
            <p:nvPr/>
          </p:nvGrpSpPr>
          <p:grpSpPr>
            <a:xfrm>
              <a:off x="0" y="6870234"/>
              <a:ext cx="7104675" cy="277192"/>
              <a:chOff x="0" y="0"/>
              <a:chExt cx="7104674" cy="277191"/>
            </a:xfrm>
          </p:grpSpPr>
          <p:sp>
            <p:nvSpPr>
              <p:cNvPr id="350" name="Rectangle"/>
              <p:cNvSpPr/>
              <p:nvPr/>
            </p:nvSpPr>
            <p:spPr>
              <a:xfrm>
                <a:off x="0" y="0"/>
                <a:ext cx="7104675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51" name="A grid with five rows and five columns.  The cell in the top row, second column is labelled &quot;A&quot; and has an arrow labelled &quot;+10&quot; leading to the cell in the bottom row second column labelled &quot;A'&quot;.  The cell in the top row, fourth column has an arrow labell"/>
              <p:cNvSpPr txBox="1"/>
              <p:nvPr/>
            </p:nvSpPr>
            <p:spPr>
              <a:xfrm>
                <a:off x="-1" y="0"/>
                <a:ext cx="7104676" cy="2771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 grid with five rows and five columns.  The cell in the top row, second column is labelled "A" and has an arrow labelled "+10" leading to the cell in the bottom row second column labelled "A'".  The cell in the top row, fourth column has an arrow labelled "+5" leading to the cell in the third row, fourth column labelled "B'".</a:t>
                </a:r>
              </a:p>
            </p:txBody>
          </p:sp>
        </p:grpSp>
      </p:grpSp>
      <p:sp>
        <p:nvSpPr>
          <p:cNvPr id="354" name="(Image: Sutton &amp; Barto, 2018)"/>
          <p:cNvSpPr txBox="1"/>
          <p:nvPr/>
        </p:nvSpPr>
        <p:spPr>
          <a:xfrm>
            <a:off x="19546763" y="12950139"/>
            <a:ext cx="4181373" cy="5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Sutton &amp; Barto, 2018)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48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ridWorld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GridWorld</a:t>
            </a:r>
          </a:p>
        </p:txBody>
      </p:sp>
      <p:grpSp>
        <p:nvGrpSpPr>
          <p:cNvPr id="361" name="Group"/>
          <p:cNvGrpSpPr/>
          <p:nvPr/>
        </p:nvGrpSpPr>
        <p:grpSpPr>
          <a:xfrm>
            <a:off x="3966881" y="4433789"/>
            <a:ext cx="7104676" cy="7147426"/>
            <a:chOff x="0" y="0"/>
            <a:chExt cx="7104674" cy="7147425"/>
          </a:xfrm>
        </p:grpSpPr>
        <p:pic>
          <p:nvPicPr>
            <p:cNvPr id="357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7104675" cy="67686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60" name="Caption"/>
            <p:cNvGrpSpPr/>
            <p:nvPr/>
          </p:nvGrpSpPr>
          <p:grpSpPr>
            <a:xfrm>
              <a:off x="0" y="6870234"/>
              <a:ext cx="7104675" cy="277193"/>
              <a:chOff x="0" y="0"/>
              <a:chExt cx="7104674" cy="277191"/>
            </a:xfrm>
          </p:grpSpPr>
          <p:sp>
            <p:nvSpPr>
              <p:cNvPr id="358" name="Rectangle"/>
              <p:cNvSpPr/>
              <p:nvPr/>
            </p:nvSpPr>
            <p:spPr>
              <a:xfrm>
                <a:off x="0" y="0"/>
                <a:ext cx="7104675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59" name="A grid with five rows and five columns.  The cell in the top row, second column is labelled &quot;A&quot; and has an arrow labelled &quot;+10&quot; leading to the cell in the bottom row second column labelled &quot;A'&quot;.  The cell in the top row, fourth column has an arrow labell"/>
              <p:cNvSpPr txBox="1"/>
              <p:nvPr/>
            </p:nvSpPr>
            <p:spPr>
              <a:xfrm>
                <a:off x="-1" y="-1"/>
                <a:ext cx="7104676" cy="2771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 grid with five rows and five columns.  The cell in the top row, second column is labelled "A" and has an arrow labelled "+10" leading to the cell in the bottom row second column labelled "A'".  The cell in the top row, fourth column has an arrow labelled "+5" leading to the cell in the third row, fourth column labelled "B'".</a:t>
                </a:r>
              </a:p>
            </p:txBody>
          </p:sp>
        </p:grpSp>
      </p:grpSp>
      <p:grpSp>
        <p:nvGrpSpPr>
          <p:cNvPr id="366" name="Group"/>
          <p:cNvGrpSpPr/>
          <p:nvPr/>
        </p:nvGrpSpPr>
        <p:grpSpPr>
          <a:xfrm>
            <a:off x="13528665" y="4433790"/>
            <a:ext cx="7104675" cy="7270983"/>
            <a:chOff x="0" y="0"/>
            <a:chExt cx="7104674" cy="7270982"/>
          </a:xfrm>
        </p:grpSpPr>
        <p:pic>
          <p:nvPicPr>
            <p:cNvPr id="362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7104675" cy="698109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65" name="Caption"/>
            <p:cNvGrpSpPr/>
            <p:nvPr/>
          </p:nvGrpSpPr>
          <p:grpSpPr>
            <a:xfrm>
              <a:off x="0" y="7082691"/>
              <a:ext cx="7104675" cy="188292"/>
              <a:chOff x="0" y="0"/>
              <a:chExt cx="7104674" cy="188291"/>
            </a:xfrm>
          </p:grpSpPr>
          <p:sp>
            <p:nvSpPr>
              <p:cNvPr id="363" name="Rectangle"/>
              <p:cNvSpPr/>
              <p:nvPr/>
            </p:nvSpPr>
            <p:spPr>
              <a:xfrm>
                <a:off x="0" y="0"/>
                <a:ext cx="7104675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364" name="A five-by-five grid with numbers in each cell; the top row has 3.3, 8.8, 4.4., 5.3, 1.5; the bottom row has -1.9, -1.3, -1.2, -1.4, -2.0."/>
              <p:cNvSpPr txBox="1"/>
              <p:nvPr/>
            </p:nvSpPr>
            <p:spPr>
              <a:xfrm>
                <a:off x="-1" y="-1"/>
                <a:ext cx="7104676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 five-by-five grid with numbers in each cell; the top row has 3.3, 8.8, 4.4., 5.3, 1.5; the bottom row has -1.9, -1.3, -1.2, -1.4, -2.0.</a:t>
                </a:r>
              </a:p>
            </p:txBody>
          </p:sp>
        </p:grpSp>
      </p:grpSp>
      <p:sp>
        <p:nvSpPr>
          <p:cNvPr id="367" name="Reward dynamics"/>
          <p:cNvSpPr txBox="1"/>
          <p:nvPr/>
        </p:nvSpPr>
        <p:spPr>
          <a:xfrm>
            <a:off x="5815627" y="11817274"/>
            <a:ext cx="3407181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Reward dynamics</a:t>
            </a:r>
          </a:p>
        </p:txBody>
      </p:sp>
      <p:sp>
        <p:nvSpPr>
          <p:cNvPr id="368" name="State-value function v𝜋 for random policy"/>
          <p:cNvSpPr txBox="1"/>
          <p:nvPr/>
        </p:nvSpPr>
        <p:spPr>
          <a:xfrm>
            <a:off x="13463546" y="11829140"/>
            <a:ext cx="7560995" cy="1278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j-lt"/>
                <a:ea typeface="+mj-ea"/>
                <a:cs typeface="+mj-cs"/>
                <a:sym typeface="Helvetica Neue"/>
              </a:defRPr>
            </a:pPr>
            <a:r>
              <a:t>State-value function v</a:t>
            </a:r>
            <a:r>
              <a:rPr baseline="-5998"/>
              <a:t>𝜋 </a:t>
            </a:r>
            <a:r>
              <a:t>for random policy</a:t>
            </a:r>
            <a:br/>
            <a14:m>
              <m:oMath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π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0.25</m:t>
                </m:r>
              </m:oMath>
            </a14:m>
            <a:endParaRPr sz="3585"/>
          </a:p>
        </p:txBody>
      </p:sp>
      <p:sp>
        <p:nvSpPr>
          <p:cNvPr id="369" name="(Image: Sutton &amp; Barto, 2018)"/>
          <p:cNvSpPr txBox="1"/>
          <p:nvPr/>
        </p:nvSpPr>
        <p:spPr>
          <a:xfrm>
            <a:off x="19546763" y="12950139"/>
            <a:ext cx="4181373" cy="5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Sutton &amp; Barto, 2018)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fast" advClick="1" p14:dur="500">
        <p159:morph option="byObject"/>
      </p:transition>
    </mc:Choice>
    <mc:Fallback>
      <p:transition spd="fast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ummar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372" name="Supervised learning models are trained offline using labelled training examples, and then make prediction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Supervised learning models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trained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offline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using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labelled training examples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and then make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predictions</a:t>
            </a:r>
          </a:p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Reinforcement learning agents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choose their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online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and update their behaviour based on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rewards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from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environment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We can formally represent reinforcement learning environments using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Markov decision processes</a:t>
            </a:r>
            <a:r>
              <a:t>, for both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episodic</a:t>
            </a:r>
            <a:r>
              <a:t> and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continuing</a:t>
            </a:r>
            <a:r>
              <a:t> tasks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Reinforcement learning agents maximize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returns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43955" indent="-543955" defTabSz="731162">
              <a:spcBef>
                <a:spcPts val="3200"/>
              </a:spcBef>
              <a:defRPr b="1" sz="3900">
                <a:latin typeface="+mj-lt"/>
                <a:ea typeface="+mj-ea"/>
                <a:cs typeface="+mj-cs"/>
                <a:sym typeface="Helvetica Neue"/>
              </a:defRPr>
            </a:pPr>
            <a:r>
              <a:t>Policies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map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states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(distribution over)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actions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Given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policy</a:t>
            </a:r>
            <a:r>
              <a:t>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t>, every state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t> has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value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i="1">
              <a:latin typeface="+mj-lt"/>
              <a:ea typeface="+mj-ea"/>
              <a:cs typeface="+mj-cs"/>
              <a:sym typeface="Helvetica Neue"/>
            </a:endParaRP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State-value and action-value functions satisfy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Bellman equations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Lecture Outlin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59" name="Recap &amp; Logistic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 &amp; Logistics</a:t>
            </a:r>
          </a:p>
          <a:p>
            <a:pPr marL="873125" indent="-873125">
              <a:buSzPct val="100000"/>
              <a:buAutoNum type="arabicPeriod" startAt="1"/>
            </a:pPr>
            <a:r>
              <a:t>Markov Decision Processes</a:t>
            </a:r>
          </a:p>
          <a:p>
            <a:pPr marL="873125" indent="-873125">
              <a:buSzPct val="100000"/>
              <a:buAutoNum type="arabicPeriod" startAt="1"/>
            </a:pPr>
            <a:r>
              <a:t>Returns &amp; Episodes</a:t>
            </a:r>
          </a:p>
          <a:p>
            <a:pPr marL="873125" indent="-873125">
              <a:buSzPct val="100000"/>
              <a:buAutoNum type="arabicPeriod" startAt="1"/>
            </a:pPr>
            <a:r>
              <a:t>Policies &amp; Value Functions</a:t>
            </a:r>
          </a:p>
          <a:p>
            <a:pPr marL="873125" indent="-873125">
              <a:buSzPct val="100000"/>
              <a:buAutoNum type="arabicPeriod" startAt="1"/>
            </a:pPr>
            <a:r>
              <a:t>Bellman Equations</a:t>
            </a:r>
          </a:p>
        </p:txBody>
      </p:sp>
      <p:sp>
        <p:nvSpPr>
          <p:cNvPr id="160" name="After this lecture, you should be able to:…"/>
          <p:cNvSpPr txBox="1"/>
          <p:nvPr/>
        </p:nvSpPr>
        <p:spPr>
          <a:xfrm>
            <a:off x="13594309" y="2806759"/>
            <a:ext cx="9843486" cy="10513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Markov decision process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represent a problem as a Markov decision process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policy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whether a task is episodic or continuing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give expressions for the state-value function and the action-value function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state the Bellman equation for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</m:oMath>
            </a14:m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give expressions for episodic and discounted continuing returns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ogistics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/>
          <a:p>
            <a:pPr/>
            <a:r>
              <a:t>Logistics</a:t>
            </a:r>
          </a:p>
        </p:txBody>
      </p:sp>
      <p:sp>
        <p:nvSpPr>
          <p:cNvPr id="163" name="Assignment #3 is due Thursday, November 20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Assignment #3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due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Thursday, November 20</a:t>
            </a:r>
            <a:endParaRPr b="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Submit via Canvas</a:t>
            </a:r>
          </a:p>
          <a:p>
            <a:pPr lvl="2"/>
            <a:r>
              <a:t>Blank submissions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will not be regraded</a:t>
            </a:r>
            <a:r>
              <a:t>, nor granted EA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Midterm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marks are released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ap: Deep Learning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Deep Learning</a:t>
            </a:r>
          </a:p>
        </p:txBody>
      </p:sp>
      <p:sp>
        <p:nvSpPr>
          <p:cNvPr id="166" name="Feedforward neural networks are extremely flexible parametric models that can be trained by gradient descent…"/>
          <p:cNvSpPr txBox="1"/>
          <p:nvPr>
            <p:ph type="body" idx="1"/>
          </p:nvPr>
        </p:nvSpPr>
        <p:spPr>
          <a:xfrm>
            <a:off x="1717681" y="3724772"/>
            <a:ext cx="20948638" cy="8840394"/>
          </a:xfrm>
          <a:prstGeom prst="rect">
            <a:avLst/>
          </a:prstGeom>
        </p:spPr>
        <p:txBody>
          <a:bodyPr/>
          <a:lstStyle/>
          <a:p>
            <a:pPr marL="501172" indent="-501172" defTabSz="673655">
              <a:spcBef>
                <a:spcPts val="2900"/>
              </a:spcBef>
              <a:defRPr b="1" sz="3600">
                <a:latin typeface="+mj-lt"/>
                <a:ea typeface="+mj-ea"/>
                <a:cs typeface="+mj-cs"/>
                <a:sym typeface="Helvetica Neue"/>
              </a:defRPr>
            </a:pPr>
            <a:r>
              <a:t>Feedforward neural networks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extremely flexible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parametric models that can be trained by gradient descent</a:t>
            </a:r>
          </a:p>
          <a:p>
            <a:pPr marL="501172" indent="-501172" defTabSz="673655">
              <a:spcBef>
                <a:spcPts val="2900"/>
              </a:spcBef>
              <a:defRPr b="1" sz="3600">
                <a:latin typeface="+mj-lt"/>
                <a:ea typeface="+mj-ea"/>
                <a:cs typeface="+mj-cs"/>
                <a:sym typeface="Helvetica Neue"/>
              </a:defRPr>
            </a:pPr>
            <a:r>
              <a:t>Convolutional neural networks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add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pooling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convolution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operations</a:t>
            </a:r>
          </a:p>
          <a:p>
            <a:pPr lvl="2" marL="1230153" indent="-501172" defTabSz="673655">
              <a:spcBef>
                <a:spcPts val="1300"/>
              </a:spcBef>
              <a:defRPr sz="3600"/>
            </a:pPr>
            <a:r>
              <a:t>Vastly more efficient to train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vision</a:t>
            </a:r>
            <a:r>
              <a:t> tasks, due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fewer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parameters</a:t>
            </a:r>
            <a:r>
              <a:t> and domain-appropriate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invariances</a:t>
            </a:r>
          </a:p>
          <a:p>
            <a:pPr marL="501172" indent="-501172" defTabSz="673655">
              <a:spcBef>
                <a:spcPts val="2900"/>
              </a:spcBef>
              <a:defRPr b="1" sz="3600">
                <a:latin typeface="+mj-lt"/>
                <a:ea typeface="+mj-ea"/>
                <a:cs typeface="+mj-cs"/>
                <a:sym typeface="Helvetica Neue"/>
              </a:defRPr>
            </a:pPr>
            <a:r>
              <a:t>Recurrent neural networks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process elements of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sequence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one at a time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while maintaining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 lvl="2" marL="1230153" indent="-501172" defTabSz="673655">
              <a:spcBef>
                <a:spcPts val="1300"/>
              </a:spcBef>
              <a:defRPr sz="3600"/>
            </a:pPr>
            <a:r>
              <a:t>Same function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parameters</a:t>
            </a:r>
            <a:r>
              <a:t> applied to each (element + state)</a:t>
            </a:r>
          </a:p>
          <a:p>
            <a:pPr marL="501172" indent="-501172" defTabSz="673655">
              <a:spcBef>
                <a:spcPts val="2900"/>
              </a:spcBef>
              <a:defRPr b="1" sz="3600">
                <a:latin typeface="+mj-lt"/>
                <a:ea typeface="+mj-ea"/>
                <a:cs typeface="+mj-cs"/>
                <a:sym typeface="Helvetica Neue"/>
              </a:defRPr>
            </a:pPr>
            <a:r>
              <a:t>Transformers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process elements of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sequence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parallel</a:t>
            </a:r>
          </a:p>
          <a:p>
            <a:pPr lvl="2" marL="1230153" indent="-501172" defTabSz="673655">
              <a:spcBef>
                <a:spcPts val="1300"/>
              </a:spcBef>
              <a:defRPr sz="3600"/>
            </a:pPr>
            <a:r>
              <a:t>Each output element depends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weighed sum</a:t>
            </a:r>
            <a:r>
              <a:t> of transformed input elements, using same parameters</a:t>
            </a:r>
          </a:p>
          <a:p>
            <a:pPr lvl="2" marL="1230153" indent="-501172" defTabSz="673655">
              <a:spcBef>
                <a:spcPts val="1300"/>
              </a:spcBef>
              <a:defRPr sz="3600"/>
            </a:pPr>
            <a:r>
              <a:t>Weights are dot product of input element's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key</a:t>
            </a:r>
            <a:r>
              <a:t> and output element's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query</a:t>
            </a:r>
          </a:p>
          <a:p>
            <a:pPr lvl="2" marL="1230153" indent="-501172" defTabSz="673655">
              <a:spcBef>
                <a:spcPts val="1300"/>
              </a:spcBef>
              <a:defRPr sz="3600"/>
            </a:pPr>
            <a:r>
              <a:t>Keys and queries are computed using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parameters</a:t>
            </a:r>
            <a:r>
              <a:t> for all elements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ap: Supervised Learning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Supervised Learning</a:t>
            </a:r>
          </a:p>
        </p:txBody>
      </p:sp>
      <p:sp>
        <p:nvSpPr>
          <p:cNvPr id="169" name="Neural networks are typically used to solve supervised learning tasks: Selecting a hypothesis   that maps from input features to target features."/>
          <p:cNvSpPr txBox="1"/>
          <p:nvPr>
            <p:ph type="body" sz="quarter" idx="1"/>
          </p:nvPr>
        </p:nvSpPr>
        <p:spPr>
          <a:xfrm>
            <a:off x="3841946" y="3643312"/>
            <a:ext cx="16154602" cy="232086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Neural networks are typically used to solve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supervised learning</a:t>
            </a:r>
            <a:r>
              <a:t> tasks: Selecting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hypothesis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 that maps from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t>features to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t>features.</a:t>
            </a:r>
            <a:endParaRPr sz="5000"/>
          </a:p>
        </p:txBody>
      </p:sp>
      <p:grpSp>
        <p:nvGrpSpPr>
          <p:cNvPr id="191" name="Group"/>
          <p:cNvGrpSpPr/>
          <p:nvPr/>
        </p:nvGrpSpPr>
        <p:grpSpPr>
          <a:xfrm>
            <a:off x="3530131" y="6959204"/>
            <a:ext cx="7679048" cy="4691217"/>
            <a:chOff x="0" y="0"/>
            <a:chExt cx="7679046" cy="4691216"/>
          </a:xfrm>
        </p:grpSpPr>
        <p:grpSp>
          <p:nvGrpSpPr>
            <p:cNvPr id="187" name="Group"/>
            <p:cNvGrpSpPr/>
            <p:nvPr/>
          </p:nvGrpSpPr>
          <p:grpSpPr>
            <a:xfrm>
              <a:off x="31749" y="-1"/>
              <a:ext cx="7647298" cy="4280678"/>
              <a:chOff x="0" y="0"/>
              <a:chExt cx="7647296" cy="4280677"/>
            </a:xfrm>
          </p:grpSpPr>
          <p:grpSp>
            <p:nvGrpSpPr>
              <p:cNvPr id="172" name="Training Examples"/>
              <p:cNvGrpSpPr/>
              <p:nvPr/>
            </p:nvGrpSpPr>
            <p:grpSpPr>
              <a:xfrm>
                <a:off x="-1" y="-1"/>
                <a:ext cx="2083418" cy="1270002"/>
                <a:chOff x="0" y="0"/>
                <a:chExt cx="2083416" cy="1270000"/>
              </a:xfrm>
            </p:grpSpPr>
            <p:sp>
              <p:nvSpPr>
                <p:cNvPr id="170" name="Rounded Rectangle"/>
                <p:cNvSpPr/>
                <p:nvPr/>
              </p:nvSpPr>
              <p:spPr>
                <a:xfrm>
                  <a:off x="0" y="0"/>
                  <a:ext cx="2083417" cy="1270001"/>
                </a:xfrm>
                <a:prstGeom prst="roundRect">
                  <a:avLst>
                    <a:gd name="adj" fmla="val 15000"/>
                  </a:avLst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71" name="Training Examples"/>
                <p:cNvSpPr txBox="1"/>
                <p:nvPr/>
              </p:nvSpPr>
              <p:spPr>
                <a:xfrm>
                  <a:off x="87545" y="99188"/>
                  <a:ext cx="1908326" cy="10716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  <a:r>
                    <a:t>Training</a:t>
                  </a:r>
                  <a:br/>
                  <a:r>
                    <a:t>Examples</a:t>
                  </a:r>
                </a:p>
              </p:txBody>
            </p:sp>
          </p:grpSp>
          <p:grpSp>
            <p:nvGrpSpPr>
              <p:cNvPr id="175" name="Model"/>
              <p:cNvGrpSpPr/>
              <p:nvPr/>
            </p:nvGrpSpPr>
            <p:grpSpPr>
              <a:xfrm>
                <a:off x="3874953" y="-1"/>
                <a:ext cx="2083418" cy="1270002"/>
                <a:chOff x="0" y="0"/>
                <a:chExt cx="2083417" cy="1270000"/>
              </a:xfrm>
            </p:grpSpPr>
            <p:sp>
              <p:nvSpPr>
                <p:cNvPr id="173" name="Rounded Rectangle"/>
                <p:cNvSpPr/>
                <p:nvPr/>
              </p:nvSpPr>
              <p:spPr>
                <a:xfrm>
                  <a:off x="0" y="0"/>
                  <a:ext cx="2083418" cy="1270001"/>
                </a:xfrm>
                <a:prstGeom prst="roundRect">
                  <a:avLst>
                    <a:gd name="adj" fmla="val 15000"/>
                  </a:avLst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74" name="Model"/>
                <p:cNvSpPr txBox="1"/>
                <p:nvPr/>
              </p:nvSpPr>
              <p:spPr>
                <a:xfrm>
                  <a:off x="87546" y="334138"/>
                  <a:ext cx="1908325" cy="6017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3000">
                      <a:solidFill>
                        <a:srgbClr val="000000"/>
                      </a:solidFill>
                    </a:defRPr>
                  </a:lvl1pPr>
                </a:lstStyle>
                <a:p>
                  <a:pPr/>
                  <a:r>
                    <a:t>Model</a:t>
                  </a:r>
                </a:p>
              </p:txBody>
            </p:sp>
          </p:grpSp>
          <p:grpSp>
            <p:nvGrpSpPr>
              <p:cNvPr id="178" name="Loss…"/>
              <p:cNvGrpSpPr/>
              <p:nvPr/>
            </p:nvGrpSpPr>
            <p:grpSpPr>
              <a:xfrm>
                <a:off x="3874953" y="3010675"/>
                <a:ext cx="2083418" cy="1270003"/>
                <a:chOff x="0" y="0"/>
                <a:chExt cx="2083417" cy="1270001"/>
              </a:xfrm>
            </p:grpSpPr>
            <p:sp>
              <p:nvSpPr>
                <p:cNvPr id="176" name="Rounded Rectangle"/>
                <p:cNvSpPr/>
                <p:nvPr/>
              </p:nvSpPr>
              <p:spPr>
                <a:xfrm>
                  <a:off x="0" y="0"/>
                  <a:ext cx="2083418" cy="1270002"/>
                </a:xfrm>
                <a:prstGeom prst="roundRect">
                  <a:avLst>
                    <a:gd name="adj" fmla="val 15000"/>
                  </a:avLst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77" name="Loss…"/>
                <p:cNvSpPr txBox="1"/>
                <p:nvPr/>
              </p:nvSpPr>
              <p:spPr>
                <a:xfrm>
                  <a:off x="87546" y="99189"/>
                  <a:ext cx="1908325" cy="107162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  <a:r>
                    <a:t>Loss</a:t>
                  </a:r>
                </a:p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  <a:r>
                    <a:t>Metric</a:t>
                  </a:r>
                </a:p>
              </p:txBody>
            </p:sp>
          </p:grpSp>
          <p:sp>
            <p:nvSpPr>
              <p:cNvPr id="179" name="Connection Line"/>
              <p:cNvSpPr/>
              <p:nvPr/>
            </p:nvSpPr>
            <p:spPr>
              <a:xfrm>
                <a:off x="1041707" y="635000"/>
                <a:ext cx="3874956" cy="1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80" name="Connection Line"/>
              <p:cNvSpPr/>
              <p:nvPr/>
            </p:nvSpPr>
            <p:spPr>
              <a:xfrm>
                <a:off x="4916661" y="635000"/>
                <a:ext cx="2" cy="3010677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81" name="Connection Line"/>
              <p:cNvSpPr/>
              <p:nvPr/>
            </p:nvSpPr>
            <p:spPr>
              <a:xfrm>
                <a:off x="1041707" y="635000"/>
                <a:ext cx="3874956" cy="3010677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182" name="Connection Line"/>
              <p:cNvSpPr/>
              <p:nvPr/>
            </p:nvSpPr>
            <p:spPr>
              <a:xfrm>
                <a:off x="4914901" y="635000"/>
                <a:ext cx="1727201" cy="30099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159" y="21600"/>
                    </a:lnTo>
                  </a:path>
                </a:pathLst>
              </a:custGeom>
              <a:noFill/>
              <a:ln w="635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83" name="Equation"/>
              <p:cNvSpPr txBox="1"/>
              <p:nvPr/>
            </p:nvSpPr>
            <p:spPr>
              <a:xfrm>
                <a:off x="6785068" y="2069927"/>
                <a:ext cx="862229" cy="4805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4400"/>
              </a:p>
            </p:txBody>
          </p:sp>
          <p:sp>
            <p:nvSpPr>
              <p:cNvPr id="184" name="Equation"/>
              <p:cNvSpPr txBox="1"/>
              <p:nvPr/>
            </p:nvSpPr>
            <p:spPr>
              <a:xfrm>
                <a:off x="5038371" y="2013768"/>
                <a:ext cx="316840" cy="36489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</m:oMath>
                  </m:oMathPara>
                </a14:m>
                <a:endParaRPr sz="4400"/>
              </a:p>
            </p:txBody>
          </p:sp>
          <p:sp>
            <p:nvSpPr>
              <p:cNvPr id="185" name="Equation"/>
              <p:cNvSpPr txBox="1"/>
              <p:nvPr/>
            </p:nvSpPr>
            <p:spPr>
              <a:xfrm>
                <a:off x="2853454" y="2380907"/>
                <a:ext cx="251461" cy="3615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oMath>
                  </m:oMathPara>
                </a14:m>
                <a:endParaRPr sz="4400"/>
              </a:p>
            </p:txBody>
          </p:sp>
          <p:sp>
            <p:nvSpPr>
              <p:cNvPr id="186" name="Equation"/>
              <p:cNvSpPr txBox="1"/>
              <p:nvPr/>
            </p:nvSpPr>
            <p:spPr>
              <a:xfrm>
                <a:off x="2846748" y="210054"/>
                <a:ext cx="264872" cy="25257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sz="4400"/>
              </a:p>
            </p:txBody>
          </p:sp>
        </p:grpSp>
        <p:grpSp>
          <p:nvGrpSpPr>
            <p:cNvPr id="190" name="Caption"/>
            <p:cNvGrpSpPr/>
            <p:nvPr/>
          </p:nvGrpSpPr>
          <p:grpSpPr>
            <a:xfrm>
              <a:off x="-1" y="4414024"/>
              <a:ext cx="7679048" cy="277192"/>
              <a:chOff x="0" y="0"/>
              <a:chExt cx="7679046" cy="277191"/>
            </a:xfrm>
          </p:grpSpPr>
          <p:sp>
            <p:nvSpPr>
              <p:cNvPr id="188" name="Rectangle"/>
              <p:cNvSpPr/>
              <p:nvPr/>
            </p:nvSpPr>
            <p:spPr>
              <a:xfrm>
                <a:off x="0" y="0"/>
                <a:ext cx="7679047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189" name="A box named &quot;training examples&quot; has an arrow labelled &quot;x&quot; pointing to a box named &quot;Model&quot; and an arrow labelled &quot;y&quot; pointing to a box labelled &quot;Loss Metric&quot;.  The &quot;Loss Metric&quot; box has an arrow labelled &quot;L&quot; pointing to &quot;Model&quot;, which has a box labelled &quot;"/>
              <p:cNvSpPr txBox="1"/>
              <p:nvPr/>
            </p:nvSpPr>
            <p:spPr>
              <a:xfrm>
                <a:off x="-1" y="0"/>
                <a:ext cx="7679048" cy="2771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 box named "training examples" has an arrow labelled "x" pointing to a box named "Model" and an arrow labelled "y" pointing to a box labelled "Loss Metric".  The "Loss Metric" box has an arrow labelled "L" pointing to "Model", which has a box labelled "h(x)" pointing back to "Loss Metric".</a:t>
                </a:r>
              </a:p>
            </p:txBody>
          </p:sp>
        </p:grpSp>
      </p:grpSp>
      <p:sp>
        <p:nvSpPr>
          <p:cNvPr id="192" name="Training time"/>
          <p:cNvSpPr txBox="1"/>
          <p:nvPr/>
        </p:nvSpPr>
        <p:spPr>
          <a:xfrm>
            <a:off x="5834924" y="11619928"/>
            <a:ext cx="2466772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Training time</a:t>
            </a:r>
          </a:p>
        </p:txBody>
      </p:sp>
      <p:grpSp>
        <p:nvGrpSpPr>
          <p:cNvPr id="207" name="Group"/>
          <p:cNvGrpSpPr/>
          <p:nvPr/>
        </p:nvGrpSpPr>
        <p:grpSpPr>
          <a:xfrm>
            <a:off x="12676340" y="8179358"/>
            <a:ext cx="8145810" cy="1591642"/>
            <a:chOff x="0" y="0"/>
            <a:chExt cx="8145808" cy="1591640"/>
          </a:xfrm>
        </p:grpSpPr>
        <p:grpSp>
          <p:nvGrpSpPr>
            <p:cNvPr id="203" name="Group"/>
            <p:cNvGrpSpPr/>
            <p:nvPr/>
          </p:nvGrpSpPr>
          <p:grpSpPr>
            <a:xfrm>
              <a:off x="31750" y="0"/>
              <a:ext cx="8114030" cy="1270001"/>
              <a:chOff x="0" y="0"/>
              <a:chExt cx="8114029" cy="1270000"/>
            </a:xfrm>
          </p:grpSpPr>
          <p:grpSp>
            <p:nvGrpSpPr>
              <p:cNvPr id="195" name="Population"/>
              <p:cNvGrpSpPr/>
              <p:nvPr/>
            </p:nvGrpSpPr>
            <p:grpSpPr>
              <a:xfrm>
                <a:off x="0" y="0"/>
                <a:ext cx="2210998" cy="1270001"/>
                <a:chOff x="0" y="0"/>
                <a:chExt cx="2210997" cy="1270000"/>
              </a:xfrm>
            </p:grpSpPr>
            <p:sp>
              <p:nvSpPr>
                <p:cNvPr id="193" name="Rounded Rectangle"/>
                <p:cNvSpPr/>
                <p:nvPr/>
              </p:nvSpPr>
              <p:spPr>
                <a:xfrm>
                  <a:off x="0" y="0"/>
                  <a:ext cx="2210998" cy="1270001"/>
                </a:xfrm>
                <a:prstGeom prst="roundRect">
                  <a:avLst>
                    <a:gd name="adj" fmla="val 15000"/>
                  </a:avLst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94" name="Population"/>
                <p:cNvSpPr txBox="1"/>
                <p:nvPr/>
              </p:nvSpPr>
              <p:spPr>
                <a:xfrm>
                  <a:off x="87546" y="99188"/>
                  <a:ext cx="2035905" cy="10716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3000">
                      <a:solidFill>
                        <a:srgbClr val="000000"/>
                      </a:solidFill>
                    </a:defRPr>
                  </a:lvl1pPr>
                </a:lstStyle>
                <a:p>
                  <a:pPr/>
                  <a:r>
                    <a:t>Population</a:t>
                  </a:r>
                </a:p>
              </p:txBody>
            </p:sp>
          </p:grpSp>
          <p:grpSp>
            <p:nvGrpSpPr>
              <p:cNvPr id="198" name="Model"/>
              <p:cNvGrpSpPr/>
              <p:nvPr/>
            </p:nvGrpSpPr>
            <p:grpSpPr>
              <a:xfrm>
                <a:off x="4002533" y="0"/>
                <a:ext cx="2083419" cy="1270001"/>
                <a:chOff x="0" y="0"/>
                <a:chExt cx="2083417" cy="1270000"/>
              </a:xfrm>
            </p:grpSpPr>
            <p:sp>
              <p:nvSpPr>
                <p:cNvPr id="196" name="Rounded Rectangle"/>
                <p:cNvSpPr/>
                <p:nvPr/>
              </p:nvSpPr>
              <p:spPr>
                <a:xfrm>
                  <a:off x="0" y="0"/>
                  <a:ext cx="2083418" cy="1270001"/>
                </a:xfrm>
                <a:prstGeom prst="roundRect">
                  <a:avLst>
                    <a:gd name="adj" fmla="val 15000"/>
                  </a:avLst>
                </a:prstGeom>
                <a:noFill/>
                <a:ln w="63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71436" tIns="71436" rIns="71436" bIns="71436" numCol="1" anchor="ctr">
                  <a:noAutofit/>
                </a:bodyPr>
                <a:lstStyle/>
                <a:p>
                  <a:pPr>
                    <a:defRPr sz="30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97" name="Model"/>
                <p:cNvSpPr txBox="1"/>
                <p:nvPr/>
              </p:nvSpPr>
              <p:spPr>
                <a:xfrm>
                  <a:off x="87546" y="334138"/>
                  <a:ext cx="1908325" cy="60172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3000">
                      <a:solidFill>
                        <a:srgbClr val="000000"/>
                      </a:solidFill>
                    </a:defRPr>
                  </a:lvl1pPr>
                </a:lstStyle>
                <a:p>
                  <a:pPr/>
                  <a:r>
                    <a:t>Model</a:t>
                  </a:r>
                </a:p>
              </p:txBody>
            </p:sp>
          </p:grpSp>
          <p:sp>
            <p:nvSpPr>
              <p:cNvPr id="199" name="Connection Line"/>
              <p:cNvSpPr/>
              <p:nvPr/>
            </p:nvSpPr>
            <p:spPr>
              <a:xfrm>
                <a:off x="1105498" y="635000"/>
                <a:ext cx="3938745" cy="1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00" name="Equation"/>
              <p:cNvSpPr txBox="1"/>
              <p:nvPr/>
            </p:nvSpPr>
            <p:spPr>
              <a:xfrm>
                <a:off x="2974328" y="210054"/>
                <a:ext cx="264872" cy="25257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oMath>
                  </m:oMathPara>
                </a14:m>
                <a:endParaRPr sz="4400"/>
              </a:p>
            </p:txBody>
          </p:sp>
          <p:sp>
            <p:nvSpPr>
              <p:cNvPr id="201" name="Connection Line"/>
              <p:cNvSpPr/>
              <p:nvPr/>
            </p:nvSpPr>
            <p:spPr>
              <a:xfrm>
                <a:off x="6117877" y="636036"/>
                <a:ext cx="1996153" cy="1929"/>
              </a:xfrm>
              <a:prstGeom prst="line">
                <a:avLst/>
              </a:prstGeom>
              <a:noFill/>
              <a:ln w="635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02" name="Equation"/>
              <p:cNvSpPr txBox="1"/>
              <p:nvPr/>
            </p:nvSpPr>
            <p:spPr>
              <a:xfrm>
                <a:off x="6631774" y="96325"/>
                <a:ext cx="862229" cy="4805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l" defTabSz="914400" latinLnBrk="1">
                  <a:defRPr sz="1800">
                    <a:solidFill>
                      <a:srgbClr val="000000"/>
                    </a:solidFill>
                  </a:defRPr>
                </a:pPr>
                <a14:m>
                  <m:oMathPara>
                    <m:oMathParaPr>
                      <m:jc m:val="centerGroup"/>
                    </m:oMathParaPr>
                    <m:oMath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4400"/>
              </a:p>
            </p:txBody>
          </p:sp>
        </p:grpSp>
        <p:grpSp>
          <p:nvGrpSpPr>
            <p:cNvPr id="206" name="Caption"/>
            <p:cNvGrpSpPr/>
            <p:nvPr/>
          </p:nvGrpSpPr>
          <p:grpSpPr>
            <a:xfrm>
              <a:off x="0" y="1403350"/>
              <a:ext cx="8145809" cy="188291"/>
              <a:chOff x="0" y="0"/>
              <a:chExt cx="8145808" cy="188290"/>
            </a:xfrm>
          </p:grpSpPr>
          <p:sp>
            <p:nvSpPr>
              <p:cNvPr id="204" name="Rectangle"/>
              <p:cNvSpPr/>
              <p:nvPr/>
            </p:nvSpPr>
            <p:spPr>
              <a:xfrm>
                <a:off x="0" y="0"/>
                <a:ext cx="8145809" cy="1882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205" name="A box named &quot;Population&quot; has an arrow labelled &quot;x&quot; pointing to a box labelled &quot;Model&quot; which has an outgoing arrow to empty space labelled &quot;h(x)&quot;."/>
              <p:cNvSpPr txBox="1"/>
              <p:nvPr/>
            </p:nvSpPr>
            <p:spPr>
              <a:xfrm>
                <a:off x="0" y="0"/>
                <a:ext cx="8145809" cy="1882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lvl1pPr>
              </a:lstStyle>
              <a:p>
                <a:pPr/>
                <a:r>
                  <a:t>A box named "Population" has an arrow labelled "x" pointing to a box labelled "Model" which has an outgoing arrow to empty space labelled "h(x)".</a:t>
                </a:r>
              </a:p>
            </p:txBody>
          </p:sp>
        </p:grpSp>
      </p:grpSp>
      <p:sp>
        <p:nvSpPr>
          <p:cNvPr id="208" name="Test time"/>
          <p:cNvSpPr txBox="1"/>
          <p:nvPr/>
        </p:nvSpPr>
        <p:spPr>
          <a:xfrm>
            <a:off x="15870451" y="11619928"/>
            <a:ext cx="1789303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Test time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Example: CanBot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Example: CanBot</a:t>
            </a:r>
          </a:p>
        </p:txBody>
      </p:sp>
      <p:sp>
        <p:nvSpPr>
          <p:cNvPr id="211" name="CanBot's job is to find and recycle empty cans…"/>
          <p:cNvSpPr txBox="1"/>
          <p:nvPr>
            <p:ph type="body" idx="1"/>
          </p:nvPr>
        </p:nvSpPr>
        <p:spPr>
          <a:xfrm>
            <a:off x="3292230" y="3442345"/>
            <a:ext cx="19050002" cy="8840391"/>
          </a:xfrm>
          <a:prstGeom prst="rect">
            <a:avLst/>
          </a:prstGeom>
        </p:spPr>
        <p:txBody>
          <a:bodyPr/>
          <a:lstStyle/>
          <a:p>
            <a:pPr/>
            <a:r>
              <a:t>CanBot's job is to find and recycle empty cans</a:t>
            </a:r>
          </a:p>
          <a:p>
            <a:pPr/>
            <a:r>
              <a:t>At any given time, its battery charge is either </a:t>
            </a:r>
            <a:r>
              <a:rPr b="1"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high</a:t>
            </a:r>
            <a:r>
              <a:t> or </a:t>
            </a:r>
            <a:r>
              <a:rPr b="1"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low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It can do three actions: </a:t>
            </a:r>
            <a:r>
              <a:rPr b="1"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search</a:t>
            </a:r>
            <a:r>
              <a:t> for cans, </a:t>
            </a:r>
            <a:r>
              <a:rPr b="1"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wait</a:t>
            </a:r>
            <a:r>
              <a:t>, or </a:t>
            </a:r>
            <a:r>
              <a:rPr b="1"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recharge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Goal: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Find cans efficiently without running out of battery charge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Questions:</a:t>
            </a:r>
          </a:p>
          <a:p>
            <a:pPr lvl="1" marL="1508125" indent="-873125">
              <a:buSzPct val="100000"/>
              <a:buAutoNum type="arabicPeriod" startAt="1"/>
            </a:pPr>
            <a:r>
              <a:t>Is this an instance of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supervised learning</a:t>
            </a:r>
            <a:r>
              <a:t> problem?</a:t>
            </a:r>
          </a:p>
          <a:p>
            <a:pPr lvl="1" marL="1508125" indent="-873125">
              <a:buSzPct val="100000"/>
              <a:buAutoNum type="arabicPeriod" startAt="1"/>
            </a:pPr>
            <a:r>
              <a:t>Is this an instance of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search</a:t>
            </a:r>
            <a:r>
              <a:t> problem?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Reinforcement Learning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Reinforcement Learning</a:t>
            </a:r>
          </a:p>
        </p:txBody>
      </p:sp>
      <p:sp>
        <p:nvSpPr>
          <p:cNvPr id="214" name="In a reinforcement learning task, an agent learns how to act based on feedback from the environment.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813314">
              <a:spcBef>
                <a:spcPts val="3500"/>
              </a:spcBef>
              <a:buSzTx/>
              <a:buNone/>
              <a:defRPr sz="4300"/>
            </a:pPr>
            <a:r>
              <a:t>In a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reinforcement learning</a:t>
            </a:r>
            <a:r>
              <a:t> task, an agent learns how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</a:t>
            </a:r>
            <a:r>
              <a:t> based on feedback from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environment</a:t>
            </a:r>
            <a:r>
              <a:t>.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The agent's actions may change the environment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Actions now can impact effects of actions in later timesteps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The "right answer" is not known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Goal is to maximize total reward collected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The task may be either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episodic</a:t>
            </a:r>
            <a:r>
              <a:t> 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continuing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The agent makes decisions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online</a:t>
            </a:r>
            <a:r>
              <a:t>: determines how to act while interacting with the environment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Interacting with the Environment"/>
          <p:cNvSpPr txBox="1"/>
          <p:nvPr>
            <p:ph type="title"/>
          </p:nvPr>
        </p:nvSpPr>
        <p:spPr>
          <a:xfrm>
            <a:off x="3047068" y="357186"/>
            <a:ext cx="19056048" cy="3036097"/>
          </a:xfrm>
          <a:prstGeom prst="rect">
            <a:avLst/>
          </a:prstGeom>
        </p:spPr>
        <p:txBody>
          <a:bodyPr/>
          <a:lstStyle>
            <a:lvl1pPr defTabSz="788669">
              <a:defRPr sz="10700"/>
            </a:lvl1pPr>
          </a:lstStyle>
          <a:p>
            <a:pPr/>
            <a:r>
              <a:t>Interacting with the Environment</a:t>
            </a:r>
          </a:p>
        </p:txBody>
      </p:sp>
      <p:sp>
        <p:nvSpPr>
          <p:cNvPr id="217" name="At each time…"/>
          <p:cNvSpPr txBox="1"/>
          <p:nvPr>
            <p:ph type="body" sz="half" idx="1"/>
          </p:nvPr>
        </p:nvSpPr>
        <p:spPr>
          <a:xfrm>
            <a:off x="2892734" y="3105946"/>
            <a:ext cx="9177323" cy="966958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At each time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1,2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3,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873125" indent="-873125">
              <a:buSzPct val="100000"/>
              <a:buAutoNum type="arabicPeriod" startAt="1"/>
            </a:pPr>
            <a:r>
              <a:t>Agent receives input denoting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current state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endParaRPr baseline="-5998" i="1">
              <a:latin typeface="+mj-lt"/>
              <a:ea typeface="+mj-ea"/>
              <a:cs typeface="+mj-cs"/>
              <a:sym typeface="Helvetica Neue"/>
            </a:endParaRPr>
          </a:p>
          <a:p>
            <a:pPr marL="873125" indent="-873125">
              <a:buSzPct val="100000"/>
              <a:buAutoNum type="arabicPeriod" startAt="1"/>
            </a:pPr>
            <a:r>
              <a:t>Agent chooses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sub>
                </m:sSub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873125" indent="-873125">
              <a:buSzPct val="100000"/>
              <a:buAutoNum type="arabicPeriod" startAt="1"/>
            </a:pPr>
            <a:r>
              <a:t>Next time step, agent receives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reward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and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new state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, chosen according to a distribution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  <p:grpSp>
        <p:nvGrpSpPr>
          <p:cNvPr id="222" name="Group"/>
          <p:cNvGrpSpPr/>
          <p:nvPr/>
        </p:nvGrpSpPr>
        <p:grpSpPr>
          <a:xfrm>
            <a:off x="12002143" y="3614099"/>
            <a:ext cx="11534336" cy="4697058"/>
            <a:chOff x="0" y="0"/>
            <a:chExt cx="11534335" cy="4697056"/>
          </a:xfrm>
        </p:grpSpPr>
        <p:pic>
          <p:nvPicPr>
            <p:cNvPr id="218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11534336" cy="4252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21" name="Caption"/>
            <p:cNvGrpSpPr/>
            <p:nvPr/>
          </p:nvGrpSpPr>
          <p:grpSpPr>
            <a:xfrm>
              <a:off x="-1" y="4354201"/>
              <a:ext cx="11534337" cy="342856"/>
              <a:chOff x="0" y="0"/>
              <a:chExt cx="11534335" cy="342855"/>
            </a:xfrm>
          </p:grpSpPr>
          <p:sp>
            <p:nvSpPr>
              <p:cNvPr id="219" name="Rectangle"/>
              <p:cNvSpPr/>
              <p:nvPr/>
            </p:nvSpPr>
            <p:spPr>
              <a:xfrm>
                <a:off x="0" y="0"/>
                <a:ext cx="11534336" cy="342856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220" name="There are two boxes labelled &quot;Agent&quot; and &quot;Environment&quot;.  There is an arrow from Agent to Environment labelled &quot;action  &quot;.  There are two arrows from Environment pointing to a vertical dashed line labelled &quot; &quot; and &quot; &quot;.  From the dashed line there are two "/>
              <p:cNvSpPr txBox="1"/>
              <p:nvPr/>
            </p:nvSpPr>
            <p:spPr>
              <a:xfrm>
                <a:off x="-1" y="0"/>
                <a:ext cx="11534337" cy="3200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  <a:r>
                  <a:t>There are two boxes labelled "Agent" and "Environment".  There is an arrow from Agent to Environment labelled "action 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t>".  There are two arrows from Environment pointing to a vertical dashed line labelled "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t>" and "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t>".  From the dashed line there are two arrows pointing back to Agent labelled "state 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t>" and "reward 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t>".</a:t>
                </a:r>
                <a:endParaRPr sz="660"/>
              </a:p>
            </p:txBody>
          </p:sp>
        </p:grpSp>
      </p:grpSp>
      <p:sp>
        <p:nvSpPr>
          <p:cNvPr id="223" name="This interaction between agent…"/>
          <p:cNvSpPr txBox="1"/>
          <p:nvPr/>
        </p:nvSpPr>
        <p:spPr>
          <a:xfrm>
            <a:off x="13188104" y="8921365"/>
            <a:ext cx="9162415" cy="207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4000">
                <a:latin typeface="+mj-lt"/>
                <a:ea typeface="+mj-ea"/>
                <a:cs typeface="+mj-cs"/>
                <a:sym typeface="Helvetica Neue"/>
              </a:defRPr>
            </a:pPr>
            <a:r>
              <a:t>This interaction between agent </a:t>
            </a:r>
          </a:p>
          <a:p>
            <a:pPr>
              <a:defRPr sz="4000">
                <a:latin typeface="+mj-lt"/>
                <a:ea typeface="+mj-ea"/>
                <a:cs typeface="+mj-cs"/>
                <a:sym typeface="Helvetica Neue"/>
              </a:defRPr>
            </a:pPr>
            <a:r>
              <a:t>and environment produces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trajectory</a:t>
            </a:r>
            <a:r>
              <a:t>:</a:t>
            </a:r>
          </a:p>
          <a:p>
            <a:pPr>
              <a:defRPr sz="4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sub>
                  </m:sSub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…</m:t>
                  </m:r>
                </m:oMath>
              </m:oMathPara>
            </a14:m>
            <a:endParaRPr sz="4528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3" grpId="2"/>
      <p:bldP build="p" bldLvl="5" animBg="1" rev="0" advAuto="0" spid="217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