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b="def" i="def"/>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6+5+4+3+2+1 = 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34.25/52 = 66%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lvl1pPr marL="305592" indent="-305592">
              <a:buSzPct val="75000"/>
              <a:buChar char="-"/>
            </a:lvl1pPr>
            <a:lvl2pPr marL="750093" indent="-305593">
              <a:buSzPct val="75000"/>
              <a:buChar char="-"/>
            </a:lvl2pPr>
          </a:lstStyle>
          <a:p>
            <a:pPr/>
            <a:r>
              <a:t>why? because it requires output at time t to capture all information network will need for time t+1</a:t>
            </a:r>
          </a:p>
          <a:p>
            <a:pPr lvl="1"/>
            <a:r>
              <a:t>but we don't get to specify the structure of the output, it's part of the problem</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8"/>
            <a:ext cx="14716127" cy="4643439"/>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3937" y="8947546"/>
            <a:ext cx="14716127" cy="647702"/>
          </a:xfrm>
          <a:prstGeom prst="rect">
            <a:avLst/>
          </a:prstGeom>
        </p:spPr>
        <p:txBody>
          <a:bodyPr anchor="t"/>
          <a:lstStyle>
            <a:lvl1pPr marL="0" indent="0" algn="ctr">
              <a:spcBef>
                <a:spcPts val="0"/>
              </a:spcBef>
              <a:buSzTx/>
              <a:buNone/>
              <a:defRPr i="1" sz="3200">
                <a:latin typeface="+mj-lt"/>
                <a:ea typeface="+mj-ea"/>
                <a:cs typeface="+mj-cs"/>
                <a:sym typeface="Helvetica Neue"/>
              </a:defRPr>
            </a:lvl1pPr>
            <a:lvl2pPr marL="888999" indent="-444499" algn="ctr">
              <a:spcBef>
                <a:spcPts val="0"/>
              </a:spcBef>
              <a:defRPr i="1" sz="3200">
                <a:latin typeface="+mj-lt"/>
                <a:ea typeface="+mj-ea"/>
                <a:cs typeface="+mj-cs"/>
                <a:sym typeface="Helvetica Neue"/>
              </a:defRPr>
            </a:lvl2pPr>
            <a:lvl3pPr marL="1333499" indent="-444499" algn="ctr">
              <a:spcBef>
                <a:spcPts val="0"/>
              </a:spcBef>
              <a:defRPr i="1" sz="3200">
                <a:latin typeface="+mj-lt"/>
                <a:ea typeface="+mj-ea"/>
                <a:cs typeface="+mj-cs"/>
                <a:sym typeface="Helvetica Neue"/>
              </a:defRPr>
            </a:lvl3pPr>
            <a:lvl4pPr marL="1777999" indent="-444499" algn="ctr">
              <a:spcBef>
                <a:spcPts val="0"/>
              </a:spcBef>
              <a:defRPr i="1" sz="3200">
                <a:latin typeface="+mj-lt"/>
                <a:ea typeface="+mj-ea"/>
                <a:cs typeface="+mj-cs"/>
                <a:sym typeface="Helvetica Neue"/>
              </a:defRPr>
            </a:lvl4pPr>
            <a:lvl5pPr marL="2222499" indent="-444499" algn="ctr">
              <a:spcBef>
                <a:spcPts val="0"/>
              </a:spcBef>
              <a:defRPr i="1" sz="3200">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3937" y="5997575"/>
            <a:ext cx="14716127" cy="863601"/>
          </a:xfrm>
          <a:prstGeom prst="rect">
            <a:avLst/>
          </a:prstGeom>
        </p:spPr>
        <p:txBody>
          <a:bodyPr/>
          <a:lstStyle/>
          <a:p>
            <a:pPr marL="0" indent="0" algn="ctr">
              <a:spcBef>
                <a:spcPts val="0"/>
              </a:spcBef>
              <a:buSzTx/>
              <a:buNone/>
              <a:defRPr sz="46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8" y="0"/>
            <a:ext cx="20959465"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xfrm>
            <a:off x="4387453" y="3643312"/>
            <a:ext cx="15609094" cy="8840393"/>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2667000" y="385343"/>
            <a:ext cx="19050000" cy="3036096"/>
          </a:xfrm>
          <a:prstGeom prst="rect">
            <a:avLst/>
          </a:prstGeom>
        </p:spPr>
        <p:txBody>
          <a:bodyPr/>
          <a:lstStyle/>
          <a:p>
            <a:pPr/>
            <a:r>
              <a:t>Title Text</a:t>
            </a:r>
          </a:p>
        </p:txBody>
      </p:sp>
      <p:sp>
        <p:nvSpPr>
          <p:cNvPr id="127" name="Body Level One…"/>
          <p:cNvSpPr txBox="1"/>
          <p:nvPr>
            <p:ph type="body" idx="1"/>
          </p:nvPr>
        </p:nvSpPr>
        <p:spPr>
          <a:xfrm>
            <a:off x="2667000" y="3671468"/>
            <a:ext cx="19050000" cy="8840394"/>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1" y="406546"/>
            <a:ext cx="13716005"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7" cy="2000252"/>
          </a:xfrm>
          <a:prstGeom prst="rect">
            <a:avLst/>
          </a:prstGeom>
        </p:spPr>
        <p:txBody>
          <a:bodyPr anchor="b"/>
          <a:lstStyle/>
          <a:p>
            <a:pPr/>
            <a:r>
              <a:t>Title Text</a:t>
            </a:r>
          </a:p>
        </p:txBody>
      </p:sp>
      <p:sp>
        <p:nvSpPr>
          <p:cNvPr id="22" name="Body Level One…"/>
          <p:cNvSpPr txBox="1"/>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0"/>
            <a:ext cx="14716127" cy="4643439"/>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2" y="863203"/>
            <a:ext cx="17439683"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7"/>
            <a:ext cx="7500939" cy="5607846"/>
          </a:xfrm>
          <a:prstGeom prst="rect">
            <a:avLst/>
          </a:prstGeom>
        </p:spPr>
        <p:txBody>
          <a:bodyPr anchor="b"/>
          <a:lstStyle>
            <a:lvl1pPr>
              <a:defRPr sz="8400">
                <a:latin typeface="Helvetica Neue Medium"/>
                <a:ea typeface="Helvetica Neue Medium"/>
                <a:cs typeface="Helvetica Neue Medium"/>
                <a:sym typeface="Helvetica Neue Medium"/>
              </a:defRPr>
            </a:lvl1pPr>
          </a:lstStyle>
          <a:p>
            <a:pPr/>
            <a:r>
              <a:t>Title Text</a:t>
            </a:r>
          </a:p>
        </p:txBody>
      </p:sp>
      <p:sp>
        <p:nvSpPr>
          <p:cNvPr id="40" name="Body Level One…"/>
          <p:cNvSpPr txBox="1"/>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667000" y="357186"/>
            <a:ext cx="19050000" cy="3036096"/>
          </a:xfrm>
          <a:prstGeom prst="rect">
            <a:avLst/>
          </a:prstGeom>
        </p:spPr>
        <p:txBody>
          <a:bodyPr/>
          <a:lstStyle/>
          <a:p>
            <a:pPr/>
            <a:r>
              <a:t>Title Text</a:t>
            </a:r>
          </a:p>
        </p:txBody>
      </p:sp>
      <p:sp>
        <p:nvSpPr>
          <p:cNvPr id="57" name="Body Level One…"/>
          <p:cNvSpPr txBox="1"/>
          <p:nvPr>
            <p:ph type="body" idx="1"/>
          </p:nvPr>
        </p:nvSpPr>
        <p:spPr>
          <a:xfrm>
            <a:off x="2667000" y="3643312"/>
            <a:ext cx="19050000" cy="8840393"/>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buSzPct val="750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7"/>
            <a:ext cx="13260588" cy="884039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9" cy="8840393"/>
          </a:xfrm>
          <a:prstGeom prst="rect">
            <a:avLst/>
          </a:prstGeom>
        </p:spPr>
        <p:txBody>
          <a:bodyPr/>
          <a:lstStyle>
            <a:lvl1pPr marL="465363" indent="-465363">
              <a:spcBef>
                <a:spcPts val="4500"/>
              </a:spcBef>
              <a:defRPr sz="3800">
                <a:latin typeface="+mj-lt"/>
                <a:ea typeface="+mj-ea"/>
                <a:cs typeface="+mj-cs"/>
                <a:sym typeface="Helvetica Neue"/>
              </a:defRPr>
            </a:lvl1pPr>
            <a:lvl2pPr marL="808263" indent="-465363">
              <a:spcBef>
                <a:spcPts val="4500"/>
              </a:spcBef>
              <a:defRPr sz="3800">
                <a:latin typeface="+mj-lt"/>
                <a:ea typeface="+mj-ea"/>
                <a:cs typeface="+mj-cs"/>
                <a:sym typeface="Helvetica Neue"/>
              </a:defRPr>
            </a:lvl2pPr>
            <a:lvl3pPr marL="1151164" indent="-465363">
              <a:spcBef>
                <a:spcPts val="4500"/>
              </a:spcBef>
              <a:defRPr sz="3800">
                <a:latin typeface="+mj-lt"/>
                <a:ea typeface="+mj-ea"/>
                <a:cs typeface="+mj-cs"/>
                <a:sym typeface="Helvetica Neue"/>
              </a:defRPr>
            </a:lvl3pPr>
            <a:lvl4pPr marL="1494064" indent="-465364">
              <a:spcBef>
                <a:spcPts val="4500"/>
              </a:spcBef>
              <a:defRPr sz="3800">
                <a:latin typeface="+mj-lt"/>
                <a:ea typeface="+mj-ea"/>
                <a:cs typeface="+mj-cs"/>
                <a:sym typeface="Helvetica Neue"/>
              </a:defRPr>
            </a:lvl4pPr>
            <a:lvl5pPr marL="1836964" indent="-465364">
              <a:spcBef>
                <a:spcPts val="4500"/>
              </a:spcBef>
              <a:defRPr sz="3800">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8" cy="473075"/>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6"/>
            <a:ext cx="15609094" cy="101441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1"/>
            <a:ext cx="8514490" cy="5679283"/>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5"/>
            <a:ext cx="8251033" cy="5500691"/>
          </a:xfrm>
          <a:prstGeom prst="rect">
            <a:avLst/>
          </a:prstGeom>
        </p:spPr>
        <p:txBody>
          <a:bodyPr lIns="91439" tIns="45719" rIns="91439" bIns="45719" anchor="t">
            <a:noAutofit/>
          </a:bodyPr>
          <a:lstStyle/>
          <a:p>
            <a:pPr/>
          </a:p>
        </p:txBody>
      </p:sp>
      <p:sp>
        <p:nvSpPr>
          <p:cNvPr id="85" name="Image"/>
          <p:cNvSpPr/>
          <p:nvPr>
            <p:ph type="pic" idx="23"/>
          </p:nvPr>
        </p:nvSpPr>
        <p:spPr>
          <a:xfrm>
            <a:off x="-291704" y="1250155"/>
            <a:ext cx="16850321" cy="11233549"/>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Title Text</a:t>
            </a:r>
          </a:p>
        </p:txBody>
      </p:sp>
      <p:sp>
        <p:nvSpPr>
          <p:cNvPr id="3" name="Body Level One…"/>
          <p:cNvSpPr txBox="1"/>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8" cy="477670"/>
          </a:xfrm>
          <a:prstGeom prst="rect">
            <a:avLst/>
          </a:prstGeom>
          <a:ln w="12700">
            <a:miter lim="400000"/>
          </a:ln>
        </p:spPr>
        <p:txBody>
          <a:bodyPr wrap="none" lIns="71436" tIns="71436" rIns="71436" bIns="71436">
            <a:spAutoFit/>
          </a:bodyPr>
          <a:lstStyle>
            <a:lvl1pPr>
              <a:defRPr sz="22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9pPr>
    </p:titleStyle>
    <p:bodyStyle>
      <a:lvl1pPr marL="611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1pPr>
      <a:lvl2pPr marL="10556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2pPr>
      <a:lvl3pPr marL="1500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3pPr>
      <a:lvl4pPr marL="1944686"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4pPr>
      <a:lvl5pPr marL="2389186" marR="0" indent="-611186"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5pPr>
      <a:lvl6pPr marL="2833686" marR="0" indent="-611186"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6pPr>
      <a:lvl7pPr marL="3278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7pPr>
      <a:lvl8pPr marL="37226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8pPr>
      <a:lvl9pPr marL="4167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2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Neural Networks for Sequence Data"/>
          <p:cNvSpPr txBox="1"/>
          <p:nvPr>
            <p:ph type="ctrTitle"/>
          </p:nvPr>
        </p:nvSpPr>
        <p:spPr>
          <a:xfrm>
            <a:off x="4603905" y="591493"/>
            <a:ext cx="15176190" cy="4643438"/>
          </a:xfrm>
          <a:prstGeom prst="rect">
            <a:avLst/>
          </a:prstGeom>
        </p:spPr>
        <p:txBody>
          <a:bodyPr/>
          <a:lstStyle/>
          <a:p>
            <a:pPr/>
            <a:r>
              <a:t>Neural Networks for Sequence Data</a:t>
            </a:r>
          </a:p>
        </p:txBody>
      </p:sp>
      <p:sp>
        <p:nvSpPr>
          <p:cNvPr id="138" name="CMPUT 261: Introduction to Artificial Intelligence  GBC §10.0-10.2 P §12.1-12.2, §12.4, §12.6"/>
          <p:cNvSpPr txBox="1"/>
          <p:nvPr>
            <p:ph type="subTitle" sz="quarter" idx="1"/>
          </p:nvPr>
        </p:nvSpPr>
        <p:spPr>
          <a:xfrm>
            <a:off x="4833937" y="8206220"/>
            <a:ext cx="14716127" cy="3013164"/>
          </a:xfrm>
          <a:prstGeom prst="rect">
            <a:avLst/>
          </a:prstGeom>
        </p:spPr>
        <p:txBody>
          <a:bodyPr/>
          <a:lstStyle/>
          <a:p>
            <a:pPr lvl="1"/>
            <a:r>
              <a:t>CMPUT 261: Introduction to Artificial Intelligence</a:t>
            </a:r>
            <a:br/>
            <a:br/>
            <a:r>
              <a:rPr sz="3600">
                <a:solidFill>
                  <a:srgbClr val="929292"/>
                </a:solidFill>
              </a:rPr>
              <a:t>GBC §10.0-10.2</a:t>
            </a:r>
            <a:br>
              <a:rPr sz="3600">
                <a:solidFill>
                  <a:srgbClr val="929292"/>
                </a:solidFill>
              </a:rPr>
            </a:br>
            <a:r>
              <a:rPr sz="3600">
                <a:solidFill>
                  <a:srgbClr val="929292"/>
                </a:solidFill>
              </a:rPr>
              <a:t>P §12.1-12.2, §12.4, §12.6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equence Modelling"/>
          <p:cNvSpPr txBox="1"/>
          <p:nvPr>
            <p:ph type="title"/>
          </p:nvPr>
        </p:nvSpPr>
        <p:spPr>
          <a:xfrm>
            <a:off x="2667000" y="357186"/>
            <a:ext cx="19050000" cy="3036097"/>
          </a:xfrm>
          <a:prstGeom prst="rect">
            <a:avLst/>
          </a:prstGeom>
        </p:spPr>
        <p:txBody>
          <a:bodyPr/>
          <a:lstStyle/>
          <a:p>
            <a:pPr/>
            <a:r>
              <a:t>Sequence Modelling</a:t>
            </a:r>
          </a:p>
        </p:txBody>
      </p:sp>
      <p:sp>
        <p:nvSpPr>
          <p:cNvPr id="197" name="For many tasks, especially involving language, we want to model the behaviour of sequences…"/>
          <p:cNvSpPr txBox="1"/>
          <p:nvPr>
            <p:ph type="body" idx="1"/>
          </p:nvPr>
        </p:nvSpPr>
        <p:spPr>
          <a:xfrm>
            <a:off x="2667000" y="3142274"/>
            <a:ext cx="19050000" cy="10557816"/>
          </a:xfrm>
          <a:prstGeom prst="rect">
            <a:avLst/>
          </a:prstGeom>
        </p:spPr>
        <p:txBody>
          <a:bodyPr/>
          <a:lstStyle/>
          <a:p>
            <a:pPr marL="605074" indent="-605074" defTabSz="813314">
              <a:spcBef>
                <a:spcPts val="3500"/>
              </a:spcBef>
              <a:defRPr sz="4300"/>
            </a:pPr>
            <a:r>
              <a:t>For many tasks, especially involving language, we want to model the behaviour of </a:t>
            </a:r>
            <a:r>
              <a:rPr>
                <a:solidFill>
                  <a:srgbClr val="C82506"/>
                </a:solidFill>
                <a:latin typeface="Helvetica Neue Medium"/>
                <a:ea typeface="Helvetica Neue Medium"/>
                <a:cs typeface="Helvetica Neue Medium"/>
                <a:sym typeface="Helvetica Neue Medium"/>
              </a:rPr>
              <a:t>sequences</a:t>
            </a:r>
          </a:p>
          <a:p>
            <a:pPr marL="605074" indent="-605074" defTabSz="813314">
              <a:spcBef>
                <a:spcPts val="3500"/>
              </a:spcBef>
              <a:defRPr b="1" sz="4300">
                <a:latin typeface="+mj-lt"/>
                <a:ea typeface="+mj-ea"/>
                <a:cs typeface="+mj-cs"/>
                <a:sym typeface="Helvetica Neue"/>
              </a:defRPr>
            </a:pPr>
            <a:r>
              <a:t>Example:</a:t>
            </a:r>
            <a:r>
              <a:rPr b="0">
                <a:latin typeface="Helvetica Neue Light"/>
                <a:ea typeface="Helvetica Neue Light"/>
                <a:cs typeface="Helvetica Neue Light"/>
                <a:sym typeface="Helvetica Neue Light"/>
              </a:rPr>
              <a:t> Translation</a:t>
            </a:r>
          </a:p>
          <a:p>
            <a:pPr lvl="2" marL="1485185" indent="-605074" defTabSz="813314">
              <a:spcBef>
                <a:spcPts val="3500"/>
              </a:spcBef>
              <a:defRPr sz="4300">
                <a:latin typeface="American Typewriter"/>
                <a:ea typeface="American Typewriter"/>
                <a:cs typeface="American Typewriter"/>
                <a:sym typeface="American Typewriter"/>
              </a:defRPr>
            </a:pPr>
            <a:r>
              <a:t>The cat is on the carpet  ⟹  Le chat est sur le tapis</a:t>
            </a:r>
          </a:p>
          <a:p>
            <a:pPr marL="605074" indent="-605074" defTabSz="813314">
              <a:spcBef>
                <a:spcPts val="3500"/>
              </a:spcBef>
              <a:defRPr b="1" sz="4300">
                <a:latin typeface="+mj-lt"/>
                <a:ea typeface="+mj-ea"/>
                <a:cs typeface="+mj-cs"/>
                <a:sym typeface="Helvetica Neue"/>
              </a:defRPr>
            </a:pPr>
            <a:r>
              <a:t>Example:</a:t>
            </a:r>
            <a:r>
              <a:rPr b="0">
                <a:latin typeface="Helvetica Neue Light"/>
                <a:ea typeface="Helvetica Neue Light"/>
                <a:cs typeface="Helvetica Neue Light"/>
                <a:sym typeface="Helvetica Neue Light"/>
              </a:rPr>
              <a:t> Sentiment analysis</a:t>
            </a:r>
          </a:p>
          <a:p>
            <a:pPr lvl="2" marL="1485185" indent="-605074" defTabSz="813314">
              <a:spcBef>
                <a:spcPts val="3500"/>
              </a:spcBef>
              <a:defRPr sz="4300">
                <a:latin typeface="American Typewriter"/>
                <a:ea typeface="American Typewriter"/>
                <a:cs typeface="American Typewriter"/>
                <a:sym typeface="American Typewriter"/>
              </a:defRPr>
            </a:pPr>
            <a:r>
              <a:t>This pie is great</a:t>
            </a:r>
            <a:r>
              <a:rPr>
                <a:latin typeface="Helvetica Neue Light"/>
                <a:ea typeface="Helvetica Neue Light"/>
                <a:cs typeface="Helvetica Neue Light"/>
                <a:sym typeface="Helvetica Neue Light"/>
              </a:rPr>
              <a:t>  </a:t>
            </a:r>
            <a:r>
              <a:t>⟹  </a:t>
            </a:r>
            <a:r>
              <a:rPr>
                <a:latin typeface="Helvetica Neue Light"/>
                <a:ea typeface="Helvetica Neue Light"/>
                <a:cs typeface="Helvetica Neue Light"/>
                <a:sym typeface="Helvetica Neue Light"/>
              </a:rPr>
              <a:t>POSITIVE</a:t>
            </a:r>
          </a:p>
          <a:p>
            <a:pPr lvl="2" marL="1485185" indent="-605074" defTabSz="813314">
              <a:spcBef>
                <a:spcPts val="3500"/>
              </a:spcBef>
              <a:defRPr sz="4300">
                <a:latin typeface="American Typewriter"/>
                <a:ea typeface="American Typewriter"/>
                <a:cs typeface="American Typewriter"/>
                <a:sym typeface="American Typewriter"/>
              </a:defRPr>
            </a:pPr>
            <a:r>
              <a:t>This pie is okay, not great</a:t>
            </a:r>
            <a:r>
              <a:rPr>
                <a:latin typeface="Helvetica Neue Light"/>
                <a:ea typeface="Helvetica Neue Light"/>
                <a:cs typeface="Helvetica Neue Light"/>
                <a:sym typeface="Helvetica Neue Light"/>
              </a:rPr>
              <a:t>  </a:t>
            </a:r>
            <a:r>
              <a:t>⟹  </a:t>
            </a:r>
            <a:r>
              <a:rPr>
                <a:latin typeface="Helvetica Neue Light"/>
                <a:ea typeface="Helvetica Neue Light"/>
                <a:cs typeface="Helvetica Neue Light"/>
                <a:sym typeface="Helvetica Neue Light"/>
              </a:rPr>
              <a:t>NEUTRAL</a:t>
            </a:r>
          </a:p>
          <a:p>
            <a:pPr lvl="2" marL="1485185" indent="-605074" defTabSz="813314">
              <a:spcBef>
                <a:spcPts val="3500"/>
              </a:spcBef>
              <a:defRPr sz="4300">
                <a:latin typeface="American Typewriter"/>
                <a:ea typeface="American Typewriter"/>
                <a:cs typeface="American Typewriter"/>
                <a:sym typeface="American Typewriter"/>
              </a:defRPr>
            </a:pPr>
            <a:r>
              <a:t>This pie is not okay</a:t>
            </a:r>
            <a:r>
              <a:rPr>
                <a:latin typeface="Helvetica Neue Light"/>
                <a:ea typeface="Helvetica Neue Light"/>
                <a:cs typeface="Helvetica Neue Light"/>
                <a:sym typeface="Helvetica Neue Light"/>
              </a:rPr>
              <a:t>  </a:t>
            </a:r>
            <a:r>
              <a:t>⟹  </a:t>
            </a:r>
            <a:r>
              <a:rPr>
                <a:latin typeface="Helvetica Neue Light"/>
                <a:ea typeface="Helvetica Neue Light"/>
                <a:cs typeface="Helvetica Neue Light"/>
                <a:sym typeface="Helvetica Neue Light"/>
              </a:rPr>
              <a:t>NEGATIVE</a:t>
            </a:r>
          </a:p>
          <a:p>
            <a:pPr marL="605074" indent="-605074" defTabSz="813314">
              <a:spcBef>
                <a:spcPts val="3500"/>
              </a:spcBef>
              <a:defRPr b="1" sz="4300">
                <a:latin typeface="+mj-lt"/>
                <a:ea typeface="+mj-ea"/>
                <a:cs typeface="+mj-cs"/>
                <a:sym typeface="Helvetica Neue"/>
              </a:defRPr>
            </a:pPr>
            <a:r>
              <a:t>Example:</a:t>
            </a:r>
            <a:r>
              <a:rPr b="0">
                <a:latin typeface="Helvetica Neue Light"/>
                <a:ea typeface="Helvetica Neue Light"/>
                <a:cs typeface="Helvetica Neue Light"/>
                <a:sym typeface="Helvetica Neue Light"/>
              </a:rPr>
              <a:t> Text generation</a:t>
            </a:r>
          </a:p>
          <a:p>
            <a:pPr lvl="2" marL="1485185" indent="-605074" defTabSz="813314">
              <a:spcBef>
                <a:spcPts val="3500"/>
              </a:spcBef>
              <a:defRPr sz="4300">
                <a:latin typeface="American Typewriter"/>
                <a:ea typeface="American Typewriter"/>
                <a:cs typeface="American Typewriter"/>
                <a:sym typeface="American Typewriter"/>
              </a:defRPr>
            </a:pPr>
            <a:r>
              <a:t>CMPUT 261 is the ⟹ CMPUT 261 is the </a:t>
            </a:r>
            <a:r>
              <a:rPr>
                <a:solidFill>
                  <a:srgbClr val="017C76"/>
                </a:solidFill>
              </a:rPr>
              <a:t>best class ever</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9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197">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197">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197">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19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97">
                                            <p:txEl>
                                              <p:pRg st="7" end="7"/>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19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equential Inputs"/>
          <p:cNvSpPr txBox="1"/>
          <p:nvPr>
            <p:ph type="title"/>
          </p:nvPr>
        </p:nvSpPr>
        <p:spPr>
          <a:xfrm>
            <a:off x="2667000" y="357186"/>
            <a:ext cx="19050000" cy="3036097"/>
          </a:xfrm>
          <a:prstGeom prst="rect">
            <a:avLst/>
          </a:prstGeom>
        </p:spPr>
        <p:txBody>
          <a:bodyPr/>
          <a:lstStyle/>
          <a:p>
            <a:pPr/>
            <a:r>
              <a:t>Sequential Inputs</a:t>
            </a:r>
          </a:p>
        </p:txBody>
      </p:sp>
      <p:sp>
        <p:nvSpPr>
          <p:cNvPr id="200" name="Question: How should we represent sequential input to a neural network?…"/>
          <p:cNvSpPr txBox="1"/>
          <p:nvPr>
            <p:ph type="body" sz="half" idx="1"/>
          </p:nvPr>
        </p:nvSpPr>
        <p:spPr>
          <a:xfrm>
            <a:off x="2579708" y="3287557"/>
            <a:ext cx="13348477" cy="9404255"/>
          </a:xfrm>
          <a:prstGeom prst="rect">
            <a:avLst/>
          </a:prstGeom>
        </p:spPr>
        <p:txBody>
          <a:bodyPr/>
          <a:lstStyle/>
          <a:p>
            <a:pPr marL="0" indent="0">
              <a:buSzTx/>
              <a:buNone/>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How should we </a:t>
            </a:r>
            <a:r>
              <a:rPr b="0">
                <a:solidFill>
                  <a:srgbClr val="C82506"/>
                </a:solidFill>
                <a:latin typeface="Helvetica Neue Medium"/>
                <a:ea typeface="Helvetica Neue Medium"/>
                <a:cs typeface="Helvetica Neue Medium"/>
                <a:sym typeface="Helvetica Neue Medium"/>
              </a:rPr>
              <a:t>represent</a:t>
            </a:r>
            <a:r>
              <a:rPr b="0">
                <a:latin typeface="Helvetica Neue Light"/>
                <a:ea typeface="Helvetica Neue Light"/>
                <a:cs typeface="Helvetica Neue Light"/>
                <a:sym typeface="Helvetica Neue Light"/>
              </a:rPr>
              <a:t> sequential input to a neural network?</a:t>
            </a:r>
            <a:endParaRPr b="0">
              <a:latin typeface="Helvetica Neue Light"/>
              <a:ea typeface="Helvetica Neue Light"/>
              <a:cs typeface="Helvetica Neue Light"/>
              <a:sym typeface="Helvetica Neue Light"/>
            </a:endParaRPr>
          </a:p>
          <a:p>
            <a:pPr marL="873125" indent="-873125">
              <a:buSzPct val="100000"/>
              <a:buAutoNum type="arabicPeriod" startAt="1"/>
            </a:pPr>
            <a:r>
              <a:t>1-hot vector for </a:t>
            </a:r>
            <a:r>
              <a:rPr>
                <a:solidFill>
                  <a:srgbClr val="C82506"/>
                </a:solidFill>
                <a:latin typeface="Helvetica Neue Medium"/>
                <a:ea typeface="Helvetica Neue Medium"/>
                <a:cs typeface="Helvetica Neue Medium"/>
                <a:sym typeface="Helvetica Neue Medium"/>
              </a:rPr>
              <a:t>each word</a:t>
            </a:r>
            <a:br>
              <a:rPr>
                <a:solidFill>
                  <a:srgbClr val="C82506"/>
                </a:solidFill>
                <a:latin typeface="Helvetica Neue Medium"/>
                <a:ea typeface="Helvetica Neue Medium"/>
                <a:cs typeface="Helvetica Neue Medium"/>
                <a:sym typeface="Helvetica Neue Medium"/>
              </a:rPr>
            </a:br>
            <a:r>
              <a:t>(Sequence must be a specific length?)</a:t>
            </a:r>
          </a:p>
          <a:p>
            <a:pPr marL="873125" indent="-873125">
              <a:buSzPct val="100000"/>
              <a:buAutoNum type="arabicPeriod" startAt="1"/>
            </a:pPr>
            <a:r>
              <a:t>1-hot vector for </a:t>
            </a:r>
            <a:r>
              <a:rPr>
                <a:solidFill>
                  <a:srgbClr val="C82506"/>
                </a:solidFill>
                <a:latin typeface="Helvetica Neue Medium"/>
                <a:ea typeface="Helvetica Neue Medium"/>
                <a:cs typeface="Helvetica Neue Medium"/>
                <a:sym typeface="Helvetica Neue Medium"/>
              </a:rPr>
              <a:t>last few words</a:t>
            </a:r>
            <a:br>
              <a:rPr>
                <a:solidFill>
                  <a:srgbClr val="C82506"/>
                </a:solidFill>
                <a:latin typeface="Helvetica Neue Medium"/>
                <a:ea typeface="Helvetica Neue Medium"/>
                <a:cs typeface="Helvetica Neue Medium"/>
                <a:sym typeface="Helvetica Neue Medium"/>
              </a:rPr>
            </a:br>
            <a:r>
              <a:t>(</a:t>
            </a:r>
            <a14:m>
              <m:oMath>
                <m:r>
                  <a:rPr xmlns:a="http://schemas.openxmlformats.org/drawingml/2006/main" sz="5300" i="1">
                    <a:solidFill>
                      <a:srgbClr val="000000"/>
                    </a:solidFill>
                    <a:latin typeface="Cambria Math" panose="02040503050406030204" pitchFamily="18" charset="0"/>
                  </a:rPr>
                  <m:t>n</m:t>
                </m:r>
              </m:oMath>
            </a14:m>
            <a:r>
              <a:t>-gram)</a:t>
            </a:r>
          </a:p>
          <a:p>
            <a:pPr marL="873125" indent="-873125">
              <a:buSzPct val="100000"/>
              <a:buAutoNum type="arabicPeriod" startAt="1"/>
              <a:defRPr>
                <a:solidFill>
                  <a:srgbClr val="C82506"/>
                </a:solidFill>
                <a:latin typeface="Helvetica Neue Medium"/>
                <a:ea typeface="Helvetica Neue Medium"/>
                <a:cs typeface="Helvetica Neue Medium"/>
                <a:sym typeface="Helvetica Neue Medium"/>
              </a:defRPr>
            </a:pPr>
            <a:r>
              <a:t>Single vector</a:t>
            </a:r>
            <a:r>
              <a:rPr>
                <a:solidFill>
                  <a:srgbClr val="000000"/>
                </a:solidFill>
                <a:latin typeface="Helvetica Neue Light"/>
                <a:ea typeface="Helvetica Neue Light"/>
                <a:cs typeface="Helvetica Neue Light"/>
                <a:sym typeface="Helvetica Neue Light"/>
              </a:rPr>
              <a:t> indicating each word that is present</a:t>
            </a:r>
            <a:br>
              <a:rPr>
                <a:solidFill>
                  <a:srgbClr val="000000"/>
                </a:solidFill>
                <a:latin typeface="Helvetica Neue Light"/>
                <a:ea typeface="Helvetica Neue Light"/>
                <a:cs typeface="Helvetica Neue Light"/>
                <a:sym typeface="Helvetica Neue Light"/>
              </a:rPr>
            </a:br>
            <a:r>
              <a:rPr>
                <a:solidFill>
                  <a:srgbClr val="000000"/>
                </a:solidFill>
                <a:latin typeface="Helvetica Neue Light"/>
                <a:ea typeface="Helvetica Neue Light"/>
                <a:cs typeface="Helvetica Neue Light"/>
                <a:sym typeface="Helvetica Neue Light"/>
              </a:rPr>
              <a:t>(bag of words)</a:t>
            </a:r>
          </a:p>
        </p:txBody>
      </p:sp>
      <p:grpSp>
        <p:nvGrpSpPr>
          <p:cNvPr id="217" name="Group"/>
          <p:cNvGrpSpPr/>
          <p:nvPr/>
        </p:nvGrpSpPr>
        <p:grpSpPr>
          <a:xfrm>
            <a:off x="15709574" y="5529624"/>
            <a:ext cx="6331146" cy="2062448"/>
            <a:chOff x="0" y="0"/>
            <a:chExt cx="6331144" cy="2062447"/>
          </a:xfrm>
        </p:grpSpPr>
        <p:sp>
          <p:nvSpPr>
            <p:cNvPr id="201" name="Circle"/>
            <p:cNvSpPr/>
            <p:nvPr/>
          </p:nvSpPr>
          <p:spPr>
            <a:xfrm>
              <a:off x="965495" y="1597310"/>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2" name="Circle"/>
            <p:cNvSpPr/>
            <p:nvPr/>
          </p:nvSpPr>
          <p:spPr>
            <a:xfrm>
              <a:off x="965495" y="584796"/>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3" name="Circle"/>
            <p:cNvSpPr/>
            <p:nvPr/>
          </p:nvSpPr>
          <p:spPr>
            <a:xfrm>
              <a:off x="965495" y="1091053"/>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4" name="Circle"/>
            <p:cNvSpPr/>
            <p:nvPr/>
          </p:nvSpPr>
          <p:spPr>
            <a:xfrm>
              <a:off x="965495" y="78537"/>
              <a:ext cx="317503" cy="3175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5" name="..."/>
            <p:cNvSpPr txBox="1"/>
            <p:nvPr/>
          </p:nvSpPr>
          <p:spPr>
            <a:xfrm>
              <a:off x="3807171" y="349731"/>
              <a:ext cx="621614"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sz="4400">
                  <a:solidFill>
                    <a:srgbClr val="000000"/>
                  </a:solidFill>
                  <a:latin typeface="+mj-lt"/>
                  <a:ea typeface="+mj-ea"/>
                  <a:cs typeface="+mj-cs"/>
                  <a:sym typeface="Helvetica Neue"/>
                </a:defRPr>
              </a:lvl1pPr>
            </a:lstStyle>
            <a:p>
              <a:pPr/>
              <a:r>
                <a:t>...</a:t>
              </a:r>
            </a:p>
          </p:txBody>
        </p:sp>
        <p:sp>
          <p:nvSpPr>
            <p:cNvPr id="206" name="the"/>
            <p:cNvSpPr txBox="1"/>
            <p:nvPr/>
          </p:nvSpPr>
          <p:spPr>
            <a:xfrm>
              <a:off x="0" y="1449673"/>
              <a:ext cx="791591"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the</a:t>
              </a:r>
            </a:p>
          </p:txBody>
        </p:sp>
        <p:sp>
          <p:nvSpPr>
            <p:cNvPr id="207" name="Circle"/>
            <p:cNvSpPr/>
            <p:nvPr/>
          </p:nvSpPr>
          <p:spPr>
            <a:xfrm>
              <a:off x="6013642" y="1614935"/>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8" name="Circle"/>
            <p:cNvSpPr/>
            <p:nvPr/>
          </p:nvSpPr>
          <p:spPr>
            <a:xfrm>
              <a:off x="6013642" y="602420"/>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09" name="Circle"/>
            <p:cNvSpPr/>
            <p:nvPr/>
          </p:nvSpPr>
          <p:spPr>
            <a:xfrm>
              <a:off x="6013642" y="1108677"/>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0" name="Circle"/>
            <p:cNvSpPr/>
            <p:nvPr/>
          </p:nvSpPr>
          <p:spPr>
            <a:xfrm>
              <a:off x="6013642" y="96163"/>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1" name="carpet"/>
            <p:cNvSpPr txBox="1"/>
            <p:nvPr/>
          </p:nvSpPr>
          <p:spPr>
            <a:xfrm>
              <a:off x="4499053" y="-1"/>
              <a:ext cx="1412570"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sp>
          <p:nvSpPr>
            <p:cNvPr id="212" name="Circle"/>
            <p:cNvSpPr/>
            <p:nvPr/>
          </p:nvSpPr>
          <p:spPr>
            <a:xfrm>
              <a:off x="2971487" y="1605908"/>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3" name="Circle"/>
            <p:cNvSpPr/>
            <p:nvPr/>
          </p:nvSpPr>
          <p:spPr>
            <a:xfrm>
              <a:off x="2971487" y="593394"/>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4" name="Circle"/>
            <p:cNvSpPr/>
            <p:nvPr/>
          </p:nvSpPr>
          <p:spPr>
            <a:xfrm>
              <a:off x="2971487" y="1099651"/>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5" name="Circle"/>
            <p:cNvSpPr/>
            <p:nvPr/>
          </p:nvSpPr>
          <p:spPr>
            <a:xfrm>
              <a:off x="2971487" y="87136"/>
              <a:ext cx="317503" cy="3175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16" name="cat"/>
            <p:cNvSpPr txBox="1"/>
            <p:nvPr/>
          </p:nvSpPr>
          <p:spPr>
            <a:xfrm>
              <a:off x="1969978" y="407994"/>
              <a:ext cx="754609"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cat</a:t>
              </a:r>
            </a:p>
          </p:txBody>
        </p:sp>
      </p:grpSp>
      <p:grpSp>
        <p:nvGrpSpPr>
          <p:cNvPr id="220" name="Three columns of circles, each circle except one is empty in each column.  In first column, bottom circle is filled in and labelled &quot;the&quot;. In second column, second circle is filled in and labelled &quot;cat&quot;.  Ellipses between second and third columns.  In la"/>
          <p:cNvGrpSpPr/>
          <p:nvPr/>
        </p:nvGrpSpPr>
        <p:grpSpPr>
          <a:xfrm>
            <a:off x="15709574" y="7693672"/>
            <a:ext cx="6362894" cy="277191"/>
            <a:chOff x="0" y="0"/>
            <a:chExt cx="6362893" cy="277190"/>
          </a:xfrm>
        </p:grpSpPr>
        <p:sp>
          <p:nvSpPr>
            <p:cNvPr id="218" name="Rectangle"/>
            <p:cNvSpPr/>
            <p:nvPr/>
          </p:nvSpPr>
          <p:spPr>
            <a:xfrm>
              <a:off x="0" y="0"/>
              <a:ext cx="6362894" cy="2771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19" name="Three columns of circles, each circle except one is empty in each column.  In first column, bottom circle is filled in and labelled &quot;the&quot;. In second column, second circle is filled in and labelled &quot;cat&quot;.  Ellipses between second and third columns.  In la"/>
            <p:cNvSpPr txBox="1"/>
            <p:nvPr/>
          </p:nvSpPr>
          <p:spPr>
            <a:xfrm>
              <a:off x="-1" y="-1"/>
              <a:ext cx="6362895"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Three columns of circles, each circle except one is empty in each column.  In first column, bottom circle is filled in and labelled "the". In second column, second circle is filled in and labelled "cat".  Ellipses between second and third columns.  In last column, top circle is filled in and labelled "carpet".</a:t>
              </a:r>
            </a:p>
          </p:txBody>
        </p:sp>
      </p:grpSp>
      <p:grpSp>
        <p:nvGrpSpPr>
          <p:cNvPr id="231" name="Group"/>
          <p:cNvGrpSpPr/>
          <p:nvPr/>
        </p:nvGrpSpPr>
        <p:grpSpPr>
          <a:xfrm>
            <a:off x="18325954" y="8163086"/>
            <a:ext cx="3730217" cy="2015658"/>
            <a:chOff x="0" y="0"/>
            <a:chExt cx="3730216" cy="2015657"/>
          </a:xfrm>
        </p:grpSpPr>
        <p:sp>
          <p:nvSpPr>
            <p:cNvPr id="221" name="Circle"/>
            <p:cNvSpPr/>
            <p:nvPr/>
          </p:nvSpPr>
          <p:spPr>
            <a:xfrm>
              <a:off x="965495" y="1550520"/>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2" name="Circle"/>
            <p:cNvSpPr/>
            <p:nvPr/>
          </p:nvSpPr>
          <p:spPr>
            <a:xfrm>
              <a:off x="965495" y="538006"/>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3" name="Circle"/>
            <p:cNvSpPr/>
            <p:nvPr/>
          </p:nvSpPr>
          <p:spPr>
            <a:xfrm>
              <a:off x="965495" y="1044264"/>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4" name="Circle"/>
            <p:cNvSpPr/>
            <p:nvPr/>
          </p:nvSpPr>
          <p:spPr>
            <a:xfrm>
              <a:off x="965495" y="31748"/>
              <a:ext cx="317503" cy="3175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5" name="the"/>
            <p:cNvSpPr txBox="1"/>
            <p:nvPr/>
          </p:nvSpPr>
          <p:spPr>
            <a:xfrm>
              <a:off x="0" y="1402883"/>
              <a:ext cx="791591"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the</a:t>
              </a:r>
            </a:p>
          </p:txBody>
        </p:sp>
        <p:sp>
          <p:nvSpPr>
            <p:cNvPr id="226" name="Circle"/>
            <p:cNvSpPr/>
            <p:nvPr/>
          </p:nvSpPr>
          <p:spPr>
            <a:xfrm>
              <a:off x="3412714" y="1614935"/>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7" name="Circle"/>
            <p:cNvSpPr/>
            <p:nvPr/>
          </p:nvSpPr>
          <p:spPr>
            <a:xfrm>
              <a:off x="3412714" y="602421"/>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8" name="Circle"/>
            <p:cNvSpPr/>
            <p:nvPr/>
          </p:nvSpPr>
          <p:spPr>
            <a:xfrm>
              <a:off x="3412714" y="1108678"/>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29" name="Circle"/>
            <p:cNvSpPr/>
            <p:nvPr/>
          </p:nvSpPr>
          <p:spPr>
            <a:xfrm>
              <a:off x="3412714" y="96163"/>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30" name="carpet"/>
            <p:cNvSpPr txBox="1"/>
            <p:nvPr/>
          </p:nvSpPr>
          <p:spPr>
            <a:xfrm>
              <a:off x="1898126" y="-1"/>
              <a:ext cx="1412570"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grpSp>
      <p:grpSp>
        <p:nvGrpSpPr>
          <p:cNvPr id="234" name="Two columns of circles, each circle except one is empty in each column.  In first column, bottom circle is filled in and labelled &quot;the&quot;. In second column, top circle is filled in and labelled &quot;carpet&quot;."/>
          <p:cNvGrpSpPr/>
          <p:nvPr/>
        </p:nvGrpSpPr>
        <p:grpSpPr>
          <a:xfrm>
            <a:off x="18325954" y="10280343"/>
            <a:ext cx="3761966" cy="277192"/>
            <a:chOff x="0" y="0"/>
            <a:chExt cx="3761964" cy="277191"/>
          </a:xfrm>
        </p:grpSpPr>
        <p:sp>
          <p:nvSpPr>
            <p:cNvPr id="232" name="Rectangle"/>
            <p:cNvSpPr/>
            <p:nvPr/>
          </p:nvSpPr>
          <p:spPr>
            <a:xfrm>
              <a:off x="0" y="0"/>
              <a:ext cx="376196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33" name="Two columns of circles, each circle except one is empty in each column.  In first column, bottom circle is filled in and labelled &quot;the&quot;. In second column, top circle is filled in and labelled &quot;carpet&quot;."/>
            <p:cNvSpPr txBox="1"/>
            <p:nvPr/>
          </p:nvSpPr>
          <p:spPr>
            <a:xfrm>
              <a:off x="0" y="-1"/>
              <a:ext cx="3761965"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Two columns of circles, each circle except one is empty in each column.  In first column, bottom circle is filled in and labelled "the". In second column, top circle is filled in and labelled "carpet".</a:t>
              </a:r>
            </a:p>
          </p:txBody>
        </p:sp>
      </p:grpSp>
      <p:grpSp>
        <p:nvGrpSpPr>
          <p:cNvPr id="242" name="Group"/>
          <p:cNvGrpSpPr/>
          <p:nvPr/>
        </p:nvGrpSpPr>
        <p:grpSpPr>
          <a:xfrm>
            <a:off x="17789830" y="11052701"/>
            <a:ext cx="1832092" cy="2080073"/>
            <a:chOff x="-1" y="0"/>
            <a:chExt cx="1832090" cy="2080072"/>
          </a:xfrm>
        </p:grpSpPr>
        <p:sp>
          <p:nvSpPr>
            <p:cNvPr id="235" name="Circle"/>
            <p:cNvSpPr/>
            <p:nvPr/>
          </p:nvSpPr>
          <p:spPr>
            <a:xfrm>
              <a:off x="1514587" y="1614935"/>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36" name="Circle"/>
            <p:cNvSpPr/>
            <p:nvPr/>
          </p:nvSpPr>
          <p:spPr>
            <a:xfrm>
              <a:off x="1514587" y="602421"/>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37" name="Circle"/>
            <p:cNvSpPr/>
            <p:nvPr/>
          </p:nvSpPr>
          <p:spPr>
            <a:xfrm>
              <a:off x="1514587" y="1108678"/>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38" name="Circle"/>
            <p:cNvSpPr/>
            <p:nvPr/>
          </p:nvSpPr>
          <p:spPr>
            <a:xfrm>
              <a:off x="1514587" y="96163"/>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39" name="carpet"/>
            <p:cNvSpPr txBox="1"/>
            <p:nvPr/>
          </p:nvSpPr>
          <p:spPr>
            <a:xfrm>
              <a:off x="-2" y="-1"/>
              <a:ext cx="1412571"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sp>
          <p:nvSpPr>
            <p:cNvPr id="240" name="the"/>
            <p:cNvSpPr txBox="1"/>
            <p:nvPr/>
          </p:nvSpPr>
          <p:spPr>
            <a:xfrm>
              <a:off x="536123" y="1467298"/>
              <a:ext cx="791591"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the</a:t>
              </a:r>
            </a:p>
          </p:txBody>
        </p:sp>
        <p:sp>
          <p:nvSpPr>
            <p:cNvPr id="241" name="cat"/>
            <p:cNvSpPr txBox="1"/>
            <p:nvPr/>
          </p:nvSpPr>
          <p:spPr>
            <a:xfrm>
              <a:off x="554615" y="454783"/>
              <a:ext cx="754608"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cat</a:t>
              </a:r>
            </a:p>
          </p:txBody>
        </p:sp>
      </p:grpSp>
      <p:grpSp>
        <p:nvGrpSpPr>
          <p:cNvPr id="245" name="A single columns of circles.  Top circle is filled in and labelled &quot;carpet&quot;.  Second circle is filled in and labelled &quot;cat&quot;.  Third circle is empty.  Bottom circle is filled in and labelled &quot;the&quot;."/>
          <p:cNvGrpSpPr/>
          <p:nvPr/>
        </p:nvGrpSpPr>
        <p:grpSpPr>
          <a:xfrm>
            <a:off x="17789830" y="13234373"/>
            <a:ext cx="1863840" cy="543892"/>
            <a:chOff x="0" y="0"/>
            <a:chExt cx="1863838" cy="543890"/>
          </a:xfrm>
        </p:grpSpPr>
        <p:sp>
          <p:nvSpPr>
            <p:cNvPr id="243" name="Rectangle"/>
            <p:cNvSpPr/>
            <p:nvPr/>
          </p:nvSpPr>
          <p:spPr>
            <a:xfrm>
              <a:off x="0" y="0"/>
              <a:ext cx="1863839" cy="5438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44" name="A single columns of circles.  Top circle is filled in and labelled &quot;carpet&quot;.  Second circle is filled in and labelled &quot;cat&quot;.  Third circle is empty.  Bottom circle is filled in and labelled &quot;the&quot;."/>
            <p:cNvSpPr txBox="1"/>
            <p:nvPr/>
          </p:nvSpPr>
          <p:spPr>
            <a:xfrm>
              <a:off x="0" y="0"/>
              <a:ext cx="1863839" cy="454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single columns of circles.  Top circle is filled in and labelled "carpet".  Second circle is filled in and labelled "cat".  Third circle is empty.  Bottom circle is filled in and labelled "the".</a:t>
              </a:r>
            </a:p>
          </p:txBody>
        </p:sp>
      </p:grpSp>
      <p:sp>
        <p:nvSpPr>
          <p:cNvPr id="246" name="The cat is on the carpet"/>
          <p:cNvSpPr txBox="1"/>
          <p:nvPr/>
        </p:nvSpPr>
        <p:spPr>
          <a:xfrm>
            <a:off x="16264762" y="3057256"/>
            <a:ext cx="6396812" cy="7905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lvl="2" algn="l">
              <a:spcBef>
                <a:spcPts val="5900"/>
              </a:spcBef>
              <a:defRPr sz="4400">
                <a:solidFill>
                  <a:srgbClr val="000000"/>
                </a:solidFill>
                <a:latin typeface="American Typewriter"/>
                <a:ea typeface="American Typewriter"/>
                <a:cs typeface="American Typewriter"/>
                <a:sym typeface="American Typewriter"/>
              </a:defRPr>
            </a:pPr>
            <a:r>
              <a:t>The cat is on the carpet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1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0">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4" fill="hold">
                                  <p:stCondLst>
                                    <p:cond delay="0"/>
                                  </p:stCondLst>
                                  <p:iterate type="el" backwards="0">
                                    <p:tmAbs val="0"/>
                                  </p:iterate>
                                  <p:childTnLst>
                                    <p:set>
                                      <p:cBhvr>
                                        <p:cTn id="19" fill="hold"/>
                                        <p:tgtEl>
                                          <p:spTgt spid="231"/>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00">
                                            <p:txEl>
                                              <p:pRg st="3" end="3"/>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6" fill="hold">
                                  <p:stCondLst>
                                    <p:cond delay="0"/>
                                  </p:stCondLst>
                                  <p:iterate type="el" backwards="0">
                                    <p:tmAbs val="0"/>
                                  </p:iterate>
                                  <p:childTnLst>
                                    <p:set>
                                      <p:cBhvr>
                                        <p:cTn id="29" fill="hold"/>
                                        <p:tgtEl>
                                          <p:spTgt spid="242"/>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7" fill="hold">
                                  <p:stCondLst>
                                    <p:cond delay="0"/>
                                  </p:stCondLst>
                                  <p:iterate type="el" backwards="0">
                                    <p:tmAbs val="0"/>
                                  </p:iterate>
                                  <p:childTnLst>
                                    <p:set>
                                      <p:cBhvr>
                                        <p:cTn id="32"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3"/>
      <p:bldP build="whole" bldLvl="1" animBg="1" rev="0" advAuto="0" spid="234" grpId="5"/>
      <p:bldP build="p" bldLvl="5" animBg="1" rev="0" advAuto="0" spid="200" grpId="1"/>
      <p:bldP build="whole" bldLvl="1" animBg="1" rev="0" advAuto="0" spid="245" grpId="7"/>
      <p:bldP build="whole" bldLvl="1" animBg="1" rev="0" advAuto="0" spid="231" grpId="4"/>
      <p:bldP build="whole" bldLvl="1" animBg="1" rev="0" advAuto="0" spid="217" grpId="2"/>
      <p:bldP build="whole" bldLvl="1" animBg="1" rev="0" advAuto="0" spid="242"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One-Hot Representations"/>
          <p:cNvSpPr txBox="1"/>
          <p:nvPr>
            <p:ph type="title"/>
          </p:nvPr>
        </p:nvSpPr>
        <p:spPr>
          <a:xfrm>
            <a:off x="2667000" y="357186"/>
            <a:ext cx="19050000" cy="3036097"/>
          </a:xfrm>
          <a:prstGeom prst="rect">
            <a:avLst/>
          </a:prstGeom>
        </p:spPr>
        <p:txBody>
          <a:bodyPr/>
          <a:lstStyle/>
          <a:p>
            <a:pPr/>
            <a:r>
              <a:t>One-Hot Representations</a:t>
            </a:r>
          </a:p>
        </p:txBody>
      </p:sp>
      <p:sp>
        <p:nvSpPr>
          <p:cNvPr id="249" name="One-hot representations of words have some problems:…"/>
          <p:cNvSpPr txBox="1"/>
          <p:nvPr>
            <p:ph type="body" idx="1"/>
          </p:nvPr>
        </p:nvSpPr>
        <p:spPr>
          <a:xfrm>
            <a:off x="2667000" y="3643312"/>
            <a:ext cx="19050000" cy="8840393"/>
          </a:xfrm>
          <a:prstGeom prst="rect">
            <a:avLst/>
          </a:prstGeom>
        </p:spPr>
        <p:txBody>
          <a:bodyPr/>
          <a:lstStyle/>
          <a:p>
            <a:pPr marL="0" indent="0">
              <a:buSzTx/>
              <a:buNone/>
            </a:pPr>
            <a:r>
              <a:t>One-hot representations of words have some problems:</a:t>
            </a:r>
          </a:p>
          <a:p>
            <a:pPr marL="873125" indent="-873125">
              <a:buSzPct val="100000"/>
              <a:buAutoNum type="arabicPeriod" startAt="1"/>
              <a:defRPr b="1">
                <a:latin typeface="+mj-lt"/>
                <a:ea typeface="+mj-ea"/>
                <a:cs typeface="+mj-cs"/>
                <a:sym typeface="Helvetica Neue"/>
              </a:defRPr>
            </a:pPr>
            <a:r>
              <a:t>Wasteful:</a:t>
            </a:r>
            <a:r>
              <a:rPr b="0">
                <a:latin typeface="Helvetica Neue Light"/>
                <a:ea typeface="Helvetica Neue Light"/>
                <a:cs typeface="Helvetica Neue Light"/>
                <a:sym typeface="Helvetica Neue Light"/>
              </a:rPr>
              <a:t> Each input vector must have a dimension equal to the size of the vocabulary (possible words)</a:t>
            </a:r>
            <a:endParaRPr b="0">
              <a:latin typeface="Helvetica Neue Light"/>
              <a:ea typeface="Helvetica Neue Light"/>
              <a:cs typeface="Helvetica Neue Light"/>
              <a:sym typeface="Helvetica Neue Light"/>
            </a:endParaRPr>
          </a:p>
          <a:p>
            <a:pPr lvl="2"/>
            <a:r>
              <a:t>If vocabulary has 30,000 words, then each vector has 29,999 zeros</a:t>
            </a:r>
          </a:p>
          <a:p>
            <a:pPr marL="873125" indent="-873125">
              <a:buSzPct val="100000"/>
              <a:buAutoNum type="arabicPeriod" startAt="1"/>
              <a:defRPr b="1">
                <a:latin typeface="+mj-lt"/>
                <a:ea typeface="+mj-ea"/>
                <a:cs typeface="+mj-cs"/>
                <a:sym typeface="Helvetica Neue"/>
              </a:defRPr>
            </a:pPr>
            <a:r>
              <a:t>Poor generalization:</a:t>
            </a:r>
            <a:r>
              <a:rPr b="0">
                <a:latin typeface="Helvetica Neue Light"/>
                <a:ea typeface="Helvetica Neue Light"/>
                <a:cs typeface="Helvetica Neue Light"/>
                <a:sym typeface="Helvetica Neue Light"/>
              </a:rPr>
              <a:t> Ideally, similar words would be treated similarly</a:t>
            </a:r>
            <a:endParaRPr b="0">
              <a:latin typeface="Helvetica Neue Light"/>
              <a:ea typeface="Helvetica Neue Light"/>
              <a:cs typeface="Helvetica Neue Light"/>
              <a:sym typeface="Helvetica Neue Light"/>
            </a:endParaRPr>
          </a:p>
          <a:p>
            <a:pPr lvl="2"/>
            <a:r>
              <a:t>Exploiting meaningful similarity between images was an important feature of convolutional neural networks</a:t>
            </a:r>
          </a:p>
        </p:txBody>
      </p:sp>
      <p:sp>
        <p:nvSpPr>
          <p:cNvPr id="250" name="carpet"/>
          <p:cNvSpPr txBox="1"/>
          <p:nvPr/>
        </p:nvSpPr>
        <p:spPr>
          <a:xfrm>
            <a:off x="21194960" y="3660607"/>
            <a:ext cx="1412570" cy="612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sp>
        <p:nvSpPr>
          <p:cNvPr id="251" name="Equation"/>
          <p:cNvSpPr txBox="1"/>
          <p:nvPr/>
        </p:nvSpPr>
        <p:spPr>
          <a:xfrm>
            <a:off x="22705003" y="336072"/>
            <a:ext cx="752067" cy="1306820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d>
                    <m:dPr>
                      <m:ctrlPr>
                        <a:rPr xmlns:a="http://schemas.openxmlformats.org/drawingml/2006/main" sz="3200" i="1">
                          <a:solidFill>
                            <a:srgbClr val="5E5E5E"/>
                          </a:solidFill>
                          <a:latin typeface="Cambria Math" panose="02040503050406030204" pitchFamily="18" charset="0"/>
                        </a:rPr>
                      </m:ctrlPr>
                      <m:begChr m:val="["/>
                      <m:endChr m:val="]"/>
                    </m:dPr>
                    <m:e>
                      <m:eqArr>
                        <m:eqArrPr>
                          <m:ctrlPr>
                            <a:rPr xmlns:a="http://schemas.openxmlformats.org/drawingml/2006/main" sz="3200" i="1">
                              <a:solidFill>
                                <a:srgbClr val="5E5E5E"/>
                              </a:solidFill>
                              <a:latin typeface="Cambria Math" panose="02040503050406030204" pitchFamily="18" charset="0"/>
                            </a:rPr>
                          </m:ctrlPr>
                        </m:eqArrPr>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FF0000"/>
                              </a:solidFill>
                              <a:latin typeface="Cambria Math" panose="02040503050406030204" pitchFamily="18" charset="0"/>
                            </a:rPr>
                            <m:t>1</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
                          <m:r>
                            <a:rPr xmlns:a="http://schemas.openxmlformats.org/drawingml/2006/main" sz="3200" i="1">
                              <a:solidFill>
                                <a:srgbClr val="5E5E5E"/>
                              </a:solidFill>
                              <a:latin typeface="Cambria Math" panose="02040503050406030204" pitchFamily="18" charset="0"/>
                            </a:rPr>
                            <m:t>0</m:t>
                          </m:r>
                        </m:e>
                      </m:eqArr>
                    </m:e>
                  </m:d>
                </m:oMath>
              </m:oMathPara>
            </a14:m>
            <a:endParaRPr sz="3200">
              <a:solidFill>
                <a:srgbClr val="5E5E5E"/>
              </a:solidFill>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49">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249">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4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emantic Embeddings"/>
          <p:cNvSpPr txBox="1"/>
          <p:nvPr>
            <p:ph type="title"/>
          </p:nvPr>
        </p:nvSpPr>
        <p:spPr>
          <a:xfrm>
            <a:off x="2667000" y="357186"/>
            <a:ext cx="19050000" cy="3036097"/>
          </a:xfrm>
          <a:prstGeom prst="rect">
            <a:avLst/>
          </a:prstGeom>
        </p:spPr>
        <p:txBody>
          <a:bodyPr/>
          <a:lstStyle/>
          <a:p>
            <a:pPr/>
            <a:r>
              <a:t>Semantic Embeddings</a:t>
            </a:r>
          </a:p>
        </p:txBody>
      </p:sp>
      <p:sp>
        <p:nvSpPr>
          <p:cNvPr id="254" name="The usual approach is to first learn a semantic embedding for one-hot vectors…"/>
          <p:cNvSpPr txBox="1"/>
          <p:nvPr>
            <p:ph type="body" idx="1"/>
          </p:nvPr>
        </p:nvSpPr>
        <p:spPr>
          <a:xfrm>
            <a:off x="2666999" y="3643312"/>
            <a:ext cx="14354017" cy="9756165"/>
          </a:xfrm>
          <a:prstGeom prst="rect">
            <a:avLst/>
          </a:prstGeom>
        </p:spPr>
        <p:txBody>
          <a:bodyPr/>
          <a:lstStyle/>
          <a:p>
            <a:pPr/>
            <a:r>
              <a:t>The usual approach is to first learn a </a:t>
            </a:r>
            <a:r>
              <a:rPr>
                <a:solidFill>
                  <a:srgbClr val="0076BA"/>
                </a:solidFill>
                <a:latin typeface="Helvetica Neue Medium"/>
                <a:ea typeface="Helvetica Neue Medium"/>
                <a:cs typeface="Helvetica Neue Medium"/>
                <a:sym typeface="Helvetica Neue Medium"/>
              </a:rPr>
              <a:t>semantic embedding</a:t>
            </a:r>
            <a:r>
              <a:t> for one-hot vectors</a:t>
            </a:r>
          </a:p>
          <a:p>
            <a:pPr/>
            <a:r>
              <a:t>Every word gets represented as a </a:t>
            </a:r>
            <a:r>
              <a:rPr>
                <a:solidFill>
                  <a:srgbClr val="C82506"/>
                </a:solidFill>
                <a:latin typeface="Helvetica Neue Medium"/>
                <a:ea typeface="Helvetica Neue Medium"/>
                <a:cs typeface="Helvetica Neue Medium"/>
                <a:sym typeface="Helvetica Neue Medium"/>
              </a:rPr>
              <a:t>dense vector</a:t>
            </a:r>
            <a:r>
              <a:t> with smaller dimension than the vocabulary</a:t>
            </a:r>
            <a:br/>
            <a:r>
              <a:t>(typical size: 1,024)</a:t>
            </a:r>
          </a:p>
          <a:p>
            <a:pPr>
              <a:defRPr b="1">
                <a:latin typeface="+mj-lt"/>
                <a:ea typeface="+mj-ea"/>
                <a:cs typeface="+mj-cs"/>
                <a:sym typeface="Helvetica Neue"/>
              </a:defRPr>
            </a:pPr>
            <a:r>
              <a:t>Goal:</a:t>
            </a:r>
            <a:r>
              <a:rPr b="0">
                <a:latin typeface="Helvetica Neue Light"/>
                <a:ea typeface="Helvetica Neue Light"/>
                <a:cs typeface="Helvetica Neue Light"/>
                <a:sym typeface="Helvetica Neue Light"/>
              </a:rPr>
              <a:t> Words with similar </a:t>
            </a:r>
            <a:r>
              <a:rPr b="0">
                <a:solidFill>
                  <a:srgbClr val="C82506"/>
                </a:solidFill>
                <a:latin typeface="Helvetica Neue Medium"/>
                <a:ea typeface="Helvetica Neue Medium"/>
                <a:cs typeface="Helvetica Neue Medium"/>
                <a:sym typeface="Helvetica Neue Medium"/>
              </a:rPr>
              <a:t>meanings</a:t>
            </a:r>
            <a:r>
              <a:rPr b="0">
                <a:latin typeface="Helvetica Neue Light"/>
                <a:ea typeface="Helvetica Neue Light"/>
                <a:cs typeface="Helvetica Neue Light"/>
                <a:sym typeface="Helvetica Neue Light"/>
              </a:rPr>
              <a:t> will have small </a:t>
            </a:r>
            <a:r>
              <a:rPr b="0">
                <a:solidFill>
                  <a:srgbClr val="C82506"/>
                </a:solidFill>
                <a:latin typeface="Helvetica Neue Medium"/>
                <a:ea typeface="Helvetica Neue Medium"/>
                <a:cs typeface="Helvetica Neue Medium"/>
                <a:sym typeface="Helvetica Neue Medium"/>
              </a:rPr>
              <a:t>distance</a:t>
            </a:r>
            <a:r>
              <a:rPr b="0">
                <a:latin typeface="Helvetica Neue Light"/>
                <a:ea typeface="Helvetica Neue Light"/>
                <a:cs typeface="Helvetica Neue Light"/>
                <a:sym typeface="Helvetica Neue Light"/>
              </a:rPr>
              <a:t> between embedded vectors; words with different meanings will have large </a:t>
            </a:r>
            <a:r>
              <a:rPr b="0">
                <a:solidFill>
                  <a:srgbClr val="C82506"/>
                </a:solidFill>
                <a:latin typeface="Helvetica Neue Medium"/>
                <a:ea typeface="Helvetica Neue Medium"/>
                <a:cs typeface="Helvetica Neue Medium"/>
                <a:sym typeface="Helvetica Neue Medium"/>
              </a:rPr>
              <a:t>distance</a:t>
            </a:r>
            <a:r>
              <a:rPr b="0">
                <a:latin typeface="Helvetica Neue Light"/>
                <a:ea typeface="Helvetica Neue Light"/>
                <a:cs typeface="Helvetica Neue Light"/>
                <a:sym typeface="Helvetica Neue Light"/>
              </a:rPr>
              <a:t> between embedded vectors</a:t>
            </a:r>
          </a:p>
        </p:txBody>
      </p:sp>
      <p:grpSp>
        <p:nvGrpSpPr>
          <p:cNvPr id="269" name="Group"/>
          <p:cNvGrpSpPr/>
          <p:nvPr/>
        </p:nvGrpSpPr>
        <p:grpSpPr>
          <a:xfrm>
            <a:off x="17047325" y="3415906"/>
            <a:ext cx="7198309" cy="9585093"/>
            <a:chOff x="0" y="0"/>
            <a:chExt cx="7198307" cy="9585092"/>
          </a:xfrm>
        </p:grpSpPr>
        <p:grpSp>
          <p:nvGrpSpPr>
            <p:cNvPr id="265" name="Group"/>
            <p:cNvGrpSpPr/>
            <p:nvPr/>
          </p:nvGrpSpPr>
          <p:grpSpPr>
            <a:xfrm>
              <a:off x="0" y="-1"/>
              <a:ext cx="7198307" cy="9295206"/>
              <a:chOff x="0" y="0"/>
              <a:chExt cx="7198306" cy="9295205"/>
            </a:xfrm>
          </p:grpSpPr>
          <p:sp>
            <p:nvSpPr>
              <p:cNvPr id="255" name="Circle"/>
              <p:cNvSpPr/>
              <p:nvPr/>
            </p:nvSpPr>
            <p:spPr>
              <a:xfrm>
                <a:off x="4859382" y="2815554"/>
                <a:ext cx="152403" cy="152403"/>
              </a:xfrm>
              <a:prstGeom prst="ellipse">
                <a:avLst/>
              </a:prstGeom>
              <a:solidFill>
                <a:srgbClr val="FE9301"/>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sp>
            <p:nvSpPr>
              <p:cNvPr id="256" name="Circle"/>
              <p:cNvSpPr/>
              <p:nvPr/>
            </p:nvSpPr>
            <p:spPr>
              <a:xfrm>
                <a:off x="4986384" y="2942554"/>
                <a:ext cx="152403" cy="152403"/>
              </a:xfrm>
              <a:prstGeom prst="ellipse">
                <a:avLst/>
              </a:prstGeom>
              <a:solidFill>
                <a:srgbClr val="FE9301"/>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sp>
            <p:nvSpPr>
              <p:cNvPr id="257" name="Circle"/>
              <p:cNvSpPr/>
              <p:nvPr/>
            </p:nvSpPr>
            <p:spPr>
              <a:xfrm>
                <a:off x="4609274" y="3198739"/>
                <a:ext cx="152403" cy="152403"/>
              </a:xfrm>
              <a:prstGeom prst="ellipse">
                <a:avLst/>
              </a:prstGeom>
              <a:solidFill>
                <a:srgbClr val="FE9301"/>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sp>
            <p:nvSpPr>
              <p:cNvPr id="258" name="carpet"/>
              <p:cNvSpPr txBox="1"/>
              <p:nvPr/>
            </p:nvSpPr>
            <p:spPr>
              <a:xfrm>
                <a:off x="5136730" y="2712367"/>
                <a:ext cx="1412571"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sp>
            <p:nvSpPr>
              <p:cNvPr id="259" name="rug"/>
              <p:cNvSpPr txBox="1"/>
              <p:nvPr/>
            </p:nvSpPr>
            <p:spPr>
              <a:xfrm>
                <a:off x="4774724" y="2236696"/>
                <a:ext cx="837108"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rug</a:t>
                </a:r>
              </a:p>
            </p:txBody>
          </p:sp>
          <p:sp>
            <p:nvSpPr>
              <p:cNvPr id="260" name="mattress"/>
              <p:cNvSpPr txBox="1"/>
              <p:nvPr/>
            </p:nvSpPr>
            <p:spPr>
              <a:xfrm>
                <a:off x="3398824" y="3285954"/>
                <a:ext cx="1901063"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mattress</a:t>
                </a:r>
              </a:p>
            </p:txBody>
          </p:sp>
          <p:sp>
            <p:nvSpPr>
              <p:cNvPr id="261" name="Circle"/>
              <p:cNvSpPr/>
              <p:nvPr/>
            </p:nvSpPr>
            <p:spPr>
              <a:xfrm>
                <a:off x="5987214" y="8572222"/>
                <a:ext cx="152403" cy="152403"/>
              </a:xfrm>
              <a:prstGeom prst="ellipse">
                <a:avLst/>
              </a:prstGeom>
              <a:solidFill>
                <a:srgbClr val="FE9301"/>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sp>
            <p:nvSpPr>
              <p:cNvPr id="262" name="turnip"/>
              <p:cNvSpPr txBox="1"/>
              <p:nvPr/>
            </p:nvSpPr>
            <p:spPr>
              <a:xfrm>
                <a:off x="5794678" y="8625791"/>
                <a:ext cx="1403629"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turnip</a:t>
                </a:r>
              </a:p>
            </p:txBody>
          </p:sp>
          <p:sp>
            <p:nvSpPr>
              <p:cNvPr id="263" name="Line"/>
              <p:cNvSpPr/>
              <p:nvPr/>
            </p:nvSpPr>
            <p:spPr>
              <a:xfrm flipV="1">
                <a:off x="3299897" y="-1"/>
                <a:ext cx="2" cy="9295206"/>
              </a:xfrm>
              <a:prstGeom prst="line">
                <a:avLst/>
              </a:prstGeom>
              <a:noFill/>
              <a:ln w="25400" cap="flat">
                <a:solidFill>
                  <a:srgbClr val="929292"/>
                </a:solidFill>
                <a:prstDash val="solid"/>
                <a:miter lim="400000"/>
                <a:headEnd type="triangle" w="med" len="med"/>
                <a:tailEnd type="triangle" w="med" len="med"/>
              </a:ln>
              <a:effectLst/>
            </p:spPr>
            <p:txBody>
              <a:bodyPr wrap="square" lIns="45718" tIns="45718" rIns="45718" bIns="45718" numCol="1" anchor="t">
                <a:noAutofit/>
              </a:bodyPr>
              <a:lstStyle/>
              <a:p>
                <a:pPr/>
              </a:p>
            </p:txBody>
          </p:sp>
          <p:sp>
            <p:nvSpPr>
              <p:cNvPr id="264" name="Line"/>
              <p:cNvSpPr/>
              <p:nvPr/>
            </p:nvSpPr>
            <p:spPr>
              <a:xfrm>
                <a:off x="0" y="4890514"/>
                <a:ext cx="6599796" cy="2"/>
              </a:xfrm>
              <a:prstGeom prst="line">
                <a:avLst/>
              </a:prstGeom>
              <a:noFill/>
              <a:ln w="25400" cap="flat">
                <a:solidFill>
                  <a:srgbClr val="929292"/>
                </a:solidFill>
                <a:prstDash val="solid"/>
                <a:miter lim="400000"/>
                <a:headEnd type="triangle" w="med" len="med"/>
                <a:tailEnd type="triangle" w="med" len="med"/>
              </a:ln>
              <a:effectLst/>
            </p:spPr>
            <p:txBody>
              <a:bodyPr wrap="square" lIns="45718" tIns="45718" rIns="45718" bIns="45718" numCol="1" anchor="t">
                <a:noAutofit/>
              </a:bodyPr>
              <a:lstStyle/>
              <a:p>
                <a:pPr/>
              </a:p>
            </p:txBody>
          </p:sp>
        </p:grpSp>
        <p:grpSp>
          <p:nvGrpSpPr>
            <p:cNvPr id="268" name="Caption"/>
            <p:cNvGrpSpPr/>
            <p:nvPr/>
          </p:nvGrpSpPr>
          <p:grpSpPr>
            <a:xfrm>
              <a:off x="0" y="9396801"/>
              <a:ext cx="7198309" cy="188291"/>
              <a:chOff x="0" y="0"/>
              <a:chExt cx="7198307" cy="188290"/>
            </a:xfrm>
          </p:grpSpPr>
          <p:sp>
            <p:nvSpPr>
              <p:cNvPr id="266" name="Rectangle"/>
              <p:cNvSpPr/>
              <p:nvPr/>
            </p:nvSpPr>
            <p:spPr>
              <a:xfrm>
                <a:off x="0" y="0"/>
                <a:ext cx="7198308"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267" name="A graph with four quadrants.  Top right quadrant has three dots near to each other labelled &quot;rug&quot;, &quot;carpet&quot;, and &quot;mattress&quot;.  Bottom right has a single dot, far from the top three, labelled &quot;turnip&quot;."/>
              <p:cNvSpPr txBox="1"/>
              <p:nvPr/>
            </p:nvSpPr>
            <p:spPr>
              <a:xfrm>
                <a:off x="0" y="0"/>
                <a:ext cx="7198308"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graph with four quadrants.  Top right quadrant has three dots near to each other labelled "rug", "carpet", and "mattress".  Bottom right has a single dot, far from the top three, labelled "turnip".</a:t>
                </a:r>
              </a:p>
            </p:txBody>
          </p:sp>
        </p:gr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Pre-)Training Semantic Embeddings"/>
          <p:cNvSpPr txBox="1"/>
          <p:nvPr>
            <p:ph type="title"/>
          </p:nvPr>
        </p:nvSpPr>
        <p:spPr>
          <a:xfrm>
            <a:off x="2667000" y="357186"/>
            <a:ext cx="19050000" cy="3036097"/>
          </a:xfrm>
          <a:prstGeom prst="rect">
            <a:avLst/>
          </a:prstGeom>
        </p:spPr>
        <p:txBody>
          <a:bodyPr/>
          <a:lstStyle>
            <a:lvl1pPr defTabSz="698300">
              <a:defRPr sz="9500"/>
            </a:lvl1pPr>
          </a:lstStyle>
          <a:p>
            <a:pPr/>
            <a:r>
              <a:t>(Pre-)Training Semantic Embeddings</a:t>
            </a:r>
          </a:p>
        </p:txBody>
      </p:sp>
      <p:sp>
        <p:nvSpPr>
          <p:cNvPr id="272" name="Embeddings require the training of many parameters…"/>
          <p:cNvSpPr txBox="1"/>
          <p:nvPr>
            <p:ph type="body" sz="half" idx="1"/>
          </p:nvPr>
        </p:nvSpPr>
        <p:spPr>
          <a:xfrm>
            <a:off x="2667000" y="5315802"/>
            <a:ext cx="13956897" cy="7167903"/>
          </a:xfrm>
          <a:prstGeom prst="rect">
            <a:avLst/>
          </a:prstGeom>
        </p:spPr>
        <p:txBody>
          <a:bodyPr/>
          <a:lstStyle/>
          <a:p>
            <a:pPr marL="482838" indent="-482838" defTabSz="649008">
              <a:spcBef>
                <a:spcPts val="2800"/>
              </a:spcBef>
              <a:defRPr sz="3400"/>
            </a:pPr>
            <a:r>
              <a:t>Embeddings require the training of </a:t>
            </a:r>
            <a:r>
              <a:rPr b="1" i="1">
                <a:solidFill>
                  <a:srgbClr val="C82506"/>
                </a:solidFill>
                <a:latin typeface="+mj-lt"/>
                <a:ea typeface="+mj-ea"/>
                <a:cs typeface="+mj-cs"/>
                <a:sym typeface="Helvetica Neue"/>
              </a:rPr>
              <a:t>many</a:t>
            </a:r>
            <a:r>
              <a:t> parameters</a:t>
            </a:r>
          </a:p>
          <a:p>
            <a:pPr marL="482838" indent="-482838" defTabSz="649008">
              <a:spcBef>
                <a:spcPts val="2800"/>
              </a:spcBef>
              <a:defRPr sz="3400"/>
            </a:pPr>
            <a:r>
              <a:t>Fortunately, this can be done with </a:t>
            </a:r>
            <a:r>
              <a:rPr>
                <a:solidFill>
                  <a:srgbClr val="C82506"/>
                </a:solidFill>
                <a:latin typeface="Helvetica Neue Medium"/>
                <a:ea typeface="Helvetica Neue Medium"/>
                <a:cs typeface="Helvetica Neue Medium"/>
                <a:sym typeface="Helvetica Neue Medium"/>
              </a:rPr>
              <a:t>unlabeled</a:t>
            </a:r>
            <a:r>
              <a:t> data</a:t>
            </a:r>
          </a:p>
          <a:p>
            <a:pPr marL="482838" indent="-482838" defTabSz="649008">
              <a:spcBef>
                <a:spcPts val="2800"/>
              </a:spcBef>
              <a:defRPr b="1" sz="3400">
                <a:latin typeface="+mj-lt"/>
                <a:ea typeface="+mj-ea"/>
                <a:cs typeface="+mj-cs"/>
                <a:sym typeface="Helvetica Neue"/>
              </a:defRPr>
            </a:pPr>
            <a:r>
              <a:t>Trick:</a:t>
            </a:r>
            <a:r>
              <a:rPr b="0">
                <a:latin typeface="Helvetica Neue Light"/>
                <a:ea typeface="Helvetica Neue Light"/>
                <a:cs typeface="Helvetica Neue Light"/>
                <a:sym typeface="Helvetica Neue Light"/>
              </a:rPr>
              <a:t> "Pre-train" neural network for a task that we don't care about</a:t>
            </a:r>
          </a:p>
          <a:p>
            <a:pPr lvl="2" marL="1185148" indent="-482838" defTabSz="649008">
              <a:spcBef>
                <a:spcPts val="1200"/>
              </a:spcBef>
              <a:defRPr sz="3400"/>
            </a:pPr>
            <a:r>
              <a:t>But which can be evaluated using unlabeled data</a:t>
            </a:r>
          </a:p>
          <a:p>
            <a:pPr lvl="2" marL="1185148" indent="-482838" defTabSz="649008">
              <a:spcBef>
                <a:spcPts val="1200"/>
              </a:spcBef>
              <a:defRPr sz="3400"/>
            </a:pPr>
            <a:r>
              <a:t>Predicting words from </a:t>
            </a:r>
            <a14:m>
              <m:oMath>
                <m:r>
                  <a:rPr xmlns:a="http://schemas.openxmlformats.org/drawingml/2006/main" sz="4200" i="1">
                    <a:solidFill>
                      <a:srgbClr val="000000"/>
                    </a:solidFill>
                    <a:latin typeface="Cambria Math" panose="02040503050406030204" pitchFamily="18" charset="0"/>
                  </a:rPr>
                  <m:t>k</m:t>
                </m:r>
              </m:oMath>
            </a14:m>
            <a:r>
              <a:t> nearby words</a:t>
            </a:r>
          </a:p>
          <a:p>
            <a:pPr lvl="2" marL="1185148" indent="-482838" defTabSz="649008">
              <a:spcBef>
                <a:spcPts val="1200"/>
              </a:spcBef>
              <a:defRPr sz="3400"/>
            </a:pPr>
            <a:r>
              <a:t>Predicting "masked" words</a:t>
            </a:r>
          </a:p>
          <a:p>
            <a:pPr marL="482838" indent="-482838" defTabSz="649008">
              <a:spcBef>
                <a:spcPts val="2800"/>
              </a:spcBef>
              <a:defRPr sz="3400"/>
            </a:pPr>
            <a:r>
              <a:t>Keep the weights that convert the one-hot layer into a dense embedding layer</a:t>
            </a:r>
          </a:p>
          <a:p>
            <a:pPr marL="482838" indent="-482838" defTabSz="649008">
              <a:spcBef>
                <a:spcPts val="2800"/>
              </a:spcBef>
              <a:defRPr sz="3400"/>
            </a:pPr>
            <a:r>
              <a:t>Throw away the weights that convert the embedding layer into output</a:t>
            </a:r>
          </a:p>
        </p:txBody>
      </p:sp>
      <p:sp>
        <p:nvSpPr>
          <p:cNvPr id="273" name="Question: How many parameters are required to convert a one-hot encoding for vocabulary of   words into a  -dimensional embedding?"/>
          <p:cNvSpPr txBox="1"/>
          <p:nvPr/>
        </p:nvSpPr>
        <p:spPr>
          <a:xfrm>
            <a:off x="2595313" y="3244481"/>
            <a:ext cx="19037302" cy="1737837"/>
          </a:xfrm>
          <a:prstGeom prst="rect">
            <a:avLst/>
          </a:prstGeom>
          <a:solidFill>
            <a:srgbClr val="D6D5D5"/>
          </a:solidFill>
          <a:ln w="12700">
            <a:solidFill>
              <a:srgbClr val="000000"/>
            </a:solidFill>
            <a:miter lim="400000"/>
          </a:ln>
          <a:extLst>
            <a:ext uri="{C572A759-6A51-4108-AA02-DFA0A04FC94B}">
              <ma14:wrappingTextBoxFlag xmlns:ma14="http://schemas.microsoft.com/office/mac/drawingml/2011/main" val="1"/>
            </a:ext>
          </a:extLst>
        </p:spPr>
        <p:txBody>
          <a:bodyPr lIns="203200" tIns="203200" rIns="203200" bIns="203200" anchor="ctr">
            <a:spAutoFit/>
          </a:bodyPr>
          <a:lstStyle/>
          <a:p>
            <a:pPr algn="l">
              <a:spcBef>
                <a:spcPts val="3600"/>
              </a:spcBef>
              <a:defRPr b="1" sz="4000">
                <a:solidFill>
                  <a:srgbClr val="000000"/>
                </a:solidFill>
                <a:latin typeface="+mj-lt"/>
                <a:ea typeface="+mj-ea"/>
                <a:cs typeface="+mj-cs"/>
                <a:sym typeface="Helvetica Neue"/>
              </a:defRPr>
            </a:pPr>
            <a:r>
              <a:t>Question:</a:t>
            </a:r>
            <a:r>
              <a:rPr b="0">
                <a:latin typeface="Helvetica Neue Light"/>
                <a:ea typeface="Helvetica Neue Light"/>
                <a:cs typeface="Helvetica Neue Light"/>
                <a:sym typeface="Helvetica Neue Light"/>
              </a:rPr>
              <a:t> How many </a:t>
            </a:r>
            <a:r>
              <a:rPr b="0">
                <a:solidFill>
                  <a:srgbClr val="0076BA"/>
                </a:solidFill>
                <a:latin typeface="Helvetica Neue Medium"/>
                <a:ea typeface="Helvetica Neue Medium"/>
                <a:cs typeface="Helvetica Neue Medium"/>
                <a:sym typeface="Helvetica Neue Medium"/>
              </a:rPr>
              <a:t>parameters</a:t>
            </a:r>
            <a:r>
              <a:rPr b="0">
                <a:latin typeface="Helvetica Neue Light"/>
                <a:ea typeface="Helvetica Neue Light"/>
                <a:cs typeface="Helvetica Neue Light"/>
                <a:sym typeface="Helvetica Neue Light"/>
              </a:rPr>
              <a:t> are required to convert a one-hot encoding for vocabulary of </a:t>
            </a:r>
            <a14:m>
              <m:oMath>
                <m:r>
                  <a:rPr xmlns:a="http://schemas.openxmlformats.org/drawingml/2006/main" sz="4800" i="1">
                    <a:solidFill>
                      <a:srgbClr val="000000"/>
                    </a:solidFill>
                    <a:latin typeface="Cambria Math" panose="02040503050406030204" pitchFamily="18" charset="0"/>
                  </a:rPr>
                  <m:t>V</m:t>
                </m:r>
              </m:oMath>
            </a14:m>
            <a:r>
              <a:rPr b="0">
                <a:latin typeface="Helvetica Neue Light"/>
                <a:ea typeface="Helvetica Neue Light"/>
                <a:cs typeface="Helvetica Neue Light"/>
                <a:sym typeface="Helvetica Neue Light"/>
              </a:rPr>
              <a:t> words into a </a:t>
            </a:r>
            <a14:m>
              <m:oMath>
                <m:r>
                  <a:rPr xmlns:a="http://schemas.openxmlformats.org/drawingml/2006/main" sz="4800" i="1">
                    <a:solidFill>
                      <a:srgbClr val="000000"/>
                    </a:solidFill>
                    <a:latin typeface="Cambria Math" panose="02040503050406030204" pitchFamily="18" charset="0"/>
                  </a:rPr>
                  <m:t>D</m:t>
                </m:r>
              </m:oMath>
            </a14:m>
            <a:r>
              <a:rPr b="0">
                <a:latin typeface="Helvetica Neue Light"/>
                <a:ea typeface="Helvetica Neue Light"/>
                <a:cs typeface="Helvetica Neue Light"/>
                <a:sym typeface="Helvetica Neue Light"/>
              </a:rPr>
              <a:t>-dimensional embedding?</a:t>
            </a:r>
            <a:endParaRPr sz="4528"/>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72">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72">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272">
                                            <p:txEl>
                                              <p:pRg st="4" end="4"/>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272">
                                            <p:txEl>
                                              <p:pRg st="5" end="5"/>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27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27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Processing…"/>
          <p:cNvSpPr txBox="1"/>
          <p:nvPr>
            <p:ph type="title"/>
          </p:nvPr>
        </p:nvSpPr>
        <p:spPr>
          <a:xfrm>
            <a:off x="2667000" y="357186"/>
            <a:ext cx="19050000" cy="3036097"/>
          </a:xfrm>
          <a:prstGeom prst="rect">
            <a:avLst/>
          </a:prstGeom>
        </p:spPr>
        <p:txBody>
          <a:bodyPr/>
          <a:lstStyle/>
          <a:p>
            <a:pPr defTabSz="698300">
              <a:defRPr sz="9500"/>
            </a:pPr>
            <a:r>
              <a:t>Processing </a:t>
            </a:r>
          </a:p>
          <a:p>
            <a:pPr defTabSz="698300">
              <a:defRPr sz="9500"/>
            </a:pPr>
            <a:r>
              <a:t>Variable-Length Sequences</a:t>
            </a:r>
          </a:p>
        </p:txBody>
      </p:sp>
      <p:sp>
        <p:nvSpPr>
          <p:cNvPr id="276" name="Image inputs can be restricted to a standard size (20x20, 1024x768, etc.)…"/>
          <p:cNvSpPr txBox="1"/>
          <p:nvPr>
            <p:ph type="body" idx="1"/>
          </p:nvPr>
        </p:nvSpPr>
        <p:spPr>
          <a:xfrm>
            <a:off x="2667000" y="3643312"/>
            <a:ext cx="19050000" cy="8840393"/>
          </a:xfrm>
          <a:prstGeom prst="rect">
            <a:avLst/>
          </a:prstGeom>
        </p:spPr>
        <p:txBody>
          <a:bodyPr/>
          <a:lstStyle/>
          <a:p>
            <a:pPr marL="605074" indent="-605074" defTabSz="813314">
              <a:spcBef>
                <a:spcPts val="3500"/>
              </a:spcBef>
              <a:defRPr sz="4300"/>
            </a:pPr>
            <a:r>
              <a:t>Image inputs can be restricted to a </a:t>
            </a:r>
            <a:r>
              <a:rPr>
                <a:solidFill>
                  <a:srgbClr val="C82506"/>
                </a:solidFill>
                <a:latin typeface="Helvetica Neue Medium"/>
                <a:ea typeface="Helvetica Neue Medium"/>
                <a:cs typeface="Helvetica Neue Medium"/>
                <a:sym typeface="Helvetica Neue Medium"/>
              </a:rPr>
              <a:t>standard size</a:t>
            </a:r>
            <a:r>
              <a:t> (20x20, 1024x768, etc.)</a:t>
            </a:r>
          </a:p>
          <a:p>
            <a:pPr marL="605074" indent="-605074" defTabSz="813314">
              <a:spcBef>
                <a:spcPts val="3500"/>
              </a:spcBef>
              <a:defRPr sz="4300"/>
            </a:pPr>
            <a:r>
              <a:t>Sequence inputs (e.g., text) are </a:t>
            </a:r>
            <a:r>
              <a:rPr>
                <a:solidFill>
                  <a:srgbClr val="C82506"/>
                </a:solidFill>
                <a:latin typeface="Helvetica Neue Medium"/>
                <a:ea typeface="Helvetica Neue Medium"/>
                <a:cs typeface="Helvetica Neue Medium"/>
                <a:sym typeface="Helvetica Neue Medium"/>
              </a:rPr>
              <a:t>variable-length </a:t>
            </a:r>
          </a:p>
          <a:p>
            <a:pPr lvl="2" marL="1485185" indent="-605074" defTabSz="813314">
              <a:spcBef>
                <a:spcPts val="3500"/>
              </a:spcBef>
              <a:defRPr sz="4300"/>
            </a:pPr>
            <a:r>
              <a:t>And often </a:t>
            </a:r>
            <a:r>
              <a:rPr>
                <a:solidFill>
                  <a:srgbClr val="C82506"/>
                </a:solidFill>
                <a:latin typeface="Helvetica Neue Medium"/>
                <a:ea typeface="Helvetica Neue Medium"/>
                <a:cs typeface="Helvetica Neue Medium"/>
                <a:sym typeface="Helvetica Neue Medium"/>
              </a:rPr>
              <a:t>very long</a:t>
            </a:r>
          </a:p>
          <a:p>
            <a:pPr marL="605074" indent="-605074" defTabSz="813314">
              <a:spcBef>
                <a:spcPts val="3500"/>
              </a:spcBef>
              <a:defRPr b="1" sz="4300">
                <a:latin typeface="+mj-lt"/>
                <a:ea typeface="+mj-ea"/>
                <a:cs typeface="+mj-cs"/>
                <a:sym typeface="Helvetica Neue"/>
              </a:defRPr>
            </a:pPr>
            <a:r>
              <a:t>Solution:</a:t>
            </a:r>
            <a:r>
              <a:rPr b="0">
                <a:latin typeface="Helvetica Neue Light"/>
                <a:ea typeface="Helvetica Neue Light"/>
                <a:cs typeface="Helvetica Neue Light"/>
                <a:sym typeface="Helvetica Neue Light"/>
              </a:rPr>
              <a:t> Apply the </a:t>
            </a:r>
            <a:r>
              <a:rPr b="0">
                <a:solidFill>
                  <a:srgbClr val="C82506"/>
                </a:solidFill>
                <a:latin typeface="Helvetica Neue Medium"/>
                <a:ea typeface="Helvetica Neue Medium"/>
                <a:cs typeface="Helvetica Neue Medium"/>
                <a:sym typeface="Helvetica Neue Medium"/>
              </a:rPr>
              <a:t>same operations</a:t>
            </a:r>
            <a:r>
              <a:rPr b="0">
                <a:latin typeface="Helvetica Neue Light"/>
                <a:ea typeface="Helvetica Neue Light"/>
                <a:cs typeface="Helvetica Neue Light"/>
                <a:sym typeface="Helvetica Neue Light"/>
              </a:rPr>
              <a:t> to each position in the sequence</a:t>
            </a:r>
          </a:p>
          <a:p>
            <a:pPr marL="605074" indent="-605074" defTabSz="813314">
              <a:spcBef>
                <a:spcPts val="3500"/>
              </a:spcBef>
              <a:defRPr sz="4300"/>
            </a:pPr>
            <a:r>
              <a:t>Two such approaches:</a:t>
            </a:r>
          </a:p>
          <a:p>
            <a:pPr lvl="1" marL="1493042" indent="-864392" defTabSz="813314">
              <a:spcBef>
                <a:spcPts val="3500"/>
              </a:spcBef>
              <a:buSzPct val="100000"/>
              <a:buAutoNum type="arabicPeriod" startAt="1"/>
              <a:defRPr b="1" sz="4300">
                <a:latin typeface="+mj-lt"/>
                <a:ea typeface="+mj-ea"/>
                <a:cs typeface="+mj-cs"/>
                <a:sym typeface="Helvetica Neue"/>
              </a:defRPr>
            </a:pPr>
            <a:r>
              <a:t>Recurrent neural networks: </a:t>
            </a:r>
            <a:br/>
            <a:r>
              <a:rPr b="0">
                <a:latin typeface="Helvetica Neue Light"/>
                <a:ea typeface="Helvetica Neue Light"/>
                <a:cs typeface="Helvetica Neue Light"/>
                <a:sym typeface="Helvetica Neue Light"/>
              </a:rPr>
              <a:t>input is current token + fixed-dimension "state" from previous operation</a:t>
            </a:r>
          </a:p>
          <a:p>
            <a:pPr lvl="1" marL="1493042" indent="-864392" defTabSz="813314">
              <a:spcBef>
                <a:spcPts val="3500"/>
              </a:spcBef>
              <a:buSzPct val="100000"/>
              <a:buAutoNum type="arabicPeriod" startAt="1"/>
              <a:defRPr b="1" sz="4300">
                <a:latin typeface="+mj-lt"/>
                <a:ea typeface="+mj-ea"/>
                <a:cs typeface="+mj-cs"/>
                <a:sym typeface="Helvetica Neue"/>
              </a:defRPr>
            </a:pPr>
            <a:r>
              <a:t>Transformers / self-attention:</a:t>
            </a:r>
            <a:r>
              <a:rPr b="0">
                <a:latin typeface="Helvetica Neue Light"/>
                <a:ea typeface="Helvetica Neue Light"/>
                <a:cs typeface="Helvetica Neue Light"/>
                <a:sym typeface="Helvetica Neue Light"/>
              </a:rPr>
              <a:t> Size of state varies with size of sequence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76">
                                            <p:txEl>
                                              <p:pRg st="4" end="4"/>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276">
                                            <p:txEl>
                                              <p:pRg st="5" end="5"/>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27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78" name="Dynamical Systems"/>
          <p:cNvSpPr txBox="1"/>
          <p:nvPr>
            <p:ph type="title"/>
          </p:nvPr>
        </p:nvSpPr>
        <p:spPr>
          <a:xfrm>
            <a:off x="2667000" y="357186"/>
            <a:ext cx="19050000" cy="3036097"/>
          </a:xfrm>
          <a:prstGeom prst="rect">
            <a:avLst/>
          </a:prstGeom>
        </p:spPr>
        <p:txBody>
          <a:bodyPr/>
          <a:lstStyle/>
          <a:p>
            <a:pPr/>
            <a:r>
              <a:t>Dynamical Systems</a:t>
            </a:r>
          </a:p>
        </p:txBody>
      </p:sp>
      <p:sp>
        <p:nvSpPr>
          <p:cNvPr id="279" name="A dynamical system is a system whose state at time   depends on its state at time  :…"/>
          <p:cNvSpPr txBox="1"/>
          <p:nvPr>
            <p:ph type="body" sz="half" idx="1"/>
          </p:nvPr>
        </p:nvSpPr>
        <p:spPr>
          <a:xfrm>
            <a:off x="5462347" y="3710239"/>
            <a:ext cx="13459305" cy="8316326"/>
          </a:xfrm>
          <a:prstGeom prst="rect">
            <a:avLst/>
          </a:prstGeom>
        </p:spPr>
        <p:txBody>
          <a:bodyPr/>
          <a:lstStyle/>
          <a:p>
            <a:pPr/>
            <a:r>
              <a:t>A </a:t>
            </a:r>
            <a:r>
              <a:rPr>
                <a:solidFill>
                  <a:srgbClr val="0076BA"/>
                </a:solidFill>
                <a:latin typeface="Helvetica Neue Medium"/>
                <a:ea typeface="Helvetica Neue Medium"/>
                <a:cs typeface="Helvetica Neue Medium"/>
                <a:sym typeface="Helvetica Neue Medium"/>
              </a:rPr>
              <a:t>dynamical system</a:t>
            </a:r>
            <a:r>
              <a:t> is a system whose state at time </a:t>
            </a:r>
            <a14:m>
              <m:oMath>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oMath>
            </a14:m>
            <a:r>
              <a:t> depends on its state at time </a:t>
            </a:r>
            <a14:m>
              <m:oMath>
                <m:r>
                  <a:rPr xmlns:a="http://schemas.openxmlformats.org/drawingml/2006/main" sz="5300" i="1">
                    <a:solidFill>
                      <a:srgbClr val="000000"/>
                    </a:solidFill>
                    <a:latin typeface="Cambria Math" panose="02040503050406030204" pitchFamily="18" charset="0"/>
                  </a:rPr>
                  <m:t>t</m:t>
                </m:r>
              </m:oMath>
            </a14:m>
            <a:r>
              <a:t>:</a:t>
            </a:r>
          </a:p>
          <a:p>
            <a:pPr marL="0" indent="0" algn="ctr">
              <a:buSzTx/>
              <a:buNone/>
              <a:defRPr sz="5300">
                <a:latin typeface="Cambria Math"/>
                <a:ea typeface="Cambria Math"/>
                <a:cs typeface="Cambria Math"/>
                <a:sym typeface="Cambria Math"/>
              </a:defRPr>
            </a:pPr>
            <a14:m>
              <m:oMath>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θ</m:t>
                </m:r>
                <m:r>
                  <a:rPr xmlns:a="http://schemas.openxmlformats.org/drawingml/2006/main" sz="5300" i="1">
                    <a:solidFill>
                      <a:srgbClr val="000000"/>
                    </a:solidFill>
                    <a:latin typeface="Cambria Math" panose="02040503050406030204" pitchFamily="18" charset="0"/>
                  </a:rPr>
                  <m:t>)</m:t>
                </m:r>
              </m:oMath>
            </a14:m>
            <a:r>
              <a:rPr sz="4400">
                <a:latin typeface="Helvetica Neue Light"/>
                <a:ea typeface="Helvetica Neue Light"/>
                <a:cs typeface="Helvetica Neue Light"/>
                <a:sym typeface="Helvetica Neue Light"/>
              </a:rPr>
              <a:t> </a:t>
            </a:r>
            <a:endParaRPr i="1">
              <a:latin typeface="+mj-lt"/>
              <a:ea typeface="+mj-ea"/>
              <a:cs typeface="+mj-cs"/>
              <a:sym typeface="Helvetica Neue"/>
            </a:endParaRPr>
          </a:p>
          <a:p>
            <a:pPr/>
            <a:r>
              <a:t>An expression that depends on the same expression at an earlier time is </a:t>
            </a:r>
            <a:r>
              <a:rPr>
                <a:solidFill>
                  <a:srgbClr val="0076BA"/>
                </a:solidFill>
                <a:latin typeface="Helvetica Neue Medium"/>
                <a:ea typeface="Helvetica Neue Medium"/>
                <a:cs typeface="Helvetica Neue Medium"/>
                <a:sym typeface="Helvetica Neue Medium"/>
              </a:rPr>
              <a:t>recurrent</a:t>
            </a:r>
            <a:r>
              <a:t>.</a:t>
            </a:r>
          </a:p>
        </p:txBody>
      </p:sp>
      <p:grpSp>
        <p:nvGrpSpPr>
          <p:cNvPr id="286" name="Group"/>
          <p:cNvGrpSpPr/>
          <p:nvPr/>
        </p:nvGrpSpPr>
        <p:grpSpPr>
          <a:xfrm>
            <a:off x="11015594" y="9601513"/>
            <a:ext cx="2352813" cy="1270003"/>
            <a:chOff x="0" y="0"/>
            <a:chExt cx="2352811" cy="1270002"/>
          </a:xfrm>
        </p:grpSpPr>
        <p:grpSp>
          <p:nvGrpSpPr>
            <p:cNvPr id="282" name="s"/>
            <p:cNvGrpSpPr/>
            <p:nvPr/>
          </p:nvGrpSpPr>
          <p:grpSpPr>
            <a:xfrm>
              <a:off x="0" y="-1"/>
              <a:ext cx="1270000" cy="1270004"/>
              <a:chOff x="0" y="0"/>
              <a:chExt cx="1269999" cy="1270002"/>
            </a:xfrm>
          </p:grpSpPr>
          <p:sp>
            <p:nvSpPr>
              <p:cNvPr id="280" name="Circle"/>
              <p:cNvSpPr/>
              <p:nvPr/>
            </p:nvSpPr>
            <p:spPr>
              <a:xfrm>
                <a:off x="0" y="-1"/>
                <a:ext cx="1270000" cy="1270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281" name="s"/>
              <p:cNvSpPr txBox="1"/>
              <p:nvPr/>
            </p:nvSpPr>
            <p:spPr>
              <a:xfrm>
                <a:off x="217737" y="228768"/>
                <a:ext cx="834526" cy="8124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4400">
                    <a:solidFill>
                      <a:srgbClr val="000000"/>
                    </a:solidFill>
                  </a:defRPr>
                </a:lvl1pPr>
              </a:lstStyle>
              <a:p>
                <a:pPr/>
                <a:r>
                  <a:t>s</a:t>
                </a:r>
              </a:p>
            </p:txBody>
          </p:sp>
        </p:grpSp>
        <p:sp>
          <p:nvSpPr>
            <p:cNvPr id="283" name="Square"/>
            <p:cNvSpPr/>
            <p:nvPr/>
          </p:nvSpPr>
          <p:spPr>
            <a:xfrm>
              <a:off x="1717810" y="317500"/>
              <a:ext cx="635002" cy="635001"/>
            </a:xfrm>
            <a:prstGeom prst="rect">
              <a:avLst/>
            </a:prstGeom>
            <a:solidFill>
              <a:srgbClr val="000000"/>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sp>
          <p:nvSpPr>
            <p:cNvPr id="284" name="Connection Line"/>
            <p:cNvSpPr/>
            <p:nvPr/>
          </p:nvSpPr>
          <p:spPr>
            <a:xfrm>
              <a:off x="635000" y="635000"/>
              <a:ext cx="1400312" cy="1"/>
            </a:xfrm>
            <a:prstGeom prst="line">
              <a:avLst/>
            </a:prstGeom>
            <a:noFill/>
            <a:ln w="63500" cap="flat">
              <a:solidFill>
                <a:srgbClr val="000000"/>
              </a:solidFill>
              <a:prstDash val="solid"/>
              <a:miter lim="400000"/>
              <a:headEnd type="triangle" w="med" len="med"/>
            </a:ln>
            <a:effectLst/>
          </p:spPr>
          <p:txBody>
            <a:bodyPr wrap="square" lIns="45718" tIns="45718" rIns="45718" bIns="45718" numCol="1" anchor="t">
              <a:noAutofit/>
            </a:bodyPr>
            <a:lstStyle/>
            <a:p>
              <a:pPr/>
            </a:p>
          </p:txBody>
        </p:sp>
        <p:sp>
          <p:nvSpPr>
            <p:cNvPr id="285" name="Connection Line"/>
            <p:cNvSpPr/>
            <p:nvPr/>
          </p:nvSpPr>
          <p:spPr>
            <a:xfrm>
              <a:off x="635000" y="635000"/>
              <a:ext cx="1400312" cy="1"/>
            </a:xfrm>
            <a:prstGeom prst="line">
              <a:avLst/>
            </a:prstGeom>
            <a:noFill/>
            <a:ln w="63500" cap="flat">
              <a:solidFill>
                <a:srgbClr val="000000"/>
              </a:solidFill>
              <a:prstDash val="solid"/>
              <a:miter lim="400000"/>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7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79">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2" fill="hold">
                                  <p:stCondLst>
                                    <p:cond delay="0"/>
                                  </p:stCondLst>
                                  <p:iterate type="el" backwards="0">
                                    <p:tmAbs val="0"/>
                                  </p:iterate>
                                  <p:childTnLst>
                                    <p:set>
                                      <p:cBhvr>
                                        <p:cTn id="18" fill="hold"/>
                                        <p:tgtEl>
                                          <p:spTgt spid="286"/>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27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9" grpId="1"/>
      <p:bldP build="whole" bldLvl="1" animBg="1" rev="0" advAuto="0" spid="286"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88" name="Unfolding Computations"/>
          <p:cNvSpPr txBox="1"/>
          <p:nvPr>
            <p:ph type="title"/>
          </p:nvPr>
        </p:nvSpPr>
        <p:spPr>
          <a:xfrm>
            <a:off x="2667000" y="357186"/>
            <a:ext cx="19050000" cy="3036097"/>
          </a:xfrm>
          <a:prstGeom prst="rect">
            <a:avLst/>
          </a:prstGeom>
        </p:spPr>
        <p:txBody>
          <a:bodyPr/>
          <a:lstStyle/>
          <a:p>
            <a:pPr/>
            <a:r>
              <a:t>Unfolding Computations</a:t>
            </a:r>
          </a:p>
        </p:txBody>
      </p:sp>
      <p:sp>
        <p:nvSpPr>
          <p:cNvPr id="289" name="A recurrent expression can be converted to a non-recurrent expression by unfolding:"/>
          <p:cNvSpPr txBox="1"/>
          <p:nvPr>
            <p:ph type="body" sz="half" idx="1"/>
          </p:nvPr>
        </p:nvSpPr>
        <p:spPr>
          <a:xfrm>
            <a:off x="4387453" y="3643312"/>
            <a:ext cx="15609094" cy="5481849"/>
          </a:xfrm>
          <a:prstGeom prst="rect">
            <a:avLst/>
          </a:prstGeom>
        </p:spPr>
        <p:txBody>
          <a:bodyPr/>
          <a:lstStyle/>
          <a:p>
            <a:pPr/>
            <a:r>
              <a:t>A recurrent expression can be converted to a non-recurrent expression by </a:t>
            </a:r>
            <a:r>
              <a:rPr>
                <a:solidFill>
                  <a:srgbClr val="C82506"/>
                </a:solidFill>
                <a:latin typeface="Helvetica Neue Medium"/>
                <a:ea typeface="Helvetica Neue Medium"/>
                <a:cs typeface="Helvetica Neue Medium"/>
                <a:sym typeface="Helvetica Neue Medium"/>
              </a:rPr>
              <a:t>unfolding</a:t>
            </a:r>
            <a:r>
              <a:t>:</a:t>
            </a:r>
          </a:p>
          <a:p>
            <a:pPr marL="0" indent="0" algn="ctr">
              <a:buSzTx/>
              <a:buNone/>
              <a:defRPr sz="5300">
                <a:latin typeface="Cambria Math"/>
                <a:ea typeface="Cambria Math"/>
                <a:cs typeface="Cambria Math"/>
                <a:sym typeface="Cambria Math"/>
              </a:defRPr>
            </a:pPr>
            <a14:m>
              <m:oMath>
                <m:m>
                  <m:mPr>
                    <m:ctrlPr>
                      <a:rPr xmlns:a="http://schemas.openxmlformats.org/drawingml/2006/main" sz="5300" i="1">
                        <a:solidFill>
                          <a:srgbClr val="000000"/>
                        </a:solidFill>
                        <a:latin typeface="Cambria Math" panose="02040503050406030204" pitchFamily="18" charset="0"/>
                      </a:rPr>
                    </m:ctrlPr>
                    <m:baseJc m:val="center"/>
                    <m:plcHide m:val="on"/>
                    <m:mcs>
                      <m:mc>
                        <m:mcPr>
                          <m:count m:val="2"/>
                          <m:mcJc m:val="center"/>
                        </m:mcPr>
                      </m:mc>
                    </m:mcs>
                  </m:mPr>
                  <m:mr>
                    <m:e>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3</m:t>
                          </m:r>
                          <m:r>
                            <a:rPr xmlns:a="http://schemas.openxmlformats.org/drawingml/2006/main" sz="5300" i="1">
                              <a:solidFill>
                                <a:srgbClr val="000000"/>
                              </a:solidFill>
                              <a:latin typeface="Cambria Math" panose="02040503050406030204" pitchFamily="18" charset="0"/>
                            </a:rPr>
                            <m:t>)</m:t>
                          </m:r>
                        </m:sup>
                      </m:sSup>
                    </m:e>
                    <m:e>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2</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θ</m:t>
                      </m:r>
                      <m:r>
                        <a:rPr xmlns:a="http://schemas.openxmlformats.org/drawingml/2006/main" sz="5300" i="1">
                          <a:solidFill>
                            <a:srgbClr val="000000"/>
                          </a:solidFill>
                          <a:latin typeface="Cambria Math" panose="02040503050406030204" pitchFamily="18" charset="0"/>
                        </a:rPr>
                        <m:t>)</m:t>
                      </m:r>
                    </m:e>
                  </m:mr>
                  <m:mr>
                    <m:e/>
                    <m:e>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θ</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θ</m:t>
                      </m:r>
                      <m:r>
                        <a:rPr xmlns:a="http://schemas.openxmlformats.org/drawingml/2006/main" sz="5300" i="1">
                          <a:solidFill>
                            <a:srgbClr val="000000"/>
                          </a:solidFill>
                          <a:latin typeface="Cambria Math" panose="02040503050406030204" pitchFamily="18" charset="0"/>
                        </a:rPr>
                        <m:t>)</m:t>
                      </m:r>
                    </m:e>
                  </m:mr>
                </m:m>
              </m:oMath>
            </a14:m>
            <a:r>
              <a:rPr sz="4400">
                <a:latin typeface="Helvetica Neue Light"/>
                <a:ea typeface="Helvetica Neue Light"/>
                <a:cs typeface="Helvetica Neue Light"/>
                <a:sym typeface="Helvetica Neue Light"/>
              </a:rPr>
              <a:t> </a:t>
            </a:r>
            <a:endParaRPr sz="5000"/>
          </a:p>
        </p:txBody>
      </p:sp>
      <p:pic>
        <p:nvPicPr>
          <p:cNvPr id="290" name="Image" descr="Image"/>
          <p:cNvPicPr>
            <a:picLocks noChangeAspect="1"/>
          </p:cNvPicPr>
          <p:nvPr/>
        </p:nvPicPr>
        <p:blipFill>
          <a:blip r:embed="rId2">
            <a:extLst/>
          </a:blip>
          <a:stretch>
            <a:fillRect/>
          </a:stretch>
        </p:blipFill>
        <p:spPr>
          <a:xfrm>
            <a:off x="6585338" y="9516422"/>
            <a:ext cx="11213325" cy="1822114"/>
          </a:xfrm>
          <a:prstGeom prst="rect">
            <a:avLst/>
          </a:prstGeom>
          <a:ln w="12700">
            <a:miter lim="400000"/>
          </a:ln>
        </p:spPr>
      </p:pic>
      <p:sp>
        <p:nvSpPr>
          <p:cNvPr id="291"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3" name="External Signals"/>
          <p:cNvSpPr txBox="1"/>
          <p:nvPr>
            <p:ph type="title"/>
          </p:nvPr>
        </p:nvSpPr>
        <p:spPr>
          <a:xfrm>
            <a:off x="2667000" y="357186"/>
            <a:ext cx="19050000" cy="3036097"/>
          </a:xfrm>
          <a:prstGeom prst="rect">
            <a:avLst/>
          </a:prstGeom>
        </p:spPr>
        <p:txBody>
          <a:bodyPr/>
          <a:lstStyle/>
          <a:p>
            <a:pPr/>
            <a:r>
              <a:t>External Signals</a:t>
            </a:r>
          </a:p>
        </p:txBody>
      </p:sp>
      <p:sp>
        <p:nvSpPr>
          <p:cNvPr id="294" name="Dynamical systems can also be driven by external signals:…"/>
          <p:cNvSpPr txBox="1"/>
          <p:nvPr>
            <p:ph type="body" idx="1"/>
          </p:nvPr>
        </p:nvSpPr>
        <p:spPr>
          <a:xfrm>
            <a:off x="2667000" y="3643312"/>
            <a:ext cx="19050000" cy="8840393"/>
          </a:xfrm>
          <a:prstGeom prst="rect">
            <a:avLst/>
          </a:prstGeom>
        </p:spPr>
        <p:txBody>
          <a:bodyPr/>
          <a:lstStyle/>
          <a:p>
            <a:pPr/>
            <a:r>
              <a:t>Dynamical systems can also be driven by </a:t>
            </a:r>
            <a:r>
              <a:rPr>
                <a:solidFill>
                  <a:srgbClr val="C82506"/>
                </a:solidFill>
                <a:latin typeface="Helvetica Neue Medium"/>
                <a:ea typeface="Helvetica Neue Medium"/>
                <a:cs typeface="Helvetica Neue Medium"/>
                <a:sym typeface="Helvetica Neue Medium"/>
              </a:rPr>
              <a:t>external signals</a:t>
            </a:r>
            <a:r>
              <a:t>:</a:t>
            </a:r>
          </a:p>
          <a:p>
            <a:pPr marL="0" indent="0" algn="ctr">
              <a:buSzTx/>
              <a:buNone/>
              <a:defRPr sz="5300">
                <a:latin typeface="Cambria Math"/>
                <a:ea typeface="Cambria Math"/>
                <a:cs typeface="Cambria Math"/>
                <a:sym typeface="Cambria Math"/>
              </a:defRPr>
            </a:pPr>
            <a14:m>
              <m:oMath>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sSup>
                  <m:e>
                    <m:r>
                      <m:rPr>
                        <m:sty m:val="b"/>
                      </m:rP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sSup>
                  <m:e>
                    <m:r>
                      <m:rPr>
                        <m:sty m:val="b"/>
                      </m:rPr>
                      <a:rPr xmlns:a="http://schemas.openxmlformats.org/drawingml/2006/main" sz="5300" i="1">
                        <a:solidFill>
                          <a:srgbClr val="000000"/>
                        </a:solidFill>
                        <a:latin typeface="Cambria Math" panose="02040503050406030204" pitchFamily="18" charset="0"/>
                      </a:rPr>
                      <m:t>x</m:t>
                    </m:r>
                  </m:e>
                  <m: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θ</m:t>
                </m:r>
                <m:r>
                  <a:rPr xmlns:a="http://schemas.openxmlformats.org/drawingml/2006/main" sz="5300" i="1">
                    <a:solidFill>
                      <a:srgbClr val="000000"/>
                    </a:solidFill>
                    <a:latin typeface="Cambria Math" panose="02040503050406030204" pitchFamily="18" charset="0"/>
                  </a:rPr>
                  <m:t>)</m:t>
                </m:r>
              </m:oMath>
            </a14:m>
            <a:r>
              <a:rPr sz="4400">
                <a:latin typeface="Helvetica Neue Light"/>
                <a:ea typeface="Helvetica Neue Light"/>
                <a:cs typeface="Helvetica Neue Light"/>
                <a:sym typeface="Helvetica Neue Light"/>
              </a:rPr>
              <a:t> </a:t>
            </a:r>
            <a:endParaRPr sz="4400">
              <a:latin typeface="Helvetica Neue Light"/>
              <a:ea typeface="Helvetica Neue Light"/>
              <a:cs typeface="Helvetica Neue Light"/>
              <a:sym typeface="Helvetica Neue Light"/>
            </a:endParaRPr>
          </a:p>
          <a:p>
            <a:pPr/>
            <a:r>
              <a:t>These systems can also be represented by non-recurrent, unfolded computations:</a:t>
            </a:r>
            <a:br/>
            <a:br/>
            <a:br/>
          </a:p>
        </p:txBody>
      </p:sp>
      <p:grpSp>
        <p:nvGrpSpPr>
          <p:cNvPr id="302" name="Group"/>
          <p:cNvGrpSpPr/>
          <p:nvPr/>
        </p:nvGrpSpPr>
        <p:grpSpPr>
          <a:xfrm>
            <a:off x="7291922" y="9574162"/>
            <a:ext cx="9800157" cy="2643623"/>
            <a:chOff x="0" y="0"/>
            <a:chExt cx="9800155" cy="2643621"/>
          </a:xfrm>
        </p:grpSpPr>
        <p:pic>
          <p:nvPicPr>
            <p:cNvPr id="295" name="Image" descr="Image"/>
            <p:cNvPicPr>
              <a:picLocks noChangeAspect="1"/>
            </p:cNvPicPr>
            <p:nvPr/>
          </p:nvPicPr>
          <p:blipFill>
            <a:blip r:embed="rId2">
              <a:extLst/>
            </a:blip>
            <a:stretch>
              <a:fillRect/>
            </a:stretch>
          </p:blipFill>
          <p:spPr>
            <a:xfrm>
              <a:off x="-1" y="0"/>
              <a:ext cx="9800157" cy="2643622"/>
            </a:xfrm>
            <a:prstGeom prst="rect">
              <a:avLst/>
            </a:prstGeom>
            <a:ln w="12700" cap="flat">
              <a:noFill/>
              <a:miter lim="400000"/>
            </a:ln>
            <a:effectLst/>
          </p:spPr>
        </p:pic>
        <p:sp>
          <p:nvSpPr>
            <p:cNvPr id="296" name="s"/>
            <p:cNvSpPr txBox="1"/>
            <p:nvPr/>
          </p:nvSpPr>
          <p:spPr>
            <a:xfrm>
              <a:off x="8970741" y="485135"/>
              <a:ext cx="157710" cy="3347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i="1" sz="2200">
                  <a:solidFill>
                    <a:srgbClr val="000000"/>
                  </a:solidFill>
                  <a:latin typeface="+mj-lt"/>
                  <a:ea typeface="+mj-ea"/>
                  <a:cs typeface="+mj-cs"/>
                  <a:sym typeface="Helvetica Neue"/>
                </a:defRPr>
              </a:lvl1pPr>
            </a:lstStyle>
            <a:p>
              <a:pPr/>
              <a:r>
                <a:t>s</a:t>
              </a:r>
            </a:p>
          </p:txBody>
        </p:sp>
        <p:sp>
          <p:nvSpPr>
            <p:cNvPr id="297" name="s"/>
            <p:cNvSpPr txBox="1"/>
            <p:nvPr/>
          </p:nvSpPr>
          <p:spPr>
            <a:xfrm>
              <a:off x="4457418" y="485135"/>
              <a:ext cx="157710" cy="3347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i="1" sz="2200">
                  <a:solidFill>
                    <a:srgbClr val="000000"/>
                  </a:solidFill>
                  <a:latin typeface="+mj-lt"/>
                  <a:ea typeface="+mj-ea"/>
                  <a:cs typeface="+mj-cs"/>
                  <a:sym typeface="Helvetica Neue"/>
                </a:defRPr>
              </a:lvl1pPr>
            </a:lstStyle>
            <a:p>
              <a:pPr/>
              <a:r>
                <a:t>s</a:t>
              </a:r>
            </a:p>
          </p:txBody>
        </p:sp>
        <p:sp>
          <p:nvSpPr>
            <p:cNvPr id="298" name="s"/>
            <p:cNvSpPr txBox="1"/>
            <p:nvPr/>
          </p:nvSpPr>
          <p:spPr>
            <a:xfrm>
              <a:off x="6041038" y="472435"/>
              <a:ext cx="183109" cy="3601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a:defRPr b="1" i="1" sz="2200">
                  <a:solidFill>
                    <a:srgbClr val="000000"/>
                  </a:solidFill>
                  <a:latin typeface="+mj-lt"/>
                  <a:ea typeface="+mj-ea"/>
                  <a:cs typeface="+mj-cs"/>
                  <a:sym typeface="Helvetica Neue"/>
                </a:defRPr>
              </a:lvl1pPr>
            </a:lstStyle>
            <a:p>
              <a:pPr/>
              <a:r>
                <a:t>s</a:t>
              </a:r>
            </a:p>
          </p:txBody>
        </p:sp>
        <p:sp>
          <p:nvSpPr>
            <p:cNvPr id="299" name="s"/>
            <p:cNvSpPr txBox="1"/>
            <p:nvPr/>
          </p:nvSpPr>
          <p:spPr>
            <a:xfrm>
              <a:off x="7411849" y="472435"/>
              <a:ext cx="183109" cy="3601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12700" tIns="12700" rIns="12700" bIns="12700" numCol="1" anchor="ctr">
              <a:spAutoFit/>
            </a:bodyPr>
            <a:lstStyle>
              <a:lvl1pPr>
                <a:defRPr b="1" i="1" sz="2200">
                  <a:solidFill>
                    <a:srgbClr val="000000"/>
                  </a:solidFill>
                  <a:latin typeface="+mj-lt"/>
                  <a:ea typeface="+mj-ea"/>
                  <a:cs typeface="+mj-cs"/>
                  <a:sym typeface="Helvetica Neue"/>
                </a:defRPr>
              </a:lvl1pPr>
            </a:lstStyle>
            <a:p>
              <a:pPr/>
              <a:r>
                <a:t>s</a:t>
              </a:r>
            </a:p>
          </p:txBody>
        </p:sp>
        <p:sp>
          <p:nvSpPr>
            <p:cNvPr id="300" name="s"/>
            <p:cNvSpPr txBox="1"/>
            <p:nvPr/>
          </p:nvSpPr>
          <p:spPr>
            <a:xfrm>
              <a:off x="530992" y="459735"/>
              <a:ext cx="157709" cy="3347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i="1" sz="2200">
                  <a:solidFill>
                    <a:srgbClr val="000000"/>
                  </a:solidFill>
                  <a:latin typeface="+mj-lt"/>
                  <a:ea typeface="+mj-ea"/>
                  <a:cs typeface="+mj-cs"/>
                  <a:sym typeface="Helvetica Neue"/>
                </a:defRPr>
              </a:lvl1pPr>
            </a:lstStyle>
            <a:p>
              <a:pPr/>
              <a:r>
                <a:t>s</a:t>
              </a:r>
            </a:p>
          </p:txBody>
        </p:sp>
        <p:sp>
          <p:nvSpPr>
            <p:cNvPr id="301" name="s"/>
            <p:cNvSpPr txBox="1"/>
            <p:nvPr/>
          </p:nvSpPr>
          <p:spPr>
            <a:xfrm>
              <a:off x="3022433" y="485135"/>
              <a:ext cx="157710" cy="33479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b="1" i="1" sz="2200">
                  <a:solidFill>
                    <a:srgbClr val="000000"/>
                  </a:solidFill>
                  <a:latin typeface="+mj-lt"/>
                  <a:ea typeface="+mj-ea"/>
                  <a:cs typeface="+mj-cs"/>
                  <a:sym typeface="Helvetica Neue"/>
                </a:defRPr>
              </a:lvl1pPr>
            </a:lstStyle>
            <a:p>
              <a:pPr/>
              <a:r>
                <a:t>s</a:t>
              </a:r>
            </a:p>
          </p:txBody>
        </p:sp>
      </p:grpSp>
      <p:sp>
        <p:nvSpPr>
          <p:cNvPr id="303"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94">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302"/>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3"/>
      <p:bldP build="p" bldLvl="5" animBg="1" rev="0" advAuto="0" spid="294" grpId="1"/>
      <p:bldP build="whole" bldLvl="1" animBg="1" rev="0" advAuto="0" spid="302"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5" name="Recurrent Neural Networks"/>
          <p:cNvSpPr txBox="1"/>
          <p:nvPr>
            <p:ph type="title"/>
          </p:nvPr>
        </p:nvSpPr>
        <p:spPr>
          <a:xfrm>
            <a:off x="2667000" y="357186"/>
            <a:ext cx="19050000" cy="3036097"/>
          </a:xfrm>
          <a:prstGeom prst="rect">
            <a:avLst/>
          </a:prstGeom>
        </p:spPr>
        <p:txBody>
          <a:bodyPr/>
          <a:lstStyle/>
          <a:p>
            <a:pPr/>
            <a:r>
              <a:t>Recurrent Neural Networks</a:t>
            </a:r>
          </a:p>
        </p:txBody>
      </p:sp>
      <p:sp>
        <p:nvSpPr>
          <p:cNvPr id="306" name="Recurrent neural network: a specialized architecture for modelling sequential data…"/>
          <p:cNvSpPr txBox="1"/>
          <p:nvPr>
            <p:ph type="body" idx="1"/>
          </p:nvPr>
        </p:nvSpPr>
        <p:spPr>
          <a:xfrm>
            <a:off x="2667000" y="3643312"/>
            <a:ext cx="19050000" cy="8840393"/>
          </a:xfrm>
          <a:prstGeom prst="rect">
            <a:avLst/>
          </a:prstGeom>
        </p:spPr>
        <p:txBody>
          <a:bodyPr/>
          <a:lstStyle/>
          <a:p>
            <a:pPr marL="605074" indent="-605074" defTabSz="813314">
              <a:spcBef>
                <a:spcPts val="3500"/>
              </a:spcBef>
              <a:defRPr sz="4300"/>
            </a:pPr>
            <a:r>
              <a:t>Recurrent neural network: a specialized architecture for modelling </a:t>
            </a:r>
            <a:r>
              <a:rPr>
                <a:solidFill>
                  <a:srgbClr val="C82506"/>
                </a:solidFill>
                <a:latin typeface="Helvetica Neue Medium"/>
                <a:ea typeface="Helvetica Neue Medium"/>
                <a:cs typeface="Helvetica Neue Medium"/>
                <a:sym typeface="Helvetica Neue Medium"/>
              </a:rPr>
              <a:t>sequential data</a:t>
            </a:r>
            <a:endParaRPr>
              <a:solidFill>
                <a:srgbClr val="C82506"/>
              </a:solidFill>
              <a:latin typeface="Helvetica Neue Medium"/>
              <a:ea typeface="Helvetica Neue Medium"/>
              <a:cs typeface="Helvetica Neue Medium"/>
              <a:sym typeface="Helvetica Neue Medium"/>
            </a:endParaRPr>
          </a:p>
          <a:p>
            <a:pPr marL="605074" indent="-605074" defTabSz="813314">
              <a:spcBef>
                <a:spcPts val="3500"/>
              </a:spcBef>
              <a:defRPr sz="4300"/>
            </a:pPr>
            <a:r>
              <a:t>Input presented </a:t>
            </a:r>
            <a:r>
              <a:rPr>
                <a:solidFill>
                  <a:srgbClr val="C82506"/>
                </a:solidFill>
                <a:latin typeface="Helvetica Neue Medium"/>
                <a:ea typeface="Helvetica Neue Medium"/>
                <a:cs typeface="Helvetica Neue Medium"/>
                <a:sym typeface="Helvetica Neue Medium"/>
              </a:rPr>
              <a:t>one element at a time</a:t>
            </a:r>
            <a:endParaRPr>
              <a:solidFill>
                <a:srgbClr val="C82506"/>
              </a:solidFill>
              <a:latin typeface="Helvetica Neue Medium"/>
              <a:ea typeface="Helvetica Neue Medium"/>
              <a:cs typeface="Helvetica Neue Medium"/>
              <a:sym typeface="Helvetica Neue Medium"/>
            </a:endParaRPr>
          </a:p>
          <a:p>
            <a:pPr marL="605074" indent="-605074" defTabSz="813314">
              <a:spcBef>
                <a:spcPts val="3500"/>
              </a:spcBef>
              <a:defRPr sz="4300"/>
            </a:pPr>
            <a:r>
              <a:t>Parameter sharing by:</a:t>
            </a:r>
          </a:p>
          <a:p>
            <a:pPr lvl="2" marL="1485185" indent="-605074" defTabSz="813314">
              <a:spcBef>
                <a:spcPts val="1500"/>
              </a:spcBef>
              <a:defRPr sz="4300"/>
            </a:pPr>
            <a:r>
              <a:t>Treating the sequence as a system with </a:t>
            </a:r>
            <a:r>
              <a:rPr>
                <a:solidFill>
                  <a:srgbClr val="0076BA"/>
                </a:solidFill>
                <a:latin typeface="Helvetica Neue Medium"/>
                <a:ea typeface="Helvetica Neue Medium"/>
                <a:cs typeface="Helvetica Neue Medium"/>
                <a:sym typeface="Helvetica Neue Medium"/>
              </a:rPr>
              <a:t>state</a:t>
            </a:r>
          </a:p>
          <a:p>
            <a:pPr lvl="2" marL="1485185" indent="-605074" defTabSz="813314">
              <a:spcBef>
                <a:spcPts val="1500"/>
              </a:spcBef>
              <a:defRPr sz="4300"/>
            </a:pPr>
            <a:r>
              <a:t>Introducing hidden layers that </a:t>
            </a:r>
            <a:r>
              <a:rPr>
                <a:solidFill>
                  <a:srgbClr val="C82506"/>
                </a:solidFill>
                <a:latin typeface="Helvetica Neue Medium"/>
                <a:ea typeface="Helvetica Neue Medium"/>
                <a:cs typeface="Helvetica Neue Medium"/>
                <a:sym typeface="Helvetica Neue Medium"/>
              </a:rPr>
              <a:t>represent</a:t>
            </a:r>
            <a:r>
              <a:t> state</a:t>
            </a:r>
          </a:p>
          <a:p>
            <a:pPr lvl="2" marL="1485185" indent="-605074" defTabSz="813314">
              <a:spcBef>
                <a:spcPts val="1500"/>
              </a:spcBef>
              <a:defRPr sz="4300"/>
            </a:pPr>
            <a:r>
              <a:t>Computing </a:t>
            </a:r>
            <a:r>
              <a:rPr>
                <a:solidFill>
                  <a:srgbClr val="0076BA"/>
                </a:solidFill>
                <a:latin typeface="Helvetica Neue Medium"/>
                <a:ea typeface="Helvetica Neue Medium"/>
                <a:cs typeface="Helvetica Neue Medium"/>
                <a:sym typeface="Helvetica Neue Medium"/>
              </a:rPr>
              <a:t>state transitions</a:t>
            </a:r>
            <a:r>
              <a:t> and </a:t>
            </a:r>
            <a:r>
              <a:rPr>
                <a:solidFill>
                  <a:srgbClr val="0076BA"/>
                </a:solidFill>
                <a:latin typeface="Helvetica Neue Medium"/>
                <a:ea typeface="Helvetica Neue Medium"/>
                <a:cs typeface="Helvetica Neue Medium"/>
                <a:sym typeface="Helvetica Neue Medium"/>
              </a:rPr>
              <a:t>output</a:t>
            </a:r>
            <a:r>
              <a:t> using </a:t>
            </a:r>
            <a:r>
              <a:rPr>
                <a:solidFill>
                  <a:srgbClr val="C82506"/>
                </a:solidFill>
                <a:latin typeface="Helvetica Neue Medium"/>
                <a:ea typeface="Helvetica Neue Medium"/>
                <a:cs typeface="Helvetica Neue Medium"/>
                <a:sym typeface="Helvetica Neue Medium"/>
              </a:rPr>
              <a:t>same functions</a:t>
            </a:r>
            <a:r>
              <a:t> at each stage</a:t>
            </a:r>
          </a:p>
          <a:p>
            <a:pPr marL="605074" indent="-605074" defTabSz="813314">
              <a:spcBef>
                <a:spcPts val="1500"/>
              </a:spcBef>
              <a:defRPr sz="4300"/>
            </a:pPr>
            <a:r>
              <a:t>The </a:t>
            </a:r>
            <a:r>
              <a:rPr>
                <a:solidFill>
                  <a:srgbClr val="C82506"/>
                </a:solidFill>
                <a:latin typeface="Helvetica Neue Medium"/>
                <a:ea typeface="Helvetica Neue Medium"/>
                <a:cs typeface="Helvetica Neue Medium"/>
                <a:sym typeface="Helvetica Neue Medium"/>
              </a:rPr>
              <a:t>same computation</a:t>
            </a:r>
            <a:r>
              <a:t> is applied to each pair of state and input</a:t>
            </a:r>
          </a:p>
          <a:p>
            <a:pPr lvl="2" marL="1485185" indent="-605074" defTabSz="813314">
              <a:spcBef>
                <a:spcPts val="1500"/>
              </a:spcBef>
              <a:defRPr sz="4300"/>
            </a:pPr>
            <a:r>
              <a:t>But the state is different after each application</a:t>
            </a:r>
          </a:p>
        </p:txBody>
      </p:sp>
      <p:grpSp>
        <p:nvGrpSpPr>
          <p:cNvPr id="314" name="Group"/>
          <p:cNvGrpSpPr/>
          <p:nvPr/>
        </p:nvGrpSpPr>
        <p:grpSpPr>
          <a:xfrm>
            <a:off x="15353520" y="5397107"/>
            <a:ext cx="3088516" cy="1932440"/>
            <a:chOff x="0" y="0"/>
            <a:chExt cx="3088514" cy="1932439"/>
          </a:xfrm>
        </p:grpSpPr>
        <p:grpSp>
          <p:nvGrpSpPr>
            <p:cNvPr id="312" name="Group"/>
            <p:cNvGrpSpPr/>
            <p:nvPr/>
          </p:nvGrpSpPr>
          <p:grpSpPr>
            <a:xfrm>
              <a:off x="1256423" y="-1"/>
              <a:ext cx="1832092" cy="1932440"/>
              <a:chOff x="-1" y="0"/>
              <a:chExt cx="1832091" cy="1932439"/>
            </a:xfrm>
          </p:grpSpPr>
          <p:sp>
            <p:nvSpPr>
              <p:cNvPr id="307" name="Circle"/>
              <p:cNvSpPr/>
              <p:nvPr/>
            </p:nvSpPr>
            <p:spPr>
              <a:xfrm>
                <a:off x="1514588" y="1614937"/>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308" name="Circle"/>
              <p:cNvSpPr/>
              <p:nvPr/>
            </p:nvSpPr>
            <p:spPr>
              <a:xfrm>
                <a:off x="1514588" y="602421"/>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309" name="Circle"/>
              <p:cNvSpPr/>
              <p:nvPr/>
            </p:nvSpPr>
            <p:spPr>
              <a:xfrm>
                <a:off x="1514588" y="1108679"/>
                <a:ext cx="317503" cy="317503"/>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310" name="Circle"/>
              <p:cNvSpPr/>
              <p:nvPr/>
            </p:nvSpPr>
            <p:spPr>
              <a:xfrm>
                <a:off x="1514588" y="96163"/>
                <a:ext cx="317503" cy="317503"/>
              </a:xfrm>
              <a:prstGeom prst="ellipse">
                <a:avLst/>
              </a:prstGeom>
              <a:solidFill>
                <a:srgbClr val="B51600"/>
              </a:solidFill>
              <a:ln w="63500" cap="flat">
                <a:solidFill>
                  <a:srgbClr val="000000"/>
                </a:solidFill>
                <a:prstDash val="solid"/>
                <a:miter lim="400000"/>
              </a:ln>
              <a:effectLst/>
            </p:spPr>
            <p:txBody>
              <a:bodyPr wrap="square" lIns="71436" tIns="71436" rIns="71436" bIns="71436" numCol="1" anchor="ctr">
                <a:noAutofit/>
              </a:bodyPr>
              <a:lstStyle/>
              <a:p>
                <a:pPr>
                  <a:defRPr sz="4400">
                    <a:solidFill>
                      <a:srgbClr val="000000"/>
                    </a:solidFill>
                  </a:defRPr>
                </a:pPr>
              </a:p>
            </p:txBody>
          </p:sp>
          <p:sp>
            <p:nvSpPr>
              <p:cNvPr id="311" name="carpet"/>
              <p:cNvSpPr txBox="1"/>
              <p:nvPr/>
            </p:nvSpPr>
            <p:spPr>
              <a:xfrm>
                <a:off x="-1" y="-1"/>
                <a:ext cx="1412570" cy="61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000000"/>
                    </a:solidFill>
                    <a:latin typeface="American Typewriter"/>
                    <a:ea typeface="American Typewriter"/>
                    <a:cs typeface="American Typewriter"/>
                    <a:sym typeface="American Typewriter"/>
                  </a:defRPr>
                </a:lvl1pPr>
              </a:lstStyle>
              <a:p>
                <a:pPr/>
                <a:r>
                  <a:t>carpet</a:t>
                </a:r>
              </a:p>
            </p:txBody>
          </p:sp>
        </p:grpSp>
        <p:sp>
          <p:nvSpPr>
            <p:cNvPr id="313" name="Equation"/>
            <p:cNvSpPr txBox="1"/>
            <p:nvPr/>
          </p:nvSpPr>
          <p:spPr>
            <a:xfrm>
              <a:off x="0" y="661596"/>
              <a:ext cx="1818124" cy="608532"/>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sSup>
                      <m:e>
                        <m:r>
                          <m:rPr>
                            <m:sty m:val="b"/>
                          </m:rPr>
                          <a:rPr xmlns:a="http://schemas.openxmlformats.org/drawingml/2006/main" sz="5600" i="1">
                            <a:solidFill>
                              <a:srgbClr val="000000"/>
                            </a:solidFill>
                            <a:latin typeface="Cambria Math" panose="02040503050406030204" pitchFamily="18" charset="0"/>
                          </a:rPr>
                          <m:t>x</m:t>
                        </m:r>
                      </m:e>
                      <m:sup>
                        <m:r>
                          <a:rPr xmlns:a="http://schemas.openxmlformats.org/drawingml/2006/main" sz="5600" i="1">
                            <a:solidFill>
                              <a:srgbClr val="000000"/>
                            </a:solidFill>
                            <a:latin typeface="Cambria Math" panose="02040503050406030204" pitchFamily="18" charset="0"/>
                          </a:rPr>
                          <m:t>(</m:t>
                        </m:r>
                        <m:r>
                          <a:rPr xmlns:a="http://schemas.openxmlformats.org/drawingml/2006/main" sz="5600" i="1">
                            <a:solidFill>
                              <a:srgbClr val="000000"/>
                            </a:solidFill>
                            <a:latin typeface="Cambria Math" panose="02040503050406030204" pitchFamily="18" charset="0"/>
                          </a:rPr>
                          <m:t>6</m:t>
                        </m:r>
                        <m:r>
                          <a:rPr xmlns:a="http://schemas.openxmlformats.org/drawingml/2006/main" sz="5600" i="1">
                            <a:solidFill>
                              <a:srgbClr val="000000"/>
                            </a:solidFill>
                            <a:latin typeface="Cambria Math" panose="02040503050406030204" pitchFamily="18" charset="0"/>
                          </a:rPr>
                          <m:t>)</m:t>
                        </m:r>
                      </m:sup>
                    </m:sSup>
                    <m:r>
                      <a:rPr xmlns:a="http://schemas.openxmlformats.org/drawingml/2006/main" sz="5600" i="1">
                        <a:solidFill>
                          <a:srgbClr val="000000"/>
                        </a:solidFill>
                        <a:latin typeface="Cambria Math" panose="02040503050406030204" pitchFamily="18" charset="0"/>
                      </a:rPr>
                      <m:t>=</m:t>
                    </m:r>
                  </m:oMath>
                </m:oMathPara>
              </a14:m>
              <a:endParaRPr sz="5600"/>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6">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306">
                                            <p:txEl>
                                              <p:pRg st="2" end="2"/>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306">
                                            <p:txEl>
                                              <p:pRg st="3" end="3"/>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06">
                                            <p:txEl>
                                              <p:pRg st="4" end="4"/>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306">
                                            <p:txEl>
                                              <p:pRg st="5" end="5"/>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306">
                                            <p:txEl>
                                              <p:pRg st="6" end="6"/>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1" fill="hold">
                                  <p:stCondLst>
                                    <p:cond delay="0"/>
                                  </p:stCondLst>
                                  <p:iterate type="el" backwards="0">
                                    <p:tmAbs val="0"/>
                                  </p:iterate>
                                  <p:childTnLst>
                                    <p:set>
                                      <p:cBhvr>
                                        <p:cTn id="28" fill="hold"/>
                                        <p:tgtEl>
                                          <p:spTgt spid="30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 grpId="2"/>
      <p:bldP build="p" bldLvl="5" animBg="1" rev="0" advAuto="0" spid="30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40" name="Title"/>
          <p:cNvSpPr txBox="1"/>
          <p:nvPr>
            <p:ph type="title"/>
          </p:nvPr>
        </p:nvSpPr>
        <p:spPr>
          <a:xfrm>
            <a:off x="2667000" y="385343"/>
            <a:ext cx="19050000" cy="3036097"/>
          </a:xfrm>
          <a:prstGeom prst="rect">
            <a:avLst/>
          </a:prstGeom>
        </p:spPr>
        <p:txBody>
          <a:bodyPr/>
          <a:lstStyle/>
          <a:p>
            <a:pPr/>
            <a:r>
              <a:t>Title</a:t>
            </a:r>
          </a:p>
        </p:txBody>
      </p:sp>
      <p:sp>
        <p:nvSpPr>
          <p:cNvPr id="141" name="example text here…"/>
          <p:cNvSpPr txBox="1"/>
          <p:nvPr>
            <p:ph type="body" sz="half" idx="1"/>
          </p:nvPr>
        </p:nvSpPr>
        <p:spPr>
          <a:xfrm>
            <a:off x="2667000" y="5787221"/>
            <a:ext cx="19050000" cy="6724641"/>
          </a:xfrm>
          <a:prstGeom prst="rect">
            <a:avLst/>
          </a:prstGeom>
        </p:spPr>
        <p:txBody>
          <a:bodyPr/>
          <a:lstStyle/>
          <a:p>
            <a:pPr marL="873125" indent="-873125">
              <a:buSzPct val="100000"/>
              <a:buAutoNum type="arabicPeriod" startAt="1"/>
              <a:defRPr>
                <a:solidFill>
                  <a:srgbClr val="C82506"/>
                </a:solidFill>
                <a:latin typeface="Helvetica Neue Medium"/>
                <a:ea typeface="Helvetica Neue Medium"/>
                <a:cs typeface="Helvetica Neue Medium"/>
                <a:sym typeface="Helvetica Neue Medium"/>
              </a:defRPr>
            </a:pPr>
            <a:r>
              <a:t>example</a:t>
            </a:r>
            <a:r>
              <a:rPr>
                <a:solidFill>
                  <a:srgbClr val="000000"/>
                </a:solidFill>
                <a:latin typeface="Helvetica Neue Light"/>
                <a:ea typeface="Helvetica Neue Light"/>
                <a:cs typeface="Helvetica Neue Light"/>
                <a:sym typeface="Helvetica Neue Light"/>
              </a:rPr>
              <a:t> </a:t>
            </a:r>
            <a:r>
              <a:rPr>
                <a:solidFill>
                  <a:srgbClr val="5E5E5E"/>
                </a:solidFill>
              </a:rPr>
              <a:t>text </a:t>
            </a:r>
            <a:r>
              <a:rPr>
                <a:solidFill>
                  <a:srgbClr val="0076BA"/>
                </a:solidFill>
              </a:rPr>
              <a:t>here</a:t>
            </a:r>
            <a:endParaRPr>
              <a:solidFill>
                <a:srgbClr val="0076BA"/>
              </a:solidFill>
            </a:endParaRPr>
          </a:p>
          <a:p>
            <a:pPr lvl="1">
              <a:defRPr>
                <a:solidFill>
                  <a:srgbClr val="FE9301"/>
                </a:solidFill>
                <a:latin typeface="Helvetica Neue Medium"/>
                <a:ea typeface="Helvetica Neue Medium"/>
                <a:cs typeface="Helvetica Neue Medium"/>
                <a:sym typeface="Helvetica Neue Medium"/>
              </a:defRPr>
            </a:pPr>
            <a:r>
              <a:t>likelihood</a:t>
            </a:r>
          </a:p>
          <a:p>
            <a:pPr lvl="1">
              <a:defRPr>
                <a:solidFill>
                  <a:srgbClr val="027001"/>
                </a:solidFill>
                <a:latin typeface="Helvetica Neue Medium"/>
                <a:ea typeface="Helvetica Neue Medium"/>
                <a:cs typeface="Helvetica Neue Medium"/>
                <a:sym typeface="Helvetica Neue Medium"/>
              </a:defRPr>
            </a:pPr>
            <a:r>
              <a:t>prior</a:t>
            </a:r>
          </a:p>
        </p:txBody>
      </p:sp>
      <p:grpSp>
        <p:nvGrpSpPr>
          <p:cNvPr id="144" name="Definition:  A function   is a linear function of   if it can be written as"/>
          <p:cNvGrpSpPr/>
          <p:nvPr/>
        </p:nvGrpSpPr>
        <p:grpSpPr>
          <a:xfrm>
            <a:off x="2792604" y="3561184"/>
            <a:ext cx="19050002" cy="2086293"/>
            <a:chOff x="0" y="0"/>
            <a:chExt cx="19050001" cy="2086292"/>
          </a:xfrm>
        </p:grpSpPr>
        <p:sp>
          <p:nvSpPr>
            <p:cNvPr id="142" name="Rectangle"/>
            <p:cNvSpPr/>
            <p:nvPr/>
          </p:nvSpPr>
          <p:spPr>
            <a:xfrm>
              <a:off x="0" y="32069"/>
              <a:ext cx="19050002" cy="2022155"/>
            </a:xfrm>
            <a:prstGeom prst="rect">
              <a:avLst/>
            </a:prstGeom>
            <a:solidFill>
              <a:srgbClr val="FAF7E9"/>
            </a:solidFill>
            <a:ln w="12700" cap="flat">
              <a:solidFill>
                <a:srgbClr val="000000"/>
              </a:solidFill>
              <a:prstDash val="solid"/>
              <a:miter lim="400000"/>
            </a:ln>
            <a:effectLst/>
          </p:spPr>
          <p:txBody>
            <a:bodyPr wrap="square" lIns="71436" tIns="71436" rIns="71436" bIns="71436" numCol="1" anchor="ctr">
              <a:noAutofit/>
            </a:bodyPr>
            <a:lstStyle/>
            <a:p>
              <a:pPr algn="l">
                <a:spcBef>
                  <a:spcPts val="3600"/>
                </a:spcBef>
                <a:defRPr sz="4400">
                  <a:solidFill>
                    <a:srgbClr val="000000"/>
                  </a:solidFill>
                  <a:latin typeface="Helvetica Neue Light"/>
                  <a:ea typeface="Helvetica Neue Light"/>
                  <a:cs typeface="Helvetica Neue Light"/>
                  <a:sym typeface="Helvetica Neue Light"/>
                </a:defRPr>
              </a:pPr>
            </a:p>
          </p:txBody>
        </p:sp>
        <p:sp>
          <p:nvSpPr>
            <p:cNvPr id="143" name="Definition:  A function   is a linear function of   if it can be written as"/>
            <p:cNvSpPr txBox="1"/>
            <p:nvPr/>
          </p:nvSpPr>
          <p:spPr>
            <a:xfrm>
              <a:off x="6350" y="0"/>
              <a:ext cx="19037302" cy="20862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0" tIns="304800" rIns="304800" bIns="304800" numCol="1" anchor="ctr">
              <a:spAutoFit/>
            </a:bodyPr>
            <a:lstStyle/>
            <a:p>
              <a:pPr algn="l">
                <a:spcBef>
                  <a:spcPts val="3600"/>
                </a:spcBef>
                <a:defRPr b="1" sz="4400">
                  <a:solidFill>
                    <a:srgbClr val="000000"/>
                  </a:solidFill>
                  <a:latin typeface="+mj-lt"/>
                  <a:ea typeface="+mj-ea"/>
                  <a:cs typeface="+mj-cs"/>
                  <a:sym typeface="Helvetica Neue"/>
                </a:defRPr>
              </a:pPr>
              <a:r>
                <a:t>Definition:</a:t>
              </a:r>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A function </a:t>
              </a:r>
              <a14:m>
                <m:oMath>
                  <m:r>
                    <a:rPr xmlns:a="http://schemas.openxmlformats.org/drawingml/2006/main" sz="5300" i="1">
                      <a:solidFill>
                        <a:srgbClr val="000000"/>
                      </a:solidFill>
                      <a:latin typeface="Cambria Math" panose="02040503050406030204" pitchFamily="18" charset="0"/>
                    </a:rPr>
                    <m:t>f</m:t>
                  </m:r>
                </m:oMath>
              </a14:m>
              <a:r>
                <a:rPr b="0">
                  <a:latin typeface="Helvetica Neue Light"/>
                  <a:ea typeface="Helvetica Neue Light"/>
                  <a:cs typeface="Helvetica Neue Light"/>
                  <a:sym typeface="Helvetica Neue Light"/>
                </a:rPr>
                <a:t> is a </a:t>
              </a:r>
              <a:r>
                <a:rPr b="0">
                  <a:solidFill>
                    <a:srgbClr val="C82506"/>
                  </a:solidFill>
                  <a:latin typeface="Helvetica Neue Medium"/>
                  <a:ea typeface="Helvetica Neue Medium"/>
                  <a:cs typeface="Helvetica Neue Medium"/>
                  <a:sym typeface="Helvetica Neue Medium"/>
                </a:rPr>
                <a:t>linear function</a:t>
              </a:r>
              <a:r>
                <a:rPr b="0">
                  <a:latin typeface="Helvetica Neue Light"/>
                  <a:ea typeface="Helvetica Neue Light"/>
                  <a:cs typeface="Helvetica Neue Light"/>
                  <a:sym typeface="Helvetica Neue Light"/>
                </a:rPr>
                <a:t> of </a:t>
              </a:r>
              <a14:m>
                <m:oMath>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if it can be written as </a:t>
              </a:r>
              <a14:m>
                <m:oMath>
                  <m:r>
                    <a:rPr xmlns:a="http://schemas.openxmlformats.org/drawingml/2006/main" sz="5300" i="1">
                      <a:solidFill>
                        <a:srgbClr val="000000"/>
                      </a:solidFill>
                      <a:latin typeface="Cambria Math" panose="02040503050406030204" pitchFamily="18" charset="0"/>
                    </a:rPr>
                    <m:t>f</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x</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0</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w</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x</m:t>
                  </m:r>
                </m:oMath>
              </a14:m>
              <a:r>
                <a:rPr b="0">
                  <a:latin typeface="Helvetica Neue Light"/>
                  <a:ea typeface="Helvetica Neue Light"/>
                  <a:cs typeface="Helvetica Neue Light"/>
                  <a:sym typeface="Helvetica Neue Light"/>
                </a:rPr>
                <a:t> </a:t>
              </a:r>
              <a:endParaRPr sz="5000"/>
            </a:p>
          </p:txBody>
        </p:sp>
      </p:grpSp>
      <p:sp>
        <p:nvSpPr>
          <p:cNvPr id="145" name="Questions:…"/>
          <p:cNvSpPr txBox="1"/>
          <p:nvPr/>
        </p:nvSpPr>
        <p:spPr>
          <a:xfrm>
            <a:off x="9266163" y="5904896"/>
            <a:ext cx="6534817" cy="7008337"/>
          </a:xfrm>
          <a:prstGeom prst="rect">
            <a:avLst/>
          </a:prstGeom>
          <a:solidFill>
            <a:srgbClr val="D6D5D5"/>
          </a:solidFill>
          <a:ln w="12700">
            <a:solidFill>
              <a:srgbClr val="000000"/>
            </a:solidFill>
            <a:miter lim="400000"/>
          </a:ln>
          <a:extLst>
            <a:ext uri="{C572A759-6A51-4108-AA02-DFA0A04FC94B}">
              <ma14:wrappingTextBoxFlag xmlns:ma14="http://schemas.microsoft.com/office/mac/drawingml/2011/main" val="1"/>
            </a:ext>
          </a:extLst>
        </p:spPr>
        <p:txBody>
          <a:bodyPr lIns="203200" tIns="203200" rIns="203200" bIns="203200" anchor="ctr">
            <a:spAutoFit/>
          </a:bodyPr>
          <a:lstStyle/>
          <a:p>
            <a:pPr>
              <a:spcBef>
                <a:spcPts val="3600"/>
              </a:spcBef>
              <a:defRPr b="1" sz="4000">
                <a:solidFill>
                  <a:srgbClr val="000000"/>
                </a:solidFill>
                <a:latin typeface="+mj-lt"/>
                <a:ea typeface="+mj-ea"/>
                <a:cs typeface="+mj-cs"/>
                <a:sym typeface="Helvetica Neue"/>
              </a:defRPr>
            </a:pPr>
            <a:r>
              <a:t>Questions:</a:t>
            </a:r>
          </a:p>
          <a:p>
            <a:pPr marL="873125" indent="-873125" algn="l">
              <a:spcBef>
                <a:spcPts val="3600"/>
              </a:spcBef>
              <a:buSzPct val="100000"/>
              <a:buAutoNum type="arabicPeriod" startAt="1"/>
              <a:defRPr sz="4000">
                <a:solidFill>
                  <a:srgbClr val="000000"/>
                </a:solidFill>
                <a:latin typeface="Helvetica Neue Light"/>
                <a:ea typeface="Helvetica Neue Light"/>
                <a:cs typeface="Helvetica Neue Light"/>
                <a:sym typeface="Helvetica Neue Light"/>
              </a:defRPr>
            </a:pPr>
            <a:r>
              <a:t>If </a:t>
            </a:r>
            <a14:m>
              <m:oMath>
                <m:r>
                  <a:rPr xmlns:a="http://schemas.openxmlformats.org/drawingml/2006/main" sz="4800" i="1">
                    <a:solidFill>
                      <a:srgbClr val="000000"/>
                    </a:solidFill>
                    <a:latin typeface="Cambria Math" panose="02040503050406030204" pitchFamily="18" charset="0"/>
                  </a:rPr>
                  <m:t>f</m:t>
                </m:r>
              </m:oMath>
            </a14:m>
            <a:r>
              <a:t> can be literally </a:t>
            </a:r>
            <a:r>
              <a:rPr>
                <a:solidFill>
                  <a:srgbClr val="C82506"/>
                </a:solidFill>
                <a:latin typeface="Helvetica Neue Medium"/>
                <a:ea typeface="Helvetica Neue Medium"/>
                <a:cs typeface="Helvetica Neue Medium"/>
                <a:sym typeface="Helvetica Neue Medium"/>
              </a:rPr>
              <a:t>any</a:t>
            </a:r>
            <a:r>
              <a:t> function, then what is the solution?</a:t>
            </a:r>
          </a:p>
          <a:p>
            <a:pPr lvl="1" marL="1000125" indent="-555625" algn="l">
              <a:spcBef>
                <a:spcPts val="1200"/>
              </a:spcBef>
              <a:buSzPct val="75000"/>
              <a:buChar char="•"/>
              <a:defRPr sz="4000">
                <a:solidFill>
                  <a:srgbClr val="000000"/>
                </a:solidFill>
                <a:latin typeface="Helvetica Neue Light"/>
                <a:ea typeface="Helvetica Neue Light"/>
                <a:cs typeface="Helvetica Neue Light"/>
                <a:sym typeface="Helvetica Neue Light"/>
              </a:defRPr>
            </a:pPr>
            <a:r>
              <a:t>Is that desirable?</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What could we do instead?</a:t>
            </a:r>
          </a:p>
          <a:p>
            <a:pPr marL="793750" indent="-793750" algn="l">
              <a:spcBef>
                <a:spcPts val="1200"/>
              </a:spcBef>
              <a:buSzPct val="100000"/>
              <a:buAutoNum type="arabicPeriod" startAt="1"/>
              <a:defRPr sz="4000">
                <a:solidFill>
                  <a:srgbClr val="000000"/>
                </a:solidFill>
                <a:latin typeface="Helvetica Neue Light"/>
                <a:ea typeface="Helvetica Neue Light"/>
                <a:cs typeface="Helvetica Neue Light"/>
                <a:sym typeface="Helvetica Neue Light"/>
              </a:defRPr>
            </a:pPr>
            <a:r>
              <a:t>Why are we </a:t>
            </a:r>
            <a:r>
              <a:rPr>
                <a:solidFill>
                  <a:srgbClr val="C82506"/>
                </a:solidFill>
                <a:latin typeface="Helvetica Neue Medium"/>
                <a:ea typeface="Helvetica Neue Medium"/>
                <a:cs typeface="Helvetica Neue Medium"/>
                <a:sym typeface="Helvetica Neue Medium"/>
              </a:rPr>
              <a:t>squaring</a:t>
            </a:r>
            <a:r>
              <a:t> the difference?</a:t>
            </a:r>
          </a:p>
        </p:txBody>
      </p:sp>
      <p:sp>
        <p:nvSpPr>
          <p:cNvPr id="146"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
        <p:nvSpPr>
          <p:cNvPr id="147" name="Rectangle"/>
          <p:cNvSpPr/>
          <p:nvPr/>
        </p:nvSpPr>
        <p:spPr>
          <a:xfrm>
            <a:off x="3552873" y="8627453"/>
            <a:ext cx="3082417" cy="1044177"/>
          </a:xfrm>
          <a:prstGeom prst="rect">
            <a:avLst/>
          </a:prstGeom>
          <a:ln w="63500">
            <a:solidFill>
              <a:srgbClr val="B51600"/>
            </a:solidFill>
            <a:miter lim="400000"/>
          </a:ln>
        </p:spPr>
        <p:txBody>
          <a:bodyPr lIns="71436" tIns="71436" rIns="71436" bIns="71436" anchor="ctr"/>
          <a:lstStyle/>
          <a:p>
            <a:pPr>
              <a:spcBef>
                <a:spcPts val="3600"/>
              </a:spcBef>
              <a:defRPr sz="4000">
                <a:solidFill>
                  <a:srgbClr val="000000"/>
                </a:solidFill>
                <a:latin typeface="Helvetica Neue Light"/>
                <a:ea typeface="Helvetica Neue Light"/>
                <a:cs typeface="Helvetica Neue Light"/>
                <a:sym typeface="Helvetica Neue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P build="whole" bldLvl="1" animBg="1" rev="0" advAuto="0" spid="145"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16" name="Recurrent Hidden Units:…"/>
          <p:cNvSpPr txBox="1"/>
          <p:nvPr>
            <p:ph type="title"/>
          </p:nvPr>
        </p:nvSpPr>
        <p:spPr>
          <a:xfrm>
            <a:off x="2667000" y="357186"/>
            <a:ext cx="19050000" cy="3036097"/>
          </a:xfrm>
          <a:prstGeom prst="rect">
            <a:avLst/>
          </a:prstGeom>
        </p:spPr>
        <p:txBody>
          <a:bodyPr/>
          <a:lstStyle/>
          <a:p>
            <a:pPr defTabSz="698300">
              <a:defRPr sz="9500"/>
            </a:pPr>
            <a:r>
              <a:t>Recurrent Hidden Units:</a:t>
            </a:r>
          </a:p>
          <a:p>
            <a:pPr defTabSz="698300">
              <a:defRPr sz="9500"/>
            </a:pPr>
            <a:r>
              <a:t>Sequence to Sequence</a:t>
            </a:r>
          </a:p>
        </p:txBody>
      </p:sp>
      <p:pic>
        <p:nvPicPr>
          <p:cNvPr id="317" name="Image" descr="Image"/>
          <p:cNvPicPr>
            <a:picLocks noChangeAspect="1"/>
          </p:cNvPicPr>
          <p:nvPr/>
        </p:nvPicPr>
        <p:blipFill>
          <a:blip r:embed="rId2">
            <a:extLst/>
          </a:blip>
          <a:stretch>
            <a:fillRect/>
          </a:stretch>
        </p:blipFill>
        <p:spPr>
          <a:xfrm>
            <a:off x="1151418" y="3871619"/>
            <a:ext cx="11827835" cy="8339160"/>
          </a:xfrm>
          <a:prstGeom prst="rect">
            <a:avLst/>
          </a:prstGeom>
          <a:ln w="12700">
            <a:miter lim="400000"/>
          </a:ln>
        </p:spPr>
      </p:pic>
      <p:sp>
        <p:nvSpPr>
          <p:cNvPr id="318" name="Input values x connected to hidden state h by weights…"/>
          <p:cNvSpPr txBox="1"/>
          <p:nvPr>
            <p:ph type="body" sz="half" idx="1"/>
          </p:nvPr>
        </p:nvSpPr>
        <p:spPr>
          <a:xfrm>
            <a:off x="12849135" y="3621002"/>
            <a:ext cx="10359765" cy="8840394"/>
          </a:xfrm>
          <a:prstGeom prst="rect">
            <a:avLst/>
          </a:prstGeom>
        </p:spPr>
        <p:txBody>
          <a:bodyPr/>
          <a:lstStyle/>
          <a:p>
            <a:pPr marL="537844" indent="-537844" defTabSz="722947">
              <a:spcBef>
                <a:spcPts val="3100"/>
              </a:spcBef>
              <a:defRPr sz="3800">
                <a:solidFill>
                  <a:srgbClr val="C82506"/>
                </a:solidFill>
                <a:latin typeface="Helvetica Neue Medium"/>
                <a:ea typeface="Helvetica Neue Medium"/>
                <a:cs typeface="Helvetica Neue Medium"/>
                <a:sym typeface="Helvetica Neue Medium"/>
              </a:defRPr>
            </a:pPr>
            <a:r>
              <a:t>Input values</a:t>
            </a:r>
            <a:r>
              <a:rPr>
                <a:solidFill>
                  <a:srgbClr val="000000"/>
                </a:solidFill>
                <a:latin typeface="Helvetica Neue Light"/>
                <a:ea typeface="Helvetica Neue Light"/>
                <a:cs typeface="Helvetica Neue Light"/>
                <a:sym typeface="Helvetica Neue Light"/>
              </a:rPr>
              <a:t> </a:t>
            </a:r>
            <a:r>
              <a:rPr b="1">
                <a:solidFill>
                  <a:srgbClr val="000000"/>
                </a:solidFill>
                <a:latin typeface="+mj-lt"/>
                <a:ea typeface="+mj-ea"/>
                <a:cs typeface="+mj-cs"/>
                <a:sym typeface="Helvetica Neue"/>
              </a:rPr>
              <a:t>x</a:t>
            </a:r>
            <a:r>
              <a:rPr>
                <a:solidFill>
                  <a:srgbClr val="000000"/>
                </a:solidFill>
                <a:latin typeface="Helvetica Neue Light"/>
                <a:ea typeface="Helvetica Neue Light"/>
                <a:cs typeface="Helvetica Neue Light"/>
                <a:sym typeface="Helvetica Neue Light"/>
              </a:rPr>
              <a:t> connected to </a:t>
            </a:r>
            <a:r>
              <a:t>hidden state</a:t>
            </a:r>
            <a:r>
              <a:rPr>
                <a:solidFill>
                  <a:srgbClr val="000000"/>
                </a:solidFill>
                <a:latin typeface="Helvetica Neue Light"/>
                <a:ea typeface="Helvetica Neue Light"/>
                <a:cs typeface="Helvetica Neue Light"/>
                <a:sym typeface="Helvetica Neue Light"/>
              </a:rPr>
              <a:t> </a:t>
            </a:r>
            <a:r>
              <a:rPr b="1">
                <a:solidFill>
                  <a:srgbClr val="000000"/>
                </a:solidFill>
                <a:latin typeface="+mj-lt"/>
                <a:ea typeface="+mj-ea"/>
                <a:cs typeface="+mj-cs"/>
                <a:sym typeface="Helvetica Neue"/>
              </a:rPr>
              <a:t>h</a:t>
            </a:r>
            <a:r>
              <a:rPr>
                <a:solidFill>
                  <a:srgbClr val="000000"/>
                </a:solidFill>
                <a:latin typeface="Helvetica Neue Light"/>
                <a:ea typeface="Helvetica Neue Light"/>
                <a:cs typeface="Helvetica Neue Light"/>
                <a:sym typeface="Helvetica Neue Light"/>
              </a:rPr>
              <a:t> by weights </a:t>
            </a:r>
            <a14:m>
              <m:oMath>
                <m:r>
                  <m:rPr>
                    <m:sty m:val="b"/>
                  </m:rPr>
                  <a:rPr xmlns:a="http://schemas.openxmlformats.org/drawingml/2006/main" sz="4700" i="1">
                    <a:solidFill>
                      <a:srgbClr val="000000"/>
                    </a:solidFill>
                    <a:latin typeface="Cambria Math" panose="02040503050406030204" pitchFamily="18" charset="0"/>
                  </a:rPr>
                  <m:t>U</m:t>
                </m:r>
              </m:oMath>
            </a14:m>
          </a:p>
          <a:p>
            <a:pPr marL="537844" indent="-537844" defTabSz="722947">
              <a:spcBef>
                <a:spcPts val="3100"/>
              </a:spcBef>
              <a:defRPr sz="3800"/>
            </a:pPr>
            <a:r>
              <a:t>Hidden state </a:t>
            </a:r>
            <a:r>
              <a:rPr b="1">
                <a:latin typeface="+mj-lt"/>
                <a:ea typeface="+mj-ea"/>
                <a:cs typeface="+mj-cs"/>
                <a:sym typeface="Helvetica Neue"/>
              </a:rPr>
              <a:t>h</a:t>
            </a:r>
            <a:r>
              <a:t> mapped to </a:t>
            </a:r>
            <a:r>
              <a:rPr>
                <a:solidFill>
                  <a:srgbClr val="C82506"/>
                </a:solidFill>
                <a:latin typeface="Helvetica Neue Medium"/>
                <a:ea typeface="Helvetica Neue Medium"/>
                <a:cs typeface="Helvetica Neue Medium"/>
                <a:sym typeface="Helvetica Neue Medium"/>
              </a:rPr>
              <a:t>output</a:t>
            </a:r>
            <a:r>
              <a:t> </a:t>
            </a:r>
            <a:r>
              <a:rPr b="1">
                <a:latin typeface="+mj-lt"/>
                <a:ea typeface="+mj-ea"/>
                <a:cs typeface="+mj-cs"/>
                <a:sym typeface="Helvetica Neue"/>
              </a:rPr>
              <a:t>o</a:t>
            </a:r>
            <a:r>
              <a:t> by weights </a:t>
            </a:r>
            <a14:m>
              <m:oMath>
                <m:r>
                  <m:rPr>
                    <m:sty m:val="b"/>
                  </m:rPr>
                  <a:rPr xmlns:a="http://schemas.openxmlformats.org/drawingml/2006/main" sz="4700" i="1">
                    <a:solidFill>
                      <a:srgbClr val="000000"/>
                    </a:solidFill>
                    <a:latin typeface="Cambria Math" panose="02040503050406030204" pitchFamily="18" charset="0"/>
                  </a:rPr>
                  <m:t>V</m:t>
                </m:r>
              </m:oMath>
            </a14:m>
          </a:p>
          <a:p>
            <a:pPr marL="537844" indent="-537844" defTabSz="722947">
              <a:spcBef>
                <a:spcPts val="3100"/>
              </a:spcBef>
              <a:defRPr sz="3800"/>
            </a:pPr>
            <a:r>
              <a:t>Hidden state </a:t>
            </a:r>
            <a14:m>
              <m:oMath>
                <m:sSup>
                  <m:e>
                    <m:r>
                      <m:rPr>
                        <m:sty m:val="b"/>
                      </m:rPr>
                      <a:rPr xmlns:a="http://schemas.openxmlformats.org/drawingml/2006/main" sz="4700" i="1">
                        <a:solidFill>
                          <a:srgbClr val="000000"/>
                        </a:solidFill>
                        <a:latin typeface="Cambria Math" panose="02040503050406030204" pitchFamily="18" charset="0"/>
                      </a:rPr>
                      <m:t>h</m:t>
                    </m:r>
                  </m:e>
                  <m:sup>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1</m:t>
                    </m:r>
                    <m:r>
                      <a:rPr xmlns:a="http://schemas.openxmlformats.org/drawingml/2006/main" sz="4700" i="1">
                        <a:solidFill>
                          <a:srgbClr val="000000"/>
                        </a:solidFill>
                        <a:latin typeface="Cambria Math" panose="02040503050406030204" pitchFamily="18" charset="0"/>
                      </a:rPr>
                      <m:t>)</m:t>
                    </m:r>
                  </m:sup>
                </m:sSup>
              </m:oMath>
            </a14:m>
            <a:r>
              <a:t> connected to hidden state </a:t>
            </a:r>
            <a14:m>
              <m:oMath>
                <m:sSup>
                  <m:e>
                    <m:r>
                      <m:rPr>
                        <m:sty m:val="b"/>
                      </m:rPr>
                      <a:rPr xmlns:a="http://schemas.openxmlformats.org/drawingml/2006/main" sz="4700" i="1">
                        <a:solidFill>
                          <a:srgbClr val="000000"/>
                        </a:solidFill>
                        <a:latin typeface="Cambria Math" panose="02040503050406030204" pitchFamily="18" charset="0"/>
                      </a:rPr>
                      <m:t>h</m:t>
                    </m:r>
                  </m:e>
                  <m:sup>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t</m:t>
                    </m:r>
                    <m:r>
                      <a:rPr xmlns:a="http://schemas.openxmlformats.org/drawingml/2006/main" sz="4700" i="1">
                        <a:solidFill>
                          <a:srgbClr val="000000"/>
                        </a:solidFill>
                        <a:latin typeface="Cambria Math" panose="02040503050406030204" pitchFamily="18" charset="0"/>
                      </a:rPr>
                      <m:t>)</m:t>
                    </m:r>
                  </m:sup>
                </m:sSup>
              </m:oMath>
            </a14:m>
            <a:r>
              <a:t> by weights </a:t>
            </a:r>
            <a14:m>
              <m:oMath>
                <m:r>
                  <m:rPr>
                    <m:sty m:val="b"/>
                  </m:rPr>
                  <a:rPr xmlns:a="http://schemas.openxmlformats.org/drawingml/2006/main" sz="4700" i="1">
                    <a:solidFill>
                      <a:srgbClr val="000000"/>
                    </a:solidFill>
                    <a:latin typeface="Cambria Math" panose="02040503050406030204" pitchFamily="18" charset="0"/>
                  </a:rPr>
                  <m:t>W</m:t>
                </m:r>
              </m:oMath>
            </a14:m>
            <a:endParaRPr b="1">
              <a:latin typeface="+mj-lt"/>
              <a:ea typeface="+mj-ea"/>
              <a:cs typeface="+mj-cs"/>
              <a:sym typeface="Helvetica Neue"/>
            </a:endParaRPr>
          </a:p>
          <a:p>
            <a:pPr marL="537844" indent="-537844" defTabSz="722947">
              <a:spcBef>
                <a:spcPts val="3100"/>
              </a:spcBef>
              <a:defRPr sz="3800"/>
            </a:pPr>
            <a:r>
              <a:t>Gradients computed by </a:t>
            </a:r>
            <a:r>
              <a:rPr>
                <a:solidFill>
                  <a:srgbClr val="0076BA"/>
                </a:solidFill>
                <a:latin typeface="Helvetica Neue Medium"/>
                <a:ea typeface="Helvetica Neue Medium"/>
                <a:cs typeface="Helvetica Neue Medium"/>
                <a:sym typeface="Helvetica Neue Medium"/>
              </a:rPr>
              <a:t>back propagation through time</a:t>
            </a:r>
            <a:r>
              <a:t>: from final loss all the way back to initial input.</a:t>
            </a:r>
          </a:p>
          <a:p>
            <a:pPr marL="537844" indent="-537844" defTabSz="722947">
              <a:spcBef>
                <a:spcPts val="3100"/>
              </a:spcBef>
              <a:defRPr sz="3800"/>
            </a:pPr>
            <a:r>
              <a:t>All hidden states computed must be </a:t>
            </a:r>
            <a:r>
              <a:rPr>
                <a:solidFill>
                  <a:srgbClr val="C82506"/>
                </a:solidFill>
                <a:latin typeface="Helvetica Neue Medium"/>
                <a:ea typeface="Helvetica Neue Medium"/>
                <a:cs typeface="Helvetica Neue Medium"/>
                <a:sym typeface="Helvetica Neue Medium"/>
              </a:rPr>
              <a:t>stored</a:t>
            </a:r>
            <a:r>
              <a:t> for computing gradients</a:t>
            </a:r>
          </a:p>
        </p:txBody>
      </p:sp>
      <p:sp>
        <p:nvSpPr>
          <p:cNvPr id="319"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1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1" name="Recurrent Hidden Units: Sequence to Single Output"/>
          <p:cNvSpPr txBox="1"/>
          <p:nvPr>
            <p:ph type="title"/>
          </p:nvPr>
        </p:nvSpPr>
        <p:spPr>
          <a:xfrm>
            <a:off x="2667000" y="357186"/>
            <a:ext cx="19050000" cy="3036097"/>
          </a:xfrm>
          <a:prstGeom prst="rect">
            <a:avLst/>
          </a:prstGeom>
        </p:spPr>
        <p:txBody>
          <a:bodyPr/>
          <a:lstStyle/>
          <a:p>
            <a:pPr defTabSz="698300">
              <a:defRPr sz="9500"/>
            </a:pPr>
            <a:r>
              <a:t>Recurrent Hidden Units:</a:t>
            </a:r>
            <a:br/>
            <a:r>
              <a:t>Sequence to Single Output</a:t>
            </a:r>
          </a:p>
        </p:txBody>
      </p:sp>
      <p:sp>
        <p:nvSpPr>
          <p:cNvPr id="322" name="Update state as inputs are provided…"/>
          <p:cNvSpPr txBox="1"/>
          <p:nvPr>
            <p:ph type="body" sz="half" idx="1"/>
          </p:nvPr>
        </p:nvSpPr>
        <p:spPr>
          <a:xfrm>
            <a:off x="12443387" y="3310440"/>
            <a:ext cx="10686336" cy="8840393"/>
          </a:xfrm>
          <a:prstGeom prst="rect">
            <a:avLst/>
          </a:prstGeom>
        </p:spPr>
        <p:txBody>
          <a:bodyPr/>
          <a:lstStyle/>
          <a:p>
            <a:pPr/>
            <a:r>
              <a:t>Update state as inputs are provided</a:t>
            </a:r>
          </a:p>
          <a:p>
            <a:pPr/>
            <a:r>
              <a:t>Only compute a </a:t>
            </a:r>
            <a:r>
              <a:rPr>
                <a:solidFill>
                  <a:srgbClr val="C82506"/>
                </a:solidFill>
                <a:latin typeface="Helvetica Neue Medium"/>
                <a:ea typeface="Helvetica Neue Medium"/>
                <a:cs typeface="Helvetica Neue Medium"/>
                <a:sym typeface="Helvetica Neue Medium"/>
              </a:rPr>
              <a:t>single</a:t>
            </a:r>
            <a:r>
              <a:t> output at the </a:t>
            </a:r>
            <a:r>
              <a:rPr>
                <a:solidFill>
                  <a:srgbClr val="C82506"/>
                </a:solidFill>
                <a:latin typeface="Helvetica Neue Medium"/>
                <a:ea typeface="Helvetica Neue Medium"/>
                <a:cs typeface="Helvetica Neue Medium"/>
                <a:sym typeface="Helvetica Neue Medium"/>
              </a:rPr>
              <a:t>end</a:t>
            </a:r>
            <a:endParaRPr>
              <a:solidFill>
                <a:srgbClr val="C82506"/>
              </a:solidFill>
              <a:latin typeface="Helvetica Neue Medium"/>
              <a:ea typeface="Helvetica Neue Medium"/>
              <a:cs typeface="Helvetica Neue Medium"/>
              <a:sym typeface="Helvetica Neue Medium"/>
            </a:endParaRPr>
          </a:p>
          <a:p>
            <a:pPr marL="576676" indent="-576676">
              <a:defRPr sz="5300">
                <a:latin typeface="Cambria Math"/>
                <a:ea typeface="Cambria Math"/>
                <a:cs typeface="Cambria Math"/>
                <a:sym typeface="Cambria Math"/>
              </a:defRPr>
            </a:pPr>
            <a14:m>
              <m:oMath>
                <m:r>
                  <m:rPr>
                    <m:sty m:val="b"/>
                  </m:rPr>
                  <a:rPr xmlns:a="http://schemas.openxmlformats.org/drawingml/2006/main" sz="5300" i="1">
                    <a:solidFill>
                      <a:srgbClr val="000000"/>
                    </a:solidFill>
                    <a:latin typeface="Cambria Math" panose="02040503050406030204" pitchFamily="18" charset="0"/>
                  </a:rPr>
                  <m:t>W</m:t>
                </m:r>
                <m:r>
                  <a:rPr xmlns:a="http://schemas.openxmlformats.org/drawingml/2006/main" sz="5300" i="1">
                    <a:solidFill>
                      <a:srgbClr val="000000"/>
                    </a:solidFill>
                    <a:latin typeface="Cambria Math" panose="02040503050406030204" pitchFamily="18" charset="0"/>
                  </a:rPr>
                  <m:t>,</m:t>
                </m:r>
                <m:r>
                  <m:rPr>
                    <m:sty m:val="b"/>
                  </m:rPr>
                  <a:rPr xmlns:a="http://schemas.openxmlformats.org/drawingml/2006/main" sz="5300" i="1">
                    <a:solidFill>
                      <a:srgbClr val="000000"/>
                    </a:solidFill>
                    <a:latin typeface="Cambria Math" panose="02040503050406030204" pitchFamily="18" charset="0"/>
                  </a:rPr>
                  <m:t>U</m:t>
                </m:r>
              </m:oMath>
            </a14:m>
            <a:r>
              <a:rPr sz="4400">
                <a:latin typeface="Helvetica Neue Light"/>
                <a:ea typeface="Helvetica Neue Light"/>
                <a:cs typeface="Helvetica Neue Light"/>
                <a:sym typeface="Helvetica Neue Light"/>
              </a:rPr>
              <a:t> still shared at every stage</a:t>
            </a:r>
            <a:endParaRPr sz="4400">
              <a:latin typeface="Helvetica Neue Light"/>
              <a:ea typeface="Helvetica Neue Light"/>
              <a:cs typeface="Helvetica Neue Light"/>
              <a:sym typeface="Helvetica Neue Light"/>
            </a:endParaRPr>
          </a:p>
          <a:p>
            <a:pPr/>
            <a:r>
              <a:t>Back propagation through time still requires </a:t>
            </a:r>
            <a:r>
              <a:rPr>
                <a:solidFill>
                  <a:srgbClr val="C82506"/>
                </a:solidFill>
                <a:latin typeface="Helvetica Neue Medium"/>
                <a:ea typeface="Helvetica Neue Medium"/>
                <a:cs typeface="Helvetica Neue Medium"/>
                <a:sym typeface="Helvetica Neue Medium"/>
              </a:rPr>
              <a:t>evaluating every state</a:t>
            </a:r>
            <a:r>
              <a:t> in gradient computation</a:t>
            </a:r>
          </a:p>
        </p:txBody>
      </p:sp>
      <p:pic>
        <p:nvPicPr>
          <p:cNvPr id="323" name="Image" descr="Image"/>
          <p:cNvPicPr>
            <a:picLocks noChangeAspect="1"/>
          </p:cNvPicPr>
          <p:nvPr/>
        </p:nvPicPr>
        <p:blipFill>
          <a:blip r:embed="rId2">
            <a:extLst/>
          </a:blip>
          <a:stretch>
            <a:fillRect/>
          </a:stretch>
        </p:blipFill>
        <p:spPr>
          <a:xfrm>
            <a:off x="597863" y="3632703"/>
            <a:ext cx="11026778" cy="8195865"/>
          </a:xfrm>
          <a:prstGeom prst="rect">
            <a:avLst/>
          </a:prstGeom>
          <a:ln w="12700">
            <a:miter lim="400000"/>
          </a:ln>
        </p:spPr>
      </p:pic>
      <p:sp>
        <p:nvSpPr>
          <p:cNvPr id="324"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6" name="Encoder/Decoder Architecture for Sequence to Sequence"/>
          <p:cNvSpPr txBox="1"/>
          <p:nvPr>
            <p:ph type="title"/>
          </p:nvPr>
        </p:nvSpPr>
        <p:spPr>
          <a:xfrm>
            <a:off x="2667000" y="357186"/>
            <a:ext cx="19050000" cy="3036097"/>
          </a:xfrm>
          <a:prstGeom prst="rect">
            <a:avLst/>
          </a:prstGeom>
        </p:spPr>
        <p:txBody>
          <a:bodyPr/>
          <a:lstStyle>
            <a:lvl1pPr defTabSz="698300">
              <a:defRPr sz="9500"/>
            </a:lvl1pPr>
          </a:lstStyle>
          <a:p>
            <a:pPr/>
            <a:r>
              <a:t>Encoder/Decoder Architecture for Sequence to Sequence</a:t>
            </a:r>
          </a:p>
        </p:txBody>
      </p:sp>
      <p:sp>
        <p:nvSpPr>
          <p:cNvPr id="327" name="Can combine approaches for sequence-to-sequence:…"/>
          <p:cNvSpPr txBox="1"/>
          <p:nvPr>
            <p:ph type="body" sz="half" idx="1"/>
          </p:nvPr>
        </p:nvSpPr>
        <p:spPr>
          <a:xfrm>
            <a:off x="13201696" y="3933598"/>
            <a:ext cx="9139154" cy="8840391"/>
          </a:xfrm>
          <a:prstGeom prst="rect">
            <a:avLst/>
          </a:prstGeom>
        </p:spPr>
        <p:txBody>
          <a:bodyPr/>
          <a:lstStyle/>
          <a:p>
            <a:pPr marL="0" indent="0">
              <a:buSzTx/>
              <a:buNone/>
            </a:pPr>
            <a:r>
              <a:t>Can </a:t>
            </a:r>
            <a:r>
              <a:rPr>
                <a:solidFill>
                  <a:srgbClr val="C82506"/>
                </a:solidFill>
                <a:latin typeface="Helvetica Neue Medium"/>
                <a:ea typeface="Helvetica Neue Medium"/>
                <a:cs typeface="Helvetica Neue Medium"/>
                <a:sym typeface="Helvetica Neue Medium"/>
              </a:rPr>
              <a:t>combine approaches</a:t>
            </a:r>
            <a:r>
              <a:t> for sequence-to-sequence:</a:t>
            </a:r>
          </a:p>
          <a:p>
            <a:pPr marL="873125" indent="-873125">
              <a:buSzPct val="100000"/>
              <a:buAutoNum type="arabicPeriod" startAt="1"/>
            </a:pPr>
            <a:r>
              <a:t>Accept entire input to construct a single "</a:t>
            </a:r>
            <a:r>
              <a:rPr>
                <a:solidFill>
                  <a:srgbClr val="0076BA"/>
                </a:solidFill>
                <a:latin typeface="Helvetica Neue Medium"/>
                <a:ea typeface="Helvetica Neue Medium"/>
                <a:cs typeface="Helvetica Neue Medium"/>
                <a:sym typeface="Helvetica Neue Medium"/>
              </a:rPr>
              <a:t>context</a:t>
            </a:r>
            <a:r>
              <a:t>" output </a:t>
            </a:r>
            <a14:m>
              <m:oMath>
                <m:r>
                  <m:rPr>
                    <m:sty m:val="b"/>
                  </m:rPr>
                  <a:rPr xmlns:a="http://schemas.openxmlformats.org/drawingml/2006/main" sz="5300" i="1">
                    <a:solidFill>
                      <a:srgbClr val="000000"/>
                    </a:solidFill>
                    <a:latin typeface="Cambria Math" panose="02040503050406030204" pitchFamily="18" charset="0"/>
                  </a:rPr>
                  <m:t>C</m:t>
                </m:r>
              </m:oMath>
            </a14:m>
            <a:endParaRPr sz="5000">
              <a:latin typeface="Times Roman"/>
              <a:ea typeface="Times Roman"/>
              <a:cs typeface="Times Roman"/>
              <a:sym typeface="Times Roman"/>
            </a:endParaRPr>
          </a:p>
          <a:p>
            <a:pPr marL="873125" indent="-873125">
              <a:buSzPct val="100000"/>
              <a:buAutoNum type="arabicPeriod" startAt="1"/>
            </a:pPr>
            <a:r>
              <a:t>Construct new sequence using context </a:t>
            </a:r>
            <a14:m>
              <m:oMath>
                <m:r>
                  <m:rPr>
                    <m:sty m:val="b"/>
                  </m:rPr>
                  <a:rPr xmlns:a="http://schemas.openxmlformats.org/drawingml/2006/main" sz="5300" i="1">
                    <a:solidFill>
                      <a:srgbClr val="000000"/>
                    </a:solidFill>
                    <a:latin typeface="Cambria Math" panose="02040503050406030204" pitchFamily="18" charset="0"/>
                  </a:rPr>
                  <m:t>C</m:t>
                </m:r>
              </m:oMath>
            </a14:m>
            <a:r>
              <a:t> as </a:t>
            </a:r>
            <a:r>
              <a:rPr>
                <a:solidFill>
                  <a:srgbClr val="C82506"/>
                </a:solidFill>
                <a:latin typeface="Helvetica Neue Medium"/>
                <a:ea typeface="Helvetica Neue Medium"/>
                <a:cs typeface="Helvetica Neue Medium"/>
                <a:sym typeface="Helvetica Neue Medium"/>
              </a:rPr>
              <a:t>only input</a:t>
            </a:r>
            <a:endParaRPr sz="5000"/>
          </a:p>
        </p:txBody>
      </p:sp>
      <p:pic>
        <p:nvPicPr>
          <p:cNvPr id="328" name="Image" descr="Image"/>
          <p:cNvPicPr>
            <a:picLocks noChangeAspect="1"/>
          </p:cNvPicPr>
          <p:nvPr/>
        </p:nvPicPr>
        <p:blipFill>
          <a:blip r:embed="rId2">
            <a:extLst/>
          </a:blip>
          <a:stretch>
            <a:fillRect/>
          </a:stretch>
        </p:blipFill>
        <p:spPr>
          <a:xfrm>
            <a:off x="2043151" y="3278799"/>
            <a:ext cx="10012279" cy="10149990"/>
          </a:xfrm>
          <a:prstGeom prst="rect">
            <a:avLst/>
          </a:prstGeom>
          <a:ln w="12700">
            <a:miter lim="400000"/>
          </a:ln>
        </p:spPr>
      </p:pic>
      <p:sp>
        <p:nvSpPr>
          <p:cNvPr id="329"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1" name="Recurrence through…"/>
          <p:cNvSpPr txBox="1"/>
          <p:nvPr>
            <p:ph type="title"/>
          </p:nvPr>
        </p:nvSpPr>
        <p:spPr>
          <a:xfrm>
            <a:off x="2667000" y="357186"/>
            <a:ext cx="19050000" cy="3036097"/>
          </a:xfrm>
          <a:prstGeom prst="rect">
            <a:avLst/>
          </a:prstGeom>
        </p:spPr>
        <p:txBody>
          <a:bodyPr/>
          <a:lstStyle/>
          <a:p>
            <a:pPr defTabSz="698300">
              <a:defRPr sz="9500"/>
            </a:pPr>
            <a:r>
              <a:t>Recurrence through</a:t>
            </a:r>
          </a:p>
          <a:p>
            <a:pPr defTabSz="698300">
              <a:defRPr sz="9500"/>
            </a:pPr>
            <a:r>
              <a:t>(only) Outputs</a:t>
            </a:r>
          </a:p>
        </p:txBody>
      </p:sp>
      <p:sp>
        <p:nvSpPr>
          <p:cNvPr id="332" name="Can have recurrence go from output (at  ) to hidden (at  ) instead of hidden to hidden…"/>
          <p:cNvSpPr txBox="1"/>
          <p:nvPr>
            <p:ph type="body" sz="half" idx="1"/>
          </p:nvPr>
        </p:nvSpPr>
        <p:spPr>
          <a:xfrm>
            <a:off x="13360057" y="3483183"/>
            <a:ext cx="10130170" cy="8840393"/>
          </a:xfrm>
          <a:prstGeom prst="rect">
            <a:avLst/>
          </a:prstGeom>
        </p:spPr>
        <p:txBody>
          <a:bodyPr/>
          <a:lstStyle/>
          <a:p>
            <a:pPr/>
            <a:r>
              <a:t>Can have recurrence go from </a:t>
            </a:r>
            <a:r>
              <a:rPr>
                <a:solidFill>
                  <a:srgbClr val="C82506"/>
                </a:solidFill>
                <a:latin typeface="Helvetica Neue Medium"/>
                <a:ea typeface="Helvetica Neue Medium"/>
                <a:cs typeface="Helvetica Neue Medium"/>
                <a:sym typeface="Helvetica Neue Medium"/>
              </a:rPr>
              <a:t>output</a:t>
            </a:r>
            <a:r>
              <a:t> (at </a:t>
            </a:r>
            <a14:m>
              <m:oMath>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oMath>
            </a14:m>
            <a:r>
              <a:t>) to </a:t>
            </a:r>
            <a:r>
              <a:rPr>
                <a:solidFill>
                  <a:srgbClr val="C82506"/>
                </a:solidFill>
                <a:latin typeface="Helvetica Neue Medium"/>
                <a:ea typeface="Helvetica Neue Medium"/>
                <a:cs typeface="Helvetica Neue Medium"/>
                <a:sym typeface="Helvetica Neue Medium"/>
              </a:rPr>
              <a:t>hidden</a:t>
            </a:r>
            <a:r>
              <a:t> (at </a:t>
            </a:r>
            <a14:m>
              <m:oMath>
                <m:r>
                  <a:rPr xmlns:a="http://schemas.openxmlformats.org/drawingml/2006/main" sz="5300" i="1">
                    <a:solidFill>
                      <a:srgbClr val="000000"/>
                    </a:solidFill>
                    <a:latin typeface="Cambria Math" panose="02040503050406030204" pitchFamily="18" charset="0"/>
                  </a:rPr>
                  <m:t>t</m:t>
                </m:r>
              </m:oMath>
            </a14:m>
            <a:r>
              <a:t>) instead of hidden to hidden</a:t>
            </a:r>
          </a:p>
          <a:p>
            <a:pPr/>
            <a:r>
              <a:t>Less general (</a:t>
            </a:r>
            <a:r>
              <a:rPr b="1">
                <a:latin typeface="+mj-lt"/>
                <a:ea typeface="+mj-ea"/>
                <a:cs typeface="+mj-cs"/>
                <a:sym typeface="Helvetica Neue"/>
              </a:rPr>
              <a:t>why?</a:t>
            </a:r>
            <a:r>
              <a:t>)</a:t>
            </a:r>
          </a:p>
          <a:p>
            <a:pPr>
              <a:defRPr b="1">
                <a:latin typeface="+mj-lt"/>
                <a:ea typeface="+mj-ea"/>
                <a:cs typeface="+mj-cs"/>
                <a:sym typeface="Helvetica Neue"/>
              </a:defRPr>
            </a:pPr>
            <a:r>
              <a:t>Question:</a:t>
            </a:r>
            <a:r>
              <a:rPr b="0">
                <a:latin typeface="Helvetica Neue Light"/>
                <a:ea typeface="Helvetica Neue Light"/>
                <a:cs typeface="Helvetica Neue Light"/>
                <a:sym typeface="Helvetica Neue Light"/>
              </a:rPr>
              <a:t> Why would we want to do this?</a:t>
            </a:r>
          </a:p>
        </p:txBody>
      </p:sp>
      <p:pic>
        <p:nvPicPr>
          <p:cNvPr id="333" name="Image" descr="Image"/>
          <p:cNvPicPr>
            <a:picLocks noChangeAspect="1"/>
          </p:cNvPicPr>
          <p:nvPr/>
        </p:nvPicPr>
        <p:blipFill>
          <a:blip r:embed="rId3">
            <a:extLst/>
          </a:blip>
          <a:stretch>
            <a:fillRect/>
          </a:stretch>
        </p:blipFill>
        <p:spPr>
          <a:xfrm>
            <a:off x="2362819" y="4198249"/>
            <a:ext cx="10408235" cy="7338733"/>
          </a:xfrm>
          <a:prstGeom prst="rect">
            <a:avLst/>
          </a:prstGeom>
          <a:ln w="12700">
            <a:miter lim="400000"/>
          </a:ln>
        </p:spPr>
      </p:pic>
      <p:sp>
        <p:nvSpPr>
          <p:cNvPr id="334"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3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2"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8" name="Recurrence Through Outputs Example"/>
          <p:cNvSpPr txBox="1"/>
          <p:nvPr>
            <p:ph type="title"/>
          </p:nvPr>
        </p:nvSpPr>
        <p:spPr>
          <a:xfrm>
            <a:off x="2667000" y="357186"/>
            <a:ext cx="19050000" cy="3036097"/>
          </a:xfrm>
          <a:prstGeom prst="rect">
            <a:avLst/>
          </a:prstGeom>
        </p:spPr>
        <p:txBody>
          <a:bodyPr/>
          <a:lstStyle>
            <a:lvl1pPr defTabSz="698300">
              <a:defRPr sz="9500"/>
            </a:lvl1pPr>
          </a:lstStyle>
          <a:p>
            <a:pPr/>
            <a:r>
              <a:t>Recurrence Through Outputs Example</a:t>
            </a:r>
          </a:p>
        </p:txBody>
      </p:sp>
      <p:sp>
        <p:nvSpPr>
          <p:cNvPr id="339" name="Suppose we want to train an RNN to match brackets…"/>
          <p:cNvSpPr txBox="1"/>
          <p:nvPr>
            <p:ph type="body" idx="1"/>
          </p:nvPr>
        </p:nvSpPr>
        <p:spPr>
          <a:xfrm>
            <a:off x="3046603" y="4357861"/>
            <a:ext cx="15138124" cy="8840393"/>
          </a:xfrm>
          <a:prstGeom prst="rect">
            <a:avLst/>
          </a:prstGeom>
        </p:spPr>
        <p:txBody>
          <a:bodyPr/>
          <a:lstStyle/>
          <a:p>
            <a:pPr marL="531732" indent="-531732" defTabSz="714732">
              <a:spcBef>
                <a:spcPts val="3100"/>
              </a:spcBef>
              <a:defRPr sz="3800"/>
            </a:pPr>
            <a:r>
              <a:t>Suppose we want to train an RNN to match brackets</a:t>
            </a:r>
          </a:p>
          <a:p>
            <a:pPr marL="531732" indent="-531732" defTabSz="714732">
              <a:spcBef>
                <a:spcPts val="3100"/>
              </a:spcBef>
              <a:defRPr sz="3800">
                <a:solidFill>
                  <a:srgbClr val="0076BA"/>
                </a:solidFill>
                <a:latin typeface="Helvetica Neue Medium"/>
                <a:ea typeface="Helvetica Neue Medium"/>
                <a:cs typeface="Helvetica Neue Medium"/>
                <a:sym typeface="Helvetica Neue Medium"/>
              </a:defRPr>
            </a:pPr>
            <a:r>
              <a:t>Recurring hidden units: </a:t>
            </a:r>
          </a:p>
          <a:p>
            <a:pPr lvl="1" marL="918448" indent="-531732" defTabSz="714732">
              <a:spcBef>
                <a:spcPts val="3100"/>
              </a:spcBef>
              <a:defRPr sz="3800"/>
            </a:pPr>
            <a:r>
              <a:t>Hidden state can track the type of bracket and how many remain to be closed</a:t>
            </a:r>
          </a:p>
          <a:p>
            <a:pPr lvl="1" marL="918448" indent="-531732" defTabSz="714732">
              <a:spcBef>
                <a:spcPts val="3100"/>
              </a:spcBef>
              <a:defRPr sz="3800"/>
            </a:pPr>
            <a:r>
              <a:t>E.g.: Hidden: </a:t>
            </a:r>
            <a:r>
              <a:rPr>
                <a:latin typeface="American Typewriter"/>
                <a:ea typeface="American Typewriter"/>
                <a:cs typeface="American Typewriter"/>
                <a:sym typeface="American Typewriter"/>
              </a:rPr>
              <a:t>("[", 3)</a:t>
            </a:r>
            <a:r>
              <a:t>  Output: </a:t>
            </a:r>
            <a:r>
              <a:rPr>
                <a:latin typeface="American Typewriter"/>
                <a:ea typeface="American Typewriter"/>
                <a:cs typeface="American Typewriter"/>
                <a:sym typeface="American Typewriter"/>
              </a:rPr>
              <a:t>"]"</a:t>
            </a:r>
            <a:r>
              <a:t>  New hidden: </a:t>
            </a:r>
            <a:r>
              <a:rPr>
                <a:latin typeface="American Typewriter"/>
                <a:ea typeface="American Typewriter"/>
                <a:cs typeface="American Typewriter"/>
                <a:sym typeface="American Typewriter"/>
              </a:rPr>
              <a:t>("[",2)</a:t>
            </a:r>
          </a:p>
          <a:p>
            <a:pPr marL="531732" indent="-531732" defTabSz="714732">
              <a:spcBef>
                <a:spcPts val="3100"/>
              </a:spcBef>
              <a:defRPr sz="3800">
                <a:solidFill>
                  <a:srgbClr val="0076BA"/>
                </a:solidFill>
                <a:latin typeface="Helvetica Neue Medium"/>
                <a:ea typeface="Helvetica Neue Medium"/>
                <a:cs typeface="Helvetica Neue Medium"/>
                <a:sym typeface="Helvetica Neue Medium"/>
              </a:defRPr>
            </a:pPr>
            <a:r>
              <a:t>Recurring through output only: </a:t>
            </a:r>
          </a:p>
          <a:p>
            <a:pPr lvl="1" marL="918448" indent="-531732" defTabSz="714732">
              <a:spcBef>
                <a:spcPts val="3100"/>
              </a:spcBef>
              <a:defRPr sz="3800"/>
            </a:pPr>
            <a:r>
              <a:t>All we get to see at each step is the previous step's output (e.g., </a:t>
            </a:r>
            <a:r>
              <a:rPr>
                <a:latin typeface="American Typewriter"/>
                <a:ea typeface="American Typewriter"/>
                <a:cs typeface="American Typewriter"/>
                <a:sym typeface="American Typewriter"/>
              </a:rPr>
              <a:t>"]"</a:t>
            </a:r>
            <a:r>
              <a:t>)</a:t>
            </a:r>
          </a:p>
          <a:p>
            <a:pPr lvl="1" marL="918448" indent="-531732" defTabSz="714732">
              <a:spcBef>
                <a:spcPts val="3100"/>
              </a:spcBef>
              <a:defRPr sz="3800"/>
            </a:pPr>
            <a:r>
              <a:t>No way to track extra information that is not part of the output</a:t>
            </a:r>
          </a:p>
          <a:p>
            <a:pPr lvl="1" marL="918448" indent="-531732" defTabSz="714732">
              <a:spcBef>
                <a:spcPts val="3100"/>
              </a:spcBef>
              <a:defRPr sz="3800"/>
            </a:pPr>
            <a:r>
              <a:t>But the correct output is not under the network's control</a:t>
            </a:r>
          </a:p>
        </p:txBody>
      </p:sp>
      <p:sp>
        <p:nvSpPr>
          <p:cNvPr id="340" name="Training examples:…"/>
          <p:cNvSpPr txBox="1"/>
          <p:nvPr/>
        </p:nvSpPr>
        <p:spPr>
          <a:xfrm>
            <a:off x="18662366" y="5935967"/>
            <a:ext cx="5153888" cy="568418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a:spcBef>
                <a:spcPts val="3600"/>
              </a:spcBef>
              <a:defRPr b="1" sz="4400">
                <a:solidFill>
                  <a:srgbClr val="000000"/>
                </a:solidFill>
                <a:latin typeface="+mj-lt"/>
                <a:ea typeface="+mj-ea"/>
                <a:cs typeface="+mj-cs"/>
                <a:sym typeface="Helvetica Neue"/>
              </a:defRPr>
            </a:pPr>
            <a:r>
              <a:t>Training examples:</a:t>
            </a:r>
          </a:p>
          <a:p>
            <a:pPr lvl="2" algn="l">
              <a:spcBef>
                <a:spcPts val="3600"/>
              </a:spcBef>
              <a:defRPr sz="4400">
                <a:solidFill>
                  <a:srgbClr val="000000"/>
                </a:solidFill>
                <a:latin typeface="American Typewriter"/>
                <a:ea typeface="American Typewriter"/>
                <a:cs typeface="American Typewriter"/>
                <a:sym typeface="American Typewriter"/>
              </a:defRPr>
            </a:pPr>
            <a:r>
              <a:t>(()(      </a:t>
            </a:r>
            <a14:m>
              <m:oMath>
                <m:r>
                  <a:rPr xmlns:a="http://schemas.openxmlformats.org/drawingml/2006/main" sz="5100" i="1">
                    <a:solidFill>
                      <a:srgbClr val="000000"/>
                    </a:solidFill>
                    <a:latin typeface="Cambria Math" panose="02040503050406030204" pitchFamily="18" charset="0"/>
                  </a:rPr>
                  <m:t>↦</m:t>
                </m:r>
              </m:oMath>
            </a14:m>
            <a:r>
              <a:t> ))</a:t>
            </a:r>
            <a:br/>
            <a:r>
              <a:t>[[          </a:t>
            </a:r>
            <a14:m>
              <m:oMath>
                <m:r>
                  <a:rPr xmlns:a="http://schemas.openxmlformats.org/drawingml/2006/main" sz="5100" i="1">
                    <a:solidFill>
                      <a:srgbClr val="000000"/>
                    </a:solidFill>
                    <a:latin typeface="Cambria Math" panose="02040503050406030204" pitchFamily="18" charset="0"/>
                  </a:rPr>
                  <m:t>↦</m:t>
                </m:r>
              </m:oMath>
            </a14:m>
            <a:r>
              <a:t> ]]</a:t>
            </a:r>
            <a:br/>
            <a:r>
              <a:t>(            </a:t>
            </a:r>
            <a14:m>
              <m:oMath>
                <m:r>
                  <a:rPr xmlns:a="http://schemas.openxmlformats.org/drawingml/2006/main" sz="5100" i="1">
                    <a:solidFill>
                      <a:srgbClr val="000000"/>
                    </a:solidFill>
                    <a:latin typeface="Cambria Math" panose="02040503050406030204" pitchFamily="18" charset="0"/>
                  </a:rPr>
                  <m:t>↦</m:t>
                </m:r>
              </m:oMath>
            </a14:m>
            <a:r>
              <a:t> )</a:t>
            </a:r>
            <a:br/>
            <a:r>
              <a:t>(()()     </a:t>
            </a:r>
            <a14:m>
              <m:oMath>
                <m:r>
                  <a:rPr xmlns:a="http://schemas.openxmlformats.org/drawingml/2006/main" sz="5100" i="1">
                    <a:solidFill>
                      <a:srgbClr val="000000"/>
                    </a:solidFill>
                    <a:latin typeface="Cambria Math" panose="02040503050406030204" pitchFamily="18" charset="0"/>
                  </a:rPr>
                  <m:t>↦</m:t>
                </m:r>
              </m:oMath>
            </a14:m>
            <a:r>
              <a:t> )</a:t>
            </a:r>
            <a:br/>
            <a:r>
              <a:t>{}{{      </a:t>
            </a:r>
            <a14:m>
              <m:oMath>
                <m:r>
                  <a:rPr xmlns:a="http://schemas.openxmlformats.org/drawingml/2006/main" sz="5100" i="1">
                    <a:solidFill>
                      <a:srgbClr val="000000"/>
                    </a:solidFill>
                    <a:latin typeface="Cambria Math" panose="02040503050406030204" pitchFamily="18" charset="0"/>
                  </a:rPr>
                  <m:t>↦</m:t>
                </m:r>
              </m:oMath>
            </a14:m>
            <a:r>
              <a:t> }}</a:t>
            </a:r>
            <a:br/>
            <a:r>
              <a:rPr>
                <a:latin typeface="Helvetica Neue Light"/>
                <a:ea typeface="Helvetica Neue Light"/>
                <a:cs typeface="Helvetica Neue Light"/>
                <a:sym typeface="Helvetica Neue Light"/>
              </a:rPr>
              <a:t>etc...</a:t>
            </a:r>
            <a:endParaRPr sz="4812"/>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9">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339">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3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39">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39">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339">
                                            <p:txEl>
                                              <p:pRg st="6" end="6"/>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339">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2" name="Dependence on previous step is only on output, not hidden state…"/>
          <p:cNvSpPr txBox="1"/>
          <p:nvPr>
            <p:ph type="body" sz="half" idx="1"/>
          </p:nvPr>
        </p:nvSpPr>
        <p:spPr>
          <a:xfrm>
            <a:off x="13188911" y="3483183"/>
            <a:ext cx="10301370" cy="8840393"/>
          </a:xfrm>
          <a:prstGeom prst="rect">
            <a:avLst/>
          </a:prstGeom>
        </p:spPr>
        <p:txBody>
          <a:bodyPr/>
          <a:lstStyle/>
          <a:p>
            <a:pPr/>
            <a:r>
              <a:t>Dependence on previous step is only on output, not hidden state</a:t>
            </a:r>
          </a:p>
          <a:p>
            <a:pPr lvl="1">
              <a:defRPr>
                <a:solidFill>
                  <a:srgbClr val="C82506"/>
                </a:solidFill>
                <a:latin typeface="Helvetica Neue Medium"/>
                <a:ea typeface="Helvetica Neue Medium"/>
                <a:cs typeface="Helvetica Neue Medium"/>
                <a:sym typeface="Helvetica Neue Medium"/>
              </a:defRPr>
            </a:pPr>
            <a:r>
              <a:t>Loss gradient</a:t>
            </a:r>
            <a:r>
              <a:rPr>
                <a:solidFill>
                  <a:srgbClr val="000000"/>
                </a:solidFill>
                <a:latin typeface="Helvetica Neue Light"/>
                <a:ea typeface="Helvetica Neue Light"/>
                <a:cs typeface="Helvetica Neue Light"/>
                <a:sym typeface="Helvetica Neue Light"/>
              </a:rPr>
              <a:t> depends only on a </a:t>
            </a:r>
            <a:r>
              <a:t>single transition</a:t>
            </a:r>
          </a:p>
          <a:p>
            <a:pPr lvl="1"/>
            <a:r>
              <a:t>Training can be </a:t>
            </a:r>
            <a:r>
              <a:rPr>
                <a:solidFill>
                  <a:srgbClr val="C82506"/>
                </a:solidFill>
                <a:latin typeface="Helvetica Neue Medium"/>
                <a:ea typeface="Helvetica Neue Medium"/>
                <a:cs typeface="Helvetica Neue Medium"/>
                <a:sym typeface="Helvetica Neue Medium"/>
              </a:rPr>
              <a:t>parallelized</a:t>
            </a:r>
            <a:r>
              <a:t> (don't need to compute previous states to compute current state)</a:t>
            </a:r>
          </a:p>
        </p:txBody>
      </p:sp>
      <p:pic>
        <p:nvPicPr>
          <p:cNvPr id="343" name="Image" descr="Image"/>
          <p:cNvPicPr>
            <a:picLocks noChangeAspect="1"/>
          </p:cNvPicPr>
          <p:nvPr/>
        </p:nvPicPr>
        <p:blipFill>
          <a:blip r:embed="rId2">
            <a:extLst/>
          </a:blip>
          <a:stretch>
            <a:fillRect/>
          </a:stretch>
        </p:blipFill>
        <p:spPr>
          <a:xfrm>
            <a:off x="1916171" y="1540053"/>
            <a:ext cx="10551709" cy="10635893"/>
          </a:xfrm>
          <a:prstGeom prst="rect">
            <a:avLst/>
          </a:prstGeom>
          <a:ln w="12700">
            <a:miter lim="400000"/>
          </a:ln>
        </p:spPr>
      </p:pic>
      <p:sp>
        <p:nvSpPr>
          <p:cNvPr id="344"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
        <p:nvSpPr>
          <p:cNvPr id="345" name="Teacher Forcing"/>
          <p:cNvSpPr txBox="1"/>
          <p:nvPr>
            <p:ph type="title"/>
          </p:nvPr>
        </p:nvSpPr>
        <p:spPr>
          <a:xfrm>
            <a:off x="2667000" y="357186"/>
            <a:ext cx="19050000" cy="3036097"/>
          </a:xfrm>
          <a:prstGeom prst="rect">
            <a:avLst/>
          </a:prstGeom>
        </p:spPr>
        <p:txBody>
          <a:bodyPr/>
          <a:lstStyle/>
          <a:p>
            <a:pPr/>
            <a:r>
              <a:t>Teacher Forcing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4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4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2"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7" name="Long-Range Dependence"/>
          <p:cNvSpPr txBox="1"/>
          <p:nvPr>
            <p:ph type="title"/>
          </p:nvPr>
        </p:nvSpPr>
        <p:spPr>
          <a:xfrm>
            <a:off x="2667000" y="357186"/>
            <a:ext cx="19050000" cy="3036097"/>
          </a:xfrm>
          <a:prstGeom prst="rect">
            <a:avLst/>
          </a:prstGeom>
        </p:spPr>
        <p:txBody>
          <a:bodyPr/>
          <a:lstStyle/>
          <a:p>
            <a:pPr/>
            <a:r>
              <a:t>Long-Range Dependence</a:t>
            </a:r>
          </a:p>
        </p:txBody>
      </p:sp>
      <p:sp>
        <p:nvSpPr>
          <p:cNvPr id="348" name="Information sometimes needs to be accumulated for a long part of the sequence…"/>
          <p:cNvSpPr txBox="1"/>
          <p:nvPr>
            <p:ph type="body" sz="half" idx="1"/>
          </p:nvPr>
        </p:nvSpPr>
        <p:spPr>
          <a:xfrm>
            <a:off x="10225357" y="5376283"/>
            <a:ext cx="12819628" cy="7560755"/>
          </a:xfrm>
          <a:prstGeom prst="rect">
            <a:avLst/>
          </a:prstGeom>
        </p:spPr>
        <p:txBody>
          <a:bodyPr/>
          <a:lstStyle/>
          <a:p>
            <a:pPr/>
            <a:r>
              <a:t>Information sometimes needs to be </a:t>
            </a:r>
            <a:r>
              <a:rPr>
                <a:solidFill>
                  <a:srgbClr val="C82506"/>
                </a:solidFill>
                <a:latin typeface="Helvetica Neue Medium"/>
                <a:ea typeface="Helvetica Neue Medium"/>
                <a:cs typeface="Helvetica Neue Medium"/>
                <a:sym typeface="Helvetica Neue Medium"/>
              </a:rPr>
              <a:t>accumulated</a:t>
            </a:r>
            <a:r>
              <a:t> for a long part of the sequence</a:t>
            </a:r>
          </a:p>
          <a:p>
            <a:pPr/>
            <a:r>
              <a:t>But </a:t>
            </a:r>
            <a:r>
              <a:rPr>
                <a:solidFill>
                  <a:srgbClr val="C82506"/>
                </a:solidFill>
                <a:latin typeface="Helvetica Neue Medium"/>
                <a:ea typeface="Helvetica Neue Medium"/>
                <a:cs typeface="Helvetica Neue Medium"/>
                <a:sym typeface="Helvetica Neue Medium"/>
              </a:rPr>
              <a:t>how long</a:t>
            </a:r>
            <a:r>
              <a:t> an individual piece of information should be accumulated is </a:t>
            </a:r>
            <a:r>
              <a:rPr>
                <a:solidFill>
                  <a:srgbClr val="C82506"/>
                </a:solidFill>
                <a:latin typeface="Helvetica Neue Medium"/>
                <a:ea typeface="Helvetica Neue Medium"/>
                <a:cs typeface="Helvetica Neue Medium"/>
                <a:sym typeface="Helvetica Neue Medium"/>
              </a:rPr>
              <a:t>context-dependent</a:t>
            </a:r>
            <a:endParaRPr>
              <a:solidFill>
                <a:srgbClr val="C82506"/>
              </a:solidFill>
              <a:latin typeface="Helvetica Neue Medium"/>
              <a:ea typeface="Helvetica Neue Medium"/>
              <a:cs typeface="Helvetica Neue Medium"/>
              <a:sym typeface="Helvetica Neue Medium"/>
            </a:endParaRPr>
          </a:p>
          <a:p>
            <a:pPr/>
            <a:r>
              <a:t>Long-range dependence can be difficult for a recurrent network</a:t>
            </a:r>
          </a:p>
          <a:p>
            <a:pPr lvl="1"/>
            <a:r>
              <a:t>Often need to </a:t>
            </a:r>
            <a:r>
              <a:rPr>
                <a:solidFill>
                  <a:srgbClr val="C82506"/>
                </a:solidFill>
                <a:latin typeface="Helvetica Neue Medium"/>
                <a:ea typeface="Helvetica Neue Medium"/>
                <a:cs typeface="Helvetica Neue Medium"/>
                <a:sym typeface="Helvetica Neue Medium"/>
              </a:rPr>
              <a:t>accumulate</a:t>
            </a:r>
            <a:r>
              <a:t> information in the state, and then </a:t>
            </a:r>
            <a:r>
              <a:rPr>
                <a:solidFill>
                  <a:srgbClr val="C82506"/>
                </a:solidFill>
                <a:latin typeface="Helvetica Neue Medium"/>
                <a:ea typeface="Helvetica Neue Medium"/>
                <a:cs typeface="Helvetica Neue Medium"/>
                <a:sym typeface="Helvetica Neue Medium"/>
              </a:rPr>
              <a:t>forget</a:t>
            </a:r>
            <a:r>
              <a:t> it later</a:t>
            </a:r>
          </a:p>
        </p:txBody>
      </p:sp>
      <p:sp>
        <p:nvSpPr>
          <p:cNvPr id="349" name="The submarine, which was the subject of a well known song by the Beatles, was yellow."/>
          <p:cNvSpPr txBox="1"/>
          <p:nvPr/>
        </p:nvSpPr>
        <p:spPr>
          <a:xfrm>
            <a:off x="3750499" y="3160607"/>
            <a:ext cx="16882999" cy="612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solidFill>
                  <a:srgbClr val="000000"/>
                </a:solidFill>
                <a:latin typeface="American Typewriter"/>
                <a:ea typeface="American Typewriter"/>
                <a:cs typeface="American Typewriter"/>
                <a:sym typeface="American Typewriter"/>
              </a:defRPr>
            </a:pPr>
            <a:r>
              <a:t>The </a:t>
            </a:r>
            <a:r>
              <a:rPr>
                <a:solidFill>
                  <a:srgbClr val="B51600"/>
                </a:solidFill>
              </a:rPr>
              <a:t>submarine</a:t>
            </a:r>
            <a:r>
              <a:t>, which was the subject of a well known song by the Beatles, was </a:t>
            </a:r>
            <a:r>
              <a:rPr>
                <a:solidFill>
                  <a:srgbClr val="B51600"/>
                </a:solidFill>
              </a:rPr>
              <a:t>yellow</a:t>
            </a:r>
            <a:r>
              <a:t>.</a:t>
            </a:r>
          </a:p>
        </p:txBody>
      </p:sp>
      <p:pic>
        <p:nvPicPr>
          <p:cNvPr id="350" name="Image" descr="Image"/>
          <p:cNvPicPr>
            <a:picLocks noChangeAspect="1"/>
          </p:cNvPicPr>
          <p:nvPr/>
        </p:nvPicPr>
        <p:blipFill>
          <a:blip r:embed="rId2">
            <a:extLst/>
          </a:blip>
          <a:stretch>
            <a:fillRect/>
          </a:stretch>
        </p:blipFill>
        <p:spPr>
          <a:xfrm>
            <a:off x="277464" y="4153492"/>
            <a:ext cx="9149452" cy="9275297"/>
          </a:xfrm>
          <a:prstGeom prst="rect">
            <a:avLst/>
          </a:prstGeom>
          <a:ln w="12700">
            <a:miter lim="400000"/>
          </a:ln>
        </p:spPr>
      </p:pic>
      <p:sp>
        <p:nvSpPr>
          <p:cNvPr id="351" name="Line"/>
          <p:cNvSpPr/>
          <p:nvPr/>
        </p:nvSpPr>
        <p:spPr>
          <a:xfrm>
            <a:off x="6404581" y="3662860"/>
            <a:ext cx="13299360" cy="1056181"/>
          </a:xfrm>
          <a:custGeom>
            <a:avLst/>
            <a:gdLst/>
            <a:ahLst/>
            <a:cxnLst>
              <a:cxn ang="0">
                <a:pos x="wd2" y="hd2"/>
              </a:cxn>
              <a:cxn ang="5400000">
                <a:pos x="wd2" y="hd2"/>
              </a:cxn>
              <a:cxn ang="10800000">
                <a:pos x="wd2" y="hd2"/>
              </a:cxn>
              <a:cxn ang="16200000">
                <a:pos x="wd2" y="hd2"/>
              </a:cxn>
            </a:cxnLst>
            <a:rect l="0" t="0" r="r" b="b"/>
            <a:pathLst>
              <a:path w="21600" h="15959" fill="norm" stroke="1" extrusionOk="0">
                <a:moveTo>
                  <a:pt x="21600" y="1096"/>
                </a:moveTo>
                <a:cubicBezTo>
                  <a:pt x="20972" y="2552"/>
                  <a:pt x="20342" y="3922"/>
                  <a:pt x="19709" y="5205"/>
                </a:cubicBezTo>
                <a:cubicBezTo>
                  <a:pt x="13730" y="17335"/>
                  <a:pt x="7508" y="21600"/>
                  <a:pt x="1643" y="5193"/>
                </a:cubicBezTo>
                <a:cubicBezTo>
                  <a:pt x="1089" y="3643"/>
                  <a:pt x="541" y="1911"/>
                  <a:pt x="0" y="0"/>
                </a:cubicBezTo>
              </a:path>
            </a:pathLst>
          </a:custGeom>
          <a:ln w="25400">
            <a:solidFill>
              <a:srgbClr val="000000"/>
            </a:solidFill>
            <a:miter lim="400000"/>
            <a:tailEnd type="triangle"/>
          </a:ln>
        </p:spPr>
        <p:txBody>
          <a:bodyPr lIns="71436" tIns="71436" rIns="71436" bIns="71436" anchor="ctr"/>
          <a:lstStyle/>
          <a:p>
            <a:pPr>
              <a:defRPr sz="4400">
                <a:solidFill>
                  <a:srgbClr val="000000"/>
                </a:solidFil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elf-Attention vs. RNN"/>
          <p:cNvSpPr txBox="1"/>
          <p:nvPr>
            <p:ph type="title"/>
          </p:nvPr>
        </p:nvSpPr>
        <p:spPr>
          <a:xfrm>
            <a:off x="2667000" y="357187"/>
            <a:ext cx="19050000" cy="1952626"/>
          </a:xfrm>
          <a:prstGeom prst="rect">
            <a:avLst/>
          </a:prstGeom>
        </p:spPr>
        <p:txBody>
          <a:bodyPr/>
          <a:lstStyle/>
          <a:p>
            <a:pPr/>
            <a:r>
              <a:t>Self-Attention vs. RNN</a:t>
            </a:r>
          </a:p>
        </p:txBody>
      </p:sp>
      <p:sp>
        <p:nvSpPr>
          <p:cNvPr id="354" name="RNN: accept &quot;previous&quot; state and current input; output &quot;next&quot; state…"/>
          <p:cNvSpPr txBox="1"/>
          <p:nvPr>
            <p:ph type="body" sz="quarter" idx="1"/>
          </p:nvPr>
        </p:nvSpPr>
        <p:spPr>
          <a:xfrm>
            <a:off x="13331268" y="8234981"/>
            <a:ext cx="10060468" cy="4986389"/>
          </a:xfrm>
          <a:prstGeom prst="rect">
            <a:avLst/>
          </a:prstGeom>
        </p:spPr>
        <p:txBody>
          <a:bodyPr/>
          <a:lstStyle/>
          <a:p>
            <a:pPr>
              <a:defRPr b="1">
                <a:latin typeface="+mj-lt"/>
                <a:ea typeface="+mj-ea"/>
                <a:cs typeface="+mj-cs"/>
                <a:sym typeface="Helvetica Neue"/>
              </a:defRPr>
            </a:pPr>
            <a:r>
              <a:t>RNN:</a:t>
            </a:r>
            <a:r>
              <a:rPr b="0">
                <a:latin typeface="Helvetica Neue Light"/>
                <a:ea typeface="Helvetica Neue Light"/>
                <a:cs typeface="Helvetica Neue Light"/>
                <a:sym typeface="Helvetica Neue Light"/>
              </a:rPr>
              <a:t> accept "previous" state and current input; output "next" state</a:t>
            </a:r>
            <a:endParaRPr b="0">
              <a:latin typeface="Helvetica Neue Light"/>
              <a:ea typeface="Helvetica Neue Light"/>
              <a:cs typeface="Helvetica Neue Light"/>
              <a:sym typeface="Helvetica Neue Light"/>
            </a:endParaRPr>
          </a:p>
          <a:p>
            <a:pPr lvl="2">
              <a:spcBef>
                <a:spcPts val="1600"/>
              </a:spcBef>
            </a:pPr>
            <a:r>
              <a:t>Final output is last state</a:t>
            </a:r>
          </a:p>
          <a:p>
            <a:pPr>
              <a:defRPr b="1">
                <a:latin typeface="+mj-lt"/>
                <a:ea typeface="+mj-ea"/>
                <a:cs typeface="+mj-cs"/>
                <a:sym typeface="Helvetica Neue"/>
              </a:defRPr>
            </a:pPr>
            <a:r>
              <a:t>Self-attention:</a:t>
            </a:r>
            <a:r>
              <a:rPr b="0">
                <a:latin typeface="Helvetica Neue Light"/>
                <a:ea typeface="Helvetica Neue Light"/>
                <a:cs typeface="Helvetica Neue Light"/>
                <a:sym typeface="Helvetica Neue Light"/>
              </a:rPr>
              <a:t> Accept ALL inputs</a:t>
            </a:r>
            <a:endParaRPr b="0">
              <a:latin typeface="Helvetica Neue Light"/>
              <a:ea typeface="Helvetica Neue Light"/>
              <a:cs typeface="Helvetica Neue Light"/>
              <a:sym typeface="Helvetica Neue Light"/>
            </a:endParaRPr>
          </a:p>
          <a:p>
            <a:pPr lvl="2">
              <a:spcBef>
                <a:spcPts val="1600"/>
              </a:spcBef>
            </a:pPr>
            <a:r>
              <a:t>Final output is ALL states</a:t>
            </a:r>
          </a:p>
        </p:txBody>
      </p:sp>
      <p:grpSp>
        <p:nvGrpSpPr>
          <p:cNvPr id="384" name="Group"/>
          <p:cNvGrpSpPr/>
          <p:nvPr/>
        </p:nvGrpSpPr>
        <p:grpSpPr>
          <a:xfrm>
            <a:off x="13561513" y="2947873"/>
            <a:ext cx="10334106" cy="4452919"/>
            <a:chOff x="0" y="0"/>
            <a:chExt cx="10334105" cy="4452917"/>
          </a:xfrm>
        </p:grpSpPr>
        <p:sp>
          <p:nvSpPr>
            <p:cNvPr id="355" name="Line"/>
            <p:cNvSpPr/>
            <p:nvPr/>
          </p:nvSpPr>
          <p:spPr>
            <a:xfrm>
              <a:off x="2406677" y="356961"/>
              <a:ext cx="1222746" cy="74038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56" name="Line"/>
            <p:cNvSpPr/>
            <p:nvPr/>
          </p:nvSpPr>
          <p:spPr>
            <a:xfrm>
              <a:off x="2457487" y="1501686"/>
              <a:ext cx="1115827" cy="372971"/>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57" name="Line"/>
            <p:cNvSpPr/>
            <p:nvPr/>
          </p:nvSpPr>
          <p:spPr>
            <a:xfrm flipV="1">
              <a:off x="2444777" y="2503470"/>
              <a:ext cx="1157069" cy="1659209"/>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58" name="Line"/>
            <p:cNvSpPr/>
            <p:nvPr/>
          </p:nvSpPr>
          <p:spPr>
            <a:xfrm flipV="1">
              <a:off x="6632953" y="282268"/>
              <a:ext cx="1197683" cy="862487"/>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59" name="Line"/>
            <p:cNvSpPr/>
            <p:nvPr/>
          </p:nvSpPr>
          <p:spPr>
            <a:xfrm flipV="1">
              <a:off x="6619367" y="1537100"/>
              <a:ext cx="1215339" cy="332749"/>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60" name="Line"/>
            <p:cNvSpPr/>
            <p:nvPr/>
          </p:nvSpPr>
          <p:spPr>
            <a:xfrm>
              <a:off x="6619367" y="2683502"/>
              <a:ext cx="1228752" cy="122875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363" name="Rectangle"/>
            <p:cNvGrpSpPr/>
            <p:nvPr/>
          </p:nvGrpSpPr>
          <p:grpSpPr>
            <a:xfrm>
              <a:off x="-1" y="-1"/>
              <a:ext cx="2435508" cy="614098"/>
              <a:chOff x="0" y="0"/>
              <a:chExt cx="2435506" cy="614097"/>
            </a:xfrm>
          </p:grpSpPr>
          <p:sp>
            <p:nvSpPr>
              <p:cNvPr id="361" name="Rectangle"/>
              <p:cNvSpPr/>
              <p:nvPr/>
            </p:nvSpPr>
            <p:spPr>
              <a:xfrm>
                <a:off x="0" y="-1"/>
                <a:ext cx="2435507" cy="614099"/>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62" name="Text"/>
              <p:cNvSpPr txBox="1"/>
              <p:nvPr/>
            </p:nvSpPr>
            <p:spPr>
              <a:xfrm>
                <a:off x="76200" y="106908"/>
                <a:ext cx="2283107"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1</m:t>
                          </m:r>
                        </m:sub>
                      </m:sSub>
                    </m:oMath>
                  </m:oMathPara>
                </a14:m>
                <a:endParaRPr sz="1792"/>
              </a:p>
            </p:txBody>
          </p:sp>
        </p:grpSp>
        <p:grpSp>
          <p:nvGrpSpPr>
            <p:cNvPr id="366" name="Rectangle"/>
            <p:cNvGrpSpPr/>
            <p:nvPr/>
          </p:nvGrpSpPr>
          <p:grpSpPr>
            <a:xfrm>
              <a:off x="-1" y="3838820"/>
              <a:ext cx="2435508" cy="614098"/>
              <a:chOff x="0" y="0"/>
              <a:chExt cx="2435506" cy="614097"/>
            </a:xfrm>
          </p:grpSpPr>
          <p:sp>
            <p:nvSpPr>
              <p:cNvPr id="364" name="Rectangle"/>
              <p:cNvSpPr/>
              <p:nvPr/>
            </p:nvSpPr>
            <p:spPr>
              <a:xfrm>
                <a:off x="0" y="-1"/>
                <a:ext cx="2435507" cy="614099"/>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65" name="Text"/>
              <p:cNvSpPr txBox="1"/>
              <p:nvPr/>
            </p:nvSpPr>
            <p:spPr>
              <a:xfrm>
                <a:off x="76200" y="105623"/>
                <a:ext cx="2283107" cy="40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N</m:t>
                          </m:r>
                        </m:sub>
                      </m:sSub>
                    </m:oMath>
                  </m:oMathPara>
                </a14:m>
                <a:endParaRPr sz="1792"/>
              </a:p>
            </p:txBody>
          </p:sp>
        </p:grpSp>
        <p:sp>
          <p:nvSpPr>
            <p:cNvPr id="367" name="Equation"/>
            <p:cNvSpPr txBox="1"/>
            <p:nvPr/>
          </p:nvSpPr>
          <p:spPr>
            <a:xfrm>
              <a:off x="1108882" y="2253617"/>
              <a:ext cx="217743" cy="1217296"/>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13500" i="1">
                        <a:solidFill>
                          <a:srgbClr val="5E5E5E"/>
                        </a:solidFill>
                        <a:latin typeface="Cambria Math" panose="02040503050406030204" pitchFamily="18" charset="0"/>
                      </a:rPr>
                      <m:t>⋮</m:t>
                    </m:r>
                  </m:oMath>
                </m:oMathPara>
              </a14:m>
              <a:endParaRPr sz="13500">
                <a:solidFill>
                  <a:srgbClr val="5E5E5E"/>
                </a:solidFill>
              </a:endParaRPr>
            </a:p>
          </p:txBody>
        </p:sp>
        <p:grpSp>
          <p:nvGrpSpPr>
            <p:cNvPr id="370" name="Rectangle"/>
            <p:cNvGrpSpPr/>
            <p:nvPr/>
          </p:nvGrpSpPr>
          <p:grpSpPr>
            <a:xfrm>
              <a:off x="-1" y="1164908"/>
              <a:ext cx="2435508" cy="614098"/>
              <a:chOff x="0" y="0"/>
              <a:chExt cx="2435506" cy="614097"/>
            </a:xfrm>
          </p:grpSpPr>
          <p:sp>
            <p:nvSpPr>
              <p:cNvPr id="368" name="Rectangle"/>
              <p:cNvSpPr/>
              <p:nvPr/>
            </p:nvSpPr>
            <p:spPr>
              <a:xfrm>
                <a:off x="0" y="-1"/>
                <a:ext cx="2435507" cy="614099"/>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69" name="Text"/>
              <p:cNvSpPr txBox="1"/>
              <p:nvPr/>
            </p:nvSpPr>
            <p:spPr>
              <a:xfrm>
                <a:off x="76200" y="106908"/>
                <a:ext cx="2283107"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2</m:t>
                          </m:r>
                        </m:sub>
                      </m:sSub>
                    </m:oMath>
                  </m:oMathPara>
                </a14:m>
                <a:endParaRPr sz="1792"/>
              </a:p>
            </p:txBody>
          </p:sp>
        </p:grpSp>
        <p:grpSp>
          <p:nvGrpSpPr>
            <p:cNvPr id="373" name="self-attention"/>
            <p:cNvGrpSpPr/>
            <p:nvPr/>
          </p:nvGrpSpPr>
          <p:grpSpPr>
            <a:xfrm>
              <a:off x="3610199" y="708411"/>
              <a:ext cx="3113707" cy="3036096"/>
              <a:chOff x="0" y="0"/>
              <a:chExt cx="3113705" cy="3036095"/>
            </a:xfrm>
          </p:grpSpPr>
          <p:sp>
            <p:nvSpPr>
              <p:cNvPr id="371" name="Rounded Rectangle"/>
              <p:cNvSpPr/>
              <p:nvPr/>
            </p:nvSpPr>
            <p:spPr>
              <a:xfrm>
                <a:off x="0" y="0"/>
                <a:ext cx="3113706" cy="3036096"/>
              </a:xfrm>
              <a:prstGeom prst="roundRect">
                <a:avLst>
                  <a:gd name="adj" fmla="val 15000"/>
                </a:avLst>
              </a:prstGeom>
              <a:solidFill>
                <a:srgbClr val="D6D5D5"/>
              </a:solidFill>
              <a:ln w="12700" cap="flat">
                <a:noFill/>
                <a:miter lim="400000"/>
              </a:ln>
              <a:effectLst/>
            </p:spPr>
            <p:txBody>
              <a:bodyPr wrap="square" lIns="71436" tIns="71436" rIns="71436" bIns="71436" numCol="1" anchor="ctr">
                <a:noAutofit/>
              </a:bodyPr>
              <a:lstStyle/>
              <a:p>
                <a:pPr>
                  <a:defRPr sz="3600">
                    <a:solidFill>
                      <a:srgbClr val="000000"/>
                    </a:solidFill>
                  </a:defRPr>
                </a:pPr>
              </a:p>
            </p:txBody>
          </p:sp>
          <p:sp>
            <p:nvSpPr>
              <p:cNvPr id="372" name="self-attention"/>
              <p:cNvSpPr txBox="1"/>
              <p:nvPr/>
            </p:nvSpPr>
            <p:spPr>
              <a:xfrm>
                <a:off x="133385" y="894441"/>
                <a:ext cx="2846935" cy="12472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3600">
                    <a:solidFill>
                      <a:srgbClr val="000000"/>
                    </a:solidFill>
                  </a:defRPr>
                </a:lvl1pPr>
              </a:lstStyle>
              <a:p>
                <a:pPr/>
                <a:r>
                  <a:t>self-attention</a:t>
                </a:r>
              </a:p>
            </p:txBody>
          </p:sp>
        </p:grpSp>
        <p:grpSp>
          <p:nvGrpSpPr>
            <p:cNvPr id="376" name="Rectangle"/>
            <p:cNvGrpSpPr/>
            <p:nvPr/>
          </p:nvGrpSpPr>
          <p:grpSpPr>
            <a:xfrm>
              <a:off x="7898597" y="-1"/>
              <a:ext cx="2435509" cy="614097"/>
              <a:chOff x="0" y="0"/>
              <a:chExt cx="2435508" cy="614095"/>
            </a:xfrm>
          </p:grpSpPr>
          <p:sp>
            <p:nvSpPr>
              <p:cNvPr id="374" name="Rectangle"/>
              <p:cNvSpPr/>
              <p:nvPr/>
            </p:nvSpPr>
            <p:spPr>
              <a:xfrm>
                <a:off x="-1" y="0"/>
                <a:ext cx="2435510" cy="614096"/>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75" name="Text"/>
              <p:cNvSpPr txBox="1"/>
              <p:nvPr/>
            </p:nvSpPr>
            <p:spPr>
              <a:xfrm>
                <a:off x="76199" y="106907"/>
                <a:ext cx="2283110" cy="40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1</m:t>
                          </m:r>
                        </m:sub>
                      </m:sSub>
                    </m:oMath>
                  </m:oMathPara>
                </a14:m>
                <a:endParaRPr sz="1792"/>
              </a:p>
            </p:txBody>
          </p:sp>
        </p:grpSp>
        <p:grpSp>
          <p:nvGrpSpPr>
            <p:cNvPr id="379" name="Rectangle"/>
            <p:cNvGrpSpPr/>
            <p:nvPr/>
          </p:nvGrpSpPr>
          <p:grpSpPr>
            <a:xfrm>
              <a:off x="7898597" y="3838820"/>
              <a:ext cx="2435509" cy="614098"/>
              <a:chOff x="0" y="0"/>
              <a:chExt cx="2435508" cy="614097"/>
            </a:xfrm>
          </p:grpSpPr>
          <p:sp>
            <p:nvSpPr>
              <p:cNvPr id="377" name="Rectangle"/>
              <p:cNvSpPr/>
              <p:nvPr/>
            </p:nvSpPr>
            <p:spPr>
              <a:xfrm>
                <a:off x="-1" y="-1"/>
                <a:ext cx="2435510" cy="614099"/>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78" name="Text"/>
              <p:cNvSpPr txBox="1"/>
              <p:nvPr/>
            </p:nvSpPr>
            <p:spPr>
              <a:xfrm>
                <a:off x="76199" y="105623"/>
                <a:ext cx="2283110" cy="40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N</m:t>
                          </m:r>
                        </m:sub>
                      </m:sSub>
                    </m:oMath>
                  </m:oMathPara>
                </a14:m>
                <a:endParaRPr sz="1792"/>
              </a:p>
            </p:txBody>
          </p:sp>
        </p:grpSp>
        <p:sp>
          <p:nvSpPr>
            <p:cNvPr id="380" name="Equation"/>
            <p:cNvSpPr txBox="1"/>
            <p:nvPr/>
          </p:nvSpPr>
          <p:spPr>
            <a:xfrm>
              <a:off x="9007481" y="2253617"/>
              <a:ext cx="217742" cy="1217296"/>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13500" i="1">
                        <a:solidFill>
                          <a:srgbClr val="5E5E5E"/>
                        </a:solidFill>
                        <a:latin typeface="Cambria Math" panose="02040503050406030204" pitchFamily="18" charset="0"/>
                      </a:rPr>
                      <m:t>⋮</m:t>
                    </m:r>
                  </m:oMath>
                </m:oMathPara>
              </a14:m>
              <a:endParaRPr sz="13500">
                <a:solidFill>
                  <a:srgbClr val="5E5E5E"/>
                </a:solidFill>
              </a:endParaRPr>
            </a:p>
          </p:txBody>
        </p:sp>
        <p:grpSp>
          <p:nvGrpSpPr>
            <p:cNvPr id="383" name="Rectangle"/>
            <p:cNvGrpSpPr/>
            <p:nvPr/>
          </p:nvGrpSpPr>
          <p:grpSpPr>
            <a:xfrm>
              <a:off x="7898597" y="1164908"/>
              <a:ext cx="2435509" cy="614098"/>
              <a:chOff x="0" y="0"/>
              <a:chExt cx="2435508" cy="614097"/>
            </a:xfrm>
          </p:grpSpPr>
          <p:sp>
            <p:nvSpPr>
              <p:cNvPr id="381" name="Rectangle"/>
              <p:cNvSpPr/>
              <p:nvPr/>
            </p:nvSpPr>
            <p:spPr>
              <a:xfrm>
                <a:off x="-1" y="-1"/>
                <a:ext cx="2435510" cy="614099"/>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82" name="Text"/>
              <p:cNvSpPr txBox="1"/>
              <p:nvPr/>
            </p:nvSpPr>
            <p:spPr>
              <a:xfrm>
                <a:off x="76199" y="106908"/>
                <a:ext cx="2283110"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2</m:t>
                          </m:r>
                        </m:sub>
                      </m:sSub>
                    </m:oMath>
                  </m:oMathPara>
                </a14:m>
                <a:endParaRPr sz="1792"/>
              </a:p>
            </p:txBody>
          </p:sp>
        </p:grpSp>
      </p:grpSp>
      <p:grpSp>
        <p:nvGrpSpPr>
          <p:cNvPr id="387" name="A graph depicting the operation of a self-attention unit.  Boxes labelled &quot;x1&quot;, &quot;x2&quot;, ..., &quot;xN&quot; all point to a box labelled &quot;self-attention&quot;, which points to boxes labelled &quot;y1&quot;, &quot;y2&quot;, ..., &quot;yN&quot;."/>
          <p:cNvGrpSpPr/>
          <p:nvPr/>
        </p:nvGrpSpPr>
        <p:grpSpPr>
          <a:xfrm>
            <a:off x="13485313" y="7578590"/>
            <a:ext cx="10486506" cy="188291"/>
            <a:chOff x="0" y="0"/>
            <a:chExt cx="10486504" cy="188289"/>
          </a:xfrm>
        </p:grpSpPr>
        <p:sp>
          <p:nvSpPr>
            <p:cNvPr id="385" name="Rectangle"/>
            <p:cNvSpPr/>
            <p:nvPr/>
          </p:nvSpPr>
          <p:spPr>
            <a:xfrm>
              <a:off x="0" y="0"/>
              <a:ext cx="10486505" cy="188290"/>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386" name="A graph depicting the operation of a self-attention unit.  Boxes labelled &quot;x1&quot;, &quot;x2&quot;, ..., &quot;xN&quot; all point to a box labelled &quot;self-attention&quot;, which points to boxes labelled &quot;y1&quot;, &quot;y2&quot;, ..., &quot;yN&quot;."/>
            <p:cNvSpPr txBox="1"/>
            <p:nvPr/>
          </p:nvSpPr>
          <p:spPr>
            <a:xfrm>
              <a:off x="0" y="0"/>
              <a:ext cx="10486505"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graph depicting the operation of a self-attention unit.  Boxes labelled "x1", "x2", ..., "xN" all point to a box labelled "self-attention", which points to boxes labelled "y1", "y2", ..., "yN".</a:t>
              </a:r>
            </a:p>
          </p:txBody>
        </p:sp>
      </p:grpSp>
      <p:grpSp>
        <p:nvGrpSpPr>
          <p:cNvPr id="431" name="Group"/>
          <p:cNvGrpSpPr/>
          <p:nvPr/>
        </p:nvGrpSpPr>
        <p:grpSpPr>
          <a:xfrm>
            <a:off x="2206944" y="2343754"/>
            <a:ext cx="9143115" cy="11008194"/>
            <a:chOff x="0" y="0"/>
            <a:chExt cx="9143114" cy="11008192"/>
          </a:xfrm>
        </p:grpSpPr>
        <p:grpSp>
          <p:nvGrpSpPr>
            <p:cNvPr id="427" name="Group"/>
            <p:cNvGrpSpPr/>
            <p:nvPr/>
          </p:nvGrpSpPr>
          <p:grpSpPr>
            <a:xfrm>
              <a:off x="76199" y="-1"/>
              <a:ext cx="8990718" cy="10629405"/>
              <a:chOff x="0" y="0"/>
              <a:chExt cx="8990716" cy="10629404"/>
            </a:xfrm>
          </p:grpSpPr>
          <p:grpSp>
            <p:nvGrpSpPr>
              <p:cNvPr id="390" name="Rectangle"/>
              <p:cNvGrpSpPr/>
              <p:nvPr/>
            </p:nvGrpSpPr>
            <p:grpSpPr>
              <a:xfrm>
                <a:off x="-1" y="346848"/>
                <a:ext cx="2435508" cy="614098"/>
                <a:chOff x="0" y="0"/>
                <a:chExt cx="2435506" cy="614096"/>
              </a:xfrm>
            </p:grpSpPr>
            <p:sp>
              <p:nvSpPr>
                <p:cNvPr id="388" name="Rectangle"/>
                <p:cNvSpPr/>
                <p:nvPr/>
              </p:nvSpPr>
              <p:spPr>
                <a:xfrm>
                  <a:off x="0" y="0"/>
                  <a:ext cx="2435507" cy="614097"/>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89" name="Text"/>
                <p:cNvSpPr txBox="1"/>
                <p:nvPr/>
              </p:nvSpPr>
              <p:spPr>
                <a:xfrm>
                  <a:off x="76200" y="106908"/>
                  <a:ext cx="2283107"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1</m:t>
                            </m:r>
                          </m:sub>
                        </m:sSub>
                      </m:oMath>
                    </m:oMathPara>
                  </a14:m>
                  <a:endParaRPr sz="1792"/>
                </a:p>
              </p:txBody>
            </p:sp>
          </p:grpSp>
          <p:grpSp>
            <p:nvGrpSpPr>
              <p:cNvPr id="393" name="RNN"/>
              <p:cNvGrpSpPr/>
              <p:nvPr/>
            </p:nvGrpSpPr>
            <p:grpSpPr>
              <a:xfrm>
                <a:off x="3959481" y="-1"/>
                <a:ext cx="1386192" cy="1307795"/>
                <a:chOff x="0" y="0"/>
                <a:chExt cx="1386191" cy="1307793"/>
              </a:xfrm>
            </p:grpSpPr>
            <p:sp>
              <p:nvSpPr>
                <p:cNvPr id="391" name="Rounded Rectangle"/>
                <p:cNvSpPr/>
                <p:nvPr/>
              </p:nvSpPr>
              <p:spPr>
                <a:xfrm>
                  <a:off x="0" y="0"/>
                  <a:ext cx="1386192" cy="1307794"/>
                </a:xfrm>
                <a:prstGeom prst="roundRect">
                  <a:avLst>
                    <a:gd name="adj" fmla="val 15503"/>
                  </a:avLst>
                </a:prstGeom>
                <a:solidFill>
                  <a:srgbClr val="D6D5D5"/>
                </a:solidFill>
                <a:ln w="12700" cap="flat">
                  <a:noFill/>
                  <a:miter lim="400000"/>
                </a:ln>
                <a:effectLst/>
              </p:spPr>
              <p:txBody>
                <a:bodyPr wrap="square" lIns="71436" tIns="71436" rIns="71436" bIns="71436" numCol="1" anchor="ctr">
                  <a:noAutofit/>
                </a:bodyPr>
                <a:lstStyle/>
                <a:p>
                  <a:pPr>
                    <a:defRPr sz="3600">
                      <a:solidFill>
                        <a:srgbClr val="000000"/>
                      </a:solidFill>
                    </a:defRPr>
                  </a:pPr>
                </a:p>
              </p:txBody>
            </p:sp>
            <p:sp>
              <p:nvSpPr>
                <p:cNvPr id="392" name="RNN"/>
                <p:cNvSpPr txBox="1"/>
                <p:nvPr/>
              </p:nvSpPr>
              <p:spPr>
                <a:xfrm>
                  <a:off x="59382" y="309690"/>
                  <a:ext cx="1267427" cy="688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3600">
                      <a:solidFill>
                        <a:srgbClr val="000000"/>
                      </a:solidFill>
                    </a:defRPr>
                  </a:lvl1pPr>
                </a:lstStyle>
                <a:p>
                  <a:pPr/>
                  <a:r>
                    <a:t>RNN</a:t>
                  </a:r>
                </a:p>
              </p:txBody>
            </p:sp>
          </p:grpSp>
          <p:grpSp>
            <p:nvGrpSpPr>
              <p:cNvPr id="396" name="Rectangle"/>
              <p:cNvGrpSpPr/>
              <p:nvPr/>
            </p:nvGrpSpPr>
            <p:grpSpPr>
              <a:xfrm>
                <a:off x="3434822" y="1769027"/>
                <a:ext cx="2435508" cy="614098"/>
                <a:chOff x="0" y="0"/>
                <a:chExt cx="2435506" cy="614096"/>
              </a:xfrm>
            </p:grpSpPr>
            <p:sp>
              <p:nvSpPr>
                <p:cNvPr id="394" name="Rectangle"/>
                <p:cNvSpPr/>
                <p:nvPr/>
              </p:nvSpPr>
              <p:spPr>
                <a:xfrm>
                  <a:off x="0" y="0"/>
                  <a:ext cx="2435507" cy="614097"/>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95" name="Text"/>
                <p:cNvSpPr txBox="1"/>
                <p:nvPr/>
              </p:nvSpPr>
              <p:spPr>
                <a:xfrm>
                  <a:off x="76200" y="106908"/>
                  <a:ext cx="2283107"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1</m:t>
                            </m:r>
                          </m:sub>
                        </m:sSub>
                      </m:oMath>
                    </m:oMathPara>
                  </a14:m>
                  <a:endParaRPr sz="1792"/>
                </a:p>
              </p:txBody>
            </p:sp>
          </p:grpSp>
          <p:grpSp>
            <p:nvGrpSpPr>
              <p:cNvPr id="399" name="Rectangle"/>
              <p:cNvGrpSpPr/>
              <p:nvPr/>
            </p:nvGrpSpPr>
            <p:grpSpPr>
              <a:xfrm>
                <a:off x="-1" y="3367013"/>
                <a:ext cx="2435508" cy="614097"/>
                <a:chOff x="0" y="0"/>
                <a:chExt cx="2435506" cy="614095"/>
              </a:xfrm>
            </p:grpSpPr>
            <p:sp>
              <p:nvSpPr>
                <p:cNvPr id="397" name="Rectangle"/>
                <p:cNvSpPr/>
                <p:nvPr/>
              </p:nvSpPr>
              <p:spPr>
                <a:xfrm>
                  <a:off x="0" y="0"/>
                  <a:ext cx="2435507" cy="614096"/>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398" name="Text"/>
                <p:cNvSpPr txBox="1"/>
                <p:nvPr/>
              </p:nvSpPr>
              <p:spPr>
                <a:xfrm>
                  <a:off x="76200" y="106907"/>
                  <a:ext cx="2283107" cy="40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2</m:t>
                            </m:r>
                          </m:sub>
                        </m:sSub>
                      </m:oMath>
                    </m:oMathPara>
                  </a14:m>
                  <a:endParaRPr sz="1792"/>
                </a:p>
              </p:txBody>
            </p:sp>
          </p:grpSp>
          <p:grpSp>
            <p:nvGrpSpPr>
              <p:cNvPr id="402" name="Rectangle"/>
              <p:cNvGrpSpPr/>
              <p:nvPr/>
            </p:nvGrpSpPr>
            <p:grpSpPr>
              <a:xfrm>
                <a:off x="3434822" y="4964998"/>
                <a:ext cx="2435508" cy="614098"/>
                <a:chOff x="0" y="0"/>
                <a:chExt cx="2435506" cy="614096"/>
              </a:xfrm>
            </p:grpSpPr>
            <p:sp>
              <p:nvSpPr>
                <p:cNvPr id="400" name="Rectangle"/>
                <p:cNvSpPr/>
                <p:nvPr/>
              </p:nvSpPr>
              <p:spPr>
                <a:xfrm>
                  <a:off x="0" y="0"/>
                  <a:ext cx="2435507" cy="614097"/>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401" name="Text"/>
                <p:cNvSpPr txBox="1"/>
                <p:nvPr/>
              </p:nvSpPr>
              <p:spPr>
                <a:xfrm>
                  <a:off x="76200" y="106908"/>
                  <a:ext cx="2283107"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2</m:t>
                            </m:r>
                          </m:sub>
                        </m:sSub>
                      </m:oMath>
                    </m:oMathPara>
                  </a14:m>
                  <a:endParaRPr sz="1792"/>
                </a:p>
              </p:txBody>
            </p:sp>
          </p:grpSp>
          <p:grpSp>
            <p:nvGrpSpPr>
              <p:cNvPr id="405" name="RNN"/>
              <p:cNvGrpSpPr/>
              <p:nvPr/>
            </p:nvGrpSpPr>
            <p:grpSpPr>
              <a:xfrm>
                <a:off x="3959481" y="3020164"/>
                <a:ext cx="1386192" cy="1307795"/>
                <a:chOff x="0" y="0"/>
                <a:chExt cx="1386191" cy="1307793"/>
              </a:xfrm>
            </p:grpSpPr>
            <p:sp>
              <p:nvSpPr>
                <p:cNvPr id="403" name="Rounded Rectangle"/>
                <p:cNvSpPr/>
                <p:nvPr/>
              </p:nvSpPr>
              <p:spPr>
                <a:xfrm>
                  <a:off x="0" y="0"/>
                  <a:ext cx="1386192" cy="1307794"/>
                </a:xfrm>
                <a:prstGeom prst="roundRect">
                  <a:avLst>
                    <a:gd name="adj" fmla="val 15503"/>
                  </a:avLst>
                </a:prstGeom>
                <a:solidFill>
                  <a:srgbClr val="D6D5D5"/>
                </a:solidFill>
                <a:ln w="12700" cap="flat">
                  <a:noFill/>
                  <a:miter lim="400000"/>
                </a:ln>
                <a:effectLst/>
              </p:spPr>
              <p:txBody>
                <a:bodyPr wrap="square" lIns="71436" tIns="71436" rIns="71436" bIns="71436" numCol="1" anchor="ctr">
                  <a:noAutofit/>
                </a:bodyPr>
                <a:lstStyle/>
                <a:p>
                  <a:pPr>
                    <a:defRPr sz="3600">
                      <a:solidFill>
                        <a:srgbClr val="000000"/>
                      </a:solidFill>
                    </a:defRPr>
                  </a:pPr>
                </a:p>
              </p:txBody>
            </p:sp>
            <p:sp>
              <p:nvSpPr>
                <p:cNvPr id="404" name="RNN"/>
                <p:cNvSpPr txBox="1"/>
                <p:nvPr/>
              </p:nvSpPr>
              <p:spPr>
                <a:xfrm>
                  <a:off x="59382" y="309690"/>
                  <a:ext cx="1267427" cy="688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3600">
                      <a:solidFill>
                        <a:srgbClr val="000000"/>
                      </a:solidFill>
                    </a:defRPr>
                  </a:lvl1pPr>
                </a:lstStyle>
                <a:p>
                  <a:pPr/>
                  <a:r>
                    <a:t>RNN</a:t>
                  </a:r>
                </a:p>
              </p:txBody>
            </p:sp>
          </p:grpSp>
          <p:sp>
            <p:nvSpPr>
              <p:cNvPr id="406" name="Equation"/>
              <p:cNvSpPr txBox="1"/>
              <p:nvPr/>
            </p:nvSpPr>
            <p:spPr>
              <a:xfrm>
                <a:off x="4543706" y="6110590"/>
                <a:ext cx="217742" cy="1217296"/>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13500" i="1">
                          <a:solidFill>
                            <a:srgbClr val="5E5E5E"/>
                          </a:solidFill>
                          <a:latin typeface="Cambria Math" panose="02040503050406030204" pitchFamily="18" charset="0"/>
                        </a:rPr>
                        <m:t>⋮</m:t>
                      </m:r>
                    </m:oMath>
                  </m:oMathPara>
                </a14:m>
                <a:endParaRPr sz="13500">
                  <a:solidFill>
                    <a:srgbClr val="5E5E5E"/>
                  </a:solidFill>
                </a:endParaRPr>
              </a:p>
            </p:txBody>
          </p:sp>
          <p:grpSp>
            <p:nvGrpSpPr>
              <p:cNvPr id="409" name="Rectangle"/>
              <p:cNvGrpSpPr/>
              <p:nvPr/>
            </p:nvGrpSpPr>
            <p:grpSpPr>
              <a:xfrm>
                <a:off x="3434822" y="7859380"/>
                <a:ext cx="2435508" cy="614098"/>
                <a:chOff x="0" y="0"/>
                <a:chExt cx="2435506" cy="614096"/>
              </a:xfrm>
            </p:grpSpPr>
            <p:sp>
              <p:nvSpPr>
                <p:cNvPr id="407" name="Rectangle"/>
                <p:cNvSpPr/>
                <p:nvPr/>
              </p:nvSpPr>
              <p:spPr>
                <a:xfrm>
                  <a:off x="0" y="0"/>
                  <a:ext cx="2435507" cy="614097"/>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408" name="Text"/>
                <p:cNvSpPr txBox="1"/>
                <p:nvPr/>
              </p:nvSpPr>
              <p:spPr>
                <a:xfrm>
                  <a:off x="76200" y="105623"/>
                  <a:ext cx="2283107" cy="40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N</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1</m:t>
                            </m:r>
                          </m:sub>
                        </m:sSub>
                      </m:oMath>
                    </m:oMathPara>
                  </a14:m>
                  <a:endParaRPr sz="1792"/>
                </a:p>
              </p:txBody>
            </p:sp>
          </p:grpSp>
          <p:grpSp>
            <p:nvGrpSpPr>
              <p:cNvPr id="412" name="RNN"/>
              <p:cNvGrpSpPr/>
              <p:nvPr/>
            </p:nvGrpSpPr>
            <p:grpSpPr>
              <a:xfrm>
                <a:off x="3959481" y="9321609"/>
                <a:ext cx="1386192" cy="1307796"/>
                <a:chOff x="0" y="0"/>
                <a:chExt cx="1386191" cy="1307794"/>
              </a:xfrm>
            </p:grpSpPr>
            <p:sp>
              <p:nvSpPr>
                <p:cNvPr id="410" name="Rounded Rectangle"/>
                <p:cNvSpPr/>
                <p:nvPr/>
              </p:nvSpPr>
              <p:spPr>
                <a:xfrm>
                  <a:off x="0" y="0"/>
                  <a:ext cx="1386192" cy="1307795"/>
                </a:xfrm>
                <a:prstGeom prst="roundRect">
                  <a:avLst>
                    <a:gd name="adj" fmla="val 15503"/>
                  </a:avLst>
                </a:prstGeom>
                <a:solidFill>
                  <a:srgbClr val="D6D5D5"/>
                </a:solidFill>
                <a:ln w="12700" cap="flat">
                  <a:noFill/>
                  <a:miter lim="400000"/>
                </a:ln>
                <a:effectLst/>
              </p:spPr>
              <p:txBody>
                <a:bodyPr wrap="square" lIns="71436" tIns="71436" rIns="71436" bIns="71436" numCol="1" anchor="ctr">
                  <a:noAutofit/>
                </a:bodyPr>
                <a:lstStyle/>
                <a:p>
                  <a:pPr>
                    <a:defRPr sz="3600">
                      <a:solidFill>
                        <a:srgbClr val="000000"/>
                      </a:solidFill>
                    </a:defRPr>
                  </a:pPr>
                </a:p>
              </p:txBody>
            </p:sp>
            <p:sp>
              <p:nvSpPr>
                <p:cNvPr id="411" name="RNN"/>
                <p:cNvSpPr txBox="1"/>
                <p:nvPr/>
              </p:nvSpPr>
              <p:spPr>
                <a:xfrm>
                  <a:off x="59382" y="309691"/>
                  <a:ext cx="1267427" cy="688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3600">
                      <a:solidFill>
                        <a:srgbClr val="000000"/>
                      </a:solidFill>
                    </a:defRPr>
                  </a:lvl1pPr>
                </a:lstStyle>
                <a:p>
                  <a:pPr/>
                  <a:r>
                    <a:t>RNN</a:t>
                  </a:r>
                </a:p>
              </p:txBody>
            </p:sp>
          </p:grpSp>
          <p:grpSp>
            <p:nvGrpSpPr>
              <p:cNvPr id="415" name="Rectangle"/>
              <p:cNvGrpSpPr/>
              <p:nvPr/>
            </p:nvGrpSpPr>
            <p:grpSpPr>
              <a:xfrm>
                <a:off x="6555208" y="9668458"/>
                <a:ext cx="2435509" cy="614098"/>
                <a:chOff x="0" y="0"/>
                <a:chExt cx="2435508" cy="614096"/>
              </a:xfrm>
            </p:grpSpPr>
            <p:sp>
              <p:nvSpPr>
                <p:cNvPr id="413" name="Rectangle"/>
                <p:cNvSpPr/>
                <p:nvPr/>
              </p:nvSpPr>
              <p:spPr>
                <a:xfrm>
                  <a:off x="-1" y="0"/>
                  <a:ext cx="2435510" cy="614097"/>
                </a:xfrm>
                <a:prstGeom prst="rect">
                  <a:avLst/>
                </a:prstGeom>
                <a:noFill/>
                <a:ln w="152400" cap="flat">
                  <a:solidFill>
                    <a:srgbClr val="004D80"/>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414" name="Text"/>
                <p:cNvSpPr txBox="1"/>
                <p:nvPr/>
              </p:nvSpPr>
              <p:spPr>
                <a:xfrm>
                  <a:off x="76199" y="105623"/>
                  <a:ext cx="2283110" cy="40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y</m:t>
                            </m:r>
                          </m:e>
                          <m:sub>
                            <m:r>
                              <a:rPr xmlns:a="http://schemas.openxmlformats.org/drawingml/2006/main" sz="1900" i="1">
                                <a:solidFill>
                                  <a:srgbClr val="000000"/>
                                </a:solidFill>
                                <a:latin typeface="Cambria Math" panose="02040503050406030204" pitchFamily="18" charset="0"/>
                              </a:rPr>
                              <m:t>N</m:t>
                            </m:r>
                          </m:sub>
                        </m:sSub>
                      </m:oMath>
                    </m:oMathPara>
                  </a14:m>
                  <a:endParaRPr sz="1792"/>
                </a:p>
              </p:txBody>
            </p:sp>
          </p:grpSp>
          <p:grpSp>
            <p:nvGrpSpPr>
              <p:cNvPr id="418" name="Rectangle"/>
              <p:cNvGrpSpPr/>
              <p:nvPr/>
            </p:nvGrpSpPr>
            <p:grpSpPr>
              <a:xfrm>
                <a:off x="-1" y="9668458"/>
                <a:ext cx="2435508" cy="614098"/>
                <a:chOff x="0" y="0"/>
                <a:chExt cx="2435506" cy="614096"/>
              </a:xfrm>
            </p:grpSpPr>
            <p:sp>
              <p:nvSpPr>
                <p:cNvPr id="416" name="Rectangle"/>
                <p:cNvSpPr/>
                <p:nvPr/>
              </p:nvSpPr>
              <p:spPr>
                <a:xfrm>
                  <a:off x="0" y="0"/>
                  <a:ext cx="2435507" cy="614097"/>
                </a:xfrm>
                <a:prstGeom prst="rect">
                  <a:avLst/>
                </a:prstGeom>
                <a:noFill/>
                <a:ln w="152400" cap="flat">
                  <a:solidFill>
                    <a:srgbClr val="FE9301"/>
                  </a:solidFill>
                  <a:prstDash val="solid"/>
                  <a:miter lim="400000"/>
                </a:ln>
                <a:effectLst/>
              </p:spPr>
              <p:txBody>
                <a:bodyPr wrap="square" lIns="71436" tIns="71436" rIns="71436" bIns="71436" numCol="1" anchor="ctr">
                  <a:noAutofit/>
                </a:bodyPr>
                <a:lstStyle/>
                <a:p>
                  <a:pPr>
                    <a:defRPr sz="1600">
                      <a:solidFill>
                        <a:srgbClr val="000000"/>
                      </a:solidFill>
                    </a:defRPr>
                  </a:pPr>
                </a:p>
              </p:txBody>
            </p:sp>
            <p:sp>
              <p:nvSpPr>
                <p:cNvPr id="417" name="Text"/>
                <p:cNvSpPr txBox="1"/>
                <p:nvPr/>
              </p:nvSpPr>
              <p:spPr>
                <a:xfrm>
                  <a:off x="76200" y="105623"/>
                  <a:ext cx="2283107" cy="40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solidFill>
                        <a:srgbClr val="000000"/>
                      </a:solidFill>
                      <a:latin typeface="Cambria Math"/>
                      <a:ea typeface="Cambria Math"/>
                      <a:cs typeface="Cambria Math"/>
                      <a:sym typeface="Cambria Math"/>
                    </a:defRPr>
                  </a:lvl1pPr>
                </a:lstStyle>
                <a:p>
                  <a:pPr/>
                  <a14:m>
                    <m:oMathPara>
                      <m:oMathParaPr>
                        <m:jc m:val="center"/>
                      </m:oMathParaPr>
                      <m:oMath>
                        <m:sSub>
                          <m:e>
                            <m:r>
                              <a:rPr xmlns:a="http://schemas.openxmlformats.org/drawingml/2006/main" sz="1900" i="1">
                                <a:solidFill>
                                  <a:srgbClr val="000000"/>
                                </a:solidFill>
                                <a:latin typeface="Cambria Math" panose="02040503050406030204" pitchFamily="18" charset="0"/>
                              </a:rPr>
                              <m:t>x</m:t>
                            </m:r>
                          </m:e>
                          <m:sub>
                            <m:r>
                              <a:rPr xmlns:a="http://schemas.openxmlformats.org/drawingml/2006/main" sz="1900" i="1">
                                <a:solidFill>
                                  <a:srgbClr val="000000"/>
                                </a:solidFill>
                                <a:latin typeface="Cambria Math" panose="02040503050406030204" pitchFamily="18" charset="0"/>
                              </a:rPr>
                              <m:t>N</m:t>
                            </m:r>
                          </m:sub>
                        </m:sSub>
                      </m:oMath>
                    </m:oMathPara>
                  </a14:m>
                  <a:endParaRPr sz="1792"/>
                </a:p>
              </p:txBody>
            </p:sp>
          </p:grpSp>
          <p:sp>
            <p:nvSpPr>
              <p:cNvPr id="419" name="Connection Line"/>
              <p:cNvSpPr/>
              <p:nvPr/>
            </p:nvSpPr>
            <p:spPr>
              <a:xfrm>
                <a:off x="4652576" y="9975506"/>
                <a:ext cx="3120387" cy="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0" name="Connection Line"/>
              <p:cNvSpPr/>
              <p:nvPr/>
            </p:nvSpPr>
            <p:spPr>
              <a:xfrm>
                <a:off x="1217753" y="653896"/>
                <a:ext cx="3434825" cy="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1" name="Connection Line"/>
              <p:cNvSpPr/>
              <p:nvPr/>
            </p:nvSpPr>
            <p:spPr>
              <a:xfrm flipH="1">
                <a:off x="4652576" y="653896"/>
                <a:ext cx="2" cy="1422181"/>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2" name="Connection Line"/>
              <p:cNvSpPr/>
              <p:nvPr/>
            </p:nvSpPr>
            <p:spPr>
              <a:xfrm>
                <a:off x="4652576" y="2076075"/>
                <a:ext cx="2" cy="1597987"/>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3" name="Connection Line"/>
              <p:cNvSpPr/>
              <p:nvPr/>
            </p:nvSpPr>
            <p:spPr>
              <a:xfrm flipV="1">
                <a:off x="1217753" y="3674061"/>
                <a:ext cx="3434825" cy="3"/>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4" name="Connection Line"/>
              <p:cNvSpPr/>
              <p:nvPr/>
            </p:nvSpPr>
            <p:spPr>
              <a:xfrm flipH="1">
                <a:off x="4652576" y="3674061"/>
                <a:ext cx="2" cy="1597987"/>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5" name="Connection Line"/>
              <p:cNvSpPr/>
              <p:nvPr/>
            </p:nvSpPr>
            <p:spPr>
              <a:xfrm>
                <a:off x="4652576" y="8166428"/>
                <a:ext cx="2" cy="1809080"/>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6" name="Connection Line"/>
              <p:cNvSpPr/>
              <p:nvPr/>
            </p:nvSpPr>
            <p:spPr>
              <a:xfrm flipV="1">
                <a:off x="1217753" y="9975506"/>
                <a:ext cx="3434825" cy="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grpSp>
          <p:nvGrpSpPr>
            <p:cNvPr id="430" name="Caption"/>
            <p:cNvGrpSpPr/>
            <p:nvPr/>
          </p:nvGrpSpPr>
          <p:grpSpPr>
            <a:xfrm>
              <a:off x="0" y="10731001"/>
              <a:ext cx="9143115" cy="277192"/>
              <a:chOff x="0" y="0"/>
              <a:chExt cx="9143114" cy="277190"/>
            </a:xfrm>
          </p:grpSpPr>
          <p:sp>
            <p:nvSpPr>
              <p:cNvPr id="428" name="Rectangle"/>
              <p:cNvSpPr/>
              <p:nvPr/>
            </p:nvSpPr>
            <p:spPr>
              <a:xfrm>
                <a:off x="0" y="0"/>
                <a:ext cx="9143115" cy="2771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429" name="A graph depicting the operation of an RNN.  A box labelled &quot;x1&quot; has an arrow going into a box labelled &quot;RNN&quot;.  From RNN, an arrow points to a box labelled &quot;y1&quot;.  From y1, an arrow points to another box labelled &quot;RNN&quot;, which also has an arrow from a box l"/>
              <p:cNvSpPr txBox="1"/>
              <p:nvPr/>
            </p:nvSpPr>
            <p:spPr>
              <a:xfrm>
                <a:off x="0" y="-1"/>
                <a:ext cx="9143115"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graph depicting the operation of an RNN.  A box labelled "x1" has an arrow going into a box labelled "RNN".  From RNN, an arrow points to a box labelled "y1".  From y1, an arrow points to another box labelled "RNN", which also has an arrow from a box labelled "x2".  After ellipses, boxes labelled "y N-1" and "xN" point to a box labelled "RNN", which points to a box labelled "yN".</a:t>
                </a:r>
              </a:p>
            </p:txBody>
          </p:sp>
        </p:grpSp>
      </p:grpSp>
      <p:sp>
        <p:nvSpPr>
          <p:cNvPr id="432" name="Rectangle"/>
          <p:cNvSpPr/>
          <p:nvPr/>
        </p:nvSpPr>
        <p:spPr>
          <a:xfrm>
            <a:off x="13122403" y="2362650"/>
            <a:ext cx="11212328" cy="11093065"/>
          </a:xfrm>
          <a:prstGeom prst="rect">
            <a:avLst/>
          </a:prstGeom>
          <a:ln w="63500">
            <a:solidFill>
              <a:srgbClr val="B51600"/>
            </a:solidFill>
            <a:miter lim="400000"/>
          </a:ln>
        </p:spPr>
        <p:txBody>
          <a:bodyPr lIns="71436" tIns="71436" rIns="71436" bIns="71436" anchor="ctr"/>
          <a:lstStyle/>
          <a:p>
            <a:pPr>
              <a:defRPr sz="4400">
                <a:solidFill>
                  <a:srgbClr val="000000"/>
                </a:solidFill>
              </a:defRPr>
            </a:pPr>
          </a:p>
        </p:txBody>
      </p:sp>
      <p:sp>
        <p:nvSpPr>
          <p:cNvPr id="433" name="This lecture"/>
          <p:cNvSpPr txBox="1"/>
          <p:nvPr/>
        </p:nvSpPr>
        <p:spPr>
          <a:xfrm>
            <a:off x="22103080" y="1688006"/>
            <a:ext cx="2248128"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B51600"/>
                </a:solidFill>
                <a:latin typeface="+mj-lt"/>
                <a:ea typeface="+mj-ea"/>
                <a:cs typeface="+mj-cs"/>
                <a:sym typeface="Helvetica Neue"/>
              </a:defRPr>
            </a:lvl1pPr>
          </a:lstStyle>
          <a:p>
            <a:pPr/>
            <a:r>
              <a:t>This lecture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4">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354">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2" fill="hold">
                                  <p:stCondLst>
                                    <p:cond delay="0"/>
                                  </p:stCondLst>
                                  <p:iterate type="el" backwards="0">
                                    <p:tmAbs val="0"/>
                                  </p:iterate>
                                  <p:childTnLst>
                                    <p:set>
                                      <p:cBhvr>
                                        <p:cTn id="12" fill="hold"/>
                                        <p:tgtEl>
                                          <p:spTgt spid="384"/>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el" backwards="0">
                                    <p:tmAbs val="0"/>
                                  </p:iterate>
                                  <p:childTnLst>
                                    <p:set>
                                      <p:cBhvr>
                                        <p:cTn id="15" fill="hold"/>
                                        <p:tgtEl>
                                          <p:spTgt spid="3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432"/>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4" grpId="1"/>
      <p:bldP build="whole" bldLvl="1" animBg="1" rev="0" advAuto="0" spid="384" grpId="2"/>
      <p:bldP build="whole" bldLvl="1" animBg="1" rev="0" advAuto="0" spid="432" grpId="4"/>
      <p:bldP build="whole" bldLvl="1" animBg="1" rev="0" advAuto="0" spid="433" grpId="5"/>
      <p:bldP build="whole" bldLvl="1" animBg="1" rev="0" advAuto="0" spid="387" grpId="3"/>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elf-Attention"/>
          <p:cNvSpPr txBox="1"/>
          <p:nvPr>
            <p:ph type="title"/>
          </p:nvPr>
        </p:nvSpPr>
        <p:spPr>
          <a:xfrm>
            <a:off x="2667000" y="357186"/>
            <a:ext cx="19050000" cy="3036097"/>
          </a:xfrm>
          <a:prstGeom prst="rect">
            <a:avLst/>
          </a:prstGeom>
        </p:spPr>
        <p:txBody>
          <a:bodyPr/>
          <a:lstStyle/>
          <a:p>
            <a:pPr/>
            <a:r>
              <a:t>Self-Attention</a:t>
            </a:r>
          </a:p>
        </p:txBody>
      </p:sp>
      <p:sp>
        <p:nvSpPr>
          <p:cNvPr id="436" name="Each input is transformed into a single output…"/>
          <p:cNvSpPr txBox="1"/>
          <p:nvPr>
            <p:ph type="body" idx="1"/>
          </p:nvPr>
        </p:nvSpPr>
        <p:spPr>
          <a:xfrm>
            <a:off x="2667000" y="3643312"/>
            <a:ext cx="19050000" cy="8840393"/>
          </a:xfrm>
          <a:prstGeom prst="rect">
            <a:avLst/>
          </a:prstGeom>
        </p:spPr>
        <p:txBody>
          <a:bodyPr/>
          <a:lstStyle/>
          <a:p>
            <a:pPr marL="580627" indent="-580627" defTabSz="780454">
              <a:spcBef>
                <a:spcPts val="3400"/>
              </a:spcBef>
              <a:defRPr sz="4100"/>
            </a:pPr>
            <a:r>
              <a:t>Each input is transformed into a single output</a:t>
            </a:r>
          </a:p>
          <a:p>
            <a:pPr lvl="2" marL="1392392" indent="-547842" defTabSz="780454">
              <a:spcBef>
                <a:spcPts val="3400"/>
              </a:spcBef>
              <a:defRPr sz="5100">
                <a:latin typeface="Cambria Math"/>
                <a:ea typeface="Cambria Math"/>
                <a:cs typeface="Cambria Math"/>
                <a:sym typeface="Cambria Math"/>
              </a:defRPr>
            </a:pPr>
            <a14:m>
              <m:oMath>
                <m:r>
                  <a:rPr xmlns:a="http://schemas.openxmlformats.org/drawingml/2006/main" sz="5100" i="1">
                    <a:solidFill>
                      <a:srgbClr val="000000"/>
                    </a:solidFill>
                    <a:latin typeface="Cambria Math" panose="02040503050406030204" pitchFamily="18" charset="0"/>
                  </a:rPr>
                  <m:t>N</m:t>
                </m:r>
              </m:oMath>
            </a14:m>
            <a:r>
              <a:rPr sz="4100">
                <a:latin typeface="Helvetica Neue Light"/>
                <a:ea typeface="Helvetica Neue Light"/>
                <a:cs typeface="Helvetica Neue Light"/>
                <a:sym typeface="Helvetica Neue Light"/>
              </a:rPr>
              <a:t> inputs means </a:t>
            </a:r>
            <a14:m>
              <m:oMath>
                <m:r>
                  <a:rPr xmlns:a="http://schemas.openxmlformats.org/drawingml/2006/main" sz="5100" i="1">
                    <a:solidFill>
                      <a:srgbClr val="000000"/>
                    </a:solidFill>
                    <a:latin typeface="Cambria Math" panose="02040503050406030204" pitchFamily="18" charset="0"/>
                  </a:rPr>
                  <m:t>N</m:t>
                </m:r>
              </m:oMath>
            </a14:m>
            <a:r>
              <a:rPr sz="4100">
                <a:latin typeface="Helvetica Neue Light"/>
                <a:ea typeface="Helvetica Neue Light"/>
                <a:cs typeface="Helvetica Neue Light"/>
                <a:sym typeface="Helvetica Neue Light"/>
              </a:rPr>
              <a:t> outputs</a:t>
            </a:r>
            <a:endParaRPr sz="4100"/>
          </a:p>
          <a:p>
            <a:pPr marL="580627" indent="-580627" defTabSz="780454">
              <a:spcBef>
                <a:spcPts val="3400"/>
              </a:spcBef>
              <a:defRPr sz="4100"/>
            </a:pPr>
            <a:r>
              <a:t>An output is computed by:</a:t>
            </a:r>
          </a:p>
          <a:p>
            <a:pPr lvl="1" marL="1432717" indent="-829467" defTabSz="780454">
              <a:spcBef>
                <a:spcPts val="3400"/>
              </a:spcBef>
              <a:buSzPct val="100000"/>
              <a:buAutoNum type="arabicPeriod" startAt="1"/>
              <a:defRPr sz="4100"/>
            </a:pPr>
            <a:r>
              <a:t>Each </a:t>
            </a:r>
            <a:r>
              <a:rPr>
                <a:solidFill>
                  <a:srgbClr val="0076BA"/>
                </a:solidFill>
                <a:latin typeface="Helvetica Neue Medium"/>
                <a:ea typeface="Helvetica Neue Medium"/>
                <a:cs typeface="Helvetica Neue Medium"/>
                <a:sym typeface="Helvetica Neue Medium"/>
              </a:rPr>
              <a:t>input</a:t>
            </a:r>
            <a:r>
              <a:t> </a:t>
            </a:r>
            <a14:m>
              <m:oMath>
                <m:sSub>
                  <m:e>
                    <m:r>
                      <a:rPr xmlns:a="http://schemas.openxmlformats.org/drawingml/2006/main" sz="5100" i="1">
                        <a:solidFill>
                          <a:srgbClr val="000000"/>
                        </a:solidFill>
                        <a:latin typeface="Cambria Math" panose="02040503050406030204" pitchFamily="18" charset="0"/>
                      </a:rPr>
                      <m:t>x</m:t>
                    </m:r>
                  </m:e>
                  <m:sub>
                    <m:r>
                      <a:rPr xmlns:a="http://schemas.openxmlformats.org/drawingml/2006/main" sz="5100" i="1">
                        <a:solidFill>
                          <a:srgbClr val="000000"/>
                        </a:solidFill>
                        <a:latin typeface="Cambria Math" panose="02040503050406030204" pitchFamily="18" charset="0"/>
                      </a:rPr>
                      <m:t>i</m:t>
                    </m:r>
                  </m:sub>
                </m:sSub>
              </m:oMath>
            </a14:m>
            <a:r>
              <a:t> transformed into </a:t>
            </a:r>
            <a:r>
              <a:rPr>
                <a:solidFill>
                  <a:srgbClr val="0076BA"/>
                </a:solidFill>
                <a:latin typeface="Helvetica Neue Medium"/>
                <a:ea typeface="Helvetica Neue Medium"/>
                <a:cs typeface="Helvetica Neue Medium"/>
                <a:sym typeface="Helvetica Neue Medium"/>
              </a:rPr>
              <a:t>value</a:t>
            </a:r>
            <a:r>
              <a:t> </a:t>
            </a:r>
            <a14:m>
              <m:oMath>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i</m:t>
                    </m:r>
                  </m:sub>
                </m:sSub>
              </m:oMath>
            </a14:m>
            <a:r>
              <a:t> by a </a:t>
            </a:r>
            <a:r>
              <a:rPr>
                <a:solidFill>
                  <a:srgbClr val="C82506"/>
                </a:solidFill>
                <a:latin typeface="Helvetica Neue Medium"/>
                <a:ea typeface="Helvetica Neue Medium"/>
                <a:cs typeface="Helvetica Neue Medium"/>
                <a:sym typeface="Helvetica Neue Medium"/>
              </a:rPr>
              <a:t>linear</a:t>
            </a:r>
            <a:r>
              <a:t> operation</a:t>
            </a:r>
          </a:p>
          <a:p>
            <a:pPr lvl="1" marL="0" indent="0" algn="ctr" defTabSz="780454">
              <a:spcBef>
                <a:spcPts val="3400"/>
              </a:spcBef>
              <a:buSzTx/>
              <a:buNone/>
              <a:defRPr sz="5100">
                <a:latin typeface="Cambria Math"/>
                <a:ea typeface="Cambria Math"/>
                <a:cs typeface="Cambria Math"/>
                <a:sym typeface="Cambria Math"/>
              </a:defRPr>
            </a:pPr>
            <a14:m>
              <m:oMathPara>
                <m:oMathParaPr>
                  <m:jc m:val="center"/>
                </m:oMathParaPr>
                <m:oMath>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i</m:t>
                      </m:r>
                    </m:sub>
                  </m:sSub>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β</m:t>
                      </m:r>
                    </m:e>
                    <m:sub>
                      <m:r>
                        <a:rPr xmlns:a="http://schemas.openxmlformats.org/drawingml/2006/main" sz="5100" i="1">
                          <a:solidFill>
                            <a:srgbClr val="000000"/>
                          </a:solidFill>
                          <a:latin typeface="Cambria Math" panose="02040503050406030204" pitchFamily="18" charset="0"/>
                        </a:rPr>
                        <m:t>v</m:t>
                      </m:r>
                    </m:sub>
                  </m:sSub>
                  <m:r>
                    <a:rPr xmlns:a="http://schemas.openxmlformats.org/drawingml/2006/main" sz="5100" i="1">
                      <a:solidFill>
                        <a:srgbClr val="000000"/>
                      </a:solidFill>
                      <a:latin typeface="Cambria Math" panose="02040503050406030204" pitchFamily="18" charset="0"/>
                    </a:rPr>
                    <m:t>+</m:t>
                  </m:r>
                  <m:r>
                    <m:rPr>
                      <m:sty m:val="p"/>
                    </m:rPr>
                    <a:rPr xmlns:a="http://schemas.openxmlformats.org/drawingml/2006/main" sz="5100" i="1">
                      <a:solidFill>
                        <a:srgbClr val="000000"/>
                      </a:solidFill>
                      <a:latin typeface="Cambria Math" panose="02040503050406030204" pitchFamily="18" charset="0"/>
                    </a:rPr>
                    <m:t>Ω</m:t>
                  </m:r>
                  <m:sSub>
                    <m:e>
                      <m:r>
                        <a:rPr xmlns:a="http://schemas.openxmlformats.org/drawingml/2006/main" sz="5100" i="1">
                          <a:solidFill>
                            <a:srgbClr val="000000"/>
                          </a:solidFill>
                          <a:latin typeface="Cambria Math" panose="02040503050406030204" pitchFamily="18" charset="0"/>
                        </a:rPr>
                        <m:t>x</m:t>
                      </m:r>
                    </m:e>
                    <m:sub>
                      <m:r>
                        <a:rPr xmlns:a="http://schemas.openxmlformats.org/drawingml/2006/main" sz="5100" i="1">
                          <a:solidFill>
                            <a:srgbClr val="000000"/>
                          </a:solidFill>
                          <a:latin typeface="Cambria Math" panose="02040503050406030204" pitchFamily="18" charset="0"/>
                        </a:rPr>
                        <m:t>i</m:t>
                      </m:r>
                    </m:sub>
                  </m:sSub>
                </m:oMath>
              </m:oMathPara>
            </a14:m>
            <a:endParaRPr sz="4100"/>
          </a:p>
          <a:p>
            <a:pPr lvl="1" marL="1432717" indent="-829467" defTabSz="780454">
              <a:spcBef>
                <a:spcPts val="3400"/>
              </a:spcBef>
              <a:buSzPct val="100000"/>
              <a:buAutoNum type="arabicPeriod" startAt="2"/>
              <a:defRPr sz="4100"/>
            </a:pPr>
            <a:r>
              <a:t>Each </a:t>
            </a:r>
            <a:r>
              <a:rPr>
                <a:solidFill>
                  <a:srgbClr val="0076BA"/>
                </a:solidFill>
                <a:latin typeface="Helvetica Neue Medium"/>
                <a:ea typeface="Helvetica Neue Medium"/>
                <a:cs typeface="Helvetica Neue Medium"/>
                <a:sym typeface="Helvetica Neue Medium"/>
              </a:rPr>
              <a:t>output</a:t>
            </a:r>
            <a:r>
              <a:t> </a:t>
            </a:r>
            <a14:m>
              <m:oMath>
                <m:sSub>
                  <m:e>
                    <m:r>
                      <a:rPr xmlns:a="http://schemas.openxmlformats.org/drawingml/2006/main" sz="5100" i="1">
                        <a:solidFill>
                          <a:srgbClr val="000000"/>
                        </a:solidFill>
                        <a:latin typeface="Cambria Math" panose="02040503050406030204" pitchFamily="18" charset="0"/>
                      </a:rPr>
                      <m:t>y</m:t>
                    </m:r>
                  </m:e>
                  <m:sub>
                    <m:r>
                      <a:rPr xmlns:a="http://schemas.openxmlformats.org/drawingml/2006/main" sz="5100" i="1">
                        <a:solidFill>
                          <a:srgbClr val="000000"/>
                        </a:solidFill>
                        <a:latin typeface="Cambria Math" panose="02040503050406030204" pitchFamily="18" charset="0"/>
                      </a:rPr>
                      <m:t>j</m:t>
                    </m:r>
                  </m:sub>
                </m:sSub>
              </m:oMath>
            </a14:m>
            <a:r>
              <a:t> is a </a:t>
            </a:r>
            <a:r>
              <a:rPr>
                <a:solidFill>
                  <a:srgbClr val="C82506"/>
                </a:solidFill>
                <a:latin typeface="Helvetica Neue Medium"/>
                <a:ea typeface="Helvetica Neue Medium"/>
                <a:cs typeface="Helvetica Neue Medium"/>
                <a:sym typeface="Helvetica Neue Medium"/>
              </a:rPr>
              <a:t>weighted combination</a:t>
            </a:r>
            <a:r>
              <a:t> of the </a:t>
            </a:r>
            <a:r>
              <a:rPr>
                <a:solidFill>
                  <a:srgbClr val="0076BA"/>
                </a:solidFill>
                <a:latin typeface="Helvetica Neue Medium"/>
                <a:ea typeface="Helvetica Neue Medium"/>
                <a:cs typeface="Helvetica Neue Medium"/>
                <a:sym typeface="Helvetica Neue Medium"/>
              </a:rPr>
              <a:t>values</a:t>
            </a:r>
            <a:r>
              <a:t>:</a:t>
            </a:r>
          </a:p>
          <a:p>
            <a:pPr lvl="1" marL="0" indent="0" algn="ctr" defTabSz="780454">
              <a:spcBef>
                <a:spcPts val="3400"/>
              </a:spcBef>
              <a:buSzTx/>
              <a:buNone/>
              <a:defRPr sz="5100">
                <a:latin typeface="Cambria Math"/>
                <a:ea typeface="Cambria Math"/>
                <a:cs typeface="Cambria Math"/>
                <a:sym typeface="Cambria Math"/>
              </a:defRPr>
            </a:pPr>
            <a14:m>
              <m:oMathPara>
                <m:oMathParaPr>
                  <m:jc m:val="center"/>
                </m:oMathParaPr>
                <m:oMath>
                  <m:sSub>
                    <m:e>
                      <m:r>
                        <a:rPr xmlns:a="http://schemas.openxmlformats.org/drawingml/2006/main" sz="5100" i="1">
                          <a:solidFill>
                            <a:srgbClr val="000000"/>
                          </a:solidFill>
                          <a:latin typeface="Cambria Math" panose="02040503050406030204" pitchFamily="18" charset="0"/>
                        </a:rPr>
                        <m:t>y</m:t>
                      </m:r>
                    </m:e>
                    <m:sub>
                      <m:r>
                        <a:rPr xmlns:a="http://schemas.openxmlformats.org/drawingml/2006/main" sz="5100" i="1">
                          <a:solidFill>
                            <a:srgbClr val="000000"/>
                          </a:solidFill>
                          <a:latin typeface="Cambria Math" panose="02040503050406030204" pitchFamily="18" charset="0"/>
                        </a:rPr>
                        <m:t>j</m:t>
                      </m:r>
                    </m:sub>
                  </m:sSub>
                  <m:r>
                    <a:rPr xmlns:a="http://schemas.openxmlformats.org/drawingml/2006/main" sz="5100" i="1">
                      <a:solidFill>
                        <a:srgbClr val="000000"/>
                      </a:solidFill>
                      <a:latin typeface="Cambria Math" panose="02040503050406030204" pitchFamily="18" charset="0"/>
                    </a:rPr>
                    <m:t>=</m:t>
                  </m:r>
                  <m:limLow>
                    <m:e>
                      <m:r>
                        <a:rPr xmlns:a="http://schemas.openxmlformats.org/drawingml/2006/main" sz="5100" i="1">
                          <a:solidFill>
                            <a:srgbClr val="000000"/>
                          </a:solidFill>
                          <a:latin typeface="Cambria Math" panose="02040503050406030204" pitchFamily="18" charset="0"/>
                        </a:rPr>
                        <m:t>∑</m:t>
                      </m:r>
                    </m:e>
                    <m:lim>
                      <m:r>
                        <a:rPr xmlns:a="http://schemas.openxmlformats.org/drawingml/2006/main" sz="5100" i="1">
                          <a:solidFill>
                            <a:srgbClr val="000000"/>
                          </a:solidFill>
                          <a:latin typeface="Cambria Math" panose="02040503050406030204" pitchFamily="18" charset="0"/>
                        </a:rPr>
                        <m:t>i</m:t>
                      </m:r>
                    </m:lim>
                  </m:limLow>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x</m:t>
                      </m:r>
                    </m:e>
                    <m:sub>
                      <m:r>
                        <a:rPr xmlns:a="http://schemas.openxmlformats.org/drawingml/2006/main" sz="5100" i="1">
                          <a:solidFill>
                            <a:srgbClr val="000000"/>
                          </a:solidFill>
                          <a:latin typeface="Cambria Math" panose="02040503050406030204" pitchFamily="18" charset="0"/>
                        </a:rPr>
                        <m:t>i</m:t>
                      </m:r>
                    </m:sub>
                  </m:sSub>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x</m:t>
                      </m:r>
                    </m:e>
                    <m:sub>
                      <m:r>
                        <a:rPr xmlns:a="http://schemas.openxmlformats.org/drawingml/2006/main" sz="5100" i="1">
                          <a:solidFill>
                            <a:srgbClr val="000000"/>
                          </a:solidFill>
                          <a:latin typeface="Cambria Math" panose="02040503050406030204" pitchFamily="18" charset="0"/>
                        </a:rPr>
                        <m:t>j</m:t>
                      </m:r>
                    </m:sub>
                  </m:sSub>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i</m:t>
                      </m:r>
                    </m:sub>
                  </m:sSub>
                </m:oMath>
              </m:oMathPara>
            </a14:m>
            <a:endParaRPr sz="4812"/>
          </a:p>
        </p:txBody>
      </p:sp>
      <p:sp>
        <p:nvSpPr>
          <p:cNvPr id="437" name="Rectangle"/>
          <p:cNvSpPr/>
          <p:nvPr/>
        </p:nvSpPr>
        <p:spPr>
          <a:xfrm>
            <a:off x="12087593" y="11041626"/>
            <a:ext cx="1882301" cy="902088"/>
          </a:xfrm>
          <a:prstGeom prst="rect">
            <a:avLst/>
          </a:prstGeom>
          <a:ln w="63500">
            <a:solidFill>
              <a:srgbClr val="B51600"/>
            </a:solidFill>
            <a:miter lim="400000"/>
          </a:ln>
        </p:spPr>
        <p:txBody>
          <a:bodyPr lIns="71436" tIns="71436" rIns="71436" bIns="71436" anchor="ctr"/>
          <a:lstStyle/>
          <a:p>
            <a:pPr>
              <a:defRPr sz="4400">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6">
                                            <p:txEl>
                                              <p:pRg st="3" end="3"/>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436">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436">
                                            <p:txEl>
                                              <p:pRg st="5" end="5"/>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43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2"/>
      <p:bldP build="p" bldLvl="5" animBg="1" rev="0" advAuto="0" spid="43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elf-Attention:…"/>
          <p:cNvSpPr txBox="1"/>
          <p:nvPr>
            <p:ph type="title"/>
          </p:nvPr>
        </p:nvSpPr>
        <p:spPr>
          <a:xfrm>
            <a:off x="2666999" y="211713"/>
            <a:ext cx="19050002" cy="3036097"/>
          </a:xfrm>
          <a:prstGeom prst="rect">
            <a:avLst/>
          </a:prstGeom>
        </p:spPr>
        <p:txBody>
          <a:bodyPr/>
          <a:lstStyle/>
          <a:p>
            <a:pPr defTabSz="665440">
              <a:defRPr sz="9000"/>
            </a:pPr>
            <a:r>
              <a:t>Self-Attention: </a:t>
            </a:r>
          </a:p>
          <a:p>
            <a:pPr defTabSz="665440">
              <a:defRPr sz="9000"/>
            </a:pPr>
            <a:r>
              <a:t>Outputs are Weighted Sums of Values</a:t>
            </a:r>
          </a:p>
        </p:txBody>
      </p:sp>
      <p:sp>
        <p:nvSpPr>
          <p:cNvPr id="440" name="transformed into   by linear operation ( )…"/>
          <p:cNvSpPr txBox="1"/>
          <p:nvPr>
            <p:ph type="body" sz="quarter" idx="1"/>
          </p:nvPr>
        </p:nvSpPr>
        <p:spPr>
          <a:xfrm>
            <a:off x="2812472" y="9944504"/>
            <a:ext cx="19050002" cy="3269810"/>
          </a:xfrm>
          <a:prstGeom prst="rect">
            <a:avLst/>
          </a:prstGeom>
        </p:spPr>
        <p:txBody>
          <a:bodyPr/>
          <a:lstStyle/>
          <a:p>
            <a:pPr marL="593153" indent="-593153" defTabSz="591501">
              <a:spcBef>
                <a:spcPts val="2500"/>
              </a:spcBef>
              <a:buSzPct val="100000"/>
              <a:buAutoNum type="arabicPeriod" startAt="1"/>
              <a:defRPr sz="3800">
                <a:latin typeface="Cambria Math"/>
                <a:ea typeface="Cambria Math"/>
                <a:cs typeface="Cambria Math"/>
                <a:sym typeface="Cambria Math"/>
              </a:defRPr>
            </a:pPr>
            <a14:m>
              <m:oMath>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oMath>
            </a14:m>
            <a:r>
              <a:rPr sz="3100">
                <a:latin typeface="Helvetica Neue Light"/>
                <a:ea typeface="Helvetica Neue Light"/>
                <a:cs typeface="Helvetica Neue Light"/>
                <a:sym typeface="Helvetica Neue Light"/>
              </a:rPr>
              <a:t> transformed into </a:t>
            </a:r>
            <a14:m>
              <m:oMath>
                <m:sSub>
                  <m:e>
                    <m:r>
                      <a:rPr xmlns:a="http://schemas.openxmlformats.org/drawingml/2006/main" sz="3800" i="1">
                        <a:solidFill>
                          <a:srgbClr val="000000"/>
                        </a:solidFill>
                        <a:latin typeface="Cambria Math" panose="02040503050406030204" pitchFamily="18" charset="0"/>
                      </a:rPr>
                      <m:t>v</m:t>
                    </m:r>
                  </m:e>
                  <m:sub>
                    <m:r>
                      <a:rPr xmlns:a="http://schemas.openxmlformats.org/drawingml/2006/main" sz="3800" i="1">
                        <a:solidFill>
                          <a:srgbClr val="000000"/>
                        </a:solidFill>
                        <a:latin typeface="Cambria Math" panose="02040503050406030204" pitchFamily="18" charset="0"/>
                      </a:rPr>
                      <m:t>1</m:t>
                    </m:r>
                  </m:sub>
                </m:sSub>
              </m:oMath>
            </a14:m>
            <a:r>
              <a:rPr sz="3100">
                <a:latin typeface="Helvetica Neue Light"/>
                <a:ea typeface="Helvetica Neue Light"/>
                <a:cs typeface="Helvetica Neue Light"/>
                <a:sym typeface="Helvetica Neue Light"/>
              </a:rPr>
              <a:t> by linear operation (</a:t>
            </a:r>
            <a14:m>
              <m:oMath>
                <m:sSub>
                  <m:e>
                    <m:r>
                      <a:rPr xmlns:a="http://schemas.openxmlformats.org/drawingml/2006/main" sz="3800" i="1">
                        <a:solidFill>
                          <a:srgbClr val="000000"/>
                        </a:solidFill>
                        <a:latin typeface="Cambria Math" panose="02040503050406030204" pitchFamily="18" charset="0"/>
                      </a:rPr>
                      <m:t>β</m:t>
                    </m:r>
                  </m:e>
                  <m:sub>
                    <m:r>
                      <a:rPr xmlns:a="http://schemas.openxmlformats.org/drawingml/2006/main" sz="3800" i="1">
                        <a:solidFill>
                          <a:srgbClr val="000000"/>
                        </a:solidFill>
                        <a:latin typeface="Cambria Math" panose="02040503050406030204" pitchFamily="18" charset="0"/>
                      </a:rPr>
                      <m:t>v</m:t>
                    </m:r>
                  </m:sub>
                </m:sSub>
                <m:r>
                  <a:rPr xmlns:a="http://schemas.openxmlformats.org/drawingml/2006/main" sz="3800" i="1">
                    <a:solidFill>
                      <a:srgbClr val="000000"/>
                    </a:solidFill>
                    <a:latin typeface="Cambria Math" panose="02040503050406030204" pitchFamily="18" charset="0"/>
                  </a:rPr>
                  <m:t>+</m:t>
                </m:r>
                <m:sSub>
                  <m:e>
                    <m:r>
                      <m:rPr>
                        <m:sty m:val="p"/>
                      </m:rPr>
                      <a:rPr xmlns:a="http://schemas.openxmlformats.org/drawingml/2006/main" sz="3800" i="1">
                        <a:solidFill>
                          <a:srgbClr val="000000"/>
                        </a:solidFill>
                        <a:latin typeface="Cambria Math" panose="02040503050406030204" pitchFamily="18" charset="0"/>
                      </a:rPr>
                      <m:t>Ω</m:t>
                    </m:r>
                  </m:e>
                  <m:sub>
                    <m:r>
                      <a:rPr xmlns:a="http://schemas.openxmlformats.org/drawingml/2006/main" sz="3800" i="1">
                        <a:solidFill>
                          <a:srgbClr val="000000"/>
                        </a:solidFill>
                        <a:latin typeface="Cambria Math" panose="02040503050406030204" pitchFamily="18" charset="0"/>
                      </a:rPr>
                      <m:t>v</m:t>
                    </m:r>
                  </m:sub>
                </m:sSub>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oMath>
            </a14:m>
            <a:r>
              <a:rPr sz="3100">
                <a:latin typeface="Helvetica Neue Light"/>
                <a:ea typeface="Helvetica Neue Light"/>
                <a:cs typeface="Helvetica Neue Light"/>
                <a:sym typeface="Helvetica Neue Light"/>
              </a:rPr>
              <a:t>)</a:t>
            </a:r>
            <a:endParaRPr sz="3100"/>
          </a:p>
          <a:p>
            <a:pPr lvl="1" marL="735247" indent="-415207" defTabSz="591501">
              <a:spcBef>
                <a:spcPts val="1100"/>
              </a:spcBef>
              <a:defRPr sz="3800">
                <a:latin typeface="Cambria Math"/>
                <a:ea typeface="Cambria Math"/>
                <a:cs typeface="Cambria Math"/>
                <a:sym typeface="Cambria Math"/>
              </a:defRPr>
            </a:pPr>
            <a14:m>
              <m:oMath>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2</m:t>
                    </m:r>
                  </m:sub>
                </m:sSub>
              </m:oMath>
            </a14:m>
            <a:r>
              <a:rPr sz="3100">
                <a:latin typeface="Helvetica Neue Light"/>
                <a:ea typeface="Helvetica Neue Light"/>
                <a:cs typeface="Helvetica Neue Light"/>
                <a:sym typeface="Helvetica Neue Light"/>
              </a:rPr>
              <a:t> transformed into </a:t>
            </a:r>
            <a14:m>
              <m:oMath>
                <m:sSub>
                  <m:e>
                    <m:r>
                      <a:rPr xmlns:a="http://schemas.openxmlformats.org/drawingml/2006/main" sz="3800" i="1">
                        <a:solidFill>
                          <a:srgbClr val="000000"/>
                        </a:solidFill>
                        <a:latin typeface="Cambria Math" panose="02040503050406030204" pitchFamily="18" charset="0"/>
                      </a:rPr>
                      <m:t>v</m:t>
                    </m:r>
                  </m:e>
                  <m:sub>
                    <m:r>
                      <a:rPr xmlns:a="http://schemas.openxmlformats.org/drawingml/2006/main" sz="3800" i="1">
                        <a:solidFill>
                          <a:srgbClr val="000000"/>
                        </a:solidFill>
                        <a:latin typeface="Cambria Math" panose="02040503050406030204" pitchFamily="18" charset="0"/>
                      </a:rPr>
                      <m:t>2</m:t>
                    </m:r>
                  </m:sub>
                </m:sSub>
              </m:oMath>
            </a14:m>
            <a:r>
              <a:rPr sz="3100">
                <a:latin typeface="Helvetica Neue Light"/>
                <a:ea typeface="Helvetica Neue Light"/>
                <a:cs typeface="Helvetica Neue Light"/>
                <a:sym typeface="Helvetica Neue Light"/>
              </a:rPr>
              <a:t> by the </a:t>
            </a:r>
            <a:r>
              <a:rPr sz="3100">
                <a:solidFill>
                  <a:srgbClr val="C82506"/>
                </a:solidFill>
                <a:latin typeface="Helvetica Neue Medium"/>
                <a:ea typeface="Helvetica Neue Medium"/>
                <a:cs typeface="Helvetica Neue Medium"/>
                <a:sym typeface="Helvetica Neue Medium"/>
              </a:rPr>
              <a:t>same</a:t>
            </a:r>
            <a:r>
              <a:rPr sz="3100">
                <a:latin typeface="Helvetica Neue Light"/>
                <a:ea typeface="Helvetica Neue Light"/>
                <a:cs typeface="Helvetica Neue Light"/>
                <a:sym typeface="Helvetica Neue Light"/>
              </a:rPr>
              <a:t> linear operation (</a:t>
            </a:r>
            <a14:m>
              <m:oMath>
                <m:sSub>
                  <m:e>
                    <m:r>
                      <a:rPr xmlns:a="http://schemas.openxmlformats.org/drawingml/2006/main" sz="3800" i="1">
                        <a:solidFill>
                          <a:srgbClr val="000000"/>
                        </a:solidFill>
                        <a:latin typeface="Cambria Math" panose="02040503050406030204" pitchFamily="18" charset="0"/>
                      </a:rPr>
                      <m:t>β</m:t>
                    </m:r>
                  </m:e>
                  <m:sub>
                    <m:r>
                      <a:rPr xmlns:a="http://schemas.openxmlformats.org/drawingml/2006/main" sz="3800" i="1">
                        <a:solidFill>
                          <a:srgbClr val="000000"/>
                        </a:solidFill>
                        <a:latin typeface="Cambria Math" panose="02040503050406030204" pitchFamily="18" charset="0"/>
                      </a:rPr>
                      <m:t>v</m:t>
                    </m:r>
                  </m:sub>
                </m:sSub>
                <m:r>
                  <a:rPr xmlns:a="http://schemas.openxmlformats.org/drawingml/2006/main" sz="3800" i="1">
                    <a:solidFill>
                      <a:srgbClr val="000000"/>
                    </a:solidFill>
                    <a:latin typeface="Cambria Math" panose="02040503050406030204" pitchFamily="18" charset="0"/>
                  </a:rPr>
                  <m:t>+</m:t>
                </m:r>
                <m:sSub>
                  <m:e>
                    <m:r>
                      <m:rPr>
                        <m:sty m:val="p"/>
                      </m:rPr>
                      <a:rPr xmlns:a="http://schemas.openxmlformats.org/drawingml/2006/main" sz="3800" i="1">
                        <a:solidFill>
                          <a:srgbClr val="000000"/>
                        </a:solidFill>
                        <a:latin typeface="Cambria Math" panose="02040503050406030204" pitchFamily="18" charset="0"/>
                      </a:rPr>
                      <m:t>Ω</m:t>
                    </m:r>
                  </m:e>
                  <m:sub>
                    <m:r>
                      <a:rPr xmlns:a="http://schemas.openxmlformats.org/drawingml/2006/main" sz="3800" i="1">
                        <a:solidFill>
                          <a:srgbClr val="000000"/>
                        </a:solidFill>
                        <a:latin typeface="Cambria Math" panose="02040503050406030204" pitchFamily="18" charset="0"/>
                      </a:rPr>
                      <m:t>v</m:t>
                    </m:r>
                  </m:sub>
                </m:sSub>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2</m:t>
                    </m:r>
                  </m:sub>
                </m:sSub>
              </m:oMath>
            </a14:m>
            <a:r>
              <a:rPr sz="3100">
                <a:latin typeface="Helvetica Neue Light"/>
                <a:ea typeface="Helvetica Neue Light"/>
                <a:cs typeface="Helvetica Neue Light"/>
                <a:sym typeface="Helvetica Neue Light"/>
              </a:rPr>
              <a:t>), ...</a:t>
            </a:r>
            <a:endParaRPr sz="3100"/>
          </a:p>
          <a:p>
            <a:pPr marL="593153" indent="-593153" defTabSz="591501">
              <a:spcBef>
                <a:spcPts val="2500"/>
              </a:spcBef>
              <a:buSzPct val="100000"/>
              <a:buAutoNum type="arabicPeriod" startAt="1"/>
              <a:defRPr sz="3800">
                <a:latin typeface="Cambria Math"/>
                <a:ea typeface="Cambria Math"/>
                <a:cs typeface="Cambria Math"/>
                <a:sym typeface="Cambria Math"/>
              </a:defRPr>
            </a:pPr>
            <a14:m>
              <m:oMath>
                <m:sSub>
                  <m:e>
                    <m:r>
                      <a:rPr xmlns:a="http://schemas.openxmlformats.org/drawingml/2006/main" sz="3800" i="1">
                        <a:solidFill>
                          <a:srgbClr val="000000"/>
                        </a:solidFill>
                        <a:latin typeface="Cambria Math" panose="02040503050406030204" pitchFamily="18" charset="0"/>
                      </a:rPr>
                      <m:t>y</m:t>
                    </m:r>
                  </m:e>
                  <m:sub>
                    <m:r>
                      <a:rPr xmlns:a="http://schemas.openxmlformats.org/drawingml/2006/main" sz="3800" i="1">
                        <a:solidFill>
                          <a:srgbClr val="000000"/>
                        </a:solidFill>
                        <a:latin typeface="Cambria Math" panose="02040503050406030204" pitchFamily="18" charset="0"/>
                      </a:rPr>
                      <m:t>1</m:t>
                    </m:r>
                  </m:sub>
                </m:sSub>
              </m:oMath>
            </a14:m>
            <a:r>
              <a:rPr sz="3100">
                <a:latin typeface="Helvetica Neue Light"/>
                <a:ea typeface="Helvetica Neue Light"/>
                <a:cs typeface="Helvetica Neue Light"/>
                <a:sym typeface="Helvetica Neue Light"/>
              </a:rPr>
              <a:t> is a </a:t>
            </a:r>
            <a:r>
              <a:rPr sz="3100">
                <a:solidFill>
                  <a:srgbClr val="C82506"/>
                </a:solidFill>
                <a:latin typeface="Helvetica Neue Medium"/>
                <a:ea typeface="Helvetica Neue Medium"/>
                <a:cs typeface="Helvetica Neue Medium"/>
                <a:sym typeface="Helvetica Neue Medium"/>
              </a:rPr>
              <a:t>weighted average</a:t>
            </a:r>
            <a:r>
              <a:rPr sz="3100">
                <a:latin typeface="Helvetica Neue Light"/>
                <a:ea typeface="Helvetica Neue Light"/>
                <a:cs typeface="Helvetica Neue Light"/>
                <a:sym typeface="Helvetica Neue Light"/>
              </a:rPr>
              <a:t> of </a:t>
            </a:r>
            <a14:m>
              <m:oMath>
                <m:sSub>
                  <m:e>
                    <m:r>
                      <a:rPr xmlns:a="http://schemas.openxmlformats.org/drawingml/2006/main" sz="3800" i="1">
                        <a:solidFill>
                          <a:srgbClr val="000000"/>
                        </a:solidFill>
                        <a:latin typeface="Cambria Math" panose="02040503050406030204" pitchFamily="18" charset="0"/>
                      </a:rPr>
                      <m:t>v</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v</m:t>
                    </m:r>
                  </m:e>
                  <m:sub>
                    <m:r>
                      <a:rPr xmlns:a="http://schemas.openxmlformats.org/drawingml/2006/main" sz="3800" i="1">
                        <a:solidFill>
                          <a:srgbClr val="000000"/>
                        </a:solidFill>
                        <a:latin typeface="Cambria Math" panose="02040503050406030204" pitchFamily="18" charset="0"/>
                      </a:rPr>
                      <m:t>2</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v</m:t>
                    </m:r>
                  </m:e>
                  <m:sub>
                    <m:r>
                      <a:rPr xmlns:a="http://schemas.openxmlformats.org/drawingml/2006/main" sz="3800" i="1">
                        <a:solidFill>
                          <a:srgbClr val="000000"/>
                        </a:solidFill>
                        <a:latin typeface="Cambria Math" panose="02040503050406030204" pitchFamily="18" charset="0"/>
                      </a:rPr>
                      <m:t>3</m:t>
                    </m:r>
                  </m:sub>
                </m:sSub>
              </m:oMath>
            </a14:m>
            <a:endParaRPr sz="3100"/>
          </a:p>
          <a:p>
            <a:pPr lvl="1" marL="760094" indent="-440055" defTabSz="591501">
              <a:spcBef>
                <a:spcPts val="1100"/>
              </a:spcBef>
              <a:defRPr sz="3100"/>
            </a:pPr>
            <a:r>
              <a:t>The weights are the attention values </a:t>
            </a:r>
            <a14:m>
              <m:oMath>
                <m:r>
                  <a:rPr xmlns:a="http://schemas.openxmlformats.org/drawingml/2006/main" sz="3800" i="1">
                    <a:solidFill>
                      <a:srgbClr val="000000"/>
                    </a:solidFill>
                    <a:latin typeface="Cambria Math" panose="02040503050406030204" pitchFamily="18" charset="0"/>
                  </a:rPr>
                  <m:t>a</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a</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2</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a</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3</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x</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oMath>
            </a14:m>
            <a:endParaRPr sz="3585"/>
          </a:p>
        </p:txBody>
      </p:sp>
      <p:pic>
        <p:nvPicPr>
          <p:cNvPr id="441" name="Image" descr="Image"/>
          <p:cNvPicPr>
            <a:picLocks noChangeAspect="1"/>
          </p:cNvPicPr>
          <p:nvPr/>
        </p:nvPicPr>
        <p:blipFill>
          <a:blip r:embed="rId2">
            <a:extLst/>
          </a:blip>
          <a:stretch>
            <a:fillRect/>
          </a:stretch>
        </p:blipFill>
        <p:spPr>
          <a:xfrm>
            <a:off x="3105762" y="3025363"/>
            <a:ext cx="18776544" cy="7285277"/>
          </a:xfrm>
          <a:prstGeom prst="rect">
            <a:avLst/>
          </a:prstGeom>
          <a:ln w="12700">
            <a:miter lim="400000"/>
          </a:ln>
        </p:spPr>
      </p:pic>
      <p:sp>
        <p:nvSpPr>
          <p:cNvPr id="442" name="(Image: Prince 2022)"/>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
        <p:nvSpPr>
          <p:cNvPr id="443" name="Three figures depicting attention weighting.  In each figure, there is a column of three groups of four dots labelled &quot;Inputs&quot;.  The groups are labelled &quot;x1&quot;, &quot;x2&quot;, and &quot;x3.  Next to that is a column of three groups of four dots labelled &quot;Values&quot;.  Next "/>
          <p:cNvSpPr txBox="1"/>
          <p:nvPr/>
        </p:nvSpPr>
        <p:spPr>
          <a:xfrm>
            <a:off x="34531" y="9605335"/>
            <a:ext cx="24314938" cy="407364"/>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b="1" sz="600">
                <a:solidFill>
                  <a:srgbClr val="D6D5D5"/>
                </a:solidFill>
                <a:latin typeface="+mj-lt"/>
                <a:ea typeface="+mj-ea"/>
                <a:cs typeface="+mj-cs"/>
                <a:sym typeface="Helvetica Neue"/>
              </a:defRPr>
            </a:pPr>
            <a:r>
              <a:t>Three figures depicting attention weighting.  In each figure, there is a column of three groups of four dots labelled "Inputs".  The groups are labelled "x1", "x2", and "x3.  Next to that is a column of three groups of four dots labelled "Values".  Next to that is a column of three groups of four dots labelled "Outputs".  The output groups are labelled "sa1[x]", "sa2[x]", and "sa3[x]".  In each figure, there is a large arrow connecting one input group to one value group, with faint edges connecting each input dot in the group to all of the dots in the value group.</a:t>
            </a:r>
            <a:br/>
            <a:r>
              <a:t>In figure (a), there is an arrow labelled "0.1" connecting the value group for x1 to sa1[x], an arrow labelled "0.3" connecting the value group for x2 to sa1[x], and an arrow labelled "0.6" connecting the value group for x3 to sa1[x].  The top dot of the each value group has a faint edge connecting it to the top dot of the sa1[x] group; the second dot of each value group has a faint edge connecting it to the second dot of each value group; and so forth.  In figure (b), the arrows got from each value group to sa2[x], and are labelled "0.5", "0.2", and "0.3", with faint arrows from top dot of each value dot to top dot of sa2[x] and so forth.  In figure (b), the arrows got from each value group to sa3[x], and are labelled "0.1", "0.2", and "0.7", with faint arrows from top dot of each value dot to top dot of sa3[x] and so forth.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Lecture Outline"/>
          <p:cNvSpPr txBox="1"/>
          <p:nvPr>
            <p:ph type="title"/>
          </p:nvPr>
        </p:nvSpPr>
        <p:spPr>
          <a:xfrm>
            <a:off x="2667000" y="357186"/>
            <a:ext cx="19050000" cy="3036097"/>
          </a:xfrm>
          <a:prstGeom prst="rect">
            <a:avLst/>
          </a:prstGeom>
        </p:spPr>
        <p:txBody>
          <a:bodyPr/>
          <a:lstStyle/>
          <a:p>
            <a:pPr/>
            <a:r>
              <a:t>Lecture Outline</a:t>
            </a:r>
          </a:p>
        </p:txBody>
      </p:sp>
      <p:sp>
        <p:nvSpPr>
          <p:cNvPr id="150" name="Recap &amp; Logistics…"/>
          <p:cNvSpPr txBox="1"/>
          <p:nvPr>
            <p:ph type="body" idx="1"/>
          </p:nvPr>
        </p:nvSpPr>
        <p:spPr>
          <a:xfrm>
            <a:off x="2667000" y="3643312"/>
            <a:ext cx="19050000" cy="8840393"/>
          </a:xfrm>
          <a:prstGeom prst="rect">
            <a:avLst/>
          </a:prstGeom>
        </p:spPr>
        <p:txBody>
          <a:bodyPr/>
          <a:lstStyle/>
          <a:p>
            <a:pPr marL="873125" indent="-873125">
              <a:buSzPct val="100000"/>
              <a:buAutoNum type="arabicPeriod" startAt="1"/>
            </a:pPr>
            <a:r>
              <a:t>Recap &amp; Logistics</a:t>
            </a:r>
          </a:p>
          <a:p>
            <a:pPr marL="873125" indent="-873125">
              <a:buSzPct val="100000"/>
              <a:buAutoNum type="arabicPeriod" startAt="1"/>
            </a:pPr>
            <a:r>
              <a:t>Unfolding Computations</a:t>
            </a:r>
          </a:p>
          <a:p>
            <a:pPr marL="873125" indent="-873125">
              <a:buSzPct val="100000"/>
              <a:buAutoNum type="arabicPeriod" startAt="1"/>
            </a:pPr>
            <a:r>
              <a:t>Recurrent Neural Networks</a:t>
            </a:r>
          </a:p>
          <a:p>
            <a:pPr marL="873125" indent="-873125">
              <a:buSzPct val="100000"/>
              <a:buAutoNum type="arabicPeriod" startAt="1"/>
            </a:pPr>
            <a:r>
              <a:t>Attention &amp; Transformers</a:t>
            </a:r>
          </a:p>
        </p:txBody>
      </p:sp>
      <p:sp>
        <p:nvSpPr>
          <p:cNvPr id="151" name="After this lecture, you should be able to:…"/>
          <p:cNvSpPr txBox="1"/>
          <p:nvPr/>
        </p:nvSpPr>
        <p:spPr>
          <a:xfrm>
            <a:off x="13428055" y="3556731"/>
            <a:ext cx="9843484" cy="9013553"/>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b">
            <a:normAutofit fontScale="100000" lnSpcReduction="0"/>
          </a:bodyPr>
          <a:lstStyle/>
          <a:p>
            <a:pPr algn="l" defTabSz="796885">
              <a:spcBef>
                <a:spcPts val="2300"/>
              </a:spcBef>
              <a:defRPr i="1" sz="4268">
                <a:solidFill>
                  <a:srgbClr val="000000"/>
                </a:solidFill>
                <a:latin typeface="+mj-lt"/>
                <a:ea typeface="+mj-ea"/>
                <a:cs typeface="+mj-cs"/>
                <a:sym typeface="Helvetica Neue"/>
              </a:defRPr>
            </a:pPr>
            <a:r>
              <a:t>After this lecture, you should be able to:</a:t>
            </a:r>
          </a:p>
          <a:p>
            <a:pPr marL="592851" indent="-592851" algn="l" defTabSz="796885">
              <a:spcBef>
                <a:spcPts val="900"/>
              </a:spcBef>
              <a:buSzPct val="75000"/>
              <a:buChar char="•"/>
              <a:defRPr sz="4268">
                <a:solidFill>
                  <a:srgbClr val="000000"/>
                </a:solidFill>
                <a:latin typeface="Helvetica Neue Light"/>
                <a:ea typeface="Helvetica Neue Light"/>
                <a:cs typeface="Helvetica Neue Light"/>
                <a:sym typeface="Helvetica Neue Light"/>
              </a:defRPr>
            </a:pPr>
            <a:r>
              <a:t>explain the problems with handling sequence input using dense or convolutional neural networks</a:t>
            </a:r>
          </a:p>
          <a:p>
            <a:pPr marL="592851" indent="-592851" algn="l" defTabSz="796885">
              <a:spcBef>
                <a:spcPts val="900"/>
              </a:spcBef>
              <a:buSzPct val="75000"/>
              <a:buChar char="•"/>
              <a:defRPr sz="4268">
                <a:solidFill>
                  <a:srgbClr val="000000"/>
                </a:solidFill>
                <a:latin typeface="Helvetica Neue Light"/>
                <a:ea typeface="Helvetica Neue Light"/>
                <a:cs typeface="Helvetica Neue Light"/>
                <a:sym typeface="Helvetica Neue Light"/>
              </a:defRPr>
            </a:pPr>
            <a:r>
              <a:t>explain the high-level idea behind neural networks and transformers</a:t>
            </a:r>
          </a:p>
          <a:p>
            <a:pPr marL="592851" indent="-592851" algn="l" defTabSz="796885">
              <a:spcBef>
                <a:spcPts val="900"/>
              </a:spcBef>
              <a:buSzPct val="75000"/>
              <a:buChar char="•"/>
              <a:defRPr sz="4268">
                <a:solidFill>
                  <a:srgbClr val="000000"/>
                </a:solidFill>
                <a:latin typeface="Helvetica Neue Light"/>
                <a:ea typeface="Helvetica Neue Light"/>
                <a:cs typeface="Helvetica Neue Light"/>
                <a:sym typeface="Helvetica Neue Light"/>
              </a:defRPr>
            </a:pPr>
            <a:r>
              <a:t>describe how self-attention combines inputs to generate its outputs</a:t>
            </a:r>
          </a:p>
          <a:p>
            <a:pPr marL="592851" indent="-592851" algn="l" defTabSz="796885">
              <a:spcBef>
                <a:spcPts val="900"/>
              </a:spcBef>
              <a:buSzPct val="75000"/>
              <a:buChar char="•"/>
              <a:defRPr sz="4268">
                <a:solidFill>
                  <a:srgbClr val="000000"/>
                </a:solidFill>
                <a:latin typeface="Helvetica Neue Light"/>
                <a:ea typeface="Helvetica Neue Light"/>
                <a:cs typeface="Helvetica Neue Light"/>
                <a:sym typeface="Helvetica Neue Light"/>
              </a:defRPr>
            </a:pPr>
            <a:r>
              <a:t>describe the architecture of a transformer layer</a:t>
            </a:r>
          </a:p>
          <a:p>
            <a:pPr marL="592851" indent="-592851" algn="l" defTabSz="796885">
              <a:spcBef>
                <a:spcPts val="900"/>
              </a:spcBef>
              <a:buSzPct val="75000"/>
              <a:buChar char="•"/>
              <a:defRPr sz="4268">
                <a:solidFill>
                  <a:srgbClr val="000000"/>
                </a:solidFill>
                <a:latin typeface="Helvetica Neue Light"/>
                <a:ea typeface="Helvetica Neue Light"/>
                <a:cs typeface="Helvetica Neue Light"/>
                <a:sym typeface="Helvetica Neue Light"/>
              </a:defRPr>
            </a:pPr>
            <a:r>
              <a:t>explain the high-level idea behind encoder-decoder architectures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Dot-Product Self-Attention"/>
          <p:cNvSpPr txBox="1"/>
          <p:nvPr>
            <p:ph type="title"/>
          </p:nvPr>
        </p:nvSpPr>
        <p:spPr>
          <a:xfrm>
            <a:off x="2667000" y="357186"/>
            <a:ext cx="19050000" cy="3036097"/>
          </a:xfrm>
          <a:prstGeom prst="rect">
            <a:avLst/>
          </a:prstGeom>
        </p:spPr>
        <p:txBody>
          <a:bodyPr/>
          <a:lstStyle/>
          <a:p>
            <a:pPr/>
            <a:r>
              <a:t>Dot-Product Self-Attention</a:t>
            </a:r>
          </a:p>
        </p:txBody>
      </p:sp>
      <p:sp>
        <p:nvSpPr>
          <p:cNvPr id="446" name="A self-attention unit computes three values for each input  :…"/>
          <p:cNvSpPr txBox="1"/>
          <p:nvPr>
            <p:ph type="body" sz="half" idx="1"/>
          </p:nvPr>
        </p:nvSpPr>
        <p:spPr>
          <a:xfrm>
            <a:off x="935395" y="3603009"/>
            <a:ext cx="10254690" cy="8840394"/>
          </a:xfrm>
          <a:prstGeom prst="rect">
            <a:avLst/>
          </a:prstGeom>
        </p:spPr>
        <p:txBody>
          <a:bodyPr/>
          <a:lstStyle/>
          <a:p>
            <a:pPr marL="452278" indent="-452278" defTabSz="607932">
              <a:spcBef>
                <a:spcPts val="2600"/>
              </a:spcBef>
              <a:defRPr sz="3200"/>
            </a:pPr>
            <a:r>
              <a:t>A </a:t>
            </a:r>
            <a:r>
              <a:rPr b="1">
                <a:latin typeface="+mj-lt"/>
                <a:ea typeface="+mj-ea"/>
                <a:cs typeface="+mj-cs"/>
                <a:sym typeface="Helvetica Neue"/>
              </a:rPr>
              <a:t>self-attention unit</a:t>
            </a:r>
            <a:r>
              <a:t> computes </a:t>
            </a:r>
            <a:r>
              <a:rPr>
                <a:solidFill>
                  <a:srgbClr val="C82506"/>
                </a:solidFill>
                <a:latin typeface="Helvetica Neue Medium"/>
                <a:ea typeface="Helvetica Neue Medium"/>
                <a:cs typeface="Helvetica Neue Medium"/>
                <a:sym typeface="Helvetica Neue Medium"/>
              </a:rPr>
              <a:t>three values</a:t>
            </a:r>
            <a:r>
              <a:t> for each input </a:t>
            </a:r>
            <a14:m>
              <m:oMath>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i</m:t>
                    </m:r>
                  </m:sub>
                </m:sSub>
              </m:oMath>
            </a14:m>
            <a:r>
              <a:t>:</a:t>
            </a:r>
          </a:p>
          <a:p>
            <a:pPr lvl="2" marL="1110137" indent="-452278" defTabSz="607932">
              <a:spcBef>
                <a:spcPts val="1100"/>
              </a:spcBef>
              <a:defRPr sz="3200">
                <a:solidFill>
                  <a:srgbClr val="0076BA"/>
                </a:solidFill>
                <a:latin typeface="Helvetica Neue Medium"/>
                <a:ea typeface="Helvetica Neue Medium"/>
                <a:cs typeface="Helvetica Neue Medium"/>
                <a:sym typeface="Helvetica Neue Medium"/>
              </a:defRPr>
            </a:pPr>
            <a:r>
              <a:t>Query</a:t>
            </a:r>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3900" i="1">
                        <a:solidFill>
                          <a:srgbClr val="000000"/>
                        </a:solidFill>
                        <a:latin typeface="Cambria Math" panose="02040503050406030204" pitchFamily="18" charset="0"/>
                      </a:rPr>
                      <m:t>q</m:t>
                    </m:r>
                  </m:e>
                  <m:sub>
                    <m:r>
                      <a:rPr xmlns:a="http://schemas.openxmlformats.org/drawingml/2006/main" sz="3900" i="1">
                        <a:solidFill>
                          <a:srgbClr val="000000"/>
                        </a:solidFill>
                        <a:latin typeface="Cambria Math" panose="02040503050406030204" pitchFamily="18" charset="0"/>
                      </a:rPr>
                      <m:t>i</m:t>
                    </m:r>
                  </m:sub>
                </m:sSub>
              </m:oMath>
            </a14:m>
            <a:r>
              <a:rPr>
                <a:solidFill>
                  <a:srgbClr val="000000"/>
                </a:solidFill>
                <a:latin typeface="Helvetica Neue Light"/>
                <a:ea typeface="Helvetica Neue Light"/>
                <a:cs typeface="Helvetica Neue Light"/>
                <a:sym typeface="Helvetica Neue Light"/>
              </a:rPr>
              <a:t>, </a:t>
            </a:r>
            <a:r>
              <a:t>Key</a:t>
            </a:r>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3900" i="1">
                        <a:solidFill>
                          <a:srgbClr val="000000"/>
                        </a:solidFill>
                        <a:latin typeface="Cambria Math" panose="02040503050406030204" pitchFamily="18" charset="0"/>
                      </a:rPr>
                      <m:t>k</m:t>
                    </m:r>
                  </m:e>
                  <m:sub>
                    <m:r>
                      <a:rPr xmlns:a="http://schemas.openxmlformats.org/drawingml/2006/main" sz="3900" i="1">
                        <a:solidFill>
                          <a:srgbClr val="000000"/>
                        </a:solidFill>
                        <a:latin typeface="Cambria Math" panose="02040503050406030204" pitchFamily="18" charset="0"/>
                      </a:rPr>
                      <m:t>i</m:t>
                    </m:r>
                  </m:sub>
                </m:sSub>
              </m:oMath>
            </a14:m>
            <a:r>
              <a:rPr>
                <a:solidFill>
                  <a:srgbClr val="000000"/>
                </a:solidFill>
                <a:latin typeface="Helvetica Neue Light"/>
                <a:ea typeface="Helvetica Neue Light"/>
                <a:cs typeface="Helvetica Neue Light"/>
                <a:sym typeface="Helvetica Neue Light"/>
              </a:rPr>
              <a:t>, and </a:t>
            </a:r>
            <a:r>
              <a:t>Value</a:t>
            </a:r>
            <a:r>
              <a:rPr>
                <a:solidFill>
                  <a:srgbClr val="000000"/>
                </a:solidFill>
                <a:latin typeface="Helvetica Neue Light"/>
                <a:ea typeface="Helvetica Neue Light"/>
                <a:cs typeface="Helvetica Neue Light"/>
                <a:sym typeface="Helvetica Neue Light"/>
              </a:rPr>
              <a:t> </a:t>
            </a:r>
            <a14:m>
              <m:oMath>
                <m:sSub>
                  <m:e>
                    <m:r>
                      <a:rPr xmlns:a="http://schemas.openxmlformats.org/drawingml/2006/main" sz="3900" i="1">
                        <a:solidFill>
                          <a:srgbClr val="000000"/>
                        </a:solidFill>
                        <a:latin typeface="Cambria Math" panose="02040503050406030204" pitchFamily="18" charset="0"/>
                      </a:rPr>
                      <m:t>v</m:t>
                    </m:r>
                  </m:e>
                  <m:sub>
                    <m:r>
                      <a:rPr xmlns:a="http://schemas.openxmlformats.org/drawingml/2006/main" sz="3900" i="1">
                        <a:solidFill>
                          <a:srgbClr val="000000"/>
                        </a:solidFill>
                        <a:latin typeface="Cambria Math" panose="02040503050406030204" pitchFamily="18" charset="0"/>
                      </a:rPr>
                      <m:t>i</m:t>
                    </m:r>
                  </m:sub>
                </m:sSub>
              </m:oMath>
            </a14:m>
          </a:p>
          <a:p>
            <a:pPr lvl="2" marL="1110137" indent="-452278" defTabSz="607932">
              <a:spcBef>
                <a:spcPts val="1100"/>
              </a:spcBef>
              <a:defRPr sz="3200"/>
            </a:pPr>
            <a:r>
              <a:t>These values are computed in the </a:t>
            </a:r>
            <a:r>
              <a:rPr>
                <a:solidFill>
                  <a:srgbClr val="C82506"/>
                </a:solidFill>
                <a:latin typeface="Helvetica Neue Medium"/>
                <a:ea typeface="Helvetica Neue Medium"/>
                <a:cs typeface="Helvetica Neue Medium"/>
                <a:sym typeface="Helvetica Neue Medium"/>
              </a:rPr>
              <a:t>same way</a:t>
            </a:r>
            <a:r>
              <a:t> for each input</a:t>
            </a:r>
          </a:p>
          <a:p>
            <a:pPr marL="452278" indent="-452278" defTabSz="607932">
              <a:spcBef>
                <a:spcPts val="2600"/>
              </a:spcBef>
              <a:defRPr sz="3200"/>
            </a:pPr>
            <a:r>
              <a:t>Each output is a </a:t>
            </a:r>
            <a:r>
              <a:rPr>
                <a:solidFill>
                  <a:srgbClr val="C82506"/>
                </a:solidFill>
                <a:latin typeface="Helvetica Neue Medium"/>
                <a:ea typeface="Helvetica Neue Medium"/>
                <a:cs typeface="Helvetica Neue Medium"/>
                <a:sym typeface="Helvetica Neue Medium"/>
              </a:rPr>
              <a:t>weighted</a:t>
            </a:r>
            <a:r>
              <a:t> combination of the </a:t>
            </a:r>
            <a:r>
              <a:rPr>
                <a:solidFill>
                  <a:srgbClr val="0076BA"/>
                </a:solidFill>
                <a:latin typeface="Helvetica Neue Medium"/>
                <a:ea typeface="Helvetica Neue Medium"/>
                <a:cs typeface="Helvetica Neue Medium"/>
                <a:sym typeface="Helvetica Neue Medium"/>
              </a:rPr>
              <a:t>values</a:t>
            </a:r>
            <a:r>
              <a:t> of </a:t>
            </a:r>
            <a:r>
              <a:rPr>
                <a:solidFill>
                  <a:srgbClr val="C82506"/>
                </a:solidFill>
                <a:latin typeface="Helvetica Neue Medium"/>
                <a:ea typeface="Helvetica Neue Medium"/>
                <a:cs typeface="Helvetica Neue Medium"/>
                <a:sym typeface="Helvetica Neue Medium"/>
              </a:rPr>
              <a:t>all</a:t>
            </a:r>
            <a:r>
              <a:t> inputs: </a:t>
            </a:r>
          </a:p>
          <a:p>
            <a:pPr marL="0" indent="0" algn="ctr" defTabSz="607932">
              <a:spcBef>
                <a:spcPts val="500"/>
              </a:spcBef>
              <a:buSzTx/>
              <a:buNone/>
              <a:defRPr sz="3900">
                <a:latin typeface="Cambria Math"/>
                <a:ea typeface="Cambria Math"/>
                <a:cs typeface="Cambria Math"/>
                <a:sym typeface="Cambria Math"/>
              </a:defRPr>
            </a:pPr>
            <a14:m>
              <m:oMathPara>
                <m:oMathParaPr>
                  <m:jc m:val="center"/>
                </m:oMathParaPr>
                <m:oMath>
                  <m:sSub>
                    <m:e>
                      <m:r>
                        <a:rPr xmlns:a="http://schemas.openxmlformats.org/drawingml/2006/main" sz="3900" i="1">
                          <a:solidFill>
                            <a:srgbClr val="000000"/>
                          </a:solidFill>
                          <a:latin typeface="Cambria Math" panose="02040503050406030204" pitchFamily="18" charset="0"/>
                        </a:rPr>
                        <m:t>y</m:t>
                      </m:r>
                    </m:e>
                    <m:sub>
                      <m:r>
                        <a:rPr xmlns:a="http://schemas.openxmlformats.org/drawingml/2006/main" sz="3900" i="1">
                          <a:solidFill>
                            <a:srgbClr val="000000"/>
                          </a:solidFill>
                          <a:latin typeface="Cambria Math" panose="02040503050406030204" pitchFamily="18" charset="0"/>
                        </a:rPr>
                        <m:t>j</m:t>
                      </m:r>
                    </m:sub>
                  </m:sSub>
                  <m:r>
                    <a:rPr xmlns:a="http://schemas.openxmlformats.org/drawingml/2006/main" sz="3900" i="1">
                      <a:solidFill>
                        <a:srgbClr val="000000"/>
                      </a:solidFill>
                      <a:latin typeface="Cambria Math" panose="02040503050406030204" pitchFamily="18" charset="0"/>
                    </a:rPr>
                    <m:t>=</m:t>
                  </m:r>
                  <m:limLow>
                    <m:e>
                      <m:r>
                        <a:rPr xmlns:a="http://schemas.openxmlformats.org/drawingml/2006/main" sz="3900" i="1">
                          <a:solidFill>
                            <a:srgbClr val="000000"/>
                          </a:solidFill>
                          <a:latin typeface="Cambria Math" panose="02040503050406030204" pitchFamily="18" charset="0"/>
                        </a:rPr>
                        <m:t>∑</m:t>
                      </m:r>
                    </m:e>
                    <m:lim>
                      <m:r>
                        <a:rPr xmlns:a="http://schemas.openxmlformats.org/drawingml/2006/main" sz="3900" i="1">
                          <a:solidFill>
                            <a:srgbClr val="000000"/>
                          </a:solidFill>
                          <a:latin typeface="Cambria Math" panose="02040503050406030204" pitchFamily="18" charset="0"/>
                        </a:rPr>
                        <m:t>i</m:t>
                      </m:r>
                    </m:lim>
                  </m:limLow>
                  <m:r>
                    <a:rPr xmlns:a="http://schemas.openxmlformats.org/drawingml/2006/main" sz="3900" i="1">
                      <a:solidFill>
                        <a:srgbClr val="000000"/>
                      </a:solidFill>
                      <a:latin typeface="Cambria Math" panose="02040503050406030204" pitchFamily="18" charset="0"/>
                    </a:rPr>
                    <m:t>a</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i</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j</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v</m:t>
                      </m:r>
                    </m:e>
                    <m:sub>
                      <m:r>
                        <a:rPr xmlns:a="http://schemas.openxmlformats.org/drawingml/2006/main" sz="3900" i="1">
                          <a:solidFill>
                            <a:srgbClr val="000000"/>
                          </a:solidFill>
                          <a:latin typeface="Cambria Math" panose="02040503050406030204" pitchFamily="18" charset="0"/>
                        </a:rPr>
                        <m:t>i</m:t>
                      </m:r>
                    </m:sub>
                  </m:sSub>
                  <m:r>
                    <a:rPr xmlns:a="http://schemas.openxmlformats.org/drawingml/2006/main" sz="3900" i="1">
                      <a:solidFill>
                        <a:srgbClr val="000000"/>
                      </a:solidFill>
                      <a:latin typeface="Cambria Math" panose="02040503050406030204" pitchFamily="18" charset="0"/>
                    </a:rPr>
                    <m:t>=</m:t>
                  </m:r>
                  <m:limLow>
                    <m:e>
                      <m:r>
                        <a:rPr xmlns:a="http://schemas.openxmlformats.org/drawingml/2006/main" sz="3900" i="1">
                          <a:solidFill>
                            <a:srgbClr val="000000"/>
                          </a:solidFill>
                          <a:latin typeface="Cambria Math" panose="02040503050406030204" pitchFamily="18" charset="0"/>
                        </a:rPr>
                        <m:t>∑</m:t>
                      </m:r>
                    </m:e>
                    <m:lim>
                      <m:r>
                        <a:rPr xmlns:a="http://schemas.openxmlformats.org/drawingml/2006/main" sz="3900" i="1">
                          <a:solidFill>
                            <a:srgbClr val="000000"/>
                          </a:solidFill>
                          <a:latin typeface="Cambria Math" panose="02040503050406030204" pitchFamily="18" charset="0"/>
                        </a:rPr>
                        <m:t>i</m:t>
                      </m:r>
                    </m:lim>
                  </m:limLow>
                  <m:sSub>
                    <m:e>
                      <m:r>
                        <a:rPr xmlns:a="http://schemas.openxmlformats.org/drawingml/2006/main" sz="3900" i="1">
                          <a:solidFill>
                            <a:srgbClr val="FF0000"/>
                          </a:solidFill>
                          <a:latin typeface="Cambria Math" panose="02040503050406030204" pitchFamily="18" charset="0"/>
                        </a:rPr>
                        <m:t>w</m:t>
                      </m:r>
                    </m:e>
                    <m:sub>
                      <m:r>
                        <a:rPr xmlns:a="http://schemas.openxmlformats.org/drawingml/2006/main" sz="3900" i="1">
                          <a:solidFill>
                            <a:srgbClr val="FF0000"/>
                          </a:solidFill>
                          <a:latin typeface="Cambria Math" panose="02040503050406030204" pitchFamily="18" charset="0"/>
                        </a:rPr>
                        <m:t>i</m:t>
                      </m:r>
                      <m:r>
                        <a:rPr xmlns:a="http://schemas.openxmlformats.org/drawingml/2006/main" sz="3900" i="1">
                          <a:solidFill>
                            <a:srgbClr val="FF0000"/>
                          </a:solidFill>
                          <a:latin typeface="Cambria Math" panose="02040503050406030204" pitchFamily="18" charset="0"/>
                        </a:rPr>
                        <m:t>j</m:t>
                      </m:r>
                    </m:sub>
                  </m:sSub>
                  <m:sSub>
                    <m:e>
                      <m:r>
                        <a:rPr xmlns:a="http://schemas.openxmlformats.org/drawingml/2006/main" sz="3900" i="1">
                          <a:solidFill>
                            <a:srgbClr val="000000"/>
                          </a:solidFill>
                          <a:latin typeface="Cambria Math" panose="02040503050406030204" pitchFamily="18" charset="0"/>
                        </a:rPr>
                        <m:t>v</m:t>
                      </m:r>
                    </m:e>
                    <m:sub>
                      <m:r>
                        <a:rPr xmlns:a="http://schemas.openxmlformats.org/drawingml/2006/main" sz="3900" i="1">
                          <a:solidFill>
                            <a:srgbClr val="000000"/>
                          </a:solidFill>
                          <a:latin typeface="Cambria Math" panose="02040503050406030204" pitchFamily="18" charset="0"/>
                        </a:rPr>
                        <m:t>i</m:t>
                      </m:r>
                    </m:sub>
                  </m:sSub>
                </m:oMath>
              </m:oMathPara>
            </a14:m>
            <a:endParaRPr sz="3200"/>
          </a:p>
          <a:p>
            <a:pPr marL="452278" indent="-452278" defTabSz="607932">
              <a:spcBef>
                <a:spcPts val="500"/>
              </a:spcBef>
              <a:defRPr sz="3200"/>
            </a:pPr>
            <a:r>
              <a:t>Weight for output </a:t>
            </a:r>
            <a14:m>
              <m:oMath>
                <m:sSub>
                  <m:e>
                    <m:r>
                      <a:rPr xmlns:a="http://schemas.openxmlformats.org/drawingml/2006/main" sz="3900" i="1">
                        <a:solidFill>
                          <a:srgbClr val="000000"/>
                        </a:solidFill>
                        <a:latin typeface="Cambria Math" panose="02040503050406030204" pitchFamily="18" charset="0"/>
                      </a:rPr>
                      <m:t>y</m:t>
                    </m:r>
                  </m:e>
                  <m:sub>
                    <m:r>
                      <a:rPr xmlns:a="http://schemas.openxmlformats.org/drawingml/2006/main" sz="3900" i="1">
                        <a:solidFill>
                          <a:srgbClr val="000000"/>
                        </a:solidFill>
                        <a:latin typeface="Cambria Math" panose="02040503050406030204" pitchFamily="18" charset="0"/>
                      </a:rPr>
                      <m:t>j</m:t>
                    </m:r>
                  </m:sub>
                </m:sSub>
              </m:oMath>
            </a14:m>
            <a:r>
              <a:t> of </a:t>
            </a:r>
            <a:r>
              <a:rPr>
                <a:solidFill>
                  <a:srgbClr val="0076BA"/>
                </a:solidFill>
                <a:latin typeface="Helvetica Neue Medium"/>
                <a:ea typeface="Helvetica Neue Medium"/>
                <a:cs typeface="Helvetica Neue Medium"/>
                <a:sym typeface="Helvetica Neue Medium"/>
              </a:rPr>
              <a:t>value</a:t>
            </a:r>
            <a:r>
              <a:t> </a:t>
            </a:r>
            <a14:m>
              <m:oMath>
                <m:sSub>
                  <m:e>
                    <m:r>
                      <a:rPr xmlns:a="http://schemas.openxmlformats.org/drawingml/2006/main" sz="3900" i="1">
                        <a:solidFill>
                          <a:srgbClr val="000000"/>
                        </a:solidFill>
                        <a:latin typeface="Cambria Math" panose="02040503050406030204" pitchFamily="18" charset="0"/>
                      </a:rPr>
                      <m:t>x</m:t>
                    </m:r>
                  </m:e>
                  <m:sub>
                    <m:r>
                      <a:rPr xmlns:a="http://schemas.openxmlformats.org/drawingml/2006/main" sz="3900" i="1">
                        <a:solidFill>
                          <a:srgbClr val="000000"/>
                        </a:solidFill>
                        <a:latin typeface="Cambria Math" panose="02040503050406030204" pitchFamily="18" charset="0"/>
                      </a:rPr>
                      <m:t>i</m:t>
                    </m:r>
                  </m:sub>
                </m:sSub>
              </m:oMath>
            </a14:m>
            <a:r>
              <a:t> is proportional to the dot-product of </a:t>
            </a:r>
            <a14:m>
              <m:oMath>
                <m:r>
                  <a:rPr xmlns:a="http://schemas.openxmlformats.org/drawingml/2006/main" sz="3900" i="1">
                    <a:solidFill>
                      <a:srgbClr val="000000"/>
                    </a:solidFill>
                    <a:latin typeface="Cambria Math" panose="02040503050406030204" pitchFamily="18" charset="0"/>
                  </a:rPr>
                  <m:t>j</m:t>
                </m:r>
              </m:oMath>
            </a14:m>
            <a:r>
              <a:t>'s </a:t>
            </a:r>
            <a:r>
              <a:rPr>
                <a:solidFill>
                  <a:srgbClr val="0076BA"/>
                </a:solidFill>
                <a:latin typeface="Helvetica Neue Medium"/>
                <a:ea typeface="Helvetica Neue Medium"/>
                <a:cs typeface="Helvetica Neue Medium"/>
                <a:sym typeface="Helvetica Neue Medium"/>
              </a:rPr>
              <a:t>query</a:t>
            </a:r>
            <a:r>
              <a:t> and </a:t>
            </a:r>
            <a14:m>
              <m:oMath>
                <m:r>
                  <a:rPr xmlns:a="http://schemas.openxmlformats.org/drawingml/2006/main" sz="3900" i="1">
                    <a:solidFill>
                      <a:srgbClr val="000000"/>
                    </a:solidFill>
                    <a:latin typeface="Cambria Math" panose="02040503050406030204" pitchFamily="18" charset="0"/>
                  </a:rPr>
                  <m:t>i</m:t>
                </m:r>
              </m:oMath>
            </a14:m>
            <a:r>
              <a:t>'s </a:t>
            </a:r>
            <a:r>
              <a:rPr>
                <a:solidFill>
                  <a:srgbClr val="0076BA"/>
                </a:solidFill>
                <a:latin typeface="Helvetica Neue Medium"/>
                <a:ea typeface="Helvetica Neue Medium"/>
                <a:cs typeface="Helvetica Neue Medium"/>
                <a:sym typeface="Helvetica Neue Medium"/>
              </a:rPr>
              <a:t>key</a:t>
            </a:r>
            <a:endParaRPr>
              <a:solidFill>
                <a:srgbClr val="0076BA"/>
              </a:solidFill>
              <a:latin typeface="Helvetica Neue Medium"/>
              <a:ea typeface="Helvetica Neue Medium"/>
              <a:cs typeface="Helvetica Neue Medium"/>
              <a:sym typeface="Helvetica Neue Medium"/>
            </a:endParaRPr>
          </a:p>
          <a:p>
            <a:pPr marL="0" indent="0" algn="ctr" defTabSz="607932">
              <a:spcBef>
                <a:spcPts val="500"/>
              </a:spcBef>
              <a:buSzTx/>
              <a:buNone/>
              <a:defRPr sz="3900">
                <a:latin typeface="Cambria Math"/>
                <a:ea typeface="Cambria Math"/>
                <a:cs typeface="Cambria Math"/>
                <a:sym typeface="Cambria Math"/>
              </a:defRPr>
            </a:pPr>
            <a14:m>
              <m:oMathPara>
                <m:oMathParaPr>
                  <m:jc m:val="center"/>
                </m:oMathParaPr>
                <m:oMath>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i</m:t>
                      </m:r>
                      <m:r>
                        <a:rPr xmlns:a="http://schemas.openxmlformats.org/drawingml/2006/main" sz="3900" i="1">
                          <a:solidFill>
                            <a:srgbClr val="000000"/>
                          </a:solidFill>
                          <a:latin typeface="Cambria Math" panose="02040503050406030204" pitchFamily="18" charset="0"/>
                        </a:rPr>
                        <m:t>j</m:t>
                      </m:r>
                    </m:sub>
                  </m:sSub>
                  <m:r>
                    <a:rPr xmlns:a="http://schemas.openxmlformats.org/drawingml/2006/main" sz="3900" i="1">
                      <a:solidFill>
                        <a:srgbClr val="000000"/>
                      </a:solidFill>
                      <a:latin typeface="Cambria Math" panose="02040503050406030204" pitchFamily="18" charset="0"/>
                    </a:rPr>
                    <m:t>=</m:t>
                  </m:r>
                  <m:f>
                    <m:fPr>
                      <m:ctrlPr>
                        <a:rPr xmlns:a="http://schemas.openxmlformats.org/drawingml/2006/main" sz="3900" i="1">
                          <a:solidFill>
                            <a:srgbClr val="000000"/>
                          </a:solidFill>
                          <a:latin typeface="Cambria Math" panose="02040503050406030204" pitchFamily="18" charset="0"/>
                        </a:rPr>
                      </m:ctrlPr>
                      <m:type m:val="bar"/>
                    </m:fPr>
                    <m:num>
                      <m:r>
                        <m:rPr>
                          <m:sty m:val="p"/>
                        </m:rPr>
                        <a:rPr xmlns:a="http://schemas.openxmlformats.org/drawingml/2006/main" sz="3900" i="1">
                          <a:solidFill>
                            <a:srgbClr val="000000"/>
                          </a:solidFill>
                          <a:latin typeface="Cambria Math" panose="02040503050406030204" pitchFamily="18" charset="0"/>
                        </a:rPr>
                        <m:t>e</m:t>
                      </m:r>
                      <m:r>
                        <m:rPr>
                          <m:sty m:val="p"/>
                        </m:rPr>
                        <a:rPr xmlns:a="http://schemas.openxmlformats.org/drawingml/2006/main" sz="3900" i="1">
                          <a:solidFill>
                            <a:srgbClr val="000000"/>
                          </a:solidFill>
                          <a:latin typeface="Cambria Math" panose="02040503050406030204" pitchFamily="18" charset="0"/>
                        </a:rPr>
                        <m:t>x</m:t>
                      </m:r>
                      <m:r>
                        <m:rPr>
                          <m:sty m:val="p"/>
                        </m:rP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sSubSup>
                        <m:e>
                          <m:r>
                            <a:rPr xmlns:a="http://schemas.openxmlformats.org/drawingml/2006/main" sz="3900" i="1">
                              <a:solidFill>
                                <a:srgbClr val="000000"/>
                              </a:solidFill>
                              <a:latin typeface="Cambria Math" panose="02040503050406030204" pitchFamily="18" charset="0"/>
                            </a:rPr>
                            <m:t>q</m:t>
                          </m:r>
                        </m:e>
                        <m:sub>
                          <m:r>
                            <a:rPr xmlns:a="http://schemas.openxmlformats.org/drawingml/2006/main" sz="3900" i="1">
                              <a:solidFill>
                                <a:srgbClr val="000000"/>
                              </a:solidFill>
                              <a:latin typeface="Cambria Math" panose="02040503050406030204" pitchFamily="18" charset="0"/>
                            </a:rPr>
                            <m:t>j</m:t>
                          </m:r>
                        </m:sub>
                        <m:sup>
                          <m:r>
                            <a:rPr xmlns:a="http://schemas.openxmlformats.org/drawingml/2006/main" sz="3900" i="1">
                              <a:solidFill>
                                <a:srgbClr val="000000"/>
                              </a:solidFill>
                              <a:latin typeface="Cambria Math" panose="02040503050406030204" pitchFamily="18" charset="0"/>
                            </a:rPr>
                            <m:t>⊤</m:t>
                          </m:r>
                        </m:sup>
                      </m:sSubSup>
                      <m:sSub>
                        <m:e>
                          <m:r>
                            <a:rPr xmlns:a="http://schemas.openxmlformats.org/drawingml/2006/main" sz="3900" i="1">
                              <a:solidFill>
                                <a:srgbClr val="000000"/>
                              </a:solidFill>
                              <a:latin typeface="Cambria Math" panose="02040503050406030204" pitchFamily="18" charset="0"/>
                            </a:rPr>
                            <m:t>k</m:t>
                          </m:r>
                        </m:e>
                        <m:sub>
                          <m:r>
                            <a:rPr xmlns:a="http://schemas.openxmlformats.org/drawingml/2006/main" sz="3900" i="1">
                              <a:solidFill>
                                <a:srgbClr val="000000"/>
                              </a:solidFill>
                              <a:latin typeface="Cambria Math" panose="02040503050406030204" pitchFamily="18" charset="0"/>
                            </a:rPr>
                            <m:t>i</m:t>
                          </m:r>
                        </m:sub>
                      </m:sSub>
                      <m:r>
                        <a:rPr xmlns:a="http://schemas.openxmlformats.org/drawingml/2006/main" sz="3900" i="1">
                          <a:solidFill>
                            <a:srgbClr val="000000"/>
                          </a:solidFill>
                          <a:latin typeface="Cambria Math" panose="02040503050406030204" pitchFamily="18" charset="0"/>
                        </a:rPr>
                        <m:t>)</m:t>
                      </m:r>
                    </m:num>
                    <m:den>
                      <m:sSub>
                        <m:e>
                          <m:r>
                            <a:rPr xmlns:a="http://schemas.openxmlformats.org/drawingml/2006/main" sz="3900" i="1">
                              <a:solidFill>
                                <a:srgbClr val="000000"/>
                              </a:solidFill>
                              <a:latin typeface="Cambria Math" panose="02040503050406030204" pitchFamily="18" charset="0"/>
                            </a:rPr>
                            <m:t>∑</m:t>
                          </m:r>
                        </m:e>
                        <m:sub>
                          <m:r>
                            <a:rPr xmlns:a="http://schemas.openxmlformats.org/drawingml/2006/main" sz="3900" i="1">
                              <a:solidFill>
                                <a:srgbClr val="000000"/>
                              </a:solidFill>
                              <a:latin typeface="Cambria Math" panose="02040503050406030204" pitchFamily="18" charset="0"/>
                            </a:rPr>
                            <m:t>ℓ</m:t>
                          </m:r>
                        </m:sub>
                      </m:sSub>
                      <m:r>
                        <m:rPr>
                          <m:sty m:val="p"/>
                        </m:rPr>
                        <a:rPr xmlns:a="http://schemas.openxmlformats.org/drawingml/2006/main" sz="3900" i="1">
                          <a:solidFill>
                            <a:srgbClr val="000000"/>
                          </a:solidFill>
                          <a:latin typeface="Cambria Math" panose="02040503050406030204" pitchFamily="18" charset="0"/>
                        </a:rPr>
                        <m:t>e</m:t>
                      </m:r>
                      <m:r>
                        <m:rPr>
                          <m:sty m:val="p"/>
                        </m:rPr>
                        <a:rPr xmlns:a="http://schemas.openxmlformats.org/drawingml/2006/main" sz="3900" i="1">
                          <a:solidFill>
                            <a:srgbClr val="000000"/>
                          </a:solidFill>
                          <a:latin typeface="Cambria Math" panose="02040503050406030204" pitchFamily="18" charset="0"/>
                        </a:rPr>
                        <m:t>x</m:t>
                      </m:r>
                      <m:r>
                        <m:rPr>
                          <m:sty m:val="p"/>
                        </m:rP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sSubSup>
                        <m:e>
                          <m:r>
                            <a:rPr xmlns:a="http://schemas.openxmlformats.org/drawingml/2006/main" sz="3900" i="1">
                              <a:solidFill>
                                <a:srgbClr val="000000"/>
                              </a:solidFill>
                              <a:latin typeface="Cambria Math" panose="02040503050406030204" pitchFamily="18" charset="0"/>
                            </a:rPr>
                            <m:t>q</m:t>
                          </m:r>
                        </m:e>
                        <m:sub>
                          <m:r>
                            <a:rPr xmlns:a="http://schemas.openxmlformats.org/drawingml/2006/main" sz="3900" i="1">
                              <a:solidFill>
                                <a:srgbClr val="000000"/>
                              </a:solidFill>
                              <a:latin typeface="Cambria Math" panose="02040503050406030204" pitchFamily="18" charset="0"/>
                            </a:rPr>
                            <m:t>j</m:t>
                          </m:r>
                        </m:sub>
                        <m:sup>
                          <m:r>
                            <a:rPr xmlns:a="http://schemas.openxmlformats.org/drawingml/2006/main" sz="3900" i="1">
                              <a:solidFill>
                                <a:srgbClr val="000000"/>
                              </a:solidFill>
                              <a:latin typeface="Cambria Math" panose="02040503050406030204" pitchFamily="18" charset="0"/>
                            </a:rPr>
                            <m:t>⊤</m:t>
                          </m:r>
                        </m:sup>
                      </m:sSubSup>
                      <m:sSub>
                        <m:e>
                          <m:r>
                            <a:rPr xmlns:a="http://schemas.openxmlformats.org/drawingml/2006/main" sz="3900" i="1">
                              <a:solidFill>
                                <a:srgbClr val="000000"/>
                              </a:solidFill>
                              <a:latin typeface="Cambria Math" panose="02040503050406030204" pitchFamily="18" charset="0"/>
                            </a:rPr>
                            <m:t>k</m:t>
                          </m:r>
                        </m:e>
                        <m:sub>
                          <m:r>
                            <a:rPr xmlns:a="http://schemas.openxmlformats.org/drawingml/2006/main" sz="3900" i="1">
                              <a:solidFill>
                                <a:srgbClr val="000000"/>
                              </a:solidFill>
                              <a:latin typeface="Cambria Math" panose="02040503050406030204" pitchFamily="18" charset="0"/>
                            </a:rPr>
                            <m:t>ℓ</m:t>
                          </m:r>
                        </m:sub>
                      </m:sSub>
                      <m:r>
                        <a:rPr xmlns:a="http://schemas.openxmlformats.org/drawingml/2006/main" sz="3900" i="1">
                          <a:solidFill>
                            <a:srgbClr val="000000"/>
                          </a:solidFill>
                          <a:latin typeface="Cambria Math" panose="02040503050406030204" pitchFamily="18" charset="0"/>
                        </a:rPr>
                        <m:t>)</m:t>
                      </m:r>
                    </m:den>
                  </m:f>
                </m:oMath>
              </m:oMathPara>
            </a14:m>
            <a:endParaRPr sz="3679"/>
          </a:p>
        </p:txBody>
      </p:sp>
      <p:sp>
        <p:nvSpPr>
          <p:cNvPr id="447" name="(Image: Prince 2022)"/>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
        <p:nvSpPr>
          <p:cNvPr id="448" name="Equation"/>
          <p:cNvSpPr txBox="1"/>
          <p:nvPr/>
        </p:nvSpPr>
        <p:spPr>
          <a:xfrm>
            <a:off x="14882247" y="5331121"/>
            <a:ext cx="198040" cy="18349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600" i="1">
                          <a:solidFill>
                            <a:srgbClr val="5E5E5E"/>
                          </a:solidFill>
                          <a:latin typeface="Cambria Math" panose="02040503050406030204" pitchFamily="18" charset="0"/>
                        </a:rPr>
                        <m:t>D</m:t>
                      </m:r>
                    </m:e>
                    <m:sub>
                      <m:r>
                        <a:rPr xmlns:a="http://schemas.openxmlformats.org/drawingml/2006/main" sz="1600" i="1">
                          <a:solidFill>
                            <a:srgbClr val="5E5E5E"/>
                          </a:solidFill>
                          <a:latin typeface="Cambria Math" panose="02040503050406030204" pitchFamily="18" charset="0"/>
                        </a:rPr>
                        <m:t>1</m:t>
                      </m:r>
                    </m:sub>
                  </m:sSub>
                </m:oMath>
              </m:oMathPara>
            </a14:m>
            <a:endParaRPr sz="1600">
              <a:solidFill>
                <a:srgbClr val="5E5E5E"/>
              </a:solidFill>
            </a:endParaRPr>
          </a:p>
        </p:txBody>
      </p:sp>
      <p:sp>
        <p:nvSpPr>
          <p:cNvPr id="449" name="Equation"/>
          <p:cNvSpPr txBox="1"/>
          <p:nvPr/>
        </p:nvSpPr>
        <p:spPr>
          <a:xfrm>
            <a:off x="14882247" y="7516441"/>
            <a:ext cx="198040" cy="18349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600" i="1">
                          <a:solidFill>
                            <a:srgbClr val="5E5E5E"/>
                          </a:solidFill>
                          <a:latin typeface="Cambria Math" panose="02040503050406030204" pitchFamily="18" charset="0"/>
                        </a:rPr>
                        <m:t>D</m:t>
                      </m:r>
                    </m:e>
                    <m:sub>
                      <m:r>
                        <a:rPr xmlns:a="http://schemas.openxmlformats.org/drawingml/2006/main" sz="1600" i="1">
                          <a:solidFill>
                            <a:srgbClr val="5E5E5E"/>
                          </a:solidFill>
                          <a:latin typeface="Cambria Math" panose="02040503050406030204" pitchFamily="18" charset="0"/>
                        </a:rPr>
                        <m:t>1</m:t>
                      </m:r>
                    </m:sub>
                  </m:sSub>
                </m:oMath>
              </m:oMathPara>
            </a14:m>
            <a:endParaRPr sz="1600">
              <a:solidFill>
                <a:srgbClr val="5E5E5E"/>
              </a:solidFill>
            </a:endParaRPr>
          </a:p>
        </p:txBody>
      </p:sp>
      <p:sp>
        <p:nvSpPr>
          <p:cNvPr id="450" name="Equation"/>
          <p:cNvSpPr txBox="1"/>
          <p:nvPr/>
        </p:nvSpPr>
        <p:spPr>
          <a:xfrm>
            <a:off x="14889174" y="9765262"/>
            <a:ext cx="209582" cy="18349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600" i="1">
                          <a:solidFill>
                            <a:srgbClr val="5E5E5E"/>
                          </a:solidFill>
                          <a:latin typeface="Cambria Math" panose="02040503050406030204" pitchFamily="18" charset="0"/>
                        </a:rPr>
                        <m:t>D</m:t>
                      </m:r>
                    </m:e>
                    <m:sub>
                      <m:r>
                        <a:rPr xmlns:a="http://schemas.openxmlformats.org/drawingml/2006/main" sz="1600" i="1">
                          <a:solidFill>
                            <a:srgbClr val="5E5E5E"/>
                          </a:solidFill>
                          <a:latin typeface="Cambria Math" panose="02040503050406030204" pitchFamily="18" charset="0"/>
                        </a:rPr>
                        <m:t>2</m:t>
                      </m:r>
                    </m:sub>
                  </m:sSub>
                </m:oMath>
              </m:oMathPara>
            </a14:m>
            <a:endParaRPr sz="1600">
              <a:solidFill>
                <a:srgbClr val="5E5E5E"/>
              </a:solidFill>
            </a:endParaRPr>
          </a:p>
        </p:txBody>
      </p:sp>
      <p:sp>
        <p:nvSpPr>
          <p:cNvPr id="451" name="Equation"/>
          <p:cNvSpPr txBox="1"/>
          <p:nvPr/>
        </p:nvSpPr>
        <p:spPr>
          <a:xfrm>
            <a:off x="21841324" y="7529141"/>
            <a:ext cx="209582" cy="18349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600" i="1">
                          <a:solidFill>
                            <a:srgbClr val="5E5E5E"/>
                          </a:solidFill>
                          <a:latin typeface="Cambria Math" panose="02040503050406030204" pitchFamily="18" charset="0"/>
                        </a:rPr>
                        <m:t>D</m:t>
                      </m:r>
                    </m:e>
                    <m:sub>
                      <m:r>
                        <a:rPr xmlns:a="http://schemas.openxmlformats.org/drawingml/2006/main" sz="1600" i="1">
                          <a:solidFill>
                            <a:srgbClr val="5E5E5E"/>
                          </a:solidFill>
                          <a:latin typeface="Cambria Math" panose="02040503050406030204" pitchFamily="18" charset="0"/>
                        </a:rPr>
                        <m:t>2</m:t>
                      </m:r>
                    </m:sub>
                  </m:sSub>
                </m:oMath>
              </m:oMathPara>
            </a14:m>
            <a:endParaRPr sz="1600">
              <a:solidFill>
                <a:srgbClr val="5E5E5E"/>
              </a:solidFill>
            </a:endParaRPr>
          </a:p>
        </p:txBody>
      </p:sp>
      <p:grpSp>
        <p:nvGrpSpPr>
          <p:cNvPr id="463" name="Group"/>
          <p:cNvGrpSpPr/>
          <p:nvPr/>
        </p:nvGrpSpPr>
        <p:grpSpPr>
          <a:xfrm>
            <a:off x="11560566" y="1965715"/>
            <a:ext cx="12667206" cy="9566874"/>
            <a:chOff x="0" y="-1"/>
            <a:chExt cx="12667204" cy="9566872"/>
          </a:xfrm>
        </p:grpSpPr>
        <p:grpSp>
          <p:nvGrpSpPr>
            <p:cNvPr id="459" name="Group"/>
            <p:cNvGrpSpPr/>
            <p:nvPr/>
          </p:nvGrpSpPr>
          <p:grpSpPr>
            <a:xfrm>
              <a:off x="-1" y="-2"/>
              <a:ext cx="12667206" cy="9088594"/>
              <a:chOff x="0" y="0"/>
              <a:chExt cx="12667204" cy="9088593"/>
            </a:xfrm>
          </p:grpSpPr>
          <p:pic>
            <p:nvPicPr>
              <p:cNvPr id="452" name="TransformerBlockSA.pdf" descr="TransformerBlockSA.pdf"/>
              <p:cNvPicPr>
                <a:picLocks noChangeAspect="1"/>
              </p:cNvPicPr>
              <p:nvPr/>
            </p:nvPicPr>
            <p:blipFill>
              <a:blip r:embed="rId2">
                <a:extLst/>
              </a:blip>
              <a:stretch>
                <a:fillRect/>
              </a:stretch>
            </p:blipFill>
            <p:spPr>
              <a:xfrm>
                <a:off x="0" y="2598661"/>
                <a:ext cx="12667205" cy="6489932"/>
              </a:xfrm>
              <a:prstGeom prst="rect">
                <a:avLst/>
              </a:prstGeom>
              <a:ln w="12700" cap="flat">
                <a:noFill/>
                <a:miter lim="400000"/>
              </a:ln>
              <a:effectLst/>
            </p:spPr>
          </p:pic>
          <p:grpSp>
            <p:nvGrpSpPr>
              <p:cNvPr id="458" name="Group"/>
              <p:cNvGrpSpPr/>
              <p:nvPr/>
            </p:nvGrpSpPr>
            <p:grpSpPr>
              <a:xfrm>
                <a:off x="4631124" y="-1"/>
                <a:ext cx="6505780" cy="4405197"/>
                <a:chOff x="0" y="0"/>
                <a:chExt cx="6505779" cy="4405196"/>
              </a:xfrm>
            </p:grpSpPr>
            <p:pic>
              <p:nvPicPr>
                <p:cNvPr id="453" name="Image" descr="Image"/>
                <p:cNvPicPr>
                  <a:picLocks noChangeAspect="1"/>
                </p:cNvPicPr>
                <p:nvPr/>
              </p:nvPicPr>
              <p:blipFill>
                <a:blip r:embed="rId3">
                  <a:extLst/>
                </a:blip>
                <a:srcRect l="0" t="0" r="33474" b="0"/>
                <a:stretch>
                  <a:fillRect/>
                </a:stretch>
              </p:blipFill>
              <p:spPr>
                <a:xfrm rot="16200000">
                  <a:off x="5048448" y="-126717"/>
                  <a:ext cx="620824" cy="1267893"/>
                </a:xfrm>
                <a:prstGeom prst="rect">
                  <a:avLst/>
                </a:prstGeom>
                <a:ln w="12700" cap="flat">
                  <a:noFill/>
                  <a:miter lim="400000"/>
                </a:ln>
                <a:effectLst/>
              </p:spPr>
            </p:pic>
            <p:sp>
              <p:nvSpPr>
                <p:cNvPr id="454" name="Equation"/>
                <p:cNvSpPr txBox="1"/>
                <p:nvPr/>
              </p:nvSpPr>
              <p:spPr>
                <a:xfrm>
                  <a:off x="4521941" y="415538"/>
                  <a:ext cx="198040" cy="183491"/>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600" i="1">
                                <a:solidFill>
                                  <a:srgbClr val="5E5E5E"/>
                                </a:solidFill>
                                <a:latin typeface="Cambria Math" panose="02040503050406030204" pitchFamily="18" charset="0"/>
                              </a:rPr>
                              <m:t>D</m:t>
                            </m:r>
                          </m:e>
                          <m:sub>
                            <m:r>
                              <a:rPr xmlns:a="http://schemas.openxmlformats.org/drawingml/2006/main" sz="1600" i="1">
                                <a:solidFill>
                                  <a:srgbClr val="5E5E5E"/>
                                </a:solidFill>
                                <a:latin typeface="Cambria Math" panose="02040503050406030204" pitchFamily="18" charset="0"/>
                              </a:rPr>
                              <m:t>1</m:t>
                            </m:r>
                          </m:sub>
                        </m:sSub>
                      </m:oMath>
                    </m:oMathPara>
                  </a14:m>
                  <a:endParaRPr sz="1600">
                    <a:solidFill>
                      <a:srgbClr val="5E5E5E"/>
                    </a:solidFill>
                  </a:endParaRPr>
                </a:p>
              </p:txBody>
            </p:sp>
            <p:sp>
              <p:nvSpPr>
                <p:cNvPr id="455" name="Equation"/>
                <p:cNvSpPr txBox="1"/>
                <p:nvPr/>
              </p:nvSpPr>
              <p:spPr>
                <a:xfrm>
                  <a:off x="5286990" y="0"/>
                  <a:ext cx="143867" cy="132690"/>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1600" i="1">
                            <a:solidFill>
                              <a:srgbClr val="5E5E5E"/>
                            </a:solidFill>
                            <a:latin typeface="Cambria Math" panose="02040503050406030204" pitchFamily="18" charset="0"/>
                          </a:rPr>
                          <m:t>D</m:t>
                        </m:r>
                      </m:oMath>
                    </m:oMathPara>
                  </a14:m>
                  <a:endParaRPr sz="1600">
                    <a:solidFill>
                      <a:srgbClr val="5E5E5E"/>
                    </a:solidFill>
                  </a:endParaRPr>
                </a:p>
              </p:txBody>
            </p:sp>
            <p:sp>
              <p:nvSpPr>
                <p:cNvPr id="456" name="Equation"/>
                <p:cNvSpPr txBox="1"/>
                <p:nvPr/>
              </p:nvSpPr>
              <p:spPr>
                <a:xfrm>
                  <a:off x="6065387" y="796354"/>
                  <a:ext cx="440392" cy="443136"/>
                </a:xfrm>
                <a:prstGeom prst="rect">
                  <a:avLst/>
                </a:prstGeom>
                <a:noFill/>
                <a:ln w="12700" cap="flat">
                  <a:noFill/>
                  <a:miter lim="400000"/>
                </a:ln>
                <a:effectLst/>
              </p:spPr>
              <p:txBody>
                <a:bodyPr wrap="none" lIns="0" tIns="0" rIns="0" bIns="0">
                  <a:spAutoFit/>
                </a:bodyPr>
                <a:lstStyle/>
                <a:p>
                  <a:pPr algn="l" defTabSz="914400" latinLnBrk="1">
                    <a:defRPr sz="1800">
                      <a:solidFill>
                        <a:srgbClr val="000000"/>
                      </a:solidFill>
                    </a:defRPr>
                  </a:pPr>
                  <a14:m>
                    <m:oMathPara>
                      <m:oMathParaPr>
                        <m:jc m:val="centerGroup"/>
                      </m:oMathParaPr>
                      <m:oMath>
                        <m:sSub>
                          <m:e>
                            <m:r>
                              <m:rPr>
                                <m:sty m:val="b"/>
                              </m:rPr>
                              <a:rPr xmlns:a="http://schemas.openxmlformats.org/drawingml/2006/main" sz="3200" i="1">
                                <a:solidFill>
                                  <a:srgbClr val="5E5E5E"/>
                                </a:solidFill>
                                <a:latin typeface="Cambria Math" panose="02040503050406030204" pitchFamily="18" charset="0"/>
                              </a:rPr>
                              <m:t>Ω</m:t>
                            </m:r>
                          </m:e>
                          <m:sub>
                            <m:r>
                              <a:rPr xmlns:a="http://schemas.openxmlformats.org/drawingml/2006/main" sz="3200" i="1">
                                <a:solidFill>
                                  <a:srgbClr val="5E5E5E"/>
                                </a:solidFill>
                                <a:latin typeface="Cambria Math" panose="02040503050406030204" pitchFamily="18" charset="0"/>
                              </a:rPr>
                              <m:t>q</m:t>
                            </m:r>
                          </m:sub>
                        </m:sSub>
                      </m:oMath>
                    </m:oMathPara>
                  </a14:m>
                  <a:endParaRPr sz="3200">
                    <a:solidFill>
                      <a:srgbClr val="5E5E5E"/>
                    </a:solidFill>
                  </a:endParaRPr>
                </a:p>
              </p:txBody>
            </p:sp>
            <p:sp>
              <p:nvSpPr>
                <p:cNvPr id="457" name="Line"/>
                <p:cNvSpPr/>
                <p:nvPr/>
              </p:nvSpPr>
              <p:spPr>
                <a:xfrm flipV="1">
                  <a:off x="-1" y="881877"/>
                  <a:ext cx="5174175" cy="3523320"/>
                </a:xfrm>
                <a:prstGeom prst="line">
                  <a:avLst/>
                </a:prstGeom>
                <a:noFill/>
                <a:ln w="25400" cap="flat">
                  <a:solidFill>
                    <a:srgbClr val="D6D5D5"/>
                  </a:solidFill>
                  <a:prstDash val="solid"/>
                  <a:miter lim="400000"/>
                  <a:tailEnd type="triangle" w="med" len="med"/>
                </a:ln>
                <a:effectLst/>
              </p:spPr>
              <p:txBody>
                <a:bodyPr wrap="square" lIns="45718" tIns="45718" rIns="45718" bIns="45718" numCol="1" anchor="t">
                  <a:noAutofit/>
                </a:bodyPr>
                <a:lstStyle/>
                <a:p>
                  <a:pPr/>
                </a:p>
              </p:txBody>
            </p:sp>
          </p:grpSp>
        </p:grpSp>
        <p:grpSp>
          <p:nvGrpSpPr>
            <p:cNvPr id="462" name="Caption"/>
            <p:cNvGrpSpPr/>
            <p:nvPr/>
          </p:nvGrpSpPr>
          <p:grpSpPr>
            <a:xfrm>
              <a:off x="-1" y="9190190"/>
              <a:ext cx="12667205" cy="376682"/>
              <a:chOff x="0" y="0"/>
              <a:chExt cx="12667203" cy="376681"/>
            </a:xfrm>
          </p:grpSpPr>
          <p:sp>
            <p:nvSpPr>
              <p:cNvPr id="460" name="Rectangle"/>
              <p:cNvSpPr/>
              <p:nvPr/>
            </p:nvSpPr>
            <p:spPr>
              <a:xfrm>
                <a:off x="0" y="0"/>
                <a:ext cx="12667204" cy="37668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461" name="A DxN matrix labelled &quot;Input X&quot; has arrows going to three additional matrices: &quot;Queries&quot;, a D1xN matrix labelled with the equation ; &quot;Keys&quot;, a D1xN matrix labelled with the equation ; and &quot;Values&quot;, a D2xN matrix labelled with the equation   Queries and K"/>
              <p:cNvSpPr txBox="1"/>
              <p:nvPr/>
            </p:nvSpPr>
            <p:spPr>
              <a:xfrm>
                <a:off x="0" y="-1"/>
                <a:ext cx="12667204" cy="358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defRPr b="1" sz="600">
                    <a:solidFill>
                      <a:srgbClr val="D6D5D5"/>
                    </a:solidFill>
                    <a:latin typeface="+mj-lt"/>
                    <a:ea typeface="+mj-ea"/>
                    <a:cs typeface="+mj-cs"/>
                    <a:sym typeface="Helvetica Neue"/>
                  </a:defRPr>
                </a:pPr>
                <a:r>
                  <a:t>A DxN matrix labelled "Input X" has arrows going to three additional matrices: "Queries", a D1xN matrix labelled with the equation</a:t>
                </a:r>
                <a14:m>
                  <m:oMath>
                    <m:r>
                      <m:rPr>
                        <m:sty m:val="b"/>
                      </m:rPr>
                      <a:rPr xmlns:a="http://schemas.openxmlformats.org/drawingml/2006/main" sz="700" i="1">
                        <a:solidFill>
                          <a:srgbClr val="D5D5D5"/>
                        </a:solidFill>
                        <a:latin typeface="Cambria Math" panose="02040503050406030204" pitchFamily="18" charset="0"/>
                      </a:rPr>
                      <m:t>Q</m:t>
                    </m:r>
                    <m:r>
                      <a:rPr xmlns:a="http://schemas.openxmlformats.org/drawingml/2006/main" sz="700" i="1">
                        <a:solidFill>
                          <a:srgbClr val="D5D5D5"/>
                        </a:solidFill>
                        <a:latin typeface="Cambria Math" panose="02040503050406030204" pitchFamily="18" charset="0"/>
                      </a:rPr>
                      <m:t>=</m:t>
                    </m:r>
                    <m:sSub>
                      <m:e>
                        <m:r>
                          <a:rPr xmlns:a="http://schemas.openxmlformats.org/drawingml/2006/main" sz="700" i="1">
                            <a:solidFill>
                              <a:srgbClr val="D5D5D5"/>
                            </a:solidFill>
                            <a:latin typeface="Cambria Math" panose="02040503050406030204" pitchFamily="18" charset="0"/>
                          </a:rPr>
                          <m:t>β</m:t>
                        </m:r>
                      </m:e>
                      <m:sub>
                        <m:r>
                          <a:rPr xmlns:a="http://schemas.openxmlformats.org/drawingml/2006/main" sz="700" i="1">
                            <a:solidFill>
                              <a:srgbClr val="D5D5D5"/>
                            </a:solidFill>
                            <a:latin typeface="Cambria Math" panose="02040503050406030204" pitchFamily="18" charset="0"/>
                          </a:rPr>
                          <m:t>q</m:t>
                        </m:r>
                      </m:sub>
                    </m:sSub>
                    <m:sSup>
                      <m:e>
                        <m:r>
                          <a:rPr xmlns:a="http://schemas.openxmlformats.org/drawingml/2006/main" sz="700" i="1">
                            <a:solidFill>
                              <a:srgbClr val="D5D5D5"/>
                            </a:solidFill>
                            <a:latin typeface="Cambria Math" panose="02040503050406030204" pitchFamily="18" charset="0"/>
                          </a:rPr>
                          <m:t>1</m:t>
                        </m:r>
                      </m:e>
                      <m:sup>
                        <m:r>
                          <a:rPr xmlns:a="http://schemas.openxmlformats.org/drawingml/2006/main" sz="700" i="1">
                            <a:solidFill>
                              <a:srgbClr val="D5D5D5"/>
                            </a:solidFill>
                            <a:latin typeface="Cambria Math" panose="02040503050406030204" pitchFamily="18" charset="0"/>
                          </a:rPr>
                          <m:t>⊤</m:t>
                        </m:r>
                      </m:sup>
                    </m:sSup>
                    <m:r>
                      <a:rPr xmlns:a="http://schemas.openxmlformats.org/drawingml/2006/main" sz="700" i="1">
                        <a:solidFill>
                          <a:srgbClr val="D5D5D5"/>
                        </a:solidFill>
                        <a:latin typeface="Cambria Math" panose="02040503050406030204" pitchFamily="18" charset="0"/>
                      </a:rPr>
                      <m:t>+</m:t>
                    </m:r>
                    <m:sSub>
                      <m:e>
                        <m:r>
                          <m:rPr>
                            <m:sty m:val="b"/>
                          </m:rPr>
                          <a:rPr xmlns:a="http://schemas.openxmlformats.org/drawingml/2006/main" sz="700" i="1">
                            <a:solidFill>
                              <a:srgbClr val="D5D5D5"/>
                            </a:solidFill>
                            <a:latin typeface="Cambria Math" panose="02040503050406030204" pitchFamily="18" charset="0"/>
                          </a:rPr>
                          <m:t>Ω</m:t>
                        </m:r>
                      </m:e>
                      <m:sub>
                        <m:r>
                          <a:rPr xmlns:a="http://schemas.openxmlformats.org/drawingml/2006/main" sz="700" i="1">
                            <a:solidFill>
                              <a:srgbClr val="D5D5D5"/>
                            </a:solidFill>
                            <a:latin typeface="Cambria Math" panose="02040503050406030204" pitchFamily="18" charset="0"/>
                          </a:rPr>
                          <m:t>q</m:t>
                        </m:r>
                      </m:sub>
                    </m:sSub>
                    <m:r>
                      <m:rPr>
                        <m:sty m:val="b"/>
                      </m:rPr>
                      <a:rPr xmlns:a="http://schemas.openxmlformats.org/drawingml/2006/main" sz="700" i="1">
                        <a:solidFill>
                          <a:srgbClr val="D5D5D5"/>
                        </a:solidFill>
                        <a:latin typeface="Cambria Math" panose="02040503050406030204" pitchFamily="18" charset="0"/>
                      </a:rPr>
                      <m:t>X</m:t>
                    </m:r>
                  </m:oMath>
                </a14:m>
                <a:r>
                  <a:t>; "Keys", a D1xN matrix labelled with the equation</a:t>
                </a:r>
                <a14:m>
                  <m:oMath>
                    <m:r>
                      <m:rPr>
                        <m:sty m:val="b"/>
                      </m:rPr>
                      <a:rPr xmlns:a="http://schemas.openxmlformats.org/drawingml/2006/main" sz="700" i="1">
                        <a:solidFill>
                          <a:srgbClr val="D5D5D5"/>
                        </a:solidFill>
                        <a:latin typeface="Cambria Math" panose="02040503050406030204" pitchFamily="18" charset="0"/>
                      </a:rPr>
                      <m:t>K</m:t>
                    </m:r>
                    <m:r>
                      <a:rPr xmlns:a="http://schemas.openxmlformats.org/drawingml/2006/main" sz="700" i="1">
                        <a:solidFill>
                          <a:srgbClr val="D5D5D5"/>
                        </a:solidFill>
                        <a:latin typeface="Cambria Math" panose="02040503050406030204" pitchFamily="18" charset="0"/>
                      </a:rPr>
                      <m:t>=</m:t>
                    </m:r>
                    <m:sSub>
                      <m:e>
                        <m:r>
                          <a:rPr xmlns:a="http://schemas.openxmlformats.org/drawingml/2006/main" sz="700" i="1">
                            <a:solidFill>
                              <a:srgbClr val="D5D5D5"/>
                            </a:solidFill>
                            <a:latin typeface="Cambria Math" panose="02040503050406030204" pitchFamily="18" charset="0"/>
                          </a:rPr>
                          <m:t>β</m:t>
                        </m:r>
                      </m:e>
                      <m:sub>
                        <m:r>
                          <a:rPr xmlns:a="http://schemas.openxmlformats.org/drawingml/2006/main" sz="700" i="1">
                            <a:solidFill>
                              <a:srgbClr val="D5D5D5"/>
                            </a:solidFill>
                            <a:latin typeface="Cambria Math" panose="02040503050406030204" pitchFamily="18" charset="0"/>
                          </a:rPr>
                          <m:t>k</m:t>
                        </m:r>
                      </m:sub>
                    </m:sSub>
                    <m:sSup>
                      <m:e>
                        <m:r>
                          <a:rPr xmlns:a="http://schemas.openxmlformats.org/drawingml/2006/main" sz="700" i="1">
                            <a:solidFill>
                              <a:srgbClr val="D5D5D5"/>
                            </a:solidFill>
                            <a:latin typeface="Cambria Math" panose="02040503050406030204" pitchFamily="18" charset="0"/>
                          </a:rPr>
                          <m:t>1</m:t>
                        </m:r>
                      </m:e>
                      <m:sup>
                        <m:r>
                          <a:rPr xmlns:a="http://schemas.openxmlformats.org/drawingml/2006/main" sz="700" i="1">
                            <a:solidFill>
                              <a:srgbClr val="D5D5D5"/>
                            </a:solidFill>
                            <a:latin typeface="Cambria Math" panose="02040503050406030204" pitchFamily="18" charset="0"/>
                          </a:rPr>
                          <m:t>⊤</m:t>
                        </m:r>
                      </m:sup>
                    </m:sSup>
                    <m:r>
                      <a:rPr xmlns:a="http://schemas.openxmlformats.org/drawingml/2006/main" sz="700" i="1">
                        <a:solidFill>
                          <a:srgbClr val="D5D5D5"/>
                        </a:solidFill>
                        <a:latin typeface="Cambria Math" panose="02040503050406030204" pitchFamily="18" charset="0"/>
                      </a:rPr>
                      <m:t>+</m:t>
                    </m:r>
                    <m:sSub>
                      <m:e>
                        <m:r>
                          <m:rPr>
                            <m:sty m:val="b"/>
                          </m:rPr>
                          <a:rPr xmlns:a="http://schemas.openxmlformats.org/drawingml/2006/main" sz="700" i="1">
                            <a:solidFill>
                              <a:srgbClr val="D5D5D5"/>
                            </a:solidFill>
                            <a:latin typeface="Cambria Math" panose="02040503050406030204" pitchFamily="18" charset="0"/>
                          </a:rPr>
                          <m:t>Ω</m:t>
                        </m:r>
                      </m:e>
                      <m:sub>
                        <m:r>
                          <a:rPr xmlns:a="http://schemas.openxmlformats.org/drawingml/2006/main" sz="700" i="1">
                            <a:solidFill>
                              <a:srgbClr val="D5D5D5"/>
                            </a:solidFill>
                            <a:latin typeface="Cambria Math" panose="02040503050406030204" pitchFamily="18" charset="0"/>
                          </a:rPr>
                          <m:t>k</m:t>
                        </m:r>
                      </m:sub>
                    </m:sSub>
                    <m:r>
                      <m:rPr>
                        <m:sty m:val="b"/>
                      </m:rPr>
                      <a:rPr xmlns:a="http://schemas.openxmlformats.org/drawingml/2006/main" sz="700" i="1">
                        <a:solidFill>
                          <a:srgbClr val="D5D5D5"/>
                        </a:solidFill>
                        <a:latin typeface="Cambria Math" panose="02040503050406030204" pitchFamily="18" charset="0"/>
                      </a:rPr>
                      <m:t>X</m:t>
                    </m:r>
                  </m:oMath>
                </a14:m>
                <a:r>
                  <a:t>; and "Values", a D2xN matrix labelled with the equation </a:t>
                </a:r>
                <a14:m>
                  <m:oMath>
                    <m:r>
                      <m:rPr>
                        <m:sty m:val="b"/>
                      </m:rPr>
                      <a:rPr xmlns:a="http://schemas.openxmlformats.org/drawingml/2006/main" sz="700" i="1">
                        <a:solidFill>
                          <a:srgbClr val="D5D5D5"/>
                        </a:solidFill>
                        <a:latin typeface="Cambria Math" panose="02040503050406030204" pitchFamily="18" charset="0"/>
                      </a:rPr>
                      <m:t>V</m:t>
                    </m:r>
                    <m:r>
                      <a:rPr xmlns:a="http://schemas.openxmlformats.org/drawingml/2006/main" sz="700" i="1">
                        <a:solidFill>
                          <a:srgbClr val="D5D5D5"/>
                        </a:solidFill>
                        <a:latin typeface="Cambria Math" panose="02040503050406030204" pitchFamily="18" charset="0"/>
                      </a:rPr>
                      <m:t>=</m:t>
                    </m:r>
                    <m:sSub>
                      <m:e>
                        <m:r>
                          <a:rPr xmlns:a="http://schemas.openxmlformats.org/drawingml/2006/main" sz="700" i="1">
                            <a:solidFill>
                              <a:srgbClr val="D5D5D5"/>
                            </a:solidFill>
                            <a:latin typeface="Cambria Math" panose="02040503050406030204" pitchFamily="18" charset="0"/>
                          </a:rPr>
                          <m:t>β</m:t>
                        </m:r>
                      </m:e>
                      <m:sub>
                        <m:r>
                          <a:rPr xmlns:a="http://schemas.openxmlformats.org/drawingml/2006/main" sz="700" i="1">
                            <a:solidFill>
                              <a:srgbClr val="D5D5D5"/>
                            </a:solidFill>
                            <a:latin typeface="Cambria Math" panose="02040503050406030204" pitchFamily="18" charset="0"/>
                          </a:rPr>
                          <m:t>v</m:t>
                        </m:r>
                      </m:sub>
                    </m:sSub>
                    <m:sSup>
                      <m:e>
                        <m:r>
                          <a:rPr xmlns:a="http://schemas.openxmlformats.org/drawingml/2006/main" sz="700" i="1">
                            <a:solidFill>
                              <a:srgbClr val="D5D5D5"/>
                            </a:solidFill>
                            <a:latin typeface="Cambria Math" panose="02040503050406030204" pitchFamily="18" charset="0"/>
                          </a:rPr>
                          <m:t>1</m:t>
                        </m:r>
                      </m:e>
                      <m:sup>
                        <m:r>
                          <a:rPr xmlns:a="http://schemas.openxmlformats.org/drawingml/2006/main" sz="700" i="1">
                            <a:solidFill>
                              <a:srgbClr val="D5D5D5"/>
                            </a:solidFill>
                            <a:latin typeface="Cambria Math" panose="02040503050406030204" pitchFamily="18" charset="0"/>
                          </a:rPr>
                          <m:t>⊤</m:t>
                        </m:r>
                      </m:sup>
                    </m:sSup>
                    <m:r>
                      <a:rPr xmlns:a="http://schemas.openxmlformats.org/drawingml/2006/main" sz="700" i="1">
                        <a:solidFill>
                          <a:srgbClr val="D5D5D5"/>
                        </a:solidFill>
                        <a:latin typeface="Cambria Math" panose="02040503050406030204" pitchFamily="18" charset="0"/>
                      </a:rPr>
                      <m:t>+</m:t>
                    </m:r>
                    <m:sSub>
                      <m:e>
                        <m:r>
                          <m:rPr>
                            <m:sty m:val="b"/>
                          </m:rPr>
                          <a:rPr xmlns:a="http://schemas.openxmlformats.org/drawingml/2006/main" sz="700" i="1">
                            <a:solidFill>
                              <a:srgbClr val="D5D5D5"/>
                            </a:solidFill>
                            <a:latin typeface="Cambria Math" panose="02040503050406030204" pitchFamily="18" charset="0"/>
                          </a:rPr>
                          <m:t>Ω</m:t>
                        </m:r>
                      </m:e>
                      <m:sub>
                        <m:r>
                          <a:rPr xmlns:a="http://schemas.openxmlformats.org/drawingml/2006/main" sz="700" i="1">
                            <a:solidFill>
                              <a:srgbClr val="D5D5D5"/>
                            </a:solidFill>
                            <a:latin typeface="Cambria Math" panose="02040503050406030204" pitchFamily="18" charset="0"/>
                          </a:rPr>
                          <m:t>v</m:t>
                        </m:r>
                      </m:sub>
                    </m:sSub>
                    <m:r>
                      <m:rPr>
                        <m:sty m:val="b"/>
                      </m:rPr>
                      <a:rPr xmlns:a="http://schemas.openxmlformats.org/drawingml/2006/main" sz="700" i="1">
                        <a:solidFill>
                          <a:srgbClr val="D5D5D5"/>
                        </a:solidFill>
                        <a:latin typeface="Cambria Math" panose="02040503050406030204" pitchFamily="18" charset="0"/>
                      </a:rPr>
                      <m:t>X</m:t>
                    </m:r>
                    <m:r>
                      <a:rPr xmlns:a="http://schemas.openxmlformats.org/drawingml/2006/main" sz="700" i="1">
                        <a:solidFill>
                          <a:srgbClr val="D5D5D5"/>
                        </a:solidFill>
                        <a:latin typeface="Cambria Math" panose="02040503050406030204" pitchFamily="18" charset="0"/>
                      </a:rPr>
                      <m:t>.</m:t>
                    </m:r>
                  </m:oMath>
                </a14:m>
                <a:r>
                  <a:t> Queries and Keys have arrows leading to an NxN matrix "Attention", labelled with the equation </a:t>
                </a:r>
                <a14:m>
                  <m:oMath>
                    <m:r>
                      <m:rPr>
                        <m:sty m:val="p"/>
                      </m:rPr>
                      <a:rPr xmlns:a="http://schemas.openxmlformats.org/drawingml/2006/main" sz="700" i="1">
                        <a:solidFill>
                          <a:srgbClr val="D5D5D5"/>
                        </a:solidFill>
                        <a:latin typeface="Cambria Math" panose="02040503050406030204" pitchFamily="18" charset="0"/>
                      </a:rPr>
                      <m:t>s</m:t>
                    </m:r>
                    <m:r>
                      <m:rPr>
                        <m:sty m:val="p"/>
                      </m:rPr>
                      <a:rPr xmlns:a="http://schemas.openxmlformats.org/drawingml/2006/main" sz="700" i="1">
                        <a:solidFill>
                          <a:srgbClr val="D5D5D5"/>
                        </a:solidFill>
                        <a:latin typeface="Cambria Math" panose="02040503050406030204" pitchFamily="18" charset="0"/>
                      </a:rPr>
                      <m:t>o</m:t>
                    </m:r>
                    <m:r>
                      <m:rPr>
                        <m:sty m:val="p"/>
                      </m:rPr>
                      <a:rPr xmlns:a="http://schemas.openxmlformats.org/drawingml/2006/main" sz="700" i="1">
                        <a:solidFill>
                          <a:srgbClr val="D5D5D5"/>
                        </a:solidFill>
                        <a:latin typeface="Cambria Math" panose="02040503050406030204" pitchFamily="18" charset="0"/>
                      </a:rPr>
                      <m:t>f</m:t>
                    </m:r>
                    <m:r>
                      <m:rPr>
                        <m:sty m:val="p"/>
                      </m:rPr>
                      <a:rPr xmlns:a="http://schemas.openxmlformats.org/drawingml/2006/main" sz="700" i="1">
                        <a:solidFill>
                          <a:srgbClr val="D5D5D5"/>
                        </a:solidFill>
                        <a:latin typeface="Cambria Math" panose="02040503050406030204" pitchFamily="18" charset="0"/>
                      </a:rPr>
                      <m:t>t</m:t>
                    </m:r>
                    <m:r>
                      <m:rPr>
                        <m:sty m:val="p"/>
                      </m:rPr>
                      <a:rPr xmlns:a="http://schemas.openxmlformats.org/drawingml/2006/main" sz="700" i="1">
                        <a:solidFill>
                          <a:srgbClr val="D5D5D5"/>
                        </a:solidFill>
                        <a:latin typeface="Cambria Math" panose="02040503050406030204" pitchFamily="18" charset="0"/>
                      </a:rPr>
                      <m:t>m</m:t>
                    </m:r>
                    <m:r>
                      <m:rPr>
                        <m:sty m:val="p"/>
                      </m:rPr>
                      <a:rPr xmlns:a="http://schemas.openxmlformats.org/drawingml/2006/main" sz="700" i="1">
                        <a:solidFill>
                          <a:srgbClr val="D5D5D5"/>
                        </a:solidFill>
                        <a:latin typeface="Cambria Math" panose="02040503050406030204" pitchFamily="18" charset="0"/>
                      </a:rPr>
                      <m:t>a</m:t>
                    </m:r>
                    <m:r>
                      <m:rPr>
                        <m:sty m:val="p"/>
                      </m:rPr>
                      <a:rPr xmlns:a="http://schemas.openxmlformats.org/drawingml/2006/main" sz="700" i="1">
                        <a:solidFill>
                          <a:srgbClr val="D5D5D5"/>
                        </a:solidFill>
                        <a:latin typeface="Cambria Math" panose="02040503050406030204" pitchFamily="18" charset="0"/>
                      </a:rPr>
                      <m:t>x</m:t>
                    </m:r>
                    <m:r>
                      <a:rPr xmlns:a="http://schemas.openxmlformats.org/drawingml/2006/main" sz="700" i="1">
                        <a:solidFill>
                          <a:srgbClr val="D5D5D5"/>
                        </a:solidFill>
                        <a:latin typeface="Cambria Math" panose="02040503050406030204" pitchFamily="18" charset="0"/>
                      </a:rPr>
                      <m:t>[</m:t>
                    </m:r>
                    <m:sSup>
                      <m:e>
                        <m:r>
                          <m:rPr>
                            <m:sty m:val="b"/>
                          </m:rPr>
                          <a:rPr xmlns:a="http://schemas.openxmlformats.org/drawingml/2006/main" sz="700" i="1">
                            <a:solidFill>
                              <a:srgbClr val="D5D5D5"/>
                            </a:solidFill>
                            <a:latin typeface="Cambria Math" panose="02040503050406030204" pitchFamily="18" charset="0"/>
                          </a:rPr>
                          <m:t>K</m:t>
                        </m:r>
                      </m:e>
                      <m:sup>
                        <m:r>
                          <a:rPr xmlns:a="http://schemas.openxmlformats.org/drawingml/2006/main" sz="700" i="1">
                            <a:solidFill>
                              <a:srgbClr val="D5D5D5"/>
                            </a:solidFill>
                            <a:latin typeface="Cambria Math" panose="02040503050406030204" pitchFamily="18" charset="0"/>
                          </a:rPr>
                          <m:t>t</m:t>
                        </m:r>
                      </m:sup>
                    </m:sSup>
                    <m:r>
                      <a:rPr xmlns:a="http://schemas.openxmlformats.org/drawingml/2006/main" sz="700" i="1">
                        <a:solidFill>
                          <a:srgbClr val="D5D5D5"/>
                        </a:solidFill>
                        <a:latin typeface="Cambria Math" panose="02040503050406030204" pitchFamily="18" charset="0"/>
                      </a:rPr>
                      <m:t>o</m:t>
                    </m:r>
                    <m:r>
                      <a:rPr xmlns:a="http://schemas.openxmlformats.org/drawingml/2006/main" sz="700" i="1">
                        <a:solidFill>
                          <a:srgbClr val="D5D5D5"/>
                        </a:solidFill>
                        <a:latin typeface="Cambria Math" panose="02040503050406030204" pitchFamily="18" charset="0"/>
                      </a:rPr>
                      <m:t>p</m:t>
                    </m:r>
                    <m:r>
                      <m:rPr>
                        <m:sty m:val="b"/>
                      </m:rPr>
                      <a:rPr xmlns:a="http://schemas.openxmlformats.org/drawingml/2006/main" sz="700" i="1">
                        <a:solidFill>
                          <a:srgbClr val="D5D5D5"/>
                        </a:solidFill>
                        <a:latin typeface="Cambria Math" panose="02040503050406030204" pitchFamily="18" charset="0"/>
                      </a:rPr>
                      <m:t>Q</m:t>
                    </m:r>
                    <m:r>
                      <a:rPr xmlns:a="http://schemas.openxmlformats.org/drawingml/2006/main" sz="700" i="1">
                        <a:solidFill>
                          <a:srgbClr val="D5D5D5"/>
                        </a:solidFill>
                        <a:latin typeface="Cambria Math" panose="02040503050406030204" pitchFamily="18" charset="0"/>
                      </a:rPr>
                      <m:t>]</m:t>
                    </m:r>
                    <m:r>
                      <a:rPr xmlns:a="http://schemas.openxmlformats.org/drawingml/2006/main" sz="700" i="1">
                        <a:solidFill>
                          <a:srgbClr val="D5D5D5"/>
                        </a:solidFill>
                        <a:latin typeface="Cambria Math" panose="02040503050406030204" pitchFamily="18" charset="0"/>
                      </a:rPr>
                      <m:t>.</m:t>
                    </m:r>
                  </m:oMath>
                </a14:m>
                <a:r>
                  <a:t> Attention and Values have arrows pointing to a D2xN matrix "Output" labelled with the equation</a:t>
                </a:r>
                <a14:m>
                  <m:oMath>
                    <m:r>
                      <m:rPr>
                        <m:sty m:val="b"/>
                      </m:rPr>
                      <a:rPr xmlns:a="http://schemas.openxmlformats.org/drawingml/2006/main" sz="700" i="1">
                        <a:solidFill>
                          <a:srgbClr val="D5D5D5"/>
                        </a:solidFill>
                        <a:latin typeface="Cambria Math" panose="02040503050406030204" pitchFamily="18" charset="0"/>
                      </a:rPr>
                      <m:t>V</m:t>
                    </m:r>
                    <m:r>
                      <a:rPr xmlns:a="http://schemas.openxmlformats.org/drawingml/2006/main" sz="700" i="1">
                        <a:solidFill>
                          <a:srgbClr val="D5D5D5"/>
                        </a:solidFill>
                        <a:latin typeface="Cambria Math" panose="02040503050406030204" pitchFamily="18" charset="0"/>
                      </a:rPr>
                      <m:t>⋅</m:t>
                    </m:r>
                    <m:r>
                      <m:rPr>
                        <m:sty m:val="p"/>
                      </m:rPr>
                      <a:rPr xmlns:a="http://schemas.openxmlformats.org/drawingml/2006/main" sz="700" i="1">
                        <a:solidFill>
                          <a:srgbClr val="D5D5D5"/>
                        </a:solidFill>
                        <a:latin typeface="Cambria Math" panose="02040503050406030204" pitchFamily="18" charset="0"/>
                      </a:rPr>
                      <m:t>s</m:t>
                    </m:r>
                    <m:r>
                      <m:rPr>
                        <m:sty m:val="p"/>
                      </m:rPr>
                      <a:rPr xmlns:a="http://schemas.openxmlformats.org/drawingml/2006/main" sz="700" i="1">
                        <a:solidFill>
                          <a:srgbClr val="D5D5D5"/>
                        </a:solidFill>
                        <a:latin typeface="Cambria Math" panose="02040503050406030204" pitchFamily="18" charset="0"/>
                      </a:rPr>
                      <m:t>o</m:t>
                    </m:r>
                    <m:r>
                      <m:rPr>
                        <m:sty m:val="p"/>
                      </m:rPr>
                      <a:rPr xmlns:a="http://schemas.openxmlformats.org/drawingml/2006/main" sz="700" i="1">
                        <a:solidFill>
                          <a:srgbClr val="D5D5D5"/>
                        </a:solidFill>
                        <a:latin typeface="Cambria Math" panose="02040503050406030204" pitchFamily="18" charset="0"/>
                      </a:rPr>
                      <m:t>f</m:t>
                    </m:r>
                    <m:r>
                      <m:rPr>
                        <m:sty m:val="p"/>
                      </m:rPr>
                      <a:rPr xmlns:a="http://schemas.openxmlformats.org/drawingml/2006/main" sz="700" i="1">
                        <a:solidFill>
                          <a:srgbClr val="D5D5D5"/>
                        </a:solidFill>
                        <a:latin typeface="Cambria Math" panose="02040503050406030204" pitchFamily="18" charset="0"/>
                      </a:rPr>
                      <m:t>t</m:t>
                    </m:r>
                    <m:r>
                      <m:rPr>
                        <m:sty m:val="p"/>
                      </m:rPr>
                      <a:rPr xmlns:a="http://schemas.openxmlformats.org/drawingml/2006/main" sz="700" i="1">
                        <a:solidFill>
                          <a:srgbClr val="D5D5D5"/>
                        </a:solidFill>
                        <a:latin typeface="Cambria Math" panose="02040503050406030204" pitchFamily="18" charset="0"/>
                      </a:rPr>
                      <m:t>m</m:t>
                    </m:r>
                    <m:r>
                      <m:rPr>
                        <m:sty m:val="p"/>
                      </m:rPr>
                      <a:rPr xmlns:a="http://schemas.openxmlformats.org/drawingml/2006/main" sz="700" i="1">
                        <a:solidFill>
                          <a:srgbClr val="D5D5D5"/>
                        </a:solidFill>
                        <a:latin typeface="Cambria Math" panose="02040503050406030204" pitchFamily="18" charset="0"/>
                      </a:rPr>
                      <m:t>a</m:t>
                    </m:r>
                    <m:r>
                      <m:rPr>
                        <m:sty m:val="p"/>
                      </m:rPr>
                      <a:rPr xmlns:a="http://schemas.openxmlformats.org/drawingml/2006/main" sz="700" i="1">
                        <a:solidFill>
                          <a:srgbClr val="D5D5D5"/>
                        </a:solidFill>
                        <a:latin typeface="Cambria Math" panose="02040503050406030204" pitchFamily="18" charset="0"/>
                      </a:rPr>
                      <m:t>x</m:t>
                    </m:r>
                    <m:r>
                      <a:rPr xmlns:a="http://schemas.openxmlformats.org/drawingml/2006/main" sz="700" i="1">
                        <a:solidFill>
                          <a:srgbClr val="D5D5D5"/>
                        </a:solidFill>
                        <a:latin typeface="Cambria Math" panose="02040503050406030204" pitchFamily="18" charset="0"/>
                      </a:rPr>
                      <m:t>[</m:t>
                    </m:r>
                    <m:sSup>
                      <m:e>
                        <m:r>
                          <m:rPr>
                            <m:sty m:val="b"/>
                          </m:rPr>
                          <a:rPr xmlns:a="http://schemas.openxmlformats.org/drawingml/2006/main" sz="700" i="1">
                            <a:solidFill>
                              <a:srgbClr val="D5D5D5"/>
                            </a:solidFill>
                            <a:latin typeface="Cambria Math" panose="02040503050406030204" pitchFamily="18" charset="0"/>
                          </a:rPr>
                          <m:t>K</m:t>
                        </m:r>
                      </m:e>
                      <m:sup>
                        <m:r>
                          <a:rPr xmlns:a="http://schemas.openxmlformats.org/drawingml/2006/main" sz="700" i="1">
                            <a:solidFill>
                              <a:srgbClr val="D5D5D5"/>
                            </a:solidFill>
                            <a:latin typeface="Cambria Math" panose="02040503050406030204" pitchFamily="18" charset="0"/>
                          </a:rPr>
                          <m:t>t</m:t>
                        </m:r>
                      </m:sup>
                    </m:sSup>
                    <m:r>
                      <a:rPr xmlns:a="http://schemas.openxmlformats.org/drawingml/2006/main" sz="700" i="1">
                        <a:solidFill>
                          <a:srgbClr val="D5D5D5"/>
                        </a:solidFill>
                        <a:latin typeface="Cambria Math" panose="02040503050406030204" pitchFamily="18" charset="0"/>
                      </a:rPr>
                      <m:t>o</m:t>
                    </m:r>
                    <m:r>
                      <a:rPr xmlns:a="http://schemas.openxmlformats.org/drawingml/2006/main" sz="700" i="1">
                        <a:solidFill>
                          <a:srgbClr val="D5D5D5"/>
                        </a:solidFill>
                        <a:latin typeface="Cambria Math" panose="02040503050406030204" pitchFamily="18" charset="0"/>
                      </a:rPr>
                      <m:t>p</m:t>
                    </m:r>
                    <m:r>
                      <m:rPr>
                        <m:sty m:val="b"/>
                      </m:rPr>
                      <a:rPr xmlns:a="http://schemas.openxmlformats.org/drawingml/2006/main" sz="700" i="1">
                        <a:solidFill>
                          <a:srgbClr val="D5D5D5"/>
                        </a:solidFill>
                        <a:latin typeface="Cambria Math" panose="02040503050406030204" pitchFamily="18" charset="0"/>
                      </a:rPr>
                      <m:t>Q</m:t>
                    </m:r>
                    <m:r>
                      <a:rPr xmlns:a="http://schemas.openxmlformats.org/drawingml/2006/main" sz="700" i="1">
                        <a:solidFill>
                          <a:srgbClr val="D5D5D5"/>
                        </a:solidFill>
                        <a:latin typeface="Cambria Math" panose="02040503050406030204" pitchFamily="18" charset="0"/>
                      </a:rPr>
                      <m:t>]</m:t>
                    </m:r>
                  </m:oMath>
                </a14:m>
                <a:r>
                  <a:t>.  </a:t>
                </a:r>
                <a14:m>
                  <m:oMath>
                    <m:sSub>
                      <m:e>
                        <m:r>
                          <m:rPr>
                            <m:sty m:val="b"/>
                          </m:rPr>
                          <a:rPr xmlns:a="http://schemas.openxmlformats.org/drawingml/2006/main" sz="700" i="1">
                            <a:solidFill>
                              <a:srgbClr val="D5D5D5"/>
                            </a:solidFill>
                            <a:latin typeface="Cambria Math" panose="02040503050406030204" pitchFamily="18" charset="0"/>
                          </a:rPr>
                          <m:t>Ω</m:t>
                        </m:r>
                      </m:e>
                      <m:sub>
                        <m:r>
                          <m:rPr>
                            <m:sty m:val="b"/>
                          </m:rPr>
                          <a:rPr xmlns:a="http://schemas.openxmlformats.org/drawingml/2006/main" sz="700" i="1">
                            <a:solidFill>
                              <a:srgbClr val="D5D5D5"/>
                            </a:solidFill>
                            <a:latin typeface="Cambria Math" panose="02040503050406030204" pitchFamily="18" charset="0"/>
                          </a:rPr>
                          <m:t>q</m:t>
                        </m:r>
                      </m:sub>
                    </m:sSub>
                  </m:oMath>
                </a14:m>
                <a:r>
                  <a:t> is a D1xD matrix.  There is a shaded box labelled "Self-attention" that contains all elements except for Input on the left and Output on the right.</a:t>
                </a:r>
                <a:endParaRPr sz="660"/>
              </a:p>
            </p:txBody>
          </p:sp>
        </p:gr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Transformer Blocks"/>
          <p:cNvSpPr txBox="1"/>
          <p:nvPr>
            <p:ph type="title"/>
          </p:nvPr>
        </p:nvSpPr>
        <p:spPr>
          <a:xfrm>
            <a:off x="2667000" y="357186"/>
            <a:ext cx="19050000" cy="3036097"/>
          </a:xfrm>
          <a:prstGeom prst="rect">
            <a:avLst/>
          </a:prstGeom>
        </p:spPr>
        <p:txBody>
          <a:bodyPr/>
          <a:lstStyle/>
          <a:p>
            <a:pPr/>
            <a:r>
              <a:t>Transformer Blocks</a:t>
            </a:r>
          </a:p>
        </p:txBody>
      </p:sp>
      <p:sp>
        <p:nvSpPr>
          <p:cNvPr id="466" name="A transformer layer is a self-attention unit followed by a dense feedforward network…"/>
          <p:cNvSpPr txBox="1"/>
          <p:nvPr>
            <p:ph type="body" sz="half" idx="1"/>
          </p:nvPr>
        </p:nvSpPr>
        <p:spPr>
          <a:xfrm>
            <a:off x="2667000" y="3643312"/>
            <a:ext cx="10039324" cy="8840393"/>
          </a:xfrm>
          <a:prstGeom prst="rect">
            <a:avLst/>
          </a:prstGeom>
        </p:spPr>
        <p:txBody>
          <a:bodyPr/>
          <a:lstStyle/>
          <a:p>
            <a:pPr marL="605074" indent="-605074" defTabSz="813314">
              <a:spcBef>
                <a:spcPts val="3500"/>
              </a:spcBef>
              <a:defRPr sz="4300"/>
            </a:pPr>
            <a:r>
              <a:t>A </a:t>
            </a:r>
            <a:r>
              <a:rPr b="1">
                <a:latin typeface="+mj-lt"/>
                <a:ea typeface="+mj-ea"/>
                <a:cs typeface="+mj-cs"/>
                <a:sym typeface="Helvetica Neue"/>
              </a:rPr>
              <a:t>transformer layer</a:t>
            </a:r>
            <a:r>
              <a:t> is a </a:t>
            </a:r>
            <a:r>
              <a:rPr>
                <a:solidFill>
                  <a:srgbClr val="0076BA"/>
                </a:solidFill>
                <a:latin typeface="Helvetica Neue Medium"/>
                <a:ea typeface="Helvetica Neue Medium"/>
                <a:cs typeface="Helvetica Neue Medium"/>
                <a:sym typeface="Helvetica Neue Medium"/>
              </a:rPr>
              <a:t>self-attention</a:t>
            </a:r>
            <a:r>
              <a:t> unit followed by a </a:t>
            </a:r>
            <a:r>
              <a:rPr>
                <a:solidFill>
                  <a:srgbClr val="0076BA"/>
                </a:solidFill>
                <a:latin typeface="Helvetica Neue Medium"/>
                <a:ea typeface="Helvetica Neue Medium"/>
                <a:cs typeface="Helvetica Neue Medium"/>
                <a:sym typeface="Helvetica Neue Medium"/>
              </a:rPr>
              <a:t>dense feedforward network</a:t>
            </a:r>
            <a:r>
              <a:t> </a:t>
            </a:r>
          </a:p>
          <a:p>
            <a:pPr marL="605074" indent="-605074" defTabSz="813314">
              <a:spcBef>
                <a:spcPts val="3500"/>
              </a:spcBef>
              <a:defRPr sz="4300"/>
            </a:pPr>
            <a:r>
              <a:t>The </a:t>
            </a:r>
            <a:r>
              <a:rPr>
                <a:solidFill>
                  <a:srgbClr val="C82506"/>
                </a:solidFill>
                <a:latin typeface="Helvetica Neue Medium"/>
                <a:ea typeface="Helvetica Neue Medium"/>
                <a:cs typeface="Helvetica Neue Medium"/>
                <a:sym typeface="Helvetica Neue Medium"/>
              </a:rPr>
              <a:t>same</a:t>
            </a:r>
            <a:r>
              <a:t> feedforward network gets applied to each output of the self-attention unit:</a:t>
            </a:r>
          </a:p>
          <a:p>
            <a:pPr lvl="2" marL="0" indent="0" algn="ctr" defTabSz="813314">
              <a:spcBef>
                <a:spcPts val="700"/>
              </a:spcBef>
              <a:buSzTx/>
              <a:buNone/>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y</m:t>
                    </m:r>
                  </m:e>
                  <m:sub>
                    <m:r>
                      <a:rPr xmlns:a="http://schemas.openxmlformats.org/drawingml/2006/main" sz="5300" i="1">
                        <a:solidFill>
                          <a:srgbClr val="000000"/>
                        </a:solidFill>
                        <a:latin typeface="Cambria Math" panose="02040503050406030204" pitchFamily="18" charset="0"/>
                      </a:rPr>
                      <m:t>j</m:t>
                    </m:r>
                  </m:sub>
                </m:sSub>
                <m:r>
                  <a:rPr xmlns:a="http://schemas.openxmlformats.org/drawingml/2006/main" sz="5300" i="1">
                    <a:solidFill>
                      <a:srgbClr val="000000"/>
                    </a:solidFill>
                    <a:latin typeface="Cambria Math" panose="02040503050406030204" pitchFamily="18" charset="0"/>
                  </a:rPr>
                  <m:t>=</m:t>
                </m:r>
                <m:r>
                  <m:rPr>
                    <m:sty m:val="p"/>
                  </m:rPr>
                  <a:rPr xmlns:a="http://schemas.openxmlformats.org/drawingml/2006/main" sz="5300" i="1">
                    <a:solidFill>
                      <a:srgbClr val="000000"/>
                    </a:solidFill>
                    <a:latin typeface="Cambria Math" panose="02040503050406030204" pitchFamily="18" charset="0"/>
                  </a:rPr>
                  <m:t>m</m:t>
                </m:r>
                <m:r>
                  <m:rPr>
                    <m:sty m:val="p"/>
                  </m:rPr>
                  <a:rPr xmlns:a="http://schemas.openxmlformats.org/drawingml/2006/main" sz="5300" i="1">
                    <a:solidFill>
                      <a:srgbClr val="000000"/>
                    </a:solidFill>
                    <a:latin typeface="Cambria Math" panose="02040503050406030204" pitchFamily="18" charset="0"/>
                  </a:rPr>
                  <m:t>l</m:t>
                </m:r>
                <m:r>
                  <m:rPr>
                    <m:sty m:val="p"/>
                  </m:rP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x</m:t>
                    </m:r>
                  </m:e>
                  <m:sub>
                    <m:r>
                      <a:rPr xmlns:a="http://schemas.openxmlformats.org/drawingml/2006/main" sz="5300" i="1">
                        <a:solidFill>
                          <a:srgbClr val="000000"/>
                        </a:solidFill>
                        <a:latin typeface="Cambria Math" panose="02040503050406030204" pitchFamily="18" charset="0"/>
                      </a:rPr>
                      <m:t>j</m:t>
                    </m:r>
                  </m:sub>
                </m:sSub>
                <m:r>
                  <a:rPr xmlns:a="http://schemas.openxmlformats.org/drawingml/2006/main" sz="5300" i="1">
                    <a:solidFill>
                      <a:srgbClr val="000000"/>
                    </a:solidFill>
                    <a:latin typeface="Cambria Math" panose="02040503050406030204" pitchFamily="18" charset="0"/>
                  </a:rPr>
                  <m:t>;</m:t>
                </m:r>
                <m:r>
                  <m:rPr>
                    <m:sty m:val="p"/>
                  </m:rPr>
                  <a:rPr xmlns:a="http://schemas.openxmlformats.org/drawingml/2006/main" sz="5300" i="1">
                    <a:solidFill>
                      <a:srgbClr val="000000"/>
                    </a:solidFill>
                    <a:latin typeface="Cambria Math" panose="02040503050406030204" pitchFamily="18" charset="0"/>
                  </a:rPr>
                  <m:t>Ω</m:t>
                </m:r>
                <m:r>
                  <a:rPr xmlns:a="http://schemas.openxmlformats.org/drawingml/2006/main" sz="5300" i="1">
                    <a:solidFill>
                      <a:srgbClr val="000000"/>
                    </a:solidFill>
                    <a:latin typeface="Cambria Math" panose="02040503050406030204" pitchFamily="18" charset="0"/>
                  </a:rPr>
                  <m:t>)</m:t>
                </m:r>
              </m:oMath>
            </a14:m>
            <a:r>
              <a:rPr sz="4300">
                <a:latin typeface="Helvetica Neue Light"/>
                <a:ea typeface="Helvetica Neue Light"/>
                <a:cs typeface="Helvetica Neue Light"/>
                <a:sym typeface="Helvetica Neue Light"/>
              </a:rPr>
              <a:t>     for </a:t>
            </a:r>
            <a14:m>
              <m:oMath>
                <m:r>
                  <a:rPr xmlns:a="http://schemas.openxmlformats.org/drawingml/2006/main" sz="5300" i="1">
                    <a:solidFill>
                      <a:srgbClr val="000000"/>
                    </a:solidFill>
                    <a:latin typeface="Cambria Math" panose="02040503050406030204" pitchFamily="18" charset="0"/>
                  </a:rPr>
                  <m:t>j</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N</m:t>
                </m:r>
              </m:oMath>
            </a14:m>
            <a:endParaRPr sz="4300"/>
          </a:p>
          <a:p>
            <a:pPr marL="605074" indent="-605074" defTabSz="813314">
              <a:spcBef>
                <a:spcPts val="3500"/>
              </a:spcBef>
              <a:defRPr sz="4300"/>
            </a:pPr>
            <a:r>
              <a:t>In a typical transformer architecture, several transformer blocks will be strung together in parallel ("multiple heads")</a:t>
            </a:r>
          </a:p>
        </p:txBody>
      </p:sp>
      <p:grpSp>
        <p:nvGrpSpPr>
          <p:cNvPr id="485" name="Group"/>
          <p:cNvGrpSpPr/>
          <p:nvPr/>
        </p:nvGrpSpPr>
        <p:grpSpPr>
          <a:xfrm>
            <a:off x="14442879" y="3538534"/>
            <a:ext cx="9001752" cy="5250648"/>
            <a:chOff x="0" y="0"/>
            <a:chExt cx="9001750" cy="5250646"/>
          </a:xfrm>
        </p:grpSpPr>
        <p:grpSp>
          <p:nvGrpSpPr>
            <p:cNvPr id="481" name="Group"/>
            <p:cNvGrpSpPr/>
            <p:nvPr/>
          </p:nvGrpSpPr>
          <p:grpSpPr>
            <a:xfrm>
              <a:off x="0" y="0"/>
              <a:ext cx="8938571" cy="4871859"/>
              <a:chOff x="0" y="0"/>
              <a:chExt cx="8938570" cy="4871858"/>
            </a:xfrm>
          </p:grpSpPr>
          <p:sp>
            <p:nvSpPr>
              <p:cNvPr id="467" name="Rectangle"/>
              <p:cNvSpPr/>
              <p:nvPr/>
            </p:nvSpPr>
            <p:spPr>
              <a:xfrm>
                <a:off x="1069837" y="0"/>
                <a:ext cx="6385070" cy="4871859"/>
              </a:xfrm>
              <a:prstGeom prst="rect">
                <a:avLst/>
              </a:prstGeom>
              <a:solidFill>
                <a:schemeClr val="accent1"/>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grpSp>
            <p:nvGrpSpPr>
              <p:cNvPr id="470" name="self-attention"/>
              <p:cNvGrpSpPr/>
              <p:nvPr/>
            </p:nvGrpSpPr>
            <p:grpSpPr>
              <a:xfrm>
                <a:off x="1483506" y="1680466"/>
                <a:ext cx="2203815" cy="2471969"/>
                <a:chOff x="0" y="0"/>
                <a:chExt cx="2203813" cy="2471967"/>
              </a:xfrm>
            </p:grpSpPr>
            <p:sp>
              <p:nvSpPr>
                <p:cNvPr id="468" name="Rounded Rectangle"/>
                <p:cNvSpPr/>
                <p:nvPr/>
              </p:nvSpPr>
              <p:spPr>
                <a:xfrm>
                  <a:off x="0" y="0"/>
                  <a:ext cx="2203814" cy="2471968"/>
                </a:xfrm>
                <a:prstGeom prst="roundRect">
                  <a:avLst>
                    <a:gd name="adj" fmla="val 15000"/>
                  </a:avLst>
                </a:prstGeom>
                <a:solidFill>
                  <a:srgbClr val="D6D5D5"/>
                </a:solidFill>
                <a:ln w="12700" cap="flat">
                  <a:noFill/>
                  <a:miter lim="400000"/>
                </a:ln>
                <a:effectLst/>
              </p:spPr>
              <p:txBody>
                <a:bodyPr wrap="square" lIns="71436" tIns="71436" rIns="71436" bIns="71436" numCol="1" anchor="t">
                  <a:noAutofit/>
                </a:bodyPr>
                <a:lstStyle/>
                <a:p>
                  <a:pPr algn="r">
                    <a:defRPr sz="1600">
                      <a:solidFill>
                        <a:srgbClr val="000000"/>
                      </a:solidFill>
                    </a:defRPr>
                  </a:pPr>
                </a:p>
              </p:txBody>
            </p:sp>
            <p:sp>
              <p:nvSpPr>
                <p:cNvPr id="469" name="self-attention"/>
                <p:cNvSpPr txBox="1"/>
                <p:nvPr/>
              </p:nvSpPr>
              <p:spPr>
                <a:xfrm>
                  <a:off x="96820" y="96821"/>
                  <a:ext cx="2010173" cy="3782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lgn="r">
                    <a:defRPr sz="1600">
                      <a:solidFill>
                        <a:srgbClr val="000000"/>
                      </a:solidFill>
                    </a:defRPr>
                  </a:lvl1pPr>
                </a:lstStyle>
                <a:p>
                  <a:pPr/>
                  <a:r>
                    <a:t>self-attention</a:t>
                  </a:r>
                </a:p>
              </p:txBody>
            </p:sp>
          </p:grpSp>
          <p:pic>
            <p:nvPicPr>
              <p:cNvPr id="471" name="Image" descr="Image"/>
              <p:cNvPicPr>
                <a:picLocks noChangeAspect="1"/>
              </p:cNvPicPr>
              <p:nvPr/>
            </p:nvPicPr>
            <p:blipFill>
              <a:blip r:embed="rId2">
                <a:extLst/>
              </a:blip>
              <a:stretch>
                <a:fillRect/>
              </a:stretch>
            </p:blipFill>
            <p:spPr>
              <a:xfrm>
                <a:off x="0" y="2282441"/>
                <a:ext cx="933214" cy="1267894"/>
              </a:xfrm>
              <a:prstGeom prst="rect">
                <a:avLst/>
              </a:prstGeom>
              <a:ln w="12700" cap="flat">
                <a:noFill/>
                <a:miter lim="400000"/>
              </a:ln>
              <a:effectLst/>
            </p:spPr>
          </p:pic>
          <p:pic>
            <p:nvPicPr>
              <p:cNvPr id="472" name="Image" descr="Image"/>
              <p:cNvPicPr>
                <a:picLocks noChangeAspect="1"/>
              </p:cNvPicPr>
              <p:nvPr/>
            </p:nvPicPr>
            <p:blipFill>
              <a:blip r:embed="rId2">
                <a:extLst/>
              </a:blip>
              <a:stretch>
                <a:fillRect/>
              </a:stretch>
            </p:blipFill>
            <p:spPr>
              <a:xfrm>
                <a:off x="4237771" y="2282441"/>
                <a:ext cx="933215" cy="1267894"/>
              </a:xfrm>
              <a:prstGeom prst="rect">
                <a:avLst/>
              </a:prstGeom>
              <a:ln w="12700" cap="flat">
                <a:noFill/>
                <a:miter lim="400000"/>
              </a:ln>
              <a:effectLst/>
            </p:spPr>
          </p:pic>
          <p:grpSp>
            <p:nvGrpSpPr>
              <p:cNvPr id="475" name="mlp"/>
              <p:cNvGrpSpPr/>
              <p:nvPr/>
            </p:nvGrpSpPr>
            <p:grpSpPr>
              <a:xfrm>
                <a:off x="5752111" y="1461982"/>
                <a:ext cx="1270003" cy="431926"/>
                <a:chOff x="0" y="0"/>
                <a:chExt cx="1270001" cy="431925"/>
              </a:xfrm>
            </p:grpSpPr>
            <p:sp>
              <p:nvSpPr>
                <p:cNvPr id="473" name="Rounded Rectangle"/>
                <p:cNvSpPr/>
                <p:nvPr/>
              </p:nvSpPr>
              <p:spPr>
                <a:xfrm>
                  <a:off x="0" y="0"/>
                  <a:ext cx="1270002" cy="431926"/>
                </a:xfrm>
                <a:prstGeom prst="roundRect">
                  <a:avLst>
                    <a:gd name="adj" fmla="val 44105"/>
                  </a:avLst>
                </a:prstGeom>
                <a:solidFill>
                  <a:schemeClr val="accent3"/>
                </a:solidFill>
                <a:ln w="12700" cap="flat">
                  <a:noFill/>
                  <a:miter lim="400000"/>
                </a:ln>
                <a:effectLst/>
              </p:spPr>
              <p:txBody>
                <a:bodyPr wrap="square" lIns="71436" tIns="71436" rIns="71436" bIns="71436" numCol="1" anchor="ctr">
                  <a:noAutofit/>
                </a:bodyPr>
                <a:lstStyle/>
                <a:p>
                  <a:pPr>
                    <a:defRPr sz="1600">
                      <a:solidFill>
                        <a:srgbClr val="000000"/>
                      </a:solidFill>
                    </a:defRPr>
                  </a:pPr>
                </a:p>
              </p:txBody>
            </p:sp>
            <p:sp>
              <p:nvSpPr>
                <p:cNvPr id="474" name="mlp"/>
                <p:cNvSpPr txBox="1"/>
                <p:nvPr/>
              </p:nvSpPr>
              <p:spPr>
                <a:xfrm>
                  <a:off x="55795" y="26822"/>
                  <a:ext cx="1158411" cy="378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solidFill>
                        <a:srgbClr val="000000"/>
                      </a:solidFill>
                    </a:defRPr>
                  </a:lvl1pPr>
                </a:lstStyle>
                <a:p>
                  <a:pPr/>
                  <a:r>
                    <a:t>mlp</a:t>
                  </a:r>
                </a:p>
              </p:txBody>
            </p:sp>
          </p:grpSp>
          <p:pic>
            <p:nvPicPr>
              <p:cNvPr id="476" name="Image" descr="Image"/>
              <p:cNvPicPr>
                <a:picLocks noChangeAspect="1"/>
              </p:cNvPicPr>
              <p:nvPr/>
            </p:nvPicPr>
            <p:blipFill>
              <a:blip r:embed="rId2">
                <a:extLst/>
              </a:blip>
              <a:stretch>
                <a:fillRect/>
              </a:stretch>
            </p:blipFill>
            <p:spPr>
              <a:xfrm>
                <a:off x="8005356" y="2134668"/>
                <a:ext cx="933215" cy="1267895"/>
              </a:xfrm>
              <a:prstGeom prst="rect">
                <a:avLst/>
              </a:prstGeom>
              <a:ln w="12700" cap="flat">
                <a:noFill/>
                <a:miter lim="400000"/>
              </a:ln>
              <a:effectLst/>
            </p:spPr>
          </p:pic>
          <p:sp>
            <p:nvSpPr>
              <p:cNvPr id="477" name="Connection Line"/>
              <p:cNvSpPr/>
              <p:nvPr/>
            </p:nvSpPr>
            <p:spPr>
              <a:xfrm flipV="1">
                <a:off x="933053" y="2916450"/>
                <a:ext cx="550455" cy="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78" name="Connection Line"/>
              <p:cNvSpPr/>
              <p:nvPr/>
            </p:nvSpPr>
            <p:spPr>
              <a:xfrm>
                <a:off x="3687319" y="2916450"/>
                <a:ext cx="550454" cy="2"/>
              </a:xfrm>
              <a:prstGeom prst="line">
                <a:avLst/>
              </a:prstGeom>
              <a:noFill/>
              <a:ln w="635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79" name="Line"/>
              <p:cNvSpPr/>
              <p:nvPr/>
            </p:nvSpPr>
            <p:spPr>
              <a:xfrm rot="16200000">
                <a:off x="4701644" y="1315439"/>
                <a:ext cx="701615" cy="1406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363" y="0"/>
                    </a:lnTo>
                    <a:lnTo>
                      <a:pt x="21600" y="21600"/>
                    </a:lnTo>
                  </a:path>
                </a:pathLst>
              </a:custGeom>
              <a:noFill/>
              <a:ln w="63500" cap="flat">
                <a:solidFill>
                  <a:srgbClr val="000000"/>
                </a:solidFill>
                <a:prstDash val="solid"/>
                <a:miter lim="400000"/>
                <a:tailEnd type="triangle" w="med" len="med"/>
              </a:ln>
              <a:effectLst/>
            </p:spPr>
            <p:txBody>
              <a:bodyPr wrap="square" lIns="71436" tIns="71436" rIns="71436" bIns="71436" numCol="1" anchor="ctr">
                <a:noAutofit/>
              </a:bodyPr>
              <a:lstStyle/>
              <a:p>
                <a:pPr>
                  <a:defRPr sz="4400">
                    <a:solidFill>
                      <a:srgbClr val="000000"/>
                    </a:solidFill>
                  </a:defRPr>
                </a:pPr>
              </a:p>
            </p:txBody>
          </p:sp>
          <p:sp>
            <p:nvSpPr>
              <p:cNvPr id="480" name="Line"/>
              <p:cNvSpPr/>
              <p:nvPr/>
            </p:nvSpPr>
            <p:spPr>
              <a:xfrm>
                <a:off x="7031802" y="1657382"/>
                <a:ext cx="1085058" cy="541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363" y="0"/>
                    </a:lnTo>
                    <a:lnTo>
                      <a:pt x="21600" y="21600"/>
                    </a:lnTo>
                  </a:path>
                </a:pathLst>
              </a:custGeom>
              <a:noFill/>
              <a:ln w="63500" cap="flat">
                <a:solidFill>
                  <a:srgbClr val="000000"/>
                </a:solidFill>
                <a:prstDash val="solid"/>
                <a:miter lim="400000"/>
                <a:tailEnd type="triangle" w="med" len="med"/>
              </a:ln>
              <a:effectLst/>
            </p:spPr>
            <p:txBody>
              <a:bodyPr wrap="square" lIns="71436" tIns="71436" rIns="71436" bIns="71436" numCol="1" anchor="ctr">
                <a:noAutofit/>
              </a:bodyPr>
              <a:lstStyle/>
              <a:p>
                <a:pPr>
                  <a:defRPr sz="4400">
                    <a:solidFill>
                      <a:srgbClr val="000000"/>
                    </a:solidFill>
                  </a:defRPr>
                </a:pPr>
              </a:p>
            </p:txBody>
          </p:sp>
        </p:grpSp>
        <p:grpSp>
          <p:nvGrpSpPr>
            <p:cNvPr id="484" name="Caption"/>
            <p:cNvGrpSpPr/>
            <p:nvPr/>
          </p:nvGrpSpPr>
          <p:grpSpPr>
            <a:xfrm>
              <a:off x="0" y="4973457"/>
              <a:ext cx="9001751" cy="277191"/>
              <a:chOff x="0" y="0"/>
              <a:chExt cx="9001750" cy="277190"/>
            </a:xfrm>
          </p:grpSpPr>
          <p:sp>
            <p:nvSpPr>
              <p:cNvPr id="482" name="Rectangle"/>
              <p:cNvSpPr/>
              <p:nvPr/>
            </p:nvSpPr>
            <p:spPr>
              <a:xfrm>
                <a:off x="0" y="0"/>
                <a:ext cx="9001751" cy="2771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j-lt"/>
                    <a:ea typeface="+mj-ea"/>
                    <a:cs typeface="+mj-cs"/>
                    <a:sym typeface="Helvetica Neue"/>
                  </a:defRPr>
                </a:pPr>
              </a:p>
            </p:txBody>
          </p:sp>
          <p:sp>
            <p:nvSpPr>
              <p:cNvPr id="483" name="A matrix of squares has an arrow pointing to a block labelled &quot;self-attention&quot;, which has an arrow pointing to another matrix of squares.  An arrow goes from the leftmost vector of the second matrix to the leftmost vector of a third vector via an oval la"/>
              <p:cNvSpPr txBox="1"/>
              <p:nvPr/>
            </p:nvSpPr>
            <p:spPr>
              <a:xfrm>
                <a:off x="0" y="-1"/>
                <a:ext cx="9001751"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j-lt"/>
                    <a:ea typeface="+mj-ea"/>
                    <a:cs typeface="+mj-cs"/>
                    <a:sym typeface="Helvetica Neue"/>
                  </a:defRPr>
                </a:lvl1pPr>
              </a:lstStyle>
              <a:p>
                <a:pPr/>
                <a:r>
                  <a:t>A matrix of squares has an arrow pointing to a block labelled "self-attention", which has an arrow pointing to another matrix of squares.  An arrow goes from the leftmost vector of the second matrix to the leftmost vector of a third vector via an oval labelled "mlp".  A shaded box encloses self-attention, the second matrix, and mlp; the first and third matrices are outside the shaded box.</a:t>
                </a:r>
              </a:p>
            </p:txBody>
          </p:sp>
        </p:gr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Training a Transformer Network…"/>
          <p:cNvSpPr txBox="1"/>
          <p:nvPr>
            <p:ph type="title"/>
          </p:nvPr>
        </p:nvSpPr>
        <p:spPr>
          <a:xfrm>
            <a:off x="2667000" y="357186"/>
            <a:ext cx="19050000" cy="3036097"/>
          </a:xfrm>
          <a:prstGeom prst="rect">
            <a:avLst/>
          </a:prstGeom>
        </p:spPr>
        <p:txBody>
          <a:bodyPr/>
          <a:lstStyle/>
          <a:p>
            <a:pPr defTabSz="698300">
              <a:defRPr sz="9500"/>
            </a:pPr>
            <a:r>
              <a:t>Training a Transformer Network</a:t>
            </a:r>
          </a:p>
          <a:p>
            <a:pPr defTabSz="698300">
              <a:defRPr sz="9500"/>
            </a:pPr>
            <a:r>
              <a:t>(for encoding tasks)</a:t>
            </a:r>
          </a:p>
        </p:txBody>
      </p:sp>
      <p:sp>
        <p:nvSpPr>
          <p:cNvPr id="488" name="Transformers are trained in two phases:…"/>
          <p:cNvSpPr txBox="1"/>
          <p:nvPr>
            <p:ph type="body" idx="1"/>
          </p:nvPr>
        </p:nvSpPr>
        <p:spPr>
          <a:xfrm>
            <a:off x="2667000" y="3643312"/>
            <a:ext cx="19050000" cy="8840393"/>
          </a:xfrm>
          <a:prstGeom prst="rect">
            <a:avLst/>
          </a:prstGeom>
        </p:spPr>
        <p:txBody>
          <a:bodyPr/>
          <a:lstStyle/>
          <a:p>
            <a:pPr marL="0" indent="0">
              <a:buSzTx/>
              <a:buNone/>
            </a:pPr>
            <a:r>
              <a:t>Transformers are trained in two phases:</a:t>
            </a:r>
          </a:p>
          <a:p>
            <a:pPr marL="873125" indent="-873125">
              <a:buSzPct val="100000"/>
              <a:buAutoNum type="arabicPeriod" startAt="1"/>
              <a:defRPr b="1">
                <a:latin typeface="+mj-lt"/>
                <a:ea typeface="+mj-ea"/>
                <a:cs typeface="+mj-cs"/>
                <a:sym typeface="Helvetica Neue"/>
              </a:defRPr>
            </a:pPr>
            <a:r>
              <a:t>Semi-supervised pre-training:</a:t>
            </a:r>
            <a:r>
              <a:rPr b="0">
                <a:latin typeface="Helvetica Neue Light"/>
                <a:ea typeface="Helvetica Neue Light"/>
                <a:cs typeface="Helvetica Neue Light"/>
                <a:sym typeface="Helvetica Neue Light"/>
              </a:rPr>
              <a:t> Using a very large dataset, train the network to perform task for which dataset implies the answer</a:t>
            </a:r>
            <a:endParaRPr b="0">
              <a:latin typeface="Helvetica Neue Light"/>
              <a:ea typeface="Helvetica Neue Light"/>
              <a:cs typeface="Helvetica Neue Light"/>
              <a:sym typeface="Helvetica Neue Light"/>
            </a:endParaRPr>
          </a:p>
          <a:p>
            <a:pPr lvl="2">
              <a:spcBef>
                <a:spcPts val="1600"/>
              </a:spcBef>
            </a:pPr>
            <a:r>
              <a:t>we </a:t>
            </a:r>
            <a:r>
              <a:rPr>
                <a:solidFill>
                  <a:srgbClr val="C82506"/>
                </a:solidFill>
                <a:latin typeface="Helvetica Neue Medium"/>
                <a:ea typeface="Helvetica Neue Medium"/>
                <a:cs typeface="Helvetica Neue Medium"/>
                <a:sym typeface="Helvetica Neue Medium"/>
              </a:rPr>
              <a:t>need not label</a:t>
            </a:r>
            <a:r>
              <a:t> the examples manually</a:t>
            </a:r>
          </a:p>
          <a:p>
            <a:pPr lvl="2">
              <a:spcBef>
                <a:spcPts val="1600"/>
              </a:spcBef>
            </a:pPr>
            <a:r>
              <a:t>e.g., predicting masked words</a:t>
            </a:r>
          </a:p>
          <a:p>
            <a:pPr marL="873125" indent="-873125">
              <a:buSzPct val="100000"/>
              <a:buAutoNum type="arabicPeriod" startAt="1"/>
              <a:defRPr b="1">
                <a:latin typeface="+mj-lt"/>
                <a:ea typeface="+mj-ea"/>
                <a:cs typeface="+mj-cs"/>
                <a:sym typeface="Helvetica Neue"/>
              </a:defRPr>
            </a:pPr>
            <a:r>
              <a:t>Fully supervised fine-tuning:</a:t>
            </a:r>
            <a:r>
              <a:rPr b="0">
                <a:latin typeface="Helvetica Neue Light"/>
                <a:ea typeface="Helvetica Neue Light"/>
                <a:cs typeface="Helvetica Neue Light"/>
                <a:sym typeface="Helvetica Neue Light"/>
              </a:rPr>
              <a:t> </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Add another layer or two at the end, and train for the real task using manually labelled examples</a:t>
            </a:r>
            <a:endParaRPr b="0">
              <a:latin typeface="Helvetica Neue Light"/>
              <a:ea typeface="Helvetica Neue Light"/>
              <a:cs typeface="Helvetica Neue Light"/>
              <a:sym typeface="Helvetica Neue Light"/>
            </a:endParaRPr>
          </a:p>
          <a:p>
            <a:pPr lvl="2">
              <a:spcBef>
                <a:spcPts val="1600"/>
              </a:spcBef>
            </a:pPr>
            <a:r>
              <a:t>e.g., sentiment analysis, word classification, text span prediction</a:t>
            </a:r>
          </a:p>
        </p:txBody>
      </p:sp>
      <p:sp>
        <p:nvSpPr>
          <p:cNvPr id="489" name="Question: Is this important?  Why?"/>
          <p:cNvSpPr txBox="1"/>
          <p:nvPr/>
        </p:nvSpPr>
        <p:spPr>
          <a:xfrm>
            <a:off x="15996541" y="7202045"/>
            <a:ext cx="8189388" cy="1028697"/>
          </a:xfrm>
          <a:prstGeom prst="rect">
            <a:avLst/>
          </a:prstGeom>
          <a:solidFill>
            <a:srgbClr val="D6D5D5"/>
          </a:solidFill>
          <a:ln w="12700">
            <a:solidFill>
              <a:srgbClr val="000000"/>
            </a:solidFill>
            <a:miter lim="400000"/>
          </a:ln>
          <a:extLst>
            <a:ext uri="{C572A759-6A51-4108-AA02-DFA0A04FC94B}">
              <ma14:wrappingTextBoxFlag xmlns:ma14="http://schemas.microsoft.com/office/mac/drawingml/2011/main" val="1"/>
            </a:ext>
          </a:extLst>
        </p:spPr>
        <p:txBody>
          <a:bodyPr lIns="203200" tIns="203200" rIns="203200" bIns="203200" anchor="ctr">
            <a:spAutoFit/>
          </a:bodyPr>
          <a:lstStyle/>
          <a:p>
            <a:pPr>
              <a:spcBef>
                <a:spcPts val="3600"/>
              </a:spcBef>
              <a:defRPr b="1" sz="4000">
                <a:solidFill>
                  <a:srgbClr val="000000"/>
                </a:solidFill>
                <a:latin typeface="+mj-lt"/>
                <a:ea typeface="+mj-ea"/>
                <a:cs typeface="+mj-cs"/>
                <a:sym typeface="Helvetica Neue"/>
              </a:defRPr>
            </a:pPr>
            <a:r>
              <a:t>Question: </a:t>
            </a:r>
            <a:r>
              <a:rPr b="0">
                <a:latin typeface="Helvetica Neue Light"/>
                <a:ea typeface="Helvetica Neue Light"/>
                <a:cs typeface="Helvetica Neue Light"/>
                <a:sym typeface="Helvetica Neue Light"/>
              </a:rPr>
              <a:t>Is this important?  Why?</a:t>
            </a:r>
          </a:p>
        </p:txBody>
      </p:sp>
      <p:sp>
        <p:nvSpPr>
          <p:cNvPr id="490" name="Line"/>
          <p:cNvSpPr/>
          <p:nvPr/>
        </p:nvSpPr>
        <p:spPr>
          <a:xfrm flipH="1" flipV="1">
            <a:off x="14545310" y="7313377"/>
            <a:ext cx="1546416" cy="340467"/>
          </a:xfrm>
          <a:prstGeom prst="line">
            <a:avLst/>
          </a:prstGeom>
          <a:ln w="25400">
            <a:solidFill>
              <a:srgbClr val="000000"/>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8">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488">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48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88">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488">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489"/>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8" grpId="1"/>
      <p:bldP build="whole" bldLvl="1" animBg="1" rev="0" advAuto="0" spid="489" grpId="2"/>
      <p:bldP build="whole" bldLvl="1" animBg="1" rev="0" advAuto="0" spid="490" grpId="3"/>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Pre-training"/>
          <p:cNvSpPr txBox="1"/>
          <p:nvPr>
            <p:ph type="title"/>
          </p:nvPr>
        </p:nvSpPr>
        <p:spPr>
          <a:xfrm>
            <a:off x="2667000" y="357187"/>
            <a:ext cx="19050000" cy="1952626"/>
          </a:xfrm>
          <a:prstGeom prst="rect">
            <a:avLst/>
          </a:prstGeom>
        </p:spPr>
        <p:txBody>
          <a:bodyPr/>
          <a:lstStyle/>
          <a:p>
            <a:pPr/>
            <a:r>
              <a:t>Pre-training</a:t>
            </a:r>
          </a:p>
        </p:txBody>
      </p:sp>
      <p:sp>
        <p:nvSpPr>
          <p:cNvPr id="493" name="Subset of tokens in an example sequence are masked (replaced with a special token)…"/>
          <p:cNvSpPr txBox="1"/>
          <p:nvPr>
            <p:ph type="body" sz="half" idx="1"/>
          </p:nvPr>
        </p:nvSpPr>
        <p:spPr>
          <a:xfrm>
            <a:off x="2905293" y="8816295"/>
            <a:ext cx="19416232" cy="4022979"/>
          </a:xfrm>
          <a:prstGeom prst="rect">
            <a:avLst/>
          </a:prstGeom>
        </p:spPr>
        <p:txBody>
          <a:bodyPr/>
          <a:lstStyle/>
          <a:p>
            <a:pPr marL="550068" indent="-550068" defTabSz="739377">
              <a:spcBef>
                <a:spcPts val="3200"/>
              </a:spcBef>
              <a:defRPr sz="3900"/>
            </a:pPr>
            <a:r>
              <a:t>Subset of tokens in an example sequence are </a:t>
            </a:r>
            <a:r>
              <a:rPr>
                <a:solidFill>
                  <a:srgbClr val="C82506"/>
                </a:solidFill>
                <a:latin typeface="Helvetica Neue Medium"/>
                <a:ea typeface="Helvetica Neue Medium"/>
                <a:cs typeface="Helvetica Neue Medium"/>
                <a:sym typeface="Helvetica Neue Medium"/>
              </a:rPr>
              <a:t>masked</a:t>
            </a:r>
            <a:r>
              <a:t> (replaced with a special token)</a:t>
            </a:r>
          </a:p>
          <a:p>
            <a:pPr marL="550068" indent="-550068" defTabSz="739377">
              <a:spcBef>
                <a:spcPts val="3200"/>
              </a:spcBef>
              <a:defRPr sz="3900"/>
            </a:pPr>
            <a:r>
              <a:t>Neural network applied to each masked output predicts probabilities for missing token</a:t>
            </a:r>
          </a:p>
          <a:p>
            <a:pPr lvl="2" marL="1350167" indent="-550068" defTabSz="739377">
              <a:spcBef>
                <a:spcPts val="3200"/>
              </a:spcBef>
              <a:defRPr sz="3900"/>
            </a:pPr>
            <a:r>
              <a:t>Loss is back-propagated through entire network</a:t>
            </a:r>
          </a:p>
          <a:p>
            <a:pPr marL="550068" indent="-550068" defTabSz="739377">
              <a:spcBef>
                <a:spcPts val="3200"/>
              </a:spcBef>
              <a:defRPr sz="3900"/>
            </a:pPr>
            <a:r>
              <a:t>At end of training, that neural network is </a:t>
            </a:r>
            <a:r>
              <a:rPr>
                <a:solidFill>
                  <a:srgbClr val="C82506"/>
                </a:solidFill>
                <a:latin typeface="Helvetica Neue Medium"/>
                <a:ea typeface="Helvetica Neue Medium"/>
                <a:cs typeface="Helvetica Neue Medium"/>
                <a:sym typeface="Helvetica Neue Medium"/>
              </a:rPr>
              <a:t>thrown away</a:t>
            </a:r>
          </a:p>
        </p:txBody>
      </p:sp>
      <p:pic>
        <p:nvPicPr>
          <p:cNvPr id="494" name="Image" descr="Image"/>
          <p:cNvPicPr>
            <a:picLocks noChangeAspect="1"/>
          </p:cNvPicPr>
          <p:nvPr/>
        </p:nvPicPr>
        <p:blipFill>
          <a:blip r:embed="rId2">
            <a:extLst/>
          </a:blip>
          <a:stretch>
            <a:fillRect/>
          </a:stretch>
        </p:blipFill>
        <p:spPr>
          <a:xfrm>
            <a:off x="4671436" y="2668274"/>
            <a:ext cx="15041129" cy="5789559"/>
          </a:xfrm>
          <a:prstGeom prst="rect">
            <a:avLst/>
          </a:prstGeom>
          <a:ln w="12700">
            <a:miter lim="400000"/>
          </a:ln>
        </p:spPr>
      </p:pic>
      <p:sp>
        <p:nvSpPr>
          <p:cNvPr id="495" name="(Image: Prince 2022)"/>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
        <p:nvSpPr>
          <p:cNvPr id="496" name="Column of row vectors labelled &quot;word embeddings&quot;; the vectors are laeblled &quot;&lt;cls&gt;&quot;, &quot;the&quot;, &quot;&lt;mask&gt;&quot;, &quot;pulled&quot;, &quot;into&quot;, &quot;&lt;mask&gt;&quot;, &quot;station&quot;.…"/>
          <p:cNvSpPr txBox="1"/>
          <p:nvPr/>
        </p:nvSpPr>
        <p:spPr>
          <a:xfrm>
            <a:off x="5060605" y="8423619"/>
            <a:ext cx="14262786" cy="318542"/>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600">
                <a:solidFill>
                  <a:srgbClr val="D6D5D5"/>
                </a:solidFill>
                <a:latin typeface="+mj-lt"/>
                <a:ea typeface="+mj-ea"/>
                <a:cs typeface="+mj-cs"/>
                <a:sym typeface="Helvetica Neue"/>
              </a:defRPr>
            </a:pPr>
            <a:r>
              <a:t>Column of row vectors labelled "word embeddings"; the vectors are laeblled "&lt;cls&gt;", "the", "&lt;mask&gt;", "pulled", "into", "&lt;mask&gt;", "station".</a:t>
            </a:r>
          </a:p>
          <a:p>
            <a:pPr>
              <a:defRPr sz="600">
                <a:solidFill>
                  <a:srgbClr val="D6D5D5"/>
                </a:solidFill>
                <a:latin typeface="+mj-lt"/>
                <a:ea typeface="+mj-ea"/>
                <a:cs typeface="+mj-cs"/>
                <a:sym typeface="Helvetica Neue"/>
              </a:defRPr>
            </a:pPr>
            <a:r>
              <a:t>There are arrows from the embedding vectors to a large block labelled "transformer".  From the transformer blow there is an arrow to ellipses laeblled "(x K)", and from ellipses there are a set of arrows (one for each embedding vector).  Beside each arrow corresponding to the two "&lt;mask&gt;" inputs, there is an oval labelled "linear + softmax", pointing to a row vector of squares labelled "probability of masked token".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Fine-tuning: BERT…"/>
          <p:cNvSpPr txBox="1"/>
          <p:nvPr>
            <p:ph type="title"/>
          </p:nvPr>
        </p:nvSpPr>
        <p:spPr>
          <a:xfrm>
            <a:off x="2667000" y="357186"/>
            <a:ext cx="19050000" cy="3036097"/>
          </a:xfrm>
          <a:prstGeom prst="rect">
            <a:avLst/>
          </a:prstGeom>
        </p:spPr>
        <p:txBody>
          <a:bodyPr/>
          <a:lstStyle/>
          <a:p>
            <a:pPr defTabSz="698300">
              <a:defRPr sz="9500"/>
            </a:pPr>
            <a:r>
              <a:t>Fine-tuning: BERT </a:t>
            </a:r>
          </a:p>
          <a:p>
            <a:pPr defTabSz="698300">
              <a:defRPr sz="9500"/>
            </a:pPr>
            <a:r>
              <a:t>for Sentiment classification</a:t>
            </a:r>
          </a:p>
        </p:txBody>
      </p:sp>
      <p:sp>
        <p:nvSpPr>
          <p:cNvPr id="499" name="Sentiment classification: Predict if a sequence is positive or negative…"/>
          <p:cNvSpPr txBox="1"/>
          <p:nvPr>
            <p:ph type="body" sz="quarter" idx="1"/>
          </p:nvPr>
        </p:nvSpPr>
        <p:spPr>
          <a:xfrm>
            <a:off x="2667000" y="9138980"/>
            <a:ext cx="19050000" cy="3344725"/>
          </a:xfrm>
          <a:prstGeom prst="rect">
            <a:avLst/>
          </a:prstGeom>
        </p:spPr>
        <p:txBody>
          <a:bodyPr/>
          <a:lstStyle/>
          <a:p>
            <a:pPr marL="605074" indent="-605074" defTabSz="813314">
              <a:spcBef>
                <a:spcPts val="3500"/>
              </a:spcBef>
              <a:defRPr b="1" sz="4300">
                <a:latin typeface="+mj-lt"/>
                <a:ea typeface="+mj-ea"/>
                <a:cs typeface="+mj-cs"/>
                <a:sym typeface="Helvetica Neue"/>
              </a:defRPr>
            </a:pPr>
            <a:r>
              <a:t>Sentiment classification:</a:t>
            </a:r>
            <a:r>
              <a:rPr b="0">
                <a:latin typeface="Helvetica Neue Light"/>
                <a:ea typeface="Helvetica Neue Light"/>
                <a:cs typeface="Helvetica Neue Light"/>
                <a:sym typeface="Helvetica Neue Light"/>
              </a:rPr>
              <a:t> Predict if a sequence is positive or negative</a:t>
            </a:r>
          </a:p>
          <a:p>
            <a:pPr marL="605074" indent="-605074" defTabSz="813314">
              <a:spcBef>
                <a:spcPts val="3500"/>
              </a:spcBef>
              <a:defRPr sz="4300"/>
            </a:pPr>
            <a:r>
              <a:t>First token of sequence is always a special "classify" token</a:t>
            </a:r>
          </a:p>
          <a:p>
            <a:pPr marL="605074" indent="-605074" defTabSz="813314">
              <a:spcBef>
                <a:spcPts val="3500"/>
              </a:spcBef>
              <a:defRPr sz="4300"/>
            </a:pPr>
            <a:r>
              <a:t>Neural network trained on corresponding output token using labelled dataset</a:t>
            </a:r>
          </a:p>
        </p:txBody>
      </p:sp>
      <p:grpSp>
        <p:nvGrpSpPr>
          <p:cNvPr id="502" name="Group"/>
          <p:cNvGrpSpPr/>
          <p:nvPr/>
        </p:nvGrpSpPr>
        <p:grpSpPr>
          <a:xfrm>
            <a:off x="3389195" y="3307846"/>
            <a:ext cx="17031186" cy="5125990"/>
            <a:chOff x="0" y="0"/>
            <a:chExt cx="17031184" cy="5125988"/>
          </a:xfrm>
        </p:grpSpPr>
        <p:pic>
          <p:nvPicPr>
            <p:cNvPr id="500" name="Image" descr="Image"/>
            <p:cNvPicPr>
              <a:picLocks noChangeAspect="1"/>
            </p:cNvPicPr>
            <p:nvPr/>
          </p:nvPicPr>
          <p:blipFill>
            <a:blip r:embed="rId2">
              <a:extLst/>
            </a:blip>
            <a:stretch>
              <a:fillRect/>
            </a:stretch>
          </p:blipFill>
          <p:spPr>
            <a:xfrm>
              <a:off x="574424" y="318976"/>
              <a:ext cx="16456761" cy="4807013"/>
            </a:xfrm>
            <a:prstGeom prst="rect">
              <a:avLst/>
            </a:prstGeom>
            <a:ln w="12700" cap="flat">
              <a:noFill/>
              <a:miter lim="400000"/>
            </a:ln>
            <a:effectLst/>
          </p:spPr>
        </p:pic>
        <p:sp>
          <p:nvSpPr>
            <p:cNvPr id="501" name="Rounded Rectangle"/>
            <p:cNvSpPr/>
            <p:nvPr/>
          </p:nvSpPr>
          <p:spPr>
            <a:xfrm>
              <a:off x="-1" y="-1"/>
              <a:ext cx="1270002" cy="1270002"/>
            </a:xfrm>
            <a:prstGeom prst="roundRect">
              <a:avLst>
                <a:gd name="adj" fmla="val 15000"/>
              </a:avLst>
            </a:prstGeom>
            <a:solidFill>
              <a:srgbClr val="FFFFFF"/>
            </a:solidFill>
            <a:ln w="12700" cap="flat">
              <a:noFill/>
              <a:miter lim="400000"/>
            </a:ln>
            <a:effectLst/>
          </p:spPr>
          <p:txBody>
            <a:bodyPr wrap="square" lIns="71436" tIns="71436" rIns="71436" bIns="71436" numCol="1" anchor="ctr">
              <a:noAutofit/>
            </a:bodyPr>
            <a:lstStyle/>
            <a:p>
              <a:pPr>
                <a:defRPr sz="4400">
                  <a:solidFill>
                    <a:srgbClr val="000000"/>
                  </a:solidFill>
                </a:defRPr>
              </a:pPr>
            </a:p>
          </p:txBody>
        </p:sp>
      </p:grpSp>
      <p:sp>
        <p:nvSpPr>
          <p:cNvPr id="503" name="(Image: Prince 2022)"/>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
        <p:nvSpPr>
          <p:cNvPr id="504" name="Column of row vectors labelled &quot;word embeddings&quot;; the vectors are labelled &quot;&lt;cls&gt;&quot;, &quot;the&quot;, &quot;soup&quot;, &quot;tasted&quot;, &quot;like&quot;, &quot;socks&quot;.…"/>
          <p:cNvSpPr txBox="1"/>
          <p:nvPr/>
        </p:nvSpPr>
        <p:spPr>
          <a:xfrm>
            <a:off x="5205387" y="8423619"/>
            <a:ext cx="13973225" cy="318542"/>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600">
                <a:solidFill>
                  <a:srgbClr val="D6D5D5"/>
                </a:solidFill>
                <a:latin typeface="+mj-lt"/>
                <a:ea typeface="+mj-ea"/>
                <a:cs typeface="+mj-cs"/>
                <a:sym typeface="Helvetica Neue"/>
              </a:defRPr>
            </a:pPr>
            <a:r>
              <a:t>Column of row vectors labelled "word embeddings"; the vectors are labelled "&lt;cls&gt;", "the", "soup", "tasted", "like", "socks".</a:t>
            </a:r>
          </a:p>
          <a:p>
            <a:pPr>
              <a:defRPr sz="600">
                <a:solidFill>
                  <a:srgbClr val="D6D5D5"/>
                </a:solidFill>
                <a:latin typeface="+mj-lt"/>
                <a:ea typeface="+mj-ea"/>
                <a:cs typeface="+mj-cs"/>
                <a:sym typeface="Helvetica Neue"/>
              </a:defRPr>
            </a:pPr>
            <a:r>
              <a:t>There are arrows from the embedding vectors to a large block labelled "transformer".  From the transformer blow there is an arrow to ellipses laeblled "(x K)", and from ellipses there are a set of arrows (one for each embedding vector).  Beside the first arrow (corresponding to the two "&lt;cls&gt;" input), there is an oval labelled "MLP + sigmoid", pointing to a single square labelled "probability of positive review".</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GPT3: Autoregressive Text"/>
          <p:cNvSpPr txBox="1"/>
          <p:nvPr>
            <p:ph type="title"/>
          </p:nvPr>
        </p:nvSpPr>
        <p:spPr>
          <a:xfrm>
            <a:off x="2667000" y="357186"/>
            <a:ext cx="19050000" cy="3036097"/>
          </a:xfrm>
          <a:prstGeom prst="rect">
            <a:avLst/>
          </a:prstGeom>
        </p:spPr>
        <p:txBody>
          <a:bodyPr/>
          <a:lstStyle/>
          <a:p>
            <a:pPr/>
            <a:r>
              <a:t>GPT3: Autoregressive Text</a:t>
            </a:r>
          </a:p>
        </p:txBody>
      </p:sp>
      <p:sp>
        <p:nvSpPr>
          <p:cNvPr id="507" name="Produces probability distribution for each output…"/>
          <p:cNvSpPr txBox="1"/>
          <p:nvPr>
            <p:ph type="body" sz="half" idx="1"/>
          </p:nvPr>
        </p:nvSpPr>
        <p:spPr>
          <a:xfrm>
            <a:off x="2666999" y="9773624"/>
            <a:ext cx="19050002" cy="3666044"/>
          </a:xfrm>
          <a:prstGeom prst="rect">
            <a:avLst/>
          </a:prstGeom>
        </p:spPr>
        <p:txBody>
          <a:bodyPr/>
          <a:lstStyle/>
          <a:p>
            <a:pPr marL="605074" indent="-605074" defTabSz="813314">
              <a:spcBef>
                <a:spcPts val="3500"/>
              </a:spcBef>
              <a:defRPr sz="4300"/>
            </a:pPr>
            <a:r>
              <a:t>Produces probability distribution for each output</a:t>
            </a:r>
          </a:p>
          <a:p>
            <a:pPr marL="605074" indent="-605074" defTabSz="813314">
              <a:spcBef>
                <a:spcPts val="3500"/>
              </a:spcBef>
              <a:defRPr b="1" sz="4300">
                <a:latin typeface="+mj-lt"/>
                <a:ea typeface="+mj-ea"/>
                <a:cs typeface="+mj-cs"/>
                <a:sym typeface="Helvetica Neue"/>
              </a:defRPr>
            </a:pPr>
            <a:r>
              <a:t>Goal:</a:t>
            </a:r>
            <a:r>
              <a:rPr b="0">
                <a:latin typeface="Helvetica Neue Light"/>
                <a:ea typeface="Helvetica Neue Light"/>
                <a:cs typeface="Helvetica Neue Light"/>
                <a:sym typeface="Helvetica Neue Light"/>
              </a:rPr>
              <a:t> Maximize probability of each token given only the previous tokens</a:t>
            </a:r>
          </a:p>
          <a:p>
            <a:pPr marL="605074" indent="-605074" defTabSz="813314">
              <a:spcBef>
                <a:spcPts val="3500"/>
              </a:spcBef>
              <a:defRPr sz="4300"/>
            </a:pPr>
            <a:r>
              <a:t>Accomplished with </a:t>
            </a:r>
            <a:r>
              <a:rPr>
                <a:solidFill>
                  <a:srgbClr val="0076BA"/>
                </a:solidFill>
                <a:latin typeface="Helvetica Neue Medium"/>
                <a:ea typeface="Helvetica Neue Medium"/>
                <a:cs typeface="Helvetica Neue Medium"/>
                <a:sym typeface="Helvetica Neue Medium"/>
              </a:rPr>
              <a:t>masked self-attention</a:t>
            </a:r>
            <a:r>
              <a:t>: all attention values to subsequent tokens are forced to zero</a:t>
            </a:r>
          </a:p>
        </p:txBody>
      </p:sp>
      <p:pic>
        <p:nvPicPr>
          <p:cNvPr id="508" name="Image" descr="Image"/>
          <p:cNvPicPr>
            <a:picLocks noChangeAspect="1"/>
          </p:cNvPicPr>
          <p:nvPr/>
        </p:nvPicPr>
        <p:blipFill>
          <a:blip r:embed="rId2">
            <a:extLst/>
          </a:blip>
          <a:stretch>
            <a:fillRect/>
          </a:stretch>
        </p:blipFill>
        <p:spPr>
          <a:xfrm>
            <a:off x="3059363" y="2472340"/>
            <a:ext cx="19050002" cy="7817286"/>
          </a:xfrm>
          <a:prstGeom prst="rect">
            <a:avLst/>
          </a:prstGeom>
          <a:ln w="12700">
            <a:miter lim="400000"/>
          </a:ln>
        </p:spPr>
      </p:pic>
      <p:sp>
        <p:nvSpPr>
          <p:cNvPr id="509" name="Column of row vectors labelled &quot;word embeddings&quot;; the vectors are labelled &quot;&lt;start&gt;&quot;, &quot;It&quot;, &quot;takes&quot;, &quot;great&quot;, &quot;courage&quot;, &quot;to&quot;, &quot;let&quot;, &quot;yourself&quot;.…"/>
          <p:cNvSpPr txBox="1"/>
          <p:nvPr/>
        </p:nvSpPr>
        <p:spPr>
          <a:xfrm>
            <a:off x="4319602" y="8963946"/>
            <a:ext cx="12918466" cy="318542"/>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600">
                <a:solidFill>
                  <a:srgbClr val="D6D5D5"/>
                </a:solidFill>
                <a:latin typeface="+mj-lt"/>
                <a:ea typeface="+mj-ea"/>
                <a:cs typeface="+mj-cs"/>
                <a:sym typeface="Helvetica Neue"/>
              </a:defRPr>
            </a:pPr>
            <a:r>
              <a:t>Column of row vectors labelled "word embeddings"; the vectors are labelled "&lt;start&gt;", "It", "takes", "great", "courage", "to", "let", "yourself".</a:t>
            </a:r>
          </a:p>
          <a:p>
            <a:pPr>
              <a:defRPr sz="600">
                <a:solidFill>
                  <a:srgbClr val="D6D5D5"/>
                </a:solidFill>
                <a:latin typeface="+mj-lt"/>
                <a:ea typeface="+mj-ea"/>
                <a:cs typeface="+mj-cs"/>
                <a:sym typeface="Helvetica Neue"/>
              </a:defRPr>
            </a:pPr>
            <a:r>
              <a:t>There are arrows from the embedding vectors to a large block labelled "transformer".  From the transformer blow there is an arrow to ellipses laeblled "(x K)", and from ellipses there are a set of arrows (one for each embedding vector except the first).  Beside each arrow is an oval labelled "Linear + softmax", pointing to a vector of squares labelled "Probability of target token".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GPT3: Masked Self-Attention"/>
          <p:cNvSpPr txBox="1"/>
          <p:nvPr>
            <p:ph type="title"/>
          </p:nvPr>
        </p:nvSpPr>
        <p:spPr>
          <a:xfrm>
            <a:off x="2667000" y="357186"/>
            <a:ext cx="19050000" cy="3036097"/>
          </a:xfrm>
          <a:prstGeom prst="rect">
            <a:avLst/>
          </a:prstGeom>
        </p:spPr>
        <p:txBody>
          <a:bodyPr/>
          <a:lstStyle/>
          <a:p>
            <a:pPr/>
            <a:r>
              <a:t>GPT3: Masked Self-Attention </a:t>
            </a:r>
          </a:p>
        </p:txBody>
      </p:sp>
      <p:sp>
        <p:nvSpPr>
          <p:cNvPr id="512" name="When computing attention values, use 0 for all weights that point to later tokens…"/>
          <p:cNvSpPr txBox="1"/>
          <p:nvPr>
            <p:ph type="body" sz="quarter" idx="1"/>
          </p:nvPr>
        </p:nvSpPr>
        <p:spPr>
          <a:xfrm>
            <a:off x="2667000" y="9087986"/>
            <a:ext cx="19050002" cy="3312591"/>
          </a:xfrm>
          <a:prstGeom prst="rect">
            <a:avLst/>
          </a:prstGeom>
        </p:spPr>
        <p:txBody>
          <a:bodyPr/>
          <a:lstStyle/>
          <a:p>
            <a:pPr/>
            <a:r>
              <a:t>When computing attention values, use 0 for all weights that point to later tokens</a:t>
            </a:r>
          </a:p>
          <a:p>
            <a:pPr/>
            <a:r>
              <a:t>This prevents the model from "cheating" by guessing next token given the later tokens</a:t>
            </a:r>
          </a:p>
        </p:txBody>
      </p:sp>
      <p:pic>
        <p:nvPicPr>
          <p:cNvPr id="513" name="Image" descr="Image"/>
          <p:cNvPicPr>
            <a:picLocks noChangeAspect="1"/>
          </p:cNvPicPr>
          <p:nvPr/>
        </p:nvPicPr>
        <p:blipFill>
          <a:blip r:embed="rId2">
            <a:extLst/>
          </a:blip>
          <a:stretch>
            <a:fillRect/>
          </a:stretch>
        </p:blipFill>
        <p:spPr>
          <a:xfrm>
            <a:off x="3503028" y="2610199"/>
            <a:ext cx="16135109" cy="6260402"/>
          </a:xfrm>
          <a:prstGeom prst="rect">
            <a:avLst/>
          </a:prstGeom>
          <a:ln w="12700">
            <a:miter lim="400000"/>
          </a:ln>
        </p:spPr>
      </p:pic>
      <p:grpSp>
        <p:nvGrpSpPr>
          <p:cNvPr id="516" name="Group"/>
          <p:cNvGrpSpPr/>
          <p:nvPr/>
        </p:nvGrpSpPr>
        <p:grpSpPr>
          <a:xfrm>
            <a:off x="6354327" y="5859619"/>
            <a:ext cx="734095" cy="583208"/>
            <a:chOff x="-1" y="-1"/>
            <a:chExt cx="734094" cy="583207"/>
          </a:xfrm>
        </p:grpSpPr>
        <p:pic>
          <p:nvPicPr>
            <p:cNvPr id="514" name="Line Line" descr="Line Line"/>
            <p:cNvPicPr>
              <a:picLocks noChangeAspect="1"/>
            </p:cNvPicPr>
            <p:nvPr/>
          </p:nvPicPr>
          <p:blipFill>
            <a:blip r:embed="rId3">
              <a:extLst/>
            </a:blip>
            <a:stretch>
              <a:fillRect/>
            </a:stretch>
          </p:blipFill>
          <p:spPr>
            <a:xfrm rot="19445365">
              <a:off x="-37629" y="224616"/>
              <a:ext cx="809349" cy="133972"/>
            </a:xfrm>
            <a:prstGeom prst="rect">
              <a:avLst/>
            </a:prstGeom>
            <a:ln w="12700" cap="flat">
              <a:noFill/>
              <a:miter lim="400000"/>
            </a:ln>
            <a:effectLst/>
          </p:spPr>
        </p:pic>
        <p:pic>
          <p:nvPicPr>
            <p:cNvPr id="515" name="Line Line" descr="Line Line"/>
            <p:cNvPicPr>
              <a:picLocks noChangeAspect="1"/>
            </p:cNvPicPr>
            <p:nvPr/>
          </p:nvPicPr>
          <p:blipFill>
            <a:blip r:embed="rId4">
              <a:extLst/>
            </a:blip>
            <a:stretch>
              <a:fillRect/>
            </a:stretch>
          </p:blipFill>
          <p:spPr>
            <a:xfrm rot="2154635">
              <a:off x="-37629" y="224616"/>
              <a:ext cx="809349" cy="133972"/>
            </a:xfrm>
            <a:prstGeom prst="rect">
              <a:avLst/>
            </a:prstGeom>
            <a:ln w="12700" cap="flat">
              <a:noFill/>
              <a:miter lim="400000"/>
            </a:ln>
            <a:effectLst/>
          </p:spPr>
        </p:pic>
      </p:grpSp>
      <p:grpSp>
        <p:nvGrpSpPr>
          <p:cNvPr id="519" name="Group"/>
          <p:cNvGrpSpPr/>
          <p:nvPr/>
        </p:nvGrpSpPr>
        <p:grpSpPr>
          <a:xfrm>
            <a:off x="6354327" y="4220165"/>
            <a:ext cx="734095" cy="583208"/>
            <a:chOff x="-1" y="-1"/>
            <a:chExt cx="734094" cy="583207"/>
          </a:xfrm>
        </p:grpSpPr>
        <p:pic>
          <p:nvPicPr>
            <p:cNvPr id="517" name="Line Line" descr="Line Line"/>
            <p:cNvPicPr>
              <a:picLocks noChangeAspect="1"/>
            </p:cNvPicPr>
            <p:nvPr/>
          </p:nvPicPr>
          <p:blipFill>
            <a:blip r:embed="rId3">
              <a:extLst/>
            </a:blip>
            <a:stretch>
              <a:fillRect/>
            </a:stretch>
          </p:blipFill>
          <p:spPr>
            <a:xfrm rot="19445365">
              <a:off x="-37629" y="224616"/>
              <a:ext cx="809349" cy="133972"/>
            </a:xfrm>
            <a:prstGeom prst="rect">
              <a:avLst/>
            </a:prstGeom>
            <a:ln w="12700" cap="flat">
              <a:noFill/>
              <a:miter lim="400000"/>
            </a:ln>
            <a:effectLst/>
          </p:spPr>
        </p:pic>
        <p:pic>
          <p:nvPicPr>
            <p:cNvPr id="518" name="Line Line" descr="Line Line"/>
            <p:cNvPicPr>
              <a:picLocks noChangeAspect="1"/>
            </p:cNvPicPr>
            <p:nvPr/>
          </p:nvPicPr>
          <p:blipFill>
            <a:blip r:embed="rId4">
              <a:extLst/>
            </a:blip>
            <a:stretch>
              <a:fillRect/>
            </a:stretch>
          </p:blipFill>
          <p:spPr>
            <a:xfrm rot="2154635">
              <a:off x="-37629" y="224616"/>
              <a:ext cx="809349" cy="133972"/>
            </a:xfrm>
            <a:prstGeom prst="rect">
              <a:avLst/>
            </a:prstGeom>
            <a:ln w="12700" cap="flat">
              <a:noFill/>
              <a:miter lim="400000"/>
            </a:ln>
            <a:effectLst/>
          </p:spPr>
        </p:pic>
      </p:grpSp>
      <p:grpSp>
        <p:nvGrpSpPr>
          <p:cNvPr id="522" name="Group"/>
          <p:cNvGrpSpPr/>
          <p:nvPr/>
        </p:nvGrpSpPr>
        <p:grpSpPr>
          <a:xfrm>
            <a:off x="11676781" y="6319128"/>
            <a:ext cx="734096" cy="583209"/>
            <a:chOff x="-1" y="-2"/>
            <a:chExt cx="734095" cy="583208"/>
          </a:xfrm>
        </p:grpSpPr>
        <p:pic>
          <p:nvPicPr>
            <p:cNvPr id="520" name="Line Line" descr="Line Line"/>
            <p:cNvPicPr>
              <a:picLocks noChangeAspect="1"/>
            </p:cNvPicPr>
            <p:nvPr/>
          </p:nvPicPr>
          <p:blipFill>
            <a:blip r:embed="rId3">
              <a:extLst/>
            </a:blip>
            <a:stretch>
              <a:fillRect/>
            </a:stretch>
          </p:blipFill>
          <p:spPr>
            <a:xfrm rot="19445365">
              <a:off x="-37629" y="224616"/>
              <a:ext cx="809350" cy="133972"/>
            </a:xfrm>
            <a:prstGeom prst="rect">
              <a:avLst/>
            </a:prstGeom>
            <a:ln w="12700" cap="flat">
              <a:noFill/>
              <a:miter lim="400000"/>
            </a:ln>
            <a:effectLst/>
          </p:spPr>
        </p:pic>
        <p:pic>
          <p:nvPicPr>
            <p:cNvPr id="521" name="Line Line" descr="Line Line"/>
            <p:cNvPicPr>
              <a:picLocks noChangeAspect="1"/>
            </p:cNvPicPr>
            <p:nvPr/>
          </p:nvPicPr>
          <p:blipFill>
            <a:blip r:embed="rId4">
              <a:extLst/>
            </a:blip>
            <a:stretch>
              <a:fillRect/>
            </a:stretch>
          </p:blipFill>
          <p:spPr>
            <a:xfrm rot="2154635">
              <a:off x="-37629" y="224616"/>
              <a:ext cx="809350" cy="133972"/>
            </a:xfrm>
            <a:prstGeom prst="rect">
              <a:avLst/>
            </a:prstGeom>
            <a:ln w="12700" cap="flat">
              <a:noFill/>
              <a:miter lim="400000"/>
            </a:ln>
            <a:effectLst/>
          </p:spPr>
        </p:pic>
      </p:grpSp>
      <p:sp>
        <p:nvSpPr>
          <p:cNvPr id="523" name="0"/>
          <p:cNvSpPr txBox="1"/>
          <p:nvPr/>
        </p:nvSpPr>
        <p:spPr>
          <a:xfrm>
            <a:off x="7013595" y="5844175"/>
            <a:ext cx="381534" cy="6140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B51600"/>
                </a:solidFill>
                <a:latin typeface="+mj-lt"/>
                <a:ea typeface="+mj-ea"/>
                <a:cs typeface="+mj-cs"/>
                <a:sym typeface="Helvetica Neue"/>
              </a:defRPr>
            </a:lvl1pPr>
          </a:lstStyle>
          <a:p>
            <a:pPr/>
            <a:r>
              <a:t>0</a:t>
            </a:r>
          </a:p>
        </p:txBody>
      </p:sp>
      <p:sp>
        <p:nvSpPr>
          <p:cNvPr id="524" name="0"/>
          <p:cNvSpPr txBox="1"/>
          <p:nvPr/>
        </p:nvSpPr>
        <p:spPr>
          <a:xfrm>
            <a:off x="6080723" y="4204720"/>
            <a:ext cx="381533" cy="6140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B51600"/>
                </a:solidFill>
                <a:latin typeface="+mj-lt"/>
                <a:ea typeface="+mj-ea"/>
                <a:cs typeface="+mj-cs"/>
                <a:sym typeface="Helvetica Neue"/>
              </a:defRPr>
            </a:lvl1pPr>
          </a:lstStyle>
          <a:p>
            <a:pPr/>
            <a:r>
              <a:t>0</a:t>
            </a:r>
          </a:p>
        </p:txBody>
      </p:sp>
      <p:sp>
        <p:nvSpPr>
          <p:cNvPr id="525" name="0"/>
          <p:cNvSpPr txBox="1"/>
          <p:nvPr/>
        </p:nvSpPr>
        <p:spPr>
          <a:xfrm>
            <a:off x="12255231" y="6303684"/>
            <a:ext cx="381534" cy="6140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B51600"/>
                </a:solidFill>
                <a:latin typeface="+mj-lt"/>
                <a:ea typeface="+mj-ea"/>
                <a:cs typeface="+mj-cs"/>
                <a:sym typeface="Helvetica Neue"/>
              </a:defRPr>
            </a:lvl1pPr>
          </a:lstStyle>
          <a:p>
            <a:pPr/>
            <a:r>
              <a:t>0</a:t>
            </a:r>
          </a:p>
        </p:txBody>
      </p:sp>
      <p:sp>
        <p:nvSpPr>
          <p:cNvPr id="526" name="Three figures depicting attention weighting.  In each figure, there is a column of three groups of four dots labelled &quot;Inputs&quot;.  The groups are labelled &quot;x1&quot;, &quot;x2&quot;, and &quot;x3.  Next to that is a column of three groups of four dots labelled &quot;Values&quot;.  Next "/>
          <p:cNvSpPr txBox="1"/>
          <p:nvPr/>
        </p:nvSpPr>
        <p:spPr>
          <a:xfrm>
            <a:off x="72934" y="8441514"/>
            <a:ext cx="24238128" cy="407442"/>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600">
                <a:solidFill>
                  <a:srgbClr val="D6D5D5"/>
                </a:solidFill>
                <a:latin typeface="+mj-lt"/>
                <a:ea typeface="+mj-ea"/>
                <a:cs typeface="+mj-cs"/>
                <a:sym typeface="Helvetica Neue"/>
              </a:defRPr>
            </a:pPr>
            <a:r>
              <a:t>Three figures depicting attention weighting.  In each figure, there is a column of three groups of four dots labelled "Inputs".  The groups are labelled "x1", "x2", and "x3.  Next to that is a column of three groups of four dots labelled "Values".  Next to that is a column of three groups of four dots labelled "Outputs".  The output groups are labelled "sa1[x]", "sa2[x]", and "sa3[x]".  In each figure, there is a large arrow connecting one input group to one value group, with faint edges connecting each input dot in the group to all of the dots in the value group.</a:t>
            </a:r>
          </a:p>
          <a:p>
            <a:pPr>
              <a:defRPr sz="600">
                <a:solidFill>
                  <a:srgbClr val="D6D5D5"/>
                </a:solidFill>
                <a:latin typeface="+mj-lt"/>
                <a:ea typeface="+mj-ea"/>
                <a:cs typeface="+mj-cs"/>
                <a:sym typeface="Helvetica Neue"/>
              </a:defRPr>
            </a:pPr>
            <a:r>
              <a:t>In figure (a), there is an arrow labelled "0.1" connecting the value group for x1 to sa1[x], an arrow labelled with a bold red "X" connecting the value group for x2 to sa1[x], and an arrow labelled with a bold red "X" connecting the value group for x3 to sa1[x].  The top dot of the each value group has a faint edge connecting it to the top dot of the sa1[x] group; the second dot of each value group has a faint edge connecting it to the second dot of each value group; and so forth.  In figure (b), the arrows got from each value group to sa2[x], and are labelled "0.5", "0.2", and bold red "X", with faint arrows from top dot of each value dot to top dot of sa2[x] and so forth.  In figure (b), the arrows got from each value group to sa3[x], and are labelled "0.1", "0.2", and "0.7", with faint arrows from top dot of each value dot to top dot of sa3[x] and so forth.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28" name="Cross-Attention"/>
          <p:cNvSpPr txBox="1"/>
          <p:nvPr>
            <p:ph type="title"/>
          </p:nvPr>
        </p:nvSpPr>
        <p:spPr>
          <a:xfrm>
            <a:off x="2667000" y="357186"/>
            <a:ext cx="19050000" cy="3036097"/>
          </a:xfrm>
          <a:prstGeom prst="rect">
            <a:avLst/>
          </a:prstGeom>
        </p:spPr>
        <p:txBody>
          <a:bodyPr/>
          <a:lstStyle/>
          <a:p>
            <a:pPr/>
            <a:r>
              <a:t>Cross-Attention</a:t>
            </a:r>
          </a:p>
        </p:txBody>
      </p:sp>
      <p:sp>
        <p:nvSpPr>
          <p:cNvPr id="529" name="The transformers described so far will construct a context: an encoding of the sequence…"/>
          <p:cNvSpPr txBox="1"/>
          <p:nvPr>
            <p:ph type="body" sz="half" idx="1"/>
          </p:nvPr>
        </p:nvSpPr>
        <p:spPr>
          <a:xfrm>
            <a:off x="1377345" y="3441804"/>
            <a:ext cx="10187258" cy="8840391"/>
          </a:xfrm>
          <a:prstGeom prst="rect">
            <a:avLst/>
          </a:prstGeom>
        </p:spPr>
        <p:txBody>
          <a:bodyPr/>
          <a:lstStyle/>
          <a:p>
            <a:pPr/>
            <a:r>
              <a:t>The transformers described so far will construct a </a:t>
            </a:r>
            <a:r>
              <a:rPr>
                <a:solidFill>
                  <a:srgbClr val="0076BA"/>
                </a:solidFill>
                <a:latin typeface="Helvetica Neue Medium"/>
                <a:ea typeface="Helvetica Neue Medium"/>
                <a:cs typeface="Helvetica Neue Medium"/>
                <a:sym typeface="Helvetica Neue Medium"/>
              </a:rPr>
              <a:t>context</a:t>
            </a:r>
            <a:r>
              <a:t>: an </a:t>
            </a:r>
            <a:r>
              <a:rPr>
                <a:solidFill>
                  <a:srgbClr val="C82506"/>
                </a:solidFill>
                <a:latin typeface="Helvetica Neue Medium"/>
                <a:ea typeface="Helvetica Neue Medium"/>
                <a:cs typeface="Helvetica Neue Medium"/>
                <a:sym typeface="Helvetica Neue Medium"/>
              </a:rPr>
              <a:t>encoding</a:t>
            </a:r>
            <a:r>
              <a:t> of the sequence</a:t>
            </a:r>
          </a:p>
          <a:p>
            <a:pPr/>
            <a:r>
              <a:t>For some tasks (e.g., translation), this encoding must then be </a:t>
            </a:r>
            <a:r>
              <a:rPr>
                <a:solidFill>
                  <a:srgbClr val="C82506"/>
                </a:solidFill>
                <a:latin typeface="Helvetica Neue Medium"/>
                <a:ea typeface="Helvetica Neue Medium"/>
                <a:cs typeface="Helvetica Neue Medium"/>
                <a:sym typeface="Helvetica Neue Medium"/>
              </a:rPr>
              <a:t>decoded</a:t>
            </a:r>
            <a:endParaRPr>
              <a:solidFill>
                <a:srgbClr val="C82506"/>
              </a:solidFill>
              <a:latin typeface="Helvetica Neue Medium"/>
              <a:ea typeface="Helvetica Neue Medium"/>
              <a:cs typeface="Helvetica Neue Medium"/>
              <a:sym typeface="Helvetica Neue Medium"/>
            </a:endParaRPr>
          </a:p>
          <a:p>
            <a:pPr/>
            <a:r>
              <a:t>Decoder looks almost identical to encoder, except that it attends to the context as well as the previous input</a:t>
            </a:r>
          </a:p>
          <a:p>
            <a:pPr/>
            <a:r>
              <a:t>This is accomplished using </a:t>
            </a:r>
            <a:br/>
            <a:r>
              <a:rPr b="1">
                <a:latin typeface="+mj-lt"/>
                <a:ea typeface="+mj-ea"/>
                <a:cs typeface="+mj-cs"/>
                <a:sym typeface="Helvetica Neue"/>
              </a:rPr>
              <a:t>cross-attention</a:t>
            </a:r>
          </a:p>
        </p:txBody>
      </p:sp>
      <p:pic>
        <p:nvPicPr>
          <p:cNvPr id="530" name="TransformerBlockSACross.pdf" descr="TransformerBlockSACross.pdf"/>
          <p:cNvPicPr>
            <a:picLocks noChangeAspect="1"/>
          </p:cNvPicPr>
          <p:nvPr/>
        </p:nvPicPr>
        <p:blipFill>
          <a:blip r:embed="rId2">
            <a:extLst/>
          </a:blip>
          <a:stretch>
            <a:fillRect/>
          </a:stretch>
        </p:blipFill>
        <p:spPr>
          <a:xfrm>
            <a:off x="12058122" y="4582054"/>
            <a:ext cx="12661901" cy="6559892"/>
          </a:xfrm>
          <a:prstGeom prst="rect">
            <a:avLst/>
          </a:prstGeom>
          <a:ln w="12700">
            <a:miter lim="400000"/>
          </a:ln>
        </p:spPr>
      </p:pic>
      <p:sp>
        <p:nvSpPr>
          <p:cNvPr id="531" name="(Image: Prince 2022)"/>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29">
                                            <p:txEl>
                                              <p:pRg st="3" end="3"/>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2" fill="hold">
                                  <p:stCondLst>
                                    <p:cond delay="0"/>
                                  </p:stCondLst>
                                  <p:iterate type="el" backwards="0">
                                    <p:tmAbs val="0"/>
                                  </p:iterate>
                                  <p:childTnLst>
                                    <p:set>
                                      <p:cBhvr>
                                        <p:cTn id="13" fill="hold"/>
                                        <p:tgtEl>
                                          <p:spTgt spid="530"/>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3" fill="hold">
                                  <p:stCondLst>
                                    <p:cond delay="0"/>
                                  </p:stCondLst>
                                  <p:iterate type="el" backwards="0">
                                    <p:tmAbs val="0"/>
                                  </p:iterate>
                                  <p:childTnLst>
                                    <p:set>
                                      <p:cBhvr>
                                        <p:cTn id="16" fill="hold"/>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1" grpId="3"/>
      <p:bldP build="p" bldLvl="5" animBg="1" rev="0" advAuto="0" spid="529" grpId="1"/>
      <p:bldP build="whole" bldLvl="1" animBg="1" rev="0" advAuto="0" spid="530"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33" name="Example Encoder-Decoder"/>
          <p:cNvSpPr txBox="1"/>
          <p:nvPr>
            <p:ph type="title"/>
          </p:nvPr>
        </p:nvSpPr>
        <p:spPr>
          <a:xfrm>
            <a:off x="2667000" y="357186"/>
            <a:ext cx="19050000" cy="3036097"/>
          </a:xfrm>
          <a:prstGeom prst="rect">
            <a:avLst/>
          </a:prstGeom>
        </p:spPr>
        <p:txBody>
          <a:bodyPr/>
          <a:lstStyle/>
          <a:p>
            <a:pPr lvl="1"/>
            <a:r>
              <a:t>Example Encoder-Decoder</a:t>
            </a:r>
          </a:p>
        </p:txBody>
      </p:sp>
      <p:pic>
        <p:nvPicPr>
          <p:cNvPr id="534" name="TransformerEncoderDecoder.pdf" descr="TransformerEncoderDecoder.pdf"/>
          <p:cNvPicPr>
            <a:picLocks noChangeAspect="1"/>
          </p:cNvPicPr>
          <p:nvPr/>
        </p:nvPicPr>
        <p:blipFill>
          <a:blip r:embed="rId2">
            <a:extLst/>
          </a:blip>
          <a:stretch>
            <a:fillRect/>
          </a:stretch>
        </p:blipFill>
        <p:spPr>
          <a:xfrm>
            <a:off x="6838487" y="3557160"/>
            <a:ext cx="12795139" cy="9847984"/>
          </a:xfrm>
          <a:prstGeom prst="rect">
            <a:avLst/>
          </a:prstGeom>
          <a:ln w="12700">
            <a:miter lim="400000"/>
          </a:ln>
        </p:spPr>
      </p:pic>
      <p:sp>
        <p:nvSpPr>
          <p:cNvPr id="535" name="(Image: Prince 2022)"/>
          <p:cNvSpPr txBox="1"/>
          <p:nvPr/>
        </p:nvSpPr>
        <p:spPr>
          <a:xfrm>
            <a:off x="20569125" y="12520948"/>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Prince 2022)</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537" name="Image" descr="Image"/>
          <p:cNvPicPr>
            <a:picLocks noChangeAspect="1"/>
          </p:cNvPicPr>
          <p:nvPr/>
        </p:nvPicPr>
        <p:blipFill>
          <a:blip r:embed="rId2">
            <a:extLst/>
          </a:blip>
          <a:stretch>
            <a:fillRect/>
          </a:stretch>
        </p:blipFill>
        <p:spPr>
          <a:xfrm>
            <a:off x="837017" y="2323901"/>
            <a:ext cx="9868337" cy="9925448"/>
          </a:xfrm>
          <a:prstGeom prst="rect">
            <a:avLst/>
          </a:prstGeom>
          <a:ln w="12700">
            <a:miter lim="400000"/>
          </a:ln>
        </p:spPr>
      </p:pic>
      <p:sp>
        <p:nvSpPr>
          <p:cNvPr id="538" name="Long Short-Term Memory"/>
          <p:cNvSpPr txBox="1"/>
          <p:nvPr>
            <p:ph type="title"/>
          </p:nvPr>
        </p:nvSpPr>
        <p:spPr>
          <a:xfrm>
            <a:off x="2667000" y="357186"/>
            <a:ext cx="19050000" cy="3036097"/>
          </a:xfrm>
          <a:prstGeom prst="rect">
            <a:avLst/>
          </a:prstGeom>
        </p:spPr>
        <p:txBody>
          <a:bodyPr/>
          <a:lstStyle/>
          <a:p>
            <a:pPr/>
            <a:r>
              <a:t>Long Short-Term Memory</a:t>
            </a:r>
          </a:p>
        </p:txBody>
      </p:sp>
      <p:sp>
        <p:nvSpPr>
          <p:cNvPr id="539" name="LSTM networks replace regular hidden units with cells…"/>
          <p:cNvSpPr txBox="1"/>
          <p:nvPr>
            <p:ph type="body" sz="half" idx="1"/>
          </p:nvPr>
        </p:nvSpPr>
        <p:spPr>
          <a:xfrm>
            <a:off x="11281192" y="2866430"/>
            <a:ext cx="12422097" cy="8840391"/>
          </a:xfrm>
          <a:prstGeom prst="rect">
            <a:avLst/>
          </a:prstGeom>
        </p:spPr>
        <p:txBody>
          <a:bodyPr/>
          <a:lstStyle/>
          <a:p>
            <a:pPr/>
            <a:r>
              <a:t>LSTM networks replace regular hidden units with </a:t>
            </a:r>
            <a:r>
              <a:rPr>
                <a:solidFill>
                  <a:srgbClr val="0076BA"/>
                </a:solidFill>
                <a:latin typeface="Helvetica Neue Medium"/>
                <a:ea typeface="Helvetica Neue Medium"/>
                <a:cs typeface="Helvetica Neue Medium"/>
                <a:sym typeface="Helvetica Neue Medium"/>
              </a:rPr>
              <a:t>cells</a:t>
            </a:r>
            <a:endParaRPr>
              <a:solidFill>
                <a:srgbClr val="0076BA"/>
              </a:solidFill>
              <a:latin typeface="Helvetica Neue Medium"/>
              <a:ea typeface="Helvetica Neue Medium"/>
              <a:cs typeface="Helvetica Neue Medium"/>
              <a:sym typeface="Helvetica Neue Medium"/>
            </a:endParaRPr>
          </a:p>
          <a:p>
            <a:pPr/>
            <a:r>
              <a:t>Input feature computed with regular neuron</a:t>
            </a:r>
          </a:p>
          <a:p>
            <a:pPr/>
            <a:r>
              <a:t>Feature </a:t>
            </a:r>
            <a:r>
              <a:rPr>
                <a:solidFill>
                  <a:srgbClr val="C82506"/>
                </a:solidFill>
                <a:latin typeface="Helvetica Neue Medium"/>
                <a:ea typeface="Helvetica Neue Medium"/>
                <a:cs typeface="Helvetica Neue Medium"/>
                <a:sym typeface="Helvetica Neue Medium"/>
              </a:rPr>
              <a:t>accumulated</a:t>
            </a:r>
            <a:r>
              <a:t> into state only if </a:t>
            </a:r>
            <a:r>
              <a:rPr>
                <a:solidFill>
                  <a:srgbClr val="0076BA"/>
                </a:solidFill>
                <a:latin typeface="Helvetica Neue Medium"/>
                <a:ea typeface="Helvetica Neue Medium"/>
                <a:cs typeface="Helvetica Neue Medium"/>
                <a:sym typeface="Helvetica Neue Medium"/>
              </a:rPr>
              <a:t>input gate</a:t>
            </a:r>
            <a:r>
              <a:t> allows it</a:t>
            </a:r>
          </a:p>
          <a:p>
            <a:pPr/>
            <a:r>
              <a:t>State </a:t>
            </a:r>
            <a:r>
              <a:rPr>
                <a:solidFill>
                  <a:srgbClr val="C82506"/>
                </a:solidFill>
                <a:latin typeface="Helvetica Neue Medium"/>
                <a:ea typeface="Helvetica Neue Medium"/>
                <a:cs typeface="Helvetica Neue Medium"/>
                <a:sym typeface="Helvetica Neue Medium"/>
              </a:rPr>
              <a:t>decays</a:t>
            </a:r>
            <a:r>
              <a:t> according to value of </a:t>
            </a:r>
            <a:r>
              <a:rPr>
                <a:solidFill>
                  <a:srgbClr val="0076BA"/>
                </a:solidFill>
                <a:latin typeface="Helvetica Neue Medium"/>
                <a:ea typeface="Helvetica Neue Medium"/>
                <a:cs typeface="Helvetica Neue Medium"/>
                <a:sym typeface="Helvetica Neue Medium"/>
              </a:rPr>
              <a:t>forget gate</a:t>
            </a:r>
            <a:endParaRPr>
              <a:solidFill>
                <a:srgbClr val="0076BA"/>
              </a:solidFill>
              <a:latin typeface="Helvetica Neue Medium"/>
              <a:ea typeface="Helvetica Neue Medium"/>
              <a:cs typeface="Helvetica Neue Medium"/>
              <a:sym typeface="Helvetica Neue Medium"/>
            </a:endParaRPr>
          </a:p>
          <a:p>
            <a:pPr/>
            <a:r>
              <a:t>Output can be </a:t>
            </a:r>
            <a:r>
              <a:rPr>
                <a:solidFill>
                  <a:srgbClr val="C82506"/>
                </a:solidFill>
                <a:latin typeface="Helvetica Neue Medium"/>
                <a:ea typeface="Helvetica Neue Medium"/>
                <a:cs typeface="Helvetica Neue Medium"/>
                <a:sym typeface="Helvetica Neue Medium"/>
              </a:rPr>
              <a:t>shut off</a:t>
            </a:r>
            <a:r>
              <a:t> by the </a:t>
            </a:r>
            <a:r>
              <a:rPr>
                <a:solidFill>
                  <a:srgbClr val="0076BA"/>
                </a:solidFill>
                <a:latin typeface="Helvetica Neue Medium"/>
                <a:ea typeface="Helvetica Neue Medium"/>
                <a:cs typeface="Helvetica Neue Medium"/>
                <a:sym typeface="Helvetica Neue Medium"/>
              </a:rPr>
              <a:t>output gate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3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3" name="Midterm Review: States"/>
          <p:cNvSpPr txBox="1"/>
          <p:nvPr>
            <p:ph type="title"/>
          </p:nvPr>
        </p:nvSpPr>
        <p:spPr>
          <a:xfrm>
            <a:off x="2667000" y="357186"/>
            <a:ext cx="19050000" cy="3036097"/>
          </a:xfrm>
          <a:prstGeom prst="rect">
            <a:avLst/>
          </a:prstGeom>
        </p:spPr>
        <p:txBody>
          <a:bodyPr/>
          <a:lstStyle/>
          <a:p>
            <a:pPr/>
            <a:r>
              <a:t>Midterm Review: States</a:t>
            </a:r>
          </a:p>
        </p:txBody>
      </p:sp>
      <p:sp>
        <p:nvSpPr>
          <p:cNvPr id="154" name="Many people tracked only the on/off states of the switches…"/>
          <p:cNvSpPr txBox="1"/>
          <p:nvPr>
            <p:ph type="body" sz="half" idx="1"/>
          </p:nvPr>
        </p:nvSpPr>
        <p:spPr>
          <a:xfrm>
            <a:off x="2667000" y="7928778"/>
            <a:ext cx="19050000" cy="5288500"/>
          </a:xfrm>
          <a:prstGeom prst="rect">
            <a:avLst/>
          </a:prstGeom>
        </p:spPr>
        <p:txBody>
          <a:bodyPr/>
          <a:lstStyle/>
          <a:p>
            <a:pPr/>
            <a:r>
              <a:t>Many people tracked only the on/off states of the switches</a:t>
            </a:r>
          </a:p>
          <a:p>
            <a:pPr lvl="2">
              <a:spcBef>
                <a:spcPts val="1600"/>
              </a:spcBef>
            </a:pPr>
            <a:r>
              <a:t>You need to track the </a:t>
            </a:r>
            <a:r>
              <a:rPr>
                <a:solidFill>
                  <a:srgbClr val="C82506"/>
                </a:solidFill>
                <a:latin typeface="Helvetica Neue Medium"/>
                <a:ea typeface="Helvetica Neue Medium"/>
                <a:cs typeface="Helvetica Neue Medium"/>
                <a:sym typeface="Helvetica Neue Medium"/>
              </a:rPr>
              <a:t>position</a:t>
            </a:r>
            <a:r>
              <a:t> of SwitchBot as well</a:t>
            </a:r>
          </a:p>
          <a:p>
            <a:pPr>
              <a:spcBef>
                <a:spcPts val="1600"/>
              </a:spcBef>
            </a:pPr>
            <a:r>
              <a:t>Many people tracked only the position of SwitchBot, plus maybe the on/off state of the switch at the current position</a:t>
            </a:r>
          </a:p>
          <a:p>
            <a:pPr lvl="2">
              <a:spcBef>
                <a:spcPts val="1600"/>
              </a:spcBef>
            </a:pPr>
            <a:r>
              <a:t>You need to track the states of </a:t>
            </a:r>
            <a:r>
              <a:rPr>
                <a:solidFill>
                  <a:srgbClr val="C82506"/>
                </a:solidFill>
                <a:latin typeface="Helvetica Neue Medium"/>
                <a:ea typeface="Helvetica Neue Medium"/>
                <a:cs typeface="Helvetica Neue Medium"/>
                <a:sym typeface="Helvetica Neue Medium"/>
              </a:rPr>
              <a:t>all</a:t>
            </a:r>
            <a:r>
              <a:t> the switches</a:t>
            </a:r>
          </a:p>
        </p:txBody>
      </p:sp>
      <p:pic>
        <p:nvPicPr>
          <p:cNvPr id="155" name="Image" descr="Image"/>
          <p:cNvPicPr>
            <a:picLocks noChangeAspect="1"/>
          </p:cNvPicPr>
          <p:nvPr/>
        </p:nvPicPr>
        <p:blipFill>
          <a:blip r:embed="rId2">
            <a:extLst/>
          </a:blip>
          <a:stretch>
            <a:fillRect/>
          </a:stretch>
        </p:blipFill>
        <p:spPr>
          <a:xfrm>
            <a:off x="8895788" y="2684086"/>
            <a:ext cx="6249455" cy="2746865"/>
          </a:xfrm>
          <a:prstGeom prst="rect">
            <a:avLst/>
          </a:prstGeom>
          <a:ln w="12700">
            <a:miter lim="400000"/>
          </a:ln>
        </p:spPr>
      </p:pic>
      <p:pic>
        <p:nvPicPr>
          <p:cNvPr id="156" name="Image" descr="Image"/>
          <p:cNvPicPr>
            <a:picLocks noChangeAspect="1"/>
          </p:cNvPicPr>
          <p:nvPr/>
        </p:nvPicPr>
        <p:blipFill>
          <a:blip r:embed="rId3">
            <a:extLst/>
          </a:blip>
          <a:stretch>
            <a:fillRect/>
          </a:stretch>
        </p:blipFill>
        <p:spPr>
          <a:xfrm>
            <a:off x="5142903" y="5995510"/>
            <a:ext cx="14098194" cy="812080"/>
          </a:xfrm>
          <a:prstGeom prst="rect">
            <a:avLst/>
          </a:prstGeom>
          <a:ln w="12700">
            <a:miter lim="400000"/>
          </a:ln>
        </p:spPr>
      </p:pic>
      <p:pic>
        <p:nvPicPr>
          <p:cNvPr id="157" name="Image" descr="Image"/>
          <p:cNvPicPr>
            <a:picLocks noChangeAspect="1"/>
          </p:cNvPicPr>
          <p:nvPr/>
        </p:nvPicPr>
        <p:blipFill>
          <a:blip r:embed="rId4">
            <a:extLst/>
          </a:blip>
          <a:stretch>
            <a:fillRect/>
          </a:stretch>
        </p:blipFill>
        <p:spPr>
          <a:xfrm>
            <a:off x="5297916" y="6765042"/>
            <a:ext cx="12984300" cy="819958"/>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Summary"/>
          <p:cNvSpPr txBox="1"/>
          <p:nvPr>
            <p:ph type="title"/>
          </p:nvPr>
        </p:nvSpPr>
        <p:spPr>
          <a:xfrm>
            <a:off x="2667000" y="357186"/>
            <a:ext cx="19050000" cy="3036097"/>
          </a:xfrm>
          <a:prstGeom prst="rect">
            <a:avLst/>
          </a:prstGeom>
        </p:spPr>
        <p:txBody>
          <a:bodyPr/>
          <a:lstStyle/>
          <a:p>
            <a:pPr/>
            <a:r>
              <a:t>Summary</a:t>
            </a:r>
          </a:p>
        </p:txBody>
      </p:sp>
      <p:sp>
        <p:nvSpPr>
          <p:cNvPr id="542" name="Naïvely representing sequential inputs for a neural network requires infeasibly many input nodes (and hence parameters)…"/>
          <p:cNvSpPr txBox="1"/>
          <p:nvPr>
            <p:ph type="body" idx="1"/>
          </p:nvPr>
        </p:nvSpPr>
        <p:spPr>
          <a:xfrm>
            <a:off x="2667000" y="3643312"/>
            <a:ext cx="19050000" cy="9957294"/>
          </a:xfrm>
          <a:prstGeom prst="rect">
            <a:avLst/>
          </a:prstGeom>
        </p:spPr>
        <p:txBody>
          <a:bodyPr/>
          <a:lstStyle/>
          <a:p>
            <a:pPr marL="470614" indent="-470614" defTabSz="632579">
              <a:spcBef>
                <a:spcPts val="2700"/>
              </a:spcBef>
              <a:defRPr sz="3300"/>
            </a:pPr>
            <a:r>
              <a:t>Naïvely representing </a:t>
            </a:r>
            <a:r>
              <a:rPr>
                <a:solidFill>
                  <a:srgbClr val="C82506"/>
                </a:solidFill>
                <a:latin typeface="Helvetica Neue Medium"/>
                <a:ea typeface="Helvetica Neue Medium"/>
                <a:cs typeface="Helvetica Neue Medium"/>
                <a:sym typeface="Helvetica Neue Medium"/>
              </a:rPr>
              <a:t>sequential inputs</a:t>
            </a:r>
            <a:r>
              <a:t> for a neural network requires infeasibly many input nodes (and hence </a:t>
            </a:r>
            <a:r>
              <a:rPr>
                <a:solidFill>
                  <a:srgbClr val="C82506"/>
                </a:solidFill>
                <a:latin typeface="Helvetica Neue Medium"/>
                <a:ea typeface="Helvetica Neue Medium"/>
                <a:cs typeface="Helvetica Neue Medium"/>
                <a:sym typeface="Helvetica Neue Medium"/>
              </a:rPr>
              <a:t>parameters</a:t>
            </a:r>
            <a:r>
              <a:t>)</a:t>
            </a:r>
          </a:p>
          <a:p>
            <a:pPr marL="470614" indent="-470614" defTabSz="632579">
              <a:spcBef>
                <a:spcPts val="2700"/>
              </a:spcBef>
              <a:defRPr sz="3300"/>
            </a:pPr>
            <a:r>
              <a:t>One-hot encodings are wastefully large and have no semantic structure</a:t>
            </a:r>
          </a:p>
          <a:p>
            <a:pPr lvl="2" marL="1155144" indent="-470614" defTabSz="632579">
              <a:spcBef>
                <a:spcPts val="1200"/>
              </a:spcBef>
              <a:defRPr b="1" sz="3300">
                <a:latin typeface="+mj-lt"/>
                <a:ea typeface="+mj-ea"/>
                <a:cs typeface="+mj-cs"/>
                <a:sym typeface="Helvetica Neue"/>
              </a:defRPr>
            </a:pPr>
            <a:r>
              <a:t>Embeddings</a:t>
            </a:r>
            <a:r>
              <a:rPr b="0">
                <a:latin typeface="Helvetica Neue Light"/>
                <a:ea typeface="Helvetica Neue Light"/>
                <a:cs typeface="Helvetica Neue Light"/>
                <a:sym typeface="Helvetica Neue Light"/>
              </a:rPr>
              <a:t> solve these problems and can be trained without explicit labels</a:t>
            </a:r>
          </a:p>
          <a:p>
            <a:pPr marL="470614" indent="-470614" defTabSz="632579">
              <a:spcBef>
                <a:spcPts val="2700"/>
              </a:spcBef>
              <a:defRPr b="1" sz="3300">
                <a:latin typeface="+mj-lt"/>
                <a:ea typeface="+mj-ea"/>
                <a:cs typeface="+mj-cs"/>
                <a:sym typeface="Helvetica Neue"/>
              </a:defRPr>
            </a:pPr>
            <a:r>
              <a:t>Recurrent neural networks</a:t>
            </a:r>
            <a:r>
              <a:rPr b="0">
                <a:latin typeface="Helvetica Neue Light"/>
                <a:ea typeface="Helvetica Neue Light"/>
                <a:cs typeface="Helvetica Neue Light"/>
                <a:sym typeface="Helvetica Neue Light"/>
              </a:rPr>
              <a:t> are a </a:t>
            </a:r>
            <a:r>
              <a:rPr b="0">
                <a:solidFill>
                  <a:srgbClr val="C82506"/>
                </a:solidFill>
                <a:latin typeface="Helvetica Neue Medium"/>
                <a:ea typeface="Helvetica Neue Medium"/>
                <a:cs typeface="Helvetica Neue Medium"/>
                <a:sym typeface="Helvetica Neue Medium"/>
              </a:rPr>
              <a:t>specialized architecture</a:t>
            </a:r>
            <a:r>
              <a:rPr b="0">
                <a:latin typeface="Helvetica Neue Light"/>
                <a:ea typeface="Helvetica Neue Light"/>
                <a:cs typeface="Helvetica Neue Light"/>
                <a:sym typeface="Helvetica Neue Light"/>
              </a:rPr>
              <a:t> for sequential inputs</a:t>
            </a:r>
          </a:p>
          <a:p>
            <a:pPr lvl="2" marL="1155144" indent="-470614" defTabSz="632579">
              <a:spcBef>
                <a:spcPts val="1200"/>
              </a:spcBef>
              <a:defRPr sz="3300">
                <a:solidFill>
                  <a:srgbClr val="0076BA"/>
                </a:solidFill>
                <a:latin typeface="Helvetica Neue Medium"/>
                <a:ea typeface="Helvetica Neue Medium"/>
                <a:cs typeface="Helvetica Neue Medium"/>
                <a:sym typeface="Helvetica Neue Medium"/>
              </a:defRPr>
            </a:pPr>
            <a:r>
              <a:t>State</a:t>
            </a:r>
            <a:r>
              <a:rPr>
                <a:solidFill>
                  <a:srgbClr val="000000"/>
                </a:solidFill>
                <a:latin typeface="Helvetica Neue Light"/>
                <a:ea typeface="Helvetica Neue Light"/>
                <a:cs typeface="Helvetica Neue Light"/>
                <a:sym typeface="Helvetica Neue Light"/>
              </a:rPr>
              <a:t> accumulates across input elements</a:t>
            </a:r>
          </a:p>
          <a:p>
            <a:pPr lvl="2" marL="1155144" indent="-470614" defTabSz="632579">
              <a:spcBef>
                <a:spcPts val="1200"/>
              </a:spcBef>
              <a:defRPr sz="3300"/>
            </a:pPr>
            <a:r>
              <a:t>Each stage computed from </a:t>
            </a:r>
            <a:r>
              <a:rPr>
                <a:solidFill>
                  <a:srgbClr val="C82506"/>
                </a:solidFill>
                <a:latin typeface="Helvetica Neue Medium"/>
                <a:ea typeface="Helvetica Neue Medium"/>
                <a:cs typeface="Helvetica Neue Medium"/>
                <a:sym typeface="Helvetica Neue Medium"/>
              </a:rPr>
              <a:t>previous</a:t>
            </a:r>
            <a:r>
              <a:t> </a:t>
            </a:r>
            <a:r>
              <a:rPr>
                <a:solidFill>
                  <a:srgbClr val="C82506"/>
                </a:solidFill>
                <a:latin typeface="Helvetica Neue Medium"/>
                <a:ea typeface="Helvetica Neue Medium"/>
                <a:cs typeface="Helvetica Neue Medium"/>
                <a:sym typeface="Helvetica Neue Medium"/>
              </a:rPr>
              <a:t>stage</a:t>
            </a:r>
            <a:r>
              <a:t> using </a:t>
            </a:r>
            <a:r>
              <a:rPr>
                <a:solidFill>
                  <a:srgbClr val="C82506"/>
                </a:solidFill>
                <a:latin typeface="Helvetica Neue Medium"/>
                <a:ea typeface="Helvetica Neue Medium"/>
                <a:cs typeface="Helvetica Neue Medium"/>
                <a:sym typeface="Helvetica Neue Medium"/>
              </a:rPr>
              <a:t>same parameters</a:t>
            </a:r>
            <a:endParaRPr>
              <a:solidFill>
                <a:srgbClr val="C82506"/>
              </a:solidFill>
              <a:latin typeface="Helvetica Neue Medium"/>
              <a:ea typeface="Helvetica Neue Medium"/>
              <a:cs typeface="Helvetica Neue Medium"/>
              <a:sym typeface="Helvetica Neue Medium"/>
            </a:endParaRPr>
          </a:p>
          <a:p>
            <a:pPr marL="470614" indent="-470614" defTabSz="632579">
              <a:spcBef>
                <a:spcPts val="2700"/>
              </a:spcBef>
              <a:defRPr b="1" sz="3300">
                <a:latin typeface="+mj-lt"/>
                <a:ea typeface="+mj-ea"/>
                <a:cs typeface="+mj-cs"/>
                <a:sym typeface="Helvetica Neue"/>
              </a:defRPr>
            </a:pPr>
            <a:r>
              <a:t>Transformers</a:t>
            </a:r>
            <a:r>
              <a:rPr b="0">
                <a:latin typeface="Helvetica Neue Light"/>
                <a:ea typeface="Helvetica Neue Light"/>
                <a:cs typeface="Helvetica Neue Light"/>
                <a:sym typeface="Helvetica Neue Light"/>
              </a:rPr>
              <a:t> are another specialized architecture!</a:t>
            </a:r>
          </a:p>
          <a:p>
            <a:pPr lvl="2" marL="1155144" indent="-470614" defTabSz="632579">
              <a:spcBef>
                <a:spcPts val="1200"/>
              </a:spcBef>
              <a:defRPr sz="3300">
                <a:solidFill>
                  <a:srgbClr val="0076BA"/>
                </a:solidFill>
                <a:latin typeface="Helvetica Neue Medium"/>
                <a:ea typeface="Helvetica Neue Medium"/>
                <a:cs typeface="Helvetica Neue Medium"/>
                <a:sym typeface="Helvetica Neue Medium"/>
              </a:defRPr>
            </a:pPr>
            <a:r>
              <a:t>Self-attention</a:t>
            </a:r>
            <a:r>
              <a:rPr>
                <a:solidFill>
                  <a:srgbClr val="000000"/>
                </a:solidFill>
                <a:latin typeface="Helvetica Neue Light"/>
                <a:ea typeface="Helvetica Neue Light"/>
                <a:cs typeface="Helvetica Neue Light"/>
                <a:sym typeface="Helvetica Neue Light"/>
              </a:rPr>
              <a:t> to combine inputs instead of accumulating state</a:t>
            </a:r>
          </a:p>
          <a:p>
            <a:pPr lvl="2" marL="1155144" indent="-470614" defTabSz="632579">
              <a:spcBef>
                <a:spcPts val="1200"/>
              </a:spcBef>
              <a:defRPr sz="3300"/>
            </a:pPr>
            <a:r>
              <a:t>All states output (not just last in a sequence)</a:t>
            </a:r>
          </a:p>
          <a:p>
            <a:pPr lvl="2" marL="1155144" indent="-470614" defTabSz="632579">
              <a:spcBef>
                <a:spcPts val="1200"/>
              </a:spcBef>
              <a:defRPr sz="3300"/>
            </a:pPr>
            <a:r>
              <a:t>Improved ability to attend to long-range dependence</a:t>
            </a:r>
          </a:p>
          <a:p>
            <a:pPr lvl="2" marL="1155144" indent="-470614" defTabSz="632579">
              <a:spcBef>
                <a:spcPts val="1200"/>
              </a:spcBef>
              <a:defRPr sz="3300"/>
            </a:pPr>
            <a:r>
              <a:t>Pre-training followed by fine-tuning</a:t>
            </a:r>
          </a:p>
          <a:p>
            <a:pPr lvl="2" marL="1155144" indent="-470614" defTabSz="632579">
              <a:spcBef>
                <a:spcPts val="1200"/>
              </a:spcBef>
              <a:defRPr sz="3300"/>
            </a:pPr>
            <a:r>
              <a:t>Classification: attend to the output corresponding to a special "classify" input token</a:t>
            </a:r>
          </a:p>
          <a:p>
            <a:pPr lvl="2" marL="1155144" indent="-470614" defTabSz="632579">
              <a:spcBef>
                <a:spcPts val="1200"/>
              </a:spcBef>
              <a:defRPr sz="3300"/>
            </a:pPr>
            <a:r>
              <a:t>Text generation: probabilities of each word given preceding words; required </a:t>
            </a:r>
            <a:r>
              <a:rPr>
                <a:solidFill>
                  <a:srgbClr val="0076BA"/>
                </a:solidFill>
                <a:latin typeface="Helvetica Neue Medium"/>
                <a:ea typeface="Helvetica Neue Medium"/>
                <a:cs typeface="Helvetica Neue Medium"/>
                <a:sym typeface="Helvetica Neue Medium"/>
              </a:rPr>
              <a:t>masked attention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9" name="Midterm Review: Admissible Heuristic"/>
          <p:cNvSpPr txBox="1"/>
          <p:nvPr>
            <p:ph type="title"/>
          </p:nvPr>
        </p:nvSpPr>
        <p:spPr>
          <a:xfrm>
            <a:off x="2667000" y="357187"/>
            <a:ext cx="19050000" cy="1952626"/>
          </a:xfrm>
          <a:prstGeom prst="rect">
            <a:avLst/>
          </a:prstGeom>
        </p:spPr>
        <p:txBody>
          <a:bodyPr/>
          <a:lstStyle>
            <a:lvl1pPr defTabSz="673655">
              <a:defRPr sz="9100"/>
            </a:lvl1pPr>
          </a:lstStyle>
          <a:p>
            <a:pPr/>
            <a:r>
              <a:t>Midterm Review: Admissible Heuristic</a:t>
            </a:r>
          </a:p>
        </p:txBody>
      </p:sp>
      <p:sp>
        <p:nvSpPr>
          <p:cNvPr id="160" name="Heuristic adds up cost to get from current position to position   for every position…"/>
          <p:cNvSpPr txBox="1"/>
          <p:nvPr>
            <p:ph type="body" sz="half" idx="1"/>
          </p:nvPr>
        </p:nvSpPr>
        <p:spPr>
          <a:xfrm>
            <a:off x="2667000" y="9098161"/>
            <a:ext cx="19050000" cy="4127916"/>
          </a:xfrm>
          <a:prstGeom prst="rect">
            <a:avLst/>
          </a:prstGeom>
        </p:spPr>
        <p:txBody>
          <a:bodyPr/>
          <a:lstStyle/>
          <a:p>
            <a:pPr marL="562291" indent="-562291" defTabSz="755807">
              <a:spcBef>
                <a:spcPts val="3300"/>
              </a:spcBef>
              <a:defRPr sz="4000"/>
            </a:pPr>
            <a:r>
              <a:t>Heuristic adds up cost to get from current position to position </a:t>
            </a:r>
            <a14:m>
              <m:oMath>
                <m:r>
                  <a:rPr xmlns:a="http://schemas.openxmlformats.org/drawingml/2006/main" sz="4900" i="1">
                    <a:solidFill>
                      <a:srgbClr val="000000"/>
                    </a:solidFill>
                    <a:latin typeface="Cambria Math" panose="02040503050406030204" pitchFamily="18" charset="0"/>
                  </a:rPr>
                  <m:t>y</m:t>
                </m:r>
              </m:oMath>
            </a14:m>
            <a:r>
              <a:t> for every position </a:t>
            </a:r>
            <a14:m>
              <m:oMath>
                <m:r>
                  <a:rPr xmlns:a="http://schemas.openxmlformats.org/drawingml/2006/main" sz="4900" i="1">
                    <a:solidFill>
                      <a:srgbClr val="000000"/>
                    </a:solidFill>
                    <a:latin typeface="Cambria Math" panose="02040503050406030204" pitchFamily="18" charset="0"/>
                  </a:rPr>
                  <m:t>y</m:t>
                </m:r>
              </m:oMath>
            </a14:m>
          </a:p>
          <a:p>
            <a:pPr marL="562291" indent="-562291" defTabSz="755807">
              <a:spcBef>
                <a:spcPts val="1400"/>
              </a:spcBef>
              <a:defRPr sz="4000"/>
            </a:pPr>
            <a:r>
              <a:t>But that's more actions than you need to take for </a:t>
            </a:r>
            <a:r>
              <a:rPr i="1">
                <a:latin typeface="+mj-lt"/>
                <a:ea typeface="+mj-ea"/>
                <a:cs typeface="+mj-cs"/>
                <a:sym typeface="Helvetica Neue"/>
              </a:rPr>
              <a:t>any</a:t>
            </a:r>
            <a:r>
              <a:t> solution</a:t>
            </a:r>
          </a:p>
          <a:p>
            <a:pPr marL="562291" indent="-562291" defTabSz="755807">
              <a:spcBef>
                <a:spcPts val="1400"/>
              </a:spcBef>
              <a:defRPr b="1" sz="4000">
                <a:latin typeface="+mj-lt"/>
                <a:ea typeface="+mj-ea"/>
                <a:cs typeface="+mj-cs"/>
                <a:sym typeface="Helvetica Neue"/>
              </a:defRPr>
            </a:pPr>
            <a:r>
              <a:t>Question:</a:t>
            </a:r>
            <a:r>
              <a:rPr b="0">
                <a:latin typeface="Helvetica Neue Light"/>
                <a:ea typeface="Helvetica Neue Light"/>
                <a:cs typeface="Helvetica Neue Light"/>
                <a:sym typeface="Helvetica Neue Light"/>
              </a:rPr>
              <a:t> What will </a:t>
            </a:r>
            <a14:m>
              <m:oMath>
                <m:r>
                  <a:rPr xmlns:a="http://schemas.openxmlformats.org/drawingml/2006/main" sz="4900" i="1">
                    <a:solidFill>
                      <a:srgbClr val="000000"/>
                    </a:solidFill>
                    <a:latin typeface="Cambria Math" panose="02040503050406030204" pitchFamily="18" charset="0"/>
                  </a:rPr>
                  <m:t>h</m:t>
                </m:r>
              </m:oMath>
            </a14:m>
            <a:r>
              <a:rPr b="0">
                <a:latin typeface="Helvetica Neue Light"/>
                <a:ea typeface="Helvetica Neue Light"/>
                <a:cs typeface="Helvetica Neue Light"/>
                <a:sym typeface="Helvetica Neue Light"/>
              </a:rPr>
              <a:t> return from a state where all the switches are in the </a:t>
            </a:r>
            <a:r>
              <a:rPr b="0">
                <a:solidFill>
                  <a:srgbClr val="5E5E5E"/>
                </a:solidFill>
                <a:latin typeface="Helvetica Neue Medium"/>
                <a:ea typeface="Helvetica Neue Medium"/>
                <a:cs typeface="Helvetica Neue Medium"/>
                <a:sym typeface="Helvetica Neue Medium"/>
              </a:rPr>
              <a:t>off</a:t>
            </a:r>
            <a:r>
              <a:rPr b="0">
                <a:latin typeface="Helvetica Neue Light"/>
                <a:ea typeface="Helvetica Neue Light"/>
                <a:cs typeface="Helvetica Neue Light"/>
                <a:sym typeface="Helvetica Neue Light"/>
              </a:rPr>
              <a:t> state and SwitchBot is in position </a:t>
            </a:r>
            <a:r>
              <a:rPr b="0">
                <a:solidFill>
                  <a:srgbClr val="5E5E5E"/>
                </a:solidFill>
                <a:latin typeface="Helvetica Neue Medium"/>
                <a:ea typeface="Helvetica Neue Medium"/>
                <a:cs typeface="Helvetica Neue Medium"/>
                <a:sym typeface="Helvetica Neue Medium"/>
              </a:rPr>
              <a:t>G</a:t>
            </a:r>
            <a:r>
              <a:rPr b="0">
                <a:latin typeface="Helvetica Neue Light"/>
                <a:ea typeface="Helvetica Neue Light"/>
                <a:cs typeface="Helvetica Neue Light"/>
                <a:sym typeface="Helvetica Neue Light"/>
              </a:rPr>
              <a:t>?</a:t>
            </a:r>
          </a:p>
          <a:p>
            <a:pPr marL="562291" indent="-562291" defTabSz="755807">
              <a:spcBef>
                <a:spcPts val="1400"/>
              </a:spcBef>
              <a:defRPr b="1" sz="4000">
                <a:latin typeface="+mj-lt"/>
                <a:ea typeface="+mj-ea"/>
                <a:cs typeface="+mj-cs"/>
                <a:sym typeface="Helvetica Neue"/>
              </a:defRPr>
            </a:pPr>
            <a:r>
              <a:t>Question:</a:t>
            </a:r>
            <a:r>
              <a:rPr b="0">
                <a:latin typeface="Helvetica Neue Light"/>
                <a:ea typeface="Helvetica Neue Light"/>
                <a:cs typeface="Helvetica Neue Light"/>
                <a:sym typeface="Helvetica Neue Light"/>
              </a:rPr>
              <a:t> Can an admissible heuristic ever </a:t>
            </a:r>
            <a:r>
              <a:rPr b="0">
                <a:solidFill>
                  <a:srgbClr val="0076BA"/>
                </a:solidFill>
                <a:latin typeface="Helvetica Neue Medium"/>
                <a:ea typeface="Helvetica Neue Medium"/>
                <a:cs typeface="Helvetica Neue Medium"/>
                <a:sym typeface="Helvetica Neue Medium"/>
              </a:rPr>
              <a:t>dominate</a:t>
            </a:r>
            <a:r>
              <a:rPr b="0">
                <a:latin typeface="Helvetica Neue Light"/>
                <a:ea typeface="Helvetica Neue Light"/>
                <a:cs typeface="Helvetica Neue Light"/>
                <a:sym typeface="Helvetica Neue Light"/>
              </a:rPr>
              <a:t> a non-admissible heuristic?</a:t>
            </a:r>
          </a:p>
        </p:txBody>
      </p:sp>
      <p:pic>
        <p:nvPicPr>
          <p:cNvPr id="161" name="Image" descr="Image"/>
          <p:cNvPicPr>
            <a:picLocks noChangeAspect="1"/>
          </p:cNvPicPr>
          <p:nvPr/>
        </p:nvPicPr>
        <p:blipFill>
          <a:blip r:embed="rId3">
            <a:extLst/>
          </a:blip>
          <a:stretch>
            <a:fillRect/>
          </a:stretch>
        </p:blipFill>
        <p:spPr>
          <a:xfrm>
            <a:off x="8895788" y="2684086"/>
            <a:ext cx="6249455" cy="2746865"/>
          </a:xfrm>
          <a:prstGeom prst="rect">
            <a:avLst/>
          </a:prstGeom>
          <a:ln w="12700">
            <a:miter lim="400000"/>
          </a:ln>
        </p:spPr>
      </p:pic>
      <p:pic>
        <p:nvPicPr>
          <p:cNvPr id="162" name="Image" descr="Image"/>
          <p:cNvPicPr>
            <a:picLocks noChangeAspect="1"/>
          </p:cNvPicPr>
          <p:nvPr/>
        </p:nvPicPr>
        <p:blipFill>
          <a:blip r:embed="rId4">
            <a:extLst/>
          </a:blip>
          <a:stretch>
            <a:fillRect/>
          </a:stretch>
        </p:blipFill>
        <p:spPr>
          <a:xfrm>
            <a:off x="5260607" y="6092092"/>
            <a:ext cx="13862787" cy="274686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6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66" name="Midterm Review: Short Answer"/>
          <p:cNvSpPr txBox="1"/>
          <p:nvPr>
            <p:ph type="title"/>
          </p:nvPr>
        </p:nvSpPr>
        <p:spPr>
          <a:xfrm>
            <a:off x="2667000" y="357186"/>
            <a:ext cx="19050000" cy="3036097"/>
          </a:xfrm>
          <a:prstGeom prst="rect">
            <a:avLst/>
          </a:prstGeom>
        </p:spPr>
        <p:txBody>
          <a:bodyPr/>
          <a:lstStyle>
            <a:lvl1pPr defTabSz="813314">
              <a:defRPr sz="11000"/>
            </a:lvl1pPr>
          </a:lstStyle>
          <a:p>
            <a:pPr/>
            <a:r>
              <a:t>Midterm Review: Short Answer</a:t>
            </a:r>
          </a:p>
        </p:txBody>
      </p:sp>
      <p:sp>
        <p:nvSpPr>
          <p:cNvPr id="167" name="Which of breadth-first search, least-cost-first search, and A∗ search has the best worst-case time complexity? Why?…"/>
          <p:cNvSpPr txBox="1"/>
          <p:nvPr>
            <p:ph type="body" idx="1"/>
          </p:nvPr>
        </p:nvSpPr>
        <p:spPr>
          <a:xfrm>
            <a:off x="2667000" y="3643312"/>
            <a:ext cx="19050000" cy="8840393"/>
          </a:xfrm>
          <a:prstGeom prst="rect">
            <a:avLst/>
          </a:prstGeom>
        </p:spPr>
        <p:txBody>
          <a:bodyPr/>
          <a:lstStyle/>
          <a:p>
            <a:pPr/>
            <a:r>
              <a:t>Which of breadth-first search, least-cost-first search, and A∗ search has the best </a:t>
            </a:r>
            <a:r>
              <a:rPr>
                <a:solidFill>
                  <a:srgbClr val="C82506"/>
                </a:solidFill>
                <a:latin typeface="Helvetica Neue Medium"/>
                <a:ea typeface="Helvetica Neue Medium"/>
                <a:cs typeface="Helvetica Neue Medium"/>
                <a:sym typeface="Helvetica Neue Medium"/>
              </a:rPr>
              <a:t>worst-case</a:t>
            </a:r>
            <a:r>
              <a:t> time complexity? Why?</a:t>
            </a:r>
          </a:p>
          <a:p>
            <a:pPr/>
            <a:r>
              <a:t>Why is loss on the </a:t>
            </a:r>
            <a:r>
              <a:rPr>
                <a:solidFill>
                  <a:srgbClr val="C82506"/>
                </a:solidFill>
                <a:latin typeface="Helvetica Neue Medium"/>
                <a:ea typeface="Helvetica Neue Medium"/>
                <a:cs typeface="Helvetica Neue Medium"/>
                <a:sym typeface="Helvetica Neue Medium"/>
              </a:rPr>
              <a:t>test set</a:t>
            </a:r>
            <a:r>
              <a:t> a good estimator for generalization error?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1" name="Midterm Review: Factorings"/>
          <p:cNvSpPr txBox="1"/>
          <p:nvPr>
            <p:ph type="title"/>
          </p:nvPr>
        </p:nvSpPr>
        <p:spPr>
          <a:xfrm>
            <a:off x="2667000" y="357186"/>
            <a:ext cx="19050000" cy="3036097"/>
          </a:xfrm>
          <a:prstGeom prst="rect">
            <a:avLst/>
          </a:prstGeom>
        </p:spPr>
        <p:txBody>
          <a:bodyPr/>
          <a:lstStyle/>
          <a:p>
            <a:pPr/>
            <a:r>
              <a:t>Midterm Review: Factorings</a:t>
            </a:r>
          </a:p>
        </p:txBody>
      </p:sp>
      <p:sp>
        <p:nvSpPr>
          <p:cNvPr id="172" name="Many people spotted that these two belief networks represent different factorings of…"/>
          <p:cNvSpPr txBox="1"/>
          <p:nvPr>
            <p:ph type="body" sz="half" idx="1"/>
          </p:nvPr>
        </p:nvSpPr>
        <p:spPr>
          <a:xfrm>
            <a:off x="2667000" y="8535678"/>
            <a:ext cx="19050000" cy="3948027"/>
          </a:xfrm>
          <a:prstGeom prst="rect">
            <a:avLst/>
          </a:prstGeom>
        </p:spPr>
        <p:txBody>
          <a:bodyPr/>
          <a:lstStyle/>
          <a:p>
            <a:pPr marL="525621" indent="-525621" defTabSz="706515">
              <a:spcBef>
                <a:spcPts val="3000"/>
              </a:spcBef>
              <a:defRPr sz="3700"/>
            </a:pPr>
            <a:r>
              <a:t>Many people spotted that these two belief networks represent </a:t>
            </a:r>
            <a:r>
              <a:rPr>
                <a:solidFill>
                  <a:srgbClr val="C82506"/>
                </a:solidFill>
                <a:latin typeface="Helvetica Neue Medium"/>
                <a:ea typeface="Helvetica Neue Medium"/>
                <a:cs typeface="Helvetica Neue Medium"/>
                <a:sym typeface="Helvetica Neue Medium"/>
              </a:rPr>
              <a:t>different factorings</a:t>
            </a:r>
            <a:r>
              <a:t> of </a:t>
            </a:r>
            <a14:m>
              <m:oMath>
                <m:r>
                  <a:rPr xmlns:a="http://schemas.openxmlformats.org/drawingml/2006/main" sz="4600" i="1">
                    <a:solidFill>
                      <a:srgbClr val="000000"/>
                    </a:solidFill>
                    <a:latin typeface="Cambria Math" panose="02040503050406030204" pitchFamily="18" charset="0"/>
                  </a:rPr>
                  <m:t>P</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B</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C</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D</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E</m:t>
                </m:r>
                <m:r>
                  <a:rPr xmlns:a="http://schemas.openxmlformats.org/drawingml/2006/main" sz="4600" i="1">
                    <a:solidFill>
                      <a:srgbClr val="000000"/>
                    </a:solidFill>
                    <a:latin typeface="Cambria Math" panose="02040503050406030204" pitchFamily="18" charset="0"/>
                  </a:rPr>
                  <m:t>)</m:t>
                </m:r>
              </m:oMath>
            </a14:m>
          </a:p>
          <a:p>
            <a:pPr marL="525621" indent="-525621" defTabSz="706515">
              <a:spcBef>
                <a:spcPts val="1300"/>
              </a:spcBef>
              <a:defRPr sz="3700"/>
            </a:pPr>
            <a:r>
              <a:t>Not every joint distribution can be factored according to the left network (e.g., any distribution where </a:t>
            </a:r>
            <a14:m>
              <m:oMath>
                <m:r>
                  <a:rPr xmlns:a="http://schemas.openxmlformats.org/drawingml/2006/main" sz="4600" i="1">
                    <a:solidFill>
                      <a:srgbClr val="000000"/>
                    </a:solidFill>
                    <a:latin typeface="Cambria Math" panose="02040503050406030204" pitchFamily="18" charset="0"/>
                  </a:rPr>
                  <m:t>E</m:t>
                </m:r>
              </m:oMath>
            </a14:m>
            <a:r>
              <a:t> is </a:t>
            </a:r>
            <a:r>
              <a:rPr>
                <a:solidFill>
                  <a:srgbClr val="C82506"/>
                </a:solidFill>
                <a:latin typeface="Helvetica Neue Medium"/>
                <a:ea typeface="Helvetica Neue Medium"/>
                <a:cs typeface="Helvetica Neue Medium"/>
                <a:sym typeface="Helvetica Neue Medium"/>
              </a:rPr>
              <a:t>not</a:t>
            </a:r>
            <a:r>
              <a:t> conditionally independent of </a:t>
            </a:r>
            <a14:m>
              <m:oMath>
                <m:r>
                  <a:rPr xmlns:a="http://schemas.openxmlformats.org/drawingml/2006/main" sz="4600" i="1">
                    <a:solidFill>
                      <a:srgbClr val="000000"/>
                    </a:solidFill>
                    <a:latin typeface="Cambria Math" panose="02040503050406030204" pitchFamily="18" charset="0"/>
                  </a:rPr>
                  <m:t>A</m:t>
                </m:r>
              </m:oMath>
            </a14:m>
            <a:r>
              <a:t> given only </a:t>
            </a:r>
            <a14:m>
              <m:oMath>
                <m:r>
                  <a:rPr xmlns:a="http://schemas.openxmlformats.org/drawingml/2006/main" sz="4600" i="1">
                    <a:solidFill>
                      <a:srgbClr val="000000"/>
                    </a:solidFill>
                    <a:latin typeface="Cambria Math" panose="02040503050406030204" pitchFamily="18" charset="0"/>
                  </a:rPr>
                  <m:t>C</m:t>
                </m:r>
              </m:oMath>
            </a14:m>
            <a:r>
              <a:t>)</a:t>
            </a:r>
          </a:p>
          <a:p>
            <a:pPr marL="525621" indent="-525621" defTabSz="706515">
              <a:spcBef>
                <a:spcPts val="1300"/>
              </a:spcBef>
              <a:defRPr sz="3700"/>
            </a:pPr>
            <a:r>
              <a:t>But </a:t>
            </a:r>
            <a:r>
              <a:rPr i="1">
                <a:latin typeface="+mj-lt"/>
                <a:ea typeface="+mj-ea"/>
                <a:cs typeface="+mj-cs"/>
                <a:sym typeface="Helvetica Neue"/>
              </a:rPr>
              <a:t>any</a:t>
            </a:r>
            <a:r>
              <a:t> distribution over </a:t>
            </a:r>
            <a14:m>
              <m:oMath>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E</m:t>
                </m:r>
              </m:oMath>
            </a14:m>
            <a:r>
              <a:t> can be factored according to the right network (</a:t>
            </a:r>
            <a:r>
              <a:rPr b="1">
                <a:latin typeface="+mj-lt"/>
                <a:ea typeface="+mj-ea"/>
                <a:cs typeface="+mj-cs"/>
                <a:sym typeface="Helvetica Neue"/>
              </a:rPr>
              <a:t>why?</a:t>
            </a:r>
            <a:r>
              <a:t>)</a:t>
            </a:r>
            <a:endParaRPr sz="4340"/>
          </a:p>
        </p:txBody>
      </p:sp>
      <p:pic>
        <p:nvPicPr>
          <p:cNvPr id="173" name="Image" descr="Image"/>
          <p:cNvPicPr>
            <a:picLocks noChangeAspect="1"/>
          </p:cNvPicPr>
          <p:nvPr/>
        </p:nvPicPr>
        <p:blipFill>
          <a:blip r:embed="rId2">
            <a:extLst/>
          </a:blip>
          <a:stretch>
            <a:fillRect/>
          </a:stretch>
        </p:blipFill>
        <p:spPr>
          <a:xfrm>
            <a:off x="4858796" y="3390224"/>
            <a:ext cx="2764547" cy="3165134"/>
          </a:xfrm>
          <a:prstGeom prst="rect">
            <a:avLst/>
          </a:prstGeom>
          <a:ln w="12700">
            <a:miter lim="400000"/>
          </a:ln>
        </p:spPr>
      </p:pic>
      <p:pic>
        <p:nvPicPr>
          <p:cNvPr id="174" name="Image" descr="Image"/>
          <p:cNvPicPr>
            <a:picLocks noChangeAspect="1"/>
          </p:cNvPicPr>
          <p:nvPr/>
        </p:nvPicPr>
        <p:blipFill>
          <a:blip r:embed="rId3">
            <a:extLst/>
          </a:blip>
          <a:stretch>
            <a:fillRect/>
          </a:stretch>
        </p:blipFill>
        <p:spPr>
          <a:xfrm>
            <a:off x="13714299" y="3781035"/>
            <a:ext cx="6180600" cy="2692608"/>
          </a:xfrm>
          <a:prstGeom prst="rect">
            <a:avLst/>
          </a:prstGeom>
          <a:ln w="12700">
            <a:miter lim="400000"/>
          </a:ln>
        </p:spPr>
      </p:pic>
      <p:sp>
        <p:nvSpPr>
          <p:cNvPr id="175" name="Equation"/>
          <p:cNvSpPr txBox="1"/>
          <p:nvPr/>
        </p:nvSpPr>
        <p:spPr>
          <a:xfrm>
            <a:off x="12297071" y="7326046"/>
            <a:ext cx="9015059" cy="35722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A</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B</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C</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D</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B</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C</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D</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C</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D</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D</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oMath>
              </m:oMathPara>
            </a14:m>
            <a:endParaRPr sz="3200"/>
          </a:p>
        </p:txBody>
      </p:sp>
      <p:sp>
        <p:nvSpPr>
          <p:cNvPr id="176" name="Equation"/>
          <p:cNvSpPr txBox="1"/>
          <p:nvPr/>
        </p:nvSpPr>
        <p:spPr>
          <a:xfrm>
            <a:off x="2682518" y="7366903"/>
            <a:ext cx="7117104" cy="35722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A</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B</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A</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C</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A</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B</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D</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B</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E</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C</m:t>
                  </m:r>
                  <m:r>
                    <a:rPr xmlns:a="http://schemas.openxmlformats.org/drawingml/2006/main" sz="3200" i="1">
                      <a:solidFill>
                        <a:srgbClr val="000000"/>
                      </a:solidFill>
                      <a:latin typeface="Cambria Math" panose="02040503050406030204" pitchFamily="18" charset="0"/>
                    </a:rPr>
                    <m:t>)</m:t>
                  </m:r>
                </m:oMath>
              </m:oMathPara>
            </a14:m>
            <a:endParaRPr sz="320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Logistics"/>
          <p:cNvSpPr txBox="1"/>
          <p:nvPr>
            <p:ph type="title"/>
          </p:nvPr>
        </p:nvSpPr>
        <p:spPr>
          <a:xfrm>
            <a:off x="4387453" y="357186"/>
            <a:ext cx="15609094" cy="3036097"/>
          </a:xfrm>
          <a:prstGeom prst="rect">
            <a:avLst/>
          </a:prstGeom>
        </p:spPr>
        <p:txBody>
          <a:bodyPr/>
          <a:lstStyle/>
          <a:p>
            <a:pPr/>
            <a:r>
              <a:t>Logistics</a:t>
            </a:r>
          </a:p>
        </p:txBody>
      </p:sp>
      <p:sp>
        <p:nvSpPr>
          <p:cNvPr id="179" name="Assignment #3 is available…"/>
          <p:cNvSpPr txBox="1"/>
          <p:nvPr>
            <p:ph type="body" idx="1"/>
          </p:nvPr>
        </p:nvSpPr>
        <p:spPr>
          <a:xfrm>
            <a:off x="4387453" y="3643312"/>
            <a:ext cx="15609094" cy="8840393"/>
          </a:xfrm>
          <a:prstGeom prst="rect">
            <a:avLst/>
          </a:prstGeom>
        </p:spPr>
        <p:txBody>
          <a:bodyPr/>
          <a:lstStyle/>
          <a:p>
            <a:pPr>
              <a:defRPr b="1">
                <a:latin typeface="+mj-lt"/>
                <a:ea typeface="+mj-ea"/>
                <a:cs typeface="+mj-cs"/>
                <a:sym typeface="Helvetica Neue"/>
              </a:defRPr>
            </a:pPr>
            <a:r>
              <a:t>Assignment #3</a:t>
            </a:r>
            <a:r>
              <a:rPr b="0">
                <a:latin typeface="Helvetica Neue Light"/>
                <a:ea typeface="Helvetica Neue Light"/>
                <a:cs typeface="Helvetica Neue Light"/>
                <a:sym typeface="Helvetica Neue Light"/>
              </a:rPr>
              <a:t> is available</a:t>
            </a:r>
            <a:endParaRPr b="0">
              <a:latin typeface="Helvetica Neue Light"/>
              <a:ea typeface="Helvetica Neue Light"/>
              <a:cs typeface="Helvetica Neue Light"/>
              <a:sym typeface="Helvetica Neue Light"/>
            </a:endParaRPr>
          </a:p>
          <a:p>
            <a:pPr lvl="2"/>
            <a:r>
              <a:t>Due </a:t>
            </a:r>
            <a:r>
              <a:rPr>
                <a:solidFill>
                  <a:srgbClr val="C82506"/>
                </a:solidFill>
                <a:latin typeface="Helvetica Neue Medium"/>
                <a:ea typeface="Helvetica Neue Medium"/>
                <a:cs typeface="Helvetica Neue Medium"/>
                <a:sym typeface="Helvetica Neue Medium"/>
              </a:rPr>
              <a:t>Thursday, Nov 20</a:t>
            </a:r>
            <a:endParaRPr>
              <a:solidFill>
                <a:srgbClr val="C82506"/>
              </a:solidFill>
              <a:latin typeface="Helvetica Neue Medium"/>
              <a:ea typeface="Helvetica Neue Medium"/>
              <a:cs typeface="Helvetica Neue Medium"/>
              <a:sym typeface="Helvetica Neue Medium"/>
            </a:endParaRPr>
          </a:p>
          <a:p>
            <a:pPr lvl="2"/>
            <a:r>
              <a:t>Submit via Canvas (deadline is firm)</a:t>
            </a:r>
          </a:p>
          <a:p>
            <a:pPr lvl="2"/>
            <a:r>
              <a:t>Blank submissions </a:t>
            </a:r>
            <a:r>
              <a:rPr>
                <a:solidFill>
                  <a:srgbClr val="C82506"/>
                </a:solidFill>
                <a:latin typeface="Helvetica Neue Medium"/>
                <a:ea typeface="Helvetica Neue Medium"/>
                <a:cs typeface="Helvetica Neue Medium"/>
                <a:sym typeface="Helvetica Neue Medium"/>
              </a:rPr>
              <a:t>will not be regraded</a:t>
            </a:r>
            <a:r>
              <a:t>, nor granted EA</a:t>
            </a:r>
          </a:p>
          <a:p>
            <a:pPr/>
            <a:r>
              <a:t>Next week is </a:t>
            </a:r>
            <a:r>
              <a:rPr>
                <a:solidFill>
                  <a:srgbClr val="C82506"/>
                </a:solidFill>
                <a:latin typeface="Helvetica Neue Medium"/>
                <a:ea typeface="Helvetica Neue Medium"/>
                <a:cs typeface="Helvetica Neue Medium"/>
                <a:sym typeface="Helvetica Neue Medium"/>
              </a:rPr>
              <a:t>reading week</a:t>
            </a:r>
            <a:endParaRPr>
              <a:solidFill>
                <a:srgbClr val="C82506"/>
              </a:solidFill>
              <a:latin typeface="Helvetica Neue Medium"/>
              <a:ea typeface="Helvetica Neue Medium"/>
              <a:cs typeface="Helvetica Neue Medium"/>
              <a:sym typeface="Helvetica Neue Medium"/>
            </a:endParaRPr>
          </a:p>
          <a:p>
            <a:pPr lvl="2"/>
            <a:r>
              <a:t>No lectures, no labs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ap:…"/>
          <p:cNvSpPr txBox="1"/>
          <p:nvPr>
            <p:ph type="title"/>
          </p:nvPr>
        </p:nvSpPr>
        <p:spPr>
          <a:xfrm>
            <a:off x="2667000" y="357186"/>
            <a:ext cx="19050000" cy="3036097"/>
          </a:xfrm>
          <a:prstGeom prst="rect">
            <a:avLst/>
          </a:prstGeom>
        </p:spPr>
        <p:txBody>
          <a:bodyPr/>
          <a:lstStyle/>
          <a:p>
            <a:pPr defTabSz="698300">
              <a:defRPr sz="9500"/>
            </a:pPr>
            <a:r>
              <a:t>Recap:</a:t>
            </a:r>
          </a:p>
          <a:p>
            <a:pPr defTabSz="698300">
              <a:defRPr sz="9500"/>
            </a:pPr>
            <a:r>
              <a:t>Convolutional Neural Networks</a:t>
            </a:r>
          </a:p>
        </p:txBody>
      </p:sp>
      <p:sp>
        <p:nvSpPr>
          <p:cNvPr id="182" name="Convolutional networks: Specialized architecture for images…"/>
          <p:cNvSpPr txBox="1"/>
          <p:nvPr>
            <p:ph type="body" sz="half" idx="1"/>
          </p:nvPr>
        </p:nvSpPr>
        <p:spPr>
          <a:xfrm>
            <a:off x="4387453" y="3643312"/>
            <a:ext cx="15609094" cy="4456017"/>
          </a:xfrm>
          <a:prstGeom prst="rect">
            <a:avLst/>
          </a:prstGeom>
        </p:spPr>
        <p:txBody>
          <a:bodyPr/>
          <a:lstStyle/>
          <a:p>
            <a:pPr/>
            <a:r>
              <a:t>Convolutional networks: Specialized architecture for </a:t>
            </a:r>
            <a:r>
              <a:rPr>
                <a:solidFill>
                  <a:srgbClr val="C82506"/>
                </a:solidFill>
                <a:latin typeface="Helvetica Neue Medium"/>
                <a:ea typeface="Helvetica Neue Medium"/>
                <a:cs typeface="Helvetica Neue Medium"/>
                <a:sym typeface="Helvetica Neue Medium"/>
              </a:rPr>
              <a:t>images</a:t>
            </a:r>
            <a:endParaRPr>
              <a:solidFill>
                <a:srgbClr val="C82506"/>
              </a:solidFill>
              <a:latin typeface="Helvetica Neue Medium"/>
              <a:ea typeface="Helvetica Neue Medium"/>
              <a:cs typeface="Helvetica Neue Medium"/>
              <a:sym typeface="Helvetica Neue Medium"/>
            </a:endParaRPr>
          </a:p>
          <a:p>
            <a:pPr/>
            <a:r>
              <a:t>Number of </a:t>
            </a:r>
            <a:r>
              <a:rPr>
                <a:solidFill>
                  <a:srgbClr val="C82506"/>
                </a:solidFill>
                <a:latin typeface="Helvetica Neue Medium"/>
                <a:ea typeface="Helvetica Neue Medium"/>
                <a:cs typeface="Helvetica Neue Medium"/>
                <a:sym typeface="Helvetica Neue Medium"/>
              </a:rPr>
              <a:t>parameters</a:t>
            </a:r>
            <a:r>
              <a:t> controlled by using </a:t>
            </a:r>
            <a:r>
              <a:rPr>
                <a:solidFill>
                  <a:srgbClr val="C82506"/>
                </a:solidFill>
                <a:latin typeface="Helvetica Neue Medium"/>
                <a:ea typeface="Helvetica Neue Medium"/>
                <a:cs typeface="Helvetica Neue Medium"/>
                <a:sym typeface="Helvetica Neue Medium"/>
              </a:rPr>
              <a:t>convolutions</a:t>
            </a:r>
            <a:r>
              <a:t> and </a:t>
            </a:r>
            <a:r>
              <a:rPr>
                <a:solidFill>
                  <a:srgbClr val="C82506"/>
                </a:solidFill>
                <a:latin typeface="Helvetica Neue Medium"/>
                <a:ea typeface="Helvetica Neue Medium"/>
                <a:cs typeface="Helvetica Neue Medium"/>
                <a:sym typeface="Helvetica Neue Medium"/>
              </a:rPr>
              <a:t>pooling</a:t>
            </a:r>
            <a:r>
              <a:t> operations instead of </a:t>
            </a:r>
            <a:r>
              <a:rPr>
                <a:solidFill>
                  <a:srgbClr val="C82506"/>
                </a:solidFill>
                <a:latin typeface="Helvetica Neue Medium"/>
                <a:ea typeface="Helvetica Neue Medium"/>
                <a:cs typeface="Helvetica Neue Medium"/>
                <a:sym typeface="Helvetica Neue Medium"/>
              </a:rPr>
              <a:t>dense connections</a:t>
            </a:r>
            <a:endParaRPr>
              <a:solidFill>
                <a:srgbClr val="C82506"/>
              </a:solidFill>
              <a:latin typeface="Helvetica Neue Medium"/>
              <a:ea typeface="Helvetica Neue Medium"/>
              <a:cs typeface="Helvetica Neue Medium"/>
              <a:sym typeface="Helvetica Neue Medium"/>
            </a:endParaRPr>
          </a:p>
          <a:p>
            <a:pPr/>
            <a:r>
              <a:t>Fewer parameters means more </a:t>
            </a:r>
            <a:r>
              <a:rPr>
                <a:solidFill>
                  <a:srgbClr val="C82506"/>
                </a:solidFill>
                <a:latin typeface="Helvetica Neue Medium"/>
                <a:ea typeface="Helvetica Neue Medium"/>
                <a:cs typeface="Helvetica Neue Medium"/>
                <a:sym typeface="Helvetica Neue Medium"/>
              </a:rPr>
              <a:t>efficient to train</a:t>
            </a:r>
          </a:p>
        </p:txBody>
      </p:sp>
      <p:grpSp>
        <p:nvGrpSpPr>
          <p:cNvPr id="187" name="Group"/>
          <p:cNvGrpSpPr/>
          <p:nvPr/>
        </p:nvGrpSpPr>
        <p:grpSpPr>
          <a:xfrm>
            <a:off x="12270629" y="8993886"/>
            <a:ext cx="5717021" cy="4857000"/>
            <a:chOff x="0" y="0"/>
            <a:chExt cx="5717019" cy="4856999"/>
          </a:xfrm>
        </p:grpSpPr>
        <p:pic>
          <p:nvPicPr>
            <p:cNvPr id="183" name="Image" descr="Image"/>
            <p:cNvPicPr>
              <a:picLocks noChangeAspect="1"/>
            </p:cNvPicPr>
            <p:nvPr/>
          </p:nvPicPr>
          <p:blipFill>
            <a:blip r:embed="rId2">
              <a:extLst/>
            </a:blip>
            <a:stretch>
              <a:fillRect/>
            </a:stretch>
          </p:blipFill>
          <p:spPr>
            <a:xfrm>
              <a:off x="0" y="0"/>
              <a:ext cx="5717020" cy="3368715"/>
            </a:xfrm>
            <a:prstGeom prst="rect">
              <a:avLst/>
            </a:prstGeom>
            <a:ln w="12700" cap="flat">
              <a:noFill/>
              <a:miter lim="400000"/>
            </a:ln>
            <a:effectLst/>
          </p:spPr>
        </p:pic>
        <p:grpSp>
          <p:nvGrpSpPr>
            <p:cNvPr id="186" name="Caption"/>
            <p:cNvGrpSpPr/>
            <p:nvPr/>
          </p:nvGrpSpPr>
          <p:grpSpPr>
            <a:xfrm>
              <a:off x="0" y="3470313"/>
              <a:ext cx="5717020" cy="1386687"/>
              <a:chOff x="0" y="0"/>
              <a:chExt cx="5717019" cy="1386686"/>
            </a:xfrm>
          </p:grpSpPr>
          <p:sp>
            <p:nvSpPr>
              <p:cNvPr id="184" name="Rectangle"/>
              <p:cNvSpPr/>
              <p:nvPr/>
            </p:nvSpPr>
            <p:spPr>
              <a:xfrm>
                <a:off x="0" y="0"/>
                <a:ext cx="5717020" cy="1386687"/>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2800">
                    <a:solidFill>
                      <a:srgbClr val="000000"/>
                    </a:solidFill>
                    <a:latin typeface="+mj-lt"/>
                    <a:ea typeface="+mj-ea"/>
                    <a:cs typeface="+mj-cs"/>
                    <a:sym typeface="Helvetica Neue"/>
                  </a:defRPr>
                </a:pPr>
              </a:p>
            </p:txBody>
          </p:sp>
          <p:sp>
            <p:nvSpPr>
              <p:cNvPr id="185" name="figure depicting example of edge-detection using convolution"/>
              <p:cNvSpPr txBox="1"/>
              <p:nvPr/>
            </p:nvSpPr>
            <p:spPr>
              <a:xfrm>
                <a:off x="-1" y="0"/>
                <a:ext cx="5717021" cy="1386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2800">
                    <a:solidFill>
                      <a:srgbClr val="000000"/>
                    </a:solidFill>
                    <a:latin typeface="+mj-lt"/>
                    <a:ea typeface="+mj-ea"/>
                    <a:cs typeface="+mj-cs"/>
                    <a:sym typeface="Helvetica Neue"/>
                  </a:defRPr>
                </a:lvl1pPr>
              </a:lstStyle>
              <a:p>
                <a:pPr/>
                <a:r>
                  <a:t>figure depicting example of edge-detection using convolution</a:t>
                </a:r>
              </a:p>
            </p:txBody>
          </p:sp>
        </p:grpSp>
      </p:grpSp>
      <p:sp>
        <p:nvSpPr>
          <p:cNvPr id="188" name="(Image: Goodfellow 2016)"/>
          <p:cNvSpPr txBox="1"/>
          <p:nvPr/>
        </p:nvSpPr>
        <p:spPr>
          <a:xfrm>
            <a:off x="22956423" y="18503898"/>
            <a:ext cx="3644011" cy="502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 Goodfellow 2016)</a:t>
            </a:r>
          </a:p>
        </p:txBody>
      </p:sp>
      <p:sp>
        <p:nvSpPr>
          <p:cNvPr id="189" name="(Images: Goodfellow 2016)"/>
          <p:cNvSpPr txBox="1"/>
          <p:nvPr/>
        </p:nvSpPr>
        <p:spPr>
          <a:xfrm>
            <a:off x="18641468" y="12413477"/>
            <a:ext cx="37964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j-lt"/>
                <a:ea typeface="+mj-ea"/>
                <a:cs typeface="+mj-cs"/>
                <a:sym typeface="Helvetica Neue"/>
              </a:defRPr>
            </a:lvl1pPr>
          </a:lstStyle>
          <a:p>
            <a:pPr/>
            <a:r>
              <a:t>(Images: Goodfellow 2016)</a:t>
            </a:r>
          </a:p>
        </p:txBody>
      </p:sp>
      <p:grpSp>
        <p:nvGrpSpPr>
          <p:cNvPr id="194" name="Group"/>
          <p:cNvGrpSpPr/>
          <p:nvPr/>
        </p:nvGrpSpPr>
        <p:grpSpPr>
          <a:xfrm>
            <a:off x="6142594" y="8810041"/>
            <a:ext cx="4267202" cy="4792891"/>
            <a:chOff x="0" y="0"/>
            <a:chExt cx="4267201" cy="4792890"/>
          </a:xfrm>
        </p:grpSpPr>
        <p:pic>
          <p:nvPicPr>
            <p:cNvPr id="190" name="Image" descr="Image"/>
            <p:cNvPicPr>
              <a:picLocks noChangeAspect="1"/>
            </p:cNvPicPr>
            <p:nvPr/>
          </p:nvPicPr>
          <p:blipFill>
            <a:blip r:embed="rId3">
              <a:extLst/>
            </a:blip>
            <a:stretch>
              <a:fillRect/>
            </a:stretch>
          </p:blipFill>
          <p:spPr>
            <a:xfrm>
              <a:off x="253756" y="-1"/>
              <a:ext cx="3759689" cy="3736406"/>
            </a:xfrm>
            <a:prstGeom prst="rect">
              <a:avLst/>
            </a:prstGeom>
            <a:ln w="12700" cap="flat">
              <a:noFill/>
              <a:miter lim="400000"/>
            </a:ln>
            <a:effectLst/>
          </p:spPr>
        </p:pic>
        <p:grpSp>
          <p:nvGrpSpPr>
            <p:cNvPr id="193" name="Caption"/>
            <p:cNvGrpSpPr/>
            <p:nvPr/>
          </p:nvGrpSpPr>
          <p:grpSpPr>
            <a:xfrm>
              <a:off x="-1" y="3838003"/>
              <a:ext cx="4267203" cy="954887"/>
              <a:chOff x="0" y="0"/>
              <a:chExt cx="4267201" cy="954886"/>
            </a:xfrm>
          </p:grpSpPr>
          <p:sp>
            <p:nvSpPr>
              <p:cNvPr id="191" name="Rectangle"/>
              <p:cNvSpPr/>
              <p:nvPr/>
            </p:nvSpPr>
            <p:spPr>
              <a:xfrm>
                <a:off x="0" y="0"/>
                <a:ext cx="4267202" cy="954887"/>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2800">
                    <a:solidFill>
                      <a:srgbClr val="000000"/>
                    </a:solidFill>
                    <a:latin typeface="+mj-lt"/>
                    <a:ea typeface="+mj-ea"/>
                    <a:cs typeface="+mj-cs"/>
                    <a:sym typeface="Helvetica Neue"/>
                  </a:defRPr>
                </a:pPr>
              </a:p>
            </p:txBody>
          </p:sp>
          <p:sp>
            <p:nvSpPr>
              <p:cNvPr id="192" name="figure depicting convolution"/>
              <p:cNvSpPr txBox="1"/>
              <p:nvPr/>
            </p:nvSpPr>
            <p:spPr>
              <a:xfrm>
                <a:off x="-1" y="0"/>
                <a:ext cx="4267203" cy="954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2800">
                    <a:solidFill>
                      <a:srgbClr val="000000"/>
                    </a:solidFill>
                    <a:latin typeface="+mj-lt"/>
                    <a:ea typeface="+mj-ea"/>
                    <a:cs typeface="+mj-cs"/>
                    <a:sym typeface="Helvetica Neue"/>
                  </a:defRPr>
                </a:lvl1pPr>
              </a:lstStyle>
              <a:p>
                <a:pPr/>
                <a:r>
                  <a:t>figure depicting convolution</a:t>
                </a:r>
              </a:p>
            </p:txBody>
          </p:sp>
        </p:gr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