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8"/>
            <a:ext cx="14716127" cy="4643439"/>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3937" y="8947546"/>
            <a:ext cx="14716127" cy="647702"/>
          </a:xfrm>
          <a:prstGeom prst="rect">
            <a:avLst/>
          </a:prstGeom>
        </p:spPr>
        <p:txBody>
          <a:bodyPr anchor="t"/>
          <a:lstStyle>
            <a:lvl1pPr marL="0" indent="0" algn="ctr">
              <a:spcBef>
                <a:spcPts val="0"/>
              </a:spcBef>
              <a:buSzTx/>
              <a:buNone/>
              <a:defRPr i="1" sz="3200">
                <a:latin typeface="+mn-lt"/>
                <a:ea typeface="+mn-ea"/>
                <a:cs typeface="+mn-cs"/>
                <a:sym typeface="Helvetica Neue"/>
              </a:defRPr>
            </a:lvl1pPr>
            <a:lvl2pPr marL="888999" indent="-444499" algn="ctr">
              <a:spcBef>
                <a:spcPts val="0"/>
              </a:spcBef>
              <a:defRPr i="1" sz="3200">
                <a:latin typeface="+mn-lt"/>
                <a:ea typeface="+mn-ea"/>
                <a:cs typeface="+mn-cs"/>
                <a:sym typeface="Helvetica Neue"/>
              </a:defRPr>
            </a:lvl2pPr>
            <a:lvl3pPr marL="1333499" indent="-444499" algn="ctr">
              <a:spcBef>
                <a:spcPts val="0"/>
              </a:spcBef>
              <a:defRPr i="1" sz="3200">
                <a:latin typeface="+mn-lt"/>
                <a:ea typeface="+mn-ea"/>
                <a:cs typeface="+mn-cs"/>
                <a:sym typeface="Helvetica Neue"/>
              </a:defRPr>
            </a:lvl3pPr>
            <a:lvl4pPr marL="1777999" indent="-444499" algn="ctr">
              <a:spcBef>
                <a:spcPts val="0"/>
              </a:spcBef>
              <a:defRPr i="1" sz="3200">
                <a:latin typeface="+mn-lt"/>
                <a:ea typeface="+mn-ea"/>
                <a:cs typeface="+mn-cs"/>
                <a:sym typeface="Helvetica Neue"/>
              </a:defRPr>
            </a:lvl4pPr>
            <a:lvl5pPr marL="2222499" indent="-444499" algn="ctr">
              <a:spcBef>
                <a:spcPts val="0"/>
              </a:spcBef>
              <a:defRPr i="1" sz="32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3937" y="5997575"/>
            <a:ext cx="14716127" cy="863601"/>
          </a:xfrm>
          <a:prstGeom prst="rect">
            <a:avLst/>
          </a:prstGeom>
        </p:spPr>
        <p:txBody>
          <a:bodyPr/>
          <a:lstStyle/>
          <a:p>
            <a:pPr marL="0" indent="0" algn="ctr">
              <a:spcBef>
                <a:spcPts val="0"/>
              </a:spcBef>
              <a:buSzTx/>
              <a:buNone/>
              <a:defRPr sz="46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8" y="0"/>
            <a:ext cx="20959465"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xfrm>
            <a:off x="2667000" y="378727"/>
            <a:ext cx="19050000" cy="3036095"/>
          </a:xfrm>
          <a:prstGeom prst="rect">
            <a:avLst/>
          </a:prstGeom>
        </p:spPr>
        <p:txBody>
          <a:bodyPr/>
          <a:lstStyle/>
          <a:p>
            <a:pPr/>
            <a:r>
              <a:t>Title Text</a:t>
            </a:r>
          </a:p>
        </p:txBody>
      </p:sp>
      <p:sp>
        <p:nvSpPr>
          <p:cNvPr id="118" name="Body Level One…"/>
          <p:cNvSpPr txBox="1"/>
          <p:nvPr>
            <p:ph type="body" idx="1"/>
          </p:nvPr>
        </p:nvSpPr>
        <p:spPr>
          <a:xfrm>
            <a:off x="2667000" y="3664853"/>
            <a:ext cx="19050000" cy="884039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2667000" y="385343"/>
            <a:ext cx="19050000" cy="3036096"/>
          </a:xfrm>
          <a:prstGeom prst="rect">
            <a:avLst/>
          </a:prstGeom>
        </p:spPr>
        <p:txBody>
          <a:bodyPr/>
          <a:lstStyle/>
          <a:p>
            <a:pPr/>
            <a:r>
              <a:t>Title Text</a:t>
            </a:r>
          </a:p>
        </p:txBody>
      </p:sp>
      <p:sp>
        <p:nvSpPr>
          <p:cNvPr id="127" name="Body Level One…"/>
          <p:cNvSpPr txBox="1"/>
          <p:nvPr>
            <p:ph type="body" idx="1"/>
          </p:nvPr>
        </p:nvSpPr>
        <p:spPr>
          <a:xfrm>
            <a:off x="2667000" y="3671468"/>
            <a:ext cx="19050000" cy="884039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prstGeom prst="rect">
            <a:avLst/>
          </a:prstGeom>
        </p:spPr>
        <p:txBody>
          <a:bodyPr/>
          <a:lstStyle/>
          <a:p>
            <a:pPr/>
            <a:r>
              <a:t>Title Text</a:t>
            </a:r>
          </a:p>
        </p:txBody>
      </p:sp>
      <p:sp>
        <p:nvSpPr>
          <p:cNvPr id="136" name="Body Level One…"/>
          <p:cNvSpPr txBox="1"/>
          <p:nvPr>
            <p:ph type="body" idx="1"/>
          </p:nvPr>
        </p:nvSpPr>
        <p:spPr>
          <a:xfrm>
            <a:off x="4387453" y="3643312"/>
            <a:ext cx="15609094" cy="88403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4" name="Title Text"/>
          <p:cNvSpPr txBox="1"/>
          <p:nvPr>
            <p:ph type="title"/>
          </p:nvPr>
        </p:nvSpPr>
        <p:spPr>
          <a:xfrm>
            <a:off x="2667000" y="400230"/>
            <a:ext cx="19050000" cy="3036095"/>
          </a:xfrm>
          <a:prstGeom prst="rect">
            <a:avLst/>
          </a:prstGeom>
        </p:spPr>
        <p:txBody>
          <a:bodyPr/>
          <a:lstStyle/>
          <a:p>
            <a:pPr/>
            <a:r>
              <a:t>Title Text</a:t>
            </a:r>
          </a:p>
        </p:txBody>
      </p:sp>
      <p:sp>
        <p:nvSpPr>
          <p:cNvPr id="145" name="Body Level One…"/>
          <p:cNvSpPr txBox="1"/>
          <p:nvPr>
            <p:ph type="body" idx="1"/>
          </p:nvPr>
        </p:nvSpPr>
        <p:spPr>
          <a:xfrm>
            <a:off x="2667000" y="3686354"/>
            <a:ext cx="19050000" cy="884039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3" name="Title Text"/>
          <p:cNvSpPr txBox="1"/>
          <p:nvPr>
            <p:ph type="title"/>
          </p:nvPr>
        </p:nvSpPr>
        <p:spPr>
          <a:xfrm>
            <a:off x="2667000" y="421752"/>
            <a:ext cx="19050000" cy="3036095"/>
          </a:xfrm>
          <a:prstGeom prst="rect">
            <a:avLst/>
          </a:prstGeom>
        </p:spPr>
        <p:txBody>
          <a:bodyPr/>
          <a:lstStyle/>
          <a:p>
            <a:pPr/>
            <a:r>
              <a:t>Title Text</a:t>
            </a:r>
          </a:p>
        </p:txBody>
      </p:sp>
      <p:sp>
        <p:nvSpPr>
          <p:cNvPr id="154" name="Body Level One…"/>
          <p:cNvSpPr txBox="1"/>
          <p:nvPr>
            <p:ph type="body" idx="1"/>
          </p:nvPr>
        </p:nvSpPr>
        <p:spPr>
          <a:xfrm>
            <a:off x="2667000" y="3707877"/>
            <a:ext cx="19050000" cy="88403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1" y="406546"/>
            <a:ext cx="13716005"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7" cy="2000252"/>
          </a:xfrm>
          <a:prstGeom prst="rect">
            <a:avLst/>
          </a:prstGeom>
        </p:spPr>
        <p:txBody>
          <a:bodyPr anchor="b"/>
          <a:lstStyle/>
          <a:p>
            <a:pPr/>
            <a:r>
              <a:t>Title Text</a:t>
            </a:r>
          </a:p>
        </p:txBody>
      </p:sp>
      <p:sp>
        <p:nvSpPr>
          <p:cNvPr id="22" name="Body Level One…"/>
          <p:cNvSpPr txBox="1"/>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0"/>
            <a:ext cx="14716127" cy="4643439"/>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2" y="863203"/>
            <a:ext cx="17439683"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7"/>
            <a:ext cx="7500939" cy="5607846"/>
          </a:xfrm>
          <a:prstGeom prst="rect">
            <a:avLst/>
          </a:prstGeom>
        </p:spPr>
        <p:txBody>
          <a:bodyPr anchor="b"/>
          <a:lstStyle>
            <a:lvl1pPr>
              <a:defRPr sz="8400">
                <a:latin typeface="Helvetica Neue Medium"/>
                <a:ea typeface="Helvetica Neue Medium"/>
                <a:cs typeface="Helvetica Neue Medium"/>
                <a:sym typeface="Helvetica Neue Medium"/>
              </a:defRPr>
            </a:lvl1pPr>
          </a:lstStyle>
          <a:p>
            <a:pPr/>
            <a:r>
              <a:t>Title Text</a:t>
            </a:r>
          </a:p>
        </p:txBody>
      </p:sp>
      <p:sp>
        <p:nvSpPr>
          <p:cNvPr id="40" name="Body Level One…"/>
          <p:cNvSpPr txBox="1"/>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667000" y="357186"/>
            <a:ext cx="19050000" cy="3036096"/>
          </a:xfrm>
          <a:prstGeom prst="rect">
            <a:avLst/>
          </a:prstGeom>
        </p:spPr>
        <p:txBody>
          <a:bodyPr/>
          <a:lstStyle/>
          <a:p>
            <a:pPr/>
            <a:r>
              <a:t>Title Text</a:t>
            </a:r>
          </a:p>
        </p:txBody>
      </p:sp>
      <p:sp>
        <p:nvSpPr>
          <p:cNvPr id="57" name="Body Level One…"/>
          <p:cNvSpPr txBox="1"/>
          <p:nvPr>
            <p:ph type="body" idx="1"/>
          </p:nvPr>
        </p:nvSpPr>
        <p:spPr>
          <a:xfrm>
            <a:off x="2667000" y="3643312"/>
            <a:ext cx="19050000" cy="88403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7"/>
            <a:ext cx="13260588" cy="884039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9" cy="8840393"/>
          </a:xfrm>
          <a:prstGeom prst="rect">
            <a:avLst/>
          </a:prstGeom>
        </p:spPr>
        <p:txBody>
          <a:bodyPr/>
          <a:lstStyle>
            <a:lvl1pPr marL="465363" indent="-465363">
              <a:spcBef>
                <a:spcPts val="4500"/>
              </a:spcBef>
              <a:defRPr sz="3800">
                <a:latin typeface="+mn-lt"/>
                <a:ea typeface="+mn-ea"/>
                <a:cs typeface="+mn-cs"/>
                <a:sym typeface="Helvetica Neue"/>
              </a:defRPr>
            </a:lvl1pPr>
            <a:lvl2pPr marL="808263" indent="-465363">
              <a:spcBef>
                <a:spcPts val="4500"/>
              </a:spcBef>
              <a:defRPr sz="3800">
                <a:latin typeface="+mn-lt"/>
                <a:ea typeface="+mn-ea"/>
                <a:cs typeface="+mn-cs"/>
                <a:sym typeface="Helvetica Neue"/>
              </a:defRPr>
            </a:lvl2pPr>
            <a:lvl3pPr marL="1151164" indent="-465363">
              <a:spcBef>
                <a:spcPts val="4500"/>
              </a:spcBef>
              <a:defRPr sz="3800">
                <a:latin typeface="+mn-lt"/>
                <a:ea typeface="+mn-ea"/>
                <a:cs typeface="+mn-cs"/>
                <a:sym typeface="Helvetica Neue"/>
              </a:defRPr>
            </a:lvl3pPr>
            <a:lvl4pPr marL="1494064" indent="-465364">
              <a:spcBef>
                <a:spcPts val="4500"/>
              </a:spcBef>
              <a:defRPr sz="3800">
                <a:latin typeface="+mn-lt"/>
                <a:ea typeface="+mn-ea"/>
                <a:cs typeface="+mn-cs"/>
                <a:sym typeface="Helvetica Neue"/>
              </a:defRPr>
            </a:lvl4pPr>
            <a:lvl5pPr marL="1836964" indent="-465364">
              <a:spcBef>
                <a:spcPts val="4500"/>
              </a:spcBef>
              <a:defRPr sz="38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8" cy="473075"/>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6"/>
            <a:ext cx="15609094" cy="101441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1"/>
            <a:ext cx="8514490" cy="5679283"/>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5"/>
            <a:ext cx="8251033" cy="5500691"/>
          </a:xfrm>
          <a:prstGeom prst="rect">
            <a:avLst/>
          </a:prstGeom>
        </p:spPr>
        <p:txBody>
          <a:bodyPr lIns="91439" tIns="45719" rIns="91439" bIns="45719" anchor="t">
            <a:noAutofit/>
          </a:bodyPr>
          <a:lstStyle/>
          <a:p>
            <a:pPr/>
          </a:p>
        </p:txBody>
      </p:sp>
      <p:sp>
        <p:nvSpPr>
          <p:cNvPr id="85" name="Image"/>
          <p:cNvSpPr/>
          <p:nvPr>
            <p:ph type="pic" idx="23"/>
          </p:nvPr>
        </p:nvSpPr>
        <p:spPr>
          <a:xfrm>
            <a:off x="-291704" y="1250155"/>
            <a:ext cx="16850321" cy="11233549"/>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Title Text</a:t>
            </a:r>
          </a:p>
        </p:txBody>
      </p:sp>
      <p:sp>
        <p:nvSpPr>
          <p:cNvPr id="3" name="Body Level One…"/>
          <p:cNvSpPr txBox="1"/>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8" cy="477670"/>
          </a:xfrm>
          <a:prstGeom prst="rect">
            <a:avLst/>
          </a:prstGeom>
          <a:ln w="12700">
            <a:miter lim="400000"/>
          </a:ln>
        </p:spPr>
        <p:txBody>
          <a:bodyPr wrap="none" lIns="71436" tIns="71436" rIns="71436" bIns="71436">
            <a:spAutoFit/>
          </a:bodyPr>
          <a:lstStyle>
            <a:lvl1pPr>
              <a:defRPr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9pPr>
    </p:titleStyle>
    <p:bodyStyle>
      <a:lvl1pPr marL="611187" marR="0" indent="-611187" algn="l" defTabSz="821530" rtl="0" latinLnBrk="0">
        <a:lnSpc>
          <a:spcPct val="100000"/>
        </a:lnSpc>
        <a:spcBef>
          <a:spcPts val="36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1pPr>
      <a:lvl2pPr marL="1055687" marR="0" indent="-611187" algn="l" defTabSz="821530" rtl="0" latinLnBrk="0">
        <a:lnSpc>
          <a:spcPct val="100000"/>
        </a:lnSpc>
        <a:spcBef>
          <a:spcPts val="36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2pPr>
      <a:lvl3pPr marL="1500187" marR="0" indent="-611187" algn="l" defTabSz="821530" rtl="0" latinLnBrk="0">
        <a:lnSpc>
          <a:spcPct val="100000"/>
        </a:lnSpc>
        <a:spcBef>
          <a:spcPts val="36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3pPr>
      <a:lvl4pPr marL="1944686" marR="0" indent="-611187" algn="l" defTabSz="821530" rtl="0" latinLnBrk="0">
        <a:lnSpc>
          <a:spcPct val="100000"/>
        </a:lnSpc>
        <a:spcBef>
          <a:spcPts val="36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4pPr>
      <a:lvl5pPr marL="2389186" marR="0" indent="-611186" algn="l" defTabSz="821530" rtl="0" latinLnBrk="0">
        <a:lnSpc>
          <a:spcPct val="100000"/>
        </a:lnSpc>
        <a:spcBef>
          <a:spcPts val="36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5pPr>
      <a:lvl6pPr marL="2833686" marR="0" indent="-611186" algn="l" defTabSz="821530" rtl="0" latinLnBrk="0">
        <a:lnSpc>
          <a:spcPct val="100000"/>
        </a:lnSpc>
        <a:spcBef>
          <a:spcPts val="36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6pPr>
      <a:lvl7pPr marL="3278187" marR="0" indent="-611187" algn="l" defTabSz="821530" rtl="0" latinLnBrk="0">
        <a:lnSpc>
          <a:spcPct val="100000"/>
        </a:lnSpc>
        <a:spcBef>
          <a:spcPts val="36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7pPr>
      <a:lvl8pPr marL="3722687" marR="0" indent="-611187" algn="l" defTabSz="821530" rtl="0" latinLnBrk="0">
        <a:lnSpc>
          <a:spcPct val="100000"/>
        </a:lnSpc>
        <a:spcBef>
          <a:spcPts val="36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8pPr>
      <a:lvl9pPr marL="4167187" marR="0" indent="-611187" algn="l" defTabSz="821530" rtl="0" latinLnBrk="0">
        <a:lnSpc>
          <a:spcPct val="100000"/>
        </a:lnSpc>
        <a:spcBef>
          <a:spcPts val="36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onvolutional…"/>
          <p:cNvSpPr txBox="1"/>
          <p:nvPr>
            <p:ph type="ctrTitle"/>
          </p:nvPr>
        </p:nvSpPr>
        <p:spPr>
          <a:xfrm>
            <a:off x="4603905" y="591493"/>
            <a:ext cx="15176190" cy="4643438"/>
          </a:xfrm>
          <a:prstGeom prst="rect">
            <a:avLst/>
          </a:prstGeom>
        </p:spPr>
        <p:txBody>
          <a:bodyPr/>
          <a:lstStyle/>
          <a:p>
            <a:pPr/>
            <a:r>
              <a:t>Convolutional</a:t>
            </a:r>
          </a:p>
          <a:p>
            <a:pPr/>
            <a:r>
              <a:t>Neural Networks</a:t>
            </a:r>
          </a:p>
        </p:txBody>
      </p:sp>
      <p:sp>
        <p:nvSpPr>
          <p:cNvPr id="165" name="CMPUT 261: Introduction to Artificial Intelligence  P §10.1-10.4.1, §10.5"/>
          <p:cNvSpPr txBox="1"/>
          <p:nvPr>
            <p:ph type="subTitle" sz="quarter" idx="1"/>
          </p:nvPr>
        </p:nvSpPr>
        <p:spPr>
          <a:xfrm>
            <a:off x="4833937" y="8206220"/>
            <a:ext cx="14716127" cy="2437179"/>
          </a:xfrm>
          <a:prstGeom prst="rect">
            <a:avLst/>
          </a:prstGeom>
        </p:spPr>
        <p:txBody>
          <a:bodyPr/>
          <a:lstStyle/>
          <a:p>
            <a:pPr lvl="1"/>
            <a:r>
              <a:t>CMPUT 261: Introduction to Artificial Intelligence</a:t>
            </a:r>
            <a:br/>
            <a:br/>
            <a:r>
              <a:rPr sz="3600">
                <a:solidFill>
                  <a:srgbClr val="929292"/>
                </a:solidFill>
              </a:rPr>
              <a:t>P §10.1-10.4.1, §10.5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Image Classification with Neural Networks"/>
          <p:cNvSpPr txBox="1"/>
          <p:nvPr>
            <p:ph type="title"/>
          </p:nvPr>
        </p:nvSpPr>
        <p:spPr>
          <a:xfrm>
            <a:off x="2667000" y="357186"/>
            <a:ext cx="19050000" cy="3036097"/>
          </a:xfrm>
          <a:prstGeom prst="rect">
            <a:avLst/>
          </a:prstGeom>
        </p:spPr>
        <p:txBody>
          <a:bodyPr/>
          <a:lstStyle/>
          <a:p>
            <a:pPr defTabSz="698300">
              <a:defRPr sz="9500"/>
            </a:pPr>
            <a:r>
              <a:t>Image Classification with</a:t>
            </a:r>
            <a:br/>
            <a:r>
              <a:t>Neural Networks</a:t>
            </a:r>
          </a:p>
        </p:txBody>
      </p:sp>
      <p:sp>
        <p:nvSpPr>
          <p:cNvPr id="235" name="How can we use a neural network to solve this problem?…"/>
          <p:cNvSpPr txBox="1"/>
          <p:nvPr>
            <p:ph type="body" sz="half" idx="1"/>
          </p:nvPr>
        </p:nvSpPr>
        <p:spPr>
          <a:xfrm>
            <a:off x="2866732" y="3893768"/>
            <a:ext cx="9496712" cy="8299916"/>
          </a:xfrm>
          <a:prstGeom prst="rect">
            <a:avLst/>
          </a:prstGeom>
        </p:spPr>
        <p:txBody>
          <a:bodyPr/>
          <a:lstStyle/>
          <a:p>
            <a:pPr marL="0" indent="0">
              <a:buSzTx/>
              <a:buNone/>
            </a:pPr>
            <a:r>
              <a:t>How can we use a </a:t>
            </a:r>
            <a:r>
              <a:rPr>
                <a:solidFill>
                  <a:srgbClr val="C82506"/>
                </a:solidFill>
                <a:latin typeface="Helvetica Neue Medium"/>
                <a:ea typeface="Helvetica Neue Medium"/>
                <a:cs typeface="Helvetica Neue Medium"/>
                <a:sym typeface="Helvetica Neue Medium"/>
              </a:rPr>
              <a:t>neural network</a:t>
            </a:r>
            <a:r>
              <a:t> to solve this problem?</a:t>
            </a:r>
          </a:p>
          <a:p>
            <a:pPr lvl="2"/>
            <a:r>
              <a:t>How to represent the </a:t>
            </a:r>
            <a:r>
              <a:rPr>
                <a:solidFill>
                  <a:srgbClr val="C82506"/>
                </a:solidFill>
                <a:latin typeface="Helvetica Neue Medium"/>
                <a:ea typeface="Helvetica Neue Medium"/>
                <a:cs typeface="Helvetica Neue Medium"/>
                <a:sym typeface="Helvetica Neue Medium"/>
              </a:rPr>
              <a:t>inputs</a:t>
            </a:r>
            <a:r>
              <a:t>?</a:t>
            </a:r>
          </a:p>
          <a:p>
            <a:pPr lvl="2"/>
            <a:r>
              <a:t>How to represent the </a:t>
            </a:r>
            <a:r>
              <a:rPr>
                <a:solidFill>
                  <a:srgbClr val="C82506"/>
                </a:solidFill>
                <a:latin typeface="Helvetica Neue Medium"/>
                <a:ea typeface="Helvetica Neue Medium"/>
                <a:cs typeface="Helvetica Neue Medium"/>
                <a:sym typeface="Helvetica Neue Medium"/>
              </a:rPr>
              <a:t>outputs</a:t>
            </a:r>
            <a:r>
              <a:t>?</a:t>
            </a:r>
          </a:p>
          <a:p>
            <a:pPr lvl="2"/>
            <a:r>
              <a:t>What are the </a:t>
            </a:r>
            <a:r>
              <a:rPr>
                <a:solidFill>
                  <a:srgbClr val="C82506"/>
                </a:solidFill>
                <a:latin typeface="Helvetica Neue Medium"/>
                <a:ea typeface="Helvetica Neue Medium"/>
                <a:cs typeface="Helvetica Neue Medium"/>
                <a:sym typeface="Helvetica Neue Medium"/>
              </a:rPr>
              <a:t>parameters</a:t>
            </a:r>
            <a:r>
              <a:t>?</a:t>
            </a:r>
          </a:p>
          <a:p>
            <a:pPr lvl="2"/>
            <a:r>
              <a:t>What is the </a:t>
            </a:r>
            <a:r>
              <a:rPr>
                <a:solidFill>
                  <a:srgbClr val="C82506"/>
                </a:solidFill>
                <a:latin typeface="Helvetica Neue Medium"/>
                <a:ea typeface="Helvetica Neue Medium"/>
                <a:cs typeface="Helvetica Neue Medium"/>
                <a:sym typeface="Helvetica Neue Medium"/>
              </a:rPr>
              <a:t>loss</a:t>
            </a:r>
            <a:r>
              <a:t>?</a:t>
            </a:r>
          </a:p>
        </p:txBody>
      </p:sp>
      <p:grpSp>
        <p:nvGrpSpPr>
          <p:cNvPr id="335" name="Group"/>
          <p:cNvGrpSpPr/>
          <p:nvPr/>
        </p:nvGrpSpPr>
        <p:grpSpPr>
          <a:xfrm>
            <a:off x="13029333" y="5406155"/>
            <a:ext cx="8519685" cy="6348624"/>
            <a:chOff x="0" y="0"/>
            <a:chExt cx="8519683" cy="6348622"/>
          </a:xfrm>
        </p:grpSpPr>
        <p:grpSp>
          <p:nvGrpSpPr>
            <p:cNvPr id="331" name="Group"/>
            <p:cNvGrpSpPr/>
            <p:nvPr/>
          </p:nvGrpSpPr>
          <p:grpSpPr>
            <a:xfrm>
              <a:off x="-1" y="-1"/>
              <a:ext cx="8487939" cy="6026986"/>
              <a:chOff x="0" y="0"/>
              <a:chExt cx="8487937" cy="6026984"/>
            </a:xfrm>
          </p:grpSpPr>
          <p:grpSp>
            <p:nvGrpSpPr>
              <p:cNvPr id="329" name="Group"/>
              <p:cNvGrpSpPr/>
              <p:nvPr/>
            </p:nvGrpSpPr>
            <p:grpSpPr>
              <a:xfrm>
                <a:off x="2309690" y="-1"/>
                <a:ext cx="6178248" cy="6026986"/>
                <a:chOff x="0" y="0"/>
                <a:chExt cx="6178247" cy="6026985"/>
              </a:xfrm>
            </p:grpSpPr>
            <p:grpSp>
              <p:nvGrpSpPr>
                <p:cNvPr id="238" name="x1,1"/>
                <p:cNvGrpSpPr/>
                <p:nvPr/>
              </p:nvGrpSpPr>
              <p:grpSpPr>
                <a:xfrm>
                  <a:off x="-1" y="6854"/>
                  <a:ext cx="762001" cy="762003"/>
                  <a:chOff x="0" y="0"/>
                  <a:chExt cx="762000" cy="762002"/>
                </a:xfrm>
              </p:grpSpPr>
              <p:sp>
                <p:nvSpPr>
                  <p:cNvPr id="236"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37" name="x1,1"/>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1,1</a:t>
                    </a:r>
                  </a:p>
                </p:txBody>
              </p:sp>
            </p:grpSp>
            <p:grpSp>
              <p:nvGrpSpPr>
                <p:cNvPr id="241" name="x1,2"/>
                <p:cNvGrpSpPr/>
                <p:nvPr/>
              </p:nvGrpSpPr>
              <p:grpSpPr>
                <a:xfrm>
                  <a:off x="-1" y="1003915"/>
                  <a:ext cx="762001" cy="762003"/>
                  <a:chOff x="0" y="0"/>
                  <a:chExt cx="762000" cy="762002"/>
                </a:xfrm>
              </p:grpSpPr>
              <p:sp>
                <p:nvSpPr>
                  <p:cNvPr id="239"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40" name="x1,2"/>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1,2</a:t>
                    </a:r>
                  </a:p>
                </p:txBody>
              </p:sp>
            </p:grpSp>
            <p:grpSp>
              <p:nvGrpSpPr>
                <p:cNvPr id="244" name="x1,3"/>
                <p:cNvGrpSpPr/>
                <p:nvPr/>
              </p:nvGrpSpPr>
              <p:grpSpPr>
                <a:xfrm>
                  <a:off x="-1" y="2000976"/>
                  <a:ext cx="762001" cy="762003"/>
                  <a:chOff x="0" y="0"/>
                  <a:chExt cx="762000" cy="762002"/>
                </a:xfrm>
              </p:grpSpPr>
              <p:sp>
                <p:nvSpPr>
                  <p:cNvPr id="242"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43" name="x1,3"/>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1,3</a:t>
                    </a:r>
                  </a:p>
                </p:txBody>
              </p:sp>
            </p:grpSp>
            <p:sp>
              <p:nvSpPr>
                <p:cNvPr id="245" name=".…"/>
                <p:cNvSpPr txBox="1"/>
                <p:nvPr/>
              </p:nvSpPr>
              <p:spPr>
                <a:xfrm>
                  <a:off x="162039" y="2896265"/>
                  <a:ext cx="310921"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248" name="x32,32"/>
                <p:cNvGrpSpPr/>
                <p:nvPr/>
              </p:nvGrpSpPr>
              <p:grpSpPr>
                <a:xfrm>
                  <a:off x="-1" y="5264982"/>
                  <a:ext cx="762001" cy="762003"/>
                  <a:chOff x="0" y="0"/>
                  <a:chExt cx="762000" cy="762002"/>
                </a:xfrm>
              </p:grpSpPr>
              <p:sp>
                <p:nvSpPr>
                  <p:cNvPr id="246"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47" name="x32,32"/>
                  <p:cNvSpPr txBox="1"/>
                  <p:nvPr/>
                </p:nvSpPr>
                <p:spPr>
                  <a:xfrm>
                    <a:off x="143342" y="83808"/>
                    <a:ext cx="475316"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32,32</a:t>
                    </a:r>
                  </a:p>
                </p:txBody>
              </p:sp>
            </p:grpSp>
            <p:grpSp>
              <p:nvGrpSpPr>
                <p:cNvPr id="251" name="h1,1"/>
                <p:cNvGrpSpPr/>
                <p:nvPr/>
              </p:nvGrpSpPr>
              <p:grpSpPr>
                <a:xfrm>
                  <a:off x="1822502" y="6854"/>
                  <a:ext cx="762003" cy="762003"/>
                  <a:chOff x="0" y="0"/>
                  <a:chExt cx="762002" cy="762002"/>
                </a:xfrm>
              </p:grpSpPr>
              <p:sp>
                <p:nvSpPr>
                  <p:cNvPr id="249"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50" name="h1,1"/>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1,1</a:t>
                    </a:r>
                  </a:p>
                </p:txBody>
              </p:sp>
            </p:grpSp>
            <p:grpSp>
              <p:nvGrpSpPr>
                <p:cNvPr id="254" name="h1,2"/>
                <p:cNvGrpSpPr/>
                <p:nvPr/>
              </p:nvGrpSpPr>
              <p:grpSpPr>
                <a:xfrm>
                  <a:off x="1822502" y="1003915"/>
                  <a:ext cx="762003" cy="762003"/>
                  <a:chOff x="0" y="0"/>
                  <a:chExt cx="762002" cy="762002"/>
                </a:xfrm>
              </p:grpSpPr>
              <p:sp>
                <p:nvSpPr>
                  <p:cNvPr id="252"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53" name="h1,2"/>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1,2</a:t>
                    </a:r>
                  </a:p>
                </p:txBody>
              </p:sp>
            </p:grpSp>
            <p:grpSp>
              <p:nvGrpSpPr>
                <p:cNvPr id="257" name="h1,3"/>
                <p:cNvGrpSpPr/>
                <p:nvPr/>
              </p:nvGrpSpPr>
              <p:grpSpPr>
                <a:xfrm>
                  <a:off x="1822502" y="2000976"/>
                  <a:ext cx="762003" cy="762003"/>
                  <a:chOff x="0" y="0"/>
                  <a:chExt cx="762002" cy="762002"/>
                </a:xfrm>
              </p:grpSpPr>
              <p:sp>
                <p:nvSpPr>
                  <p:cNvPr id="255"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56" name="h1,3"/>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a:t>
                    </a:r>
                    <a:r>
                      <a:t>,</a:t>
                    </a:r>
                    <a:r>
                      <a:rPr baseline="-5998"/>
                      <a:t>3</a:t>
                    </a:r>
                  </a:p>
                </p:txBody>
              </p:sp>
            </p:grpSp>
            <p:sp>
              <p:nvSpPr>
                <p:cNvPr id="258" name=".…"/>
                <p:cNvSpPr txBox="1"/>
                <p:nvPr/>
              </p:nvSpPr>
              <p:spPr>
                <a:xfrm>
                  <a:off x="2025733" y="2896265"/>
                  <a:ext cx="310922"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261" name="h1,512"/>
                <p:cNvGrpSpPr/>
                <p:nvPr/>
              </p:nvGrpSpPr>
              <p:grpSpPr>
                <a:xfrm>
                  <a:off x="1800193" y="5264982"/>
                  <a:ext cx="762003" cy="762003"/>
                  <a:chOff x="0" y="0"/>
                  <a:chExt cx="762002" cy="762002"/>
                </a:xfrm>
              </p:grpSpPr>
              <p:sp>
                <p:nvSpPr>
                  <p:cNvPr id="259"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60" name="h1,512"/>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1,512</a:t>
                    </a:r>
                  </a:p>
                </p:txBody>
              </p:sp>
            </p:grpSp>
            <p:sp>
              <p:nvSpPr>
                <p:cNvPr id="262" name="Connection Line"/>
                <p:cNvSpPr/>
                <p:nvPr/>
              </p:nvSpPr>
              <p:spPr>
                <a:xfrm>
                  <a:off x="381000" y="387855"/>
                  <a:ext cx="1822504"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3" name="Connection Line"/>
                <p:cNvSpPr/>
                <p:nvPr/>
              </p:nvSpPr>
              <p:spPr>
                <a:xfrm>
                  <a:off x="381000" y="387855"/>
                  <a:ext cx="1822504"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4" name="Connection Line"/>
                <p:cNvSpPr/>
                <p:nvPr/>
              </p:nvSpPr>
              <p:spPr>
                <a:xfrm>
                  <a:off x="381000" y="387855"/>
                  <a:ext cx="1822504" cy="199412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5" name="Connection Line"/>
                <p:cNvSpPr/>
                <p:nvPr/>
              </p:nvSpPr>
              <p:spPr>
                <a:xfrm>
                  <a:off x="381000" y="387855"/>
                  <a:ext cx="1800195" cy="525813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6" name="Connection Line"/>
                <p:cNvSpPr/>
                <p:nvPr/>
              </p:nvSpPr>
              <p:spPr>
                <a:xfrm flipV="1">
                  <a:off x="381000" y="387855"/>
                  <a:ext cx="1822504"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7" name="Connection Line"/>
                <p:cNvSpPr/>
                <p:nvPr/>
              </p:nvSpPr>
              <p:spPr>
                <a:xfrm>
                  <a:off x="381000" y="1384915"/>
                  <a:ext cx="1822504"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8" name="Connection Line"/>
                <p:cNvSpPr/>
                <p:nvPr/>
              </p:nvSpPr>
              <p:spPr>
                <a:xfrm>
                  <a:off x="381000" y="1384915"/>
                  <a:ext cx="1822504"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69" name="Connection Line"/>
                <p:cNvSpPr/>
                <p:nvPr/>
              </p:nvSpPr>
              <p:spPr>
                <a:xfrm>
                  <a:off x="381000" y="1384915"/>
                  <a:ext cx="1800195" cy="426106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0" name="Connection Line"/>
                <p:cNvSpPr/>
                <p:nvPr/>
              </p:nvSpPr>
              <p:spPr>
                <a:xfrm flipV="1">
                  <a:off x="381000" y="387855"/>
                  <a:ext cx="1822504" cy="199412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1" name="Connection Line"/>
                <p:cNvSpPr/>
                <p:nvPr/>
              </p:nvSpPr>
              <p:spPr>
                <a:xfrm flipV="1">
                  <a:off x="381000" y="1384916"/>
                  <a:ext cx="1822504"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2" name="Connection Line"/>
                <p:cNvSpPr/>
                <p:nvPr/>
              </p:nvSpPr>
              <p:spPr>
                <a:xfrm>
                  <a:off x="381000" y="2381976"/>
                  <a:ext cx="1822504"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3" name="Connection Line"/>
                <p:cNvSpPr/>
                <p:nvPr/>
              </p:nvSpPr>
              <p:spPr>
                <a:xfrm>
                  <a:off x="381000" y="2381976"/>
                  <a:ext cx="1800195" cy="32640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4" name="Connection Line"/>
                <p:cNvSpPr/>
                <p:nvPr/>
              </p:nvSpPr>
              <p:spPr>
                <a:xfrm flipV="1">
                  <a:off x="381000" y="387855"/>
                  <a:ext cx="1822504" cy="525813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5" name="Connection Line"/>
                <p:cNvSpPr/>
                <p:nvPr/>
              </p:nvSpPr>
              <p:spPr>
                <a:xfrm flipV="1">
                  <a:off x="381000" y="1384916"/>
                  <a:ext cx="1822504" cy="426106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6" name="Connection Line"/>
                <p:cNvSpPr/>
                <p:nvPr/>
              </p:nvSpPr>
              <p:spPr>
                <a:xfrm flipV="1">
                  <a:off x="381000" y="2381977"/>
                  <a:ext cx="1822504" cy="32640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7" name="Connection Line"/>
                <p:cNvSpPr/>
                <p:nvPr/>
              </p:nvSpPr>
              <p:spPr>
                <a:xfrm>
                  <a:off x="381000" y="5645983"/>
                  <a:ext cx="1800195"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8" name="Connection Line"/>
                <p:cNvSpPr/>
                <p:nvPr/>
              </p:nvSpPr>
              <p:spPr>
                <a:xfrm flipV="1">
                  <a:off x="2203502" y="381000"/>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79" name="Connection Line"/>
                <p:cNvSpPr/>
                <p:nvPr/>
              </p:nvSpPr>
              <p:spPr>
                <a:xfrm flipV="1">
                  <a:off x="2203502" y="2375121"/>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282" name="h2,1"/>
                <p:cNvGrpSpPr/>
                <p:nvPr/>
              </p:nvGrpSpPr>
              <p:grpSpPr>
                <a:xfrm>
                  <a:off x="3481910" y="-1"/>
                  <a:ext cx="762003" cy="762001"/>
                  <a:chOff x="0" y="0"/>
                  <a:chExt cx="762002" cy="762000"/>
                </a:xfrm>
              </p:grpSpPr>
              <p:sp>
                <p:nvSpPr>
                  <p:cNvPr id="280" name="Circle"/>
                  <p:cNvSpPr/>
                  <p:nvPr/>
                </p:nvSpPr>
                <p:spPr>
                  <a:xfrm>
                    <a:off x="-1" y="-1"/>
                    <a:ext cx="762004" cy="762001"/>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81" name="h2,1"/>
                  <p:cNvSpPr txBox="1"/>
                  <p:nvPr/>
                </p:nvSpPr>
                <p:spPr>
                  <a:xfrm>
                    <a:off x="143341" y="198107"/>
                    <a:ext cx="475319" cy="365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2,1</a:t>
                    </a:r>
                  </a:p>
                </p:txBody>
              </p:sp>
            </p:grpSp>
            <p:grpSp>
              <p:nvGrpSpPr>
                <p:cNvPr id="285" name="h2,2"/>
                <p:cNvGrpSpPr/>
                <p:nvPr/>
              </p:nvGrpSpPr>
              <p:grpSpPr>
                <a:xfrm>
                  <a:off x="3481910" y="997060"/>
                  <a:ext cx="762003" cy="762003"/>
                  <a:chOff x="0" y="0"/>
                  <a:chExt cx="762002" cy="762002"/>
                </a:xfrm>
              </p:grpSpPr>
              <p:sp>
                <p:nvSpPr>
                  <p:cNvPr id="283"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84" name="h2,2"/>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a:t>
                    </a:r>
                  </a:p>
                </p:txBody>
              </p:sp>
            </p:grpSp>
            <p:grpSp>
              <p:nvGrpSpPr>
                <p:cNvPr id="288" name="h2,3"/>
                <p:cNvGrpSpPr/>
                <p:nvPr/>
              </p:nvGrpSpPr>
              <p:grpSpPr>
                <a:xfrm>
                  <a:off x="3481910" y="1994121"/>
                  <a:ext cx="762003" cy="762003"/>
                  <a:chOff x="0" y="0"/>
                  <a:chExt cx="762002" cy="762002"/>
                </a:xfrm>
              </p:grpSpPr>
              <p:sp>
                <p:nvSpPr>
                  <p:cNvPr id="286"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87" name="h2,3"/>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a:t>
                    </a:r>
                    <a:r>
                      <a:t>,</a:t>
                    </a:r>
                    <a:r>
                      <a:rPr baseline="-5998"/>
                      <a:t>3</a:t>
                    </a:r>
                  </a:p>
                </p:txBody>
              </p:sp>
            </p:grpSp>
            <p:grpSp>
              <p:nvGrpSpPr>
                <p:cNvPr id="291" name="h2,256"/>
                <p:cNvGrpSpPr/>
                <p:nvPr/>
              </p:nvGrpSpPr>
              <p:grpSpPr>
                <a:xfrm>
                  <a:off x="3459600" y="5258127"/>
                  <a:ext cx="762003" cy="762003"/>
                  <a:chOff x="0" y="0"/>
                  <a:chExt cx="762002" cy="762002"/>
                </a:xfrm>
              </p:grpSpPr>
              <p:sp>
                <p:nvSpPr>
                  <p:cNvPr id="289"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290" name="h2,256"/>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2,256</a:t>
                    </a:r>
                  </a:p>
                </p:txBody>
              </p:sp>
            </p:grpSp>
            <p:sp>
              <p:nvSpPr>
                <p:cNvPr id="292" name="Connection Line"/>
                <p:cNvSpPr/>
                <p:nvPr/>
              </p:nvSpPr>
              <p:spPr>
                <a:xfrm>
                  <a:off x="2203502" y="387855"/>
                  <a:ext cx="1659409" cy="99020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3" name="Connection Line"/>
                <p:cNvSpPr/>
                <p:nvPr/>
              </p:nvSpPr>
              <p:spPr>
                <a:xfrm>
                  <a:off x="2203502" y="387855"/>
                  <a:ext cx="1659409" cy="198726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4" name="Connection Line"/>
                <p:cNvSpPr/>
                <p:nvPr/>
              </p:nvSpPr>
              <p:spPr>
                <a:xfrm>
                  <a:off x="2203502" y="387855"/>
                  <a:ext cx="1637099" cy="525127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5" name="Connection Line"/>
                <p:cNvSpPr/>
                <p:nvPr/>
              </p:nvSpPr>
              <p:spPr>
                <a:xfrm flipV="1">
                  <a:off x="2203502" y="381000"/>
                  <a:ext cx="1659409" cy="100391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6" name="Connection Line"/>
                <p:cNvSpPr/>
                <p:nvPr/>
              </p:nvSpPr>
              <p:spPr>
                <a:xfrm flipV="1">
                  <a:off x="2203502" y="1378060"/>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7" name="Connection Line"/>
                <p:cNvSpPr/>
                <p:nvPr/>
              </p:nvSpPr>
              <p:spPr>
                <a:xfrm>
                  <a:off x="2203502" y="1384915"/>
                  <a:ext cx="1659409" cy="99020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8" name="Connection Line"/>
                <p:cNvSpPr/>
                <p:nvPr/>
              </p:nvSpPr>
              <p:spPr>
                <a:xfrm>
                  <a:off x="2203502" y="1384915"/>
                  <a:ext cx="1637099" cy="425421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299" name="Connection Line"/>
                <p:cNvSpPr/>
                <p:nvPr/>
              </p:nvSpPr>
              <p:spPr>
                <a:xfrm flipV="1">
                  <a:off x="2203502" y="381000"/>
                  <a:ext cx="1659409" cy="200097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0" name="Connection Line"/>
                <p:cNvSpPr/>
                <p:nvPr/>
              </p:nvSpPr>
              <p:spPr>
                <a:xfrm flipV="1">
                  <a:off x="2203502" y="1378061"/>
                  <a:ext cx="1659409" cy="100391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1" name="Connection Line"/>
                <p:cNvSpPr/>
                <p:nvPr/>
              </p:nvSpPr>
              <p:spPr>
                <a:xfrm>
                  <a:off x="2203502" y="2381976"/>
                  <a:ext cx="1637099" cy="325715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2" name="Connection Line"/>
                <p:cNvSpPr/>
                <p:nvPr/>
              </p:nvSpPr>
              <p:spPr>
                <a:xfrm flipV="1">
                  <a:off x="2181193" y="381000"/>
                  <a:ext cx="1681718" cy="52649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3" name="Connection Line"/>
                <p:cNvSpPr/>
                <p:nvPr/>
              </p:nvSpPr>
              <p:spPr>
                <a:xfrm flipV="1">
                  <a:off x="2181193" y="1378061"/>
                  <a:ext cx="1681718" cy="426792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4" name="Connection Line"/>
                <p:cNvSpPr/>
                <p:nvPr/>
              </p:nvSpPr>
              <p:spPr>
                <a:xfrm flipV="1">
                  <a:off x="2181193" y="2375122"/>
                  <a:ext cx="1681718" cy="327086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5" name="Connection Line"/>
                <p:cNvSpPr/>
                <p:nvPr/>
              </p:nvSpPr>
              <p:spPr>
                <a:xfrm flipV="1">
                  <a:off x="2181193" y="5639128"/>
                  <a:ext cx="1659408"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6" name="Connection Line"/>
                <p:cNvSpPr/>
                <p:nvPr/>
              </p:nvSpPr>
              <p:spPr>
                <a:xfrm>
                  <a:off x="3862910" y="381000"/>
                  <a:ext cx="1934336" cy="45724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07" name="Connection Line"/>
                <p:cNvSpPr/>
                <p:nvPr/>
              </p:nvSpPr>
              <p:spPr>
                <a:xfrm>
                  <a:off x="3862910" y="381000"/>
                  <a:ext cx="1934336" cy="165509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310" name="zero"/>
                <p:cNvGrpSpPr/>
                <p:nvPr/>
              </p:nvGrpSpPr>
              <p:grpSpPr>
                <a:xfrm>
                  <a:off x="5416245" y="457247"/>
                  <a:ext cx="762003" cy="762003"/>
                  <a:chOff x="0" y="0"/>
                  <a:chExt cx="762002" cy="762002"/>
                </a:xfrm>
              </p:grpSpPr>
              <p:sp>
                <p:nvSpPr>
                  <p:cNvPr id="308"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1600">
                        <a:latin typeface="+mn-lt"/>
                        <a:ea typeface="+mn-ea"/>
                        <a:cs typeface="+mn-cs"/>
                        <a:sym typeface="Helvetica Neue"/>
                      </a:defRPr>
                    </a:pPr>
                  </a:p>
                </p:txBody>
              </p:sp>
              <p:sp>
                <p:nvSpPr>
                  <p:cNvPr id="309" name="zero"/>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zero</a:t>
                    </a:r>
                  </a:p>
                </p:txBody>
              </p:sp>
            </p:grpSp>
            <p:grpSp>
              <p:nvGrpSpPr>
                <p:cNvPr id="313" name="one"/>
                <p:cNvGrpSpPr/>
                <p:nvPr/>
              </p:nvGrpSpPr>
              <p:grpSpPr>
                <a:xfrm>
                  <a:off x="5416245" y="1655090"/>
                  <a:ext cx="762003" cy="762003"/>
                  <a:chOff x="0" y="0"/>
                  <a:chExt cx="762002" cy="762002"/>
                </a:xfrm>
              </p:grpSpPr>
              <p:sp>
                <p:nvSpPr>
                  <p:cNvPr id="311" name="Circle"/>
                  <p:cNvSpPr/>
                  <p:nvPr/>
                </p:nvSpPr>
                <p:spPr>
                  <a:xfrm>
                    <a:off x="-1" y="-1"/>
                    <a:ext cx="762004" cy="762004"/>
                  </a:xfrm>
                  <a:prstGeom prst="ellipse">
                    <a:avLst/>
                  </a:prstGeom>
                  <a:solidFill>
                    <a:srgbClr val="FCB7AC"/>
                  </a:solid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12" name="one"/>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one</a:t>
                    </a:r>
                  </a:p>
                </p:txBody>
              </p:sp>
            </p:grpSp>
            <p:sp>
              <p:nvSpPr>
                <p:cNvPr id="314" name=".…"/>
                <p:cNvSpPr txBox="1"/>
                <p:nvPr/>
              </p:nvSpPr>
              <p:spPr>
                <a:xfrm>
                  <a:off x="5641784" y="2104195"/>
                  <a:ext cx="310921" cy="210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317" name="nine"/>
                <p:cNvGrpSpPr/>
                <p:nvPr/>
              </p:nvGrpSpPr>
              <p:grpSpPr>
                <a:xfrm>
                  <a:off x="5416245" y="4122820"/>
                  <a:ext cx="762003" cy="762003"/>
                  <a:chOff x="0" y="0"/>
                  <a:chExt cx="762002" cy="762002"/>
                </a:xfrm>
              </p:grpSpPr>
              <p:sp>
                <p:nvSpPr>
                  <p:cNvPr id="315"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16" name="nine"/>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nine</a:t>
                    </a:r>
                  </a:p>
                </p:txBody>
              </p:sp>
            </p:grpSp>
            <p:sp>
              <p:nvSpPr>
                <p:cNvPr id="318" name="Connection Line"/>
                <p:cNvSpPr/>
                <p:nvPr/>
              </p:nvSpPr>
              <p:spPr>
                <a:xfrm>
                  <a:off x="3862910" y="381000"/>
                  <a:ext cx="1934336" cy="412282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19" name="Connection Line"/>
                <p:cNvSpPr/>
                <p:nvPr/>
              </p:nvSpPr>
              <p:spPr>
                <a:xfrm flipV="1">
                  <a:off x="3862910" y="838247"/>
                  <a:ext cx="1934336" cy="53981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0" name="Connection Line"/>
                <p:cNvSpPr/>
                <p:nvPr/>
              </p:nvSpPr>
              <p:spPr>
                <a:xfrm>
                  <a:off x="3862910" y="1378060"/>
                  <a:ext cx="1934336" cy="65803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1" name="Connection Line"/>
                <p:cNvSpPr/>
                <p:nvPr/>
              </p:nvSpPr>
              <p:spPr>
                <a:xfrm>
                  <a:off x="3862910" y="1378060"/>
                  <a:ext cx="1934336" cy="312576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2" name="Connection Line"/>
                <p:cNvSpPr/>
                <p:nvPr/>
              </p:nvSpPr>
              <p:spPr>
                <a:xfrm flipV="1">
                  <a:off x="3862910" y="838248"/>
                  <a:ext cx="1934336" cy="153687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3" name="Connection Line"/>
                <p:cNvSpPr/>
                <p:nvPr/>
              </p:nvSpPr>
              <p:spPr>
                <a:xfrm flipV="1">
                  <a:off x="3862910" y="2036091"/>
                  <a:ext cx="1934336" cy="33903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4" name="Connection Line"/>
                <p:cNvSpPr/>
                <p:nvPr/>
              </p:nvSpPr>
              <p:spPr>
                <a:xfrm>
                  <a:off x="3862910" y="2375121"/>
                  <a:ext cx="1934336" cy="212870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5" name="Connection Line"/>
                <p:cNvSpPr/>
                <p:nvPr/>
              </p:nvSpPr>
              <p:spPr>
                <a:xfrm flipV="1">
                  <a:off x="3840600" y="838247"/>
                  <a:ext cx="1956646" cy="480088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6" name="Connection Line"/>
                <p:cNvSpPr/>
                <p:nvPr/>
              </p:nvSpPr>
              <p:spPr>
                <a:xfrm flipV="1">
                  <a:off x="3840600" y="2036091"/>
                  <a:ext cx="1956646" cy="360303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7" name="Connection Line"/>
                <p:cNvSpPr/>
                <p:nvPr/>
              </p:nvSpPr>
              <p:spPr>
                <a:xfrm flipV="1">
                  <a:off x="3840600" y="4503821"/>
                  <a:ext cx="1956646" cy="113530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28" name=".…"/>
                <p:cNvSpPr txBox="1"/>
                <p:nvPr/>
              </p:nvSpPr>
              <p:spPr>
                <a:xfrm>
                  <a:off x="3722767" y="2952909"/>
                  <a:ext cx="310921"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pic>
            <p:nvPicPr>
              <p:cNvPr id="330" name="Image" descr="Image"/>
              <p:cNvPicPr>
                <a:picLocks noChangeAspect="1"/>
              </p:cNvPicPr>
              <p:nvPr/>
            </p:nvPicPr>
            <p:blipFill>
              <a:blip r:embed="rId2">
                <a:extLst/>
              </a:blip>
              <a:stretch>
                <a:fillRect/>
              </a:stretch>
            </p:blipFill>
            <p:spPr>
              <a:xfrm>
                <a:off x="-1" y="2324578"/>
                <a:ext cx="1062895" cy="1377826"/>
              </a:xfrm>
              <a:prstGeom prst="rect">
                <a:avLst/>
              </a:prstGeom>
              <a:ln w="12700" cap="flat">
                <a:noFill/>
                <a:miter lim="400000"/>
              </a:ln>
              <a:effectLst/>
            </p:spPr>
          </p:pic>
        </p:grpSp>
        <p:grpSp>
          <p:nvGrpSpPr>
            <p:cNvPr id="334" name="Caption"/>
            <p:cNvGrpSpPr/>
            <p:nvPr/>
          </p:nvGrpSpPr>
          <p:grpSpPr>
            <a:xfrm>
              <a:off x="0" y="6160331"/>
              <a:ext cx="8519684" cy="188292"/>
              <a:chOff x="0" y="0"/>
              <a:chExt cx="8519683" cy="188291"/>
            </a:xfrm>
          </p:grpSpPr>
          <p:sp>
            <p:nvSpPr>
              <p:cNvPr id="332" name="Rectangle"/>
              <p:cNvSpPr/>
              <p:nvPr/>
            </p:nvSpPr>
            <p:spPr>
              <a:xfrm>
                <a:off x="0" y="0"/>
                <a:ext cx="8519684"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333" name="Pixelated image of a handwritten digit &quot;1&quot; to the left of a fully-connected feedforward neural network with ten output nodes labelled &quot;zero&quot;, &quot;one&quot;, ..., &quot;nine&quot;. The output node &quot;one&quot; is highlighted."/>
              <p:cNvSpPr txBox="1"/>
              <p:nvPr/>
            </p:nvSpPr>
            <p:spPr>
              <a:xfrm>
                <a:off x="0" y="-1"/>
                <a:ext cx="8519684"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Pixelated image of a handwritten digit "1" to the left of a fully-connected feedforward neural network with ten output nodes labelled "zero", "one", ..., "nine". The output node "one" is highlighted.</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3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Image Recognition Issues"/>
          <p:cNvSpPr txBox="1"/>
          <p:nvPr>
            <p:ph type="title"/>
          </p:nvPr>
        </p:nvSpPr>
        <p:spPr>
          <a:xfrm>
            <a:off x="2667000" y="357186"/>
            <a:ext cx="19050000" cy="3036097"/>
          </a:xfrm>
          <a:prstGeom prst="rect">
            <a:avLst/>
          </a:prstGeom>
        </p:spPr>
        <p:txBody>
          <a:bodyPr/>
          <a:lstStyle/>
          <a:p>
            <a:pPr/>
            <a:r>
              <a:t>Image Recognition Issues</a:t>
            </a:r>
          </a:p>
        </p:txBody>
      </p:sp>
      <p:sp>
        <p:nvSpPr>
          <p:cNvPr id="338" name="For a large image, the number of parameters will be very large…"/>
          <p:cNvSpPr txBox="1"/>
          <p:nvPr>
            <p:ph type="body" sz="half" idx="1"/>
          </p:nvPr>
        </p:nvSpPr>
        <p:spPr>
          <a:xfrm>
            <a:off x="2421625" y="3643312"/>
            <a:ext cx="10944547" cy="8840393"/>
          </a:xfrm>
          <a:prstGeom prst="rect">
            <a:avLst/>
          </a:prstGeom>
        </p:spPr>
        <p:txBody>
          <a:bodyPr/>
          <a:lstStyle/>
          <a:p>
            <a:pPr/>
            <a:r>
              <a:t>For a large image, the number of parameters will be </a:t>
            </a:r>
            <a:r>
              <a:rPr>
                <a:solidFill>
                  <a:srgbClr val="C82506"/>
                </a:solidFill>
                <a:latin typeface="Helvetica Neue Medium"/>
                <a:ea typeface="Helvetica Neue Medium"/>
                <a:cs typeface="Helvetica Neue Medium"/>
                <a:sym typeface="Helvetica Neue Medium"/>
              </a:rPr>
              <a:t>very large</a:t>
            </a:r>
            <a:endParaRPr>
              <a:solidFill>
                <a:srgbClr val="C82506"/>
              </a:solidFill>
              <a:latin typeface="Helvetica Neue Medium"/>
              <a:ea typeface="Helvetica Neue Medium"/>
              <a:cs typeface="Helvetica Neue Medium"/>
              <a:sym typeface="Helvetica Neue Medium"/>
            </a:endParaRPr>
          </a:p>
          <a:p>
            <a:pPr lvl="2"/>
            <a:r>
              <a:t>For 32x32 greyscale image,</a:t>
            </a:r>
            <a:br/>
            <a:r>
              <a:t>hidden layer of 512 units</a:t>
            </a:r>
            <a:br/>
            <a:r>
              <a:t>hidden layer of 256 units,</a:t>
            </a:r>
            <a:br/>
            <a:r>
              <a:t>1024×512 + 512×256 + 256×10 </a:t>
            </a:r>
            <a:br/>
            <a:r>
              <a:t>= </a:t>
            </a:r>
            <a:r>
              <a:rPr>
                <a:solidFill>
                  <a:srgbClr val="C82506"/>
                </a:solidFill>
                <a:latin typeface="Helvetica Neue Medium"/>
                <a:ea typeface="Helvetica Neue Medium"/>
                <a:cs typeface="Helvetica Neue Medium"/>
                <a:sym typeface="Helvetica Neue Medium"/>
              </a:rPr>
              <a:t>657,920 weights</a:t>
            </a:r>
            <a:r>
              <a:t> (and 1,802 offsets)</a:t>
            </a:r>
          </a:p>
          <a:p>
            <a:pPr lvl="2"/>
            <a:r>
              <a:t>Needs </a:t>
            </a:r>
            <a:r>
              <a:rPr>
                <a:solidFill>
                  <a:srgbClr val="C82506"/>
                </a:solidFill>
                <a:latin typeface="Helvetica Neue Medium"/>
                <a:ea typeface="Helvetica Neue Medium"/>
                <a:cs typeface="Helvetica Neue Medium"/>
                <a:sym typeface="Helvetica Neue Medium"/>
              </a:rPr>
              <a:t>lots of data</a:t>
            </a:r>
            <a:r>
              <a:t> to train</a:t>
            </a:r>
          </a:p>
          <a:p>
            <a:pPr/>
            <a:r>
              <a:t>Want to </a:t>
            </a:r>
            <a:r>
              <a:rPr>
                <a:solidFill>
                  <a:srgbClr val="C82506"/>
                </a:solidFill>
                <a:latin typeface="Helvetica Neue Medium"/>
                <a:ea typeface="Helvetica Neue Medium"/>
                <a:cs typeface="Helvetica Neue Medium"/>
                <a:sym typeface="Helvetica Neue Medium"/>
              </a:rPr>
              <a:t>generalize</a:t>
            </a:r>
            <a:r>
              <a:t> over </a:t>
            </a:r>
            <a:r>
              <a:rPr>
                <a:solidFill>
                  <a:srgbClr val="C82506"/>
                </a:solidFill>
                <a:latin typeface="Helvetica Neue Medium"/>
                <a:ea typeface="Helvetica Neue Medium"/>
                <a:cs typeface="Helvetica Neue Medium"/>
                <a:sym typeface="Helvetica Neue Medium"/>
              </a:rPr>
              <a:t>transformations</a:t>
            </a:r>
            <a:r>
              <a:t> of the input</a:t>
            </a:r>
          </a:p>
        </p:txBody>
      </p:sp>
      <p:grpSp>
        <p:nvGrpSpPr>
          <p:cNvPr id="436" name="Group"/>
          <p:cNvGrpSpPr/>
          <p:nvPr/>
        </p:nvGrpSpPr>
        <p:grpSpPr>
          <a:xfrm>
            <a:off x="14861088" y="3698202"/>
            <a:ext cx="6241745" cy="6348625"/>
            <a:chOff x="0" y="0"/>
            <a:chExt cx="6241744" cy="6348623"/>
          </a:xfrm>
        </p:grpSpPr>
        <p:grpSp>
          <p:nvGrpSpPr>
            <p:cNvPr id="432" name="Group"/>
            <p:cNvGrpSpPr/>
            <p:nvPr/>
          </p:nvGrpSpPr>
          <p:grpSpPr>
            <a:xfrm>
              <a:off x="31749" y="-1"/>
              <a:ext cx="6178247" cy="6026986"/>
              <a:chOff x="0" y="0"/>
              <a:chExt cx="6178246" cy="6026985"/>
            </a:xfrm>
          </p:grpSpPr>
          <p:grpSp>
            <p:nvGrpSpPr>
              <p:cNvPr id="341" name="x1,1"/>
              <p:cNvGrpSpPr/>
              <p:nvPr/>
            </p:nvGrpSpPr>
            <p:grpSpPr>
              <a:xfrm>
                <a:off x="-1" y="6854"/>
                <a:ext cx="762001" cy="762003"/>
                <a:chOff x="0" y="0"/>
                <a:chExt cx="762000" cy="762002"/>
              </a:xfrm>
            </p:grpSpPr>
            <p:sp>
              <p:nvSpPr>
                <p:cNvPr id="339"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40" name="x1,1"/>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1,1</a:t>
                  </a:r>
                </a:p>
              </p:txBody>
            </p:sp>
          </p:grpSp>
          <p:grpSp>
            <p:nvGrpSpPr>
              <p:cNvPr id="344" name="x1,2"/>
              <p:cNvGrpSpPr/>
              <p:nvPr/>
            </p:nvGrpSpPr>
            <p:grpSpPr>
              <a:xfrm>
                <a:off x="-1" y="1003915"/>
                <a:ext cx="762001" cy="762003"/>
                <a:chOff x="0" y="0"/>
                <a:chExt cx="762000" cy="762002"/>
              </a:xfrm>
            </p:grpSpPr>
            <p:sp>
              <p:nvSpPr>
                <p:cNvPr id="342"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43" name="x1,2"/>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1,2</a:t>
                  </a:r>
                </a:p>
              </p:txBody>
            </p:sp>
          </p:grpSp>
          <p:grpSp>
            <p:nvGrpSpPr>
              <p:cNvPr id="347" name="x1,3"/>
              <p:cNvGrpSpPr/>
              <p:nvPr/>
            </p:nvGrpSpPr>
            <p:grpSpPr>
              <a:xfrm>
                <a:off x="-1" y="2000976"/>
                <a:ext cx="762001" cy="762003"/>
                <a:chOff x="0" y="0"/>
                <a:chExt cx="762000" cy="762002"/>
              </a:xfrm>
            </p:grpSpPr>
            <p:sp>
              <p:nvSpPr>
                <p:cNvPr id="345"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46" name="x1,3"/>
                <p:cNvSpPr txBox="1"/>
                <p:nvPr/>
              </p:nvSpPr>
              <p:spPr>
                <a:xfrm>
                  <a:off x="143342" y="198108"/>
                  <a:ext cx="475316"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1,3</a:t>
                  </a:r>
                </a:p>
              </p:txBody>
            </p:sp>
          </p:grpSp>
          <p:sp>
            <p:nvSpPr>
              <p:cNvPr id="348" name=".…"/>
              <p:cNvSpPr txBox="1"/>
              <p:nvPr/>
            </p:nvSpPr>
            <p:spPr>
              <a:xfrm>
                <a:off x="162038" y="2896265"/>
                <a:ext cx="310922"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351" name="x32,32"/>
              <p:cNvGrpSpPr/>
              <p:nvPr/>
            </p:nvGrpSpPr>
            <p:grpSpPr>
              <a:xfrm>
                <a:off x="-1" y="5264982"/>
                <a:ext cx="762001" cy="762003"/>
                <a:chOff x="0" y="0"/>
                <a:chExt cx="762000" cy="762002"/>
              </a:xfrm>
            </p:grpSpPr>
            <p:sp>
              <p:nvSpPr>
                <p:cNvPr id="349" name="Circle"/>
                <p:cNvSpPr/>
                <p:nvPr/>
              </p:nvSpPr>
              <p:spPr>
                <a:xfrm>
                  <a:off x="-1" y="-1"/>
                  <a:ext cx="762001"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50" name="x32,32"/>
                <p:cNvSpPr txBox="1"/>
                <p:nvPr/>
              </p:nvSpPr>
              <p:spPr>
                <a:xfrm>
                  <a:off x="143342" y="83808"/>
                  <a:ext cx="475316"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32,32</a:t>
                  </a:r>
                </a:p>
              </p:txBody>
            </p:sp>
          </p:grpSp>
          <p:grpSp>
            <p:nvGrpSpPr>
              <p:cNvPr id="354" name="h1,1"/>
              <p:cNvGrpSpPr/>
              <p:nvPr/>
            </p:nvGrpSpPr>
            <p:grpSpPr>
              <a:xfrm>
                <a:off x="1822502" y="6854"/>
                <a:ext cx="762003" cy="762003"/>
                <a:chOff x="0" y="0"/>
                <a:chExt cx="762002" cy="762002"/>
              </a:xfrm>
            </p:grpSpPr>
            <p:sp>
              <p:nvSpPr>
                <p:cNvPr id="352"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53" name="h1,1"/>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1,1</a:t>
                  </a:r>
                </a:p>
              </p:txBody>
            </p:sp>
          </p:grpSp>
          <p:grpSp>
            <p:nvGrpSpPr>
              <p:cNvPr id="357" name="h1,2"/>
              <p:cNvGrpSpPr/>
              <p:nvPr/>
            </p:nvGrpSpPr>
            <p:grpSpPr>
              <a:xfrm>
                <a:off x="1822502" y="1003915"/>
                <a:ext cx="762003" cy="762003"/>
                <a:chOff x="0" y="0"/>
                <a:chExt cx="762002" cy="762002"/>
              </a:xfrm>
            </p:grpSpPr>
            <p:sp>
              <p:nvSpPr>
                <p:cNvPr id="355"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56" name="h1,2"/>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1,2</a:t>
                  </a:r>
                </a:p>
              </p:txBody>
            </p:sp>
          </p:grpSp>
          <p:grpSp>
            <p:nvGrpSpPr>
              <p:cNvPr id="360" name="h1,3"/>
              <p:cNvGrpSpPr/>
              <p:nvPr/>
            </p:nvGrpSpPr>
            <p:grpSpPr>
              <a:xfrm>
                <a:off x="1822502" y="2000976"/>
                <a:ext cx="762003" cy="762003"/>
                <a:chOff x="0" y="0"/>
                <a:chExt cx="762002" cy="762002"/>
              </a:xfrm>
            </p:grpSpPr>
            <p:sp>
              <p:nvSpPr>
                <p:cNvPr id="358"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59" name="h1,3"/>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a:t>
                  </a:r>
                  <a:r>
                    <a:t>,</a:t>
                  </a:r>
                  <a:r>
                    <a:rPr baseline="-5998"/>
                    <a:t>3</a:t>
                  </a:r>
                </a:p>
              </p:txBody>
            </p:sp>
          </p:grpSp>
          <p:sp>
            <p:nvSpPr>
              <p:cNvPr id="361" name=".…"/>
              <p:cNvSpPr txBox="1"/>
              <p:nvPr/>
            </p:nvSpPr>
            <p:spPr>
              <a:xfrm>
                <a:off x="2025733" y="2896265"/>
                <a:ext cx="310921"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364" name="h1,512"/>
              <p:cNvGrpSpPr/>
              <p:nvPr/>
            </p:nvGrpSpPr>
            <p:grpSpPr>
              <a:xfrm>
                <a:off x="1800193" y="5264982"/>
                <a:ext cx="762003" cy="762003"/>
                <a:chOff x="0" y="0"/>
                <a:chExt cx="762002" cy="762002"/>
              </a:xfrm>
            </p:grpSpPr>
            <p:sp>
              <p:nvSpPr>
                <p:cNvPr id="362"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63" name="h1,512"/>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1,512</a:t>
                  </a:r>
                </a:p>
              </p:txBody>
            </p:sp>
          </p:grpSp>
          <p:sp>
            <p:nvSpPr>
              <p:cNvPr id="365" name="Connection Line"/>
              <p:cNvSpPr/>
              <p:nvPr/>
            </p:nvSpPr>
            <p:spPr>
              <a:xfrm>
                <a:off x="380999" y="387855"/>
                <a:ext cx="1822505"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66" name="Connection Line"/>
              <p:cNvSpPr/>
              <p:nvPr/>
            </p:nvSpPr>
            <p:spPr>
              <a:xfrm>
                <a:off x="380999" y="387855"/>
                <a:ext cx="1822505"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67" name="Connection Line"/>
              <p:cNvSpPr/>
              <p:nvPr/>
            </p:nvSpPr>
            <p:spPr>
              <a:xfrm>
                <a:off x="380999" y="387855"/>
                <a:ext cx="1822505" cy="199412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68" name="Connection Line"/>
              <p:cNvSpPr/>
              <p:nvPr/>
            </p:nvSpPr>
            <p:spPr>
              <a:xfrm>
                <a:off x="380999" y="387855"/>
                <a:ext cx="1800196" cy="525813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69" name="Connection Line"/>
              <p:cNvSpPr/>
              <p:nvPr/>
            </p:nvSpPr>
            <p:spPr>
              <a:xfrm flipV="1">
                <a:off x="380999" y="387855"/>
                <a:ext cx="1822505"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0" name="Connection Line"/>
              <p:cNvSpPr/>
              <p:nvPr/>
            </p:nvSpPr>
            <p:spPr>
              <a:xfrm>
                <a:off x="380999" y="1384915"/>
                <a:ext cx="1822505"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1" name="Connection Line"/>
              <p:cNvSpPr/>
              <p:nvPr/>
            </p:nvSpPr>
            <p:spPr>
              <a:xfrm>
                <a:off x="380999" y="1384915"/>
                <a:ext cx="1822505"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2" name="Connection Line"/>
              <p:cNvSpPr/>
              <p:nvPr/>
            </p:nvSpPr>
            <p:spPr>
              <a:xfrm>
                <a:off x="380999" y="1384915"/>
                <a:ext cx="1800196" cy="426106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3" name="Connection Line"/>
              <p:cNvSpPr/>
              <p:nvPr/>
            </p:nvSpPr>
            <p:spPr>
              <a:xfrm flipV="1">
                <a:off x="380999" y="387855"/>
                <a:ext cx="1822505" cy="199412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4" name="Connection Line"/>
              <p:cNvSpPr/>
              <p:nvPr/>
            </p:nvSpPr>
            <p:spPr>
              <a:xfrm flipV="1">
                <a:off x="380999" y="1384916"/>
                <a:ext cx="1822505" cy="9970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5" name="Connection Line"/>
              <p:cNvSpPr/>
              <p:nvPr/>
            </p:nvSpPr>
            <p:spPr>
              <a:xfrm>
                <a:off x="380999" y="2381976"/>
                <a:ext cx="1822505"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6" name="Connection Line"/>
              <p:cNvSpPr/>
              <p:nvPr/>
            </p:nvSpPr>
            <p:spPr>
              <a:xfrm>
                <a:off x="380999" y="2381976"/>
                <a:ext cx="1800196" cy="32640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7" name="Connection Line"/>
              <p:cNvSpPr/>
              <p:nvPr/>
            </p:nvSpPr>
            <p:spPr>
              <a:xfrm flipV="1">
                <a:off x="380999" y="387855"/>
                <a:ext cx="1822505" cy="525813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8" name="Connection Line"/>
              <p:cNvSpPr/>
              <p:nvPr/>
            </p:nvSpPr>
            <p:spPr>
              <a:xfrm flipV="1">
                <a:off x="380999" y="1384916"/>
                <a:ext cx="1822505" cy="426106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79" name="Connection Line"/>
              <p:cNvSpPr/>
              <p:nvPr/>
            </p:nvSpPr>
            <p:spPr>
              <a:xfrm flipV="1">
                <a:off x="380999" y="2381977"/>
                <a:ext cx="1822505" cy="32640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80" name="Connection Line"/>
              <p:cNvSpPr/>
              <p:nvPr/>
            </p:nvSpPr>
            <p:spPr>
              <a:xfrm>
                <a:off x="380999" y="5645983"/>
                <a:ext cx="1800196"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81" name="Connection Line"/>
              <p:cNvSpPr/>
              <p:nvPr/>
            </p:nvSpPr>
            <p:spPr>
              <a:xfrm flipV="1">
                <a:off x="2203502" y="381000"/>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82" name="Connection Line"/>
              <p:cNvSpPr/>
              <p:nvPr/>
            </p:nvSpPr>
            <p:spPr>
              <a:xfrm flipV="1">
                <a:off x="2203502" y="2375121"/>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385" name="h2,1"/>
              <p:cNvGrpSpPr/>
              <p:nvPr/>
            </p:nvGrpSpPr>
            <p:grpSpPr>
              <a:xfrm>
                <a:off x="3481909" y="-1"/>
                <a:ext cx="762003" cy="762001"/>
                <a:chOff x="0" y="0"/>
                <a:chExt cx="762002" cy="762000"/>
              </a:xfrm>
            </p:grpSpPr>
            <p:sp>
              <p:nvSpPr>
                <p:cNvPr id="383" name="Circle"/>
                <p:cNvSpPr/>
                <p:nvPr/>
              </p:nvSpPr>
              <p:spPr>
                <a:xfrm>
                  <a:off x="-1" y="-1"/>
                  <a:ext cx="762004" cy="762001"/>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84" name="h2,1"/>
                <p:cNvSpPr txBox="1"/>
                <p:nvPr/>
              </p:nvSpPr>
              <p:spPr>
                <a:xfrm>
                  <a:off x="143341" y="198107"/>
                  <a:ext cx="475319" cy="365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2,1</a:t>
                  </a:r>
                </a:p>
              </p:txBody>
            </p:sp>
          </p:grpSp>
          <p:grpSp>
            <p:nvGrpSpPr>
              <p:cNvPr id="388" name="h2,2"/>
              <p:cNvGrpSpPr/>
              <p:nvPr/>
            </p:nvGrpSpPr>
            <p:grpSpPr>
              <a:xfrm>
                <a:off x="3481909" y="997060"/>
                <a:ext cx="762003" cy="762003"/>
                <a:chOff x="0" y="0"/>
                <a:chExt cx="762002" cy="762002"/>
              </a:xfrm>
            </p:grpSpPr>
            <p:sp>
              <p:nvSpPr>
                <p:cNvPr id="386"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87" name="h2,2"/>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a:t>
                  </a:r>
                </a:p>
              </p:txBody>
            </p:sp>
          </p:grpSp>
          <p:grpSp>
            <p:nvGrpSpPr>
              <p:cNvPr id="391" name="h2,3"/>
              <p:cNvGrpSpPr/>
              <p:nvPr/>
            </p:nvGrpSpPr>
            <p:grpSpPr>
              <a:xfrm>
                <a:off x="3481909" y="1994121"/>
                <a:ext cx="762003" cy="762003"/>
                <a:chOff x="0" y="0"/>
                <a:chExt cx="762002" cy="762002"/>
              </a:xfrm>
            </p:grpSpPr>
            <p:sp>
              <p:nvSpPr>
                <p:cNvPr id="389"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90" name="h2,3"/>
                <p:cNvSpPr txBox="1"/>
                <p:nvPr/>
              </p:nvSpPr>
              <p:spPr>
                <a:xfrm>
                  <a:off x="143341" y="198108"/>
                  <a:ext cx="475319"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a:t>
                  </a:r>
                  <a:r>
                    <a:t>,</a:t>
                  </a:r>
                  <a:r>
                    <a:rPr baseline="-5998"/>
                    <a:t>3</a:t>
                  </a:r>
                </a:p>
              </p:txBody>
            </p:sp>
          </p:grpSp>
          <p:grpSp>
            <p:nvGrpSpPr>
              <p:cNvPr id="394" name="h2,256"/>
              <p:cNvGrpSpPr/>
              <p:nvPr/>
            </p:nvGrpSpPr>
            <p:grpSpPr>
              <a:xfrm>
                <a:off x="3459599" y="5258128"/>
                <a:ext cx="762003" cy="762003"/>
                <a:chOff x="0" y="0"/>
                <a:chExt cx="762002" cy="762002"/>
              </a:xfrm>
            </p:grpSpPr>
            <p:sp>
              <p:nvSpPr>
                <p:cNvPr id="392"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393" name="h2,256"/>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2,256</a:t>
                  </a:r>
                </a:p>
              </p:txBody>
            </p:sp>
          </p:grpSp>
          <p:sp>
            <p:nvSpPr>
              <p:cNvPr id="395" name="Connection Line"/>
              <p:cNvSpPr/>
              <p:nvPr/>
            </p:nvSpPr>
            <p:spPr>
              <a:xfrm>
                <a:off x="2203502" y="387855"/>
                <a:ext cx="1659409" cy="99020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96" name="Connection Line"/>
              <p:cNvSpPr/>
              <p:nvPr/>
            </p:nvSpPr>
            <p:spPr>
              <a:xfrm>
                <a:off x="2203502" y="387855"/>
                <a:ext cx="1659409" cy="198726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97" name="Connection Line"/>
              <p:cNvSpPr/>
              <p:nvPr/>
            </p:nvSpPr>
            <p:spPr>
              <a:xfrm>
                <a:off x="2203502" y="387855"/>
                <a:ext cx="1637099" cy="5251276"/>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98" name="Connection Line"/>
              <p:cNvSpPr/>
              <p:nvPr/>
            </p:nvSpPr>
            <p:spPr>
              <a:xfrm flipV="1">
                <a:off x="2203502" y="381000"/>
                <a:ext cx="1659409" cy="100391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399" name="Connection Line"/>
              <p:cNvSpPr/>
              <p:nvPr/>
            </p:nvSpPr>
            <p:spPr>
              <a:xfrm flipV="1">
                <a:off x="2203502" y="1378060"/>
                <a:ext cx="1659409" cy="68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0" name="Connection Line"/>
              <p:cNvSpPr/>
              <p:nvPr/>
            </p:nvSpPr>
            <p:spPr>
              <a:xfrm>
                <a:off x="2203502" y="1384915"/>
                <a:ext cx="1659409" cy="99020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1" name="Connection Line"/>
              <p:cNvSpPr/>
              <p:nvPr/>
            </p:nvSpPr>
            <p:spPr>
              <a:xfrm>
                <a:off x="2203502" y="1384915"/>
                <a:ext cx="1637099" cy="425421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2" name="Connection Line"/>
              <p:cNvSpPr/>
              <p:nvPr/>
            </p:nvSpPr>
            <p:spPr>
              <a:xfrm flipV="1">
                <a:off x="2203502" y="381000"/>
                <a:ext cx="1659409" cy="200097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3" name="Connection Line"/>
              <p:cNvSpPr/>
              <p:nvPr/>
            </p:nvSpPr>
            <p:spPr>
              <a:xfrm flipV="1">
                <a:off x="2203502" y="1378061"/>
                <a:ext cx="1659409" cy="100391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4" name="Connection Line"/>
              <p:cNvSpPr/>
              <p:nvPr/>
            </p:nvSpPr>
            <p:spPr>
              <a:xfrm>
                <a:off x="2203502" y="2381976"/>
                <a:ext cx="1637099" cy="325715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5" name="Connection Line"/>
              <p:cNvSpPr/>
              <p:nvPr/>
            </p:nvSpPr>
            <p:spPr>
              <a:xfrm flipV="1">
                <a:off x="2181193" y="381000"/>
                <a:ext cx="1681718" cy="52649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6" name="Connection Line"/>
              <p:cNvSpPr/>
              <p:nvPr/>
            </p:nvSpPr>
            <p:spPr>
              <a:xfrm flipV="1">
                <a:off x="2181193" y="1378061"/>
                <a:ext cx="1681718" cy="426792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7" name="Connection Line"/>
              <p:cNvSpPr/>
              <p:nvPr/>
            </p:nvSpPr>
            <p:spPr>
              <a:xfrm flipV="1">
                <a:off x="2181193" y="2375122"/>
                <a:ext cx="1681718" cy="327086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8" name="Connection Line"/>
              <p:cNvSpPr/>
              <p:nvPr/>
            </p:nvSpPr>
            <p:spPr>
              <a:xfrm flipV="1">
                <a:off x="2181193" y="5639129"/>
                <a:ext cx="1659408" cy="6856"/>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09" name="Connection Line"/>
              <p:cNvSpPr/>
              <p:nvPr/>
            </p:nvSpPr>
            <p:spPr>
              <a:xfrm>
                <a:off x="3862909" y="381000"/>
                <a:ext cx="1934337" cy="45724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10" name="Connection Line"/>
              <p:cNvSpPr/>
              <p:nvPr/>
            </p:nvSpPr>
            <p:spPr>
              <a:xfrm>
                <a:off x="3862909" y="381000"/>
                <a:ext cx="1934337" cy="165509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413" name="zero"/>
              <p:cNvGrpSpPr/>
              <p:nvPr/>
            </p:nvGrpSpPr>
            <p:grpSpPr>
              <a:xfrm>
                <a:off x="5416244" y="457247"/>
                <a:ext cx="762003" cy="762003"/>
                <a:chOff x="0" y="0"/>
                <a:chExt cx="762002" cy="762002"/>
              </a:xfrm>
            </p:grpSpPr>
            <p:sp>
              <p:nvSpPr>
                <p:cNvPr id="411"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sz="1900">
                      <a:latin typeface="+mn-lt"/>
                      <a:ea typeface="+mn-ea"/>
                      <a:cs typeface="+mn-cs"/>
                      <a:sym typeface="Helvetica Neue"/>
                    </a:defRPr>
                  </a:pPr>
                </a:p>
              </p:txBody>
            </p:sp>
            <p:sp>
              <p:nvSpPr>
                <p:cNvPr id="412" name="zero"/>
                <p:cNvSpPr txBox="1"/>
                <p:nvPr/>
              </p:nvSpPr>
              <p:spPr>
                <a:xfrm>
                  <a:off x="143341" y="20841"/>
                  <a:ext cx="475319" cy="7203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latin typeface="+mn-lt"/>
                      <a:ea typeface="+mn-ea"/>
                      <a:cs typeface="+mn-cs"/>
                      <a:sym typeface="Helvetica Neue"/>
                    </a:defRPr>
                  </a:lvl1pPr>
                </a:lstStyle>
                <a:p>
                  <a:pPr/>
                  <a:r>
                    <a:t>zero</a:t>
                  </a:r>
                </a:p>
              </p:txBody>
            </p:sp>
          </p:grpSp>
          <p:grpSp>
            <p:nvGrpSpPr>
              <p:cNvPr id="416" name="one"/>
              <p:cNvGrpSpPr/>
              <p:nvPr/>
            </p:nvGrpSpPr>
            <p:grpSpPr>
              <a:xfrm>
                <a:off x="5416244" y="1655090"/>
                <a:ext cx="762003" cy="762003"/>
                <a:chOff x="0" y="0"/>
                <a:chExt cx="762002" cy="762002"/>
              </a:xfrm>
            </p:grpSpPr>
            <p:sp>
              <p:nvSpPr>
                <p:cNvPr id="414" name="Circle"/>
                <p:cNvSpPr/>
                <p:nvPr/>
              </p:nvSpPr>
              <p:spPr>
                <a:xfrm>
                  <a:off x="-1" y="-1"/>
                  <a:ext cx="762004" cy="762004"/>
                </a:xfrm>
                <a:prstGeom prst="ellipse">
                  <a:avLst/>
                </a:prstGeom>
                <a:solidFill>
                  <a:srgbClr val="FCB7AC"/>
                </a:solid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415" name="one"/>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one</a:t>
                  </a:r>
                </a:p>
              </p:txBody>
            </p:sp>
          </p:grpSp>
          <p:sp>
            <p:nvSpPr>
              <p:cNvPr id="417" name=".…"/>
              <p:cNvSpPr txBox="1"/>
              <p:nvPr/>
            </p:nvSpPr>
            <p:spPr>
              <a:xfrm>
                <a:off x="5641783" y="2104195"/>
                <a:ext cx="310921" cy="210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420" name="nine"/>
              <p:cNvGrpSpPr/>
              <p:nvPr/>
            </p:nvGrpSpPr>
            <p:grpSpPr>
              <a:xfrm>
                <a:off x="5416244" y="4122820"/>
                <a:ext cx="762003" cy="762003"/>
                <a:chOff x="0" y="0"/>
                <a:chExt cx="762002" cy="762002"/>
              </a:xfrm>
            </p:grpSpPr>
            <p:sp>
              <p:nvSpPr>
                <p:cNvPr id="418" name="Circle"/>
                <p:cNvSpPr/>
                <p:nvPr/>
              </p:nvSpPr>
              <p:spPr>
                <a:xfrm>
                  <a:off x="-1" y="-1"/>
                  <a:ext cx="762004" cy="762004"/>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419" name="nine"/>
                <p:cNvSpPr txBox="1"/>
                <p:nvPr/>
              </p:nvSpPr>
              <p:spPr>
                <a:xfrm>
                  <a:off x="143341" y="83808"/>
                  <a:ext cx="475319"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nine</a:t>
                  </a:r>
                </a:p>
              </p:txBody>
            </p:sp>
          </p:grpSp>
          <p:sp>
            <p:nvSpPr>
              <p:cNvPr id="421" name="Connection Line"/>
              <p:cNvSpPr/>
              <p:nvPr/>
            </p:nvSpPr>
            <p:spPr>
              <a:xfrm>
                <a:off x="3862909" y="381000"/>
                <a:ext cx="1934337" cy="412282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2" name="Connection Line"/>
              <p:cNvSpPr/>
              <p:nvPr/>
            </p:nvSpPr>
            <p:spPr>
              <a:xfrm flipV="1">
                <a:off x="3862909" y="838247"/>
                <a:ext cx="1934337" cy="53981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3" name="Connection Line"/>
              <p:cNvSpPr/>
              <p:nvPr/>
            </p:nvSpPr>
            <p:spPr>
              <a:xfrm>
                <a:off x="3862909" y="1378060"/>
                <a:ext cx="1934337" cy="65803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4" name="Connection Line"/>
              <p:cNvSpPr/>
              <p:nvPr/>
            </p:nvSpPr>
            <p:spPr>
              <a:xfrm>
                <a:off x="3862909" y="1378060"/>
                <a:ext cx="1934337" cy="312576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5" name="Connection Line"/>
              <p:cNvSpPr/>
              <p:nvPr/>
            </p:nvSpPr>
            <p:spPr>
              <a:xfrm flipV="1">
                <a:off x="3862909" y="838248"/>
                <a:ext cx="1934337" cy="153687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6" name="Connection Line"/>
              <p:cNvSpPr/>
              <p:nvPr/>
            </p:nvSpPr>
            <p:spPr>
              <a:xfrm flipV="1">
                <a:off x="3862909" y="2036091"/>
                <a:ext cx="1934337" cy="33903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7" name="Connection Line"/>
              <p:cNvSpPr/>
              <p:nvPr/>
            </p:nvSpPr>
            <p:spPr>
              <a:xfrm>
                <a:off x="3862909" y="2375121"/>
                <a:ext cx="1934337" cy="212870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8" name="Connection Line"/>
              <p:cNvSpPr/>
              <p:nvPr/>
            </p:nvSpPr>
            <p:spPr>
              <a:xfrm flipV="1">
                <a:off x="3840600" y="838248"/>
                <a:ext cx="1956646" cy="480088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29" name="Connection Line"/>
              <p:cNvSpPr/>
              <p:nvPr/>
            </p:nvSpPr>
            <p:spPr>
              <a:xfrm flipV="1">
                <a:off x="3840600" y="2036091"/>
                <a:ext cx="1956646" cy="360304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30" name="Connection Line"/>
              <p:cNvSpPr/>
              <p:nvPr/>
            </p:nvSpPr>
            <p:spPr>
              <a:xfrm flipV="1">
                <a:off x="3840600" y="4503821"/>
                <a:ext cx="1956646" cy="113531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431" name=".…"/>
              <p:cNvSpPr txBox="1"/>
              <p:nvPr/>
            </p:nvSpPr>
            <p:spPr>
              <a:xfrm>
                <a:off x="3722766" y="2952910"/>
                <a:ext cx="310922"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grpSp>
          <p:nvGrpSpPr>
            <p:cNvPr id="435" name="Caption"/>
            <p:cNvGrpSpPr/>
            <p:nvPr/>
          </p:nvGrpSpPr>
          <p:grpSpPr>
            <a:xfrm>
              <a:off x="-1" y="6160332"/>
              <a:ext cx="6241746" cy="188292"/>
              <a:chOff x="0" y="0"/>
              <a:chExt cx="6241744" cy="188291"/>
            </a:xfrm>
          </p:grpSpPr>
          <p:sp>
            <p:nvSpPr>
              <p:cNvPr id="433" name="Rectangle"/>
              <p:cNvSpPr/>
              <p:nvPr/>
            </p:nvSpPr>
            <p:spPr>
              <a:xfrm>
                <a:off x="0" y="0"/>
                <a:ext cx="6241744"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34" name="A fully-connected feedforward neural network with ten output nodes labelled &quot;zero&quot;, &quot;one&quot;, ..., &quot;nine&quot;. The output node &quot;one&quot; is highlighted."/>
              <p:cNvSpPr txBox="1"/>
              <p:nvPr/>
            </p:nvSpPr>
            <p:spPr>
              <a:xfrm>
                <a:off x="-1" y="-1"/>
                <a:ext cx="6241746"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fully-connected feedforward neural network with ten output nodes labelled "zero", "one", ..., "nine". The output node "one" is highlighted.</a:t>
                </a:r>
              </a:p>
            </p:txBody>
          </p:sp>
        </p:grpSp>
      </p:grpSp>
      <p:grpSp>
        <p:nvGrpSpPr>
          <p:cNvPr id="440" name="Group"/>
          <p:cNvGrpSpPr/>
          <p:nvPr/>
        </p:nvGrpSpPr>
        <p:grpSpPr>
          <a:xfrm>
            <a:off x="15728412" y="10587311"/>
            <a:ext cx="4507100" cy="1828802"/>
            <a:chOff x="0" y="0"/>
            <a:chExt cx="4507099" cy="1828800"/>
          </a:xfrm>
        </p:grpSpPr>
        <p:pic>
          <p:nvPicPr>
            <p:cNvPr id="437" name="Image" descr="Image"/>
            <p:cNvPicPr>
              <a:picLocks noChangeAspect="1"/>
            </p:cNvPicPr>
            <p:nvPr/>
          </p:nvPicPr>
          <p:blipFill>
            <a:blip r:embed="rId2">
              <a:extLst/>
            </a:blip>
            <a:stretch>
              <a:fillRect/>
            </a:stretch>
          </p:blipFill>
          <p:spPr>
            <a:xfrm>
              <a:off x="2830697" y="0"/>
              <a:ext cx="1676403" cy="1828801"/>
            </a:xfrm>
            <a:prstGeom prst="rect">
              <a:avLst/>
            </a:prstGeom>
            <a:ln w="25400" cap="flat">
              <a:solidFill>
                <a:srgbClr val="000000"/>
              </a:solidFill>
              <a:prstDash val="solid"/>
              <a:miter lim="400000"/>
            </a:ln>
            <a:effectLst/>
          </p:spPr>
        </p:pic>
        <p:pic>
          <p:nvPicPr>
            <p:cNvPr id="438" name="Image" descr="Image"/>
            <p:cNvPicPr>
              <a:picLocks noChangeAspect="1"/>
            </p:cNvPicPr>
            <p:nvPr/>
          </p:nvPicPr>
          <p:blipFill>
            <a:blip r:embed="rId3">
              <a:extLst/>
            </a:blip>
            <a:stretch>
              <a:fillRect/>
            </a:stretch>
          </p:blipFill>
          <p:spPr>
            <a:xfrm>
              <a:off x="0" y="1691"/>
              <a:ext cx="1676401" cy="1825418"/>
            </a:xfrm>
            <a:prstGeom prst="rect">
              <a:avLst/>
            </a:prstGeom>
            <a:ln w="25400" cap="flat">
              <a:solidFill>
                <a:srgbClr val="000000"/>
              </a:solidFill>
              <a:prstDash val="solid"/>
              <a:miter lim="400000"/>
            </a:ln>
            <a:effectLst/>
          </p:spPr>
        </p:pic>
        <p:sp>
          <p:nvSpPr>
            <p:cNvPr id="439" name="="/>
            <p:cNvSpPr txBox="1"/>
            <p:nvPr/>
          </p:nvSpPr>
          <p:spPr>
            <a:xfrm>
              <a:off x="2008120" y="520585"/>
              <a:ext cx="490855"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latin typeface="+mn-lt"/>
                  <a:ea typeface="+mn-ea"/>
                  <a:cs typeface="+mn-cs"/>
                  <a:sym typeface="Helvetica Neue"/>
                </a:defRPr>
              </a:lvl1pPr>
            </a:lstStyle>
            <a:p>
              <a:pPr/>
              <a:r>
                <a:t>=</a:t>
              </a:r>
            </a:p>
          </p:txBody>
        </p:sp>
      </p:grpSp>
      <p:grpSp>
        <p:nvGrpSpPr>
          <p:cNvPr id="443" name="A box containing a pixelated handwritten digit &quot;5&quot; in the bottom right followed by an equal sign followed by another box containing an identical &quot;5&quot; in the top left ."/>
          <p:cNvGrpSpPr/>
          <p:nvPr/>
        </p:nvGrpSpPr>
        <p:grpSpPr>
          <a:xfrm>
            <a:off x="15715710" y="12530411"/>
            <a:ext cx="4532500" cy="277192"/>
            <a:chOff x="0" y="0"/>
            <a:chExt cx="4532498" cy="277191"/>
          </a:xfrm>
        </p:grpSpPr>
        <p:sp>
          <p:nvSpPr>
            <p:cNvPr id="441" name="Rectangle"/>
            <p:cNvSpPr/>
            <p:nvPr/>
          </p:nvSpPr>
          <p:spPr>
            <a:xfrm>
              <a:off x="0" y="0"/>
              <a:ext cx="4532499"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42" name="A box containing a pixelated handwritten digit &quot;5&quot; in the bottom right followed by an equal sign followed by another box containing an identical &quot;5&quot; in the top left ."/>
            <p:cNvSpPr txBox="1"/>
            <p:nvPr/>
          </p:nvSpPr>
          <p:spPr>
            <a:xfrm>
              <a:off x="0" y="-1"/>
              <a:ext cx="4532499"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box containing a pixelated handwritten digit "5" in the bottom right followed by an equal sign followed by another box containing an identical "5" in the top left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3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3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3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440"/>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4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3" grpId="3"/>
      <p:bldP build="whole" bldLvl="1" animBg="1" rev="0" advAuto="0" spid="440" grpId="2"/>
      <p:bldP build="p" bldLvl="5" animBg="1" rev="0" advAuto="0" spid="33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Convolutional Neural Networks"/>
          <p:cNvSpPr txBox="1"/>
          <p:nvPr>
            <p:ph type="title"/>
          </p:nvPr>
        </p:nvSpPr>
        <p:spPr>
          <a:xfrm>
            <a:off x="2667000" y="357186"/>
            <a:ext cx="19050000" cy="3036097"/>
          </a:xfrm>
          <a:prstGeom prst="rect">
            <a:avLst/>
          </a:prstGeom>
        </p:spPr>
        <p:txBody>
          <a:bodyPr/>
          <a:lstStyle/>
          <a:p>
            <a:pPr/>
            <a:r>
              <a:t>Convolutional Neural Networks</a:t>
            </a:r>
          </a:p>
        </p:txBody>
      </p:sp>
      <p:sp>
        <p:nvSpPr>
          <p:cNvPr id="446" name="Convolutional neural networks: a specialized architecture for image recognition…"/>
          <p:cNvSpPr txBox="1"/>
          <p:nvPr>
            <p:ph type="body" idx="1"/>
          </p:nvPr>
        </p:nvSpPr>
        <p:spPr>
          <a:xfrm>
            <a:off x="2319318" y="3487003"/>
            <a:ext cx="19745364" cy="8840393"/>
          </a:xfrm>
          <a:prstGeom prst="rect">
            <a:avLst/>
          </a:prstGeom>
        </p:spPr>
        <p:txBody>
          <a:bodyPr/>
          <a:lstStyle/>
          <a:p>
            <a:pPr marL="580627" indent="-580627" defTabSz="780454">
              <a:spcBef>
                <a:spcPts val="3400"/>
              </a:spcBef>
              <a:defRPr sz="4100">
                <a:solidFill>
                  <a:srgbClr val="0076BA"/>
                </a:solidFill>
                <a:latin typeface="Helvetica Neue Medium"/>
                <a:ea typeface="Helvetica Neue Medium"/>
                <a:cs typeface="Helvetica Neue Medium"/>
                <a:sym typeface="Helvetica Neue Medium"/>
              </a:defRPr>
            </a:pPr>
            <a:r>
              <a:t>Convolutional neural networks:</a:t>
            </a:r>
            <a:r>
              <a:rPr>
                <a:solidFill>
                  <a:srgbClr val="000000"/>
                </a:solidFill>
                <a:latin typeface="Helvetica Neue Light"/>
                <a:ea typeface="Helvetica Neue Light"/>
                <a:cs typeface="Helvetica Neue Light"/>
                <a:sym typeface="Helvetica Neue Light"/>
              </a:rPr>
              <a:t> a </a:t>
            </a:r>
            <a:r>
              <a:rPr>
                <a:solidFill>
                  <a:srgbClr val="C82506"/>
                </a:solidFill>
              </a:rPr>
              <a:t>specialized architecture</a:t>
            </a:r>
            <a:r>
              <a:rPr>
                <a:solidFill>
                  <a:srgbClr val="000000"/>
                </a:solidFill>
                <a:latin typeface="Helvetica Neue Light"/>
                <a:ea typeface="Helvetica Neue Light"/>
                <a:cs typeface="Helvetica Neue Light"/>
                <a:sym typeface="Helvetica Neue Light"/>
              </a:rPr>
              <a:t> for image recognition</a:t>
            </a:r>
          </a:p>
          <a:p>
            <a:pPr marL="580627" indent="-580627" defTabSz="780454">
              <a:spcBef>
                <a:spcPts val="3400"/>
              </a:spcBef>
              <a:defRPr sz="4100"/>
            </a:pPr>
            <a:r>
              <a:t>Introduce two </a:t>
            </a:r>
            <a:r>
              <a:rPr>
                <a:solidFill>
                  <a:srgbClr val="C82506"/>
                </a:solidFill>
                <a:latin typeface="Helvetica Neue Medium"/>
                <a:ea typeface="Helvetica Neue Medium"/>
                <a:cs typeface="Helvetica Neue Medium"/>
                <a:sym typeface="Helvetica Neue Medium"/>
              </a:rPr>
              <a:t>new operations</a:t>
            </a:r>
            <a:r>
              <a:t>:</a:t>
            </a:r>
          </a:p>
          <a:p>
            <a:pPr lvl="2" marL="2035967" indent="-829467" defTabSz="780454">
              <a:spcBef>
                <a:spcPts val="3400"/>
              </a:spcBef>
              <a:buSzPct val="100000"/>
              <a:buAutoNum type="arabicPeriod" startAt="1"/>
              <a:defRPr sz="4100"/>
            </a:pPr>
            <a:r>
              <a:t>Convolutions</a:t>
            </a:r>
          </a:p>
          <a:p>
            <a:pPr lvl="2" marL="2035967" indent="-829467" defTabSz="780454">
              <a:spcBef>
                <a:spcPts val="3400"/>
              </a:spcBef>
              <a:buSzPct val="100000"/>
              <a:buAutoNum type="arabicPeriod" startAt="1"/>
              <a:defRPr sz="4100"/>
            </a:pPr>
            <a:r>
              <a:t>Pooling</a:t>
            </a:r>
          </a:p>
          <a:p>
            <a:pPr marL="580627" indent="-580627" defTabSz="780454">
              <a:spcBef>
                <a:spcPts val="3400"/>
              </a:spcBef>
              <a:defRPr sz="4100"/>
            </a:pPr>
            <a:r>
              <a:t>Efficient </a:t>
            </a:r>
            <a:r>
              <a:rPr>
                <a:solidFill>
                  <a:srgbClr val="C82506"/>
                </a:solidFill>
                <a:latin typeface="Helvetica Neue Medium"/>
                <a:ea typeface="Helvetica Neue Medium"/>
                <a:cs typeface="Helvetica Neue Medium"/>
                <a:sym typeface="Helvetica Neue Medium"/>
              </a:rPr>
              <a:t>learning</a:t>
            </a:r>
            <a:r>
              <a:t> via:</a:t>
            </a:r>
          </a:p>
          <a:p>
            <a:pPr lvl="2" marL="2035967" indent="-829467" defTabSz="780454">
              <a:spcBef>
                <a:spcPts val="3400"/>
              </a:spcBef>
              <a:buSzPct val="100000"/>
              <a:buAutoNum type="arabicPeriod" startAt="1"/>
              <a:defRPr sz="4100"/>
            </a:pPr>
            <a:r>
              <a:t>Sparse interactions</a:t>
            </a:r>
          </a:p>
          <a:p>
            <a:pPr lvl="2" marL="2035967" indent="-829467" defTabSz="780454">
              <a:spcBef>
                <a:spcPts val="3400"/>
              </a:spcBef>
              <a:buSzPct val="100000"/>
              <a:buAutoNum type="arabicPeriod" startAt="1"/>
              <a:defRPr sz="4100"/>
            </a:pPr>
            <a:r>
              <a:t>Parameter sharing</a:t>
            </a:r>
          </a:p>
          <a:p>
            <a:pPr lvl="2" marL="2035967" indent="-829467" defTabSz="780454">
              <a:spcBef>
                <a:spcPts val="3400"/>
              </a:spcBef>
              <a:buSzPct val="100000"/>
              <a:buAutoNum type="arabicPeriod" startAt="1"/>
              <a:defRPr sz="4100"/>
            </a:pPr>
            <a:r>
              <a:t>Equivariant representations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6">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446">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4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46">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446">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446">
                                            <p:txEl>
                                              <p:pRg st="6" end="6"/>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44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1. Sparse Interactions"/>
          <p:cNvSpPr txBox="1"/>
          <p:nvPr>
            <p:ph type="title"/>
          </p:nvPr>
        </p:nvSpPr>
        <p:spPr>
          <a:xfrm>
            <a:off x="2667000" y="357186"/>
            <a:ext cx="19050000" cy="3036097"/>
          </a:xfrm>
          <a:prstGeom prst="rect">
            <a:avLst/>
          </a:prstGeom>
        </p:spPr>
        <p:txBody>
          <a:bodyPr/>
          <a:lstStyle/>
          <a:p>
            <a:pPr/>
            <a:r>
              <a:t>1. Sparse Interactions</a:t>
            </a:r>
          </a:p>
        </p:txBody>
      </p:sp>
      <p:pic>
        <p:nvPicPr>
          <p:cNvPr id="449" name="Image" descr="Image"/>
          <p:cNvPicPr>
            <a:picLocks noChangeAspect="1"/>
          </p:cNvPicPr>
          <p:nvPr/>
        </p:nvPicPr>
        <p:blipFill>
          <a:blip r:embed="rId2">
            <a:extLst/>
          </a:blip>
          <a:stretch>
            <a:fillRect/>
          </a:stretch>
        </p:blipFill>
        <p:spPr>
          <a:xfrm>
            <a:off x="7876964" y="3168880"/>
            <a:ext cx="8630072" cy="4040039"/>
          </a:xfrm>
          <a:prstGeom prst="rect">
            <a:avLst/>
          </a:prstGeom>
          <a:ln w="12700">
            <a:miter lim="400000"/>
          </a:ln>
        </p:spPr>
      </p:pic>
      <p:grpSp>
        <p:nvGrpSpPr>
          <p:cNvPr id="452" name="A two-layer neural network, with five input units x1...x5 and five output units s1..s5.  Each input unit has an edge outgoing to all five output units.  Input unit x3 is highlighted, and so is every output unit."/>
          <p:cNvGrpSpPr/>
          <p:nvPr/>
        </p:nvGrpSpPr>
        <p:grpSpPr>
          <a:xfrm>
            <a:off x="7876964" y="7310517"/>
            <a:ext cx="8630072" cy="188292"/>
            <a:chOff x="0" y="0"/>
            <a:chExt cx="8630071" cy="188291"/>
          </a:xfrm>
        </p:grpSpPr>
        <p:sp>
          <p:nvSpPr>
            <p:cNvPr id="450" name="Rectangle"/>
            <p:cNvSpPr/>
            <p:nvPr/>
          </p:nvSpPr>
          <p:spPr>
            <a:xfrm>
              <a:off x="0" y="0"/>
              <a:ext cx="8630072"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51" name="A two-layer neural network, with five input units x1...x5 and five output units s1..s5.  Each input unit has an edge outgoing to all five output units.  Input unit x3 is highlighted, and so is every output unit."/>
            <p:cNvSpPr txBox="1"/>
            <p:nvPr/>
          </p:nvSpPr>
          <p:spPr>
            <a:xfrm>
              <a:off x="0" y="-1"/>
              <a:ext cx="8630072"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has an edge outgoing to all five output units.  Input unit x3 is highlighted, and so is every output unit.</a:t>
              </a:r>
            </a:p>
          </p:txBody>
        </p:sp>
      </p:grpSp>
      <p:sp>
        <p:nvSpPr>
          <p:cNvPr id="453" name="Dense  connections"/>
          <p:cNvSpPr txBox="1"/>
          <p:nvPr/>
        </p:nvSpPr>
        <p:spPr>
          <a:xfrm>
            <a:off x="3337066" y="4464884"/>
            <a:ext cx="3208859" cy="144802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Dense </a:t>
            </a:r>
            <a:br/>
            <a:r>
              <a:t>connections</a:t>
            </a:r>
          </a:p>
        </p:txBody>
      </p:sp>
      <p:pic>
        <p:nvPicPr>
          <p:cNvPr id="454" name="Image" descr="Image"/>
          <p:cNvPicPr>
            <a:picLocks noChangeAspect="1"/>
          </p:cNvPicPr>
          <p:nvPr/>
        </p:nvPicPr>
        <p:blipFill>
          <a:blip r:embed="rId3">
            <a:extLst/>
          </a:blip>
          <a:stretch>
            <a:fillRect/>
          </a:stretch>
        </p:blipFill>
        <p:spPr>
          <a:xfrm>
            <a:off x="7969850" y="8489084"/>
            <a:ext cx="8444299" cy="4040038"/>
          </a:xfrm>
          <a:prstGeom prst="rect">
            <a:avLst/>
          </a:prstGeom>
          <a:ln w="12700">
            <a:miter lim="400000"/>
          </a:ln>
        </p:spPr>
      </p:pic>
      <p:grpSp>
        <p:nvGrpSpPr>
          <p:cNvPr id="457" name="A two-layer neural network, with five input units x1...x5 and five output units s1..s5.  Each input unit points to the output unit with the same index, one to the left (if present) and one to the right (if present).  Input unit x3 is highlighted, and so "/>
          <p:cNvGrpSpPr/>
          <p:nvPr/>
        </p:nvGrpSpPr>
        <p:grpSpPr>
          <a:xfrm>
            <a:off x="7969850" y="12630719"/>
            <a:ext cx="8444299" cy="277192"/>
            <a:chOff x="0" y="0"/>
            <a:chExt cx="8444297" cy="277191"/>
          </a:xfrm>
        </p:grpSpPr>
        <p:sp>
          <p:nvSpPr>
            <p:cNvPr id="455" name="Rectangle"/>
            <p:cNvSpPr/>
            <p:nvPr/>
          </p:nvSpPr>
          <p:spPr>
            <a:xfrm>
              <a:off x="0" y="0"/>
              <a:ext cx="8444298"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56" name="A two-layer neural network, with five input units x1...x5 and five output units s1..s5.  Each input unit points to the output unit with the same index, one to the left (if present) and one to the right (if present).  Input unit x3 is highlighted, and so "/>
            <p:cNvSpPr txBox="1"/>
            <p:nvPr/>
          </p:nvSpPr>
          <p:spPr>
            <a:xfrm>
              <a:off x="0" y="-1"/>
              <a:ext cx="8444298"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points to the output unit with the same index, one to the left (if present) and one to the right (if present).  Input unit x3 is highlighted, and so are output units s2, s3, and s4 (the units to which x3 has outgoing edges).</a:t>
              </a:r>
            </a:p>
          </p:txBody>
        </p:sp>
      </p:grpSp>
      <p:sp>
        <p:nvSpPr>
          <p:cNvPr id="458" name="Line"/>
          <p:cNvSpPr/>
          <p:nvPr/>
        </p:nvSpPr>
        <p:spPr>
          <a:xfrm>
            <a:off x="3329764" y="7849000"/>
            <a:ext cx="17724473" cy="2"/>
          </a:xfrm>
          <a:prstGeom prst="line">
            <a:avLst/>
          </a:prstGeom>
          <a:ln w="63500">
            <a:solidFill>
              <a:srgbClr val="000000"/>
            </a:solidFill>
            <a:miter lim="400000"/>
          </a:ln>
        </p:spPr>
        <p:txBody>
          <a:bodyPr lIns="45718" tIns="45718" rIns="45718" bIns="45718"/>
          <a:lstStyle/>
          <a:p>
            <a:pPr/>
          </a:p>
        </p:txBody>
      </p:sp>
      <p:sp>
        <p:nvSpPr>
          <p:cNvPr id="459" name="Sparse…"/>
          <p:cNvSpPr txBox="1"/>
          <p:nvPr/>
        </p:nvSpPr>
        <p:spPr>
          <a:xfrm>
            <a:off x="3337066" y="9785087"/>
            <a:ext cx="3208859" cy="144802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Sparse </a:t>
            </a:r>
          </a:p>
          <a:p>
            <a:pPr>
              <a:defRPr>
                <a:latin typeface="+mn-lt"/>
                <a:ea typeface="+mn-ea"/>
                <a:cs typeface="+mn-cs"/>
                <a:sym typeface="Helvetica Neue"/>
              </a:defRPr>
            </a:pPr>
            <a:r>
              <a:t>connections</a:t>
            </a:r>
          </a:p>
        </p:txBody>
      </p:sp>
      <p:sp>
        <p:nvSpPr>
          <p:cNvPr id="460" name="(Images: Goodfellow 2016)"/>
          <p:cNvSpPr txBox="1"/>
          <p:nvPr/>
        </p:nvSpPr>
        <p:spPr>
          <a:xfrm>
            <a:off x="18641468" y="12413477"/>
            <a:ext cx="37964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(Images: Goodfellow 2016)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5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4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457"/>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4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4" grpId="4"/>
      <p:bldP build="whole" bldLvl="1" animBg="1" rev="0" advAuto="0" spid="459" grpId="6"/>
      <p:bldP build="whole" bldLvl="1" animBg="1" rev="0" advAuto="0" spid="449" grpId="1"/>
      <p:bldP build="whole" bldLvl="1" animBg="1" rev="0" advAuto="0" spid="452" grpId="2"/>
      <p:bldP build="whole" bldLvl="1" animBg="1" rev="0" advAuto="0" spid="453" grpId="3"/>
      <p:bldP build="whole" bldLvl="1" animBg="1" rev="0" advAuto="0" spid="457"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1. Sparse Interactions"/>
          <p:cNvSpPr txBox="1"/>
          <p:nvPr>
            <p:ph type="title"/>
          </p:nvPr>
        </p:nvSpPr>
        <p:spPr>
          <a:xfrm>
            <a:off x="2667000" y="357186"/>
            <a:ext cx="19050000" cy="3036097"/>
          </a:xfrm>
          <a:prstGeom prst="rect">
            <a:avLst/>
          </a:prstGeom>
        </p:spPr>
        <p:txBody>
          <a:bodyPr/>
          <a:lstStyle/>
          <a:p>
            <a:pPr/>
            <a:r>
              <a:t>1. Sparse Interactions</a:t>
            </a:r>
          </a:p>
        </p:txBody>
      </p:sp>
      <p:sp>
        <p:nvSpPr>
          <p:cNvPr id="463" name="Dense  connections"/>
          <p:cNvSpPr txBox="1"/>
          <p:nvPr/>
        </p:nvSpPr>
        <p:spPr>
          <a:xfrm>
            <a:off x="3337066" y="4464884"/>
            <a:ext cx="3208859" cy="144802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Dense </a:t>
            </a:r>
            <a:br/>
            <a:r>
              <a:t>connections</a:t>
            </a:r>
          </a:p>
        </p:txBody>
      </p:sp>
      <p:sp>
        <p:nvSpPr>
          <p:cNvPr id="464" name="Line"/>
          <p:cNvSpPr/>
          <p:nvPr/>
        </p:nvSpPr>
        <p:spPr>
          <a:xfrm>
            <a:off x="3329764" y="7849000"/>
            <a:ext cx="17724473" cy="2"/>
          </a:xfrm>
          <a:prstGeom prst="line">
            <a:avLst/>
          </a:prstGeom>
          <a:ln w="63500">
            <a:solidFill>
              <a:srgbClr val="000000"/>
            </a:solidFill>
            <a:miter lim="400000"/>
          </a:ln>
        </p:spPr>
        <p:txBody>
          <a:bodyPr lIns="45718" tIns="45718" rIns="45718" bIns="45718"/>
          <a:lstStyle/>
          <a:p>
            <a:pPr/>
          </a:p>
        </p:txBody>
      </p:sp>
      <p:sp>
        <p:nvSpPr>
          <p:cNvPr id="465" name="Sparse…"/>
          <p:cNvSpPr txBox="1"/>
          <p:nvPr/>
        </p:nvSpPr>
        <p:spPr>
          <a:xfrm>
            <a:off x="3337066" y="9785087"/>
            <a:ext cx="3208859" cy="1448029"/>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Sparse </a:t>
            </a:r>
          </a:p>
          <a:p>
            <a:pPr>
              <a:defRPr>
                <a:latin typeface="+mn-lt"/>
                <a:ea typeface="+mn-ea"/>
                <a:cs typeface="+mn-cs"/>
                <a:sym typeface="Helvetica Neue"/>
              </a:defRPr>
            </a:pPr>
            <a:r>
              <a:t>connections</a:t>
            </a:r>
          </a:p>
        </p:txBody>
      </p:sp>
      <p:sp>
        <p:nvSpPr>
          <p:cNvPr id="466" name="(Images: Goodfellow 2016)"/>
          <p:cNvSpPr txBox="1"/>
          <p:nvPr/>
        </p:nvSpPr>
        <p:spPr>
          <a:xfrm>
            <a:off x="18641468" y="12413477"/>
            <a:ext cx="37964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(Images: Goodfellow 2016)</a:t>
            </a:r>
          </a:p>
        </p:txBody>
      </p:sp>
      <p:grpSp>
        <p:nvGrpSpPr>
          <p:cNvPr id="471" name="Group"/>
          <p:cNvGrpSpPr/>
          <p:nvPr/>
        </p:nvGrpSpPr>
        <p:grpSpPr>
          <a:xfrm>
            <a:off x="7875816" y="8489084"/>
            <a:ext cx="8632369" cy="4418829"/>
            <a:chOff x="0" y="0"/>
            <a:chExt cx="8632368" cy="4418828"/>
          </a:xfrm>
        </p:grpSpPr>
        <p:pic>
          <p:nvPicPr>
            <p:cNvPr id="467" name="Image" descr="Image"/>
            <p:cNvPicPr>
              <a:picLocks noChangeAspect="1"/>
            </p:cNvPicPr>
            <p:nvPr/>
          </p:nvPicPr>
          <p:blipFill>
            <a:blip r:embed="rId2">
              <a:extLst/>
            </a:blip>
            <a:stretch>
              <a:fillRect/>
            </a:stretch>
          </p:blipFill>
          <p:spPr>
            <a:xfrm>
              <a:off x="0" y="0"/>
              <a:ext cx="8632369" cy="4040038"/>
            </a:xfrm>
            <a:prstGeom prst="rect">
              <a:avLst/>
            </a:prstGeom>
            <a:ln w="12700" cap="flat">
              <a:noFill/>
              <a:miter lim="400000"/>
            </a:ln>
            <a:effectLst/>
          </p:spPr>
        </p:pic>
        <p:grpSp>
          <p:nvGrpSpPr>
            <p:cNvPr id="470" name="Caption"/>
            <p:cNvGrpSpPr/>
            <p:nvPr/>
          </p:nvGrpSpPr>
          <p:grpSpPr>
            <a:xfrm>
              <a:off x="0" y="4141637"/>
              <a:ext cx="8632369" cy="277192"/>
              <a:chOff x="0" y="0"/>
              <a:chExt cx="8632368" cy="277191"/>
            </a:xfrm>
          </p:grpSpPr>
          <p:sp>
            <p:nvSpPr>
              <p:cNvPr id="468" name="Rectangle"/>
              <p:cNvSpPr/>
              <p:nvPr/>
            </p:nvSpPr>
            <p:spPr>
              <a:xfrm>
                <a:off x="0" y="0"/>
                <a:ext cx="8632369"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69" name="A two-layer neural network, with five input units x1...x5 and five output units s1..s5.  Each input unit points to the output unit with the same index, one to the left (if present) and one to the right (if present).  Output unit s3 is highlighted, and so"/>
              <p:cNvSpPr txBox="1"/>
              <p:nvPr/>
            </p:nvSpPr>
            <p:spPr>
              <a:xfrm>
                <a:off x="-1" y="-1"/>
                <a:ext cx="8632370"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points to the output unit with the same index, one to the left (if present) and one to the right (if present).  Output unit s3 is highlighted, and so are input units x2, x3, and x4 (the units  which have outgoing edges to s3).</a:t>
                </a:r>
              </a:p>
            </p:txBody>
          </p:sp>
        </p:grpSp>
      </p:grpSp>
      <p:grpSp>
        <p:nvGrpSpPr>
          <p:cNvPr id="476" name="Group"/>
          <p:cNvGrpSpPr/>
          <p:nvPr/>
        </p:nvGrpSpPr>
        <p:grpSpPr>
          <a:xfrm>
            <a:off x="7924228" y="3168882"/>
            <a:ext cx="8535545" cy="4329927"/>
            <a:chOff x="0" y="0"/>
            <a:chExt cx="8535544" cy="4329926"/>
          </a:xfrm>
        </p:grpSpPr>
        <p:pic>
          <p:nvPicPr>
            <p:cNvPr id="472" name="Image" descr="Image"/>
            <p:cNvPicPr>
              <a:picLocks noChangeAspect="1"/>
            </p:cNvPicPr>
            <p:nvPr/>
          </p:nvPicPr>
          <p:blipFill>
            <a:blip r:embed="rId3">
              <a:extLst/>
            </a:blip>
            <a:stretch>
              <a:fillRect/>
            </a:stretch>
          </p:blipFill>
          <p:spPr>
            <a:xfrm>
              <a:off x="0" y="0"/>
              <a:ext cx="8535545" cy="4040037"/>
            </a:xfrm>
            <a:prstGeom prst="rect">
              <a:avLst/>
            </a:prstGeom>
            <a:ln w="12700" cap="flat">
              <a:noFill/>
              <a:miter lim="400000"/>
            </a:ln>
            <a:effectLst/>
          </p:spPr>
        </p:pic>
        <p:grpSp>
          <p:nvGrpSpPr>
            <p:cNvPr id="475" name="Caption"/>
            <p:cNvGrpSpPr/>
            <p:nvPr/>
          </p:nvGrpSpPr>
          <p:grpSpPr>
            <a:xfrm>
              <a:off x="0" y="4141635"/>
              <a:ext cx="8535545" cy="188292"/>
              <a:chOff x="0" y="0"/>
              <a:chExt cx="8535544" cy="188291"/>
            </a:xfrm>
          </p:grpSpPr>
          <p:sp>
            <p:nvSpPr>
              <p:cNvPr id="473" name="Rectangle"/>
              <p:cNvSpPr/>
              <p:nvPr/>
            </p:nvSpPr>
            <p:spPr>
              <a:xfrm>
                <a:off x="0" y="0"/>
                <a:ext cx="8535545"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74" name="A two-layer neural network, with five input units x1...x5 and five output units s1..s5.  Each input unit has an edge outgoing to all five output units.  Output s3 is highlighted, and so are all input units."/>
              <p:cNvSpPr txBox="1"/>
              <p:nvPr/>
            </p:nvSpPr>
            <p:spPr>
              <a:xfrm>
                <a:off x="-1" y="-1"/>
                <a:ext cx="8535546"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has an edge outgoing to all five output units.  Output s3 is highlighted, and so are all input units.</a:t>
                </a:r>
              </a:p>
            </p:txBody>
          </p:sp>
        </p:gr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2. Parameter Sharing"/>
          <p:cNvSpPr txBox="1"/>
          <p:nvPr>
            <p:ph type="title"/>
          </p:nvPr>
        </p:nvSpPr>
        <p:spPr>
          <a:xfrm>
            <a:off x="2667000" y="357186"/>
            <a:ext cx="19050000" cy="3036097"/>
          </a:xfrm>
          <a:prstGeom prst="rect">
            <a:avLst/>
          </a:prstGeom>
        </p:spPr>
        <p:txBody>
          <a:bodyPr/>
          <a:lstStyle/>
          <a:p>
            <a:pPr/>
            <a:r>
              <a:t>2. Parameter Sharing</a:t>
            </a:r>
          </a:p>
        </p:txBody>
      </p:sp>
      <p:grpSp>
        <p:nvGrpSpPr>
          <p:cNvPr id="483" name="Group"/>
          <p:cNvGrpSpPr/>
          <p:nvPr/>
        </p:nvGrpSpPr>
        <p:grpSpPr>
          <a:xfrm>
            <a:off x="11477789" y="4229301"/>
            <a:ext cx="8279801" cy="3312088"/>
            <a:chOff x="0" y="0"/>
            <a:chExt cx="8279800" cy="3312086"/>
          </a:xfrm>
        </p:grpSpPr>
        <p:pic>
          <p:nvPicPr>
            <p:cNvPr id="479" name="Image" descr="Image"/>
            <p:cNvPicPr>
              <a:picLocks noChangeAspect="1"/>
            </p:cNvPicPr>
            <p:nvPr/>
          </p:nvPicPr>
          <p:blipFill>
            <a:blip r:embed="rId2">
              <a:extLst/>
            </a:blip>
            <a:stretch>
              <a:fillRect/>
            </a:stretch>
          </p:blipFill>
          <p:spPr>
            <a:xfrm>
              <a:off x="0" y="-1"/>
              <a:ext cx="8279801" cy="3022198"/>
            </a:xfrm>
            <a:prstGeom prst="rect">
              <a:avLst/>
            </a:prstGeom>
            <a:ln w="12700" cap="flat">
              <a:noFill/>
              <a:miter lim="400000"/>
            </a:ln>
            <a:effectLst/>
          </p:spPr>
        </p:pic>
        <p:grpSp>
          <p:nvGrpSpPr>
            <p:cNvPr id="482" name="Caption"/>
            <p:cNvGrpSpPr/>
            <p:nvPr/>
          </p:nvGrpSpPr>
          <p:grpSpPr>
            <a:xfrm>
              <a:off x="0" y="3123795"/>
              <a:ext cx="8279801" cy="188292"/>
              <a:chOff x="0" y="0"/>
              <a:chExt cx="8279800" cy="188291"/>
            </a:xfrm>
          </p:grpSpPr>
          <p:sp>
            <p:nvSpPr>
              <p:cNvPr id="480" name="Rectangle"/>
              <p:cNvSpPr/>
              <p:nvPr/>
            </p:nvSpPr>
            <p:spPr>
              <a:xfrm>
                <a:off x="0" y="0"/>
                <a:ext cx="8279801"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81" name="A two-layer neural network, with five input units x1...x5 and five output units s1..s5.  Each input unit has an edge outgoing to all five output units. The edge from x3 to s3 is highlighted."/>
              <p:cNvSpPr txBox="1"/>
              <p:nvPr/>
            </p:nvSpPr>
            <p:spPr>
              <a:xfrm>
                <a:off x="-1" y="-1"/>
                <a:ext cx="8279802"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has an edge outgoing to all five output units. The edge from x3 to s3 is highlighted.</a:t>
                </a:r>
              </a:p>
            </p:txBody>
          </p:sp>
        </p:grpSp>
      </p:grpSp>
      <p:sp>
        <p:nvSpPr>
          <p:cNvPr id="484" name="Traditional neural nets…"/>
          <p:cNvSpPr txBox="1"/>
          <p:nvPr/>
        </p:nvSpPr>
        <p:spPr>
          <a:xfrm>
            <a:off x="4704084" y="4661067"/>
            <a:ext cx="5630698" cy="215866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Traditional neural nets</a:t>
            </a:r>
          </a:p>
          <a:p>
            <a:pPr>
              <a:defRPr>
                <a:latin typeface="+mn-lt"/>
                <a:ea typeface="+mn-ea"/>
                <a:cs typeface="+mn-cs"/>
                <a:sym typeface="Helvetica Neue"/>
              </a:defRPr>
            </a:pPr>
            <a:r>
              <a:t>learn a </a:t>
            </a:r>
            <a:r>
              <a:rPr>
                <a:solidFill>
                  <a:srgbClr val="C82506"/>
                </a:solidFill>
                <a:latin typeface="Helvetica Neue Medium"/>
                <a:ea typeface="Helvetica Neue Medium"/>
                <a:cs typeface="Helvetica Neue Medium"/>
                <a:sym typeface="Helvetica Neue Medium"/>
              </a:rPr>
              <a:t>unique value</a:t>
            </a:r>
          </a:p>
          <a:p>
            <a:pPr>
              <a:defRPr>
                <a:latin typeface="+mn-lt"/>
                <a:ea typeface="+mn-ea"/>
                <a:cs typeface="+mn-cs"/>
                <a:sym typeface="Helvetica Neue"/>
              </a:defRPr>
            </a:pPr>
            <a:r>
              <a:t>for </a:t>
            </a:r>
            <a:r>
              <a:rPr>
                <a:solidFill>
                  <a:srgbClr val="C82506"/>
                </a:solidFill>
                <a:latin typeface="Helvetica Neue Medium"/>
                <a:ea typeface="Helvetica Neue Medium"/>
                <a:cs typeface="Helvetica Neue Medium"/>
                <a:sym typeface="Helvetica Neue Medium"/>
              </a:rPr>
              <a:t>each connection</a:t>
            </a:r>
          </a:p>
        </p:txBody>
      </p:sp>
      <p:sp>
        <p:nvSpPr>
          <p:cNvPr id="485" name="Line"/>
          <p:cNvSpPr/>
          <p:nvPr/>
        </p:nvSpPr>
        <p:spPr>
          <a:xfrm>
            <a:off x="3329764" y="7849000"/>
            <a:ext cx="17724473" cy="2"/>
          </a:xfrm>
          <a:prstGeom prst="line">
            <a:avLst/>
          </a:prstGeom>
          <a:ln w="63500">
            <a:solidFill>
              <a:srgbClr val="000000"/>
            </a:solidFill>
            <a:miter lim="400000"/>
          </a:ln>
        </p:spPr>
        <p:txBody>
          <a:bodyPr lIns="45718" tIns="45718" rIns="45718" bIns="45718"/>
          <a:lstStyle/>
          <a:p>
            <a:pPr/>
          </a:p>
        </p:txBody>
      </p:sp>
      <p:pic>
        <p:nvPicPr>
          <p:cNvPr id="486" name="Image" descr="Image"/>
          <p:cNvPicPr>
            <a:picLocks noChangeAspect="1"/>
          </p:cNvPicPr>
          <p:nvPr/>
        </p:nvPicPr>
        <p:blipFill>
          <a:blip r:embed="rId3">
            <a:extLst/>
          </a:blip>
          <a:stretch>
            <a:fillRect/>
          </a:stretch>
        </p:blipFill>
        <p:spPr>
          <a:xfrm>
            <a:off x="11490369" y="8665919"/>
            <a:ext cx="8254639" cy="3076936"/>
          </a:xfrm>
          <a:prstGeom prst="rect">
            <a:avLst/>
          </a:prstGeom>
          <a:ln w="12700">
            <a:miter lim="400000"/>
          </a:ln>
        </p:spPr>
      </p:pic>
      <p:grpSp>
        <p:nvGrpSpPr>
          <p:cNvPr id="489" name="A two-layer neural network, with five input units x1...x5 and five output units s1..s5.  Each input unit points to the output unit with the same index, one to the left (if present) and one to the right (if present).  The edges from x1 to s1, x2 to s2, x3"/>
          <p:cNvGrpSpPr/>
          <p:nvPr/>
        </p:nvGrpSpPr>
        <p:grpSpPr>
          <a:xfrm>
            <a:off x="11490369" y="11844452"/>
            <a:ext cx="8254639" cy="277192"/>
            <a:chOff x="0" y="0"/>
            <a:chExt cx="8254638" cy="277191"/>
          </a:xfrm>
        </p:grpSpPr>
        <p:sp>
          <p:nvSpPr>
            <p:cNvPr id="487" name="Rectangle"/>
            <p:cNvSpPr/>
            <p:nvPr/>
          </p:nvSpPr>
          <p:spPr>
            <a:xfrm>
              <a:off x="0" y="0"/>
              <a:ext cx="8254639"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488" name="A two-layer neural network, with five input units x1...x5 and five output units s1..s5.  Each input unit points to the output unit with the same index, one to the left (if present) and one to the right (if present).  The edges from x1 to s1, x2 to s2, x3"/>
            <p:cNvSpPr txBox="1"/>
            <p:nvPr/>
          </p:nvSpPr>
          <p:spPr>
            <a:xfrm>
              <a:off x="-1" y="-1"/>
              <a:ext cx="8254640"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two-layer neural network, with five input units x1...x5 and five output units s1..s5.  Each input unit points to the output unit with the same index, one to the left (if present) and one to the right (if present).  The edges from x1 to s1, x2 to s2, x3 to s3, x4 to s4, and x5 to s5 are highlighted.</a:t>
              </a:r>
            </a:p>
          </p:txBody>
        </p:sp>
      </p:grpSp>
      <p:sp>
        <p:nvSpPr>
          <p:cNvPr id="490" name="Convolutional neural nets…"/>
          <p:cNvSpPr txBox="1"/>
          <p:nvPr/>
        </p:nvSpPr>
        <p:spPr>
          <a:xfrm>
            <a:off x="4274646" y="9125053"/>
            <a:ext cx="6489573" cy="215866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Convolutional neural nets</a:t>
            </a:r>
          </a:p>
          <a:p>
            <a:pPr>
              <a:defRPr>
                <a:solidFill>
                  <a:srgbClr val="C82506"/>
                </a:solidFill>
              </a:defRPr>
            </a:pPr>
            <a:r>
              <a:t>constrain</a:t>
            </a:r>
            <a:r>
              <a:rPr>
                <a:solidFill>
                  <a:srgbClr val="000000"/>
                </a:solidFill>
                <a:latin typeface="+mn-lt"/>
                <a:ea typeface="+mn-ea"/>
                <a:cs typeface="+mn-cs"/>
                <a:sym typeface="Helvetica Neue"/>
              </a:rPr>
              <a:t> multiple </a:t>
            </a:r>
            <a:endParaRPr>
              <a:latin typeface="+mn-lt"/>
              <a:ea typeface="+mn-ea"/>
              <a:cs typeface="+mn-cs"/>
              <a:sym typeface="Helvetica Neue"/>
            </a:endParaRPr>
          </a:p>
          <a:p>
            <a:pPr>
              <a:defRPr>
                <a:latin typeface="+mn-lt"/>
                <a:ea typeface="+mn-ea"/>
                <a:cs typeface="+mn-cs"/>
                <a:sym typeface="Helvetica Neue"/>
              </a:defRPr>
            </a:pPr>
            <a:r>
              <a:t>parameters to be </a:t>
            </a:r>
            <a:r>
              <a:rPr>
                <a:solidFill>
                  <a:srgbClr val="C82506"/>
                </a:solidFill>
                <a:latin typeface="Helvetica Neue Medium"/>
                <a:ea typeface="Helvetica Neue Medium"/>
                <a:cs typeface="Helvetica Neue Medium"/>
                <a:sym typeface="Helvetica Neue Medium"/>
              </a:rPr>
              <a:t>equal</a:t>
            </a:r>
          </a:p>
        </p:txBody>
      </p:sp>
      <p:sp>
        <p:nvSpPr>
          <p:cNvPr id="491" name="(Images: Goodfellow 2016)"/>
          <p:cNvSpPr txBox="1"/>
          <p:nvPr/>
        </p:nvSpPr>
        <p:spPr>
          <a:xfrm>
            <a:off x="18641468" y="12413477"/>
            <a:ext cx="37964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(Images: Goodfellow 2016)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89"/>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6" grpId="1"/>
      <p:bldP build="whole" bldLvl="1" animBg="1" rev="0" advAuto="0" spid="490" grpId="3"/>
      <p:bldP build="whole" bldLvl="1" animBg="1" rev="0" advAuto="0" spid="489"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3. Equivariant Representations"/>
          <p:cNvSpPr txBox="1"/>
          <p:nvPr>
            <p:ph type="title"/>
          </p:nvPr>
        </p:nvSpPr>
        <p:spPr>
          <a:xfrm>
            <a:off x="2667000" y="357186"/>
            <a:ext cx="19050000" cy="3036097"/>
          </a:xfrm>
          <a:prstGeom prst="rect">
            <a:avLst/>
          </a:prstGeom>
        </p:spPr>
        <p:txBody>
          <a:bodyPr/>
          <a:lstStyle/>
          <a:p>
            <a:pPr/>
            <a:r>
              <a:t>3. Equivariant Representations</a:t>
            </a:r>
          </a:p>
        </p:txBody>
      </p:sp>
      <p:sp>
        <p:nvSpPr>
          <p:cNvPr id="494" name="We want to be able to recognize transformed versions of inputs we have seen before…"/>
          <p:cNvSpPr txBox="1"/>
          <p:nvPr>
            <p:ph type="body" sz="half" idx="1"/>
          </p:nvPr>
        </p:nvSpPr>
        <p:spPr>
          <a:xfrm>
            <a:off x="3366476" y="3253728"/>
            <a:ext cx="8721285" cy="8840394"/>
          </a:xfrm>
          <a:prstGeom prst="rect">
            <a:avLst/>
          </a:prstGeom>
        </p:spPr>
        <p:txBody>
          <a:bodyPr/>
          <a:lstStyle/>
          <a:p>
            <a:pPr/>
            <a:r>
              <a:t>We want to be able to recognize transformed versions of inputs we have seen before</a:t>
            </a:r>
          </a:p>
          <a:p>
            <a:pPr lvl="2"/>
            <a:r>
              <a:t>e.g., translation</a:t>
            </a:r>
          </a:p>
          <a:p>
            <a:pPr/>
            <a:r>
              <a:t>Without having been </a:t>
            </a:r>
            <a:r>
              <a:rPr>
                <a:solidFill>
                  <a:srgbClr val="C82506"/>
                </a:solidFill>
                <a:latin typeface="Helvetica Neue Medium"/>
                <a:ea typeface="Helvetica Neue Medium"/>
                <a:cs typeface="Helvetica Neue Medium"/>
                <a:sym typeface="Helvetica Neue Medium"/>
              </a:rPr>
              <a:t>trained</a:t>
            </a:r>
            <a:r>
              <a:t> on  all transformed versions</a:t>
            </a:r>
          </a:p>
          <a:p>
            <a:pPr>
              <a:defRPr b="1">
                <a:latin typeface="+mn-lt"/>
                <a:ea typeface="+mn-ea"/>
                <a:cs typeface="+mn-cs"/>
                <a:sym typeface="Helvetica Neue"/>
              </a:defRPr>
            </a:pPr>
            <a:r>
              <a:t>Equivariance:</a:t>
            </a:r>
            <a:r>
              <a:rPr b="0">
                <a:latin typeface="Helvetica Neue Light"/>
                <a:ea typeface="Helvetica Neue Light"/>
                <a:cs typeface="Helvetica Neue Light"/>
                <a:sym typeface="Helvetica Neue Light"/>
              </a:rPr>
              <a:t> Changes in the input induce the </a:t>
            </a:r>
            <a:r>
              <a:rPr b="0">
                <a:solidFill>
                  <a:srgbClr val="C82506"/>
                </a:solidFill>
                <a:latin typeface="Helvetica Neue Medium"/>
                <a:ea typeface="Helvetica Neue Medium"/>
                <a:cs typeface="Helvetica Neue Medium"/>
                <a:sym typeface="Helvetica Neue Medium"/>
              </a:rPr>
              <a:t>same changes</a:t>
            </a:r>
            <a:r>
              <a:rPr b="0">
                <a:latin typeface="Helvetica Neue Light"/>
                <a:ea typeface="Helvetica Neue Light"/>
                <a:cs typeface="Helvetica Neue Light"/>
                <a:sym typeface="Helvetica Neue Light"/>
              </a:rPr>
              <a:t> in the output</a:t>
            </a:r>
          </a:p>
        </p:txBody>
      </p:sp>
      <p:pic>
        <p:nvPicPr>
          <p:cNvPr id="495" name="Image" descr="Image"/>
          <p:cNvPicPr>
            <a:picLocks noChangeAspect="1"/>
          </p:cNvPicPr>
          <p:nvPr/>
        </p:nvPicPr>
        <p:blipFill>
          <a:blip r:embed="rId2">
            <a:extLst/>
          </a:blip>
          <a:stretch>
            <a:fillRect/>
          </a:stretch>
        </p:blipFill>
        <p:spPr>
          <a:xfrm>
            <a:off x="13758605" y="3293581"/>
            <a:ext cx="1676402" cy="1828802"/>
          </a:xfrm>
          <a:prstGeom prst="rect">
            <a:avLst/>
          </a:prstGeom>
          <a:ln w="12700">
            <a:miter lim="400000"/>
          </a:ln>
        </p:spPr>
      </p:pic>
      <p:grpSp>
        <p:nvGrpSpPr>
          <p:cNvPr id="503" name="Group"/>
          <p:cNvGrpSpPr/>
          <p:nvPr/>
        </p:nvGrpSpPr>
        <p:grpSpPr>
          <a:xfrm>
            <a:off x="13411609" y="3267569"/>
            <a:ext cx="9927050" cy="4112593"/>
            <a:chOff x="0" y="0"/>
            <a:chExt cx="9927049" cy="4112591"/>
          </a:xfrm>
        </p:grpSpPr>
        <p:grpSp>
          <p:nvGrpSpPr>
            <p:cNvPr id="499" name="Group"/>
            <p:cNvGrpSpPr/>
            <p:nvPr/>
          </p:nvGrpSpPr>
          <p:grpSpPr>
            <a:xfrm>
              <a:off x="12699" y="-1"/>
              <a:ext cx="9901651" cy="3810003"/>
              <a:chOff x="0" y="0"/>
              <a:chExt cx="9901650" cy="3810001"/>
            </a:xfrm>
          </p:grpSpPr>
          <p:sp>
            <p:nvSpPr>
              <p:cNvPr id="496" name="="/>
              <p:cNvSpPr txBox="1"/>
              <p:nvPr/>
            </p:nvSpPr>
            <p:spPr>
              <a:xfrm>
                <a:off x="4877406" y="1352631"/>
                <a:ext cx="490855"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latin typeface="+mn-lt"/>
                    <a:ea typeface="+mn-ea"/>
                    <a:cs typeface="+mn-cs"/>
                    <a:sym typeface="Helvetica Neue"/>
                  </a:defRPr>
                </a:lvl1pPr>
              </a:lstStyle>
              <a:p>
                <a:pPr/>
                <a:r>
                  <a:t>=</a:t>
                </a:r>
              </a:p>
            </p:txBody>
          </p:sp>
          <p:sp>
            <p:nvSpPr>
              <p:cNvPr id="497" name="Square"/>
              <p:cNvSpPr/>
              <p:nvPr/>
            </p:nvSpPr>
            <p:spPr>
              <a:xfrm>
                <a:off x="-1" y="0"/>
                <a:ext cx="3810003" cy="3810002"/>
              </a:xfrm>
              <a:prstGeom prst="rect">
                <a:avLst/>
              </a:prstGeom>
              <a:noFill/>
              <a:ln w="25400" cap="flat">
                <a:solidFill>
                  <a:srgbClr val="000000"/>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498" name="Square"/>
              <p:cNvSpPr/>
              <p:nvPr/>
            </p:nvSpPr>
            <p:spPr>
              <a:xfrm>
                <a:off x="6091648" y="0"/>
                <a:ext cx="3810003" cy="3810002"/>
              </a:xfrm>
              <a:prstGeom prst="rect">
                <a:avLst/>
              </a:prstGeom>
              <a:noFill/>
              <a:ln w="25400" cap="flat">
                <a:solidFill>
                  <a:srgbClr val="000000"/>
                </a:solidFill>
                <a:prstDash val="solid"/>
                <a:miter lim="400000"/>
              </a:ln>
              <a:effectLst/>
            </p:spPr>
            <p:txBody>
              <a:bodyPr wrap="square" lIns="71436" tIns="71436" rIns="71436" bIns="71436" numCol="1" anchor="ctr">
                <a:noAutofit/>
              </a:bodyPr>
              <a:lstStyle/>
              <a:p>
                <a:pPr>
                  <a:defRPr sz="3000">
                    <a:solidFill>
                      <a:srgbClr val="FFFFFF"/>
                    </a:solidFill>
                  </a:defRPr>
                </a:pPr>
              </a:p>
            </p:txBody>
          </p:sp>
        </p:grpSp>
        <p:grpSp>
          <p:nvGrpSpPr>
            <p:cNvPr id="502" name="Caption"/>
            <p:cNvGrpSpPr/>
            <p:nvPr/>
          </p:nvGrpSpPr>
          <p:grpSpPr>
            <a:xfrm>
              <a:off x="0" y="3924301"/>
              <a:ext cx="9927050" cy="188291"/>
              <a:chOff x="0" y="0"/>
              <a:chExt cx="9927049" cy="188290"/>
            </a:xfrm>
          </p:grpSpPr>
          <p:sp>
            <p:nvSpPr>
              <p:cNvPr id="500" name="Rectangle"/>
              <p:cNvSpPr/>
              <p:nvPr/>
            </p:nvSpPr>
            <p:spPr>
              <a:xfrm>
                <a:off x="0" y="0"/>
                <a:ext cx="9927050"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501" name="A box with a pixellated handwritten &quot;5&quot; in the top left corner, followed by an equal sign, followed by a box that has &quot;FIVE&quot; in the top left corner and &quot;NONE&quot; in the other three corners."/>
              <p:cNvSpPr txBox="1"/>
              <p:nvPr/>
            </p:nvSpPr>
            <p:spPr>
              <a:xfrm>
                <a:off x="-1" y="0"/>
                <a:ext cx="9927051"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box with a pixellated handwritten "5" in the top left corner, followed by an equal sign, followed by a box that has "FIVE" in the top left corner and "NONE" in the other three corners.</a:t>
                </a:r>
              </a:p>
            </p:txBody>
          </p:sp>
        </p:grpSp>
      </p:grpSp>
      <p:sp>
        <p:nvSpPr>
          <p:cNvPr id="504" name="FIVE"/>
          <p:cNvSpPr txBox="1"/>
          <p:nvPr/>
        </p:nvSpPr>
        <p:spPr>
          <a:xfrm>
            <a:off x="19812829" y="3801748"/>
            <a:ext cx="1335760" cy="81246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C82506"/>
                </a:solidFill>
              </a:defRPr>
            </a:lvl1pPr>
          </a:lstStyle>
          <a:p>
            <a:pPr/>
            <a:r>
              <a:t>FIVE</a:t>
            </a:r>
          </a:p>
        </p:txBody>
      </p:sp>
      <p:sp>
        <p:nvSpPr>
          <p:cNvPr id="505" name="NONE"/>
          <p:cNvSpPr txBox="1"/>
          <p:nvPr/>
        </p:nvSpPr>
        <p:spPr>
          <a:xfrm>
            <a:off x="21416551" y="3814167"/>
            <a:ext cx="1728597" cy="78762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5E5E5E"/>
                </a:solidFill>
                <a:latin typeface="+mn-lt"/>
                <a:ea typeface="+mn-ea"/>
                <a:cs typeface="+mn-cs"/>
                <a:sym typeface="Helvetica Neue"/>
              </a:defRPr>
            </a:lvl1pPr>
          </a:lstStyle>
          <a:p>
            <a:pPr/>
            <a:r>
              <a:t>NONE</a:t>
            </a:r>
          </a:p>
        </p:txBody>
      </p:sp>
      <p:sp>
        <p:nvSpPr>
          <p:cNvPr id="506" name="NONE"/>
          <p:cNvSpPr txBox="1"/>
          <p:nvPr/>
        </p:nvSpPr>
        <p:spPr>
          <a:xfrm>
            <a:off x="21416551" y="5499498"/>
            <a:ext cx="1728597" cy="78762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5E5E5E"/>
                </a:solidFill>
                <a:latin typeface="+mn-lt"/>
                <a:ea typeface="+mn-ea"/>
                <a:cs typeface="+mn-cs"/>
                <a:sym typeface="Helvetica Neue"/>
              </a:defRPr>
            </a:lvl1pPr>
          </a:lstStyle>
          <a:p>
            <a:pPr/>
            <a:r>
              <a:t>NONE</a:t>
            </a:r>
          </a:p>
        </p:txBody>
      </p:sp>
      <p:sp>
        <p:nvSpPr>
          <p:cNvPr id="507" name="NONE"/>
          <p:cNvSpPr txBox="1"/>
          <p:nvPr/>
        </p:nvSpPr>
        <p:spPr>
          <a:xfrm>
            <a:off x="19616410" y="5499498"/>
            <a:ext cx="1728597" cy="787628"/>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solidFill>
                  <a:srgbClr val="5E5E5E"/>
                </a:solidFill>
                <a:latin typeface="+mn-lt"/>
                <a:ea typeface="+mn-ea"/>
                <a:cs typeface="+mn-cs"/>
                <a:sym typeface="Helvetica Neue"/>
              </a:defRPr>
            </a:lvl1pPr>
          </a:lstStyle>
          <a:p>
            <a:pPr/>
            <a:r>
              <a:t>NONE</a:t>
            </a:r>
          </a:p>
        </p:txBody>
      </p:sp>
      <p:grpSp>
        <p:nvGrpSpPr>
          <p:cNvPr id="516" name="Group"/>
          <p:cNvGrpSpPr/>
          <p:nvPr/>
        </p:nvGrpSpPr>
        <p:grpSpPr>
          <a:xfrm>
            <a:off x="13421678" y="8029260"/>
            <a:ext cx="9901650" cy="3810003"/>
            <a:chOff x="0" y="0"/>
            <a:chExt cx="9901649" cy="3810001"/>
          </a:xfrm>
        </p:grpSpPr>
        <p:sp>
          <p:nvSpPr>
            <p:cNvPr id="508" name="="/>
            <p:cNvSpPr txBox="1"/>
            <p:nvPr/>
          </p:nvSpPr>
          <p:spPr>
            <a:xfrm>
              <a:off x="4877406" y="1352630"/>
              <a:ext cx="490855"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latin typeface="+mn-lt"/>
                  <a:ea typeface="+mn-ea"/>
                  <a:cs typeface="+mn-cs"/>
                  <a:sym typeface="Helvetica Neue"/>
                </a:defRPr>
              </a:lvl1pPr>
            </a:lstStyle>
            <a:p>
              <a:pPr/>
              <a:r>
                <a:t>=</a:t>
              </a:r>
            </a:p>
          </p:txBody>
        </p:sp>
        <p:pic>
          <p:nvPicPr>
            <p:cNvPr id="509" name="Image" descr="Image"/>
            <p:cNvPicPr>
              <a:picLocks noChangeAspect="1"/>
            </p:cNvPicPr>
            <p:nvPr/>
          </p:nvPicPr>
          <p:blipFill>
            <a:blip r:embed="rId2">
              <a:extLst/>
            </a:blip>
            <a:stretch>
              <a:fillRect/>
            </a:stretch>
          </p:blipFill>
          <p:spPr>
            <a:xfrm>
              <a:off x="2046116" y="26012"/>
              <a:ext cx="1676402" cy="1828802"/>
            </a:xfrm>
            <a:prstGeom prst="rect">
              <a:avLst/>
            </a:prstGeom>
            <a:ln w="12700" cap="flat">
              <a:noFill/>
              <a:miter lim="400000"/>
            </a:ln>
            <a:effectLst/>
          </p:spPr>
        </p:pic>
        <p:sp>
          <p:nvSpPr>
            <p:cNvPr id="510" name="Square"/>
            <p:cNvSpPr/>
            <p:nvPr/>
          </p:nvSpPr>
          <p:spPr>
            <a:xfrm>
              <a:off x="0" y="-1"/>
              <a:ext cx="3810001" cy="3810003"/>
            </a:xfrm>
            <a:prstGeom prst="rect">
              <a:avLst/>
            </a:prstGeom>
            <a:noFill/>
            <a:ln w="25400" cap="flat">
              <a:solidFill>
                <a:srgbClr val="000000"/>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511" name="Square"/>
            <p:cNvSpPr/>
            <p:nvPr/>
          </p:nvSpPr>
          <p:spPr>
            <a:xfrm>
              <a:off x="6091647" y="-1"/>
              <a:ext cx="3810003" cy="3810003"/>
            </a:xfrm>
            <a:prstGeom prst="rect">
              <a:avLst/>
            </a:prstGeom>
            <a:noFill/>
            <a:ln w="25400" cap="flat">
              <a:solidFill>
                <a:srgbClr val="000000"/>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512" name="FIVE"/>
            <p:cNvSpPr txBox="1"/>
            <p:nvPr/>
          </p:nvSpPr>
          <p:spPr>
            <a:xfrm>
              <a:off x="8191291" y="460914"/>
              <a:ext cx="1335761" cy="8124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C82506"/>
                  </a:solidFill>
                </a:defRPr>
              </a:lvl1pPr>
            </a:lstStyle>
            <a:p>
              <a:pPr/>
              <a:r>
                <a:t>FIVE</a:t>
              </a:r>
            </a:p>
          </p:txBody>
        </p:sp>
        <p:sp>
          <p:nvSpPr>
            <p:cNvPr id="513" name="NONE"/>
            <p:cNvSpPr txBox="1"/>
            <p:nvPr/>
          </p:nvSpPr>
          <p:spPr>
            <a:xfrm>
              <a:off x="6194732" y="473333"/>
              <a:ext cx="1728597"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5E5E5E"/>
                  </a:solidFill>
                  <a:latin typeface="+mn-lt"/>
                  <a:ea typeface="+mn-ea"/>
                  <a:cs typeface="+mn-cs"/>
                  <a:sym typeface="Helvetica Neue"/>
                </a:defRPr>
              </a:lvl1pPr>
            </a:lstStyle>
            <a:p>
              <a:pPr/>
              <a:r>
                <a:t>NONE</a:t>
              </a:r>
            </a:p>
          </p:txBody>
        </p:sp>
        <p:sp>
          <p:nvSpPr>
            <p:cNvPr id="514" name="NONE"/>
            <p:cNvSpPr txBox="1"/>
            <p:nvPr/>
          </p:nvSpPr>
          <p:spPr>
            <a:xfrm>
              <a:off x="7992242" y="2231928"/>
              <a:ext cx="1728597"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5E5E5E"/>
                  </a:solidFill>
                  <a:latin typeface="+mn-lt"/>
                  <a:ea typeface="+mn-ea"/>
                  <a:cs typeface="+mn-cs"/>
                  <a:sym typeface="Helvetica Neue"/>
                </a:defRPr>
              </a:lvl1pPr>
            </a:lstStyle>
            <a:p>
              <a:pPr/>
              <a:r>
                <a:t>NONE</a:t>
              </a:r>
            </a:p>
          </p:txBody>
        </p:sp>
        <p:sp>
          <p:nvSpPr>
            <p:cNvPr id="515" name="NONE"/>
            <p:cNvSpPr txBox="1"/>
            <p:nvPr/>
          </p:nvSpPr>
          <p:spPr>
            <a:xfrm>
              <a:off x="6192101" y="2231928"/>
              <a:ext cx="1728597"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solidFill>
                    <a:srgbClr val="5E5E5E"/>
                  </a:solidFill>
                  <a:latin typeface="+mn-lt"/>
                  <a:ea typeface="+mn-ea"/>
                  <a:cs typeface="+mn-cs"/>
                  <a:sym typeface="Helvetica Neue"/>
                </a:defRPr>
              </a:lvl1pPr>
            </a:lstStyle>
            <a:p>
              <a:pPr/>
              <a:r>
                <a:t>NONE</a:t>
              </a:r>
            </a:p>
          </p:txBody>
        </p:sp>
      </p:grpSp>
      <p:grpSp>
        <p:nvGrpSpPr>
          <p:cNvPr id="519" name="A box with a pixellated handwritten &quot;5&quot; in the top right corner, followed by an equal sign, followed by a box that has &quot;FIVE&quot; in the top right corner and &quot;NONE&quot; in the other three corners."/>
          <p:cNvGrpSpPr/>
          <p:nvPr/>
        </p:nvGrpSpPr>
        <p:grpSpPr>
          <a:xfrm>
            <a:off x="13408980" y="11953561"/>
            <a:ext cx="9927047" cy="188291"/>
            <a:chOff x="0" y="0"/>
            <a:chExt cx="9927046" cy="188289"/>
          </a:xfrm>
        </p:grpSpPr>
        <p:sp>
          <p:nvSpPr>
            <p:cNvPr id="517" name="Rectangle"/>
            <p:cNvSpPr/>
            <p:nvPr/>
          </p:nvSpPr>
          <p:spPr>
            <a:xfrm>
              <a:off x="0" y="0"/>
              <a:ext cx="9927047" cy="188290"/>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518" name="A box with a pixellated handwritten &quot;5&quot; in the top right corner, followed by an equal sign, followed by a box that has &quot;FIVE&quot; in the top right corner and &quot;NONE&quot; in the other three corners."/>
            <p:cNvSpPr txBox="1"/>
            <p:nvPr/>
          </p:nvSpPr>
          <p:spPr>
            <a:xfrm>
              <a:off x="0" y="0"/>
              <a:ext cx="9927047"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box with a pixellated handwritten "5" in the top right corner, followed by an equal sign, followed by a box that has "FIVE" in the top right corner and "NONE" in the other three corners.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49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9" grpId="2"/>
      <p:bldP build="p" bldLvl="5" animBg="1" rev="0" advAuto="0" spid="494" grpId="3"/>
      <p:bldP build="whole" bldLvl="1" animBg="1" rev="0" advAuto="0" spid="51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Operation: Matrix Product"/>
          <p:cNvSpPr txBox="1"/>
          <p:nvPr>
            <p:ph type="title"/>
          </p:nvPr>
        </p:nvSpPr>
        <p:spPr>
          <a:xfrm>
            <a:off x="2667000" y="357186"/>
            <a:ext cx="19050000" cy="3036097"/>
          </a:xfrm>
          <a:prstGeom prst="rect">
            <a:avLst/>
          </a:prstGeom>
        </p:spPr>
        <p:txBody>
          <a:bodyPr/>
          <a:lstStyle/>
          <a:p>
            <a:pPr/>
            <a:r>
              <a:t>Operation: Matrix Product</a:t>
            </a:r>
          </a:p>
        </p:txBody>
      </p:sp>
      <p:sp>
        <p:nvSpPr>
          <p:cNvPr id="522" name="Recall that we can represent the activations in a densely connected neural network by a matrix product"/>
          <p:cNvSpPr txBox="1"/>
          <p:nvPr>
            <p:ph type="body" sz="quarter" idx="1"/>
          </p:nvPr>
        </p:nvSpPr>
        <p:spPr>
          <a:xfrm>
            <a:off x="4969209" y="3621002"/>
            <a:ext cx="9563553" cy="3036097"/>
          </a:xfrm>
          <a:prstGeom prst="rect">
            <a:avLst/>
          </a:prstGeom>
        </p:spPr>
        <p:txBody>
          <a:bodyPr/>
          <a:lstStyle/>
          <a:p>
            <a:pPr marL="0" indent="0">
              <a:buSzTx/>
              <a:buNone/>
            </a:pPr>
            <a:r>
              <a:t>Recall that we can represent the </a:t>
            </a:r>
            <a:r>
              <a:rPr>
                <a:solidFill>
                  <a:srgbClr val="C82506"/>
                </a:solidFill>
                <a:latin typeface="Helvetica Neue Medium"/>
                <a:ea typeface="Helvetica Neue Medium"/>
                <a:cs typeface="Helvetica Neue Medium"/>
                <a:sym typeface="Helvetica Neue Medium"/>
              </a:rPr>
              <a:t>activations</a:t>
            </a:r>
            <a:r>
              <a:t> in a densely connected neural network by a </a:t>
            </a:r>
            <a:r>
              <a:rPr>
                <a:solidFill>
                  <a:srgbClr val="C82506"/>
                </a:solidFill>
                <a:latin typeface="Helvetica Neue Medium"/>
                <a:ea typeface="Helvetica Neue Medium"/>
                <a:cs typeface="Helvetica Neue Medium"/>
                <a:sym typeface="Helvetica Neue Medium"/>
              </a:rPr>
              <a:t>matrix product</a:t>
            </a:r>
          </a:p>
        </p:txBody>
      </p:sp>
      <p:grpSp>
        <p:nvGrpSpPr>
          <p:cNvPr id="616" name="Group"/>
          <p:cNvGrpSpPr/>
          <p:nvPr/>
        </p:nvGrpSpPr>
        <p:grpSpPr>
          <a:xfrm>
            <a:off x="15684222" y="2769762"/>
            <a:ext cx="6249791" cy="6633237"/>
            <a:chOff x="0" y="0"/>
            <a:chExt cx="6249789" cy="6633236"/>
          </a:xfrm>
        </p:grpSpPr>
        <p:grpSp>
          <p:nvGrpSpPr>
            <p:cNvPr id="525" name="x1,1"/>
            <p:cNvGrpSpPr/>
            <p:nvPr/>
          </p:nvGrpSpPr>
          <p:grpSpPr>
            <a:xfrm>
              <a:off x="0" y="543393"/>
              <a:ext cx="770827" cy="770827"/>
              <a:chOff x="0" y="0"/>
              <a:chExt cx="770826" cy="770825"/>
            </a:xfrm>
          </p:grpSpPr>
          <p:sp>
            <p:nvSpPr>
              <p:cNvPr id="523"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24" name="x1,1"/>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1,1</a:t>
                </a:r>
              </a:p>
            </p:txBody>
          </p:sp>
        </p:grpSp>
        <p:grpSp>
          <p:nvGrpSpPr>
            <p:cNvPr id="528" name="x1,2"/>
            <p:cNvGrpSpPr/>
            <p:nvPr/>
          </p:nvGrpSpPr>
          <p:grpSpPr>
            <a:xfrm>
              <a:off x="0" y="1552000"/>
              <a:ext cx="770827" cy="770827"/>
              <a:chOff x="0" y="0"/>
              <a:chExt cx="770826" cy="770825"/>
            </a:xfrm>
          </p:grpSpPr>
          <p:sp>
            <p:nvSpPr>
              <p:cNvPr id="526"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27" name="x1,2"/>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1,2</a:t>
                </a:r>
              </a:p>
            </p:txBody>
          </p:sp>
        </p:grpSp>
        <p:grpSp>
          <p:nvGrpSpPr>
            <p:cNvPr id="531" name="x1,3"/>
            <p:cNvGrpSpPr/>
            <p:nvPr/>
          </p:nvGrpSpPr>
          <p:grpSpPr>
            <a:xfrm>
              <a:off x="0" y="2560606"/>
              <a:ext cx="770827" cy="770827"/>
              <a:chOff x="0" y="0"/>
              <a:chExt cx="770826" cy="770825"/>
            </a:xfrm>
          </p:grpSpPr>
          <p:sp>
            <p:nvSpPr>
              <p:cNvPr id="529"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30" name="x1,3"/>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1,3</a:t>
                </a:r>
              </a:p>
            </p:txBody>
          </p:sp>
        </p:grpSp>
        <p:sp>
          <p:nvSpPr>
            <p:cNvPr id="532" name=".…"/>
            <p:cNvSpPr txBox="1"/>
            <p:nvPr/>
          </p:nvSpPr>
          <p:spPr>
            <a:xfrm>
              <a:off x="163915" y="3478471"/>
              <a:ext cx="314524"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535" name="x32,32"/>
            <p:cNvGrpSpPr/>
            <p:nvPr/>
          </p:nvGrpSpPr>
          <p:grpSpPr>
            <a:xfrm>
              <a:off x="0" y="5862410"/>
              <a:ext cx="770827" cy="770827"/>
              <a:chOff x="0" y="0"/>
              <a:chExt cx="770826" cy="770825"/>
            </a:xfrm>
          </p:grpSpPr>
          <p:sp>
            <p:nvSpPr>
              <p:cNvPr id="533"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34" name="x32,32"/>
              <p:cNvSpPr txBox="1"/>
              <p:nvPr/>
            </p:nvSpPr>
            <p:spPr>
              <a:xfrm>
                <a:off x="144634" y="88220"/>
                <a:ext cx="481557"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x</a:t>
                </a:r>
                <a:r>
                  <a:rPr baseline="-5998"/>
                  <a:t>32,32</a:t>
                </a:r>
              </a:p>
            </p:txBody>
          </p:sp>
        </p:grpSp>
        <p:grpSp>
          <p:nvGrpSpPr>
            <p:cNvPr id="538" name="h1,1"/>
            <p:cNvGrpSpPr/>
            <p:nvPr/>
          </p:nvGrpSpPr>
          <p:grpSpPr>
            <a:xfrm>
              <a:off x="1843607" y="543393"/>
              <a:ext cx="770827" cy="770827"/>
              <a:chOff x="0" y="0"/>
              <a:chExt cx="770826" cy="770825"/>
            </a:xfrm>
          </p:grpSpPr>
          <p:sp>
            <p:nvSpPr>
              <p:cNvPr id="536"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37" name="h1,1"/>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1,1</a:t>
                </a:r>
              </a:p>
            </p:txBody>
          </p:sp>
        </p:grpSp>
        <p:grpSp>
          <p:nvGrpSpPr>
            <p:cNvPr id="541" name="h1,2"/>
            <p:cNvGrpSpPr/>
            <p:nvPr/>
          </p:nvGrpSpPr>
          <p:grpSpPr>
            <a:xfrm>
              <a:off x="1843607" y="1552000"/>
              <a:ext cx="770827" cy="770827"/>
              <a:chOff x="0" y="0"/>
              <a:chExt cx="770826" cy="770825"/>
            </a:xfrm>
          </p:grpSpPr>
          <p:sp>
            <p:nvSpPr>
              <p:cNvPr id="539"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40" name="h1,2"/>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1,2</a:t>
                </a:r>
              </a:p>
            </p:txBody>
          </p:sp>
        </p:grpSp>
        <p:grpSp>
          <p:nvGrpSpPr>
            <p:cNvPr id="544" name="h1,3"/>
            <p:cNvGrpSpPr/>
            <p:nvPr/>
          </p:nvGrpSpPr>
          <p:grpSpPr>
            <a:xfrm>
              <a:off x="1843607" y="2560606"/>
              <a:ext cx="770827" cy="770827"/>
              <a:chOff x="0" y="0"/>
              <a:chExt cx="770826" cy="770825"/>
            </a:xfrm>
          </p:grpSpPr>
          <p:sp>
            <p:nvSpPr>
              <p:cNvPr id="542"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43" name="h1,3"/>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a:t>
                </a:r>
                <a:r>
                  <a:t>,</a:t>
                </a:r>
                <a:r>
                  <a:rPr baseline="-5998"/>
                  <a:t>3</a:t>
                </a:r>
              </a:p>
            </p:txBody>
          </p:sp>
        </p:grpSp>
        <p:sp>
          <p:nvSpPr>
            <p:cNvPr id="545" name=".…"/>
            <p:cNvSpPr txBox="1"/>
            <p:nvPr/>
          </p:nvSpPr>
          <p:spPr>
            <a:xfrm>
              <a:off x="2049191" y="3478471"/>
              <a:ext cx="314524"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548" name="h1,512"/>
            <p:cNvGrpSpPr/>
            <p:nvPr/>
          </p:nvGrpSpPr>
          <p:grpSpPr>
            <a:xfrm>
              <a:off x="1821040" y="5862410"/>
              <a:ext cx="770827" cy="770827"/>
              <a:chOff x="0" y="0"/>
              <a:chExt cx="770826" cy="770825"/>
            </a:xfrm>
          </p:grpSpPr>
          <p:sp>
            <p:nvSpPr>
              <p:cNvPr id="546"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47" name="h1,512"/>
              <p:cNvSpPr txBox="1"/>
              <p:nvPr/>
            </p:nvSpPr>
            <p:spPr>
              <a:xfrm>
                <a:off x="144634" y="88220"/>
                <a:ext cx="481557"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1,512</a:t>
                </a:r>
              </a:p>
            </p:txBody>
          </p:sp>
        </p:grpSp>
        <p:sp>
          <p:nvSpPr>
            <p:cNvPr id="549" name="Connection Line"/>
            <p:cNvSpPr/>
            <p:nvPr/>
          </p:nvSpPr>
          <p:spPr>
            <a:xfrm>
              <a:off x="385412" y="928805"/>
              <a:ext cx="1843609"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0" name="Connection Line"/>
            <p:cNvSpPr/>
            <p:nvPr/>
          </p:nvSpPr>
          <p:spPr>
            <a:xfrm>
              <a:off x="385412" y="928805"/>
              <a:ext cx="1843609" cy="100860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1" name="Connection Line"/>
            <p:cNvSpPr/>
            <p:nvPr/>
          </p:nvSpPr>
          <p:spPr>
            <a:xfrm>
              <a:off x="385412" y="928805"/>
              <a:ext cx="1843609" cy="201721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2" name="Connection Line"/>
            <p:cNvSpPr/>
            <p:nvPr/>
          </p:nvSpPr>
          <p:spPr>
            <a:xfrm>
              <a:off x="385412" y="928805"/>
              <a:ext cx="1821042" cy="531901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3" name="Connection Line"/>
            <p:cNvSpPr/>
            <p:nvPr/>
          </p:nvSpPr>
          <p:spPr>
            <a:xfrm flipV="1">
              <a:off x="385412" y="928805"/>
              <a:ext cx="1843609" cy="100860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4" name="Connection Line"/>
            <p:cNvSpPr/>
            <p:nvPr/>
          </p:nvSpPr>
          <p:spPr>
            <a:xfrm>
              <a:off x="385412" y="1937412"/>
              <a:ext cx="1843609"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5" name="Connection Line"/>
            <p:cNvSpPr/>
            <p:nvPr/>
          </p:nvSpPr>
          <p:spPr>
            <a:xfrm>
              <a:off x="385412" y="1937412"/>
              <a:ext cx="1843609" cy="10086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6" name="Connection Line"/>
            <p:cNvSpPr/>
            <p:nvPr/>
          </p:nvSpPr>
          <p:spPr>
            <a:xfrm>
              <a:off x="385412" y="1937412"/>
              <a:ext cx="1821042" cy="431041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7" name="Connection Line"/>
            <p:cNvSpPr/>
            <p:nvPr/>
          </p:nvSpPr>
          <p:spPr>
            <a:xfrm flipV="1">
              <a:off x="385412" y="928806"/>
              <a:ext cx="1843609" cy="201721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8" name="Connection Line"/>
            <p:cNvSpPr/>
            <p:nvPr/>
          </p:nvSpPr>
          <p:spPr>
            <a:xfrm flipV="1">
              <a:off x="385412" y="1937413"/>
              <a:ext cx="1843609" cy="10086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59" name="Connection Line"/>
            <p:cNvSpPr/>
            <p:nvPr/>
          </p:nvSpPr>
          <p:spPr>
            <a:xfrm>
              <a:off x="385412" y="2946019"/>
              <a:ext cx="1843609"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0" name="Connection Line"/>
            <p:cNvSpPr/>
            <p:nvPr/>
          </p:nvSpPr>
          <p:spPr>
            <a:xfrm>
              <a:off x="385412" y="2946019"/>
              <a:ext cx="1821042" cy="330180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1" name="Connection Line"/>
            <p:cNvSpPr/>
            <p:nvPr/>
          </p:nvSpPr>
          <p:spPr>
            <a:xfrm flipV="1">
              <a:off x="385412" y="928805"/>
              <a:ext cx="1843609" cy="531901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2" name="Connection Line"/>
            <p:cNvSpPr/>
            <p:nvPr/>
          </p:nvSpPr>
          <p:spPr>
            <a:xfrm flipV="1">
              <a:off x="385412" y="1937413"/>
              <a:ext cx="1843609" cy="4310411"/>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3" name="Connection Line"/>
            <p:cNvSpPr/>
            <p:nvPr/>
          </p:nvSpPr>
          <p:spPr>
            <a:xfrm flipV="1">
              <a:off x="385412" y="2946019"/>
              <a:ext cx="1843609" cy="330180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4" name="Connection Line"/>
            <p:cNvSpPr/>
            <p:nvPr/>
          </p:nvSpPr>
          <p:spPr>
            <a:xfrm>
              <a:off x="385412" y="6247822"/>
              <a:ext cx="182104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5" name="Connection Line"/>
            <p:cNvSpPr/>
            <p:nvPr/>
          </p:nvSpPr>
          <p:spPr>
            <a:xfrm flipV="1">
              <a:off x="2229019" y="921870"/>
              <a:ext cx="1678625" cy="693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66" name="Connection Line"/>
            <p:cNvSpPr/>
            <p:nvPr/>
          </p:nvSpPr>
          <p:spPr>
            <a:xfrm flipV="1">
              <a:off x="2229019" y="2939084"/>
              <a:ext cx="1678625" cy="693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569" name="h2,1"/>
            <p:cNvGrpSpPr/>
            <p:nvPr/>
          </p:nvGrpSpPr>
          <p:grpSpPr>
            <a:xfrm>
              <a:off x="3522230" y="536459"/>
              <a:ext cx="770827" cy="770825"/>
              <a:chOff x="0" y="0"/>
              <a:chExt cx="770826" cy="770824"/>
            </a:xfrm>
          </p:grpSpPr>
          <p:sp>
            <p:nvSpPr>
              <p:cNvPr id="567" name="Circle"/>
              <p:cNvSpPr/>
              <p:nvPr/>
            </p:nvSpPr>
            <p:spPr>
              <a:xfrm>
                <a:off x="-1" y="-1"/>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68" name="h2,1"/>
              <p:cNvSpPr txBox="1"/>
              <p:nvPr/>
            </p:nvSpPr>
            <p:spPr>
              <a:xfrm>
                <a:off x="144634" y="202519"/>
                <a:ext cx="481557" cy="3657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2,1</a:t>
                </a:r>
              </a:p>
            </p:txBody>
          </p:sp>
        </p:grpSp>
        <p:grpSp>
          <p:nvGrpSpPr>
            <p:cNvPr id="572" name="h2,2"/>
            <p:cNvGrpSpPr/>
            <p:nvPr/>
          </p:nvGrpSpPr>
          <p:grpSpPr>
            <a:xfrm>
              <a:off x="3522230" y="1545065"/>
              <a:ext cx="770827" cy="770827"/>
              <a:chOff x="0" y="0"/>
              <a:chExt cx="770826" cy="770825"/>
            </a:xfrm>
          </p:grpSpPr>
          <p:sp>
            <p:nvSpPr>
              <p:cNvPr id="570"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71" name="h2,2"/>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a:t>
                </a:r>
              </a:p>
            </p:txBody>
          </p:sp>
        </p:grpSp>
        <p:grpSp>
          <p:nvGrpSpPr>
            <p:cNvPr id="575" name="h2,3"/>
            <p:cNvGrpSpPr/>
            <p:nvPr/>
          </p:nvGrpSpPr>
          <p:grpSpPr>
            <a:xfrm>
              <a:off x="3522230" y="2553671"/>
              <a:ext cx="770827" cy="770827"/>
              <a:chOff x="0" y="0"/>
              <a:chExt cx="770826" cy="770825"/>
            </a:xfrm>
          </p:grpSpPr>
          <p:sp>
            <p:nvSpPr>
              <p:cNvPr id="573"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74" name="h2,3"/>
              <p:cNvSpPr txBox="1"/>
              <p:nvPr/>
            </p:nvSpPr>
            <p:spPr>
              <a:xfrm>
                <a:off x="144634" y="202520"/>
                <a:ext cx="481557" cy="36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a:t>
                </a:r>
                <a:r>
                  <a:t>,</a:t>
                </a:r>
                <a:r>
                  <a:rPr baseline="-5998"/>
                  <a:t>3</a:t>
                </a:r>
              </a:p>
            </p:txBody>
          </p:sp>
        </p:grpSp>
        <p:grpSp>
          <p:nvGrpSpPr>
            <p:cNvPr id="578" name="h2,256"/>
            <p:cNvGrpSpPr/>
            <p:nvPr/>
          </p:nvGrpSpPr>
          <p:grpSpPr>
            <a:xfrm>
              <a:off x="3499662" y="5855476"/>
              <a:ext cx="770827" cy="770827"/>
              <a:chOff x="0" y="0"/>
              <a:chExt cx="770826" cy="770825"/>
            </a:xfrm>
          </p:grpSpPr>
          <p:sp>
            <p:nvSpPr>
              <p:cNvPr id="576"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77" name="h2,256"/>
              <p:cNvSpPr txBox="1"/>
              <p:nvPr/>
            </p:nvSpPr>
            <p:spPr>
              <a:xfrm>
                <a:off x="144634" y="88220"/>
                <a:ext cx="481557"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1600">
                    <a:solidFill>
                      <a:srgbClr val="929292"/>
                    </a:solidFill>
                    <a:latin typeface="+mn-lt"/>
                    <a:ea typeface="+mn-ea"/>
                    <a:cs typeface="+mn-cs"/>
                    <a:sym typeface="Helvetica Neue"/>
                  </a:defRPr>
                </a:pPr>
                <a:r>
                  <a:t>h</a:t>
                </a:r>
                <a:r>
                  <a:rPr baseline="-5998"/>
                  <a:t>2,256</a:t>
                </a:r>
              </a:p>
            </p:txBody>
          </p:sp>
        </p:grpSp>
        <p:sp>
          <p:nvSpPr>
            <p:cNvPr id="579" name="Connection Line"/>
            <p:cNvSpPr/>
            <p:nvPr/>
          </p:nvSpPr>
          <p:spPr>
            <a:xfrm>
              <a:off x="2229019" y="928805"/>
              <a:ext cx="1678625" cy="100167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0" name="Connection Line"/>
            <p:cNvSpPr/>
            <p:nvPr/>
          </p:nvSpPr>
          <p:spPr>
            <a:xfrm>
              <a:off x="2229019" y="928805"/>
              <a:ext cx="1678625" cy="201028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1" name="Connection Line"/>
            <p:cNvSpPr/>
            <p:nvPr/>
          </p:nvSpPr>
          <p:spPr>
            <a:xfrm>
              <a:off x="2229019" y="928805"/>
              <a:ext cx="1656057" cy="531208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2" name="Connection Line"/>
            <p:cNvSpPr/>
            <p:nvPr/>
          </p:nvSpPr>
          <p:spPr>
            <a:xfrm flipV="1">
              <a:off x="2229019" y="921870"/>
              <a:ext cx="1678625" cy="101554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3" name="Connection Line"/>
            <p:cNvSpPr/>
            <p:nvPr/>
          </p:nvSpPr>
          <p:spPr>
            <a:xfrm flipV="1">
              <a:off x="2229019" y="1930477"/>
              <a:ext cx="1678625" cy="693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4" name="Connection Line"/>
            <p:cNvSpPr/>
            <p:nvPr/>
          </p:nvSpPr>
          <p:spPr>
            <a:xfrm>
              <a:off x="2229019" y="1937412"/>
              <a:ext cx="1678625" cy="100167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5" name="Connection Line"/>
            <p:cNvSpPr/>
            <p:nvPr/>
          </p:nvSpPr>
          <p:spPr>
            <a:xfrm>
              <a:off x="2229019" y="1937412"/>
              <a:ext cx="1656057" cy="430347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6" name="Connection Line"/>
            <p:cNvSpPr/>
            <p:nvPr/>
          </p:nvSpPr>
          <p:spPr>
            <a:xfrm flipV="1">
              <a:off x="2229019" y="921871"/>
              <a:ext cx="1678625" cy="202415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7" name="Connection Line"/>
            <p:cNvSpPr/>
            <p:nvPr/>
          </p:nvSpPr>
          <p:spPr>
            <a:xfrm flipV="1">
              <a:off x="2229019" y="1930477"/>
              <a:ext cx="1678625" cy="101554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8" name="Connection Line"/>
            <p:cNvSpPr/>
            <p:nvPr/>
          </p:nvSpPr>
          <p:spPr>
            <a:xfrm>
              <a:off x="2229019" y="2946018"/>
              <a:ext cx="1656057" cy="329487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89" name="Connection Line"/>
            <p:cNvSpPr/>
            <p:nvPr/>
          </p:nvSpPr>
          <p:spPr>
            <a:xfrm flipV="1">
              <a:off x="2206452" y="921870"/>
              <a:ext cx="1701192" cy="532595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90" name="Connection Line"/>
            <p:cNvSpPr/>
            <p:nvPr/>
          </p:nvSpPr>
          <p:spPr>
            <a:xfrm flipV="1">
              <a:off x="2206452" y="1930477"/>
              <a:ext cx="1701192" cy="431734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91" name="Connection Line"/>
            <p:cNvSpPr/>
            <p:nvPr/>
          </p:nvSpPr>
          <p:spPr>
            <a:xfrm flipV="1">
              <a:off x="2206452" y="2939084"/>
              <a:ext cx="1701192" cy="330874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92" name="Connection Line"/>
            <p:cNvSpPr/>
            <p:nvPr/>
          </p:nvSpPr>
          <p:spPr>
            <a:xfrm flipV="1">
              <a:off x="2206452" y="6240888"/>
              <a:ext cx="1678624" cy="6936"/>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93" name="Connection Line"/>
            <p:cNvSpPr/>
            <p:nvPr/>
          </p:nvSpPr>
          <p:spPr>
            <a:xfrm>
              <a:off x="3907642" y="921870"/>
              <a:ext cx="1956735" cy="462545"/>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594" name="Connection Line"/>
            <p:cNvSpPr/>
            <p:nvPr/>
          </p:nvSpPr>
          <p:spPr>
            <a:xfrm>
              <a:off x="3907642" y="921870"/>
              <a:ext cx="1956735" cy="167425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597" name="zero"/>
            <p:cNvGrpSpPr/>
            <p:nvPr/>
          </p:nvGrpSpPr>
          <p:grpSpPr>
            <a:xfrm>
              <a:off x="5478963" y="-1"/>
              <a:ext cx="770827" cy="2768829"/>
              <a:chOff x="0" y="0"/>
              <a:chExt cx="770826" cy="2768827"/>
            </a:xfrm>
          </p:grpSpPr>
          <p:sp>
            <p:nvSpPr>
              <p:cNvPr id="595" name="Circle"/>
              <p:cNvSpPr/>
              <p:nvPr/>
            </p:nvSpPr>
            <p:spPr>
              <a:xfrm>
                <a:off x="0" y="999001"/>
                <a:ext cx="770827" cy="770827"/>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96" name="zero"/>
              <p:cNvSpPr txBox="1"/>
              <p:nvPr/>
            </p:nvSpPr>
            <p:spPr>
              <a:xfrm>
                <a:off x="144635" y="0"/>
                <a:ext cx="481556" cy="2768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a:latin typeface="+mn-lt"/>
                    <a:ea typeface="+mn-ea"/>
                    <a:cs typeface="+mn-cs"/>
                    <a:sym typeface="Helvetica Neue"/>
                  </a:defRPr>
                </a:lvl1pPr>
              </a:lstStyle>
              <a:p>
                <a:pPr/>
                <a:r>
                  <a:t>zero</a:t>
                </a:r>
              </a:p>
            </p:txBody>
          </p:sp>
        </p:grpSp>
        <p:grpSp>
          <p:nvGrpSpPr>
            <p:cNvPr id="600" name="one"/>
            <p:cNvGrpSpPr/>
            <p:nvPr/>
          </p:nvGrpSpPr>
          <p:grpSpPr>
            <a:xfrm>
              <a:off x="5478963" y="2210715"/>
              <a:ext cx="770827" cy="770827"/>
              <a:chOff x="0" y="0"/>
              <a:chExt cx="770826" cy="770825"/>
            </a:xfrm>
          </p:grpSpPr>
          <p:sp>
            <p:nvSpPr>
              <p:cNvPr id="598" name="Circle"/>
              <p:cNvSpPr/>
              <p:nvPr/>
            </p:nvSpPr>
            <p:spPr>
              <a:xfrm>
                <a:off x="-1" y="0"/>
                <a:ext cx="770828" cy="770826"/>
              </a:xfrm>
              <a:prstGeom prst="ellipse">
                <a:avLst/>
              </a:prstGeom>
              <a:solidFill>
                <a:srgbClr val="FCB7AC"/>
              </a:solid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599" name="one"/>
              <p:cNvSpPr txBox="1"/>
              <p:nvPr/>
            </p:nvSpPr>
            <p:spPr>
              <a:xfrm>
                <a:off x="144634" y="88220"/>
                <a:ext cx="481557"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one</a:t>
                </a:r>
              </a:p>
            </p:txBody>
          </p:sp>
        </p:grpSp>
        <p:sp>
          <p:nvSpPr>
            <p:cNvPr id="601" name=".…"/>
            <p:cNvSpPr txBox="1"/>
            <p:nvPr/>
          </p:nvSpPr>
          <p:spPr>
            <a:xfrm>
              <a:off x="5707114" y="2677229"/>
              <a:ext cx="314524" cy="2108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nvGrpSpPr>
            <p:cNvPr id="604" name="nine"/>
            <p:cNvGrpSpPr/>
            <p:nvPr/>
          </p:nvGrpSpPr>
          <p:grpSpPr>
            <a:xfrm>
              <a:off x="5478963" y="4707020"/>
              <a:ext cx="770827" cy="770827"/>
              <a:chOff x="0" y="0"/>
              <a:chExt cx="770826" cy="770825"/>
            </a:xfrm>
          </p:grpSpPr>
          <p:sp>
            <p:nvSpPr>
              <p:cNvPr id="602" name="Circle"/>
              <p:cNvSpPr/>
              <p:nvPr/>
            </p:nvSpPr>
            <p:spPr>
              <a:xfrm>
                <a:off x="-1" y="0"/>
                <a:ext cx="770828" cy="770826"/>
              </a:xfrm>
              <a:prstGeom prst="ellipse">
                <a:avLst/>
              </a:prstGeom>
              <a:noFill/>
              <a:ln w="63500" cap="flat">
                <a:solidFill>
                  <a:srgbClr val="000000"/>
                </a:solidFill>
                <a:prstDash val="solid"/>
                <a:miter lim="400000"/>
              </a:ln>
              <a:effectLst/>
            </p:spPr>
            <p:txBody>
              <a:bodyPr wrap="square" lIns="71436" tIns="71436" rIns="71436" bIns="71436" numCol="1" anchor="ctr">
                <a:noAutofit/>
              </a:bodyPr>
              <a:lstStyle/>
              <a:p>
                <a:pPr>
                  <a:defRPr>
                    <a:latin typeface="+mn-lt"/>
                    <a:ea typeface="+mn-ea"/>
                    <a:cs typeface="+mn-cs"/>
                    <a:sym typeface="Helvetica Neue"/>
                  </a:defRPr>
                </a:pPr>
              </a:p>
            </p:txBody>
          </p:sp>
          <p:sp>
            <p:nvSpPr>
              <p:cNvPr id="603" name="nine"/>
              <p:cNvSpPr txBox="1"/>
              <p:nvPr/>
            </p:nvSpPr>
            <p:spPr>
              <a:xfrm>
                <a:off x="144634" y="88220"/>
                <a:ext cx="481557" cy="5943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600">
                    <a:latin typeface="+mn-lt"/>
                    <a:ea typeface="+mn-ea"/>
                    <a:cs typeface="+mn-cs"/>
                    <a:sym typeface="Helvetica Neue"/>
                  </a:defRPr>
                </a:lvl1pPr>
              </a:lstStyle>
              <a:p>
                <a:pPr/>
                <a:r>
                  <a:t>nine</a:t>
                </a:r>
              </a:p>
            </p:txBody>
          </p:sp>
        </p:grpSp>
        <p:sp>
          <p:nvSpPr>
            <p:cNvPr id="605" name="Connection Line"/>
            <p:cNvSpPr/>
            <p:nvPr/>
          </p:nvSpPr>
          <p:spPr>
            <a:xfrm>
              <a:off x="3907642" y="921870"/>
              <a:ext cx="1956735" cy="4170564"/>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06" name="Connection Line"/>
            <p:cNvSpPr/>
            <p:nvPr/>
          </p:nvSpPr>
          <p:spPr>
            <a:xfrm flipV="1">
              <a:off x="3907642" y="1384413"/>
              <a:ext cx="1956735" cy="546066"/>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07" name="Connection Line"/>
            <p:cNvSpPr/>
            <p:nvPr/>
          </p:nvSpPr>
          <p:spPr>
            <a:xfrm>
              <a:off x="3907642" y="1930477"/>
              <a:ext cx="1956735" cy="66565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08" name="Connection Line"/>
            <p:cNvSpPr/>
            <p:nvPr/>
          </p:nvSpPr>
          <p:spPr>
            <a:xfrm>
              <a:off x="3907642" y="1930477"/>
              <a:ext cx="1956735" cy="31619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09" name="Connection Line"/>
            <p:cNvSpPr/>
            <p:nvPr/>
          </p:nvSpPr>
          <p:spPr>
            <a:xfrm flipV="1">
              <a:off x="3907642" y="1384413"/>
              <a:ext cx="1956735" cy="1554673"/>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0" name="Connection Line"/>
            <p:cNvSpPr/>
            <p:nvPr/>
          </p:nvSpPr>
          <p:spPr>
            <a:xfrm flipV="1">
              <a:off x="3907642" y="2596128"/>
              <a:ext cx="1956735" cy="34295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1" name="Connection Line"/>
            <p:cNvSpPr/>
            <p:nvPr/>
          </p:nvSpPr>
          <p:spPr>
            <a:xfrm>
              <a:off x="3907642" y="2939084"/>
              <a:ext cx="1956735" cy="2153350"/>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2" name="Connection Line"/>
            <p:cNvSpPr/>
            <p:nvPr/>
          </p:nvSpPr>
          <p:spPr>
            <a:xfrm flipV="1">
              <a:off x="3885074" y="1384413"/>
              <a:ext cx="1979303" cy="485647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3" name="Connection Line"/>
            <p:cNvSpPr/>
            <p:nvPr/>
          </p:nvSpPr>
          <p:spPr>
            <a:xfrm flipV="1">
              <a:off x="3885074" y="2596128"/>
              <a:ext cx="1979303" cy="364476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4" name="Connection Line"/>
            <p:cNvSpPr/>
            <p:nvPr/>
          </p:nvSpPr>
          <p:spPr>
            <a:xfrm flipV="1">
              <a:off x="3885074" y="5092433"/>
              <a:ext cx="1979303" cy="1148457"/>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615" name=".…"/>
            <p:cNvSpPr txBox="1"/>
            <p:nvPr/>
          </p:nvSpPr>
          <p:spPr>
            <a:xfrm>
              <a:off x="3765876" y="3535772"/>
              <a:ext cx="314523" cy="2108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latin typeface="+mn-lt"/>
                  <a:ea typeface="+mn-ea"/>
                  <a:cs typeface="+mn-cs"/>
                  <a:sym typeface="Helvetica Neue"/>
                </a:defRPr>
              </a:pPr>
              <a:r>
                <a:t>.</a:t>
              </a:r>
            </a:p>
            <a:p>
              <a:pPr>
                <a:defRPr>
                  <a:latin typeface="+mn-lt"/>
                  <a:ea typeface="+mn-ea"/>
                  <a:cs typeface="+mn-cs"/>
                  <a:sym typeface="Helvetica Neue"/>
                </a:defRPr>
              </a:pPr>
              <a:r>
                <a:t>.</a:t>
              </a:r>
            </a:p>
            <a:p>
              <a:pPr>
                <a:defRPr>
                  <a:latin typeface="+mn-lt"/>
                  <a:ea typeface="+mn-ea"/>
                  <a:cs typeface="+mn-cs"/>
                  <a:sym typeface="Helvetica Neue"/>
                </a:defRPr>
              </a:pPr>
              <a:r>
                <a:t>.</a:t>
              </a:r>
            </a:p>
          </p:txBody>
        </p:sp>
      </p:grpSp>
      <p:grpSp>
        <p:nvGrpSpPr>
          <p:cNvPr id="619" name="A fully-connected feedforward neural network with ten output nodes labelled &quot;zero&quot;, &quot;one&quot;, ..., &quot;nine&quot;. The output node &quot;one&quot; is highlighted."/>
          <p:cNvGrpSpPr/>
          <p:nvPr/>
        </p:nvGrpSpPr>
        <p:grpSpPr>
          <a:xfrm>
            <a:off x="15652472" y="9536345"/>
            <a:ext cx="6313289" cy="188291"/>
            <a:chOff x="0" y="0"/>
            <a:chExt cx="6313287" cy="188289"/>
          </a:xfrm>
        </p:grpSpPr>
        <p:sp>
          <p:nvSpPr>
            <p:cNvPr id="617" name="Rectangle"/>
            <p:cNvSpPr/>
            <p:nvPr/>
          </p:nvSpPr>
          <p:spPr>
            <a:xfrm>
              <a:off x="0" y="0"/>
              <a:ext cx="6313288" cy="188290"/>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618" name="A fully-connected feedforward neural network with ten output nodes labelled &quot;zero&quot;, &quot;one&quot;, ..., &quot;nine&quot;. The output node &quot;one&quot; is highlighted."/>
            <p:cNvSpPr txBox="1"/>
            <p:nvPr/>
          </p:nvSpPr>
          <p:spPr>
            <a:xfrm>
              <a:off x="0" y="0"/>
              <a:ext cx="6313288"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fully-connected feedforward neural network with ten output nodes labelled "zero", "one", ..., "nine". The output node "one" is highlighted.</a:t>
              </a:r>
            </a:p>
          </p:txBody>
        </p:sp>
      </p:grpSp>
      <p:sp>
        <p:nvSpPr>
          <p:cNvPr id="620" name="Equation"/>
          <p:cNvSpPr txBox="1"/>
          <p:nvPr/>
        </p:nvSpPr>
        <p:spPr>
          <a:xfrm>
            <a:off x="16234765" y="10120169"/>
            <a:ext cx="6285231" cy="3651759"/>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m>
                    <m:mPr>
                      <m:ctrlPr>
                        <a:rPr xmlns:a="http://schemas.openxmlformats.org/drawingml/2006/main" sz="4400" i="1">
                          <a:solidFill>
                            <a:srgbClr val="000000"/>
                          </a:solidFill>
                          <a:latin typeface="Cambria Math" panose="02040503050406030204" pitchFamily="18" charset="0"/>
                        </a:rPr>
                      </m:ctrlPr>
                      <m:baseJc m:val="center"/>
                      <m:plcHide m:val="on"/>
                      <m:mcs>
                        <m:mc>
                          <m:mcPr>
                            <m:count m:val="2"/>
                            <m:mcJc m:val="center"/>
                          </m:mcPr>
                        </m:mc>
                      </m:mcs>
                    </m:mPr>
                    <m:mr>
                      <m:e>
                        <m:sSub>
                          <m:e>
                            <m:r>
                              <m:rPr>
                                <m:sty m:val="b"/>
                              </m:rPr>
                              <a:rPr xmlns:a="http://schemas.openxmlformats.org/drawingml/2006/main" sz="4400" i="1">
                                <a:solidFill>
                                  <a:srgbClr val="000000"/>
                                </a:solidFill>
                                <a:latin typeface="Cambria Math" panose="02040503050406030204" pitchFamily="18" charset="0"/>
                              </a:rPr>
                              <m:t>h</m:t>
                            </m:r>
                          </m:e>
                          <m:sub>
                            <m:r>
                              <a:rPr xmlns:a="http://schemas.openxmlformats.org/drawingml/2006/main" sz="4400" i="1">
                                <a:solidFill>
                                  <a:srgbClr val="000000"/>
                                </a:solidFill>
                                <a:latin typeface="Cambria Math" panose="02040503050406030204" pitchFamily="18" charset="0"/>
                              </a:rPr>
                              <m:t>1</m:t>
                            </m:r>
                          </m:sub>
                        </m:sSub>
                      </m:e>
                      <m:e>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g</m:t>
                            </m:r>
                          </m:e>
                          <m:sub>
                            <m:r>
                              <a:rPr xmlns:a="http://schemas.openxmlformats.org/drawingml/2006/main" sz="4400" i="1">
                                <a:solidFill>
                                  <a:srgbClr val="000000"/>
                                </a:solidFill>
                                <a:latin typeface="Cambria Math" panose="02040503050406030204" pitchFamily="18" charset="0"/>
                              </a:rPr>
                              <m:t>h</m:t>
                            </m:r>
                          </m:sub>
                        </m:sSub>
                        <m:d>
                          <m:dPr>
                            <m:ctrlPr>
                              <a:rPr xmlns:a="http://schemas.openxmlformats.org/drawingml/2006/main" sz="4400" i="1">
                                <a:solidFill>
                                  <a:srgbClr val="000000"/>
                                </a:solidFill>
                                <a:latin typeface="Cambria Math" panose="02040503050406030204" pitchFamily="18" charset="0"/>
                              </a:rPr>
                            </m:ctrlPr>
                          </m:dPr>
                          <m:e>
                            <m:sSup>
                              <m:e>
                                <m:argPr>
                                  <m:scrLvl m:val="0"/>
                                </m:argPr>
                                <m:r>
                                  <a:rPr xmlns:a="http://schemas.openxmlformats.org/drawingml/2006/main" sz="4400" i="1">
                                    <a:solidFill>
                                      <a:srgbClr val="000000"/>
                                    </a:solidFill>
                                    <a:latin typeface="Cambria Math" panose="02040503050406030204" pitchFamily="18" charset="0"/>
                                  </a:rPr>
                                  <m:t>W</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r>
                                  <a:rPr xmlns:a="http://schemas.openxmlformats.org/drawingml/2006/main" sz="4400" i="1">
                                    <a:solidFill>
                                      <a:srgbClr val="000000"/>
                                    </a:solidFill>
                                    <a:latin typeface="Cambria Math" panose="02040503050406030204" pitchFamily="18" charset="0"/>
                                  </a:rPr>
                                  <m:t>)</m:t>
                                </m:r>
                              </m:sup>
                            </m:sSup>
                            <m:r>
                              <m:rPr>
                                <m:sty m:val="b"/>
                              </m:rPr>
                              <a:rPr xmlns:a="http://schemas.openxmlformats.org/drawingml/2006/main" sz="4400" i="1">
                                <a:solidFill>
                                  <a:srgbClr val="000000"/>
                                </a:solidFill>
                                <a:latin typeface="Cambria Math" panose="02040503050406030204" pitchFamily="18" charset="0"/>
                              </a:rPr>
                              <m:t>x</m:t>
                            </m:r>
                            <m:r>
                              <a:rPr xmlns:a="http://schemas.openxmlformats.org/drawingml/2006/main" sz="4400" i="1">
                                <a:solidFill>
                                  <a:srgbClr val="000000"/>
                                </a:solidFill>
                                <a:latin typeface="Cambria Math" panose="02040503050406030204" pitchFamily="18" charset="0"/>
                              </a:rPr>
                              <m:t>+</m:t>
                            </m:r>
                            <m:sSup>
                              <m:e>
                                <m:argPr>
                                  <m:scrLvl m:val="0"/>
                                </m:argPr>
                                <m:r>
                                  <m:rPr>
                                    <m:sty m:val="b"/>
                                  </m:rP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r>
                                  <a:rPr xmlns:a="http://schemas.openxmlformats.org/drawingml/2006/main" sz="4400" i="1">
                                    <a:solidFill>
                                      <a:srgbClr val="000000"/>
                                    </a:solidFill>
                                    <a:latin typeface="Cambria Math" panose="02040503050406030204" pitchFamily="18" charset="0"/>
                                  </a:rPr>
                                  <m:t>)</m:t>
                                </m:r>
                              </m:sup>
                            </m:sSup>
                          </m:e>
                        </m:d>
                      </m:e>
                    </m:mr>
                    <m:mr>
                      <m:e>
                        <m:sSub>
                          <m:e>
                            <m:r>
                              <m:rPr>
                                <m:sty m:val="b"/>
                              </m:rPr>
                              <a:rPr xmlns:a="http://schemas.openxmlformats.org/drawingml/2006/main" sz="4400" i="1">
                                <a:solidFill>
                                  <a:srgbClr val="000000"/>
                                </a:solidFill>
                                <a:latin typeface="Cambria Math" panose="02040503050406030204" pitchFamily="18" charset="0"/>
                              </a:rPr>
                              <m:t>h</m:t>
                            </m:r>
                          </m:e>
                          <m:sub>
                            <m:r>
                              <a:rPr xmlns:a="http://schemas.openxmlformats.org/drawingml/2006/main" sz="4400" i="1">
                                <a:solidFill>
                                  <a:srgbClr val="000000"/>
                                </a:solidFill>
                                <a:latin typeface="Cambria Math" panose="02040503050406030204" pitchFamily="18" charset="0"/>
                              </a:rPr>
                              <m:t>2</m:t>
                            </m:r>
                          </m:sub>
                        </m:sSub>
                      </m:e>
                      <m:e>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g</m:t>
                            </m:r>
                          </m:e>
                          <m:sub>
                            <m:r>
                              <a:rPr xmlns:a="http://schemas.openxmlformats.org/drawingml/2006/main" sz="4400" i="1">
                                <a:solidFill>
                                  <a:srgbClr val="000000"/>
                                </a:solidFill>
                                <a:latin typeface="Cambria Math" panose="02040503050406030204" pitchFamily="18" charset="0"/>
                              </a:rPr>
                              <m:t>h</m:t>
                            </m:r>
                          </m:sub>
                        </m:sSub>
                        <m:d>
                          <m:dPr>
                            <m:ctrlPr>
                              <a:rPr xmlns:a="http://schemas.openxmlformats.org/drawingml/2006/main" sz="4400" i="1">
                                <a:solidFill>
                                  <a:srgbClr val="000000"/>
                                </a:solidFill>
                                <a:latin typeface="Cambria Math" panose="02040503050406030204" pitchFamily="18" charset="0"/>
                              </a:rPr>
                            </m:ctrlPr>
                          </m:dPr>
                          <m:e>
                            <m:sSup>
                              <m:e>
                                <m:argPr>
                                  <m:scrLvl m:val="0"/>
                                </m:argPr>
                                <m:r>
                                  <a:rPr xmlns:a="http://schemas.openxmlformats.org/drawingml/2006/main" sz="4400" i="1">
                                    <a:solidFill>
                                      <a:srgbClr val="000000"/>
                                    </a:solidFill>
                                    <a:latin typeface="Cambria Math" panose="02040503050406030204" pitchFamily="18" charset="0"/>
                                  </a:rPr>
                                  <m:t>W</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2</m:t>
                                </m:r>
                                <m:r>
                                  <a:rPr xmlns:a="http://schemas.openxmlformats.org/drawingml/2006/main" sz="4400" i="1">
                                    <a:solidFill>
                                      <a:srgbClr val="000000"/>
                                    </a:solidFill>
                                    <a:latin typeface="Cambria Math" panose="02040503050406030204" pitchFamily="18" charset="0"/>
                                  </a:rPr>
                                  <m:t>)</m:t>
                                </m:r>
                              </m:sup>
                            </m:sSup>
                            <m:sSub>
                              <m:e>
                                <m:argPr>
                                  <m:scrLvl m:val="0"/>
                                </m:argPr>
                                <m:r>
                                  <m:rPr>
                                    <m:sty m:val="b"/>
                                  </m:rPr>
                                  <a:rPr xmlns:a="http://schemas.openxmlformats.org/drawingml/2006/main" sz="4400" i="1">
                                    <a:solidFill>
                                      <a:srgbClr val="000000"/>
                                    </a:solidFill>
                                    <a:latin typeface="Cambria Math" panose="02040503050406030204" pitchFamily="18" charset="0"/>
                                  </a:rPr>
                                  <m:t>h</m:t>
                                </m:r>
                              </m:e>
                              <m:sub>
                                <m:argPr>
                                  <m:scrLvl m:val="0"/>
                                </m:argPr>
                                <m:r>
                                  <a:rPr xmlns:a="http://schemas.openxmlformats.org/drawingml/2006/main" sz="4400" i="1">
                                    <a:solidFill>
                                      <a:srgbClr val="000000"/>
                                    </a:solidFill>
                                    <a:latin typeface="Cambria Math" panose="02040503050406030204" pitchFamily="18" charset="0"/>
                                  </a:rPr>
                                  <m:t>1</m:t>
                                </m:r>
                              </m:sub>
                            </m:sSub>
                            <m:r>
                              <a:rPr xmlns:a="http://schemas.openxmlformats.org/drawingml/2006/main" sz="4400" i="1">
                                <a:solidFill>
                                  <a:srgbClr val="000000"/>
                                </a:solidFill>
                                <a:latin typeface="Cambria Math" panose="02040503050406030204" pitchFamily="18" charset="0"/>
                              </a:rPr>
                              <m:t>+</m:t>
                            </m:r>
                            <m:sSup>
                              <m:e>
                                <m:argPr>
                                  <m:scrLvl m:val="0"/>
                                </m:argPr>
                                <m:r>
                                  <m:rPr>
                                    <m:sty m:val="b"/>
                                  </m:rP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2</m:t>
                                </m:r>
                                <m:r>
                                  <a:rPr xmlns:a="http://schemas.openxmlformats.org/drawingml/2006/main" sz="4400" i="1">
                                    <a:solidFill>
                                      <a:srgbClr val="000000"/>
                                    </a:solidFill>
                                    <a:latin typeface="Cambria Math" panose="02040503050406030204" pitchFamily="18" charset="0"/>
                                  </a:rPr>
                                  <m:t>)</m:t>
                                </m:r>
                              </m:sup>
                            </m:sSup>
                          </m:e>
                        </m:d>
                      </m:e>
                    </m:mr>
                    <m:mr>
                      <m:e>
                        <m:r>
                          <m:rPr>
                            <m:sty m:val="b"/>
                          </m:rPr>
                          <a:rPr xmlns:a="http://schemas.openxmlformats.org/drawingml/2006/main" sz="4400" i="1">
                            <a:solidFill>
                              <a:srgbClr val="000000"/>
                            </a:solidFill>
                            <a:latin typeface="Cambria Math" panose="02040503050406030204" pitchFamily="18" charset="0"/>
                          </a:rPr>
                          <m:t>y</m:t>
                        </m:r>
                      </m:e>
                      <m:e>
                        <m:r>
                          <a:rPr xmlns:a="http://schemas.openxmlformats.org/drawingml/2006/main" sz="4400" i="1">
                            <a:solidFill>
                              <a:srgbClr val="000000"/>
                            </a:solidFill>
                            <a:latin typeface="Cambria Math" panose="02040503050406030204" pitchFamily="18" charset="0"/>
                          </a:rPr>
                          <m:t>=</m:t>
                        </m:r>
                        <m:sSub>
                          <m:e>
                            <m:r>
                              <a:rPr xmlns:a="http://schemas.openxmlformats.org/drawingml/2006/main" sz="4400" i="1">
                                <a:solidFill>
                                  <a:srgbClr val="000000"/>
                                </a:solidFill>
                                <a:latin typeface="Cambria Math" panose="02040503050406030204" pitchFamily="18" charset="0"/>
                              </a:rPr>
                              <m:t>g</m:t>
                            </m:r>
                          </m:e>
                          <m:sub>
                            <m:r>
                              <a:rPr xmlns:a="http://schemas.openxmlformats.org/drawingml/2006/main" sz="4400" i="1">
                                <a:solidFill>
                                  <a:srgbClr val="000000"/>
                                </a:solidFill>
                                <a:latin typeface="Cambria Math" panose="02040503050406030204" pitchFamily="18" charset="0"/>
                              </a:rPr>
                              <m:t>y</m:t>
                            </m:r>
                          </m:sub>
                        </m:sSub>
                        <m:d>
                          <m:dPr>
                            <m:ctrlPr>
                              <a:rPr xmlns:a="http://schemas.openxmlformats.org/drawingml/2006/main" sz="4400" i="1">
                                <a:solidFill>
                                  <a:srgbClr val="000000"/>
                                </a:solidFill>
                                <a:latin typeface="Cambria Math" panose="02040503050406030204" pitchFamily="18" charset="0"/>
                              </a:rPr>
                            </m:ctrlPr>
                          </m:dPr>
                          <m:e>
                            <m:sSup>
                              <m:e>
                                <m:argPr>
                                  <m:scrLvl m:val="0"/>
                                </m:argPr>
                                <m:r>
                                  <a:rPr xmlns:a="http://schemas.openxmlformats.org/drawingml/2006/main" sz="4400" i="1">
                                    <a:solidFill>
                                      <a:srgbClr val="000000"/>
                                    </a:solidFill>
                                    <a:latin typeface="Cambria Math" panose="02040503050406030204" pitchFamily="18" charset="0"/>
                                  </a:rPr>
                                  <m:t>W</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3</m:t>
                                </m:r>
                                <m:r>
                                  <a:rPr xmlns:a="http://schemas.openxmlformats.org/drawingml/2006/main" sz="4400" i="1">
                                    <a:solidFill>
                                      <a:srgbClr val="000000"/>
                                    </a:solidFill>
                                    <a:latin typeface="Cambria Math" panose="02040503050406030204" pitchFamily="18" charset="0"/>
                                  </a:rPr>
                                  <m:t>)</m:t>
                                </m:r>
                              </m:sup>
                            </m:sSup>
                            <m:sSub>
                              <m:e>
                                <m:argPr>
                                  <m:scrLvl m:val="0"/>
                                </m:argPr>
                                <m:r>
                                  <m:rPr>
                                    <m:sty m:val="b"/>
                                  </m:rPr>
                                  <a:rPr xmlns:a="http://schemas.openxmlformats.org/drawingml/2006/main" sz="4400" i="1">
                                    <a:solidFill>
                                      <a:srgbClr val="000000"/>
                                    </a:solidFill>
                                    <a:latin typeface="Cambria Math" panose="02040503050406030204" pitchFamily="18" charset="0"/>
                                  </a:rPr>
                                  <m:t>h</m:t>
                                </m:r>
                              </m:e>
                              <m:sub>
                                <m:argPr>
                                  <m:scrLvl m:val="0"/>
                                </m:argPr>
                                <m:r>
                                  <a:rPr xmlns:a="http://schemas.openxmlformats.org/drawingml/2006/main" sz="4400" i="1">
                                    <a:solidFill>
                                      <a:srgbClr val="000000"/>
                                    </a:solidFill>
                                    <a:latin typeface="Cambria Math" panose="02040503050406030204" pitchFamily="18" charset="0"/>
                                  </a:rPr>
                                  <m:t>2</m:t>
                                </m:r>
                              </m:sub>
                            </m:sSub>
                            <m:r>
                              <a:rPr xmlns:a="http://schemas.openxmlformats.org/drawingml/2006/main" sz="4400" i="1">
                                <a:solidFill>
                                  <a:srgbClr val="000000"/>
                                </a:solidFill>
                                <a:latin typeface="Cambria Math" panose="02040503050406030204" pitchFamily="18" charset="0"/>
                              </a:rPr>
                              <m:t>+</m:t>
                            </m:r>
                            <m:sSup>
                              <m:e>
                                <m:argPr>
                                  <m:scrLvl m:val="0"/>
                                </m:argPr>
                                <m:r>
                                  <m:rPr>
                                    <m:sty m:val="b"/>
                                  </m:rP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3</m:t>
                                </m:r>
                                <m:r>
                                  <a:rPr xmlns:a="http://schemas.openxmlformats.org/drawingml/2006/main" sz="4400" i="1">
                                    <a:solidFill>
                                      <a:srgbClr val="000000"/>
                                    </a:solidFill>
                                    <a:latin typeface="Cambria Math" panose="02040503050406030204" pitchFamily="18" charset="0"/>
                                  </a:rPr>
                                  <m:t>)</m:t>
                                </m:r>
                              </m:sup>
                            </m:sSup>
                          </m:e>
                        </m:d>
                      </m:e>
                    </m:mr>
                  </m:m>
                </m:oMath>
              </m:oMathPara>
            </a14:m>
            <a:endParaRPr sz="4400"/>
          </a:p>
        </p:txBody>
      </p:sp>
      <p:sp>
        <p:nvSpPr>
          <p:cNvPr id="621" name="(Image: Goodfellow 2016)"/>
          <p:cNvSpPr txBox="1"/>
          <p:nvPr/>
        </p:nvSpPr>
        <p:spPr>
          <a:xfrm>
            <a:off x="691802" y="12391166"/>
            <a:ext cx="3644011" cy="502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 Goodfellow 2016)</a:t>
            </a:r>
          </a:p>
        </p:txBody>
      </p:sp>
      <p:sp>
        <p:nvSpPr>
          <p:cNvPr id="622" name="Equation"/>
          <p:cNvSpPr txBox="1"/>
          <p:nvPr/>
        </p:nvSpPr>
        <p:spPr>
          <a:xfrm>
            <a:off x="2208353" y="6884819"/>
            <a:ext cx="15181547" cy="6342076"/>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sSup>
                    <m:e>
                      <m:r>
                        <a:rPr xmlns:a="http://schemas.openxmlformats.org/drawingml/2006/main" sz="5900" i="1">
                          <a:solidFill>
                            <a:srgbClr val="000000"/>
                          </a:solidFill>
                          <a:latin typeface="Cambria Math" panose="02040503050406030204" pitchFamily="18" charset="0"/>
                        </a:rPr>
                        <m:t>W</m:t>
                      </m:r>
                    </m:e>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p>
                  <m:r>
                    <m:rPr>
                      <m:sty m:val="b"/>
                    </m:rPr>
                    <a:rPr xmlns:a="http://schemas.openxmlformats.org/drawingml/2006/main" sz="5900" i="1">
                      <a:solidFill>
                        <a:srgbClr val="000000"/>
                      </a:solidFill>
                      <a:latin typeface="Cambria Math" panose="02040503050406030204" pitchFamily="18" charset="0"/>
                    </a:rPr>
                    <m:t>x</m:t>
                  </m:r>
                  <m:r>
                    <a:rPr xmlns:a="http://schemas.openxmlformats.org/drawingml/2006/main" sz="5900" i="1">
                      <a:solidFill>
                        <a:srgbClr val="000000"/>
                      </a:solidFill>
                      <a:latin typeface="Cambria Math" panose="02040503050406030204" pitchFamily="18" charset="0"/>
                    </a:rPr>
                    <m:t>=</m:t>
                  </m:r>
                  <m:d>
                    <m:dPr>
                      <m:ctrlPr>
                        <a:rPr xmlns:a="http://schemas.openxmlformats.org/drawingml/2006/main" sz="5900" i="1">
                          <a:solidFill>
                            <a:srgbClr val="000000"/>
                          </a:solidFill>
                          <a:latin typeface="Cambria Math" panose="02040503050406030204" pitchFamily="18" charset="0"/>
                        </a:rPr>
                      </m:ctrlPr>
                      <m:begChr m:val="["/>
                      <m:endChr m:val="]"/>
                    </m:dPr>
                    <m:e>
                      <m:m>
                        <m:mPr>
                          <m:ctrlPr>
                            <a:rPr xmlns:a="http://schemas.openxmlformats.org/drawingml/2006/main" sz="5900" i="1">
                              <a:solidFill>
                                <a:srgbClr val="000000"/>
                              </a:solidFill>
                              <a:latin typeface="Cambria Math" panose="02040503050406030204" pitchFamily="18" charset="0"/>
                            </a:rPr>
                          </m:ctrlPr>
                          <m:baseJc m:val="center"/>
                          <m:plcHide m:val="on"/>
                          <m:mcs>
                            <m:mc>
                              <m:mcPr>
                                <m:count m:val="3"/>
                                <m:mcJc m:val="center"/>
                              </m:mcPr>
                            </m:mc>
                          </m:mcs>
                        </m:mPr>
                        <m:mr>
                          <m:e>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1</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1</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e>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2</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1</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e>
                            <m:r>
                              <a:rPr xmlns:a="http://schemas.openxmlformats.org/drawingml/2006/main" sz="5900" i="1">
                                <a:solidFill>
                                  <a:srgbClr val="000000"/>
                                </a:solidFill>
                                <a:latin typeface="Cambria Math" panose="02040503050406030204" pitchFamily="18" charset="0"/>
                              </a:rPr>
                              <m:t>⋯</m:t>
                            </m:r>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n</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1</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mr>
                        <m:mr>
                          <m:e>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1</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2</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e>
                            <m:r>
                              <a:rPr xmlns:a="http://schemas.openxmlformats.org/drawingml/2006/main" sz="5900" i="1">
                                <a:solidFill>
                                  <a:srgbClr val="000000"/>
                                </a:solidFill>
                                <a:latin typeface="Cambria Math" panose="02040503050406030204" pitchFamily="18" charset="0"/>
                              </a:rPr>
                              <m:t>⋱</m:t>
                            </m:r>
                          </m:e>
                          <m:e/>
                        </m:mr>
                        <m:mr>
                          <m:e>
                            <m:r>
                              <a:rPr xmlns:a="http://schemas.openxmlformats.org/drawingml/2006/main" sz="5900" i="1">
                                <a:solidFill>
                                  <a:srgbClr val="000000"/>
                                </a:solidFill>
                                <a:latin typeface="Cambria Math" panose="02040503050406030204" pitchFamily="18" charset="0"/>
                              </a:rPr>
                              <m:t>⋮</m:t>
                            </m:r>
                          </m:e>
                          <m:e/>
                          <m:e/>
                        </m:mr>
                        <m:mr>
                          <m:e>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1</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m</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e/>
                          <m:e>
                            <m:sSubSup>
                              <m:e>
                                <m:r>
                                  <a:rPr xmlns:a="http://schemas.openxmlformats.org/drawingml/2006/main" sz="5900" i="1">
                                    <a:solidFill>
                                      <a:srgbClr val="000000"/>
                                    </a:solidFill>
                                    <a:latin typeface="Cambria Math" panose="02040503050406030204" pitchFamily="18" charset="0"/>
                                  </a:rPr>
                                  <m:t>w</m:t>
                                </m:r>
                              </m:e>
                              <m:sub>
                                <m:sSub>
                                  <m:e>
                                    <m:argPr>
                                      <m:scrLvl m:val="0"/>
                                    </m:argPr>
                                    <m:r>
                                      <a:rPr xmlns:a="http://schemas.openxmlformats.org/drawingml/2006/main" sz="5900" i="1">
                                        <a:solidFill>
                                          <a:srgbClr val="000000"/>
                                        </a:solidFill>
                                        <a:latin typeface="Cambria Math" panose="02040503050406030204" pitchFamily="18" charset="0"/>
                                      </a:rPr>
                                      <m:t>x</m:t>
                                    </m:r>
                                  </m:e>
                                  <m:sub>
                                    <m:argPr>
                                      <m:scrLvl m:val="0"/>
                                    </m:argPr>
                                    <m:r>
                                      <a:rPr xmlns:a="http://schemas.openxmlformats.org/drawingml/2006/main" sz="5900" i="1">
                                        <a:solidFill>
                                          <a:srgbClr val="000000"/>
                                        </a:solidFill>
                                        <a:latin typeface="Cambria Math" panose="02040503050406030204" pitchFamily="18" charset="0"/>
                                      </a:rPr>
                                      <m:t>n</m:t>
                                    </m:r>
                                  </m:sub>
                                </m:sSub>
                                <m:r>
                                  <a:rPr xmlns:a="http://schemas.openxmlformats.org/drawingml/2006/main" sz="5900" i="1">
                                    <a:solidFill>
                                      <a:srgbClr val="000000"/>
                                    </a:solidFill>
                                    <a:latin typeface="Cambria Math" panose="02040503050406030204" pitchFamily="18" charset="0"/>
                                  </a:rPr>
                                  <m:t>→</m:t>
                                </m:r>
                                <m:sSub>
                                  <m:e>
                                    <m:argPr>
                                      <m:scrLvl m:val="0"/>
                                    </m:argPr>
                                    <m:r>
                                      <a:rPr xmlns:a="http://schemas.openxmlformats.org/drawingml/2006/main" sz="5900" i="1">
                                        <a:solidFill>
                                          <a:srgbClr val="000000"/>
                                        </a:solidFill>
                                        <a:latin typeface="Cambria Math" panose="02040503050406030204" pitchFamily="18" charset="0"/>
                                      </a:rPr>
                                      <m:t>h</m:t>
                                    </m:r>
                                  </m:e>
                                  <m:sub>
                                    <m:argPr>
                                      <m:scrLvl m:val="0"/>
                                    </m:argPr>
                                    <m:r>
                                      <a:rPr xmlns:a="http://schemas.openxmlformats.org/drawingml/2006/main" sz="5900" i="1">
                                        <a:solidFill>
                                          <a:srgbClr val="000000"/>
                                        </a:solidFill>
                                        <a:latin typeface="Cambria Math" panose="02040503050406030204" pitchFamily="18" charset="0"/>
                                      </a:rPr>
                                      <m:t>m</m:t>
                                    </m:r>
                                  </m:sub>
                                </m:sSub>
                              </m:sub>
                              <m:sup>
                                <m:r>
                                  <a:rPr xmlns:a="http://schemas.openxmlformats.org/drawingml/2006/main" sz="5900" i="1">
                                    <a:solidFill>
                                      <a:srgbClr val="000000"/>
                                    </a:solidFill>
                                    <a:latin typeface="Cambria Math" panose="02040503050406030204" pitchFamily="18" charset="0"/>
                                  </a:rPr>
                                  <m:t>(</m:t>
                                </m:r>
                                <m:r>
                                  <a:rPr xmlns:a="http://schemas.openxmlformats.org/drawingml/2006/main" sz="5900" i="1">
                                    <a:solidFill>
                                      <a:srgbClr val="000000"/>
                                    </a:solidFill>
                                    <a:latin typeface="Cambria Math" panose="02040503050406030204" pitchFamily="18" charset="0"/>
                                  </a:rPr>
                                  <m:t>1</m:t>
                                </m:r>
                                <m:r>
                                  <a:rPr xmlns:a="http://schemas.openxmlformats.org/drawingml/2006/main" sz="5900" i="1">
                                    <a:solidFill>
                                      <a:srgbClr val="000000"/>
                                    </a:solidFill>
                                    <a:latin typeface="Cambria Math" panose="02040503050406030204" pitchFamily="18" charset="0"/>
                                  </a:rPr>
                                  <m:t>)</m:t>
                                </m:r>
                              </m:sup>
                            </m:sSubSup>
                          </m:e>
                        </m:mr>
                      </m:m>
                    </m:e>
                  </m:d>
                  <m:d>
                    <m:dPr>
                      <m:ctrlPr>
                        <a:rPr xmlns:a="http://schemas.openxmlformats.org/drawingml/2006/main" sz="5900" i="1">
                          <a:solidFill>
                            <a:srgbClr val="000000"/>
                          </a:solidFill>
                          <a:latin typeface="Cambria Math" panose="02040503050406030204" pitchFamily="18" charset="0"/>
                        </a:rPr>
                      </m:ctrlPr>
                      <m:begChr m:val="["/>
                      <m:endChr m:val="]"/>
                    </m:dPr>
                    <m:e>
                      <m:eqArr>
                        <m:eqArrPr>
                          <m:ctrlPr>
                            <a:rPr xmlns:a="http://schemas.openxmlformats.org/drawingml/2006/main" sz="5900" i="1">
                              <a:solidFill>
                                <a:srgbClr val="000000"/>
                              </a:solidFill>
                              <a:latin typeface="Cambria Math" panose="02040503050406030204" pitchFamily="18" charset="0"/>
                            </a:rPr>
                          </m:ctrlPr>
                        </m:eqArrPr>
                        <m:e>
                          <m:sSub>
                            <m:e>
                              <m:r>
                                <a:rPr xmlns:a="http://schemas.openxmlformats.org/drawingml/2006/main" sz="5900" i="1">
                                  <a:solidFill>
                                    <a:srgbClr val="000000"/>
                                  </a:solidFill>
                                  <a:latin typeface="Cambria Math" panose="02040503050406030204" pitchFamily="18" charset="0"/>
                                </a:rPr>
                                <m:t>x</m:t>
                              </m:r>
                            </m:e>
                            <m:sub>
                              <m:r>
                                <a:rPr xmlns:a="http://schemas.openxmlformats.org/drawingml/2006/main" sz="5900" i="1">
                                  <a:solidFill>
                                    <a:srgbClr val="000000"/>
                                  </a:solidFill>
                                  <a:latin typeface="Cambria Math" panose="02040503050406030204" pitchFamily="18" charset="0"/>
                                </a:rPr>
                                <m:t>1</m:t>
                              </m:r>
                            </m:sub>
                          </m:sSub>
                        </m:e>
                        <m:e>
                          <m:sSub>
                            <m:e>
                              <m:r>
                                <a:rPr xmlns:a="http://schemas.openxmlformats.org/drawingml/2006/main" sz="5900" i="1">
                                  <a:solidFill>
                                    <a:srgbClr val="000000"/>
                                  </a:solidFill>
                                  <a:latin typeface="Cambria Math" panose="02040503050406030204" pitchFamily="18" charset="0"/>
                                </a:rPr>
                                <m:t>x</m:t>
                              </m:r>
                            </m:e>
                            <m:sub>
                              <m:r>
                                <a:rPr xmlns:a="http://schemas.openxmlformats.org/drawingml/2006/main" sz="5900" i="1">
                                  <a:solidFill>
                                    <a:srgbClr val="000000"/>
                                  </a:solidFill>
                                  <a:latin typeface="Cambria Math" panose="02040503050406030204" pitchFamily="18" charset="0"/>
                                </a:rPr>
                                <m:t>2</m:t>
                              </m:r>
                            </m:sub>
                          </m:sSub>
                        </m:e>
                        <m:e>
                          <m:r>
                            <a:rPr xmlns:a="http://schemas.openxmlformats.org/drawingml/2006/main" sz="5900" i="1">
                              <a:solidFill>
                                <a:srgbClr val="000000"/>
                              </a:solidFill>
                              <a:latin typeface="Cambria Math" panose="02040503050406030204" pitchFamily="18" charset="0"/>
                            </a:rPr>
                            <m:t>⋮</m:t>
                          </m:r>
                        </m:e>
                        <m:e>
                          <m:sSub>
                            <m:e>
                              <m:r>
                                <a:rPr xmlns:a="http://schemas.openxmlformats.org/drawingml/2006/main" sz="5900" i="1">
                                  <a:solidFill>
                                    <a:srgbClr val="000000"/>
                                  </a:solidFill>
                                  <a:latin typeface="Cambria Math" panose="02040503050406030204" pitchFamily="18" charset="0"/>
                                </a:rPr>
                                <m:t>x</m:t>
                              </m:r>
                            </m:e>
                            <m:sub>
                              <m:r>
                                <a:rPr xmlns:a="http://schemas.openxmlformats.org/drawingml/2006/main" sz="5900" i="1">
                                  <a:solidFill>
                                    <a:srgbClr val="000000"/>
                                  </a:solidFill>
                                  <a:latin typeface="Cambria Math" panose="02040503050406030204" pitchFamily="18" charset="0"/>
                                </a:rPr>
                                <m:t>n</m:t>
                              </m:r>
                            </m:sub>
                          </m:sSub>
                        </m:e>
                      </m:eqArr>
                    </m:e>
                  </m:d>
                </m:oMath>
              </m:oMathPara>
            </a14:m>
            <a:endParaRPr sz="59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619"/>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0" grpId="3"/>
      <p:bldP build="whole" bldLvl="1" animBg="1" rev="0" advAuto="0" spid="616" grpId="1"/>
      <p:bldP build="whole" bldLvl="1" animBg="1" rev="0" advAuto="0" spid="619"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Operation: 2D Convolution"/>
          <p:cNvSpPr txBox="1"/>
          <p:nvPr>
            <p:ph type="title"/>
          </p:nvPr>
        </p:nvSpPr>
        <p:spPr>
          <a:xfrm>
            <a:off x="2667000" y="357186"/>
            <a:ext cx="19050000" cy="3036097"/>
          </a:xfrm>
          <a:prstGeom prst="rect">
            <a:avLst/>
          </a:prstGeom>
        </p:spPr>
        <p:txBody>
          <a:bodyPr/>
          <a:lstStyle/>
          <a:p>
            <a:pPr/>
            <a:r>
              <a:t>Operation: 2D Convolution</a:t>
            </a:r>
          </a:p>
        </p:txBody>
      </p:sp>
      <p:sp>
        <p:nvSpPr>
          <p:cNvPr id="625" name="Convolution scans a small block of weights (called the kernel) over the elements of the inputs, taking weighted averages…"/>
          <p:cNvSpPr txBox="1"/>
          <p:nvPr>
            <p:ph type="body" sz="half" idx="1"/>
          </p:nvPr>
        </p:nvSpPr>
        <p:spPr>
          <a:xfrm>
            <a:off x="3708439" y="3375600"/>
            <a:ext cx="8895758" cy="8840394"/>
          </a:xfrm>
          <a:prstGeom prst="rect">
            <a:avLst/>
          </a:prstGeom>
        </p:spPr>
        <p:txBody>
          <a:bodyPr/>
          <a:lstStyle/>
          <a:p>
            <a:pPr marL="0" indent="0" defTabSz="772239">
              <a:spcBef>
                <a:spcPts val="3300"/>
              </a:spcBef>
              <a:buSzTx/>
              <a:buNone/>
              <a:defRPr sz="4100"/>
            </a:pPr>
            <a:r>
              <a:t>Convolution scans a small block of weights (called the </a:t>
            </a:r>
            <a:r>
              <a:rPr>
                <a:solidFill>
                  <a:srgbClr val="C82506"/>
                </a:solidFill>
                <a:latin typeface="Helvetica Neue Medium"/>
                <a:ea typeface="Helvetica Neue Medium"/>
                <a:cs typeface="Helvetica Neue Medium"/>
                <a:sym typeface="Helvetica Neue Medium"/>
              </a:rPr>
              <a:t>kernel</a:t>
            </a:r>
            <a:r>
              <a:t>) over the elements of the inputs, taking </a:t>
            </a:r>
            <a:r>
              <a:rPr>
                <a:solidFill>
                  <a:srgbClr val="C82506"/>
                </a:solidFill>
                <a:latin typeface="Helvetica Neue Medium"/>
                <a:ea typeface="Helvetica Neue Medium"/>
                <a:cs typeface="Helvetica Neue Medium"/>
                <a:sym typeface="Helvetica Neue Medium"/>
              </a:rPr>
              <a:t>weighted averages</a:t>
            </a:r>
            <a:endParaRPr>
              <a:solidFill>
                <a:srgbClr val="C82506"/>
              </a:solidFill>
              <a:latin typeface="Helvetica Neue Medium"/>
              <a:ea typeface="Helvetica Neue Medium"/>
              <a:cs typeface="Helvetica Neue Medium"/>
              <a:sym typeface="Helvetica Neue Medium"/>
            </a:endParaRPr>
          </a:p>
          <a:p>
            <a:pPr lvl="2" marL="1410176" indent="-574515" defTabSz="772239">
              <a:spcBef>
                <a:spcPts val="3300"/>
              </a:spcBef>
              <a:defRPr sz="4100"/>
            </a:pPr>
            <a:r>
              <a:t>Note that input and output dimensions </a:t>
            </a:r>
            <a:r>
              <a:rPr>
                <a:solidFill>
                  <a:srgbClr val="C82506"/>
                </a:solidFill>
                <a:latin typeface="Helvetica Neue Medium"/>
                <a:ea typeface="Helvetica Neue Medium"/>
                <a:cs typeface="Helvetica Neue Medium"/>
                <a:sym typeface="Helvetica Neue Medium"/>
              </a:rPr>
              <a:t>need not</a:t>
            </a:r>
            <a:r>
              <a:t> </a:t>
            </a:r>
            <a:r>
              <a:rPr>
                <a:solidFill>
                  <a:srgbClr val="C82506"/>
                </a:solidFill>
                <a:latin typeface="Helvetica Neue Medium"/>
                <a:ea typeface="Helvetica Neue Medium"/>
                <a:cs typeface="Helvetica Neue Medium"/>
                <a:sym typeface="Helvetica Neue Medium"/>
              </a:rPr>
              <a:t>match</a:t>
            </a:r>
          </a:p>
          <a:p>
            <a:pPr lvl="2" marL="1410176" indent="-574515" defTabSz="772239">
              <a:spcBef>
                <a:spcPts val="3300"/>
              </a:spcBef>
              <a:defRPr sz="4100">
                <a:solidFill>
                  <a:srgbClr val="C82506"/>
                </a:solidFill>
                <a:latin typeface="Helvetica Neue Medium"/>
                <a:ea typeface="Helvetica Neue Medium"/>
                <a:cs typeface="Helvetica Neue Medium"/>
                <a:sym typeface="Helvetica Neue Medium"/>
              </a:defRPr>
            </a:pPr>
            <a:r>
              <a:t>Same weights</a:t>
            </a:r>
            <a:r>
              <a:rPr>
                <a:solidFill>
                  <a:srgbClr val="000000"/>
                </a:solidFill>
                <a:latin typeface="Helvetica Neue Light"/>
                <a:ea typeface="Helvetica Neue Light"/>
                <a:cs typeface="Helvetica Neue Light"/>
                <a:sym typeface="Helvetica Neue Light"/>
              </a:rPr>
              <a:t> used for very many combinations</a:t>
            </a:r>
          </a:p>
          <a:p>
            <a:pPr marL="574515" indent="-574515" defTabSz="772239">
              <a:spcBef>
                <a:spcPts val="3300"/>
              </a:spcBef>
              <a:defRPr sz="4100"/>
            </a:pPr>
            <a:r>
              <a:t>The number of elements skipped by each "slide" is called the </a:t>
            </a:r>
            <a:r>
              <a:rPr>
                <a:solidFill>
                  <a:srgbClr val="0076BA"/>
                </a:solidFill>
                <a:latin typeface="Helvetica Neue Medium"/>
                <a:ea typeface="Helvetica Neue Medium"/>
                <a:cs typeface="Helvetica Neue Medium"/>
                <a:sym typeface="Helvetica Neue Medium"/>
              </a:rPr>
              <a:t>stride</a:t>
            </a:r>
          </a:p>
          <a:p>
            <a:pPr lvl="2" marL="1410176" indent="-574515" defTabSz="772239">
              <a:spcBef>
                <a:spcPts val="3300"/>
              </a:spcBef>
              <a:defRPr sz="4100"/>
            </a:pPr>
            <a:r>
              <a:t>This example has a stride of 1</a:t>
            </a:r>
          </a:p>
        </p:txBody>
      </p:sp>
      <p:pic>
        <p:nvPicPr>
          <p:cNvPr id="626" name="Image" descr="Image"/>
          <p:cNvPicPr>
            <a:picLocks noChangeAspect="1"/>
          </p:cNvPicPr>
          <p:nvPr/>
        </p:nvPicPr>
        <p:blipFill>
          <a:blip r:embed="rId2">
            <a:extLst/>
          </a:blip>
          <a:stretch>
            <a:fillRect/>
          </a:stretch>
        </p:blipFill>
        <p:spPr>
          <a:xfrm>
            <a:off x="13594272" y="4277078"/>
            <a:ext cx="7081290" cy="7037438"/>
          </a:xfrm>
          <a:prstGeom prst="rect">
            <a:avLst/>
          </a:prstGeom>
          <a:ln w="12700">
            <a:miter lim="400000"/>
          </a:ln>
        </p:spPr>
      </p:pic>
      <p:sp>
        <p:nvSpPr>
          <p:cNvPr id="627"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 Goodfellow 2016)</a:t>
            </a:r>
          </a:p>
        </p:txBody>
      </p:sp>
      <p:sp>
        <p:nvSpPr>
          <p:cNvPr id="628" name="Squares respectively containing &quot;a,b,c,...,l&quot; arranged in 3 rows and 4 columns, with the top-left four squares (a,b,e,f) highlighted and labelled &quot;input&quot;.  Next to this, four squares respectively containing &quot;w,x,y,z&quot; arranged in 2 rows and columns, highl"/>
          <p:cNvSpPr txBox="1"/>
          <p:nvPr/>
        </p:nvSpPr>
        <p:spPr>
          <a:xfrm>
            <a:off x="13960454" y="11352531"/>
            <a:ext cx="6473061" cy="58524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defRPr sz="600">
                <a:solidFill>
                  <a:srgbClr val="D6D5D5"/>
                </a:solidFill>
                <a:latin typeface="+mn-lt"/>
                <a:ea typeface="+mn-ea"/>
                <a:cs typeface="+mn-cs"/>
                <a:sym typeface="Helvetica Neue"/>
              </a:defRPr>
            </a:lvl1pPr>
          </a:lstStyle>
          <a:p>
            <a:pPr/>
            <a:r>
              <a:t>Squares respectively containing "a,b,c,...,l" arranged in 3 rows and 4 columns, with the top-left four squares (a,b,e,f) highlighted and labelled "input".  Next to this, four squares respectively containing "w,x,y,z" arranged in 2 rows and columns, highlighted and labelled "kernel".  Below, large squares arranged in 2 rows and 3 columns.  The "Input" and "Kernel" squares have arrows pointing to the top-left large square, labelled "Output".  The top-left large square contains "aw + bx + ey + fz".  The top-center sqaure contains "bw + cx + fy + gz".  The top-right large square contains "cw + dx + gy + h".  The bottom-left large square contains "ew + fx + iy + jz".  The bottom-center large square contains "fw + gx + jy + kz".  The bottom-right large square contains "gw + hx + ky + lz".</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Replace Matrix Multiplication by Convolution"/>
          <p:cNvSpPr txBox="1"/>
          <p:nvPr>
            <p:ph type="title"/>
          </p:nvPr>
        </p:nvSpPr>
        <p:spPr>
          <a:xfrm>
            <a:off x="2667000" y="357186"/>
            <a:ext cx="19050000" cy="3036097"/>
          </a:xfrm>
          <a:prstGeom prst="rect">
            <a:avLst/>
          </a:prstGeom>
        </p:spPr>
        <p:txBody>
          <a:bodyPr/>
          <a:lstStyle>
            <a:lvl1pPr defTabSz="698300">
              <a:defRPr sz="9500"/>
            </a:lvl1pPr>
          </a:lstStyle>
          <a:p>
            <a:pPr/>
            <a:r>
              <a:t>Replace Matrix Multiplication by Convolution</a:t>
            </a:r>
          </a:p>
        </p:txBody>
      </p:sp>
      <p:sp>
        <p:nvSpPr>
          <p:cNvPr id="631" name="Main idea: Replace matrix multiplications with convolutions…"/>
          <p:cNvSpPr txBox="1"/>
          <p:nvPr>
            <p:ph type="body" idx="1"/>
          </p:nvPr>
        </p:nvSpPr>
        <p:spPr>
          <a:xfrm>
            <a:off x="2667000" y="3643312"/>
            <a:ext cx="19050000" cy="8840393"/>
          </a:xfrm>
          <a:prstGeom prst="rect">
            <a:avLst/>
          </a:prstGeom>
        </p:spPr>
        <p:txBody>
          <a:bodyPr/>
          <a:lstStyle/>
          <a:p>
            <a:pPr marL="0" indent="0">
              <a:buSzTx/>
              <a:buNone/>
              <a:defRPr b="1">
                <a:latin typeface="+mn-lt"/>
                <a:ea typeface="+mn-ea"/>
                <a:cs typeface="+mn-cs"/>
                <a:sym typeface="Helvetica Neue"/>
              </a:defRPr>
            </a:pPr>
            <a:r>
              <a:t>Main idea:</a:t>
            </a:r>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Replace</a:t>
            </a:r>
            <a:r>
              <a:rPr b="0">
                <a:latin typeface="Helvetica Neue Light"/>
                <a:ea typeface="Helvetica Neue Light"/>
                <a:cs typeface="Helvetica Neue Light"/>
                <a:sym typeface="Helvetica Neue Light"/>
              </a:rPr>
              <a:t> matrix multiplications with convolutions</a:t>
            </a:r>
            <a:endParaRPr b="0">
              <a:latin typeface="Helvetica Neue Light"/>
              <a:ea typeface="Helvetica Neue Light"/>
              <a:cs typeface="Helvetica Neue Light"/>
              <a:sym typeface="Helvetica Neue Light"/>
            </a:endParaRPr>
          </a:p>
          <a:p>
            <a:pPr lvl="2">
              <a:defRPr b="1">
                <a:latin typeface="+mn-lt"/>
                <a:ea typeface="+mn-ea"/>
                <a:cs typeface="+mn-cs"/>
                <a:sym typeface="Helvetica Neue"/>
              </a:defRPr>
            </a:pPr>
            <a:r>
              <a:t>Sparsity:</a:t>
            </a:r>
            <a:r>
              <a:rPr b="0">
                <a:latin typeface="Helvetica Neue Light"/>
                <a:ea typeface="Helvetica Neue Light"/>
                <a:cs typeface="Helvetica Neue Light"/>
                <a:sym typeface="Helvetica Neue Light"/>
              </a:rPr>
              <a:t> Inputs only combined with </a:t>
            </a:r>
            <a:r>
              <a:rPr b="0">
                <a:solidFill>
                  <a:srgbClr val="C82506"/>
                </a:solidFill>
                <a:latin typeface="Helvetica Neue Medium"/>
                <a:ea typeface="Helvetica Neue Medium"/>
                <a:cs typeface="Helvetica Neue Medium"/>
                <a:sym typeface="Helvetica Neue Medium"/>
              </a:rPr>
              <a:t>neighbours</a:t>
            </a:r>
            <a:endParaRPr b="0">
              <a:solidFill>
                <a:srgbClr val="C82506"/>
              </a:solidFill>
              <a:latin typeface="Helvetica Neue Medium"/>
              <a:ea typeface="Helvetica Neue Medium"/>
              <a:cs typeface="Helvetica Neue Medium"/>
              <a:sym typeface="Helvetica Neue Medium"/>
            </a:endParaRPr>
          </a:p>
          <a:p>
            <a:pPr lvl="2">
              <a:defRPr b="1">
                <a:latin typeface="+mn-lt"/>
                <a:ea typeface="+mn-ea"/>
                <a:cs typeface="+mn-cs"/>
                <a:sym typeface="Helvetica Neue"/>
              </a:defRPr>
            </a:pPr>
            <a:r>
              <a:t>Parameter sharing:</a:t>
            </a:r>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Same kernel</a:t>
            </a:r>
            <a:r>
              <a:rPr b="0">
                <a:latin typeface="Helvetica Neue Light"/>
                <a:ea typeface="Helvetica Neue Light"/>
                <a:cs typeface="Helvetica Neue Light"/>
                <a:sym typeface="Helvetica Neue Light"/>
              </a:rPr>
              <a:t> used for entire input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Lecture Outline"/>
          <p:cNvSpPr txBox="1"/>
          <p:nvPr>
            <p:ph type="title"/>
          </p:nvPr>
        </p:nvSpPr>
        <p:spPr>
          <a:xfrm>
            <a:off x="2667000" y="357186"/>
            <a:ext cx="19050000" cy="3036097"/>
          </a:xfrm>
          <a:prstGeom prst="rect">
            <a:avLst/>
          </a:prstGeom>
        </p:spPr>
        <p:txBody>
          <a:bodyPr/>
          <a:lstStyle/>
          <a:p>
            <a:pPr/>
            <a:r>
              <a:t>Lecture Outline</a:t>
            </a:r>
          </a:p>
        </p:txBody>
      </p:sp>
      <p:sp>
        <p:nvSpPr>
          <p:cNvPr id="168" name="Recap &amp; Logistics…"/>
          <p:cNvSpPr txBox="1"/>
          <p:nvPr>
            <p:ph type="body" sz="quarter" idx="1"/>
          </p:nvPr>
        </p:nvSpPr>
        <p:spPr>
          <a:xfrm>
            <a:off x="2667000" y="3643312"/>
            <a:ext cx="19050000" cy="3437168"/>
          </a:xfrm>
          <a:prstGeom prst="rect">
            <a:avLst/>
          </a:prstGeom>
        </p:spPr>
        <p:txBody>
          <a:bodyPr/>
          <a:lstStyle/>
          <a:p>
            <a:pPr marL="873125" indent="-873125">
              <a:buSzPct val="100000"/>
              <a:buAutoNum type="arabicPeriod" startAt="1"/>
            </a:pPr>
            <a:r>
              <a:t>Recap &amp; Logistics</a:t>
            </a:r>
          </a:p>
          <a:p>
            <a:pPr marL="873125" indent="-873125">
              <a:buSzPct val="100000"/>
              <a:buAutoNum type="arabicPeriod" startAt="1"/>
            </a:pPr>
            <a:r>
              <a:t>Neural Networks for Image Recognition</a:t>
            </a:r>
          </a:p>
          <a:p>
            <a:pPr marL="873125" indent="-873125">
              <a:buSzPct val="100000"/>
              <a:buAutoNum type="arabicPeriod" startAt="1"/>
            </a:pPr>
            <a:r>
              <a:t>Convolutional Neural Networks</a:t>
            </a:r>
          </a:p>
        </p:txBody>
      </p:sp>
      <p:sp>
        <p:nvSpPr>
          <p:cNvPr id="169" name="After this lecture, you should be able to:…"/>
          <p:cNvSpPr txBox="1"/>
          <p:nvPr/>
        </p:nvSpPr>
        <p:spPr>
          <a:xfrm>
            <a:off x="2667000" y="6262156"/>
            <a:ext cx="19050000" cy="698823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b">
            <a:normAutofit fontScale="100000" lnSpcReduction="0"/>
          </a:bodyPr>
          <a:lstStyle/>
          <a:p>
            <a:pPr algn="l">
              <a:spcBef>
                <a:spcPts val="2400"/>
              </a:spcBef>
              <a:defRPr i="1">
                <a:latin typeface="+mn-lt"/>
                <a:ea typeface="+mn-ea"/>
                <a:cs typeface="+mn-cs"/>
                <a:sym typeface="Helvetica Neue"/>
              </a:defRPr>
            </a:pPr>
            <a:r>
              <a:t>After this lecture, you should be able to:</a:t>
            </a:r>
          </a:p>
          <a:p>
            <a:pPr marL="611187" indent="-611187" algn="l">
              <a:spcBef>
                <a:spcPts val="1000"/>
              </a:spcBef>
              <a:buSzPct val="75000"/>
              <a:buChar char="•"/>
              <a:defRPr>
                <a:latin typeface="Helvetica Neue Light"/>
                <a:ea typeface="Helvetica Neue Light"/>
                <a:cs typeface="Helvetica Neue Light"/>
                <a:sym typeface="Helvetica Neue Light"/>
              </a:defRPr>
            </a:pPr>
            <a:r>
              <a:t>explain why convolutional neural networks are more efficient to train on image data than dense feedforward networks</a:t>
            </a:r>
          </a:p>
          <a:p>
            <a:pPr marL="611187" indent="-611187" algn="l">
              <a:spcBef>
                <a:spcPts val="1000"/>
              </a:spcBef>
              <a:buSzPct val="75000"/>
              <a:buChar char="•"/>
              <a:defRPr>
                <a:latin typeface="Helvetica Neue Light"/>
                <a:ea typeface="Helvetica Neue Light"/>
                <a:cs typeface="Helvetica Neue Light"/>
                <a:sym typeface="Helvetica Neue Light"/>
              </a:defRPr>
            </a:pPr>
            <a:r>
              <a:t>define sparse interactions and parameter sharing</a:t>
            </a:r>
          </a:p>
          <a:p>
            <a:pPr marL="611187" indent="-611187" algn="l">
              <a:spcBef>
                <a:spcPts val="1000"/>
              </a:spcBef>
              <a:buSzPct val="75000"/>
              <a:buChar char="•"/>
              <a:defRPr>
                <a:latin typeface="Helvetica Neue Light"/>
                <a:ea typeface="Helvetica Neue Light"/>
                <a:cs typeface="Helvetica Neue Light"/>
                <a:sym typeface="Helvetica Neue Light"/>
              </a:defRPr>
            </a:pPr>
            <a:r>
              <a:t>define the convolution operation and demonstrate it on an example input</a:t>
            </a:r>
          </a:p>
          <a:p>
            <a:pPr marL="611187" indent="-611187" algn="l">
              <a:spcBef>
                <a:spcPts val="1000"/>
              </a:spcBef>
              <a:buSzPct val="75000"/>
              <a:buChar char="•"/>
              <a:defRPr>
                <a:latin typeface="Helvetica Neue Light"/>
                <a:ea typeface="Helvetica Neue Light"/>
                <a:cs typeface="Helvetica Neue Light"/>
                <a:sym typeface="Helvetica Neue Light"/>
              </a:defRPr>
            </a:pPr>
            <a:r>
              <a:t>define the pooling operation and demonstrate it on an example input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Example: Edge Detection"/>
          <p:cNvSpPr txBox="1"/>
          <p:nvPr>
            <p:ph type="title"/>
          </p:nvPr>
        </p:nvSpPr>
        <p:spPr>
          <a:xfrm>
            <a:off x="2667000" y="357186"/>
            <a:ext cx="19050000" cy="3036097"/>
          </a:xfrm>
          <a:prstGeom prst="rect">
            <a:avLst/>
          </a:prstGeom>
        </p:spPr>
        <p:txBody>
          <a:bodyPr/>
          <a:lstStyle/>
          <a:p>
            <a:pPr/>
            <a:r>
              <a:t>Example: Edge Detection</a:t>
            </a:r>
          </a:p>
        </p:txBody>
      </p:sp>
      <p:pic>
        <p:nvPicPr>
          <p:cNvPr id="634" name="Image" descr="Image"/>
          <p:cNvPicPr>
            <a:picLocks noChangeAspect="1"/>
          </p:cNvPicPr>
          <p:nvPr/>
        </p:nvPicPr>
        <p:blipFill>
          <a:blip r:embed="rId2">
            <a:extLst/>
          </a:blip>
          <a:stretch>
            <a:fillRect/>
          </a:stretch>
        </p:blipFill>
        <p:spPr>
          <a:xfrm>
            <a:off x="5696846" y="3656212"/>
            <a:ext cx="12990308" cy="7654448"/>
          </a:xfrm>
          <a:prstGeom prst="rect">
            <a:avLst/>
          </a:prstGeom>
          <a:ln w="12700">
            <a:miter lim="400000"/>
          </a:ln>
        </p:spPr>
      </p:pic>
      <p:sp>
        <p:nvSpPr>
          <p:cNvPr id="635" name="(Image: Goodfellow 2016)"/>
          <p:cNvSpPr txBox="1"/>
          <p:nvPr/>
        </p:nvSpPr>
        <p:spPr>
          <a:xfrm>
            <a:off x="18717668" y="12413477"/>
            <a:ext cx="3644011"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 Goodfellow 2016)</a:t>
            </a:r>
          </a:p>
        </p:txBody>
      </p:sp>
      <p:sp>
        <p:nvSpPr>
          <p:cNvPr id="636" name="An image of a dog labeled &quot;input&quot; and two boxes arranged horizontally  with 1 in the left box and -1 in the right box labeled &quot;kernel&quot;.  An arrow from each to a greyscale image labelled &quot;output&quot; where edges of the dog are either black or white."/>
          <p:cNvSpPr txBox="1"/>
          <p:nvPr/>
        </p:nvSpPr>
        <p:spPr>
          <a:xfrm>
            <a:off x="7715807" y="11852585"/>
            <a:ext cx="8366582" cy="229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600">
                <a:solidFill>
                  <a:srgbClr val="D6D5D5"/>
                </a:solidFill>
                <a:latin typeface="+mn-lt"/>
                <a:ea typeface="+mn-ea"/>
                <a:cs typeface="+mn-cs"/>
                <a:sym typeface="Helvetica Neue"/>
              </a:defRPr>
            </a:lvl1pPr>
          </a:lstStyle>
          <a:p>
            <a:pPr/>
            <a:r>
              <a:t>An image of a dog labeled "input" and two boxes arranged horizontally  with 1 in the left box and -1 in the right box labeled "kernel".  An arrow from each to a greyscale image labelled "output" where edges of the dog are either black or white.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Efficiency of Convolution"/>
          <p:cNvSpPr txBox="1"/>
          <p:nvPr>
            <p:ph type="title"/>
          </p:nvPr>
        </p:nvSpPr>
        <p:spPr>
          <a:xfrm>
            <a:off x="2667000" y="357186"/>
            <a:ext cx="19050000" cy="3036097"/>
          </a:xfrm>
          <a:prstGeom prst="rect">
            <a:avLst/>
          </a:prstGeom>
        </p:spPr>
        <p:txBody>
          <a:bodyPr/>
          <a:lstStyle/>
          <a:p>
            <a:pPr/>
            <a:r>
              <a:t>Efficiency of Convolution</a:t>
            </a:r>
          </a:p>
        </p:txBody>
      </p:sp>
      <p:sp>
        <p:nvSpPr>
          <p:cNvPr id="639" name="Input size: 320 by 280…"/>
          <p:cNvSpPr txBox="1"/>
          <p:nvPr/>
        </p:nvSpPr>
        <p:spPr>
          <a:xfrm>
            <a:off x="9183686" y="3003675"/>
            <a:ext cx="6016626" cy="212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584200">
              <a:defRPr>
                <a:latin typeface="+mj-lt"/>
                <a:ea typeface="+mj-ea"/>
                <a:cs typeface="+mj-cs"/>
                <a:sym typeface="Helvetica"/>
              </a:defRPr>
            </a:pPr>
            <a:r>
              <a:t>Input size: 320 by 280</a:t>
            </a:r>
          </a:p>
          <a:p>
            <a:pPr algn="l" defTabSz="584200">
              <a:defRPr>
                <a:latin typeface="+mj-lt"/>
                <a:ea typeface="+mj-ea"/>
                <a:cs typeface="+mj-cs"/>
                <a:sym typeface="Helvetica"/>
              </a:defRPr>
            </a:pPr>
            <a:r>
              <a:t>Kernel size: 2 by 1</a:t>
            </a:r>
          </a:p>
          <a:p>
            <a:pPr algn="l" defTabSz="584200">
              <a:defRPr>
                <a:latin typeface="+mj-lt"/>
                <a:ea typeface="+mj-ea"/>
                <a:cs typeface="+mj-cs"/>
                <a:sym typeface="Helvetica"/>
              </a:defRPr>
            </a:pPr>
            <a:r>
              <a:t>Output size: 319 by 280</a:t>
            </a:r>
          </a:p>
        </p:txBody>
      </p:sp>
      <p:graphicFrame>
        <p:nvGraphicFramePr>
          <p:cNvPr id="640" name="Table 1"/>
          <p:cNvGraphicFramePr/>
          <p:nvPr/>
        </p:nvGraphicFramePr>
        <p:xfrm>
          <a:off x="3368413" y="5671958"/>
          <a:ext cx="18072432" cy="6924455"/>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4518108"/>
                <a:gridCol w="4518108"/>
                <a:gridCol w="4518108"/>
                <a:gridCol w="4518108"/>
              </a:tblGrid>
              <a:tr h="2308151">
                <a:tc>
                  <a:txBody>
                    <a:bodyPr/>
                    <a:lstStyle/>
                    <a:p>
                      <a:pPr indent="228600">
                        <a:defRPr>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4400">
                          <a:solidFill>
                            <a:srgbClr val="FFFFFF"/>
                          </a:solidFill>
                          <a:latin typeface="+mj-lt"/>
                          <a:ea typeface="+mj-ea"/>
                          <a:cs typeface="+mj-cs"/>
                          <a:sym typeface="Helvetica"/>
                        </a:rPr>
                        <a:t>Dense matrix</a:t>
                      </a:r>
                    </a:p>
                  </a:txBody>
                  <a:tcPr marL="50800" marR="50800" marT="50800" marB="50800" anchor="ctr" anchorCtr="0" horzOverflow="overflow"/>
                </a:tc>
                <a:tc>
                  <a:txBody>
                    <a:bodyPr/>
                    <a:lstStyle/>
                    <a:p>
                      <a:pPr defTabSz="914400">
                        <a:defRPr b="0" sz="1800">
                          <a:solidFill>
                            <a:srgbClr val="000000"/>
                          </a:solidFill>
                        </a:defRPr>
                      </a:pPr>
                      <a:r>
                        <a:rPr b="1" sz="4400">
                          <a:solidFill>
                            <a:srgbClr val="FFFFFF"/>
                          </a:solidFill>
                          <a:latin typeface="+mj-lt"/>
                          <a:ea typeface="+mj-ea"/>
                          <a:cs typeface="+mj-cs"/>
                          <a:sym typeface="Helvetica"/>
                        </a:rPr>
                        <a:t>Sparse matrix</a:t>
                      </a:r>
                    </a:p>
                  </a:txBody>
                  <a:tcPr marL="50800" marR="50800" marT="50800" marB="50800" anchor="ctr" anchorCtr="0" horzOverflow="overflow"/>
                </a:tc>
                <a:tc>
                  <a:txBody>
                    <a:bodyPr/>
                    <a:lstStyle/>
                    <a:p>
                      <a:pPr defTabSz="914400">
                        <a:defRPr b="0" sz="1800">
                          <a:solidFill>
                            <a:srgbClr val="000000"/>
                          </a:solidFill>
                        </a:defRPr>
                      </a:pPr>
                      <a:r>
                        <a:rPr b="1" sz="4400">
                          <a:solidFill>
                            <a:srgbClr val="FFFFFF"/>
                          </a:solidFill>
                          <a:latin typeface="+mj-lt"/>
                          <a:ea typeface="+mj-ea"/>
                          <a:cs typeface="+mj-cs"/>
                          <a:sym typeface="Helvetica"/>
                        </a:rPr>
                        <a:t>Convolution</a:t>
                      </a:r>
                    </a:p>
                  </a:txBody>
                  <a:tcPr marL="50800" marR="50800" marT="50800" marB="50800" anchor="ctr" anchorCtr="0" horzOverflow="overflow"/>
                </a:tc>
              </a:tr>
              <a:tr h="2308151">
                <a:tc>
                  <a:txBody>
                    <a:bodyPr/>
                    <a:lstStyle/>
                    <a:p>
                      <a:pPr defTabSz="914400">
                        <a:defRPr b="0" sz="1800">
                          <a:solidFill>
                            <a:srgbClr val="000000"/>
                          </a:solidFill>
                        </a:defRPr>
                      </a:pPr>
                      <a:r>
                        <a:rPr b="1" sz="4400">
                          <a:solidFill>
                            <a:srgbClr val="FFFFFF"/>
                          </a:solidFill>
                          <a:latin typeface="+mj-lt"/>
                          <a:ea typeface="+mj-ea"/>
                          <a:cs typeface="+mj-cs"/>
                          <a:sym typeface="Helvetica"/>
                        </a:rPr>
                        <a:t>Stored floats</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319*280*320*280 &gt; 8e9</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2*319*280 = 178,640</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2</a:t>
                      </a:r>
                    </a:p>
                  </a:txBody>
                  <a:tcPr marL="50800" marR="50800" marT="50800" marB="50800" anchor="ctr" anchorCtr="0" horzOverflow="overflow"/>
                </a:tc>
              </a:tr>
              <a:tr h="2308151">
                <a:tc>
                  <a:txBody>
                    <a:bodyPr/>
                    <a:lstStyle/>
                    <a:p>
                      <a:pPr defTabSz="914400">
                        <a:defRPr b="0" sz="1800">
                          <a:solidFill>
                            <a:srgbClr val="000000"/>
                          </a:solidFill>
                        </a:defRPr>
                      </a:pPr>
                      <a:r>
                        <a:rPr b="1" sz="4400">
                          <a:solidFill>
                            <a:srgbClr val="FFFFFF"/>
                          </a:solidFill>
                          <a:latin typeface="+mj-lt"/>
                          <a:ea typeface="+mj-ea"/>
                          <a:cs typeface="+mj-cs"/>
                          <a:sym typeface="Helvetica"/>
                        </a:rPr>
                        <a:t>Float muls or adds</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&gt; 16e9</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Same as convolution (267,960)</a:t>
                      </a:r>
                    </a:p>
                  </a:txBody>
                  <a:tcPr marL="50800" marR="50800" marT="50800" marB="50800" anchor="ctr" anchorCtr="0" horzOverflow="overflow"/>
                </a:tc>
                <a:tc>
                  <a:txBody>
                    <a:bodyPr/>
                    <a:lstStyle/>
                    <a:p>
                      <a:pPr defTabSz="914400">
                        <a:defRPr sz="1800"/>
                      </a:pPr>
                      <a:r>
                        <a:rPr sz="4400">
                          <a:latin typeface="+mj-lt"/>
                          <a:ea typeface="+mj-ea"/>
                          <a:cs typeface="+mj-cs"/>
                          <a:sym typeface="Helvetica"/>
                        </a:rPr>
                        <a:t>319*280*3 = 267,960</a:t>
                      </a:r>
                    </a:p>
                  </a:txBody>
                  <a:tcPr marL="50800" marR="50800" marT="50800" marB="50800" anchor="ctr" anchorCtr="0" horzOverflow="overflow"/>
                </a:tc>
              </a:tr>
            </a:tbl>
          </a:graphicData>
        </a:graphic>
      </p:graphicFrame>
      <p:sp>
        <p:nvSpPr>
          <p:cNvPr id="641" name="(Goodfellow 2016)"/>
          <p:cNvSpPr txBox="1"/>
          <p:nvPr/>
        </p:nvSpPr>
        <p:spPr>
          <a:xfrm>
            <a:off x="19245335" y="12770424"/>
            <a:ext cx="2633294" cy="502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(Goodfellow 2016)</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Operation: 2D Pooling"/>
          <p:cNvSpPr txBox="1"/>
          <p:nvPr>
            <p:ph type="title"/>
          </p:nvPr>
        </p:nvSpPr>
        <p:spPr>
          <a:xfrm>
            <a:off x="2667000" y="357186"/>
            <a:ext cx="19050000" cy="3036097"/>
          </a:xfrm>
          <a:prstGeom prst="rect">
            <a:avLst/>
          </a:prstGeom>
        </p:spPr>
        <p:txBody>
          <a:bodyPr/>
          <a:lstStyle/>
          <a:p>
            <a:pPr/>
            <a:r>
              <a:t>Operation: 2D Pooling</a:t>
            </a:r>
          </a:p>
        </p:txBody>
      </p:sp>
      <p:sp>
        <p:nvSpPr>
          <p:cNvPr id="644" name="Pooling summarizes its inputs into a single value, e.g.,…"/>
          <p:cNvSpPr txBox="1"/>
          <p:nvPr>
            <p:ph type="body" sz="half" idx="1"/>
          </p:nvPr>
        </p:nvSpPr>
        <p:spPr>
          <a:xfrm>
            <a:off x="3654693" y="3710239"/>
            <a:ext cx="9732875" cy="8840392"/>
          </a:xfrm>
          <a:prstGeom prst="rect">
            <a:avLst/>
          </a:prstGeom>
        </p:spPr>
        <p:txBody>
          <a:bodyPr/>
          <a:lstStyle/>
          <a:p>
            <a:pPr>
              <a:defRPr b="1">
                <a:latin typeface="+mn-lt"/>
                <a:ea typeface="+mn-ea"/>
                <a:cs typeface="+mn-cs"/>
                <a:sym typeface="Helvetica Neue"/>
              </a:defRPr>
            </a:pPr>
            <a:r>
              <a:t>Pooling</a:t>
            </a:r>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summarizes</a:t>
            </a:r>
            <a:r>
              <a:rPr b="0">
                <a:latin typeface="Helvetica Neue Light"/>
                <a:ea typeface="Helvetica Neue Light"/>
                <a:cs typeface="Helvetica Neue Light"/>
                <a:sym typeface="Helvetica Neue Light"/>
              </a:rPr>
              <a:t> its inputs into a single value, e.g.,</a:t>
            </a:r>
            <a:endParaRPr b="0">
              <a:latin typeface="Helvetica Neue Light"/>
              <a:ea typeface="Helvetica Neue Light"/>
              <a:cs typeface="Helvetica Neue Light"/>
              <a:sym typeface="Helvetica Neue Light"/>
            </a:endParaRPr>
          </a:p>
          <a:p>
            <a:pPr lvl="2">
              <a:spcBef>
                <a:spcPts val="1600"/>
              </a:spcBef>
            </a:pPr>
            <a:r>
              <a:t>max</a:t>
            </a:r>
          </a:p>
          <a:p>
            <a:pPr lvl="2">
              <a:spcBef>
                <a:spcPts val="1600"/>
              </a:spcBef>
            </a:pPr>
            <a:r>
              <a:t>average</a:t>
            </a:r>
          </a:p>
          <a:p>
            <a:pPr/>
            <a:r>
              <a:t>Max-pooling is </a:t>
            </a:r>
            <a:r>
              <a:rPr>
                <a:solidFill>
                  <a:srgbClr val="C82506"/>
                </a:solidFill>
                <a:latin typeface="Helvetica Neue Medium"/>
                <a:ea typeface="Helvetica Neue Medium"/>
                <a:cs typeface="Helvetica Neue Medium"/>
                <a:sym typeface="Helvetica Neue Medium"/>
              </a:rPr>
              <a:t>parameter-free</a:t>
            </a:r>
            <a:r>
              <a:t> (no bias or edge weights to learn)</a:t>
            </a:r>
          </a:p>
          <a:p>
            <a:pPr lvl="2">
              <a:spcBef>
                <a:spcPts val="1600"/>
              </a:spcBef>
            </a:pPr>
            <a:r>
              <a:t>This example has </a:t>
            </a:r>
            <a:r>
              <a:rPr>
                <a:solidFill>
                  <a:srgbClr val="0076BA"/>
                </a:solidFill>
                <a:latin typeface="Helvetica Neue Medium"/>
                <a:ea typeface="Helvetica Neue Medium"/>
                <a:cs typeface="Helvetica Neue Medium"/>
                <a:sym typeface="Helvetica Neue Medium"/>
              </a:rPr>
              <a:t>stride</a:t>
            </a:r>
            <a:r>
              <a:t> of 1</a:t>
            </a:r>
          </a:p>
        </p:txBody>
      </p:sp>
      <p:pic>
        <p:nvPicPr>
          <p:cNvPr id="645" name="Image" descr="Image"/>
          <p:cNvPicPr>
            <a:picLocks noChangeAspect="1"/>
          </p:cNvPicPr>
          <p:nvPr/>
        </p:nvPicPr>
        <p:blipFill>
          <a:blip r:embed="rId2">
            <a:extLst/>
          </a:blip>
          <a:stretch>
            <a:fillRect/>
          </a:stretch>
        </p:blipFill>
        <p:spPr>
          <a:xfrm>
            <a:off x="13594272" y="4277078"/>
            <a:ext cx="7081290" cy="7037438"/>
          </a:xfrm>
          <a:prstGeom prst="rect">
            <a:avLst/>
          </a:prstGeom>
          <a:ln w="12700">
            <a:miter lim="400000"/>
          </a:ln>
        </p:spPr>
      </p:pic>
      <p:sp>
        <p:nvSpPr>
          <p:cNvPr id="646" name="(Image: adapted from Goodfellow 2016)"/>
          <p:cNvSpPr txBox="1"/>
          <p:nvPr/>
        </p:nvSpPr>
        <p:spPr>
          <a:xfrm>
            <a:off x="17757700" y="12413477"/>
            <a:ext cx="556394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 adapted from Goodfellow 2016)</a:t>
            </a:r>
          </a:p>
        </p:txBody>
      </p:sp>
      <p:sp>
        <p:nvSpPr>
          <p:cNvPr id="647" name="Rectangle"/>
          <p:cNvSpPr/>
          <p:nvPr/>
        </p:nvSpPr>
        <p:spPr>
          <a:xfrm>
            <a:off x="17101283" y="4590443"/>
            <a:ext cx="1601031" cy="2299915"/>
          </a:xfrm>
          <a:prstGeom prst="rect">
            <a:avLst/>
          </a:prstGeom>
          <a:solidFill>
            <a:srgbClr val="FFFFFF"/>
          </a:solidFill>
          <a:ln w="12700">
            <a:miter lim="400000"/>
          </a:ln>
        </p:spPr>
        <p:txBody>
          <a:bodyPr lIns="71436" tIns="71436" rIns="71436" bIns="71436" anchor="ctr"/>
          <a:lstStyle/>
          <a:p>
            <a:pPr>
              <a:defRPr sz="3000">
                <a:solidFill>
                  <a:srgbClr val="FFFFFF"/>
                </a:solidFill>
              </a:defRPr>
            </a:pPr>
          </a:p>
        </p:txBody>
      </p:sp>
      <p:sp>
        <p:nvSpPr>
          <p:cNvPr id="648" name="Rectangle"/>
          <p:cNvSpPr/>
          <p:nvPr/>
        </p:nvSpPr>
        <p:spPr>
          <a:xfrm>
            <a:off x="15023703" y="6589368"/>
            <a:ext cx="2084389" cy="219309"/>
          </a:xfrm>
          <a:prstGeom prst="rect">
            <a:avLst/>
          </a:prstGeom>
          <a:solidFill>
            <a:srgbClr val="FFFFFF"/>
          </a:solidFill>
          <a:ln w="12700">
            <a:miter lim="400000"/>
          </a:ln>
        </p:spPr>
        <p:txBody>
          <a:bodyPr lIns="71436" tIns="71436" rIns="71436" bIns="71436" anchor="ctr"/>
          <a:lstStyle/>
          <a:p>
            <a:pPr>
              <a:defRPr sz="3000">
                <a:solidFill>
                  <a:srgbClr val="FFFFFF"/>
                </a:solidFill>
              </a:defRPr>
            </a:pPr>
          </a:p>
        </p:txBody>
      </p:sp>
      <p:sp>
        <p:nvSpPr>
          <p:cNvPr id="649" name="Rectangle"/>
          <p:cNvSpPr/>
          <p:nvPr/>
        </p:nvSpPr>
        <p:spPr>
          <a:xfrm>
            <a:off x="14913796" y="6748346"/>
            <a:ext cx="661260" cy="331928"/>
          </a:xfrm>
          <a:prstGeom prst="rect">
            <a:avLst/>
          </a:prstGeom>
          <a:solidFill>
            <a:srgbClr val="FFFFFF"/>
          </a:solidFill>
          <a:ln w="12700">
            <a:miter lim="400000"/>
          </a:ln>
        </p:spPr>
        <p:txBody>
          <a:bodyPr lIns="71436" tIns="71436" rIns="71436" bIns="71436" anchor="ctr"/>
          <a:lstStyle/>
          <a:p>
            <a:pPr>
              <a:defRPr sz="3000">
                <a:solidFill>
                  <a:srgbClr val="FFFFFF"/>
                </a:solidFill>
              </a:defRPr>
            </a:pPr>
          </a:p>
        </p:txBody>
      </p:sp>
      <p:grpSp>
        <p:nvGrpSpPr>
          <p:cNvPr id="652" name="Rectangle"/>
          <p:cNvGrpSpPr/>
          <p:nvPr/>
        </p:nvGrpSpPr>
        <p:grpSpPr>
          <a:xfrm>
            <a:off x="14683170" y="7270140"/>
            <a:ext cx="1601031" cy="1471294"/>
            <a:chOff x="0" y="0"/>
            <a:chExt cx="1601029" cy="1471293"/>
          </a:xfrm>
        </p:grpSpPr>
        <p:sp>
          <p:nvSpPr>
            <p:cNvPr id="650" name="Rectangle"/>
            <p:cNvSpPr/>
            <p:nvPr/>
          </p:nvSpPr>
          <p:spPr>
            <a:xfrm>
              <a:off x="0" y="-1"/>
              <a:ext cx="1601030" cy="1471295"/>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51" name="Text"/>
            <p:cNvSpPr txBox="1"/>
            <p:nvPr/>
          </p:nvSpPr>
          <p:spPr>
            <a:xfrm>
              <a:off x="0" y="535506"/>
              <a:ext cx="1601030"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latin typeface="Cambria Math"/>
                  <a:ea typeface="Cambria Math"/>
                  <a:cs typeface="Cambria Math"/>
                  <a:sym typeface="Cambria Math"/>
                </a:defRPr>
              </a:lvl1pPr>
            </a:lstStyle>
            <a:p>
              <a:pPr/>
              <a14:m>
                <m:oMathPara>
                  <m:oMathParaPr>
                    <m:jc m:val="center"/>
                  </m:oMathParaPr>
                  <m:oMath>
                    <m:r>
                      <a:rPr xmlns:a="http://schemas.openxmlformats.org/drawingml/2006/main" sz="1900" i="1">
                        <a:solidFill>
                          <a:srgbClr val="000000"/>
                        </a:solidFill>
                        <a:latin typeface="Cambria Math" panose="02040503050406030204" pitchFamily="18" charset="0"/>
                      </a:rPr>
                      <m:t>m</m:t>
                    </m:r>
                    <m:r>
                      <a:rPr xmlns:a="http://schemas.openxmlformats.org/drawingml/2006/main" sz="1900" i="1">
                        <a:solidFill>
                          <a:srgbClr val="000000"/>
                        </a:solidFill>
                        <a:latin typeface="Cambria Math" panose="02040503050406030204" pitchFamily="18" charset="0"/>
                      </a:rPr>
                      <m:t>a</m:t>
                    </m:r>
                    <m:r>
                      <a:rPr xmlns:a="http://schemas.openxmlformats.org/drawingml/2006/main" sz="1900" i="1">
                        <a:solidFill>
                          <a:srgbClr val="000000"/>
                        </a:solidFill>
                        <a:latin typeface="Cambria Math" panose="02040503050406030204" pitchFamily="18" charset="0"/>
                      </a:rPr>
                      <m:t>x</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a</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b</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e</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f</m:t>
                    </m:r>
                    <m:r>
                      <a:rPr xmlns:a="http://schemas.openxmlformats.org/drawingml/2006/main" sz="1900" i="1">
                        <a:solidFill>
                          <a:srgbClr val="000000"/>
                        </a:solidFill>
                        <a:latin typeface="Cambria Math" panose="02040503050406030204" pitchFamily="18" charset="0"/>
                      </a:rPr>
                      <m:t>}</m:t>
                    </m:r>
                  </m:oMath>
                </m:oMathPara>
              </a14:m>
              <a:endParaRPr sz="1792"/>
            </a:p>
          </p:txBody>
        </p:sp>
      </p:grpSp>
      <p:grpSp>
        <p:nvGrpSpPr>
          <p:cNvPr id="655" name="Rectangle"/>
          <p:cNvGrpSpPr/>
          <p:nvPr/>
        </p:nvGrpSpPr>
        <p:grpSpPr>
          <a:xfrm>
            <a:off x="16719652" y="7270140"/>
            <a:ext cx="1601031" cy="1471294"/>
            <a:chOff x="0" y="0"/>
            <a:chExt cx="1601029" cy="1471293"/>
          </a:xfrm>
        </p:grpSpPr>
        <p:sp>
          <p:nvSpPr>
            <p:cNvPr id="653" name="Rectangle"/>
            <p:cNvSpPr/>
            <p:nvPr/>
          </p:nvSpPr>
          <p:spPr>
            <a:xfrm>
              <a:off x="0" y="-1"/>
              <a:ext cx="1601030" cy="1471295"/>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54" name="Text"/>
            <p:cNvSpPr txBox="1"/>
            <p:nvPr/>
          </p:nvSpPr>
          <p:spPr>
            <a:xfrm>
              <a:off x="0" y="517038"/>
              <a:ext cx="1601030" cy="4372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000">
                  <a:latin typeface="Cambria Math"/>
                  <a:ea typeface="Cambria Math"/>
                  <a:cs typeface="Cambria Math"/>
                  <a:sym typeface="Cambria Math"/>
                </a:defRPr>
              </a:lvl1pPr>
            </a:lstStyle>
            <a:p>
              <a:pPr/>
              <a14:m>
                <m:oMathPara>
                  <m:oMathParaPr>
                    <m:jc m:val="center"/>
                  </m:oMathParaPr>
                  <m:oMath>
                    <m:r>
                      <a:rPr xmlns:a="http://schemas.openxmlformats.org/drawingml/2006/main" sz="1950" i="1">
                        <a:solidFill>
                          <a:srgbClr val="000000"/>
                        </a:solidFill>
                        <a:latin typeface="Cambria Math" panose="02040503050406030204" pitchFamily="18" charset="0"/>
                      </a:rPr>
                      <m:t>m</m:t>
                    </m:r>
                    <m:r>
                      <a:rPr xmlns:a="http://schemas.openxmlformats.org/drawingml/2006/main" sz="1950" i="1">
                        <a:solidFill>
                          <a:srgbClr val="000000"/>
                        </a:solidFill>
                        <a:latin typeface="Cambria Math" panose="02040503050406030204" pitchFamily="18" charset="0"/>
                      </a:rPr>
                      <m:t>a</m:t>
                    </m:r>
                    <m:r>
                      <a:rPr xmlns:a="http://schemas.openxmlformats.org/drawingml/2006/main" sz="1950" i="1">
                        <a:solidFill>
                          <a:srgbClr val="000000"/>
                        </a:solidFill>
                        <a:latin typeface="Cambria Math" panose="02040503050406030204" pitchFamily="18" charset="0"/>
                      </a:rPr>
                      <m:t>x</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b</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c</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f</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g</m:t>
                    </m:r>
                    <m:r>
                      <a:rPr xmlns:a="http://schemas.openxmlformats.org/drawingml/2006/main" sz="1950" i="1">
                        <a:solidFill>
                          <a:srgbClr val="000000"/>
                        </a:solidFill>
                        <a:latin typeface="Cambria Math" panose="02040503050406030204" pitchFamily="18" charset="0"/>
                      </a:rPr>
                      <m:t>}</m:t>
                    </m:r>
                  </m:oMath>
                </m:oMathPara>
              </a14:m>
              <a:endParaRPr sz="1887"/>
            </a:p>
          </p:txBody>
        </p:sp>
      </p:grpSp>
      <p:grpSp>
        <p:nvGrpSpPr>
          <p:cNvPr id="658" name="Rectangle"/>
          <p:cNvGrpSpPr/>
          <p:nvPr/>
        </p:nvGrpSpPr>
        <p:grpSpPr>
          <a:xfrm>
            <a:off x="18756135" y="7270140"/>
            <a:ext cx="1601031" cy="1471294"/>
            <a:chOff x="0" y="0"/>
            <a:chExt cx="1601029" cy="1471293"/>
          </a:xfrm>
        </p:grpSpPr>
        <p:sp>
          <p:nvSpPr>
            <p:cNvPr id="656" name="Rectangle"/>
            <p:cNvSpPr/>
            <p:nvPr/>
          </p:nvSpPr>
          <p:spPr>
            <a:xfrm>
              <a:off x="0" y="-1"/>
              <a:ext cx="1601030" cy="1471295"/>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57" name="Text"/>
            <p:cNvSpPr txBox="1"/>
            <p:nvPr/>
          </p:nvSpPr>
          <p:spPr>
            <a:xfrm>
              <a:off x="0" y="535506"/>
              <a:ext cx="1601030" cy="400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1900">
                  <a:latin typeface="Cambria Math"/>
                  <a:ea typeface="Cambria Math"/>
                  <a:cs typeface="Cambria Math"/>
                  <a:sym typeface="Cambria Math"/>
                </a:defRPr>
              </a:lvl1pPr>
            </a:lstStyle>
            <a:p>
              <a:pPr/>
              <a14:m>
                <m:oMathPara>
                  <m:oMathParaPr>
                    <m:jc m:val="center"/>
                  </m:oMathParaPr>
                  <m:oMath>
                    <m:r>
                      <a:rPr xmlns:a="http://schemas.openxmlformats.org/drawingml/2006/main" sz="1900" i="1">
                        <a:solidFill>
                          <a:srgbClr val="000000"/>
                        </a:solidFill>
                        <a:latin typeface="Cambria Math" panose="02040503050406030204" pitchFamily="18" charset="0"/>
                      </a:rPr>
                      <m:t>m</m:t>
                    </m:r>
                    <m:r>
                      <a:rPr xmlns:a="http://schemas.openxmlformats.org/drawingml/2006/main" sz="1900" i="1">
                        <a:solidFill>
                          <a:srgbClr val="000000"/>
                        </a:solidFill>
                        <a:latin typeface="Cambria Math" panose="02040503050406030204" pitchFamily="18" charset="0"/>
                      </a:rPr>
                      <m:t>a</m:t>
                    </m:r>
                    <m:r>
                      <a:rPr xmlns:a="http://schemas.openxmlformats.org/drawingml/2006/main" sz="1900" i="1">
                        <a:solidFill>
                          <a:srgbClr val="000000"/>
                        </a:solidFill>
                        <a:latin typeface="Cambria Math" panose="02040503050406030204" pitchFamily="18" charset="0"/>
                      </a:rPr>
                      <m:t>x</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c</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d</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g</m:t>
                    </m:r>
                    <m:r>
                      <a:rPr xmlns:a="http://schemas.openxmlformats.org/drawingml/2006/main" sz="1900" i="1">
                        <a:solidFill>
                          <a:srgbClr val="000000"/>
                        </a:solidFill>
                        <a:latin typeface="Cambria Math" panose="02040503050406030204" pitchFamily="18" charset="0"/>
                      </a:rPr>
                      <m:t>,</m:t>
                    </m:r>
                    <m:r>
                      <a:rPr xmlns:a="http://schemas.openxmlformats.org/drawingml/2006/main" sz="1900" i="1">
                        <a:solidFill>
                          <a:srgbClr val="000000"/>
                        </a:solidFill>
                        <a:latin typeface="Cambria Math" panose="02040503050406030204" pitchFamily="18" charset="0"/>
                      </a:rPr>
                      <m:t>h</m:t>
                    </m:r>
                    <m:r>
                      <a:rPr xmlns:a="http://schemas.openxmlformats.org/drawingml/2006/main" sz="1900" i="1">
                        <a:solidFill>
                          <a:srgbClr val="000000"/>
                        </a:solidFill>
                        <a:latin typeface="Cambria Math" panose="02040503050406030204" pitchFamily="18" charset="0"/>
                      </a:rPr>
                      <m:t>}</m:t>
                    </m:r>
                  </m:oMath>
                </m:oMathPara>
              </a14:m>
              <a:endParaRPr sz="1792"/>
            </a:p>
          </p:txBody>
        </p:sp>
      </p:grpSp>
      <p:grpSp>
        <p:nvGrpSpPr>
          <p:cNvPr id="661" name="Rectangle"/>
          <p:cNvGrpSpPr/>
          <p:nvPr/>
        </p:nvGrpSpPr>
        <p:grpSpPr>
          <a:xfrm>
            <a:off x="18756135" y="9266281"/>
            <a:ext cx="1601031" cy="1471293"/>
            <a:chOff x="0" y="0"/>
            <a:chExt cx="1601029" cy="1471291"/>
          </a:xfrm>
        </p:grpSpPr>
        <p:sp>
          <p:nvSpPr>
            <p:cNvPr id="659" name="Rectangle"/>
            <p:cNvSpPr/>
            <p:nvPr/>
          </p:nvSpPr>
          <p:spPr>
            <a:xfrm>
              <a:off x="0" y="0"/>
              <a:ext cx="1601030" cy="1471292"/>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60" name="Text"/>
            <p:cNvSpPr txBox="1"/>
            <p:nvPr/>
          </p:nvSpPr>
          <p:spPr>
            <a:xfrm>
              <a:off x="0" y="516732"/>
              <a:ext cx="1601030" cy="437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000">
                  <a:latin typeface="Cambria Math"/>
                  <a:ea typeface="Cambria Math"/>
                  <a:cs typeface="Cambria Math"/>
                  <a:sym typeface="Cambria Math"/>
                </a:defRPr>
              </a:lvl1pPr>
            </a:lstStyle>
            <a:p>
              <a:pPr/>
              <a14:m>
                <m:oMathPara>
                  <m:oMathParaPr>
                    <m:jc m:val="center"/>
                  </m:oMathParaPr>
                  <m:oMath>
                    <m:r>
                      <a:rPr xmlns:a="http://schemas.openxmlformats.org/drawingml/2006/main" sz="1950" i="1">
                        <a:solidFill>
                          <a:srgbClr val="000000"/>
                        </a:solidFill>
                        <a:latin typeface="Cambria Math" panose="02040503050406030204" pitchFamily="18" charset="0"/>
                      </a:rPr>
                      <m:t>m</m:t>
                    </m:r>
                    <m:r>
                      <a:rPr xmlns:a="http://schemas.openxmlformats.org/drawingml/2006/main" sz="1950" i="1">
                        <a:solidFill>
                          <a:srgbClr val="000000"/>
                        </a:solidFill>
                        <a:latin typeface="Cambria Math" panose="02040503050406030204" pitchFamily="18" charset="0"/>
                      </a:rPr>
                      <m:t>a</m:t>
                    </m:r>
                    <m:r>
                      <a:rPr xmlns:a="http://schemas.openxmlformats.org/drawingml/2006/main" sz="1950" i="1">
                        <a:solidFill>
                          <a:srgbClr val="000000"/>
                        </a:solidFill>
                        <a:latin typeface="Cambria Math" panose="02040503050406030204" pitchFamily="18" charset="0"/>
                      </a:rPr>
                      <m:t>x</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g</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h</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k</m:t>
                    </m:r>
                    <m:r>
                      <a:rPr xmlns:a="http://schemas.openxmlformats.org/drawingml/2006/main" sz="1950" i="1">
                        <a:solidFill>
                          <a:srgbClr val="000000"/>
                        </a:solidFill>
                        <a:latin typeface="Cambria Math" panose="02040503050406030204" pitchFamily="18" charset="0"/>
                      </a:rPr>
                      <m:t>,</m:t>
                    </m:r>
                    <m:r>
                      <a:rPr xmlns:a="http://schemas.openxmlformats.org/drawingml/2006/main" sz="1950" i="1">
                        <a:solidFill>
                          <a:srgbClr val="000000"/>
                        </a:solidFill>
                        <a:latin typeface="Cambria Math" panose="02040503050406030204" pitchFamily="18" charset="0"/>
                      </a:rPr>
                      <m:t>l</m:t>
                    </m:r>
                    <m:r>
                      <a:rPr xmlns:a="http://schemas.openxmlformats.org/drawingml/2006/main" sz="1950" i="1">
                        <a:solidFill>
                          <a:srgbClr val="000000"/>
                        </a:solidFill>
                        <a:latin typeface="Cambria Math" panose="02040503050406030204" pitchFamily="18" charset="0"/>
                      </a:rPr>
                      <m:t>}</m:t>
                    </m:r>
                  </m:oMath>
                </m:oMathPara>
              </a14:m>
              <a:endParaRPr sz="1887"/>
            </a:p>
          </p:txBody>
        </p:sp>
      </p:grpSp>
      <p:grpSp>
        <p:nvGrpSpPr>
          <p:cNvPr id="664" name="Rectangle"/>
          <p:cNvGrpSpPr/>
          <p:nvPr/>
        </p:nvGrpSpPr>
        <p:grpSpPr>
          <a:xfrm>
            <a:off x="16719652" y="9266281"/>
            <a:ext cx="1601031" cy="1471293"/>
            <a:chOff x="0" y="0"/>
            <a:chExt cx="1601029" cy="1471291"/>
          </a:xfrm>
        </p:grpSpPr>
        <p:sp>
          <p:nvSpPr>
            <p:cNvPr id="662" name="Rectangle"/>
            <p:cNvSpPr/>
            <p:nvPr/>
          </p:nvSpPr>
          <p:spPr>
            <a:xfrm>
              <a:off x="0" y="0"/>
              <a:ext cx="1601030" cy="1471292"/>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63" name="Text"/>
            <p:cNvSpPr txBox="1"/>
            <p:nvPr/>
          </p:nvSpPr>
          <p:spPr>
            <a:xfrm>
              <a:off x="0" y="516366"/>
              <a:ext cx="1601030" cy="438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000">
                  <a:latin typeface="Cambria Math"/>
                  <a:ea typeface="Cambria Math"/>
                  <a:cs typeface="Cambria Math"/>
                  <a:sym typeface="Cambria Math"/>
                </a:defRPr>
              </a:lvl1pPr>
            </a:lstStyle>
            <a:p>
              <a:pPr/>
              <a14:m>
                <m:oMathPara>
                  <m:oMathParaPr>
                    <m:jc m:val="center"/>
                  </m:oMathParaPr>
                  <m:oMath>
                    <m:r>
                      <a:rPr xmlns:a="http://schemas.openxmlformats.org/drawingml/2006/main" sz="2000" i="1">
                        <a:solidFill>
                          <a:srgbClr val="000000"/>
                        </a:solidFill>
                        <a:latin typeface="Cambria Math" panose="02040503050406030204" pitchFamily="18" charset="0"/>
                      </a:rPr>
                      <m:t>m</m:t>
                    </m:r>
                    <m:r>
                      <a:rPr xmlns:a="http://schemas.openxmlformats.org/drawingml/2006/main" sz="2000" i="1">
                        <a:solidFill>
                          <a:srgbClr val="000000"/>
                        </a:solidFill>
                        <a:latin typeface="Cambria Math" panose="02040503050406030204" pitchFamily="18" charset="0"/>
                      </a:rPr>
                      <m:t>a</m:t>
                    </m:r>
                    <m:r>
                      <a:rPr xmlns:a="http://schemas.openxmlformats.org/drawingml/2006/main" sz="2000" i="1">
                        <a:solidFill>
                          <a:srgbClr val="000000"/>
                        </a:solidFill>
                        <a:latin typeface="Cambria Math" panose="02040503050406030204" pitchFamily="18" charset="0"/>
                      </a:rPr>
                      <m:t>x</m:t>
                    </m:r>
                    <m:r>
                      <a:rPr xmlns:a="http://schemas.openxmlformats.org/drawingml/2006/main" sz="2000" i="1">
                        <a:solidFill>
                          <a:srgbClr val="000000"/>
                        </a:solidFill>
                        <a:latin typeface="Cambria Math" panose="02040503050406030204" pitchFamily="18" charset="0"/>
                      </a:rPr>
                      <m:t>{</m:t>
                    </m:r>
                    <m:r>
                      <a:rPr xmlns:a="http://schemas.openxmlformats.org/drawingml/2006/main" sz="2000" i="1">
                        <a:solidFill>
                          <a:srgbClr val="000000"/>
                        </a:solidFill>
                        <a:latin typeface="Cambria Math" panose="02040503050406030204" pitchFamily="18" charset="0"/>
                      </a:rPr>
                      <m:t>f</m:t>
                    </m:r>
                    <m:r>
                      <a:rPr xmlns:a="http://schemas.openxmlformats.org/drawingml/2006/main" sz="2000" i="1">
                        <a:solidFill>
                          <a:srgbClr val="000000"/>
                        </a:solidFill>
                        <a:latin typeface="Cambria Math" panose="02040503050406030204" pitchFamily="18" charset="0"/>
                      </a:rPr>
                      <m:t>,</m:t>
                    </m:r>
                    <m:r>
                      <a:rPr xmlns:a="http://schemas.openxmlformats.org/drawingml/2006/main" sz="2000" i="1">
                        <a:solidFill>
                          <a:srgbClr val="000000"/>
                        </a:solidFill>
                        <a:latin typeface="Cambria Math" panose="02040503050406030204" pitchFamily="18" charset="0"/>
                      </a:rPr>
                      <m:t>g</m:t>
                    </m:r>
                    <m:r>
                      <a:rPr xmlns:a="http://schemas.openxmlformats.org/drawingml/2006/main" sz="2000" i="1">
                        <a:solidFill>
                          <a:srgbClr val="000000"/>
                        </a:solidFill>
                        <a:latin typeface="Cambria Math" panose="02040503050406030204" pitchFamily="18" charset="0"/>
                      </a:rPr>
                      <m:t>,</m:t>
                    </m:r>
                    <m:r>
                      <a:rPr xmlns:a="http://schemas.openxmlformats.org/drawingml/2006/main" sz="2000" i="1">
                        <a:solidFill>
                          <a:srgbClr val="000000"/>
                        </a:solidFill>
                        <a:latin typeface="Cambria Math" panose="02040503050406030204" pitchFamily="18" charset="0"/>
                      </a:rPr>
                      <m:t>j</m:t>
                    </m:r>
                    <m:r>
                      <a:rPr xmlns:a="http://schemas.openxmlformats.org/drawingml/2006/main" sz="2000" i="1">
                        <a:solidFill>
                          <a:srgbClr val="000000"/>
                        </a:solidFill>
                        <a:latin typeface="Cambria Math" panose="02040503050406030204" pitchFamily="18" charset="0"/>
                      </a:rPr>
                      <m:t>,</m:t>
                    </m:r>
                    <m:r>
                      <a:rPr xmlns:a="http://schemas.openxmlformats.org/drawingml/2006/main" sz="2000" i="1">
                        <a:solidFill>
                          <a:srgbClr val="000000"/>
                        </a:solidFill>
                        <a:latin typeface="Cambria Math" panose="02040503050406030204" pitchFamily="18" charset="0"/>
                      </a:rPr>
                      <m:t>k</m:t>
                    </m:r>
                    <m:r>
                      <a:rPr xmlns:a="http://schemas.openxmlformats.org/drawingml/2006/main" sz="2000" i="1">
                        <a:solidFill>
                          <a:srgbClr val="000000"/>
                        </a:solidFill>
                        <a:latin typeface="Cambria Math" panose="02040503050406030204" pitchFamily="18" charset="0"/>
                      </a:rPr>
                      <m:t>}</m:t>
                    </m:r>
                  </m:oMath>
                </m:oMathPara>
              </a14:m>
              <a:endParaRPr sz="1887"/>
            </a:p>
          </p:txBody>
        </p:sp>
      </p:grpSp>
      <p:grpSp>
        <p:nvGrpSpPr>
          <p:cNvPr id="667" name="Rectangle"/>
          <p:cNvGrpSpPr/>
          <p:nvPr/>
        </p:nvGrpSpPr>
        <p:grpSpPr>
          <a:xfrm>
            <a:off x="14683170" y="9266281"/>
            <a:ext cx="1601031" cy="1471293"/>
            <a:chOff x="0" y="0"/>
            <a:chExt cx="1601029" cy="1471291"/>
          </a:xfrm>
        </p:grpSpPr>
        <p:sp>
          <p:nvSpPr>
            <p:cNvPr id="665" name="Rectangle"/>
            <p:cNvSpPr/>
            <p:nvPr/>
          </p:nvSpPr>
          <p:spPr>
            <a:xfrm>
              <a:off x="0" y="0"/>
              <a:ext cx="1601030" cy="1471292"/>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pPr>
            </a:p>
          </p:txBody>
        </p:sp>
        <p:sp>
          <p:nvSpPr>
            <p:cNvPr id="666" name="Text"/>
            <p:cNvSpPr txBox="1"/>
            <p:nvPr/>
          </p:nvSpPr>
          <p:spPr>
            <a:xfrm>
              <a:off x="0" y="510049"/>
              <a:ext cx="1601030" cy="4511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100">
                  <a:latin typeface="Cambria Math"/>
                  <a:ea typeface="Cambria Math"/>
                  <a:cs typeface="Cambria Math"/>
                  <a:sym typeface="Cambria Math"/>
                </a:defRPr>
              </a:lvl1pPr>
            </a:lstStyle>
            <a:p>
              <a:pPr/>
              <a14:m>
                <m:oMathPara>
                  <m:oMathParaPr>
                    <m:jc m:val="center"/>
                  </m:oMathParaPr>
                  <m:oMath>
                    <m:r>
                      <a:rPr xmlns:a="http://schemas.openxmlformats.org/drawingml/2006/main" sz="2050" i="1">
                        <a:solidFill>
                          <a:srgbClr val="000000"/>
                        </a:solidFill>
                        <a:latin typeface="Cambria Math" panose="02040503050406030204" pitchFamily="18" charset="0"/>
                      </a:rPr>
                      <m:t>m</m:t>
                    </m:r>
                    <m:r>
                      <a:rPr xmlns:a="http://schemas.openxmlformats.org/drawingml/2006/main" sz="2050" i="1">
                        <a:solidFill>
                          <a:srgbClr val="000000"/>
                        </a:solidFill>
                        <a:latin typeface="Cambria Math" panose="02040503050406030204" pitchFamily="18" charset="0"/>
                      </a:rPr>
                      <m:t>a</m:t>
                    </m:r>
                    <m:r>
                      <a:rPr xmlns:a="http://schemas.openxmlformats.org/drawingml/2006/main" sz="2050" i="1">
                        <a:solidFill>
                          <a:srgbClr val="000000"/>
                        </a:solidFill>
                        <a:latin typeface="Cambria Math" panose="02040503050406030204" pitchFamily="18" charset="0"/>
                      </a:rPr>
                      <m:t>x</m:t>
                    </m:r>
                    <m:r>
                      <a:rPr xmlns:a="http://schemas.openxmlformats.org/drawingml/2006/main" sz="2050" i="1">
                        <a:solidFill>
                          <a:srgbClr val="000000"/>
                        </a:solidFill>
                        <a:latin typeface="Cambria Math" panose="02040503050406030204" pitchFamily="18" charset="0"/>
                      </a:rPr>
                      <m:t>{</m:t>
                    </m:r>
                    <m:r>
                      <a:rPr xmlns:a="http://schemas.openxmlformats.org/drawingml/2006/main" sz="2050" i="1">
                        <a:solidFill>
                          <a:srgbClr val="000000"/>
                        </a:solidFill>
                        <a:latin typeface="Cambria Math" panose="02040503050406030204" pitchFamily="18" charset="0"/>
                      </a:rPr>
                      <m:t>e</m:t>
                    </m:r>
                    <m:r>
                      <a:rPr xmlns:a="http://schemas.openxmlformats.org/drawingml/2006/main" sz="2050" i="1">
                        <a:solidFill>
                          <a:srgbClr val="000000"/>
                        </a:solidFill>
                        <a:latin typeface="Cambria Math" panose="02040503050406030204" pitchFamily="18" charset="0"/>
                      </a:rPr>
                      <m:t>,</m:t>
                    </m:r>
                    <m:r>
                      <a:rPr xmlns:a="http://schemas.openxmlformats.org/drawingml/2006/main" sz="2050" i="1">
                        <a:solidFill>
                          <a:srgbClr val="000000"/>
                        </a:solidFill>
                        <a:latin typeface="Cambria Math" panose="02040503050406030204" pitchFamily="18" charset="0"/>
                      </a:rPr>
                      <m:t>f</m:t>
                    </m:r>
                    <m:r>
                      <a:rPr xmlns:a="http://schemas.openxmlformats.org/drawingml/2006/main" sz="2050" i="1">
                        <a:solidFill>
                          <a:srgbClr val="000000"/>
                        </a:solidFill>
                        <a:latin typeface="Cambria Math" panose="02040503050406030204" pitchFamily="18" charset="0"/>
                      </a:rPr>
                      <m:t>,</m:t>
                    </m:r>
                    <m:r>
                      <a:rPr xmlns:a="http://schemas.openxmlformats.org/drawingml/2006/main" sz="2050" i="1">
                        <a:solidFill>
                          <a:srgbClr val="000000"/>
                        </a:solidFill>
                        <a:latin typeface="Cambria Math" panose="02040503050406030204" pitchFamily="18" charset="0"/>
                      </a:rPr>
                      <m:t>i</m:t>
                    </m:r>
                    <m:r>
                      <a:rPr xmlns:a="http://schemas.openxmlformats.org/drawingml/2006/main" sz="2050" i="1">
                        <a:solidFill>
                          <a:srgbClr val="000000"/>
                        </a:solidFill>
                        <a:latin typeface="Cambria Math" panose="02040503050406030204" pitchFamily="18" charset="0"/>
                      </a:rPr>
                      <m:t>,</m:t>
                    </m:r>
                    <m:r>
                      <a:rPr xmlns:a="http://schemas.openxmlformats.org/drawingml/2006/main" sz="2050" i="1">
                        <a:solidFill>
                          <a:srgbClr val="000000"/>
                        </a:solidFill>
                        <a:latin typeface="Cambria Math" panose="02040503050406030204" pitchFamily="18" charset="0"/>
                      </a:rPr>
                      <m:t>j</m:t>
                    </m:r>
                    <m:r>
                      <a:rPr xmlns:a="http://schemas.openxmlformats.org/drawingml/2006/main" sz="2050" i="1">
                        <a:solidFill>
                          <a:srgbClr val="000000"/>
                        </a:solidFill>
                        <a:latin typeface="Cambria Math" panose="02040503050406030204" pitchFamily="18" charset="0"/>
                      </a:rPr>
                      <m:t>}</m:t>
                    </m:r>
                  </m:oMath>
                </m:oMathPara>
              </a14:m>
              <a:endParaRPr sz="1981"/>
            </a:p>
          </p:txBody>
        </p:sp>
      </p:grpSp>
      <p:sp>
        <p:nvSpPr>
          <p:cNvPr id="668" name="Squares respectively containing &quot;a,b,c,...,l&quot; arranged in 3 rows and 4 columns, with the top-left four squares (a,b,e,f) highlighted and labelled &quot;input&quot;.  Below, large squares arranged in 2 rows and 3 columns.  The &quot;Input&quot; square has an arrow pointing t"/>
          <p:cNvSpPr txBox="1"/>
          <p:nvPr/>
        </p:nvSpPr>
        <p:spPr>
          <a:xfrm>
            <a:off x="14464464" y="11408067"/>
            <a:ext cx="6111409" cy="49634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defRPr sz="600">
                <a:solidFill>
                  <a:srgbClr val="D6D5D5"/>
                </a:solidFill>
                <a:latin typeface="+mn-lt"/>
                <a:ea typeface="+mn-ea"/>
                <a:cs typeface="+mn-cs"/>
                <a:sym typeface="Helvetica Neue"/>
              </a:defRPr>
            </a:lvl1pPr>
          </a:lstStyle>
          <a:p>
            <a:pPr/>
            <a:r>
              <a:t>Squares respectively containing "a,b,c,...,l" arranged in 3 rows and 4 columns, with the top-left four squares (a,b,e,f) highlighted and labelled "input".  Below, large squares arranged in 2 rows and 3 columns.  The "Input" square has an arrow pointing to the top-left large square, labelled "Output".  The top-left large square contains "max{a,b,e,f}".  The top-center large square contains "max{b,c,f,g}".  The top-right large square contains "max{c,d,g,h}".  The bottom-left large square contains "max{e,f,i,j}".  The bottom-center large square contains "max{f,g,j,k}".  The bottom-right large square contains "max{g,h,k,l}".</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Operation: 1D Softmax"/>
          <p:cNvSpPr txBox="1"/>
          <p:nvPr>
            <p:ph type="title"/>
          </p:nvPr>
        </p:nvSpPr>
        <p:spPr>
          <a:xfrm>
            <a:off x="2667000" y="357186"/>
            <a:ext cx="19050000" cy="3036097"/>
          </a:xfrm>
          <a:prstGeom prst="rect">
            <a:avLst/>
          </a:prstGeom>
        </p:spPr>
        <p:txBody>
          <a:bodyPr/>
          <a:lstStyle/>
          <a:p>
            <a:pPr/>
            <a:r>
              <a:t>Operation: 1D Softmax</a:t>
            </a:r>
          </a:p>
        </p:txBody>
      </p:sp>
      <p:sp>
        <p:nvSpPr>
          <p:cNvPr id="671" name="Softmax converts a vector of real values into a vector of probabilities…"/>
          <p:cNvSpPr txBox="1"/>
          <p:nvPr>
            <p:ph type="body" sz="half" idx="1"/>
          </p:nvPr>
        </p:nvSpPr>
        <p:spPr>
          <a:xfrm>
            <a:off x="3654693" y="3710239"/>
            <a:ext cx="9732875" cy="8840392"/>
          </a:xfrm>
          <a:prstGeom prst="rect">
            <a:avLst/>
          </a:prstGeom>
        </p:spPr>
        <p:txBody>
          <a:bodyPr/>
          <a:lstStyle/>
          <a:p>
            <a:pPr>
              <a:defRPr>
                <a:solidFill>
                  <a:srgbClr val="0076BA"/>
                </a:solidFill>
                <a:latin typeface="Helvetica Neue Medium"/>
                <a:ea typeface="Helvetica Neue Medium"/>
                <a:cs typeface="Helvetica Neue Medium"/>
                <a:sym typeface="Helvetica Neue Medium"/>
              </a:defRPr>
            </a:pPr>
            <a:r>
              <a:t>Softmax</a:t>
            </a:r>
            <a:r>
              <a:rPr>
                <a:solidFill>
                  <a:srgbClr val="000000"/>
                </a:solidFill>
                <a:latin typeface="Helvetica Neue Light"/>
                <a:ea typeface="Helvetica Neue Light"/>
                <a:cs typeface="Helvetica Neue Light"/>
                <a:sym typeface="Helvetica Neue Light"/>
              </a:rPr>
              <a:t> converts a vector of real values into a vector of </a:t>
            </a:r>
            <a:r>
              <a:rPr>
                <a:solidFill>
                  <a:srgbClr val="C82506"/>
                </a:solidFill>
              </a:rPr>
              <a:t>probabilities</a:t>
            </a:r>
            <a:endParaRPr>
              <a:solidFill>
                <a:srgbClr val="C82506"/>
              </a:solidFill>
            </a:endParaRPr>
          </a:p>
          <a:p>
            <a:pPr/>
            <a:r>
              <a:t>Often used as the </a:t>
            </a:r>
            <a:r>
              <a:rPr>
                <a:solidFill>
                  <a:srgbClr val="C82506"/>
                </a:solidFill>
                <a:latin typeface="Helvetica Neue Medium"/>
                <a:ea typeface="Helvetica Neue Medium"/>
                <a:cs typeface="Helvetica Neue Medium"/>
                <a:sym typeface="Helvetica Neue Medium"/>
              </a:rPr>
              <a:t>final operation</a:t>
            </a:r>
            <a:r>
              <a:t> in a classifier</a:t>
            </a:r>
          </a:p>
        </p:txBody>
      </p:sp>
      <p:grpSp>
        <p:nvGrpSpPr>
          <p:cNvPr id="674" name="Square"/>
          <p:cNvGrpSpPr/>
          <p:nvPr/>
        </p:nvGrpSpPr>
        <p:grpSpPr>
          <a:xfrm>
            <a:off x="16720669" y="7343037"/>
            <a:ext cx="457202" cy="457202"/>
            <a:chOff x="0" y="0"/>
            <a:chExt cx="457201" cy="457201"/>
          </a:xfrm>
        </p:grpSpPr>
        <p:sp>
          <p:nvSpPr>
            <p:cNvPr id="672" name="Square"/>
            <p:cNvSpPr/>
            <p:nvPr/>
          </p:nvSpPr>
          <p:spPr>
            <a:xfrm>
              <a:off x="-1" y="-1"/>
              <a:ext cx="457203" cy="457203"/>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73" name="Text"/>
            <p:cNvSpPr txBox="1"/>
            <p:nvPr/>
          </p:nvSpPr>
          <p:spPr>
            <a:xfrm>
              <a:off x="6349" y="6349"/>
              <a:ext cx="444503" cy="40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900">
                  <a:latin typeface="Cambria Math"/>
                  <a:ea typeface="Cambria Math"/>
                  <a:cs typeface="Cambria Math"/>
                  <a:sym typeface="Cambria Math"/>
                </a:defRPr>
              </a:lvl1pPr>
            </a:lstStyle>
            <a:p>
              <a:pPr/>
              <a14:m>
                <m:oMathPara>
                  <m:oMathParaPr>
                    <m:jc m:val="center"/>
                  </m:oMathParaPr>
                  <m:oMath>
                    <m:r>
                      <a:rPr xmlns:a="http://schemas.openxmlformats.org/drawingml/2006/main" sz="1900" i="1">
                        <a:solidFill>
                          <a:srgbClr val="000000"/>
                        </a:solidFill>
                        <a:latin typeface="Cambria Math" panose="02040503050406030204" pitchFamily="18" charset="0"/>
                      </a:rPr>
                      <m:t>a</m:t>
                    </m:r>
                  </m:oMath>
                </m:oMathPara>
              </a14:m>
              <a:endParaRPr sz="1792"/>
            </a:p>
          </p:txBody>
        </p:sp>
      </p:grpSp>
      <p:grpSp>
        <p:nvGrpSpPr>
          <p:cNvPr id="677" name="Square"/>
          <p:cNvGrpSpPr/>
          <p:nvPr/>
        </p:nvGrpSpPr>
        <p:grpSpPr>
          <a:xfrm>
            <a:off x="16720669" y="7806214"/>
            <a:ext cx="457202" cy="457202"/>
            <a:chOff x="0" y="0"/>
            <a:chExt cx="457201" cy="457201"/>
          </a:xfrm>
        </p:grpSpPr>
        <p:sp>
          <p:nvSpPr>
            <p:cNvPr id="675" name="Square"/>
            <p:cNvSpPr/>
            <p:nvPr/>
          </p:nvSpPr>
          <p:spPr>
            <a:xfrm>
              <a:off x="-1" y="-1"/>
              <a:ext cx="457203" cy="457203"/>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76" name="Text"/>
            <p:cNvSpPr txBox="1"/>
            <p:nvPr/>
          </p:nvSpPr>
          <p:spPr>
            <a:xfrm>
              <a:off x="6349" y="6349"/>
              <a:ext cx="444503" cy="40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900">
                  <a:latin typeface="Cambria Math"/>
                  <a:ea typeface="Cambria Math"/>
                  <a:cs typeface="Cambria Math"/>
                  <a:sym typeface="Cambria Math"/>
                </a:defRPr>
              </a:lvl1pPr>
            </a:lstStyle>
            <a:p>
              <a:pPr/>
              <a14:m>
                <m:oMathPara>
                  <m:oMathParaPr>
                    <m:jc m:val="center"/>
                  </m:oMathParaPr>
                  <m:oMath>
                    <m:r>
                      <a:rPr xmlns:a="http://schemas.openxmlformats.org/drawingml/2006/main" sz="1900" i="1">
                        <a:solidFill>
                          <a:srgbClr val="000000"/>
                        </a:solidFill>
                        <a:latin typeface="Cambria Math" panose="02040503050406030204" pitchFamily="18" charset="0"/>
                      </a:rPr>
                      <m:t>b</m:t>
                    </m:r>
                  </m:oMath>
                </m:oMathPara>
              </a14:m>
              <a:endParaRPr sz="1792"/>
            </a:p>
          </p:txBody>
        </p:sp>
      </p:grpSp>
      <p:grpSp>
        <p:nvGrpSpPr>
          <p:cNvPr id="680" name="Square"/>
          <p:cNvGrpSpPr/>
          <p:nvPr/>
        </p:nvGrpSpPr>
        <p:grpSpPr>
          <a:xfrm>
            <a:off x="16720669" y="8263414"/>
            <a:ext cx="457202" cy="457202"/>
            <a:chOff x="0" y="0"/>
            <a:chExt cx="457201" cy="457201"/>
          </a:xfrm>
        </p:grpSpPr>
        <p:sp>
          <p:nvSpPr>
            <p:cNvPr id="678" name="Square"/>
            <p:cNvSpPr/>
            <p:nvPr/>
          </p:nvSpPr>
          <p:spPr>
            <a:xfrm>
              <a:off x="-1" y="-1"/>
              <a:ext cx="457203" cy="457203"/>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79" name="Text"/>
            <p:cNvSpPr txBox="1"/>
            <p:nvPr/>
          </p:nvSpPr>
          <p:spPr>
            <a:xfrm>
              <a:off x="6349" y="6349"/>
              <a:ext cx="444503" cy="4002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900">
                  <a:latin typeface="Cambria Math"/>
                  <a:ea typeface="Cambria Math"/>
                  <a:cs typeface="Cambria Math"/>
                  <a:sym typeface="Cambria Math"/>
                </a:defRPr>
              </a:lvl1pPr>
            </a:lstStyle>
            <a:p>
              <a:pPr/>
              <a14:m>
                <m:oMathPara>
                  <m:oMathParaPr>
                    <m:jc m:val="center"/>
                  </m:oMathParaPr>
                  <m:oMath>
                    <m:r>
                      <a:rPr xmlns:a="http://schemas.openxmlformats.org/drawingml/2006/main" sz="1900" i="1">
                        <a:solidFill>
                          <a:srgbClr val="000000"/>
                        </a:solidFill>
                        <a:latin typeface="Cambria Math" panose="02040503050406030204" pitchFamily="18" charset="0"/>
                      </a:rPr>
                      <m:t>c</m:t>
                    </m:r>
                  </m:oMath>
                </m:oMathPara>
              </a14:m>
              <a:endParaRPr sz="1792"/>
            </a:p>
          </p:txBody>
        </p:sp>
      </p:grpSp>
      <p:grpSp>
        <p:nvGrpSpPr>
          <p:cNvPr id="683" name="Rectangle"/>
          <p:cNvGrpSpPr/>
          <p:nvPr/>
        </p:nvGrpSpPr>
        <p:grpSpPr>
          <a:xfrm>
            <a:off x="18797494" y="7144057"/>
            <a:ext cx="2514077" cy="656439"/>
            <a:chOff x="0" y="0"/>
            <a:chExt cx="2514076" cy="656438"/>
          </a:xfrm>
        </p:grpSpPr>
        <p:sp>
          <p:nvSpPr>
            <p:cNvPr id="681" name="Rectangle"/>
            <p:cNvSpPr/>
            <p:nvPr/>
          </p:nvSpPr>
          <p:spPr>
            <a:xfrm>
              <a:off x="-1" y="-1"/>
              <a:ext cx="2514078" cy="656440"/>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82" name="Text"/>
            <p:cNvSpPr txBox="1"/>
            <p:nvPr/>
          </p:nvSpPr>
          <p:spPr>
            <a:xfrm>
              <a:off x="6349" y="6349"/>
              <a:ext cx="2501378" cy="6031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700">
                  <a:latin typeface="Cambria Math"/>
                  <a:ea typeface="Cambria Math"/>
                  <a:cs typeface="Cambria Math"/>
                  <a:sym typeface="Cambria Math"/>
                </a:defRPr>
              </a:lvl1pPr>
            </a:lstStyle>
            <a:p>
              <a:pPr/>
              <a14:m>
                <m:oMathPara>
                  <m:oMathParaPr>
                    <m:jc m:val="center"/>
                  </m:oMathParaPr>
                  <m:oMath>
                    <m:f>
                      <m:fPr>
                        <m:ctrlPr>
                          <a:rPr xmlns:a="http://schemas.openxmlformats.org/drawingml/2006/main" sz="1700" i="1">
                            <a:solidFill>
                              <a:srgbClr val="000000"/>
                            </a:solidFill>
                            <a:latin typeface="Cambria Math" panose="02040503050406030204" pitchFamily="18" charset="0"/>
                          </a:rPr>
                        </m:ctrlPr>
                        <m:type m:val="bar"/>
                      </m:fPr>
                      <m:num>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a</m:t>
                        </m:r>
                      </m:num>
                      <m:den>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a</m:t>
                        </m:r>
                        <m:r>
                          <a:rPr xmlns:a="http://schemas.openxmlformats.org/drawingml/2006/main" sz="1700" i="1">
                            <a:solidFill>
                              <a:srgbClr val="000000"/>
                            </a:solidFill>
                            <a:latin typeface="Cambria Math" panose="02040503050406030204" pitchFamily="18" charset="0"/>
                          </a:rPr>
                          <m:t>+</m:t>
                        </m:r>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b</m:t>
                        </m:r>
                        <m:r>
                          <a:rPr xmlns:a="http://schemas.openxmlformats.org/drawingml/2006/main" sz="1700" i="1">
                            <a:solidFill>
                              <a:srgbClr val="000000"/>
                            </a:solidFill>
                            <a:latin typeface="Cambria Math" panose="02040503050406030204" pitchFamily="18" charset="0"/>
                          </a:rPr>
                          <m:t>+</m:t>
                        </m:r>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c</m:t>
                        </m:r>
                      </m:den>
                    </m:f>
                  </m:oMath>
                </m:oMathPara>
              </a14:m>
              <a:endParaRPr sz="1604"/>
            </a:p>
          </p:txBody>
        </p:sp>
      </p:grpSp>
      <p:grpSp>
        <p:nvGrpSpPr>
          <p:cNvPr id="686" name="Rectangle"/>
          <p:cNvGrpSpPr/>
          <p:nvPr/>
        </p:nvGrpSpPr>
        <p:grpSpPr>
          <a:xfrm>
            <a:off x="18797494" y="7808939"/>
            <a:ext cx="2514077" cy="656439"/>
            <a:chOff x="0" y="0"/>
            <a:chExt cx="2514076" cy="656438"/>
          </a:xfrm>
        </p:grpSpPr>
        <p:sp>
          <p:nvSpPr>
            <p:cNvPr id="684" name="Rectangle"/>
            <p:cNvSpPr/>
            <p:nvPr/>
          </p:nvSpPr>
          <p:spPr>
            <a:xfrm>
              <a:off x="-1" y="-1"/>
              <a:ext cx="2514078" cy="656440"/>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85" name="Text"/>
            <p:cNvSpPr txBox="1"/>
            <p:nvPr/>
          </p:nvSpPr>
          <p:spPr>
            <a:xfrm>
              <a:off x="6349" y="6349"/>
              <a:ext cx="2501378" cy="6214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600">
                  <a:latin typeface="Cambria Math"/>
                  <a:ea typeface="Cambria Math"/>
                  <a:cs typeface="Cambria Math"/>
                  <a:sym typeface="Cambria Math"/>
                </a:defRPr>
              </a:lvl1pPr>
            </a:lstStyle>
            <a:p>
              <a:pPr/>
              <a14:m>
                <m:oMathPara>
                  <m:oMathParaPr>
                    <m:jc m:val="center"/>
                  </m:oMathParaPr>
                  <m:oMath>
                    <m:f>
                      <m:fPr>
                        <m:ctrlPr>
                          <a:rPr xmlns:a="http://schemas.openxmlformats.org/drawingml/2006/main" sz="1600" i="1">
                            <a:solidFill>
                              <a:srgbClr val="000000"/>
                            </a:solidFill>
                            <a:latin typeface="Cambria Math" panose="02040503050406030204" pitchFamily="18" charset="0"/>
                          </a:rPr>
                        </m:ctrlPr>
                        <m:type m:val="bar"/>
                      </m:fPr>
                      <m:num>
                        <m:r>
                          <m:rPr>
                            <m:sty m:val="p"/>
                          </m:rPr>
                          <a:rPr xmlns:a="http://schemas.openxmlformats.org/drawingml/2006/main" sz="1600" i="1">
                            <a:solidFill>
                              <a:srgbClr val="000000"/>
                            </a:solidFill>
                            <a:latin typeface="Cambria Math" panose="02040503050406030204" pitchFamily="18" charset="0"/>
                          </a:rPr>
                          <m:t>e</m:t>
                        </m:r>
                        <m:r>
                          <m:rPr>
                            <m:sty m:val="p"/>
                          </m:rPr>
                          <a:rPr xmlns:a="http://schemas.openxmlformats.org/drawingml/2006/main" sz="1600" i="1">
                            <a:solidFill>
                              <a:srgbClr val="000000"/>
                            </a:solidFill>
                            <a:latin typeface="Cambria Math" panose="02040503050406030204" pitchFamily="18" charset="0"/>
                          </a:rPr>
                          <m:t>x</m:t>
                        </m:r>
                        <m:r>
                          <m:rPr>
                            <m:sty m:val="p"/>
                          </m:rPr>
                          <a:rPr xmlns:a="http://schemas.openxmlformats.org/drawingml/2006/main" sz="1600" i="1">
                            <a:solidFill>
                              <a:srgbClr val="000000"/>
                            </a:solidFill>
                            <a:latin typeface="Cambria Math" panose="02040503050406030204" pitchFamily="18" charset="0"/>
                          </a:rPr>
                          <m:t>p</m:t>
                        </m:r>
                        <m:r>
                          <a:rPr xmlns:a="http://schemas.openxmlformats.org/drawingml/2006/main" sz="1600" i="1">
                            <a:solidFill>
                              <a:srgbClr val="000000"/>
                            </a:solidFill>
                            <a:latin typeface="Cambria Math" panose="02040503050406030204" pitchFamily="18" charset="0"/>
                          </a:rPr>
                          <m:t>b</m:t>
                        </m:r>
                      </m:num>
                      <m:den>
                        <m:r>
                          <m:rPr>
                            <m:sty m:val="p"/>
                          </m:rPr>
                          <a:rPr xmlns:a="http://schemas.openxmlformats.org/drawingml/2006/main" sz="1600" i="1">
                            <a:solidFill>
                              <a:srgbClr val="000000"/>
                            </a:solidFill>
                            <a:latin typeface="Cambria Math" panose="02040503050406030204" pitchFamily="18" charset="0"/>
                          </a:rPr>
                          <m:t>e</m:t>
                        </m:r>
                        <m:r>
                          <m:rPr>
                            <m:sty m:val="p"/>
                          </m:rPr>
                          <a:rPr xmlns:a="http://schemas.openxmlformats.org/drawingml/2006/main" sz="1600" i="1">
                            <a:solidFill>
                              <a:srgbClr val="000000"/>
                            </a:solidFill>
                            <a:latin typeface="Cambria Math" panose="02040503050406030204" pitchFamily="18" charset="0"/>
                          </a:rPr>
                          <m:t>x</m:t>
                        </m:r>
                        <m:r>
                          <m:rPr>
                            <m:sty m:val="p"/>
                          </m:rPr>
                          <a:rPr xmlns:a="http://schemas.openxmlformats.org/drawingml/2006/main" sz="1600" i="1">
                            <a:solidFill>
                              <a:srgbClr val="000000"/>
                            </a:solidFill>
                            <a:latin typeface="Cambria Math" panose="02040503050406030204" pitchFamily="18" charset="0"/>
                          </a:rPr>
                          <m:t>p</m:t>
                        </m:r>
                        <m:r>
                          <a:rPr xmlns:a="http://schemas.openxmlformats.org/drawingml/2006/main" sz="1600" i="1">
                            <a:solidFill>
                              <a:srgbClr val="000000"/>
                            </a:solidFill>
                            <a:latin typeface="Cambria Math" panose="02040503050406030204" pitchFamily="18" charset="0"/>
                          </a:rPr>
                          <m:t>a</m:t>
                        </m:r>
                        <m:r>
                          <a:rPr xmlns:a="http://schemas.openxmlformats.org/drawingml/2006/main" sz="1600" i="1">
                            <a:solidFill>
                              <a:srgbClr val="000000"/>
                            </a:solidFill>
                            <a:latin typeface="Cambria Math" panose="02040503050406030204" pitchFamily="18" charset="0"/>
                          </a:rPr>
                          <m:t>+</m:t>
                        </m:r>
                        <m:r>
                          <m:rPr>
                            <m:sty m:val="p"/>
                          </m:rPr>
                          <a:rPr xmlns:a="http://schemas.openxmlformats.org/drawingml/2006/main" sz="1600" i="1">
                            <a:solidFill>
                              <a:srgbClr val="000000"/>
                            </a:solidFill>
                            <a:latin typeface="Cambria Math" panose="02040503050406030204" pitchFamily="18" charset="0"/>
                          </a:rPr>
                          <m:t>e</m:t>
                        </m:r>
                        <m:r>
                          <m:rPr>
                            <m:sty m:val="p"/>
                          </m:rPr>
                          <a:rPr xmlns:a="http://schemas.openxmlformats.org/drawingml/2006/main" sz="1600" i="1">
                            <a:solidFill>
                              <a:srgbClr val="000000"/>
                            </a:solidFill>
                            <a:latin typeface="Cambria Math" panose="02040503050406030204" pitchFamily="18" charset="0"/>
                          </a:rPr>
                          <m:t>x</m:t>
                        </m:r>
                        <m:r>
                          <m:rPr>
                            <m:sty m:val="p"/>
                          </m:rPr>
                          <a:rPr xmlns:a="http://schemas.openxmlformats.org/drawingml/2006/main" sz="1600" i="1">
                            <a:solidFill>
                              <a:srgbClr val="000000"/>
                            </a:solidFill>
                            <a:latin typeface="Cambria Math" panose="02040503050406030204" pitchFamily="18" charset="0"/>
                          </a:rPr>
                          <m:t>p</m:t>
                        </m:r>
                        <m:r>
                          <a:rPr xmlns:a="http://schemas.openxmlformats.org/drawingml/2006/main" sz="1600" i="1">
                            <a:solidFill>
                              <a:srgbClr val="000000"/>
                            </a:solidFill>
                            <a:latin typeface="Cambria Math" panose="02040503050406030204" pitchFamily="18" charset="0"/>
                          </a:rPr>
                          <m:t>b</m:t>
                        </m:r>
                        <m:r>
                          <a:rPr xmlns:a="http://schemas.openxmlformats.org/drawingml/2006/main" sz="1600" i="1">
                            <a:solidFill>
                              <a:srgbClr val="000000"/>
                            </a:solidFill>
                            <a:latin typeface="Cambria Math" panose="02040503050406030204" pitchFamily="18" charset="0"/>
                          </a:rPr>
                          <m:t>+</m:t>
                        </m:r>
                        <m:r>
                          <m:rPr>
                            <m:sty m:val="p"/>
                          </m:rPr>
                          <a:rPr xmlns:a="http://schemas.openxmlformats.org/drawingml/2006/main" sz="1600" i="1">
                            <a:solidFill>
                              <a:srgbClr val="000000"/>
                            </a:solidFill>
                            <a:latin typeface="Cambria Math" panose="02040503050406030204" pitchFamily="18" charset="0"/>
                          </a:rPr>
                          <m:t>e</m:t>
                        </m:r>
                        <m:r>
                          <m:rPr>
                            <m:sty m:val="p"/>
                          </m:rPr>
                          <a:rPr xmlns:a="http://schemas.openxmlformats.org/drawingml/2006/main" sz="1600" i="1">
                            <a:solidFill>
                              <a:srgbClr val="000000"/>
                            </a:solidFill>
                            <a:latin typeface="Cambria Math" panose="02040503050406030204" pitchFamily="18" charset="0"/>
                          </a:rPr>
                          <m:t>x</m:t>
                        </m:r>
                        <m:r>
                          <m:rPr>
                            <m:sty m:val="p"/>
                          </m:rPr>
                          <a:rPr xmlns:a="http://schemas.openxmlformats.org/drawingml/2006/main" sz="1600" i="1">
                            <a:solidFill>
                              <a:srgbClr val="000000"/>
                            </a:solidFill>
                            <a:latin typeface="Cambria Math" panose="02040503050406030204" pitchFamily="18" charset="0"/>
                          </a:rPr>
                          <m:t>p</m:t>
                        </m:r>
                        <m:r>
                          <a:rPr xmlns:a="http://schemas.openxmlformats.org/drawingml/2006/main" sz="1600" i="1">
                            <a:solidFill>
                              <a:srgbClr val="000000"/>
                            </a:solidFill>
                            <a:latin typeface="Cambria Math" panose="02040503050406030204" pitchFamily="18" charset="0"/>
                          </a:rPr>
                          <m:t>c</m:t>
                        </m:r>
                      </m:den>
                    </m:f>
                  </m:oMath>
                </m:oMathPara>
              </a14:m>
              <a:endParaRPr sz="1509"/>
            </a:p>
          </p:txBody>
        </p:sp>
      </p:grpSp>
      <p:grpSp>
        <p:nvGrpSpPr>
          <p:cNvPr id="689" name="Rectangle"/>
          <p:cNvGrpSpPr/>
          <p:nvPr/>
        </p:nvGrpSpPr>
        <p:grpSpPr>
          <a:xfrm>
            <a:off x="18797494" y="8460375"/>
            <a:ext cx="2514077" cy="656439"/>
            <a:chOff x="0" y="0"/>
            <a:chExt cx="2514076" cy="656438"/>
          </a:xfrm>
        </p:grpSpPr>
        <p:sp>
          <p:nvSpPr>
            <p:cNvPr id="687" name="Rectangle"/>
            <p:cNvSpPr/>
            <p:nvPr/>
          </p:nvSpPr>
          <p:spPr>
            <a:xfrm>
              <a:off x="-1" y="-1"/>
              <a:ext cx="2514078" cy="656440"/>
            </a:xfrm>
            <a:prstGeom prst="rect">
              <a:avLst/>
            </a:prstGeom>
            <a:noFill/>
            <a:ln w="12700" cap="flat">
              <a:solidFill>
                <a:srgbClr val="5E5E5E"/>
              </a:solidFill>
              <a:prstDash val="solid"/>
              <a:miter lim="400000"/>
            </a:ln>
            <a:effectLst/>
          </p:spPr>
          <p:txBody>
            <a:bodyPr wrap="square" lIns="71436" tIns="71436" rIns="71436" bIns="71436" numCol="1" anchor="t">
              <a:noAutofit/>
            </a:bodyPr>
            <a:lstStyle/>
            <a:p>
              <a:pPr>
                <a:defRPr sz="2400"/>
              </a:pPr>
            </a:p>
          </p:txBody>
        </p:sp>
        <p:sp>
          <p:nvSpPr>
            <p:cNvPr id="688" name="Text"/>
            <p:cNvSpPr txBox="1"/>
            <p:nvPr/>
          </p:nvSpPr>
          <p:spPr>
            <a:xfrm>
              <a:off x="6349" y="6349"/>
              <a:ext cx="2501378" cy="6031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t">
              <a:spAutoFit/>
            </a:bodyPr>
            <a:lstStyle>
              <a:lvl1pPr>
                <a:defRPr sz="1700">
                  <a:latin typeface="Cambria Math"/>
                  <a:ea typeface="Cambria Math"/>
                  <a:cs typeface="Cambria Math"/>
                  <a:sym typeface="Cambria Math"/>
                </a:defRPr>
              </a:lvl1pPr>
            </a:lstStyle>
            <a:p>
              <a:pPr/>
              <a14:m>
                <m:oMathPara>
                  <m:oMathParaPr>
                    <m:jc m:val="center"/>
                  </m:oMathParaPr>
                  <m:oMath>
                    <m:f>
                      <m:fPr>
                        <m:ctrlPr>
                          <a:rPr xmlns:a="http://schemas.openxmlformats.org/drawingml/2006/main" sz="1700" i="1">
                            <a:solidFill>
                              <a:srgbClr val="000000"/>
                            </a:solidFill>
                            <a:latin typeface="Cambria Math" panose="02040503050406030204" pitchFamily="18" charset="0"/>
                          </a:rPr>
                        </m:ctrlPr>
                        <m:type m:val="bar"/>
                      </m:fPr>
                      <m:num>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c</m:t>
                        </m:r>
                      </m:num>
                      <m:den>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a</m:t>
                        </m:r>
                        <m:r>
                          <a:rPr xmlns:a="http://schemas.openxmlformats.org/drawingml/2006/main" sz="1700" i="1">
                            <a:solidFill>
                              <a:srgbClr val="000000"/>
                            </a:solidFill>
                            <a:latin typeface="Cambria Math" panose="02040503050406030204" pitchFamily="18" charset="0"/>
                          </a:rPr>
                          <m:t>+</m:t>
                        </m:r>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b</m:t>
                        </m:r>
                        <m:r>
                          <a:rPr xmlns:a="http://schemas.openxmlformats.org/drawingml/2006/main" sz="1700" i="1">
                            <a:solidFill>
                              <a:srgbClr val="000000"/>
                            </a:solidFill>
                            <a:latin typeface="Cambria Math" panose="02040503050406030204" pitchFamily="18" charset="0"/>
                          </a:rPr>
                          <m:t>+</m:t>
                        </m:r>
                        <m:r>
                          <m:rPr>
                            <m:sty m:val="p"/>
                          </m:rPr>
                          <a:rPr xmlns:a="http://schemas.openxmlformats.org/drawingml/2006/main" sz="1700" i="1">
                            <a:solidFill>
                              <a:srgbClr val="000000"/>
                            </a:solidFill>
                            <a:latin typeface="Cambria Math" panose="02040503050406030204" pitchFamily="18" charset="0"/>
                          </a:rPr>
                          <m:t>e</m:t>
                        </m:r>
                        <m:r>
                          <m:rPr>
                            <m:sty m:val="p"/>
                          </m:rPr>
                          <a:rPr xmlns:a="http://schemas.openxmlformats.org/drawingml/2006/main" sz="1700" i="1">
                            <a:solidFill>
                              <a:srgbClr val="000000"/>
                            </a:solidFill>
                            <a:latin typeface="Cambria Math" panose="02040503050406030204" pitchFamily="18" charset="0"/>
                          </a:rPr>
                          <m:t>x</m:t>
                        </m:r>
                        <m:r>
                          <m:rPr>
                            <m:sty m:val="p"/>
                          </m:rPr>
                          <a:rPr xmlns:a="http://schemas.openxmlformats.org/drawingml/2006/main" sz="1700" i="1">
                            <a:solidFill>
                              <a:srgbClr val="000000"/>
                            </a:solidFill>
                            <a:latin typeface="Cambria Math" panose="02040503050406030204" pitchFamily="18" charset="0"/>
                          </a:rPr>
                          <m:t>p</m:t>
                        </m:r>
                        <m:r>
                          <a:rPr xmlns:a="http://schemas.openxmlformats.org/drawingml/2006/main" sz="1700" i="1">
                            <a:solidFill>
                              <a:srgbClr val="000000"/>
                            </a:solidFill>
                            <a:latin typeface="Cambria Math" panose="02040503050406030204" pitchFamily="18" charset="0"/>
                          </a:rPr>
                          <m:t>c</m:t>
                        </m:r>
                      </m:den>
                    </m:f>
                  </m:oMath>
                </m:oMathPara>
              </a14:m>
              <a:endParaRPr sz="1604"/>
            </a:p>
          </p:txBody>
        </p:sp>
      </p:grpSp>
      <p:sp>
        <p:nvSpPr>
          <p:cNvPr id="690" name="Line"/>
          <p:cNvSpPr/>
          <p:nvPr/>
        </p:nvSpPr>
        <p:spPr>
          <a:xfrm>
            <a:off x="17352680" y="8137159"/>
            <a:ext cx="1270002" cy="2"/>
          </a:xfrm>
          <a:prstGeom prst="line">
            <a:avLst/>
          </a:prstGeom>
          <a:ln w="139700">
            <a:solidFill>
              <a:srgbClr val="000000"/>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92" name="Example:…"/>
          <p:cNvSpPr txBox="1"/>
          <p:nvPr>
            <p:ph type="title"/>
          </p:nvPr>
        </p:nvSpPr>
        <p:spPr>
          <a:xfrm>
            <a:off x="2667000" y="357186"/>
            <a:ext cx="19050000" cy="3036097"/>
          </a:xfrm>
          <a:prstGeom prst="rect">
            <a:avLst/>
          </a:prstGeom>
        </p:spPr>
        <p:txBody>
          <a:bodyPr/>
          <a:lstStyle/>
          <a:p>
            <a:pPr defTabSz="698300">
              <a:defRPr sz="9500"/>
            </a:pPr>
            <a:r>
              <a:t>Example:</a:t>
            </a:r>
          </a:p>
          <a:p>
            <a:pPr defTabSz="698300">
              <a:defRPr sz="9500"/>
            </a:pPr>
            <a:r>
              <a:t>Translation Equivariance</a:t>
            </a:r>
          </a:p>
        </p:txBody>
      </p:sp>
      <p:pic>
        <p:nvPicPr>
          <p:cNvPr id="693" name="xlat-equivariant.pdf" descr="xlat-equivariant.pdf"/>
          <p:cNvPicPr>
            <a:picLocks noChangeAspect="1"/>
          </p:cNvPicPr>
          <p:nvPr/>
        </p:nvPicPr>
        <p:blipFill>
          <a:blip r:embed="rId2">
            <a:extLst/>
          </a:blip>
          <a:stretch>
            <a:fillRect/>
          </a:stretch>
        </p:blipFill>
        <p:spPr>
          <a:xfrm>
            <a:off x="3304090" y="3878171"/>
            <a:ext cx="17775819" cy="3724458"/>
          </a:xfrm>
          <a:prstGeom prst="rect">
            <a:avLst/>
          </a:prstGeom>
          <a:ln w="12700">
            <a:miter lim="400000"/>
          </a:ln>
        </p:spPr>
      </p:pic>
      <p:pic>
        <p:nvPicPr>
          <p:cNvPr id="694" name="xlat-equivariant-2.pdf" descr="xlat-equivariant-2.pdf"/>
          <p:cNvPicPr>
            <a:picLocks noChangeAspect="1"/>
          </p:cNvPicPr>
          <p:nvPr/>
        </p:nvPicPr>
        <p:blipFill>
          <a:blip r:embed="rId3">
            <a:extLst/>
          </a:blip>
          <a:stretch>
            <a:fillRect/>
          </a:stretch>
        </p:blipFill>
        <p:spPr>
          <a:xfrm>
            <a:off x="3302000" y="8438304"/>
            <a:ext cx="17780000" cy="372533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Channels &amp; Kernels"/>
          <p:cNvSpPr txBox="1"/>
          <p:nvPr>
            <p:ph type="title"/>
          </p:nvPr>
        </p:nvSpPr>
        <p:spPr>
          <a:xfrm>
            <a:off x="2667000" y="357186"/>
            <a:ext cx="19050000" cy="3036097"/>
          </a:xfrm>
          <a:prstGeom prst="rect">
            <a:avLst/>
          </a:prstGeom>
        </p:spPr>
        <p:txBody>
          <a:bodyPr/>
          <a:lstStyle/>
          <a:p>
            <a:pPr/>
            <a:r>
              <a:t>Channels &amp; Kernels</a:t>
            </a:r>
          </a:p>
        </p:txBody>
      </p:sp>
      <p:sp>
        <p:nvSpPr>
          <p:cNvPr id="697" name="Convolution of a   image with an   kernel with a stride of   yields a single   output…"/>
          <p:cNvSpPr txBox="1"/>
          <p:nvPr>
            <p:ph type="body" sz="half" idx="1"/>
          </p:nvPr>
        </p:nvSpPr>
        <p:spPr>
          <a:xfrm>
            <a:off x="2667000" y="3643312"/>
            <a:ext cx="9677821" cy="8840393"/>
          </a:xfrm>
          <a:prstGeom prst="rect">
            <a:avLst/>
          </a:prstGeom>
        </p:spPr>
        <p:txBody>
          <a:bodyPr/>
          <a:lstStyle/>
          <a:p>
            <a:pPr marL="531732" indent="-531732" defTabSz="714732">
              <a:spcBef>
                <a:spcPts val="3100"/>
              </a:spcBef>
              <a:defRPr sz="3800"/>
            </a:pPr>
            <a:r>
              <a:t>Convolution of a </a:t>
            </a:r>
            <a14:m>
              <m:oMath>
                <m:r>
                  <a:rPr xmlns:a="http://schemas.openxmlformats.org/drawingml/2006/main" sz="4600" i="1">
                    <a:solidFill>
                      <a:srgbClr val="000000"/>
                    </a:solidFill>
                    <a:latin typeface="Cambria Math" panose="02040503050406030204" pitchFamily="18" charset="0"/>
                  </a:rPr>
                  <m:t>224</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224</m:t>
                </m:r>
              </m:oMath>
            </a14:m>
            <a:r>
              <a:t> image with an </a:t>
            </a:r>
            <a14:m>
              <m:oMath>
                <m:r>
                  <a:rPr xmlns:a="http://schemas.openxmlformats.org/drawingml/2006/main" sz="4600" i="1">
                    <a:solidFill>
                      <a:srgbClr val="000000"/>
                    </a:solidFill>
                    <a:latin typeface="Cambria Math" panose="02040503050406030204" pitchFamily="18" charset="0"/>
                  </a:rPr>
                  <m:t>11</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11</m:t>
                </m:r>
              </m:oMath>
            </a14:m>
            <a:r>
              <a:t> kernel with a stride of </a:t>
            </a:r>
            <a14:m>
              <m:oMath>
                <m:r>
                  <a:rPr xmlns:a="http://schemas.openxmlformats.org/drawingml/2006/main" sz="4600" i="1">
                    <a:solidFill>
                      <a:srgbClr val="000000"/>
                    </a:solidFill>
                    <a:latin typeface="Cambria Math" panose="02040503050406030204" pitchFamily="18" charset="0"/>
                  </a:rPr>
                  <m:t>4</m:t>
                </m:r>
              </m:oMath>
            </a14:m>
            <a:r>
              <a:t> yields a </a:t>
            </a:r>
            <a:r>
              <a:rPr>
                <a:solidFill>
                  <a:srgbClr val="C82506"/>
                </a:solidFill>
                <a:latin typeface="Helvetica Neue Medium"/>
                <a:ea typeface="Helvetica Neue Medium"/>
                <a:cs typeface="Helvetica Neue Medium"/>
                <a:sym typeface="Helvetica Neue Medium"/>
              </a:rPr>
              <a:t>single</a:t>
            </a:r>
            <a:r>
              <a:t> </a:t>
            </a:r>
            <a14:m>
              <m:oMath>
                <m:r>
                  <a:rPr xmlns:a="http://schemas.openxmlformats.org/drawingml/2006/main" sz="4600" i="1">
                    <a:solidFill>
                      <a:srgbClr val="000000"/>
                    </a:solidFill>
                    <a:latin typeface="Cambria Math" panose="02040503050406030204" pitchFamily="18" charset="0"/>
                  </a:rPr>
                  <m:t>55</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55</m:t>
                </m:r>
              </m:oMath>
            </a14:m>
            <a:r>
              <a:t> output</a:t>
            </a:r>
          </a:p>
          <a:p>
            <a:pPr marL="531732" indent="-531732" defTabSz="714732">
              <a:spcBef>
                <a:spcPts val="3100"/>
              </a:spcBef>
              <a:defRPr sz="3800"/>
            </a:pPr>
            <a:r>
              <a:t>But we might want to learn more than one kernel!</a:t>
            </a:r>
          </a:p>
          <a:p>
            <a:pPr marL="531732" indent="-531732" defTabSz="714732">
              <a:spcBef>
                <a:spcPts val="3100"/>
              </a:spcBef>
              <a:defRPr sz="3800"/>
            </a:pPr>
            <a:r>
              <a:t>If we apply </a:t>
            </a:r>
            <a14:m>
              <m:oMath>
                <m:r>
                  <a:rPr xmlns:a="http://schemas.openxmlformats.org/drawingml/2006/main" sz="4600" i="1">
                    <a:solidFill>
                      <a:srgbClr val="000000"/>
                    </a:solidFill>
                    <a:latin typeface="Cambria Math" panose="02040503050406030204" pitchFamily="18" charset="0"/>
                  </a:rPr>
                  <m:t>6</m:t>
                </m:r>
              </m:oMath>
            </a14:m>
            <a:r>
              <a:t> </a:t>
            </a:r>
            <a:r>
              <a:rPr>
                <a:solidFill>
                  <a:srgbClr val="C82506"/>
                </a:solidFill>
                <a:latin typeface="Helvetica Neue Medium"/>
                <a:ea typeface="Helvetica Neue Medium"/>
                <a:cs typeface="Helvetica Neue Medium"/>
                <a:sym typeface="Helvetica Neue Medium"/>
              </a:rPr>
              <a:t>different</a:t>
            </a:r>
            <a:r>
              <a:t> kernels to the input image, we will get </a:t>
            </a:r>
            <a14:m>
              <m:oMath>
                <m:r>
                  <a:rPr xmlns:a="http://schemas.openxmlformats.org/drawingml/2006/main" sz="4600" i="1">
                    <a:solidFill>
                      <a:srgbClr val="000000"/>
                    </a:solidFill>
                    <a:latin typeface="Cambria Math" panose="02040503050406030204" pitchFamily="18" charset="0"/>
                  </a:rPr>
                  <m:t>6</m:t>
                </m:r>
              </m:oMath>
            </a14:m>
            <a:r>
              <a:t> </a:t>
            </a:r>
            <a:r>
              <a:rPr>
                <a:solidFill>
                  <a:srgbClr val="C82506"/>
                </a:solidFill>
                <a:latin typeface="Helvetica Neue Medium"/>
                <a:ea typeface="Helvetica Neue Medium"/>
                <a:cs typeface="Helvetica Neue Medium"/>
                <a:sym typeface="Helvetica Neue Medium"/>
              </a:rPr>
              <a:t>different</a:t>
            </a:r>
            <a:r>
              <a:t> </a:t>
            </a:r>
            <a14:m>
              <m:oMath>
                <m:r>
                  <a:rPr xmlns:a="http://schemas.openxmlformats.org/drawingml/2006/main" sz="4600" i="1">
                    <a:solidFill>
                      <a:srgbClr val="000000"/>
                    </a:solidFill>
                    <a:latin typeface="Cambria Math" panose="02040503050406030204" pitchFamily="18" charset="0"/>
                  </a:rPr>
                  <m:t>55</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55</m:t>
                </m:r>
              </m:oMath>
            </a14:m>
            <a:r>
              <a:t> outputs</a:t>
            </a:r>
          </a:p>
          <a:p>
            <a:pPr lvl="2" marL="1305162" indent="-531732" defTabSz="714732">
              <a:spcBef>
                <a:spcPts val="3100"/>
              </a:spcBef>
              <a:defRPr sz="3800"/>
            </a:pPr>
            <a:r>
              <a:t>Each output is called a </a:t>
            </a:r>
            <a:r>
              <a:rPr>
                <a:solidFill>
                  <a:srgbClr val="0076BA"/>
                </a:solidFill>
                <a:latin typeface="Helvetica Neue Medium"/>
                <a:ea typeface="Helvetica Neue Medium"/>
                <a:cs typeface="Helvetica Neue Medium"/>
                <a:sym typeface="Helvetica Neue Medium"/>
              </a:rPr>
              <a:t>channel</a:t>
            </a:r>
            <a:endParaRPr>
              <a:solidFill>
                <a:srgbClr val="0076BA"/>
              </a:solidFill>
              <a:latin typeface="Helvetica Neue Medium"/>
              <a:ea typeface="Helvetica Neue Medium"/>
              <a:cs typeface="Helvetica Neue Medium"/>
              <a:sym typeface="Helvetica Neue Medium"/>
            </a:endParaRPr>
          </a:p>
          <a:p>
            <a:pPr lvl="2" marL="1305162" indent="-531732" defTabSz="714732">
              <a:spcBef>
                <a:spcPts val="3100"/>
              </a:spcBef>
              <a:defRPr sz="3800"/>
            </a:pPr>
            <a:r>
              <a:t>Convolution with a single kernel yields a single </a:t>
            </a:r>
            <a:r>
              <a:rPr>
                <a:solidFill>
                  <a:srgbClr val="0076BA"/>
                </a:solidFill>
                <a:latin typeface="Helvetica Neue Medium"/>
                <a:ea typeface="Helvetica Neue Medium"/>
                <a:cs typeface="Helvetica Neue Medium"/>
                <a:sym typeface="Helvetica Neue Medium"/>
              </a:rPr>
              <a:t>channel</a:t>
            </a:r>
            <a:r>
              <a:t> </a:t>
            </a:r>
          </a:p>
        </p:txBody>
      </p:sp>
      <p:grpSp>
        <p:nvGrpSpPr>
          <p:cNvPr id="714" name="Group"/>
          <p:cNvGrpSpPr/>
          <p:nvPr/>
        </p:nvGrpSpPr>
        <p:grpSpPr>
          <a:xfrm>
            <a:off x="13525221" y="4227736"/>
            <a:ext cx="8531320" cy="3443470"/>
            <a:chOff x="0" y="0"/>
            <a:chExt cx="8531318" cy="3443469"/>
          </a:xfrm>
        </p:grpSpPr>
        <p:grpSp>
          <p:nvGrpSpPr>
            <p:cNvPr id="710" name="Group"/>
            <p:cNvGrpSpPr/>
            <p:nvPr/>
          </p:nvGrpSpPr>
          <p:grpSpPr>
            <a:xfrm>
              <a:off x="-1" y="0"/>
              <a:ext cx="8499571" cy="3121831"/>
              <a:chOff x="0" y="0"/>
              <a:chExt cx="8499569" cy="3121830"/>
            </a:xfrm>
          </p:grpSpPr>
          <p:sp>
            <p:nvSpPr>
              <p:cNvPr id="698" name="Square"/>
              <p:cNvSpPr/>
              <p:nvPr/>
            </p:nvSpPr>
            <p:spPr>
              <a:xfrm>
                <a:off x="7229568" y="1216828"/>
                <a:ext cx="1270002" cy="1270003"/>
              </a:xfrm>
              <a:prstGeom prst="rect">
                <a:avLst/>
              </a:prstGeom>
              <a:no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699" name="Square"/>
              <p:cNvSpPr/>
              <p:nvPr/>
            </p:nvSpPr>
            <p:spPr>
              <a:xfrm>
                <a:off x="229648" y="581827"/>
                <a:ext cx="2540002" cy="2540004"/>
              </a:xfrm>
              <a:prstGeom prst="rect">
                <a:avLst/>
              </a:prstGeom>
              <a:no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00" name="Square"/>
              <p:cNvSpPr/>
              <p:nvPr/>
            </p:nvSpPr>
            <p:spPr>
              <a:xfrm>
                <a:off x="4641754" y="228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01" name="CONV (stride 4)"/>
              <p:cNvSpPr txBox="1"/>
              <p:nvPr/>
            </p:nvSpPr>
            <p:spPr>
              <a:xfrm>
                <a:off x="4294421" y="1416357"/>
                <a:ext cx="1329665" cy="870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sz="2400">
                    <a:latin typeface="+mn-lt"/>
                    <a:ea typeface="+mn-ea"/>
                    <a:cs typeface="+mn-cs"/>
                    <a:sym typeface="Helvetica Neue"/>
                  </a:defRPr>
                </a:pPr>
                <a:r>
                  <a:t>CONV</a:t>
                </a:r>
                <a:br/>
                <a:r>
                  <a:t>(stride 4)</a:t>
                </a:r>
              </a:p>
            </p:txBody>
          </p:sp>
          <p:sp>
            <p:nvSpPr>
              <p:cNvPr id="702" name="Line"/>
              <p:cNvSpPr/>
              <p:nvPr/>
            </p:nvSpPr>
            <p:spPr>
              <a:xfrm>
                <a:off x="5669708" y="1851828"/>
                <a:ext cx="1270002" cy="2"/>
              </a:xfrm>
              <a:prstGeom prst="line">
                <a:avLst/>
              </a:prstGeom>
              <a:noFill/>
              <a:ln w="1397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703" name="Line"/>
              <p:cNvSpPr/>
              <p:nvPr/>
            </p:nvSpPr>
            <p:spPr>
              <a:xfrm>
                <a:off x="2978801" y="1851828"/>
                <a:ext cx="1270002" cy="2"/>
              </a:xfrm>
              <a:prstGeom prst="line">
                <a:avLst/>
              </a:prstGeom>
              <a:noFill/>
              <a:ln w="1397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704" name="Equation"/>
              <p:cNvSpPr txBox="1"/>
              <p:nvPr/>
            </p:nvSpPr>
            <p:spPr>
              <a:xfrm>
                <a:off x="1352938" y="330200"/>
                <a:ext cx="293422"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224</m:t>
                      </m:r>
                    </m:oMath>
                  </m:oMathPara>
                </a14:m>
                <a:endParaRPr sz="1600"/>
              </a:p>
            </p:txBody>
          </p:sp>
          <p:sp>
            <p:nvSpPr>
              <p:cNvPr id="705" name="Equation"/>
              <p:cNvSpPr txBox="1"/>
              <p:nvPr/>
            </p:nvSpPr>
            <p:spPr>
              <a:xfrm rot="16200000">
                <a:off x="-78030" y="1783147"/>
                <a:ext cx="293422"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224</m:t>
                      </m:r>
                    </m:oMath>
                  </m:oMathPara>
                </a14:m>
                <a:endParaRPr sz="1600"/>
              </a:p>
            </p:txBody>
          </p:sp>
          <p:sp>
            <p:nvSpPr>
              <p:cNvPr id="706" name="Equation"/>
              <p:cNvSpPr txBox="1"/>
              <p:nvPr/>
            </p:nvSpPr>
            <p:spPr>
              <a:xfrm>
                <a:off x="4879701" y="-1"/>
                <a:ext cx="159107" cy="137365"/>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11</m:t>
                      </m:r>
                    </m:oMath>
                  </m:oMathPara>
                </a14:m>
                <a:endParaRPr sz="1600"/>
              </a:p>
            </p:txBody>
          </p:sp>
          <p:sp>
            <p:nvSpPr>
              <p:cNvPr id="707" name="Equation"/>
              <p:cNvSpPr txBox="1"/>
              <p:nvPr/>
            </p:nvSpPr>
            <p:spPr>
              <a:xfrm rot="16200000">
                <a:off x="4405820" y="477763"/>
                <a:ext cx="159106" cy="137365"/>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11</m:t>
                      </m:r>
                    </m:oMath>
                  </m:oMathPara>
                </a14:m>
                <a:endParaRPr sz="1600"/>
              </a:p>
            </p:txBody>
          </p:sp>
          <p:sp>
            <p:nvSpPr>
              <p:cNvPr id="708" name="Equation"/>
              <p:cNvSpPr txBox="1"/>
              <p:nvPr/>
            </p:nvSpPr>
            <p:spPr>
              <a:xfrm>
                <a:off x="7772416" y="933823"/>
                <a:ext cx="184303" cy="142648"/>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55</m:t>
                      </m:r>
                    </m:oMath>
                  </m:oMathPara>
                </a14:m>
                <a:endParaRPr sz="1600"/>
              </a:p>
            </p:txBody>
          </p:sp>
          <p:sp>
            <p:nvSpPr>
              <p:cNvPr id="709" name="Equation"/>
              <p:cNvSpPr txBox="1"/>
              <p:nvPr/>
            </p:nvSpPr>
            <p:spPr>
              <a:xfrm rot="16200000">
                <a:off x="6976611" y="1780505"/>
                <a:ext cx="184303" cy="142648"/>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55</m:t>
                      </m:r>
                    </m:oMath>
                  </m:oMathPara>
                </a14:m>
                <a:endParaRPr sz="1600"/>
              </a:p>
            </p:txBody>
          </p:sp>
        </p:grpSp>
        <p:grpSp>
          <p:nvGrpSpPr>
            <p:cNvPr id="713" name="Caption"/>
            <p:cNvGrpSpPr/>
            <p:nvPr/>
          </p:nvGrpSpPr>
          <p:grpSpPr>
            <a:xfrm>
              <a:off x="0" y="3255178"/>
              <a:ext cx="8531319" cy="188292"/>
              <a:chOff x="0" y="0"/>
              <a:chExt cx="8531318" cy="188290"/>
            </a:xfrm>
          </p:grpSpPr>
          <p:sp>
            <p:nvSpPr>
              <p:cNvPr id="711" name="Rectangle"/>
              <p:cNvSpPr/>
              <p:nvPr/>
            </p:nvSpPr>
            <p:spPr>
              <a:xfrm>
                <a:off x="0" y="0"/>
                <a:ext cx="8531319"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712" name="A 224 by 224 box, with an arrow pointing to the words &quot;CONV (stride 4)&quot;, which has another arrow pointing to a 55 by 55 box.  Above &quot;CONV (stride 4)&quot; is an orange 11 by 11 box."/>
              <p:cNvSpPr txBox="1"/>
              <p:nvPr/>
            </p:nvSpPr>
            <p:spPr>
              <a:xfrm>
                <a:off x="-1" y="0"/>
                <a:ext cx="8531320"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224 by 224 box, with an arrow pointing to the words "CONV (stride 4)", which has another arrow pointing to a 55 by 55 box.  Above "CONV (stride 4)" is an orange 11 by 11 box.</a:t>
                </a:r>
              </a:p>
            </p:txBody>
          </p:sp>
        </p:grpSp>
      </p:grpSp>
      <p:grpSp>
        <p:nvGrpSpPr>
          <p:cNvPr id="739" name="Group"/>
          <p:cNvGrpSpPr/>
          <p:nvPr/>
        </p:nvGrpSpPr>
        <p:grpSpPr>
          <a:xfrm>
            <a:off x="13519920" y="8254859"/>
            <a:ext cx="10373442" cy="3403742"/>
            <a:chOff x="0" y="0"/>
            <a:chExt cx="10373440" cy="3403741"/>
          </a:xfrm>
        </p:grpSpPr>
        <p:sp>
          <p:nvSpPr>
            <p:cNvPr id="715" name="Square"/>
            <p:cNvSpPr/>
            <p:nvPr/>
          </p:nvSpPr>
          <p:spPr>
            <a:xfrm>
              <a:off x="7322367" y="1306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16" name="Square"/>
            <p:cNvSpPr/>
            <p:nvPr/>
          </p:nvSpPr>
          <p:spPr>
            <a:xfrm>
              <a:off x="229646" y="863740"/>
              <a:ext cx="2540002" cy="2540002"/>
            </a:xfrm>
            <a:prstGeom prst="rect">
              <a:avLst/>
            </a:prstGeom>
            <a:no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17" name="Square"/>
            <p:cNvSpPr/>
            <p:nvPr/>
          </p:nvSpPr>
          <p:spPr>
            <a:xfrm>
              <a:off x="4321367" y="228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18" name="CONV (stride 4)"/>
            <p:cNvSpPr txBox="1"/>
            <p:nvPr/>
          </p:nvSpPr>
          <p:spPr>
            <a:xfrm>
              <a:off x="4294420" y="1698269"/>
              <a:ext cx="1329665" cy="870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p>
              <a:pPr>
                <a:defRPr sz="2400">
                  <a:latin typeface="+mn-lt"/>
                  <a:ea typeface="+mn-ea"/>
                  <a:cs typeface="+mn-cs"/>
                  <a:sym typeface="Helvetica Neue"/>
                </a:defRPr>
              </a:pPr>
              <a:r>
                <a:t>CONV</a:t>
              </a:r>
              <a:br/>
              <a:r>
                <a:t>(stride 4)</a:t>
              </a:r>
            </a:p>
          </p:txBody>
        </p:sp>
        <p:sp>
          <p:nvSpPr>
            <p:cNvPr id="719" name="Line"/>
            <p:cNvSpPr/>
            <p:nvPr/>
          </p:nvSpPr>
          <p:spPr>
            <a:xfrm>
              <a:off x="5669706" y="2133740"/>
              <a:ext cx="1270002" cy="2"/>
            </a:xfrm>
            <a:prstGeom prst="line">
              <a:avLst/>
            </a:prstGeom>
            <a:noFill/>
            <a:ln w="1397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720" name="Line"/>
            <p:cNvSpPr/>
            <p:nvPr/>
          </p:nvSpPr>
          <p:spPr>
            <a:xfrm>
              <a:off x="2978800" y="2133740"/>
              <a:ext cx="1270002" cy="2"/>
            </a:xfrm>
            <a:prstGeom prst="line">
              <a:avLst/>
            </a:prstGeom>
            <a:noFill/>
            <a:ln w="1397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721" name="Equation"/>
            <p:cNvSpPr txBox="1"/>
            <p:nvPr/>
          </p:nvSpPr>
          <p:spPr>
            <a:xfrm>
              <a:off x="1352936" y="612113"/>
              <a:ext cx="293422"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224</m:t>
                    </m:r>
                  </m:oMath>
                </m:oMathPara>
              </a14:m>
              <a:endParaRPr sz="1600"/>
            </a:p>
          </p:txBody>
        </p:sp>
        <p:sp>
          <p:nvSpPr>
            <p:cNvPr id="722" name="Equation"/>
            <p:cNvSpPr txBox="1"/>
            <p:nvPr/>
          </p:nvSpPr>
          <p:spPr>
            <a:xfrm rot="16200000">
              <a:off x="-78029" y="2065059"/>
              <a:ext cx="293422"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224</m:t>
                    </m:r>
                  </m:oMath>
                </m:oMathPara>
              </a14:m>
              <a:endParaRPr sz="1600"/>
            </a:p>
          </p:txBody>
        </p:sp>
        <p:sp>
          <p:nvSpPr>
            <p:cNvPr id="723" name="Equation"/>
            <p:cNvSpPr txBox="1"/>
            <p:nvPr/>
          </p:nvSpPr>
          <p:spPr>
            <a:xfrm>
              <a:off x="4559316" y="0"/>
              <a:ext cx="159107"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11</m:t>
                    </m:r>
                  </m:oMath>
                </m:oMathPara>
              </a14:m>
              <a:endParaRPr sz="1600"/>
            </a:p>
          </p:txBody>
        </p:sp>
        <p:sp>
          <p:nvSpPr>
            <p:cNvPr id="724" name="Equation"/>
            <p:cNvSpPr txBox="1"/>
            <p:nvPr/>
          </p:nvSpPr>
          <p:spPr>
            <a:xfrm rot="16200000">
              <a:off x="4085433" y="477763"/>
              <a:ext cx="159107" cy="137364"/>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11</m:t>
                    </m:r>
                  </m:oMath>
                </m:oMathPara>
              </a14:m>
              <a:endParaRPr sz="1600"/>
            </a:p>
          </p:txBody>
        </p:sp>
        <p:sp>
          <p:nvSpPr>
            <p:cNvPr id="725" name="Equation"/>
            <p:cNvSpPr txBox="1"/>
            <p:nvPr/>
          </p:nvSpPr>
          <p:spPr>
            <a:xfrm>
              <a:off x="7865216" y="1023863"/>
              <a:ext cx="184304" cy="142647"/>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55</m:t>
                    </m:r>
                  </m:oMath>
                </m:oMathPara>
              </a14:m>
              <a:endParaRPr sz="1600"/>
            </a:p>
          </p:txBody>
        </p:sp>
        <p:sp>
          <p:nvSpPr>
            <p:cNvPr id="726" name="Equation"/>
            <p:cNvSpPr txBox="1"/>
            <p:nvPr/>
          </p:nvSpPr>
          <p:spPr>
            <a:xfrm rot="16200000">
              <a:off x="7069409" y="1870544"/>
              <a:ext cx="184304" cy="142647"/>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55</m:t>
                    </m:r>
                  </m:oMath>
                </m:oMathPara>
              </a14:m>
              <a:endParaRPr sz="1600"/>
            </a:p>
          </p:txBody>
        </p:sp>
        <p:sp>
          <p:nvSpPr>
            <p:cNvPr id="727" name="Square"/>
            <p:cNvSpPr/>
            <p:nvPr/>
          </p:nvSpPr>
          <p:spPr>
            <a:xfrm>
              <a:off x="4448369" y="355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28" name="Square"/>
            <p:cNvSpPr/>
            <p:nvPr/>
          </p:nvSpPr>
          <p:spPr>
            <a:xfrm>
              <a:off x="4575369" y="482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29" name="Square"/>
            <p:cNvSpPr/>
            <p:nvPr/>
          </p:nvSpPr>
          <p:spPr>
            <a:xfrm>
              <a:off x="4702369" y="609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0" name="Square"/>
            <p:cNvSpPr/>
            <p:nvPr/>
          </p:nvSpPr>
          <p:spPr>
            <a:xfrm>
              <a:off x="4829369" y="736944"/>
              <a:ext cx="635002"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1" name="Square"/>
            <p:cNvSpPr/>
            <p:nvPr/>
          </p:nvSpPr>
          <p:spPr>
            <a:xfrm>
              <a:off x="4956369" y="863944"/>
              <a:ext cx="635003" cy="635002"/>
            </a:xfrm>
            <a:prstGeom prst="rect">
              <a:avLst/>
            </a:prstGeom>
            <a:solidFill>
              <a:srgbClr val="FFFFFF"/>
            </a:solidFill>
            <a:ln w="63500" cap="flat">
              <a:solidFill>
                <a:srgbClr val="FE9301"/>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2" name="Square"/>
            <p:cNvSpPr/>
            <p:nvPr/>
          </p:nvSpPr>
          <p:spPr>
            <a:xfrm>
              <a:off x="7449368" y="1433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3" name="Square"/>
            <p:cNvSpPr/>
            <p:nvPr/>
          </p:nvSpPr>
          <p:spPr>
            <a:xfrm>
              <a:off x="7576368" y="1560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4" name="Square"/>
            <p:cNvSpPr/>
            <p:nvPr/>
          </p:nvSpPr>
          <p:spPr>
            <a:xfrm>
              <a:off x="7703368" y="1687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5" name="Square"/>
            <p:cNvSpPr/>
            <p:nvPr/>
          </p:nvSpPr>
          <p:spPr>
            <a:xfrm>
              <a:off x="7830368" y="1814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6" name="Square"/>
            <p:cNvSpPr/>
            <p:nvPr/>
          </p:nvSpPr>
          <p:spPr>
            <a:xfrm>
              <a:off x="7957368" y="1941866"/>
              <a:ext cx="1270002" cy="1270002"/>
            </a:xfrm>
            <a:prstGeom prst="rect">
              <a:avLst/>
            </a:prstGeom>
            <a:solidFill>
              <a:srgbClr val="FFFFFF"/>
            </a:solidFill>
            <a:ln w="63500" cap="flat">
              <a:solidFill>
                <a:srgbClr val="5E5E5E"/>
              </a:solidFill>
              <a:prstDash val="solid"/>
              <a:miter lim="400000"/>
            </a:ln>
            <a:effectLst/>
          </p:spPr>
          <p:txBody>
            <a:bodyPr wrap="square" lIns="71436" tIns="71436" rIns="71436" bIns="71436" numCol="1" anchor="ctr">
              <a:noAutofit/>
            </a:bodyPr>
            <a:lstStyle/>
            <a:p>
              <a:pPr>
                <a:defRPr sz="3000">
                  <a:solidFill>
                    <a:srgbClr val="FFFFFF"/>
                  </a:solidFill>
                </a:defRPr>
              </a:pPr>
            </a:p>
          </p:txBody>
        </p:sp>
        <p:sp>
          <p:nvSpPr>
            <p:cNvPr id="737" name="Equation"/>
            <p:cNvSpPr txBox="1"/>
            <p:nvPr/>
          </p:nvSpPr>
          <p:spPr>
            <a:xfrm>
              <a:off x="5834772" y="606829"/>
              <a:ext cx="742392" cy="149821"/>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6</m:t>
                    </m:r>
                    <m:r>
                      <m:rPr>
                        <m:nor/>
                      </m:rPr>
                      <a:rPr xmlns:a="http://schemas.openxmlformats.org/drawingml/2006/main" sz="1600" i="1">
                        <a:solidFill>
                          <a:srgbClr val="000000"/>
                        </a:solidFill>
                        <a:latin typeface="Cambria Math" panose="02040503050406030204" pitchFamily="18" charset="0"/>
                      </a:rPr>
                      <m:t>kernels</m:t>
                    </m:r>
                  </m:oMath>
                </m:oMathPara>
              </a14:m>
              <a:endParaRPr sz="1600"/>
            </a:p>
          </p:txBody>
        </p:sp>
        <p:sp>
          <p:nvSpPr>
            <p:cNvPr id="738" name="Equation"/>
            <p:cNvSpPr txBox="1"/>
            <p:nvPr/>
          </p:nvSpPr>
          <p:spPr>
            <a:xfrm>
              <a:off x="9472352" y="2121902"/>
              <a:ext cx="901089" cy="150318"/>
            </a:xfrm>
            <a:prstGeom prst="rect">
              <a:avLst/>
            </a:prstGeom>
            <a:noFill/>
            <a:ln w="12700" cap="flat">
              <a:noFill/>
              <a:miter lim="400000"/>
            </a:ln>
            <a:effectLst/>
          </p:spPr>
          <p:txBody>
            <a:bodyPr wrap="none" lIns="0" tIns="0" rIns="0" bIns="0">
              <a:spAutoFit/>
            </a:bodyPr>
            <a:lstStyle/>
            <a:p>
              <a:pPr algn="l" defTabSz="914400" latinLnBrk="1">
                <a:defRPr sz="1800"/>
              </a:pPr>
              <a14:m>
                <m:oMathPara>
                  <m:oMathParaPr>
                    <m:jc m:val="centerGroup"/>
                  </m:oMathParaPr>
                  <m:oMath>
                    <m:r>
                      <a:rPr xmlns:a="http://schemas.openxmlformats.org/drawingml/2006/main" sz="1600" i="1">
                        <a:solidFill>
                          <a:srgbClr val="000000"/>
                        </a:solidFill>
                        <a:latin typeface="Cambria Math" panose="02040503050406030204" pitchFamily="18" charset="0"/>
                      </a:rPr>
                      <m:t>6</m:t>
                    </m:r>
                    <m:r>
                      <m:rPr>
                        <m:nor/>
                      </m:rPr>
                      <a:rPr xmlns:a="http://schemas.openxmlformats.org/drawingml/2006/main" sz="1600" i="1">
                        <a:solidFill>
                          <a:srgbClr val="000000"/>
                        </a:solidFill>
                        <a:latin typeface="Cambria Math" panose="02040503050406030204" pitchFamily="18" charset="0"/>
                      </a:rPr>
                      <m:t>channels</m:t>
                    </m:r>
                  </m:oMath>
                </m:oMathPara>
              </a14:m>
              <a:endParaRPr sz="1600"/>
            </a:p>
          </p:txBody>
        </p:sp>
      </p:grpSp>
      <p:grpSp>
        <p:nvGrpSpPr>
          <p:cNvPr id="742" name="A 224 by 224 box, with an arrow pointing to the words &quot;CONV (stride 4)&quot;, which has another arrow pointing to 6 55 by 55 boxes, labeled &quot;6 channels&quot;.  Above &quot;CONV (stride 4)&quot; are 6 orange 11 by 11 boxes, labelled &quot;6 kernels&quot;."/>
          <p:cNvGrpSpPr/>
          <p:nvPr/>
        </p:nvGrpSpPr>
        <p:grpSpPr>
          <a:xfrm>
            <a:off x="13519920" y="11791950"/>
            <a:ext cx="10401941" cy="188290"/>
            <a:chOff x="0" y="0"/>
            <a:chExt cx="10401940" cy="188289"/>
          </a:xfrm>
        </p:grpSpPr>
        <p:sp>
          <p:nvSpPr>
            <p:cNvPr id="740" name="Rectangle"/>
            <p:cNvSpPr/>
            <p:nvPr/>
          </p:nvSpPr>
          <p:spPr>
            <a:xfrm>
              <a:off x="0" y="0"/>
              <a:ext cx="10401941" cy="188290"/>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741" name="A 224 by 224 box, with an arrow pointing to the words &quot;CONV (stride 4)&quot;, which has another arrow pointing to 6 55 by 55 boxes, labeled &quot;6 channels&quot;.  Above &quot;CONV (stride 4)&quot; are 6 orange 11 by 11 boxes, labelled &quot;6 kernels&quot;."/>
            <p:cNvSpPr txBox="1"/>
            <p:nvPr/>
          </p:nvSpPr>
          <p:spPr>
            <a:xfrm>
              <a:off x="-1" y="0"/>
              <a:ext cx="10401942"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224 by 224 box, with an arrow pointing to the words "CONV (stride 4)", which has another arrow pointing to 6 55 by 55 boxes, labeled "6 channels".  Above "CONV (stride 4)" are 6 orange 11 by 11 boxes, labelled "6 kernels".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697">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697">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697">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739"/>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7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2" grpId="3"/>
      <p:bldP build="p" bldLvl="5" animBg="1" rev="0" advAuto="0" spid="697" grpId="1"/>
      <p:bldP build="whole" bldLvl="1" animBg="1" rev="0" advAuto="0" spid="739"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Typical Architecture"/>
          <p:cNvSpPr txBox="1"/>
          <p:nvPr>
            <p:ph type="title"/>
          </p:nvPr>
        </p:nvSpPr>
        <p:spPr>
          <a:xfrm>
            <a:off x="2667000" y="357186"/>
            <a:ext cx="19050000" cy="3036097"/>
          </a:xfrm>
          <a:prstGeom prst="rect">
            <a:avLst/>
          </a:prstGeom>
        </p:spPr>
        <p:txBody>
          <a:bodyPr/>
          <a:lstStyle/>
          <a:p>
            <a:pPr/>
            <a:r>
              <a:t>Typical Architecture</a:t>
            </a:r>
          </a:p>
        </p:txBody>
      </p:sp>
      <p:grpSp>
        <p:nvGrpSpPr>
          <p:cNvPr id="747" name="Input  Image"/>
          <p:cNvGrpSpPr/>
          <p:nvPr/>
        </p:nvGrpSpPr>
        <p:grpSpPr>
          <a:xfrm>
            <a:off x="1874789" y="5219084"/>
            <a:ext cx="1918538" cy="5447581"/>
            <a:chOff x="0" y="0"/>
            <a:chExt cx="1918536" cy="5447579"/>
          </a:xfrm>
        </p:grpSpPr>
        <p:sp>
          <p:nvSpPr>
            <p:cNvPr id="745"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46" name="Input  Image"/>
            <p:cNvSpPr txBox="1"/>
            <p:nvPr/>
          </p:nvSpPr>
          <p:spPr>
            <a:xfrm>
              <a:off x="31750" y="2288320"/>
              <a:ext cx="1855037" cy="870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sz="2400">
                  <a:latin typeface="+mn-lt"/>
                  <a:ea typeface="+mn-ea"/>
                  <a:cs typeface="+mn-cs"/>
                  <a:sym typeface="Helvetica Neue"/>
                </a:defRPr>
              </a:pPr>
              <a:r>
                <a:t>Input </a:t>
              </a:r>
              <a:br/>
              <a:r>
                <a:t>Image</a:t>
              </a:r>
            </a:p>
          </p:txBody>
        </p:sp>
      </p:grpSp>
      <p:grpSp>
        <p:nvGrpSpPr>
          <p:cNvPr id="750" name="Convolution"/>
          <p:cNvGrpSpPr/>
          <p:nvPr/>
        </p:nvGrpSpPr>
        <p:grpSpPr>
          <a:xfrm>
            <a:off x="4901989" y="5219084"/>
            <a:ext cx="1918538" cy="5447581"/>
            <a:chOff x="0" y="0"/>
            <a:chExt cx="1918536" cy="5447579"/>
          </a:xfrm>
        </p:grpSpPr>
        <p:sp>
          <p:nvSpPr>
            <p:cNvPr id="748"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49" name="Convolution"/>
            <p:cNvSpPr txBox="1"/>
            <p:nvPr/>
          </p:nvSpPr>
          <p:spPr>
            <a:xfrm>
              <a:off x="31750" y="2472470"/>
              <a:ext cx="1855037" cy="5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Convolution</a:t>
              </a:r>
            </a:p>
          </p:txBody>
        </p:sp>
      </p:grpSp>
      <p:grpSp>
        <p:nvGrpSpPr>
          <p:cNvPr id="753" name="Pooling"/>
          <p:cNvGrpSpPr/>
          <p:nvPr/>
        </p:nvGrpSpPr>
        <p:grpSpPr>
          <a:xfrm>
            <a:off x="7929191" y="5219084"/>
            <a:ext cx="1918538" cy="5447581"/>
            <a:chOff x="0" y="0"/>
            <a:chExt cx="1918536" cy="5447579"/>
          </a:xfrm>
        </p:grpSpPr>
        <p:sp>
          <p:nvSpPr>
            <p:cNvPr id="751"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52" name="Pooling"/>
            <p:cNvSpPr txBox="1"/>
            <p:nvPr/>
          </p:nvSpPr>
          <p:spPr>
            <a:xfrm>
              <a:off x="31750" y="2472470"/>
              <a:ext cx="1855037" cy="5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Pooling</a:t>
              </a:r>
            </a:p>
          </p:txBody>
        </p:sp>
      </p:grpSp>
      <p:grpSp>
        <p:nvGrpSpPr>
          <p:cNvPr id="756" name="Convolution"/>
          <p:cNvGrpSpPr/>
          <p:nvPr/>
        </p:nvGrpSpPr>
        <p:grpSpPr>
          <a:xfrm>
            <a:off x="10956393" y="5219084"/>
            <a:ext cx="1918538" cy="5447581"/>
            <a:chOff x="0" y="0"/>
            <a:chExt cx="1918536" cy="5447579"/>
          </a:xfrm>
        </p:grpSpPr>
        <p:sp>
          <p:nvSpPr>
            <p:cNvPr id="754"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55" name="Convolution"/>
            <p:cNvSpPr txBox="1"/>
            <p:nvPr/>
          </p:nvSpPr>
          <p:spPr>
            <a:xfrm>
              <a:off x="31750" y="2472470"/>
              <a:ext cx="1855037" cy="5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Convolution</a:t>
              </a:r>
            </a:p>
          </p:txBody>
        </p:sp>
      </p:grpSp>
      <p:grpSp>
        <p:nvGrpSpPr>
          <p:cNvPr id="759" name="Pooling"/>
          <p:cNvGrpSpPr/>
          <p:nvPr/>
        </p:nvGrpSpPr>
        <p:grpSpPr>
          <a:xfrm>
            <a:off x="13983594" y="5219084"/>
            <a:ext cx="1918538" cy="5447581"/>
            <a:chOff x="0" y="0"/>
            <a:chExt cx="1918536" cy="5447579"/>
          </a:xfrm>
        </p:grpSpPr>
        <p:sp>
          <p:nvSpPr>
            <p:cNvPr id="757"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58" name="Pooling"/>
            <p:cNvSpPr txBox="1"/>
            <p:nvPr/>
          </p:nvSpPr>
          <p:spPr>
            <a:xfrm>
              <a:off x="31750" y="2472470"/>
              <a:ext cx="1855037" cy="5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Pooling</a:t>
              </a:r>
            </a:p>
          </p:txBody>
        </p:sp>
      </p:grpSp>
      <p:grpSp>
        <p:nvGrpSpPr>
          <p:cNvPr id="762" name="Fully-connected"/>
          <p:cNvGrpSpPr/>
          <p:nvPr/>
        </p:nvGrpSpPr>
        <p:grpSpPr>
          <a:xfrm>
            <a:off x="17010794" y="5219084"/>
            <a:ext cx="1918538" cy="5447581"/>
            <a:chOff x="0" y="0"/>
            <a:chExt cx="1918536" cy="5447579"/>
          </a:xfrm>
        </p:grpSpPr>
        <p:sp>
          <p:nvSpPr>
            <p:cNvPr id="760"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61" name="Fully-connected"/>
            <p:cNvSpPr txBox="1"/>
            <p:nvPr/>
          </p:nvSpPr>
          <p:spPr>
            <a:xfrm>
              <a:off x="31750" y="2288320"/>
              <a:ext cx="1855037" cy="870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Fully-connected</a:t>
              </a:r>
            </a:p>
          </p:txBody>
        </p:sp>
      </p:grpSp>
      <p:grpSp>
        <p:nvGrpSpPr>
          <p:cNvPr id="765" name="Outputs"/>
          <p:cNvGrpSpPr/>
          <p:nvPr/>
        </p:nvGrpSpPr>
        <p:grpSpPr>
          <a:xfrm>
            <a:off x="20037997" y="5219084"/>
            <a:ext cx="1918538" cy="5447581"/>
            <a:chOff x="0" y="0"/>
            <a:chExt cx="1918536" cy="5447579"/>
          </a:xfrm>
        </p:grpSpPr>
        <p:sp>
          <p:nvSpPr>
            <p:cNvPr id="763" name="Rectangle"/>
            <p:cNvSpPr/>
            <p:nvPr/>
          </p:nvSpPr>
          <p:spPr>
            <a:xfrm>
              <a:off x="0" y="0"/>
              <a:ext cx="1918537" cy="5447580"/>
            </a:xfrm>
            <a:prstGeom prst="rect">
              <a:avLst/>
            </a:prstGeom>
            <a:noFill/>
            <a:ln w="63500" cap="flat">
              <a:solidFill>
                <a:srgbClr val="000000"/>
              </a:solidFill>
              <a:prstDash val="solid"/>
              <a:miter lim="400000"/>
            </a:ln>
            <a:effectLst/>
          </p:spPr>
          <p:txBody>
            <a:bodyPr wrap="square" lIns="71436" tIns="71436" rIns="71436" bIns="71436" numCol="1" anchor="ctr">
              <a:noAutofit/>
            </a:bodyPr>
            <a:lstStyle/>
            <a:p>
              <a:pPr>
                <a:defRPr sz="2400">
                  <a:latin typeface="+mn-lt"/>
                  <a:ea typeface="+mn-ea"/>
                  <a:cs typeface="+mn-cs"/>
                  <a:sym typeface="Helvetica Neue"/>
                </a:defRPr>
              </a:pPr>
            </a:p>
          </p:txBody>
        </p:sp>
        <p:sp>
          <p:nvSpPr>
            <p:cNvPr id="764" name="Outputs"/>
            <p:cNvSpPr txBox="1"/>
            <p:nvPr/>
          </p:nvSpPr>
          <p:spPr>
            <a:xfrm>
              <a:off x="31750" y="2472470"/>
              <a:ext cx="1855037" cy="5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sz="2400">
                  <a:latin typeface="+mn-lt"/>
                  <a:ea typeface="+mn-ea"/>
                  <a:cs typeface="+mn-cs"/>
                  <a:sym typeface="Helvetica Neue"/>
                </a:defRPr>
              </a:lvl1pPr>
            </a:lstStyle>
            <a:p>
              <a:pPr/>
              <a:r>
                <a:t>Outputs</a:t>
              </a:r>
            </a:p>
          </p:txBody>
        </p:sp>
      </p:grpSp>
      <p:sp>
        <p:nvSpPr>
          <p:cNvPr id="775" name="Connection Line"/>
          <p:cNvSpPr/>
          <p:nvPr/>
        </p:nvSpPr>
        <p:spPr>
          <a:xfrm>
            <a:off x="3825032" y="7942874"/>
            <a:ext cx="104520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76" name="Connection Line"/>
          <p:cNvSpPr/>
          <p:nvPr/>
        </p:nvSpPr>
        <p:spPr>
          <a:xfrm>
            <a:off x="9879434" y="7942874"/>
            <a:ext cx="104521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77" name="Connection Line"/>
          <p:cNvSpPr/>
          <p:nvPr/>
        </p:nvSpPr>
        <p:spPr>
          <a:xfrm>
            <a:off x="12906636" y="7942874"/>
            <a:ext cx="104520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78" name="Connection Line"/>
          <p:cNvSpPr/>
          <p:nvPr/>
        </p:nvSpPr>
        <p:spPr>
          <a:xfrm>
            <a:off x="15933838" y="7942874"/>
            <a:ext cx="104520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79" name="Connection Line"/>
          <p:cNvSpPr/>
          <p:nvPr/>
        </p:nvSpPr>
        <p:spPr>
          <a:xfrm>
            <a:off x="18961037" y="7942874"/>
            <a:ext cx="1045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80" name="Connection Line"/>
          <p:cNvSpPr/>
          <p:nvPr/>
        </p:nvSpPr>
        <p:spPr>
          <a:xfrm>
            <a:off x="6852233" y="7942874"/>
            <a:ext cx="104520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152400">
            <a:solidFill>
              <a:srgbClr val="000000"/>
            </a:solidFill>
            <a:miter lim="400000"/>
            <a:tailEnd type="triangle"/>
          </a:ln>
        </p:spPr>
        <p:txBody>
          <a:bodyPr/>
          <a:lstStyle/>
          <a:p>
            <a:pPr/>
          </a:p>
        </p:txBody>
      </p:sp>
      <p:sp>
        <p:nvSpPr>
          <p:cNvPr id="772" name="Rectangle"/>
          <p:cNvSpPr/>
          <p:nvPr/>
        </p:nvSpPr>
        <p:spPr>
          <a:xfrm>
            <a:off x="4049155" y="4683662"/>
            <a:ext cx="6000346" cy="6880166"/>
          </a:xfrm>
          <a:prstGeom prst="rect">
            <a:avLst/>
          </a:prstGeom>
          <a:ln w="127000">
            <a:solidFill>
              <a:srgbClr val="FE9301"/>
            </a:solidFill>
            <a:miter lim="400000"/>
          </a:ln>
        </p:spPr>
        <p:txBody>
          <a:bodyPr lIns="71436" tIns="71436" rIns="71436" bIns="71436" anchor="ctr"/>
          <a:lstStyle/>
          <a:p>
            <a:pPr>
              <a:defRPr sz="3000">
                <a:solidFill>
                  <a:srgbClr val="FFFFFF"/>
                </a:solidFill>
              </a:defRPr>
            </a:pPr>
          </a:p>
        </p:txBody>
      </p:sp>
      <p:sp>
        <p:nvSpPr>
          <p:cNvPr id="773" name="Often convolution-then-pooling is…"/>
          <p:cNvSpPr txBox="1"/>
          <p:nvPr/>
        </p:nvSpPr>
        <p:spPr>
          <a:xfrm>
            <a:off x="3545968" y="11661450"/>
            <a:ext cx="7006717" cy="190466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600">
                <a:solidFill>
                  <a:srgbClr val="929292"/>
                </a:solidFill>
                <a:latin typeface="+mn-lt"/>
                <a:ea typeface="+mn-ea"/>
                <a:cs typeface="+mn-cs"/>
                <a:sym typeface="Helvetica Neue"/>
              </a:defRPr>
            </a:pPr>
            <a:r>
              <a:t>Often convolution-then-pooling is</a:t>
            </a:r>
          </a:p>
          <a:p>
            <a:pPr>
              <a:defRPr sz="3600">
                <a:solidFill>
                  <a:srgbClr val="929292"/>
                </a:solidFill>
                <a:latin typeface="+mn-lt"/>
                <a:ea typeface="+mn-ea"/>
                <a:cs typeface="+mn-cs"/>
                <a:sym typeface="Helvetica Neue"/>
              </a:defRPr>
            </a:pPr>
            <a:r>
              <a:t>collectively referred to as a</a:t>
            </a:r>
          </a:p>
          <a:p>
            <a:pPr>
              <a:defRPr sz="3600">
                <a:solidFill>
                  <a:srgbClr val="929292"/>
                </a:solidFill>
                <a:latin typeface="+mn-lt"/>
                <a:ea typeface="+mn-ea"/>
                <a:cs typeface="+mn-cs"/>
                <a:sym typeface="Helvetica Neue"/>
              </a:defRPr>
            </a:pPr>
            <a:r>
              <a:t>"</a:t>
            </a:r>
            <a:r>
              <a:rPr>
                <a:solidFill>
                  <a:srgbClr val="C82506"/>
                </a:solidFill>
                <a:latin typeface="Helvetica Neue Medium"/>
                <a:ea typeface="Helvetica Neue Medium"/>
                <a:cs typeface="Helvetica Neue Medium"/>
                <a:sym typeface="Helvetica Neue Medium"/>
              </a:rPr>
              <a:t>convolution</a:t>
            </a:r>
            <a:r>
              <a:rPr sz="4400">
                <a:solidFill>
                  <a:srgbClr val="C82506"/>
                </a:solidFill>
                <a:latin typeface="Helvetica Neue Medium"/>
                <a:ea typeface="Helvetica Neue Medium"/>
                <a:cs typeface="Helvetica Neue Medium"/>
                <a:sym typeface="Helvetica Neue Medium"/>
              </a:rPr>
              <a:t> </a:t>
            </a:r>
            <a:r>
              <a:rPr>
                <a:solidFill>
                  <a:srgbClr val="C82506"/>
                </a:solidFill>
                <a:latin typeface="Helvetica Neue Medium"/>
                <a:ea typeface="Helvetica Neue Medium"/>
                <a:cs typeface="Helvetica Neue Medium"/>
                <a:sym typeface="Helvetica Neue Medium"/>
              </a:rPr>
              <a:t>layer</a:t>
            </a:r>
            <a:r>
              <a:t>"</a:t>
            </a:r>
          </a:p>
        </p:txBody>
      </p:sp>
      <p:sp>
        <p:nvSpPr>
          <p:cNvPr id="774" name="A rectangle labelled &quot;input image&quot; with an arrow pointing to a rectangle labelled &quot;pooling&quot; with an arrow pointing to a rectangle labelled &quot;convolution&quot; with an arrow pointing to a rectangle labelled &quot;pooling&quot; with an arrow pointing to a rectangle labell"/>
          <p:cNvSpPr txBox="1"/>
          <p:nvPr/>
        </p:nvSpPr>
        <p:spPr>
          <a:xfrm>
            <a:off x="10924641" y="11727929"/>
            <a:ext cx="11055329" cy="318541"/>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defRPr sz="600">
                <a:solidFill>
                  <a:srgbClr val="D6D5D5"/>
                </a:solidFill>
                <a:latin typeface="+mn-lt"/>
                <a:ea typeface="+mn-ea"/>
                <a:cs typeface="+mn-cs"/>
                <a:sym typeface="Helvetica Neue"/>
              </a:defRPr>
            </a:lvl1pPr>
          </a:lstStyle>
          <a:p>
            <a:pPr/>
            <a:r>
              <a:t>A rectangle labelled "input image" with an arrow pointing to a rectangle labelled "pooling" with an arrow pointing to a rectangle labelled "convolution" with an arrow pointing to a rectangle labelled "pooling" with an arrow pointing to a rectangle labelled "fully connected" with an arrow pointing to a rectangle labelled "outputs".  The first two rectangles labelled "convolution" and "pooling" are in an orange outline.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Example Architecture: AlexNet…"/>
          <p:cNvSpPr txBox="1"/>
          <p:nvPr>
            <p:ph type="title"/>
          </p:nvPr>
        </p:nvSpPr>
        <p:spPr>
          <a:xfrm>
            <a:off x="2667000" y="357186"/>
            <a:ext cx="19050000" cy="3036097"/>
          </a:xfrm>
          <a:prstGeom prst="rect">
            <a:avLst/>
          </a:prstGeom>
        </p:spPr>
        <p:txBody>
          <a:bodyPr/>
          <a:lstStyle/>
          <a:p>
            <a:pPr/>
            <a:r>
              <a:t>Example Architecture: AlexNet</a:t>
            </a:r>
          </a:p>
          <a:p>
            <a:pPr>
              <a:defRPr sz="3600">
                <a:solidFill>
                  <a:srgbClr val="929292"/>
                </a:solidFill>
              </a:defRPr>
            </a:pPr>
            <a:r>
              <a:t>[Krizhevsky et al. 2012]</a:t>
            </a:r>
          </a:p>
        </p:txBody>
      </p:sp>
      <p:pic>
        <p:nvPicPr>
          <p:cNvPr id="783" name="Image" descr="Image"/>
          <p:cNvPicPr>
            <a:picLocks noChangeAspect="1"/>
          </p:cNvPicPr>
          <p:nvPr/>
        </p:nvPicPr>
        <p:blipFill>
          <a:blip r:embed="rId2">
            <a:extLst/>
          </a:blip>
          <a:stretch>
            <a:fillRect/>
          </a:stretch>
        </p:blipFill>
        <p:spPr>
          <a:xfrm>
            <a:off x="2702217" y="3021579"/>
            <a:ext cx="13431708" cy="10917575"/>
          </a:xfrm>
          <a:prstGeom prst="rect">
            <a:avLst/>
          </a:prstGeom>
          <a:ln w="12700">
            <a:miter lim="400000"/>
          </a:ln>
        </p:spPr>
      </p:pic>
      <p:sp>
        <p:nvSpPr>
          <p:cNvPr id="784" name="(Image: Prince 2023)"/>
          <p:cNvSpPr txBox="1"/>
          <p:nvPr/>
        </p:nvSpPr>
        <p:spPr>
          <a:xfrm>
            <a:off x="19064530" y="12413477"/>
            <a:ext cx="2950287" cy="5026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solidFill>
                  <a:srgbClr val="929292"/>
                </a:solidFill>
                <a:latin typeface="+mn-lt"/>
                <a:ea typeface="+mn-ea"/>
                <a:cs typeface="+mn-cs"/>
                <a:sym typeface="Helvetica Neue"/>
              </a:defRPr>
            </a:lvl1pPr>
          </a:lstStyle>
          <a:p>
            <a:pPr/>
            <a:r>
              <a:t>(Image: Prince 2023)</a:t>
            </a:r>
          </a:p>
        </p:txBody>
      </p:sp>
      <p:sp>
        <p:nvSpPr>
          <p:cNvPr id="785" name="Question:…"/>
          <p:cNvSpPr txBox="1"/>
          <p:nvPr>
            <p:ph type="body" sz="quarter" idx="1"/>
          </p:nvPr>
        </p:nvSpPr>
        <p:spPr>
          <a:xfrm>
            <a:off x="17307346" y="4221843"/>
            <a:ext cx="5596590" cy="6204154"/>
          </a:xfrm>
          <a:prstGeom prst="rect">
            <a:avLst/>
          </a:prstGeom>
        </p:spPr>
        <p:txBody>
          <a:bodyPr/>
          <a:lstStyle/>
          <a:p>
            <a:pPr marL="0" indent="0">
              <a:buSzTx/>
              <a:buNone/>
              <a:defRPr b="1" sz="3600">
                <a:latin typeface="+mn-lt"/>
                <a:ea typeface="+mn-ea"/>
                <a:cs typeface="+mn-cs"/>
                <a:sym typeface="Helvetica Neue"/>
              </a:defRPr>
            </a:pPr>
            <a:r>
              <a:t>Question:</a:t>
            </a:r>
            <a:r>
              <a:rPr b="0">
                <a:latin typeface="Helvetica Neue Light"/>
                <a:ea typeface="Helvetica Neue Light"/>
                <a:cs typeface="Helvetica Neue Light"/>
                <a:sym typeface="Helvetica Neue Light"/>
              </a:rPr>
              <a:t> </a:t>
            </a:r>
          </a:p>
          <a:p>
            <a:pPr marL="873125" indent="-873125">
              <a:buSzPct val="100000"/>
              <a:buAutoNum type="arabicPeriod" startAt="1"/>
              <a:defRPr sz="3600"/>
            </a:pPr>
            <a:r>
              <a:t>How many </a:t>
            </a:r>
            <a:r>
              <a:rPr>
                <a:solidFill>
                  <a:srgbClr val="C82506"/>
                </a:solidFill>
                <a:latin typeface="Helvetica Neue Medium"/>
                <a:ea typeface="Helvetica Neue Medium"/>
                <a:cs typeface="Helvetica Neue Medium"/>
                <a:sym typeface="Helvetica Neue Medium"/>
              </a:rPr>
              <a:t>weights</a:t>
            </a:r>
            <a:r>
              <a:t> are needed to convert the </a:t>
            </a:r>
            <a:r>
              <a:rPr b="1">
                <a:latin typeface="+mn-lt"/>
                <a:ea typeface="+mn-ea"/>
                <a:cs typeface="+mn-cs"/>
                <a:sym typeface="Helvetica Neue"/>
              </a:rPr>
              <a:t>43,264</a:t>
            </a:r>
            <a:r>
              <a:t> vector after the final convolution layer into the </a:t>
            </a:r>
            <a:r>
              <a:rPr b="1">
                <a:latin typeface="+mn-lt"/>
                <a:ea typeface="+mn-ea"/>
                <a:cs typeface="+mn-cs"/>
                <a:sym typeface="Helvetica Neue"/>
              </a:rPr>
              <a:t>4096</a:t>
            </a:r>
            <a:r>
              <a:t> vector of the next hidden layer?</a:t>
            </a:r>
          </a:p>
          <a:p>
            <a:pPr marL="873125" indent="-873125">
              <a:buSzPct val="100000"/>
              <a:buAutoNum type="arabicPeriod" startAt="1"/>
              <a:defRPr sz="3600"/>
            </a:pPr>
            <a:r>
              <a:t>How many </a:t>
            </a:r>
            <a:r>
              <a:rPr>
                <a:solidFill>
                  <a:srgbClr val="C82506"/>
                </a:solidFill>
                <a:latin typeface="Helvetica Neue Medium"/>
                <a:ea typeface="Helvetica Neue Medium"/>
                <a:cs typeface="Helvetica Neue Medium"/>
                <a:sym typeface="Helvetica Neue Medium"/>
              </a:rPr>
              <a:t>biases</a:t>
            </a:r>
            <a:r>
              <a:t>?</a:t>
            </a:r>
          </a:p>
        </p:txBody>
      </p:sp>
      <p:sp>
        <p:nvSpPr>
          <p:cNvPr id="786" name="A color image of candles, labelled &quot;224x224x3&quot;, with an arrow labelled &quot;Conv 11x11 Stride 4&quot; pointing to a flat slab labelled &quot;55x55x96&quot;, with an arrow labelled &quot;MaxPool&quot; followed by an arrow labelled &quot;Conv 5x5&quot; pointing to a cube labelled &quot;27x27x256&quot; wi"/>
          <p:cNvSpPr txBox="1"/>
          <p:nvPr/>
        </p:nvSpPr>
        <p:spPr>
          <a:xfrm>
            <a:off x="2646651" y="13270231"/>
            <a:ext cx="13542842" cy="407442"/>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defRPr sz="600">
                <a:solidFill>
                  <a:srgbClr val="D6D5D5"/>
                </a:solidFill>
                <a:latin typeface="+mn-lt"/>
                <a:ea typeface="+mn-ea"/>
                <a:cs typeface="+mn-cs"/>
                <a:sym typeface="Helvetica Neue"/>
              </a:defRPr>
            </a:lvl1pPr>
          </a:lstStyle>
          <a:p>
            <a:pPr/>
            <a:r>
              <a:t>A color image of candles, labelled "224x224x3", with an arrow labelled "Conv 11x11 Stride 4" pointing to a flat slab labelled "55x55x96", with an arrow labelled "MaxPool" followed by an arrow labelled "Conv 5x5" pointing to a cube labelled "27x27x256" with an arrow labelled "MaxPool" followed by an arrow labelled "Conv 3x3" pointing to a long slab labelled "13x13x384" with an arrow also labelled "Conv 3x3" pointing to another long slab also labelled "13x13x384" followed by an arrow labelled "Conv 3x3" pointing to a slab labelled "13x13x256" with an arrow labelled "MaxPool + FC" pointing to a long rectangle labelled "4096" with an arrow labelled "FC" pointing to a long rectangle also labelled "4096" with an arrow labelled "FC" pointing to a long rectangle labelled "1000" with an arrow labelled "Softmax" pointing to a long rectangle also labelled "1000".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8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785">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78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85"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88" name="Example: Invariance to Learned Transformations"/>
          <p:cNvSpPr txBox="1"/>
          <p:nvPr>
            <p:ph type="title"/>
          </p:nvPr>
        </p:nvSpPr>
        <p:spPr>
          <a:xfrm>
            <a:off x="2667000" y="357186"/>
            <a:ext cx="19050000" cy="3036097"/>
          </a:xfrm>
          <a:prstGeom prst="rect">
            <a:avLst/>
          </a:prstGeom>
        </p:spPr>
        <p:txBody>
          <a:bodyPr/>
          <a:lstStyle>
            <a:lvl1pPr defTabSz="698300">
              <a:defRPr sz="9500"/>
            </a:lvl1pPr>
          </a:lstStyle>
          <a:p>
            <a:pPr/>
            <a:r>
              <a:t>Example: Invariance to Learned Transformations</a:t>
            </a:r>
          </a:p>
        </p:txBody>
      </p:sp>
      <p:sp>
        <p:nvSpPr>
          <p:cNvPr id="789" name="Double-click to edit"/>
          <p:cNvSpPr txBox="1"/>
          <p:nvPr>
            <p:ph type="body" idx="1"/>
          </p:nvPr>
        </p:nvSpPr>
        <p:spPr>
          <a:xfrm>
            <a:off x="2667000" y="3643312"/>
            <a:ext cx="19050000" cy="8840393"/>
          </a:xfrm>
          <a:prstGeom prst="rect">
            <a:avLst/>
          </a:prstGeom>
        </p:spPr>
        <p:txBody>
          <a:bodyPr/>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Summary"/>
          <p:cNvSpPr txBox="1"/>
          <p:nvPr>
            <p:ph type="title"/>
          </p:nvPr>
        </p:nvSpPr>
        <p:spPr>
          <a:xfrm>
            <a:off x="2667000" y="357186"/>
            <a:ext cx="19050000" cy="3036097"/>
          </a:xfrm>
          <a:prstGeom prst="rect">
            <a:avLst/>
          </a:prstGeom>
        </p:spPr>
        <p:txBody>
          <a:bodyPr/>
          <a:lstStyle/>
          <a:p>
            <a:pPr/>
            <a:r>
              <a:t>Summary</a:t>
            </a:r>
          </a:p>
        </p:txBody>
      </p:sp>
      <p:sp>
        <p:nvSpPr>
          <p:cNvPr id="792" name="Classifying images with a standard feedforward network requires vast quantities of parameters (and hence data)…"/>
          <p:cNvSpPr txBox="1"/>
          <p:nvPr>
            <p:ph type="body" idx="1"/>
          </p:nvPr>
        </p:nvSpPr>
        <p:spPr>
          <a:xfrm>
            <a:off x="2667000" y="3643312"/>
            <a:ext cx="19050000" cy="8840393"/>
          </a:xfrm>
          <a:prstGeom prst="rect">
            <a:avLst/>
          </a:prstGeom>
        </p:spPr>
        <p:txBody>
          <a:bodyPr/>
          <a:lstStyle/>
          <a:p>
            <a:pPr/>
            <a:r>
              <a:t>Classifying images with a standard feedforward network requires vast quantities of </a:t>
            </a:r>
            <a:r>
              <a:rPr>
                <a:solidFill>
                  <a:srgbClr val="C82506"/>
                </a:solidFill>
                <a:latin typeface="Helvetica Neue Medium"/>
                <a:ea typeface="Helvetica Neue Medium"/>
                <a:cs typeface="Helvetica Neue Medium"/>
                <a:sym typeface="Helvetica Neue Medium"/>
              </a:rPr>
              <a:t>parameters</a:t>
            </a:r>
            <a:r>
              <a:t> (and hence </a:t>
            </a:r>
            <a:r>
              <a:rPr>
                <a:solidFill>
                  <a:srgbClr val="C82506"/>
                </a:solidFill>
                <a:latin typeface="Helvetica Neue Medium"/>
                <a:ea typeface="Helvetica Neue Medium"/>
                <a:cs typeface="Helvetica Neue Medium"/>
                <a:sym typeface="Helvetica Neue Medium"/>
              </a:rPr>
              <a:t>data</a:t>
            </a:r>
            <a:r>
              <a:t>)</a:t>
            </a:r>
          </a:p>
          <a:p>
            <a:pPr/>
            <a:r>
              <a:t>Convolutional networks add </a:t>
            </a:r>
            <a:r>
              <a:rPr>
                <a:solidFill>
                  <a:srgbClr val="0076BA"/>
                </a:solidFill>
                <a:latin typeface="Helvetica Neue Medium"/>
                <a:ea typeface="Helvetica Neue Medium"/>
                <a:cs typeface="Helvetica Neue Medium"/>
                <a:sym typeface="Helvetica Neue Medium"/>
              </a:rPr>
              <a:t>pooling</a:t>
            </a:r>
            <a:r>
              <a:t> and </a:t>
            </a:r>
            <a:r>
              <a:rPr>
                <a:solidFill>
                  <a:srgbClr val="0076BA"/>
                </a:solidFill>
                <a:latin typeface="Helvetica Neue Medium"/>
                <a:ea typeface="Helvetica Neue Medium"/>
                <a:cs typeface="Helvetica Neue Medium"/>
                <a:sym typeface="Helvetica Neue Medium"/>
              </a:rPr>
              <a:t>convolution</a:t>
            </a:r>
            <a:endParaRPr>
              <a:solidFill>
                <a:srgbClr val="C82506"/>
              </a:solidFill>
              <a:latin typeface="Helvetica Neue Medium"/>
              <a:ea typeface="Helvetica Neue Medium"/>
              <a:cs typeface="Helvetica Neue Medium"/>
              <a:sym typeface="Helvetica Neue Medium"/>
            </a:endParaRPr>
          </a:p>
          <a:p>
            <a:pPr lvl="2"/>
            <a:r>
              <a:t>Sparse connectivity</a:t>
            </a:r>
          </a:p>
          <a:p>
            <a:pPr lvl="2"/>
            <a:r>
              <a:t>Parameter sharing</a:t>
            </a:r>
          </a:p>
          <a:p>
            <a:pPr lvl="2"/>
            <a:r>
              <a:t>Translation equivariance</a:t>
            </a:r>
          </a:p>
          <a:p>
            <a:pPr/>
            <a:r>
              <a:t>Fewer parameters means far more </a:t>
            </a:r>
            <a:r>
              <a:rPr>
                <a:solidFill>
                  <a:srgbClr val="C82506"/>
                </a:solidFill>
                <a:latin typeface="Helvetica Neue Medium"/>
                <a:ea typeface="Helvetica Neue Medium"/>
                <a:cs typeface="Helvetica Neue Medium"/>
                <a:sym typeface="Helvetica Neue Medium"/>
              </a:rPr>
              <a:t>efficient to train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Logistics"/>
          <p:cNvSpPr txBox="1"/>
          <p:nvPr>
            <p:ph type="title"/>
          </p:nvPr>
        </p:nvSpPr>
        <p:spPr>
          <a:xfrm>
            <a:off x="4387453" y="357186"/>
            <a:ext cx="15609094" cy="3036097"/>
          </a:xfrm>
          <a:prstGeom prst="rect">
            <a:avLst/>
          </a:prstGeom>
        </p:spPr>
        <p:txBody>
          <a:bodyPr/>
          <a:lstStyle/>
          <a:p>
            <a:pPr/>
            <a:r>
              <a:t>Logistics</a:t>
            </a:r>
          </a:p>
        </p:txBody>
      </p:sp>
      <p:sp>
        <p:nvSpPr>
          <p:cNvPr id="172" name="Assignment #3 is available…"/>
          <p:cNvSpPr txBox="1"/>
          <p:nvPr>
            <p:ph type="body" idx="1"/>
          </p:nvPr>
        </p:nvSpPr>
        <p:spPr>
          <a:xfrm>
            <a:off x="4387453" y="3643312"/>
            <a:ext cx="15609094" cy="8840393"/>
          </a:xfrm>
          <a:prstGeom prst="rect">
            <a:avLst/>
          </a:prstGeom>
        </p:spPr>
        <p:txBody>
          <a:bodyPr/>
          <a:lstStyle/>
          <a:p>
            <a:pPr>
              <a:defRPr b="1">
                <a:latin typeface="+mn-lt"/>
                <a:ea typeface="+mn-ea"/>
                <a:cs typeface="+mn-cs"/>
                <a:sym typeface="Helvetica Neue"/>
              </a:defRPr>
            </a:pPr>
            <a:r>
              <a:t>Assignment #3</a:t>
            </a:r>
            <a:r>
              <a:rPr b="0">
                <a:latin typeface="Helvetica Neue Light"/>
                <a:ea typeface="Helvetica Neue Light"/>
                <a:cs typeface="Helvetica Neue Light"/>
                <a:sym typeface="Helvetica Neue Light"/>
              </a:rPr>
              <a:t> is available</a:t>
            </a:r>
            <a:endParaRPr b="0">
              <a:latin typeface="Helvetica Neue Light"/>
              <a:ea typeface="Helvetica Neue Light"/>
              <a:cs typeface="Helvetica Neue Light"/>
              <a:sym typeface="Helvetica Neue Light"/>
            </a:endParaRPr>
          </a:p>
          <a:p>
            <a:pPr lvl="2"/>
            <a:r>
              <a:t>Due </a:t>
            </a:r>
            <a:r>
              <a:rPr>
                <a:solidFill>
                  <a:srgbClr val="C82506"/>
                </a:solidFill>
                <a:latin typeface="Helvetica Neue Medium"/>
                <a:ea typeface="Helvetica Neue Medium"/>
                <a:cs typeface="Helvetica Neue Medium"/>
                <a:sym typeface="Helvetica Neue Medium"/>
              </a:rPr>
              <a:t>Thursday, Nov 20</a:t>
            </a:r>
            <a:endParaRPr>
              <a:solidFill>
                <a:srgbClr val="C82506"/>
              </a:solidFill>
              <a:latin typeface="Helvetica Neue Medium"/>
              <a:ea typeface="Helvetica Neue Medium"/>
              <a:cs typeface="Helvetica Neue Medium"/>
              <a:sym typeface="Helvetica Neue Medium"/>
            </a:endParaRPr>
          </a:p>
          <a:p>
            <a:pPr lvl="2"/>
            <a:r>
              <a:t>Submit via Canvas (deadline is firm)</a:t>
            </a:r>
          </a:p>
          <a:p>
            <a:pPr lvl="2"/>
            <a:r>
              <a:t>Blank submissions </a:t>
            </a:r>
            <a:r>
              <a:rPr>
                <a:solidFill>
                  <a:srgbClr val="C82506"/>
                </a:solidFill>
                <a:latin typeface="Helvetica Neue Medium"/>
                <a:ea typeface="Helvetica Neue Medium"/>
                <a:cs typeface="Helvetica Neue Medium"/>
                <a:sym typeface="Helvetica Neue Medium"/>
              </a:rPr>
              <a:t>will not be regraded</a:t>
            </a:r>
            <a:r>
              <a:t>, nor granted EA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4" name="Midterm Details"/>
          <p:cNvSpPr txBox="1"/>
          <p:nvPr>
            <p:ph type="title"/>
          </p:nvPr>
        </p:nvSpPr>
        <p:spPr>
          <a:xfrm>
            <a:off x="2667000" y="421751"/>
            <a:ext cx="19050000" cy="3036097"/>
          </a:xfrm>
          <a:prstGeom prst="rect">
            <a:avLst/>
          </a:prstGeom>
        </p:spPr>
        <p:txBody>
          <a:bodyPr/>
          <a:lstStyle/>
          <a:p>
            <a:pPr/>
            <a:r>
              <a:t>Midterm Details</a:t>
            </a:r>
          </a:p>
        </p:txBody>
      </p:sp>
      <p:sp>
        <p:nvSpPr>
          <p:cNvPr id="175" name="The midterm is Thursday, Nov 3 in this room at 9:30am…"/>
          <p:cNvSpPr txBox="1"/>
          <p:nvPr>
            <p:ph type="body" idx="1"/>
          </p:nvPr>
        </p:nvSpPr>
        <p:spPr>
          <a:xfrm>
            <a:off x="2667000" y="3707877"/>
            <a:ext cx="19050000" cy="8840393"/>
          </a:xfrm>
          <a:prstGeom prst="rect">
            <a:avLst/>
          </a:prstGeom>
        </p:spPr>
        <p:txBody>
          <a:bodyPr/>
          <a:lstStyle/>
          <a:p>
            <a:pPr/>
            <a:r>
              <a:t>The midterm is </a:t>
            </a:r>
            <a:r>
              <a:rPr b="1">
                <a:latin typeface="+mn-lt"/>
                <a:ea typeface="+mn-ea"/>
                <a:cs typeface="+mn-cs"/>
                <a:sym typeface="Helvetica Neue"/>
              </a:rPr>
              <a:t>Thursday, Nov 3 </a:t>
            </a:r>
            <a:r>
              <a:t>in</a:t>
            </a:r>
            <a:r>
              <a:rPr b="1">
                <a:latin typeface="+mn-lt"/>
                <a:ea typeface="+mn-ea"/>
                <a:cs typeface="+mn-cs"/>
                <a:sym typeface="Helvetica Neue"/>
              </a:rPr>
              <a:t> </a:t>
            </a:r>
            <a:r>
              <a:rPr>
                <a:solidFill>
                  <a:srgbClr val="C82506"/>
                </a:solidFill>
                <a:latin typeface="Helvetica Neue Medium"/>
                <a:ea typeface="Helvetica Neue Medium"/>
                <a:cs typeface="Helvetica Neue Medium"/>
                <a:sym typeface="Helvetica Neue Medium"/>
              </a:rPr>
              <a:t>this room</a:t>
            </a:r>
            <a:r>
              <a:t> at </a:t>
            </a:r>
            <a:r>
              <a:rPr>
                <a:solidFill>
                  <a:srgbClr val="C82506"/>
                </a:solidFill>
                <a:latin typeface="Helvetica Neue Medium"/>
                <a:ea typeface="Helvetica Neue Medium"/>
                <a:cs typeface="Helvetica Neue Medium"/>
                <a:sym typeface="Helvetica Neue Medium"/>
              </a:rPr>
              <a:t>9:30am</a:t>
            </a:r>
            <a:endParaRPr>
              <a:solidFill>
                <a:srgbClr val="C82506"/>
              </a:solidFill>
              <a:latin typeface="Helvetica Neue Medium"/>
              <a:ea typeface="Helvetica Neue Medium"/>
              <a:cs typeface="Helvetica Neue Medium"/>
              <a:sym typeface="Helvetica Neue Medium"/>
            </a:endParaRPr>
          </a:p>
          <a:p>
            <a:pPr/>
            <a:r>
              <a:t>There will be a </a:t>
            </a:r>
            <a:r>
              <a:rPr>
                <a:solidFill>
                  <a:srgbClr val="C82506"/>
                </a:solidFill>
                <a:latin typeface="Helvetica Neue Medium"/>
                <a:ea typeface="Helvetica Neue Medium"/>
                <a:cs typeface="Helvetica Neue Medium"/>
                <a:sym typeface="Helvetica Neue Medium"/>
              </a:rPr>
              <a:t>80 minute</a:t>
            </a:r>
            <a:r>
              <a:t> time limit for the midterm</a:t>
            </a:r>
          </a:p>
          <a:p>
            <a:pPr/>
            <a:r>
              <a:t>You may use a </a:t>
            </a:r>
            <a:r>
              <a:rPr>
                <a:solidFill>
                  <a:srgbClr val="C82506"/>
                </a:solidFill>
                <a:latin typeface="Helvetica Neue Medium"/>
                <a:ea typeface="Helvetica Neue Medium"/>
                <a:cs typeface="Helvetica Neue Medium"/>
                <a:sym typeface="Helvetica Neue Medium"/>
              </a:rPr>
              <a:t>single</a:t>
            </a:r>
            <a:r>
              <a:t>, </a:t>
            </a:r>
            <a:r>
              <a:rPr>
                <a:solidFill>
                  <a:srgbClr val="C82506"/>
                </a:solidFill>
                <a:latin typeface="Helvetica Neue Medium"/>
                <a:ea typeface="Helvetica Neue Medium"/>
                <a:cs typeface="Helvetica Neue Medium"/>
                <a:sym typeface="Helvetica Neue Medium"/>
              </a:rPr>
              <a:t>handwritten</a:t>
            </a:r>
            <a:r>
              <a:t> </a:t>
            </a:r>
            <a:r>
              <a:rPr>
                <a:solidFill>
                  <a:srgbClr val="C82506"/>
                </a:solidFill>
                <a:latin typeface="Helvetica Neue Medium"/>
                <a:ea typeface="Helvetica Neue Medium"/>
                <a:cs typeface="Helvetica Neue Medium"/>
                <a:sym typeface="Helvetica Neue Medium"/>
              </a:rPr>
              <a:t>cheat sheet</a:t>
            </a:r>
            <a:r>
              <a:t> if you wish (double-sided)</a:t>
            </a:r>
          </a:p>
          <a:p>
            <a:pPr/>
            <a:r>
              <a:t>You may use a non-programmable calculator if you wish</a:t>
            </a:r>
          </a:p>
          <a:p>
            <a:pPr lvl="2"/>
            <a:r>
              <a:t>It shouldn't make a difference, but many students find it comforting</a:t>
            </a:r>
          </a:p>
          <a:p>
            <a:pPr/>
            <a:r>
              <a:t>All material from lectures before the midterm are included</a:t>
            </a:r>
          </a:p>
          <a:p>
            <a:pPr lvl="2">
              <a:spcBef>
                <a:spcPts val="2400"/>
              </a:spcBef>
            </a:pPr>
            <a:r>
              <a:t>Everything up to and including today's material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7" name="Midterm Structure"/>
          <p:cNvSpPr txBox="1"/>
          <p:nvPr>
            <p:ph type="title"/>
          </p:nvPr>
        </p:nvSpPr>
        <p:spPr>
          <a:xfrm>
            <a:off x="2667000" y="400229"/>
            <a:ext cx="19050000" cy="3036097"/>
          </a:xfrm>
          <a:prstGeom prst="rect">
            <a:avLst/>
          </a:prstGeom>
        </p:spPr>
        <p:txBody>
          <a:bodyPr/>
          <a:lstStyle/>
          <a:p>
            <a:pPr/>
            <a:r>
              <a:t>Midterm Structure</a:t>
            </a:r>
          </a:p>
        </p:txBody>
      </p:sp>
      <p:sp>
        <p:nvSpPr>
          <p:cNvPr id="178" name="There will be 60 marks total…"/>
          <p:cNvSpPr txBox="1"/>
          <p:nvPr>
            <p:ph type="body" idx="1"/>
          </p:nvPr>
        </p:nvSpPr>
        <p:spPr>
          <a:xfrm>
            <a:off x="2667000" y="3686354"/>
            <a:ext cx="19050000" cy="8840393"/>
          </a:xfrm>
          <a:prstGeom prst="rect">
            <a:avLst/>
          </a:prstGeom>
        </p:spPr>
        <p:txBody>
          <a:bodyPr/>
          <a:lstStyle/>
          <a:p>
            <a:pPr/>
            <a:r>
              <a:t>There will be </a:t>
            </a:r>
            <a:r>
              <a:rPr>
                <a:solidFill>
                  <a:srgbClr val="C82506"/>
                </a:solidFill>
                <a:latin typeface="Helvetica Neue Medium"/>
                <a:ea typeface="Helvetica Neue Medium"/>
                <a:cs typeface="Helvetica Neue Medium"/>
                <a:sym typeface="Helvetica Neue Medium"/>
              </a:rPr>
              <a:t>60 marks</a:t>
            </a:r>
            <a:r>
              <a:t> total</a:t>
            </a:r>
          </a:p>
          <a:p>
            <a:pPr/>
            <a:r>
              <a:t>There will be </a:t>
            </a:r>
            <a:r>
              <a:rPr>
                <a:solidFill>
                  <a:srgbClr val="C82506"/>
                </a:solidFill>
                <a:latin typeface="Helvetica Neue Medium"/>
                <a:ea typeface="Helvetica Neue Medium"/>
                <a:cs typeface="Helvetica Neue Medium"/>
                <a:sym typeface="Helvetica Neue Medium"/>
              </a:rPr>
              <a:t>10 short answer</a:t>
            </a:r>
            <a:r>
              <a:t> questions with 1-2 sentence answers</a:t>
            </a:r>
          </a:p>
          <a:p>
            <a:pPr lvl="2"/>
            <a:r>
              <a:t>The rest will be more in-depth</a:t>
            </a:r>
          </a:p>
          <a:p>
            <a:pPr lvl="2"/>
            <a:r>
              <a:t>Like assignments but a little easier</a:t>
            </a:r>
          </a:p>
          <a:p>
            <a:pPr/>
            <a:r>
              <a:t>There will be </a:t>
            </a:r>
            <a:r>
              <a:rPr>
                <a:solidFill>
                  <a:srgbClr val="C82506"/>
                </a:solidFill>
                <a:latin typeface="Helvetica Neue Medium"/>
                <a:ea typeface="Helvetica Neue Medium"/>
                <a:cs typeface="Helvetica Neue Medium"/>
                <a:sym typeface="Helvetica Neue Medium"/>
              </a:rPr>
              <a:t>no coding</a:t>
            </a:r>
            <a:r>
              <a:t> questions</a:t>
            </a:r>
          </a:p>
          <a:p>
            <a:pPr lvl="2"/>
            <a:r>
              <a:t>But you may be asked to </a:t>
            </a:r>
            <a:r>
              <a:rPr>
                <a:solidFill>
                  <a:srgbClr val="C82506"/>
                </a:solidFill>
                <a:latin typeface="Helvetica Neue Medium"/>
                <a:ea typeface="Helvetica Neue Medium"/>
                <a:cs typeface="Helvetica Neue Medium"/>
                <a:sym typeface="Helvetica Neue Medium"/>
              </a:rPr>
              <a:t>execute a few steps</a:t>
            </a:r>
            <a:r>
              <a:t> of an algorithm</a:t>
            </a:r>
          </a:p>
          <a:p>
            <a:pPr/>
            <a:r>
              <a:t>Every question will be based on the </a:t>
            </a:r>
            <a:r>
              <a:rPr>
                <a:solidFill>
                  <a:srgbClr val="C82506"/>
                </a:solidFill>
                <a:latin typeface="Helvetica Neue Medium"/>
                <a:ea typeface="Helvetica Neue Medium"/>
                <a:cs typeface="Helvetica Neue Medium"/>
                <a:sym typeface="Helvetica Neue Medium"/>
              </a:rPr>
              <a:t>learning objectives</a:t>
            </a:r>
            <a:r>
              <a:t> ("after this lecture...") from the slides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cap:…"/>
          <p:cNvSpPr txBox="1"/>
          <p:nvPr>
            <p:ph type="title"/>
          </p:nvPr>
        </p:nvSpPr>
        <p:spPr>
          <a:xfrm>
            <a:off x="2667000" y="378727"/>
            <a:ext cx="19050000" cy="3036096"/>
          </a:xfrm>
          <a:prstGeom prst="rect">
            <a:avLst/>
          </a:prstGeom>
        </p:spPr>
        <p:txBody>
          <a:bodyPr/>
          <a:lstStyle/>
          <a:p>
            <a:pPr defTabSz="698300">
              <a:defRPr sz="9500"/>
            </a:pPr>
            <a:r>
              <a:t>Recap: </a:t>
            </a:r>
          </a:p>
          <a:p>
            <a:pPr defTabSz="698300">
              <a:defRPr sz="9500"/>
            </a:pPr>
            <a:r>
              <a:t>Feedforward Neural Network</a:t>
            </a:r>
          </a:p>
        </p:txBody>
      </p:sp>
      <p:sp>
        <p:nvSpPr>
          <p:cNvPr id="181" name="A neural network is many units composed together…"/>
          <p:cNvSpPr txBox="1"/>
          <p:nvPr>
            <p:ph type="body" sz="quarter" idx="1"/>
          </p:nvPr>
        </p:nvSpPr>
        <p:spPr>
          <a:xfrm>
            <a:off x="1759357" y="7700205"/>
            <a:ext cx="9324637" cy="5574958"/>
          </a:xfrm>
          <a:prstGeom prst="rect">
            <a:avLst/>
          </a:prstGeom>
        </p:spPr>
        <p:txBody>
          <a:bodyPr/>
          <a:lstStyle/>
          <a:p>
            <a:pPr/>
            <a:r>
              <a:t>A </a:t>
            </a:r>
            <a:r>
              <a:rPr>
                <a:solidFill>
                  <a:srgbClr val="0076BA"/>
                </a:solidFill>
                <a:latin typeface="Helvetica Neue Medium"/>
                <a:ea typeface="Helvetica Neue Medium"/>
                <a:cs typeface="Helvetica Neue Medium"/>
                <a:sym typeface="Helvetica Neue Medium"/>
              </a:rPr>
              <a:t>neural network</a:t>
            </a:r>
            <a:r>
              <a:t> is many </a:t>
            </a:r>
            <a:r>
              <a:rPr>
                <a:solidFill>
                  <a:srgbClr val="0076BA"/>
                </a:solidFill>
                <a:latin typeface="Helvetica Neue Medium"/>
                <a:ea typeface="Helvetica Neue Medium"/>
                <a:cs typeface="Helvetica Neue Medium"/>
                <a:sym typeface="Helvetica Neue Medium"/>
              </a:rPr>
              <a:t>units</a:t>
            </a:r>
            <a:r>
              <a:t> </a:t>
            </a:r>
            <a:r>
              <a:rPr>
                <a:solidFill>
                  <a:srgbClr val="C82506"/>
                </a:solidFill>
                <a:latin typeface="Helvetica Neue Medium"/>
                <a:ea typeface="Helvetica Neue Medium"/>
                <a:cs typeface="Helvetica Neue Medium"/>
                <a:sym typeface="Helvetica Neue Medium"/>
              </a:rPr>
              <a:t>composed</a:t>
            </a:r>
            <a:r>
              <a:t> together</a:t>
            </a:r>
          </a:p>
          <a:p>
            <a:pPr>
              <a:defRPr b="1">
                <a:latin typeface="+mn-lt"/>
                <a:ea typeface="+mn-ea"/>
                <a:cs typeface="+mn-cs"/>
                <a:sym typeface="Helvetica Neue"/>
              </a:defRPr>
            </a:pPr>
            <a:r>
              <a:t>Feedforward neural network:</a:t>
            </a:r>
            <a:r>
              <a:rPr b="0">
                <a:latin typeface="Helvetica Neue Light"/>
                <a:ea typeface="Helvetica Neue Light"/>
                <a:cs typeface="Helvetica Neue Light"/>
                <a:sym typeface="Helvetica Neue Light"/>
              </a:rPr>
              <a:t> Units arranged into </a:t>
            </a:r>
            <a:r>
              <a:rPr b="0">
                <a:solidFill>
                  <a:srgbClr val="0076BA"/>
                </a:solidFill>
                <a:latin typeface="Helvetica Neue Medium"/>
                <a:ea typeface="Helvetica Neue Medium"/>
                <a:cs typeface="Helvetica Neue Medium"/>
                <a:sym typeface="Helvetica Neue Medium"/>
              </a:rPr>
              <a:t>layers</a:t>
            </a:r>
            <a:endParaRPr>
              <a:solidFill>
                <a:srgbClr val="C82506"/>
              </a:solidFill>
            </a:endParaRPr>
          </a:p>
          <a:p>
            <a:pPr lvl="2"/>
            <a:r>
              <a:t>Each layer takes outputs of </a:t>
            </a:r>
            <a:r>
              <a:rPr>
                <a:solidFill>
                  <a:srgbClr val="C82506"/>
                </a:solidFill>
                <a:latin typeface="Helvetica Neue Medium"/>
                <a:ea typeface="Helvetica Neue Medium"/>
                <a:cs typeface="Helvetica Neue Medium"/>
                <a:sym typeface="Helvetica Neue Medium"/>
              </a:rPr>
              <a:t>previous layer</a:t>
            </a:r>
            <a:r>
              <a:t> as its </a:t>
            </a:r>
            <a:r>
              <a:rPr>
                <a:solidFill>
                  <a:srgbClr val="C82506"/>
                </a:solidFill>
                <a:latin typeface="Helvetica Neue Medium"/>
                <a:ea typeface="Helvetica Neue Medium"/>
                <a:cs typeface="Helvetica Neue Medium"/>
                <a:sym typeface="Helvetica Neue Medium"/>
              </a:rPr>
              <a:t>inputs</a:t>
            </a:r>
          </a:p>
        </p:txBody>
      </p:sp>
      <p:grpSp>
        <p:nvGrpSpPr>
          <p:cNvPr id="207" name="Group"/>
          <p:cNvGrpSpPr/>
          <p:nvPr/>
        </p:nvGrpSpPr>
        <p:grpSpPr>
          <a:xfrm>
            <a:off x="2555106" y="3993347"/>
            <a:ext cx="7733142" cy="3602372"/>
            <a:chOff x="0" y="0"/>
            <a:chExt cx="7733141" cy="3602370"/>
          </a:xfrm>
        </p:grpSpPr>
        <p:grpSp>
          <p:nvGrpSpPr>
            <p:cNvPr id="203" name="Group"/>
            <p:cNvGrpSpPr/>
            <p:nvPr/>
          </p:nvGrpSpPr>
          <p:grpSpPr>
            <a:xfrm>
              <a:off x="95249" y="-1"/>
              <a:ext cx="7542644" cy="3128332"/>
              <a:chOff x="0" y="0"/>
              <a:chExt cx="7542643" cy="3128331"/>
            </a:xfrm>
          </p:grpSpPr>
          <p:grpSp>
            <p:nvGrpSpPr>
              <p:cNvPr id="184" name="h1"/>
              <p:cNvGrpSpPr/>
              <p:nvPr/>
            </p:nvGrpSpPr>
            <p:grpSpPr>
              <a:xfrm>
                <a:off x="3722145" y="-1"/>
                <a:ext cx="1210955" cy="1210955"/>
                <a:chOff x="0" y="0"/>
                <a:chExt cx="1210953" cy="1210953"/>
              </a:xfrm>
            </p:grpSpPr>
            <p:sp>
              <p:nvSpPr>
                <p:cNvPr id="182" name="Circle"/>
                <p:cNvSpPr/>
                <p:nvPr/>
              </p:nvSpPr>
              <p:spPr>
                <a:xfrm>
                  <a:off x="0" y="0"/>
                  <a:ext cx="1210954" cy="1210954"/>
                </a:xfrm>
                <a:prstGeom prst="ellipse">
                  <a:avLst/>
                </a:prstGeom>
                <a:noFill/>
                <a:ln w="190500" cap="flat">
                  <a:solidFill>
                    <a:srgbClr val="000000"/>
                  </a:solidFill>
                  <a:prstDash val="solid"/>
                  <a:miter lim="400000"/>
                </a:ln>
                <a:effectLst/>
              </p:spPr>
              <p:txBody>
                <a:bodyPr wrap="square" lIns="71436" tIns="71436" rIns="71436" bIns="71436" numCol="1" anchor="ctr">
                  <a:noAutofit/>
                </a:bodyPr>
                <a:lstStyle/>
                <a:p>
                  <a:pPr>
                    <a:defRPr>
                      <a:solidFill>
                        <a:srgbClr val="5E5E5E"/>
                      </a:solidFill>
                      <a:latin typeface="+mn-lt"/>
                      <a:ea typeface="+mn-ea"/>
                      <a:cs typeface="+mn-cs"/>
                      <a:sym typeface="Helvetica Neue"/>
                    </a:defRPr>
                  </a:pPr>
                </a:p>
              </p:txBody>
            </p:sp>
            <p:sp>
              <p:nvSpPr>
                <p:cNvPr id="183" name="h1"/>
                <p:cNvSpPr txBox="1"/>
                <p:nvPr/>
              </p:nvSpPr>
              <p:spPr>
                <a:xfrm>
                  <a:off x="272590" y="211663"/>
                  <a:ext cx="665774"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solidFill>
                        <a:srgbClr val="5E5E5E"/>
                      </a:solidFill>
                      <a:latin typeface="+mn-lt"/>
                      <a:ea typeface="+mn-ea"/>
                      <a:cs typeface="+mn-cs"/>
                      <a:sym typeface="Helvetica Neue"/>
                    </a:defRPr>
                  </a:pPr>
                  <a:r>
                    <a:t>h</a:t>
                  </a:r>
                  <a:r>
                    <a:rPr baseline="-5998"/>
                    <a:t>1</a:t>
                  </a:r>
                </a:p>
              </p:txBody>
            </p:sp>
          </p:grpSp>
          <p:sp>
            <p:nvSpPr>
              <p:cNvPr id="185" name="Connection Line"/>
              <p:cNvSpPr/>
              <p:nvPr/>
            </p:nvSpPr>
            <p:spPr>
              <a:xfrm flipV="1">
                <a:off x="605476" y="605476"/>
                <a:ext cx="3722147" cy="7168"/>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186" name="Connection Line"/>
              <p:cNvSpPr/>
              <p:nvPr/>
            </p:nvSpPr>
            <p:spPr>
              <a:xfrm flipV="1">
                <a:off x="605476" y="605477"/>
                <a:ext cx="3722147" cy="1910212"/>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187" name="Connection Line"/>
              <p:cNvSpPr/>
              <p:nvPr/>
            </p:nvSpPr>
            <p:spPr>
              <a:xfrm>
                <a:off x="4327622" y="605476"/>
                <a:ext cx="2609545" cy="962273"/>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190" name="h2"/>
              <p:cNvGrpSpPr/>
              <p:nvPr/>
            </p:nvGrpSpPr>
            <p:grpSpPr>
              <a:xfrm>
                <a:off x="3722145" y="1917377"/>
                <a:ext cx="1210955" cy="1210955"/>
                <a:chOff x="0" y="0"/>
                <a:chExt cx="1210953" cy="1210953"/>
              </a:xfrm>
            </p:grpSpPr>
            <p:sp>
              <p:nvSpPr>
                <p:cNvPr id="188" name="Circle"/>
                <p:cNvSpPr/>
                <p:nvPr/>
              </p:nvSpPr>
              <p:spPr>
                <a:xfrm>
                  <a:off x="0" y="0"/>
                  <a:ext cx="1210954" cy="1210954"/>
                </a:xfrm>
                <a:prstGeom prst="ellipse">
                  <a:avLst/>
                </a:prstGeom>
                <a:noFill/>
                <a:ln w="190500" cap="flat">
                  <a:solidFill>
                    <a:srgbClr val="000000"/>
                  </a:solidFill>
                  <a:prstDash val="solid"/>
                  <a:miter lim="400000"/>
                </a:ln>
                <a:effectLst/>
              </p:spPr>
              <p:txBody>
                <a:bodyPr wrap="square" lIns="71436" tIns="71436" rIns="71436" bIns="71436" numCol="1" anchor="ctr">
                  <a:noAutofit/>
                </a:bodyPr>
                <a:lstStyle/>
                <a:p>
                  <a:pPr>
                    <a:defRPr>
                      <a:solidFill>
                        <a:srgbClr val="5E5E5E"/>
                      </a:solidFill>
                      <a:latin typeface="+mn-lt"/>
                      <a:ea typeface="+mn-ea"/>
                      <a:cs typeface="+mn-cs"/>
                      <a:sym typeface="Helvetica Neue"/>
                    </a:defRPr>
                  </a:pPr>
                </a:p>
              </p:txBody>
            </p:sp>
            <p:sp>
              <p:nvSpPr>
                <p:cNvPr id="189" name="h2"/>
                <p:cNvSpPr txBox="1"/>
                <p:nvPr/>
              </p:nvSpPr>
              <p:spPr>
                <a:xfrm>
                  <a:off x="272590" y="211663"/>
                  <a:ext cx="665774"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solidFill>
                        <a:srgbClr val="5E5E5E"/>
                      </a:solidFill>
                      <a:latin typeface="+mn-lt"/>
                      <a:ea typeface="+mn-ea"/>
                      <a:cs typeface="+mn-cs"/>
                      <a:sym typeface="Helvetica Neue"/>
                    </a:defRPr>
                  </a:pPr>
                  <a:r>
                    <a:t>h</a:t>
                  </a:r>
                  <a:r>
                    <a:rPr baseline="-5998"/>
                    <a:t>2</a:t>
                  </a:r>
                </a:p>
              </p:txBody>
            </p:sp>
          </p:grpSp>
          <p:sp>
            <p:nvSpPr>
              <p:cNvPr id="191" name="Connection Line"/>
              <p:cNvSpPr/>
              <p:nvPr/>
            </p:nvSpPr>
            <p:spPr>
              <a:xfrm>
                <a:off x="605476" y="2515687"/>
                <a:ext cx="3722147" cy="7169"/>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sp>
            <p:nvSpPr>
              <p:cNvPr id="192" name="Connection Line"/>
              <p:cNvSpPr/>
              <p:nvPr/>
            </p:nvSpPr>
            <p:spPr>
              <a:xfrm>
                <a:off x="605476" y="612642"/>
                <a:ext cx="3722147" cy="1910213"/>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195" name="y"/>
              <p:cNvGrpSpPr/>
              <p:nvPr/>
            </p:nvGrpSpPr>
            <p:grpSpPr>
              <a:xfrm>
                <a:off x="6331689" y="962271"/>
                <a:ext cx="1210955" cy="1210955"/>
                <a:chOff x="0" y="0"/>
                <a:chExt cx="1210953" cy="1210953"/>
              </a:xfrm>
            </p:grpSpPr>
            <p:sp>
              <p:nvSpPr>
                <p:cNvPr id="193" name="Circle"/>
                <p:cNvSpPr/>
                <p:nvPr/>
              </p:nvSpPr>
              <p:spPr>
                <a:xfrm>
                  <a:off x="0" y="0"/>
                  <a:ext cx="1210954" cy="1210954"/>
                </a:xfrm>
                <a:prstGeom prst="ellipse">
                  <a:avLst/>
                </a:prstGeom>
                <a:noFill/>
                <a:ln w="190500" cap="flat">
                  <a:solidFill>
                    <a:srgbClr val="000000"/>
                  </a:solidFill>
                  <a:prstDash val="solid"/>
                  <a:miter lim="400000"/>
                </a:ln>
                <a:effectLst/>
              </p:spPr>
              <p:txBody>
                <a:bodyPr wrap="square" lIns="71436" tIns="71436" rIns="71436" bIns="71436" numCol="1" anchor="ctr">
                  <a:noAutofit/>
                </a:bodyPr>
                <a:lstStyle/>
                <a:p>
                  <a:pPr>
                    <a:defRPr>
                      <a:solidFill>
                        <a:srgbClr val="5E5E5E"/>
                      </a:solidFill>
                      <a:latin typeface="+mn-lt"/>
                      <a:ea typeface="+mn-ea"/>
                      <a:cs typeface="+mn-cs"/>
                      <a:sym typeface="Helvetica Neue"/>
                    </a:defRPr>
                  </a:pPr>
                </a:p>
              </p:txBody>
            </p:sp>
            <p:sp>
              <p:nvSpPr>
                <p:cNvPr id="194" name="y"/>
                <p:cNvSpPr txBox="1"/>
                <p:nvPr/>
              </p:nvSpPr>
              <p:spPr>
                <a:xfrm>
                  <a:off x="272589" y="211663"/>
                  <a:ext cx="665775" cy="7876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lvl1pPr>
                    <a:defRPr>
                      <a:solidFill>
                        <a:srgbClr val="5E5E5E"/>
                      </a:solidFill>
                      <a:latin typeface="+mn-lt"/>
                      <a:ea typeface="+mn-ea"/>
                      <a:cs typeface="+mn-cs"/>
                      <a:sym typeface="Helvetica Neue"/>
                    </a:defRPr>
                  </a:lvl1pPr>
                </a:lstStyle>
                <a:p>
                  <a:pPr/>
                  <a:r>
                    <a:t>y</a:t>
                  </a:r>
                </a:p>
              </p:txBody>
            </p:sp>
          </p:grpSp>
          <p:sp>
            <p:nvSpPr>
              <p:cNvPr id="196" name="Connection Line"/>
              <p:cNvSpPr/>
              <p:nvPr/>
            </p:nvSpPr>
            <p:spPr>
              <a:xfrm flipV="1">
                <a:off x="4327622" y="1567749"/>
                <a:ext cx="2609545" cy="955107"/>
              </a:xfrm>
              <a:prstGeom prst="line">
                <a:avLst/>
              </a:prstGeom>
              <a:noFill/>
              <a:ln w="127000" cap="flat">
                <a:solidFill>
                  <a:srgbClr val="000000"/>
                </a:solidFill>
                <a:prstDash val="solid"/>
                <a:miter lim="400000"/>
                <a:tailEnd type="triangle" w="med" len="med"/>
              </a:ln>
              <a:effectLst/>
            </p:spPr>
            <p:txBody>
              <a:bodyPr wrap="square" lIns="45718" tIns="45718" rIns="45718" bIns="45718" numCol="1" anchor="t">
                <a:noAutofit/>
              </a:bodyPr>
              <a:lstStyle/>
              <a:p>
                <a:pPr/>
              </a:p>
            </p:txBody>
          </p:sp>
          <p:grpSp>
            <p:nvGrpSpPr>
              <p:cNvPr id="199" name="x2"/>
              <p:cNvGrpSpPr/>
              <p:nvPr/>
            </p:nvGrpSpPr>
            <p:grpSpPr>
              <a:xfrm>
                <a:off x="0" y="1910209"/>
                <a:ext cx="1210955" cy="1210957"/>
                <a:chOff x="0" y="0"/>
                <a:chExt cx="1210953" cy="1210956"/>
              </a:xfrm>
            </p:grpSpPr>
            <p:sp>
              <p:nvSpPr>
                <p:cNvPr id="197" name="Circle"/>
                <p:cNvSpPr/>
                <p:nvPr/>
              </p:nvSpPr>
              <p:spPr>
                <a:xfrm>
                  <a:off x="0" y="-1"/>
                  <a:ext cx="1210954" cy="1210958"/>
                </a:xfrm>
                <a:prstGeom prst="ellipse">
                  <a:avLst/>
                </a:prstGeom>
                <a:noFill/>
                <a:ln w="190500" cap="flat">
                  <a:solidFill>
                    <a:srgbClr val="000000"/>
                  </a:solidFill>
                  <a:prstDash val="solid"/>
                  <a:miter lim="400000"/>
                </a:ln>
                <a:effectLst/>
              </p:spPr>
              <p:txBody>
                <a:bodyPr wrap="square" lIns="71436" tIns="71436" rIns="71436" bIns="71436" numCol="1" anchor="ctr">
                  <a:noAutofit/>
                </a:bodyPr>
                <a:lstStyle/>
                <a:p>
                  <a:pPr>
                    <a:defRPr>
                      <a:solidFill>
                        <a:srgbClr val="5E5E5E"/>
                      </a:solidFill>
                      <a:latin typeface="+mn-lt"/>
                      <a:ea typeface="+mn-ea"/>
                      <a:cs typeface="+mn-cs"/>
                      <a:sym typeface="Helvetica Neue"/>
                    </a:defRPr>
                  </a:pPr>
                </a:p>
              </p:txBody>
            </p:sp>
            <p:sp>
              <p:nvSpPr>
                <p:cNvPr id="198" name="x2"/>
                <p:cNvSpPr txBox="1"/>
                <p:nvPr/>
              </p:nvSpPr>
              <p:spPr>
                <a:xfrm>
                  <a:off x="272589" y="211663"/>
                  <a:ext cx="665775"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solidFill>
                        <a:srgbClr val="5E5E5E"/>
                      </a:solidFill>
                      <a:latin typeface="+mn-lt"/>
                      <a:ea typeface="+mn-ea"/>
                      <a:cs typeface="+mn-cs"/>
                      <a:sym typeface="Helvetica Neue"/>
                    </a:defRPr>
                  </a:pPr>
                  <a:r>
                    <a:t>x</a:t>
                  </a:r>
                  <a:r>
                    <a:rPr baseline="-5998"/>
                    <a:t>2</a:t>
                  </a:r>
                </a:p>
              </p:txBody>
            </p:sp>
          </p:grpSp>
          <p:grpSp>
            <p:nvGrpSpPr>
              <p:cNvPr id="202" name="x1"/>
              <p:cNvGrpSpPr/>
              <p:nvPr/>
            </p:nvGrpSpPr>
            <p:grpSpPr>
              <a:xfrm>
                <a:off x="0" y="7165"/>
                <a:ext cx="1210955" cy="1210957"/>
                <a:chOff x="0" y="0"/>
                <a:chExt cx="1210953" cy="1210956"/>
              </a:xfrm>
            </p:grpSpPr>
            <p:sp>
              <p:nvSpPr>
                <p:cNvPr id="200" name="Circle"/>
                <p:cNvSpPr/>
                <p:nvPr/>
              </p:nvSpPr>
              <p:spPr>
                <a:xfrm>
                  <a:off x="0" y="-1"/>
                  <a:ext cx="1210954" cy="1210958"/>
                </a:xfrm>
                <a:prstGeom prst="ellipse">
                  <a:avLst/>
                </a:prstGeom>
                <a:noFill/>
                <a:ln w="190500" cap="flat">
                  <a:solidFill>
                    <a:srgbClr val="000000"/>
                  </a:solidFill>
                  <a:prstDash val="solid"/>
                  <a:miter lim="400000"/>
                </a:ln>
                <a:effectLst/>
              </p:spPr>
              <p:txBody>
                <a:bodyPr wrap="square" lIns="71436" tIns="71436" rIns="71436" bIns="71436" numCol="1" anchor="ctr">
                  <a:noAutofit/>
                </a:bodyPr>
                <a:lstStyle/>
                <a:p>
                  <a:pPr>
                    <a:defRPr>
                      <a:solidFill>
                        <a:srgbClr val="5E5E5E"/>
                      </a:solidFill>
                      <a:latin typeface="+mn-lt"/>
                      <a:ea typeface="+mn-ea"/>
                      <a:cs typeface="+mn-cs"/>
                      <a:sym typeface="Helvetica Neue"/>
                    </a:defRPr>
                  </a:pPr>
                </a:p>
              </p:txBody>
            </p:sp>
            <p:sp>
              <p:nvSpPr>
                <p:cNvPr id="201" name="x1"/>
                <p:cNvSpPr txBox="1"/>
                <p:nvPr/>
              </p:nvSpPr>
              <p:spPr>
                <a:xfrm>
                  <a:off x="272589" y="211663"/>
                  <a:ext cx="665775"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6" tIns="71436" rIns="71436" bIns="71436" numCol="1" anchor="ctr">
                  <a:spAutoFit/>
                </a:bodyPr>
                <a:lstStyle/>
                <a:p>
                  <a:pPr>
                    <a:defRPr>
                      <a:solidFill>
                        <a:srgbClr val="5E5E5E"/>
                      </a:solidFill>
                      <a:latin typeface="+mn-lt"/>
                      <a:ea typeface="+mn-ea"/>
                      <a:cs typeface="+mn-cs"/>
                      <a:sym typeface="Helvetica Neue"/>
                    </a:defRPr>
                  </a:pPr>
                  <a:r>
                    <a:t>x</a:t>
                  </a:r>
                  <a:r>
                    <a:rPr baseline="-5998"/>
                    <a:t>1</a:t>
                  </a:r>
                </a:p>
              </p:txBody>
            </p:sp>
          </p:grpSp>
        </p:grpSp>
        <p:grpSp>
          <p:nvGrpSpPr>
            <p:cNvPr id="206" name="Caption"/>
            <p:cNvGrpSpPr/>
            <p:nvPr/>
          </p:nvGrpSpPr>
          <p:grpSpPr>
            <a:xfrm>
              <a:off x="0" y="3325178"/>
              <a:ext cx="7733142" cy="277192"/>
              <a:chOff x="0" y="0"/>
              <a:chExt cx="7733141" cy="277191"/>
            </a:xfrm>
          </p:grpSpPr>
          <p:sp>
            <p:nvSpPr>
              <p:cNvPr id="204" name="Rectangle"/>
              <p:cNvSpPr/>
              <p:nvPr/>
            </p:nvSpPr>
            <p:spPr>
              <a:xfrm>
                <a:off x="0" y="0"/>
                <a:ext cx="7733142"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05" name="A graph representing a feedforward neural network.  There are two nodes labelled x1 and x2, two additional nodes labelled h1 and h2, and a final node labelled y.  h1 has an incoming edge from x1 and an incoming edge from x2.  h2 has an incoming edge from"/>
              <p:cNvSpPr txBox="1"/>
              <p:nvPr/>
            </p:nvSpPr>
            <p:spPr>
              <a:xfrm>
                <a:off x="-1" y="0"/>
                <a:ext cx="7733143" cy="2771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graph representing a feedforward neural network.  There are two nodes labelled x1 and x2, two additional nodes labelled h1 and h2, and a final node labelled y.  h1 has an incoming edge from x1 and an incoming edge from x2.  h2 has an incoming edge from x1 and an incoming edge from x2.  y has incoming edges from h1 and h2.</a:t>
                </a:r>
              </a:p>
            </p:txBody>
          </p:sp>
        </p:grpSp>
      </p:grpSp>
      <p:sp>
        <p:nvSpPr>
          <p:cNvPr id="208" name="Equation"/>
          <p:cNvSpPr txBox="1"/>
          <p:nvPr/>
        </p:nvSpPr>
        <p:spPr>
          <a:xfrm>
            <a:off x="12302477" y="4437929"/>
            <a:ext cx="9221729" cy="1874521"/>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sSub>
                    <m:e>
                      <m:r>
                        <a:rPr xmlns:a="http://schemas.openxmlformats.org/drawingml/2006/main" sz="4800" i="1">
                          <a:solidFill>
                            <a:srgbClr val="000000"/>
                          </a:solidFill>
                          <a:latin typeface="Cambria Math" panose="02040503050406030204" pitchFamily="18" charset="0"/>
                        </a:rPr>
                        <m:t>h</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m:rPr>
                      <m:sty m:val="b"/>
                    </m:rPr>
                    <a:rPr xmlns:a="http://schemas.openxmlformats.org/drawingml/2006/main" sz="4800" i="1">
                      <a:solidFill>
                        <a:srgbClr val="000000"/>
                      </a:solidFill>
                      <a:latin typeface="Cambria Math" panose="02040503050406030204" pitchFamily="18" charset="0"/>
                    </a:rPr>
                    <m:t>x</m:t>
                  </m:r>
                  <m:r>
                    <a:rPr xmlns:a="http://schemas.openxmlformats.org/drawingml/2006/main" sz="4800" i="1">
                      <a:solidFill>
                        <a:srgbClr val="000000"/>
                      </a:solidFill>
                      <a:latin typeface="Cambria Math" panose="02040503050406030204" pitchFamily="18" charset="0"/>
                    </a:rPr>
                    <m:t>;</m:t>
                  </m:r>
                  <m:sSup>
                    <m:e>
                      <m:r>
                        <m:rPr>
                          <m:sty m:val="b"/>
                        </m:rPr>
                        <a:rPr xmlns:a="http://schemas.openxmlformats.org/drawingml/2006/main" sz="4800" i="1">
                          <a:solidFill>
                            <a:srgbClr val="000000"/>
                          </a:solidFill>
                          <a:latin typeface="Cambria Math" panose="02040503050406030204" pitchFamily="18" charset="0"/>
                        </a:rPr>
                        <m:t>w</m:t>
                      </m:r>
                    </m:e>
                    <m: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sSup>
                    <m:e>
                      <m:r>
                        <a:rPr xmlns:a="http://schemas.openxmlformats.org/drawingml/2006/main" sz="4800" i="1">
                          <a:solidFill>
                            <a:srgbClr val="000000"/>
                          </a:solidFill>
                          <a:latin typeface="Cambria Math" panose="02040503050406030204" pitchFamily="18" charset="0"/>
                        </a:rPr>
                        <m:t>b</m:t>
                      </m:r>
                    </m:e>
                    <m: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g</m:t>
                  </m:r>
                  <m:d>
                    <m:dPr>
                      <m:ctrlPr>
                        <a:rPr xmlns:a="http://schemas.openxmlformats.org/drawingml/2006/main" sz="4800" i="1">
                          <a:solidFill>
                            <a:srgbClr val="000000"/>
                          </a:solidFill>
                          <a:latin typeface="Cambria Math" panose="02040503050406030204" pitchFamily="18" charset="0"/>
                        </a:rPr>
                      </m:ctrlPr>
                    </m:dPr>
                    <m:e>
                      <m:sSup>
                        <m:e>
                          <m:r>
                            <a:rPr xmlns:a="http://schemas.openxmlformats.org/drawingml/2006/main" sz="4800" i="1">
                              <a:solidFill>
                                <a:srgbClr val="000000"/>
                              </a:solidFill>
                              <a:latin typeface="Cambria Math" panose="02040503050406030204" pitchFamily="18" charset="0"/>
                            </a:rPr>
                            <m:t>b</m:t>
                          </m:r>
                        </m:e>
                        <m: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limUpp>
                        <m:e>
                          <m:limLow>
                            <m:e>
                              <m:r>
                                <a:rPr xmlns:a="http://schemas.openxmlformats.org/drawingml/2006/main" sz="4800" i="1">
                                  <a:solidFill>
                                    <a:srgbClr val="000000"/>
                                  </a:solidFill>
                                  <a:latin typeface="Cambria Math" panose="02040503050406030204" pitchFamily="18" charset="0"/>
                                </a:rPr>
                                <m:t>∑</m:t>
                              </m:r>
                            </m:e>
                            <m:lim>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lim>
                          </m:limLow>
                        </m:e>
                        <m:lim>
                          <m:r>
                            <a:rPr xmlns:a="http://schemas.openxmlformats.org/drawingml/2006/main" sz="4800" i="1">
                              <a:solidFill>
                                <a:srgbClr val="000000"/>
                              </a:solidFill>
                              <a:latin typeface="Cambria Math" panose="02040503050406030204" pitchFamily="18" charset="0"/>
                            </a:rPr>
                            <m:t>n</m:t>
                          </m:r>
                        </m:lim>
                      </m:limUpp>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r>
                            <a:rPr xmlns:a="http://schemas.openxmlformats.org/drawingml/2006/main" sz="4800" i="1">
                              <a:solidFill>
                                <a:srgbClr val="000000"/>
                              </a:solidFill>
                              <a:latin typeface="Cambria Math" panose="02040503050406030204" pitchFamily="18" charset="0"/>
                            </a:rPr>
                            <m:t>)</m:t>
                          </m:r>
                        </m:sup>
                      </m:sSubSup>
                      <m:sSub>
                        <m:e>
                          <m:r>
                            <a:rPr xmlns:a="http://schemas.openxmlformats.org/drawingml/2006/main" sz="4800" i="1">
                              <a:solidFill>
                                <a:srgbClr val="000000"/>
                              </a:solidFill>
                              <a:latin typeface="Cambria Math" panose="02040503050406030204" pitchFamily="18" charset="0"/>
                            </a:rPr>
                            <m:t>x</m:t>
                          </m:r>
                        </m:e>
                        <m:sub>
                          <m:r>
                            <a:rPr xmlns:a="http://schemas.openxmlformats.org/drawingml/2006/main" sz="4800" i="1">
                              <a:solidFill>
                                <a:srgbClr val="000000"/>
                              </a:solidFill>
                              <a:latin typeface="Cambria Math" panose="02040503050406030204" pitchFamily="18" charset="0"/>
                            </a:rPr>
                            <m:t>i</m:t>
                          </m:r>
                        </m:sub>
                      </m:sSub>
                    </m:e>
                  </m:d>
                </m:oMath>
              </m:oMathPara>
            </a14:m>
            <a:endParaRPr sz="4800"/>
          </a:p>
        </p:txBody>
      </p:sp>
      <p:sp>
        <p:nvSpPr>
          <p:cNvPr id="209" name="Equation"/>
          <p:cNvSpPr txBox="1"/>
          <p:nvPr/>
        </p:nvSpPr>
        <p:spPr>
          <a:xfrm>
            <a:off x="11533999" y="7383871"/>
            <a:ext cx="13833259" cy="2341373"/>
          </a:xfrm>
          <a:prstGeom prst="rect">
            <a:avLst/>
          </a:prstGeom>
          <a:ln w="12700">
            <a:miter lim="400000"/>
          </a:ln>
        </p:spPr>
        <p:txBody>
          <a:bodyPr wrap="none" lIns="0" tIns="0" rIns="0" bIns="0">
            <a:spAutoFit/>
          </a:bodyPr>
          <a:lstStyle/>
          <a:p>
            <a:pPr algn="l" defTabSz="914400" latinLnBrk="1">
              <a:defRPr sz="1800"/>
            </a:pPr>
            <a14:m>
              <m:oMathPara>
                <m:oMathParaPr>
                  <m:jc m:val="centerGroup"/>
                </m:oMathParaPr>
                <m:oMath>
                  <m:m>
                    <m:mPr>
                      <m:ctrlPr>
                        <a:rPr xmlns:a="http://schemas.openxmlformats.org/drawingml/2006/main" sz="4400" i="1">
                          <a:solidFill>
                            <a:srgbClr val="000000"/>
                          </a:solidFill>
                          <a:latin typeface="Cambria Math" panose="02040503050406030204" pitchFamily="18" charset="0"/>
                        </a:rPr>
                      </m:ctrlPr>
                      <m:baseJc m:val="center"/>
                      <m:plcHide m:val="on"/>
                      <m:mcs>
                        <m:mc>
                          <m:mcPr>
                            <m:count m:val="2"/>
                            <m:mcJc m:val="center"/>
                          </m:mcPr>
                        </m:mc>
                      </m:mcs>
                    </m:mPr>
                    <m:mr>
                      <m:e>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r>
                          <m:rPr>
                            <m:sty m:val="b"/>
                          </m:rPr>
                          <a:rPr xmlns:a="http://schemas.openxmlformats.org/drawingml/2006/main" sz="4400" i="1">
                            <a:solidFill>
                              <a:srgbClr val="000000"/>
                            </a:solidFill>
                            <a:latin typeface="Cambria Math" panose="02040503050406030204" pitchFamily="18" charset="0"/>
                          </a:rPr>
                          <m:t>x</m:t>
                        </m:r>
                        <m:r>
                          <a:rPr xmlns:a="http://schemas.openxmlformats.org/drawingml/2006/main" sz="4400" i="1">
                            <a:solidFill>
                              <a:srgbClr val="000000"/>
                            </a:solidFill>
                            <a:latin typeface="Cambria Math" panose="02040503050406030204" pitchFamily="18" charset="0"/>
                          </a:rPr>
                          <m:t>;</m:t>
                        </m:r>
                        <m:r>
                          <m:rPr>
                            <m:sty m:val="b"/>
                          </m:rPr>
                          <a:rPr xmlns:a="http://schemas.openxmlformats.org/drawingml/2006/main" sz="4400" i="1">
                            <a:solidFill>
                              <a:srgbClr val="000000"/>
                            </a:solidFill>
                            <a:latin typeface="Cambria Math" panose="02040503050406030204" pitchFamily="18" charset="0"/>
                          </a:rPr>
                          <m:t>w</m:t>
                        </m:r>
                        <m:r>
                          <a:rPr xmlns:a="http://schemas.openxmlformats.org/drawingml/2006/main" sz="4400" i="1">
                            <a:solidFill>
                              <a:srgbClr val="000000"/>
                            </a:solidFill>
                            <a:latin typeface="Cambria Math" panose="02040503050406030204" pitchFamily="18" charset="0"/>
                          </a:rPr>
                          <m:t>,</m:t>
                        </m:r>
                        <m:r>
                          <m:rPr>
                            <m:sty m:val="b"/>
                          </m:rPr>
                          <a:rPr xmlns:a="http://schemas.openxmlformats.org/drawingml/2006/main" sz="4400" i="1">
                            <a:solidFill>
                              <a:srgbClr val="000000"/>
                            </a:solidFill>
                            <a:latin typeface="Cambria Math" panose="02040503050406030204" pitchFamily="18" charset="0"/>
                          </a:rPr>
                          <m:t>b</m:t>
                        </m:r>
                        <m:r>
                          <a:rPr xmlns:a="http://schemas.openxmlformats.org/drawingml/2006/main" sz="4400" i="1">
                            <a:solidFill>
                              <a:srgbClr val="000000"/>
                            </a:solidFill>
                            <a:latin typeface="Cambria Math" panose="02040503050406030204" pitchFamily="18" charset="0"/>
                          </a:rPr>
                          <m:t>)</m:t>
                        </m:r>
                      </m:e>
                      <m:e>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g</m:t>
                        </m:r>
                        <m:d>
                          <m:dPr>
                            <m:ctrlPr>
                              <a:rPr xmlns:a="http://schemas.openxmlformats.org/drawingml/2006/main" sz="4400" i="1">
                                <a:solidFill>
                                  <a:srgbClr val="000000"/>
                                </a:solidFill>
                                <a:latin typeface="Cambria Math" panose="02040503050406030204" pitchFamily="18" charset="0"/>
                              </a:rPr>
                            </m:ctrlPr>
                          </m:dPr>
                          <m:e>
                            <m:sSup>
                              <m:e>
                                <m:argPr>
                                  <m:scrLvl m:val="0"/>
                                </m:argPr>
                                <m: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up>
                            </m:sSup>
                            <m:r>
                              <a:rPr xmlns:a="http://schemas.openxmlformats.org/drawingml/2006/main" sz="4400" i="1">
                                <a:solidFill>
                                  <a:srgbClr val="000000"/>
                                </a:solidFill>
                                <a:latin typeface="Cambria Math" panose="02040503050406030204" pitchFamily="18" charset="0"/>
                              </a:rPr>
                              <m:t>+</m:t>
                            </m:r>
                            <m:limUpp>
                              <m:e>
                                <m:argPr>
                                  <m:scrLvl m:val="0"/>
                                </m:argPr>
                                <m:limLow>
                                  <m:e>
                                    <m:argPr>
                                      <m:scrLvl m:val="0"/>
                                    </m:argPr>
                                    <m:argPr>
                                      <m:scrLvl m:val="0"/>
                                    </m:argPr>
                                    <m:r>
                                      <a:rPr xmlns:a="http://schemas.openxmlformats.org/drawingml/2006/main" sz="4400" i="1">
                                        <a:solidFill>
                                          <a:srgbClr val="000000"/>
                                        </a:solidFill>
                                        <a:latin typeface="Cambria Math" panose="02040503050406030204" pitchFamily="18" charset="0"/>
                                      </a:rPr>
                                      <m:t>∑</m:t>
                                    </m:r>
                                  </m:e>
                                  <m:lim>
                                    <m:argPr>
                                      <m:scrLvl m:val="0"/>
                                    </m:argPr>
                                    <m:argPr>
                                      <m:scrLvl m:val="0"/>
                                    </m:argP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lim>
                                </m:limLow>
                              </m:e>
                              <m:lim>
                                <m:argPr>
                                  <m:scrLvl m:val="0"/>
                                </m:argPr>
                                <m:r>
                                  <a:rPr xmlns:a="http://schemas.openxmlformats.org/drawingml/2006/main" sz="4400" i="1">
                                    <a:solidFill>
                                      <a:srgbClr val="000000"/>
                                    </a:solidFill>
                                    <a:latin typeface="Cambria Math" panose="02040503050406030204" pitchFamily="18" charset="0"/>
                                  </a:rPr>
                                  <m:t>n</m:t>
                                </m:r>
                              </m:lim>
                            </m:limUpp>
                            <m:sSubSup>
                              <m:e>
                                <m:argPr>
                                  <m:scrLvl m:val="0"/>
                                </m:argPr>
                                <m:r>
                                  <a:rPr xmlns:a="http://schemas.openxmlformats.org/drawingml/2006/main" sz="4400" i="1">
                                    <a:solidFill>
                                      <a:srgbClr val="000000"/>
                                    </a:solidFill>
                                    <a:latin typeface="Cambria Math" panose="02040503050406030204" pitchFamily="18" charset="0"/>
                                  </a:rPr>
                                  <m:t>w</m:t>
                                </m:r>
                              </m:e>
                              <m:sub>
                                <m:argPr>
                                  <m:scrLvl m:val="0"/>
                                </m:argPr>
                                <m:r>
                                  <a:rPr xmlns:a="http://schemas.openxmlformats.org/drawingml/2006/main" sz="4400" i="1">
                                    <a:solidFill>
                                      <a:srgbClr val="000000"/>
                                    </a:solidFill>
                                    <a:latin typeface="Cambria Math" panose="02040503050406030204" pitchFamily="18" charset="0"/>
                                  </a:rPr>
                                  <m:t>i</m:t>
                                </m:r>
                              </m:sub>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up>
                            </m:sSubSup>
                            <m:sSub>
                              <m:e>
                                <m:argPr>
                                  <m:scrLvl m:val="0"/>
                                </m:argPr>
                                <m:r>
                                  <a:rPr xmlns:a="http://schemas.openxmlformats.org/drawingml/2006/main" sz="4400" i="1">
                                    <a:solidFill>
                                      <a:srgbClr val="000000"/>
                                    </a:solidFill>
                                    <a:latin typeface="Cambria Math" panose="02040503050406030204" pitchFamily="18" charset="0"/>
                                  </a:rPr>
                                  <m:t>h</m:t>
                                </m:r>
                              </m:e>
                              <m:sub>
                                <m:argPr>
                                  <m:scrLvl m:val="0"/>
                                </m:argPr>
                                <m:r>
                                  <a:rPr xmlns:a="http://schemas.openxmlformats.org/drawingml/2006/main" sz="4400" i="1">
                                    <a:solidFill>
                                      <a:srgbClr val="000000"/>
                                    </a:solidFill>
                                    <a:latin typeface="Cambria Math" panose="02040503050406030204" pitchFamily="18" charset="0"/>
                                  </a:rPr>
                                  <m:t>i</m:t>
                                </m:r>
                              </m:sub>
                            </m:sSub>
                            <m:r>
                              <a:rPr xmlns:a="http://schemas.openxmlformats.org/drawingml/2006/main" sz="4400" i="1">
                                <a:solidFill>
                                  <a:srgbClr val="000000"/>
                                </a:solidFill>
                                <a:latin typeface="Cambria Math" panose="02040503050406030204" pitchFamily="18" charset="0"/>
                              </a:rPr>
                              <m:t>(</m:t>
                            </m:r>
                            <m:sSub>
                              <m:e>
                                <m:argPr>
                                  <m:scrLvl m:val="0"/>
                                </m:argPr>
                                <m:r>
                                  <m:rPr>
                                    <m:sty m:val="b"/>
                                  </m:rPr>
                                  <a:rPr xmlns:a="http://schemas.openxmlformats.org/drawingml/2006/main" sz="4400" i="1">
                                    <a:solidFill>
                                      <a:srgbClr val="000000"/>
                                    </a:solidFill>
                                    <a:latin typeface="Cambria Math" panose="02040503050406030204" pitchFamily="18" charset="0"/>
                                  </a:rPr>
                                  <m:t>x</m:t>
                                </m:r>
                              </m:e>
                              <m:sub>
                                <m:argPr>
                                  <m:scrLvl m:val="0"/>
                                </m:argPr>
                                <m:r>
                                  <a:rPr xmlns:a="http://schemas.openxmlformats.org/drawingml/2006/main" sz="4400" i="1">
                                    <a:solidFill>
                                      <a:srgbClr val="000000"/>
                                    </a:solidFill>
                                    <a:latin typeface="Cambria Math" panose="02040503050406030204" pitchFamily="18" charset="0"/>
                                  </a:rPr>
                                  <m:t>i</m:t>
                                </m:r>
                              </m:sub>
                            </m:sSub>
                            <m:r>
                              <a:rPr xmlns:a="http://schemas.openxmlformats.org/drawingml/2006/main" sz="4400" i="1">
                                <a:solidFill>
                                  <a:srgbClr val="000000"/>
                                </a:solidFill>
                                <a:latin typeface="Cambria Math" panose="02040503050406030204" pitchFamily="18" charset="0"/>
                              </a:rPr>
                              <m:t>;</m:t>
                            </m:r>
                            <m:sSup>
                              <m:e>
                                <m:argPr>
                                  <m:scrLvl m:val="0"/>
                                </m:argPr>
                                <m:r>
                                  <m:rPr>
                                    <m:sty m:val="b"/>
                                  </m:rPr>
                                  <a:rPr xmlns:a="http://schemas.openxmlformats.org/drawingml/2006/main" sz="4400" i="1">
                                    <a:solidFill>
                                      <a:srgbClr val="000000"/>
                                    </a:solidFill>
                                    <a:latin typeface="Cambria Math" panose="02040503050406030204" pitchFamily="18" charset="0"/>
                                  </a:rPr>
                                  <m:t>w</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sup>
                            </m:sSup>
                            <m:r>
                              <a:rPr xmlns:a="http://schemas.openxmlformats.org/drawingml/2006/main" sz="4400" i="1">
                                <a:solidFill>
                                  <a:srgbClr val="000000"/>
                                </a:solidFill>
                                <a:latin typeface="Cambria Math" panose="02040503050406030204" pitchFamily="18" charset="0"/>
                              </a:rPr>
                              <m:t>,</m:t>
                            </m:r>
                            <m:sSup>
                              <m:e>
                                <m:argPr>
                                  <m:scrLvl m:val="0"/>
                                </m:argPr>
                                <m: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sup>
                            </m:sSup>
                            <m:r>
                              <a:rPr xmlns:a="http://schemas.openxmlformats.org/drawingml/2006/main" sz="4400" i="1">
                                <a:solidFill>
                                  <a:srgbClr val="000000"/>
                                </a:solidFill>
                                <a:latin typeface="Cambria Math" panose="02040503050406030204" pitchFamily="18" charset="0"/>
                              </a:rPr>
                              <m:t>)</m:t>
                            </m:r>
                          </m:e>
                        </m:d>
                      </m:e>
                    </m:mr>
                    <m:mr>
                      <m:e/>
                      <m:e>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g</m:t>
                        </m:r>
                        <m:d>
                          <m:dPr>
                            <m:ctrlPr>
                              <a:rPr xmlns:a="http://schemas.openxmlformats.org/drawingml/2006/main" sz="4400" i="1">
                                <a:solidFill>
                                  <a:srgbClr val="000000"/>
                                </a:solidFill>
                                <a:latin typeface="Cambria Math" panose="02040503050406030204" pitchFamily="18" charset="0"/>
                              </a:rPr>
                            </m:ctrlPr>
                          </m:dPr>
                          <m:e>
                            <m:sSup>
                              <m:e>
                                <m:argPr>
                                  <m:scrLvl m:val="0"/>
                                </m:argPr>
                                <m:r>
                                  <a:rPr xmlns:a="http://schemas.openxmlformats.org/drawingml/2006/main" sz="4400" i="1">
                                    <a:solidFill>
                                      <a:srgbClr val="000000"/>
                                    </a:solidFill>
                                    <a:latin typeface="Cambria Math" panose="02040503050406030204" pitchFamily="18" charset="0"/>
                                  </a:rPr>
                                  <m:t>b</m:t>
                                </m:r>
                              </m:e>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up>
                            </m:sSup>
                            <m:r>
                              <a:rPr xmlns:a="http://schemas.openxmlformats.org/drawingml/2006/main" sz="4400" i="1">
                                <a:solidFill>
                                  <a:srgbClr val="000000"/>
                                </a:solidFill>
                                <a:latin typeface="Cambria Math" panose="02040503050406030204" pitchFamily="18" charset="0"/>
                              </a:rPr>
                              <m:t>+</m:t>
                            </m:r>
                            <m:limUpp>
                              <m:e>
                                <m:argPr>
                                  <m:scrLvl m:val="0"/>
                                </m:argPr>
                                <m:limLow>
                                  <m:e>
                                    <m:argPr>
                                      <m:scrLvl m:val="0"/>
                                    </m:argPr>
                                    <m:argPr>
                                      <m:scrLvl m:val="0"/>
                                    </m:argPr>
                                    <m:r>
                                      <a:rPr xmlns:a="http://schemas.openxmlformats.org/drawingml/2006/main" sz="4400" i="1">
                                        <a:solidFill>
                                          <a:srgbClr val="000000"/>
                                        </a:solidFill>
                                        <a:latin typeface="Cambria Math" panose="02040503050406030204" pitchFamily="18" charset="0"/>
                                      </a:rPr>
                                      <m:t>∑</m:t>
                                    </m:r>
                                  </m:e>
                                  <m:lim>
                                    <m:argPr>
                                      <m:scrLvl m:val="0"/>
                                    </m:argPr>
                                    <m:argPr>
                                      <m:scrLvl m:val="0"/>
                                    </m:argP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lim>
                                </m:limLow>
                              </m:e>
                              <m:lim>
                                <m:argPr>
                                  <m:scrLvl m:val="0"/>
                                </m:argPr>
                                <m:r>
                                  <a:rPr xmlns:a="http://schemas.openxmlformats.org/drawingml/2006/main" sz="4400" i="1">
                                    <a:solidFill>
                                      <a:srgbClr val="000000"/>
                                    </a:solidFill>
                                    <a:latin typeface="Cambria Math" panose="02040503050406030204" pitchFamily="18" charset="0"/>
                                  </a:rPr>
                                  <m:t>n</m:t>
                                </m:r>
                              </m:lim>
                            </m:limUpp>
                            <m:sSubSup>
                              <m:e>
                                <m:argPr>
                                  <m:scrLvl m:val="0"/>
                                </m:argPr>
                                <m:r>
                                  <a:rPr xmlns:a="http://schemas.openxmlformats.org/drawingml/2006/main" sz="4400" i="1">
                                    <a:solidFill>
                                      <a:srgbClr val="000000"/>
                                    </a:solidFill>
                                    <a:latin typeface="Cambria Math" panose="02040503050406030204" pitchFamily="18" charset="0"/>
                                  </a:rPr>
                                  <m:t>w</m:t>
                                </m:r>
                              </m:e>
                              <m:sub>
                                <m:argPr>
                                  <m:scrLvl m:val="0"/>
                                </m:argPr>
                                <m:r>
                                  <a:rPr xmlns:a="http://schemas.openxmlformats.org/drawingml/2006/main" sz="4400" i="1">
                                    <a:solidFill>
                                      <a:srgbClr val="000000"/>
                                    </a:solidFill>
                                    <a:latin typeface="Cambria Math" panose="02040503050406030204" pitchFamily="18" charset="0"/>
                                  </a:rPr>
                                  <m:t>i</m:t>
                                </m:r>
                              </m:sub>
                              <m:sup>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y</m:t>
                                </m:r>
                                <m:r>
                                  <a:rPr xmlns:a="http://schemas.openxmlformats.org/drawingml/2006/main" sz="4400" i="1">
                                    <a:solidFill>
                                      <a:srgbClr val="000000"/>
                                    </a:solidFill>
                                    <a:latin typeface="Cambria Math" panose="02040503050406030204" pitchFamily="18" charset="0"/>
                                  </a:rPr>
                                  <m:t>)</m:t>
                                </m:r>
                              </m:sup>
                            </m:sSubSup>
                            <m:r>
                              <a:rPr xmlns:a="http://schemas.openxmlformats.org/drawingml/2006/main" sz="4400" i="1">
                                <a:solidFill>
                                  <a:srgbClr val="000000"/>
                                </a:solidFill>
                                <a:latin typeface="Cambria Math" panose="02040503050406030204" pitchFamily="18" charset="0"/>
                              </a:rPr>
                              <m:t>g</m:t>
                            </m:r>
                            <m:d>
                              <m:dPr>
                                <m:ctrlPr>
                                  <a:rPr xmlns:a="http://schemas.openxmlformats.org/drawingml/2006/main" sz="4400" i="1">
                                    <a:solidFill>
                                      <a:srgbClr val="000000"/>
                                    </a:solidFill>
                                    <a:latin typeface="Cambria Math" panose="02040503050406030204" pitchFamily="18" charset="0"/>
                                  </a:rPr>
                                </m:ctrlPr>
                              </m:dPr>
                              <m:e>
                                <m:argPr>
                                  <m:scrLvl m:val="0"/>
                                </m:argPr>
                                <m:sSup>
                                  <m:e>
                                    <m:argPr>
                                      <m:scrLvl m:val="0"/>
                                    </m:argPr>
                                    <m:argPr>
                                      <m:scrLvl m:val="0"/>
                                    </m:argPr>
                                    <m:r>
                                      <a:rPr xmlns:a="http://schemas.openxmlformats.org/drawingml/2006/main" sz="4400" i="1">
                                        <a:solidFill>
                                          <a:srgbClr val="000000"/>
                                        </a:solidFill>
                                        <a:latin typeface="Cambria Math" panose="02040503050406030204" pitchFamily="18" charset="0"/>
                                      </a:rPr>
                                      <m:t>b</m:t>
                                    </m:r>
                                  </m:e>
                                  <m:sup>
                                    <m:argPr>
                                      <m:scrLvl m:val="0"/>
                                    </m:argPr>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sup>
                                </m:sSup>
                                <m:r>
                                  <a:rPr xmlns:a="http://schemas.openxmlformats.org/drawingml/2006/main" sz="4400" i="1">
                                    <a:solidFill>
                                      <a:srgbClr val="000000"/>
                                    </a:solidFill>
                                    <a:latin typeface="Cambria Math" panose="02040503050406030204" pitchFamily="18" charset="0"/>
                                  </a:rPr>
                                  <m:t>+</m:t>
                                </m:r>
                                <m:limUpp>
                                  <m:e>
                                    <m:argPr>
                                      <m:scrLvl m:val="0"/>
                                    </m:argPr>
                                    <m:argPr>
                                      <m:scrLvl m:val="0"/>
                                    </m:argPr>
                                    <m:limLow>
                                      <m:e>
                                        <m:argPr>
                                          <m:scrLvl m:val="0"/>
                                        </m:argPr>
                                        <m:argPr>
                                          <m:scrLvl m:val="0"/>
                                        </m:argPr>
                                        <m:argPr>
                                          <m:scrLvl m:val="0"/>
                                        </m:argPr>
                                        <m:r>
                                          <a:rPr xmlns:a="http://schemas.openxmlformats.org/drawingml/2006/main" sz="4400" i="1">
                                            <a:solidFill>
                                              <a:srgbClr val="000000"/>
                                            </a:solidFill>
                                            <a:latin typeface="Cambria Math" panose="02040503050406030204" pitchFamily="18" charset="0"/>
                                          </a:rPr>
                                          <m:t>∑</m:t>
                                        </m:r>
                                      </m:e>
                                      <m:lim>
                                        <m:argPr>
                                          <m:scrLvl m:val="0"/>
                                        </m:argPr>
                                        <m:argPr>
                                          <m:scrLvl m:val="0"/>
                                        </m:argPr>
                                        <m:argPr>
                                          <m:scrLvl m:val="0"/>
                                        </m:argPr>
                                        <m:r>
                                          <a:rPr xmlns:a="http://schemas.openxmlformats.org/drawingml/2006/main" sz="4400" i="1">
                                            <a:solidFill>
                                              <a:srgbClr val="000000"/>
                                            </a:solidFill>
                                            <a:latin typeface="Cambria Math" panose="02040503050406030204" pitchFamily="18" charset="0"/>
                                          </a:rPr>
                                          <m:t>j</m:t>
                                        </m: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1</m:t>
                                        </m:r>
                                      </m:lim>
                                    </m:limLow>
                                  </m:e>
                                  <m:lim>
                                    <m:argPr>
                                      <m:scrLvl m:val="0"/>
                                    </m:argPr>
                                    <m:argPr>
                                      <m:scrLvl m:val="0"/>
                                    </m:argPr>
                                    <m:r>
                                      <a:rPr xmlns:a="http://schemas.openxmlformats.org/drawingml/2006/main" sz="4400" i="1">
                                        <a:solidFill>
                                          <a:srgbClr val="000000"/>
                                        </a:solidFill>
                                        <a:latin typeface="Cambria Math" panose="02040503050406030204" pitchFamily="18" charset="0"/>
                                      </a:rPr>
                                      <m:t>n</m:t>
                                    </m:r>
                                  </m:lim>
                                </m:limUpp>
                                <m:sSubSup>
                                  <m:e>
                                    <m:argPr>
                                      <m:scrLvl m:val="0"/>
                                    </m:argPr>
                                    <m:argPr>
                                      <m:scrLvl m:val="0"/>
                                    </m:argPr>
                                    <m:r>
                                      <a:rPr xmlns:a="http://schemas.openxmlformats.org/drawingml/2006/main" sz="4400" i="1">
                                        <a:solidFill>
                                          <a:srgbClr val="000000"/>
                                        </a:solidFill>
                                        <a:latin typeface="Cambria Math" panose="02040503050406030204" pitchFamily="18" charset="0"/>
                                      </a:rPr>
                                      <m:t>w</m:t>
                                    </m:r>
                                  </m:e>
                                  <m:sub>
                                    <m:argPr>
                                      <m:scrLvl m:val="0"/>
                                    </m:argPr>
                                    <m:argPr>
                                      <m:scrLvl m:val="0"/>
                                    </m:argPr>
                                    <m:r>
                                      <a:rPr xmlns:a="http://schemas.openxmlformats.org/drawingml/2006/main" sz="4400" i="1">
                                        <a:solidFill>
                                          <a:srgbClr val="000000"/>
                                        </a:solidFill>
                                        <a:latin typeface="Cambria Math" panose="02040503050406030204" pitchFamily="18" charset="0"/>
                                      </a:rPr>
                                      <m:t>j</m:t>
                                    </m:r>
                                  </m:sub>
                                  <m:sup>
                                    <m:argPr>
                                      <m:scrLvl m:val="0"/>
                                    </m:argPr>
                                    <m:argPr>
                                      <m:scrLvl m:val="0"/>
                                    </m:argPr>
                                    <m:r>
                                      <a:rPr xmlns:a="http://schemas.openxmlformats.org/drawingml/2006/main" sz="4400" i="1">
                                        <a:solidFill>
                                          <a:srgbClr val="000000"/>
                                        </a:solidFill>
                                        <a:latin typeface="Cambria Math" panose="02040503050406030204" pitchFamily="18" charset="0"/>
                                      </a:rPr>
                                      <m:t>(</m:t>
                                    </m:r>
                                    <m:r>
                                      <a:rPr xmlns:a="http://schemas.openxmlformats.org/drawingml/2006/main" sz="4400" i="1">
                                        <a:solidFill>
                                          <a:srgbClr val="000000"/>
                                        </a:solidFill>
                                        <a:latin typeface="Cambria Math" panose="02040503050406030204" pitchFamily="18" charset="0"/>
                                      </a:rPr>
                                      <m:t>i</m:t>
                                    </m:r>
                                    <m:r>
                                      <a:rPr xmlns:a="http://schemas.openxmlformats.org/drawingml/2006/main" sz="4400" i="1">
                                        <a:solidFill>
                                          <a:srgbClr val="000000"/>
                                        </a:solidFill>
                                        <a:latin typeface="Cambria Math" panose="02040503050406030204" pitchFamily="18" charset="0"/>
                                      </a:rPr>
                                      <m:t>)</m:t>
                                    </m:r>
                                  </m:sup>
                                </m:sSubSup>
                                <m:sSub>
                                  <m:e>
                                    <m:argPr>
                                      <m:scrLvl m:val="0"/>
                                    </m:argPr>
                                    <m:argPr>
                                      <m:scrLvl m:val="0"/>
                                    </m:argPr>
                                    <m:r>
                                      <a:rPr xmlns:a="http://schemas.openxmlformats.org/drawingml/2006/main" sz="4400" i="1">
                                        <a:solidFill>
                                          <a:srgbClr val="000000"/>
                                        </a:solidFill>
                                        <a:latin typeface="Cambria Math" panose="02040503050406030204" pitchFamily="18" charset="0"/>
                                      </a:rPr>
                                      <m:t>x</m:t>
                                    </m:r>
                                  </m:e>
                                  <m:sub>
                                    <m:argPr>
                                      <m:scrLvl m:val="0"/>
                                    </m:argPr>
                                    <m:argPr>
                                      <m:scrLvl m:val="0"/>
                                    </m:argPr>
                                    <m:r>
                                      <a:rPr xmlns:a="http://schemas.openxmlformats.org/drawingml/2006/main" sz="4400" i="1">
                                        <a:solidFill>
                                          <a:srgbClr val="000000"/>
                                        </a:solidFill>
                                        <a:latin typeface="Cambria Math" panose="02040503050406030204" pitchFamily="18" charset="0"/>
                                      </a:rPr>
                                      <m:t>j</m:t>
                                    </m:r>
                                  </m:sub>
                                </m:sSub>
                              </m:e>
                            </m:d>
                          </m:e>
                        </m:d>
                      </m:e>
                    </m:mr>
                  </m:m>
                </m:oMath>
              </m:oMathPara>
            </a14:m>
            <a:endParaRPr sz="4400"/>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cap: Training Neural Networks"/>
          <p:cNvSpPr txBox="1"/>
          <p:nvPr>
            <p:ph type="title"/>
          </p:nvPr>
        </p:nvSpPr>
        <p:spPr>
          <a:xfrm>
            <a:off x="2667000" y="617395"/>
            <a:ext cx="19050000" cy="3036096"/>
          </a:xfrm>
          <a:prstGeom prst="rect">
            <a:avLst/>
          </a:prstGeom>
        </p:spPr>
        <p:txBody>
          <a:bodyPr/>
          <a:lstStyle>
            <a:lvl1pPr defTabSz="772239">
              <a:defRPr sz="10500"/>
            </a:lvl1pPr>
          </a:lstStyle>
          <a:p>
            <a:pPr/>
            <a:r>
              <a:t>Recap: Training Neural Networks</a:t>
            </a:r>
          </a:p>
        </p:txBody>
      </p:sp>
      <p:sp>
        <p:nvSpPr>
          <p:cNvPr id="212" name="Specify a loss   and a set of training examples:…"/>
          <p:cNvSpPr txBox="1"/>
          <p:nvPr>
            <p:ph type="body" idx="1"/>
          </p:nvPr>
        </p:nvSpPr>
        <p:spPr>
          <a:xfrm>
            <a:off x="2667000" y="3045398"/>
            <a:ext cx="19050000" cy="10074376"/>
          </a:xfrm>
          <a:prstGeom prst="rect">
            <a:avLst/>
          </a:prstGeom>
        </p:spPr>
        <p:txBody>
          <a:bodyPr/>
          <a:lstStyle/>
          <a:p>
            <a:pPr marL="598963" indent="-598963" defTabSz="805099">
              <a:spcBef>
                <a:spcPts val="3500"/>
              </a:spcBef>
              <a:defRPr sz="4300"/>
            </a:pPr>
            <a:r>
              <a:t>Specify a </a:t>
            </a:r>
            <a:r>
              <a:rPr>
                <a:solidFill>
                  <a:srgbClr val="0076BA"/>
                </a:solidFill>
                <a:latin typeface="Helvetica Neue Medium"/>
                <a:ea typeface="Helvetica Neue Medium"/>
                <a:cs typeface="Helvetica Neue Medium"/>
                <a:sym typeface="Helvetica Neue Medium"/>
              </a:rPr>
              <a:t>loss</a:t>
            </a:r>
            <a:r>
              <a:t> </a:t>
            </a:r>
            <a14:m>
              <m:oMath>
                <m:r>
                  <a:rPr xmlns:a="http://schemas.openxmlformats.org/drawingml/2006/main" sz="5200" i="1">
                    <a:solidFill>
                      <a:srgbClr val="000000"/>
                    </a:solidFill>
                    <a:latin typeface="Cambria Math" panose="02040503050406030204" pitchFamily="18" charset="0"/>
                  </a:rPr>
                  <m:t>L</m:t>
                </m:r>
              </m:oMath>
            </a14:m>
            <a:r>
              <a:t> and a set of </a:t>
            </a:r>
            <a:r>
              <a:rPr>
                <a:solidFill>
                  <a:srgbClr val="0076BA"/>
                </a:solidFill>
                <a:latin typeface="Helvetica Neue Medium"/>
                <a:ea typeface="Helvetica Neue Medium"/>
                <a:cs typeface="Helvetica Neue Medium"/>
                <a:sym typeface="Helvetica Neue Medium"/>
              </a:rPr>
              <a:t>training examples:</a:t>
            </a:r>
            <a:endParaRPr>
              <a:solidFill>
                <a:srgbClr val="0076BA"/>
              </a:solidFill>
              <a:latin typeface="Helvetica Neue Medium"/>
              <a:ea typeface="Helvetica Neue Medium"/>
              <a:cs typeface="Helvetica Neue Medium"/>
              <a:sym typeface="Helvetica Neue Medium"/>
            </a:endParaRPr>
          </a:p>
          <a:p>
            <a:pPr marL="0" indent="0" algn="ctr" defTabSz="805099">
              <a:spcBef>
                <a:spcPts val="3500"/>
              </a:spcBef>
              <a:buSzTx/>
              <a:buNone/>
              <a:defRPr sz="5200">
                <a:latin typeface="Cambria Math"/>
                <a:ea typeface="Cambria Math"/>
                <a:cs typeface="Cambria Math"/>
                <a:sym typeface="Cambria Math"/>
              </a:defRPr>
            </a:pPr>
            <a14:m>
              <m:oMath>
                <m:r>
                  <a:rPr xmlns:a="http://schemas.openxmlformats.org/drawingml/2006/main" sz="5200" i="1">
                    <a:solidFill>
                      <a:srgbClr val="000000"/>
                    </a:solidFill>
                    <a:latin typeface="Cambria Math" panose="02040503050406030204" pitchFamily="18" charset="0"/>
                  </a:rPr>
                  <m:t>E</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sSup>
                  <m:e>
                    <m:r>
                      <m:rPr>
                        <m:sty m:val="b"/>
                      </m:rPr>
                      <a:rPr xmlns:a="http://schemas.openxmlformats.org/drawingml/2006/main" sz="5200" i="1">
                        <a:solidFill>
                          <a:srgbClr val="000000"/>
                        </a:solidFill>
                        <a:latin typeface="Cambria Math" panose="02040503050406030204" pitchFamily="18" charset="0"/>
                      </a:rPr>
                      <m:t>x</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y</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sSup>
                  <m:e>
                    <m:r>
                      <m:rPr>
                        <m:sty m:val="b"/>
                      </m:rPr>
                      <a:rPr xmlns:a="http://schemas.openxmlformats.org/drawingml/2006/main" sz="5200" i="1">
                        <a:solidFill>
                          <a:srgbClr val="000000"/>
                        </a:solidFill>
                        <a:latin typeface="Cambria Math" panose="02040503050406030204" pitchFamily="18" charset="0"/>
                      </a:rPr>
                      <m:t>x</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n</m:t>
                    </m: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y</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n</m:t>
                    </m: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oMath>
            </a14:m>
            <a:r>
              <a:rPr sz="4300">
                <a:latin typeface="Helvetica Neue Light"/>
                <a:ea typeface="Helvetica Neue Light"/>
                <a:cs typeface="Helvetica Neue Light"/>
                <a:sym typeface="Helvetica Neue Light"/>
              </a:rPr>
              <a:t> </a:t>
            </a:r>
            <a:endParaRPr sz="4300"/>
          </a:p>
          <a:p>
            <a:pPr marL="598963" indent="-598963" defTabSz="805099">
              <a:spcBef>
                <a:spcPts val="3500"/>
              </a:spcBef>
              <a:defRPr sz="4300"/>
            </a:pPr>
            <a:r>
              <a:t>Training by </a:t>
            </a:r>
            <a:r>
              <a:rPr>
                <a:solidFill>
                  <a:srgbClr val="0076BA"/>
                </a:solidFill>
                <a:latin typeface="Helvetica Neue Medium"/>
                <a:ea typeface="Helvetica Neue Medium"/>
                <a:cs typeface="Helvetica Neue Medium"/>
                <a:sym typeface="Helvetica Neue Medium"/>
              </a:rPr>
              <a:t>gradient descent</a:t>
            </a:r>
            <a:r>
              <a:t>:</a:t>
            </a:r>
          </a:p>
          <a:p>
            <a:pPr lvl="2" marL="2100261" indent="-855662" defTabSz="805099">
              <a:spcBef>
                <a:spcPts val="3500"/>
              </a:spcBef>
              <a:buSzPct val="100000"/>
              <a:buAutoNum type="arabicPeriod" startAt="1"/>
              <a:defRPr sz="4300"/>
            </a:pPr>
            <a:r>
              <a:t>Compute </a:t>
            </a:r>
            <a:r>
              <a:rPr>
                <a:solidFill>
                  <a:srgbClr val="C82506"/>
                </a:solidFill>
                <a:latin typeface="Helvetica Neue Medium"/>
                <a:ea typeface="Helvetica Neue Medium"/>
                <a:cs typeface="Helvetica Neue Medium"/>
                <a:sym typeface="Helvetica Neue Medium"/>
              </a:rPr>
              <a:t>loss</a:t>
            </a:r>
            <a:r>
              <a:t> on training data: </a:t>
            </a:r>
            <a14:m>
              <m:oMath>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W</m:t>
                </m:r>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b</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limLow>
                  <m:e>
                    <m:r>
                      <a:rPr xmlns:a="http://schemas.openxmlformats.org/drawingml/2006/main" sz="5200" i="1">
                        <a:solidFill>
                          <a:srgbClr val="000000"/>
                        </a:solidFill>
                        <a:latin typeface="Cambria Math" panose="02040503050406030204" pitchFamily="18" charset="0"/>
                      </a:rPr>
                      <m:t>∑</m:t>
                    </m:r>
                  </m:e>
                  <m:lim>
                    <m:r>
                      <a:rPr xmlns:a="http://schemas.openxmlformats.org/drawingml/2006/main" sz="5200" i="1">
                        <a:solidFill>
                          <a:srgbClr val="000000"/>
                        </a:solidFill>
                        <a:latin typeface="Cambria Math" panose="02040503050406030204" pitchFamily="18" charset="0"/>
                      </a:rPr>
                      <m:t>i</m:t>
                    </m:r>
                  </m:lim>
                </m:limLow>
                <m:r>
                  <a:rPr xmlns:a="http://schemas.openxmlformats.org/drawingml/2006/main" sz="5200" i="1">
                    <a:solidFill>
                      <a:srgbClr val="000000"/>
                    </a:solidFill>
                    <a:latin typeface="Cambria Math" panose="02040503050406030204" pitchFamily="18" charset="0"/>
                  </a:rPr>
                  <m:t>ℓ</m:t>
                </m:r>
                <m:d>
                  <m:dPr>
                    <m:ctrlPr>
                      <a:rPr xmlns:a="http://schemas.openxmlformats.org/drawingml/2006/main" sz="5200" i="1">
                        <a:solidFill>
                          <a:srgbClr val="000000"/>
                        </a:solidFill>
                        <a:latin typeface="Cambria Math" panose="02040503050406030204" pitchFamily="18" charset="0"/>
                      </a:rPr>
                    </m:ctrlPr>
                  </m:dPr>
                  <m:e>
                    <m:r>
                      <a:rPr xmlns:a="http://schemas.openxmlformats.org/drawingml/2006/main" sz="5200" i="1">
                        <a:solidFill>
                          <a:srgbClr val="000000"/>
                        </a:solidFill>
                        <a:latin typeface="Cambria Math" panose="02040503050406030204" pitchFamily="18" charset="0"/>
                      </a:rPr>
                      <m:t>f</m:t>
                    </m:r>
                    <m:r>
                      <a:rPr xmlns:a="http://schemas.openxmlformats.org/drawingml/2006/main" sz="5200" i="1">
                        <a:solidFill>
                          <a:srgbClr val="000000"/>
                        </a:solidFill>
                        <a:latin typeface="Cambria Math" panose="02040503050406030204" pitchFamily="18" charset="0"/>
                      </a:rPr>
                      <m:t>(</m:t>
                    </m:r>
                    <m:sSup>
                      <m:e>
                        <m:r>
                          <m:rPr>
                            <m:sty m:val="b"/>
                          </m:rPr>
                          <a:rPr xmlns:a="http://schemas.openxmlformats.org/drawingml/2006/main" sz="5200" i="1">
                            <a:solidFill>
                              <a:srgbClr val="000000"/>
                            </a:solidFill>
                            <a:latin typeface="Cambria Math" panose="02040503050406030204" pitchFamily="18" charset="0"/>
                          </a:rPr>
                          <m:t>x</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i</m:t>
                        </m: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W</m:t>
                    </m:r>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b</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y</m:t>
                        </m:r>
                      </m:e>
                      <m: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i</m:t>
                        </m:r>
                        <m:r>
                          <a:rPr xmlns:a="http://schemas.openxmlformats.org/drawingml/2006/main" sz="5200" i="1">
                            <a:solidFill>
                              <a:srgbClr val="000000"/>
                            </a:solidFill>
                            <a:latin typeface="Cambria Math" panose="02040503050406030204" pitchFamily="18" charset="0"/>
                          </a:rPr>
                          <m:t>)</m:t>
                        </m:r>
                      </m:sup>
                    </m:sSup>
                  </m:e>
                </m:d>
              </m:oMath>
            </a14:m>
          </a:p>
          <a:p>
            <a:pPr lvl="2" marL="2100261" indent="-855662" defTabSz="805099">
              <a:spcBef>
                <a:spcPts val="3500"/>
              </a:spcBef>
              <a:buSzPct val="100000"/>
              <a:buAutoNum type="arabicPeriod" startAt="1"/>
              <a:defRPr sz="4300"/>
            </a:pPr>
            <a:r>
              <a:t>Compute </a:t>
            </a:r>
            <a:r>
              <a:rPr>
                <a:solidFill>
                  <a:srgbClr val="C82506"/>
                </a:solidFill>
                <a:latin typeface="Helvetica Neue Medium"/>
                <a:ea typeface="Helvetica Neue Medium"/>
                <a:cs typeface="Helvetica Neue Medium"/>
                <a:sym typeface="Helvetica Neue Medium"/>
              </a:rPr>
              <a:t>gradient</a:t>
            </a:r>
            <a:r>
              <a:t> of loss:       </a:t>
            </a:r>
            <a14:m>
              <m:oMath>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W</m:t>
                </m:r>
                <m:r>
                  <a:rPr xmlns:a="http://schemas.openxmlformats.org/drawingml/2006/main" sz="5200" i="1">
                    <a:solidFill>
                      <a:srgbClr val="000000"/>
                    </a:solidFill>
                    <a:latin typeface="Cambria Math" panose="02040503050406030204" pitchFamily="18" charset="0"/>
                  </a:rPr>
                  <m:t>,</m:t>
                </m:r>
                <m:r>
                  <m:rPr>
                    <m:sty m:val="b"/>
                  </m:rPr>
                  <a:rPr xmlns:a="http://schemas.openxmlformats.org/drawingml/2006/main" sz="5200" i="1">
                    <a:solidFill>
                      <a:srgbClr val="000000"/>
                    </a:solidFill>
                    <a:latin typeface="Cambria Math" panose="02040503050406030204" pitchFamily="18" charset="0"/>
                  </a:rPr>
                  <m:t>b</m:t>
                </m:r>
                <m:r>
                  <a:rPr xmlns:a="http://schemas.openxmlformats.org/drawingml/2006/main" sz="5200" i="1">
                    <a:solidFill>
                      <a:srgbClr val="000000"/>
                    </a:solidFill>
                    <a:latin typeface="Cambria Math" panose="02040503050406030204" pitchFamily="18" charset="0"/>
                  </a:rPr>
                  <m:t>)</m:t>
                </m:r>
              </m:oMath>
            </a14:m>
          </a:p>
          <a:p>
            <a:pPr lvl="2" marL="2100261" indent="-855662" defTabSz="805099">
              <a:spcBef>
                <a:spcPts val="3500"/>
              </a:spcBef>
              <a:buSzPct val="100000"/>
              <a:buAutoNum type="arabicPeriod" startAt="1"/>
              <a:defRPr sz="4300">
                <a:solidFill>
                  <a:srgbClr val="C82506"/>
                </a:solidFill>
                <a:latin typeface="Helvetica Neue Medium"/>
                <a:ea typeface="Helvetica Neue Medium"/>
                <a:cs typeface="Helvetica Neue Medium"/>
                <a:sym typeface="Helvetica Neue Medium"/>
              </a:defRPr>
            </a:pPr>
            <a:r>
              <a:t>Update</a:t>
            </a:r>
            <a:r>
              <a:rPr>
                <a:solidFill>
                  <a:srgbClr val="000000"/>
                </a:solidFill>
                <a:latin typeface="Helvetica Neue Light"/>
                <a:ea typeface="Helvetica Neue Light"/>
                <a:cs typeface="Helvetica Neue Light"/>
                <a:sym typeface="Helvetica Neue Light"/>
              </a:rPr>
              <a:t> </a:t>
            </a:r>
            <a:r>
              <a:t>parameters</a:t>
            </a:r>
            <a:r>
              <a:rPr>
                <a:solidFill>
                  <a:srgbClr val="000000"/>
                </a:solidFill>
                <a:latin typeface="Helvetica Neue Light"/>
                <a:ea typeface="Helvetica Neue Light"/>
                <a:cs typeface="Helvetica Neue Light"/>
                <a:sym typeface="Helvetica Neue Light"/>
              </a:rPr>
              <a:t> to make loss smaller:</a:t>
            </a:r>
          </a:p>
          <a:p>
            <a:pPr lvl="2" marL="0" indent="0" algn="ctr" defTabSz="805099">
              <a:spcBef>
                <a:spcPts val="3500"/>
              </a:spcBef>
              <a:buSzTx/>
              <a:buNone/>
              <a:defRPr sz="5200">
                <a:latin typeface="Cambria Math"/>
                <a:ea typeface="Cambria Math"/>
                <a:cs typeface="Cambria Math"/>
                <a:sym typeface="Cambria Math"/>
              </a:defRPr>
            </a:pPr>
            <a14:m>
              <m:oMath>
                <m:d>
                  <m:dPr>
                    <m:ctrlPr>
                      <a:rPr xmlns:a="http://schemas.openxmlformats.org/drawingml/2006/main" sz="5200" i="1">
                        <a:solidFill>
                          <a:srgbClr val="000000"/>
                        </a:solidFill>
                        <a:latin typeface="Cambria Math" panose="02040503050406030204" pitchFamily="18" charset="0"/>
                      </a:rPr>
                    </m:ctrlPr>
                    <m:begChr m:val="["/>
                    <m:endChr m:val="]"/>
                  </m:dPr>
                  <m:e>
                    <m:eqArr>
                      <m:eqArrPr>
                        <m:ctrlPr>
                          <a:rPr xmlns:a="http://schemas.openxmlformats.org/drawingml/2006/main" sz="5200" i="1">
                            <a:solidFill>
                              <a:srgbClr val="000000"/>
                            </a:solidFill>
                            <a:latin typeface="Cambria Math" panose="02040503050406030204" pitchFamily="18" charset="0"/>
                          </a:rPr>
                        </m:ctrlPr>
                      </m:eqArrPr>
                      <m:e>
                        <m:sSup>
                          <m:e>
                            <m:r>
                              <m:rPr>
                                <m:sty m:val="b"/>
                              </m:rPr>
                              <a:rPr xmlns:a="http://schemas.openxmlformats.org/drawingml/2006/main" sz="5200" i="1">
                                <a:solidFill>
                                  <a:srgbClr val="000000"/>
                                </a:solidFill>
                                <a:latin typeface="Cambria Math" panose="02040503050406030204" pitchFamily="18" charset="0"/>
                              </a:rPr>
                              <m:t>W</m:t>
                            </m:r>
                          </m:e>
                          <m:sup>
                            <m:r>
                              <a:rPr xmlns:a="http://schemas.openxmlformats.org/drawingml/2006/main" sz="5200" i="1">
                                <a:solidFill>
                                  <a:srgbClr val="000000"/>
                                </a:solidFill>
                                <a:latin typeface="Cambria Math" panose="02040503050406030204" pitchFamily="18" charset="0"/>
                              </a:rPr>
                              <m:t>n</m:t>
                            </m:r>
                            <m:r>
                              <a:rPr xmlns:a="http://schemas.openxmlformats.org/drawingml/2006/main" sz="5200" i="1">
                                <a:solidFill>
                                  <a:srgbClr val="000000"/>
                                </a:solidFill>
                                <a:latin typeface="Cambria Math" panose="02040503050406030204" pitchFamily="18" charset="0"/>
                              </a:rPr>
                              <m:t>e</m:t>
                            </m:r>
                            <m:r>
                              <a:rPr xmlns:a="http://schemas.openxmlformats.org/drawingml/2006/main" sz="5200" i="1">
                                <a:solidFill>
                                  <a:srgbClr val="000000"/>
                                </a:solidFill>
                                <a:latin typeface="Cambria Math" panose="02040503050406030204" pitchFamily="18" charset="0"/>
                              </a:rPr>
                              <m:t>w</m:t>
                            </m:r>
                          </m:sup>
                        </m:sSup>
                      </m:e>
                      <m:e>
                        <m:sSup>
                          <m:e>
                            <m:r>
                              <m:rPr>
                                <m:sty m:val="b"/>
                              </m:rPr>
                              <a:rPr xmlns:a="http://schemas.openxmlformats.org/drawingml/2006/main" sz="5200" i="1">
                                <a:solidFill>
                                  <a:srgbClr val="000000"/>
                                </a:solidFill>
                                <a:latin typeface="Cambria Math" panose="02040503050406030204" pitchFamily="18" charset="0"/>
                              </a:rPr>
                              <m:t>b</m:t>
                            </m:r>
                          </m:e>
                          <m:sup>
                            <m:r>
                              <a:rPr xmlns:a="http://schemas.openxmlformats.org/drawingml/2006/main" sz="5200" i="1">
                                <a:solidFill>
                                  <a:srgbClr val="000000"/>
                                </a:solidFill>
                                <a:latin typeface="Cambria Math" panose="02040503050406030204" pitchFamily="18" charset="0"/>
                              </a:rPr>
                              <m:t>n</m:t>
                            </m:r>
                            <m:r>
                              <a:rPr xmlns:a="http://schemas.openxmlformats.org/drawingml/2006/main" sz="5200" i="1">
                                <a:solidFill>
                                  <a:srgbClr val="000000"/>
                                </a:solidFill>
                                <a:latin typeface="Cambria Math" panose="02040503050406030204" pitchFamily="18" charset="0"/>
                              </a:rPr>
                              <m:t>e</m:t>
                            </m:r>
                            <m:r>
                              <a:rPr xmlns:a="http://schemas.openxmlformats.org/drawingml/2006/main" sz="5200" i="1">
                                <a:solidFill>
                                  <a:srgbClr val="000000"/>
                                </a:solidFill>
                                <a:latin typeface="Cambria Math" panose="02040503050406030204" pitchFamily="18" charset="0"/>
                              </a:rPr>
                              <m:t>w</m:t>
                            </m:r>
                          </m:sup>
                        </m:sSup>
                      </m:e>
                    </m:eqArr>
                  </m:e>
                </m:d>
                <m:r>
                  <a:rPr xmlns:a="http://schemas.openxmlformats.org/drawingml/2006/main" sz="5200" i="1">
                    <a:solidFill>
                      <a:srgbClr val="000000"/>
                    </a:solidFill>
                    <a:latin typeface="Cambria Math" panose="02040503050406030204" pitchFamily="18" charset="0"/>
                  </a:rPr>
                  <m:t>=</m:t>
                </m:r>
                <m:d>
                  <m:dPr>
                    <m:ctrlPr>
                      <a:rPr xmlns:a="http://schemas.openxmlformats.org/drawingml/2006/main" sz="5200" i="1">
                        <a:solidFill>
                          <a:srgbClr val="000000"/>
                        </a:solidFill>
                        <a:latin typeface="Cambria Math" panose="02040503050406030204" pitchFamily="18" charset="0"/>
                      </a:rPr>
                    </m:ctrlPr>
                    <m:begChr m:val="["/>
                    <m:endChr m:val="]"/>
                  </m:dPr>
                  <m:e>
                    <m:eqArr>
                      <m:eqArrPr>
                        <m:ctrlPr>
                          <a:rPr xmlns:a="http://schemas.openxmlformats.org/drawingml/2006/main" sz="5200" i="1">
                            <a:solidFill>
                              <a:srgbClr val="000000"/>
                            </a:solidFill>
                            <a:latin typeface="Cambria Math" panose="02040503050406030204" pitchFamily="18" charset="0"/>
                          </a:rPr>
                        </m:ctrlPr>
                      </m:eqArrPr>
                      <m:e>
                        <m:sSup>
                          <m:e>
                            <m:r>
                              <m:rPr>
                                <m:sty m:val="b"/>
                              </m:rPr>
                              <a:rPr xmlns:a="http://schemas.openxmlformats.org/drawingml/2006/main" sz="5200" i="1">
                                <a:solidFill>
                                  <a:srgbClr val="000000"/>
                                </a:solidFill>
                                <a:latin typeface="Cambria Math" panose="02040503050406030204" pitchFamily="18" charset="0"/>
                              </a:rPr>
                              <m:t>W</m:t>
                            </m:r>
                          </m:e>
                          <m:sup>
                            <m:r>
                              <a:rPr xmlns:a="http://schemas.openxmlformats.org/drawingml/2006/main" sz="5200" i="1">
                                <a:solidFill>
                                  <a:srgbClr val="000000"/>
                                </a:solidFill>
                                <a:latin typeface="Cambria Math" panose="02040503050406030204" pitchFamily="18" charset="0"/>
                              </a:rPr>
                              <m:t>o</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d</m:t>
                            </m:r>
                          </m:sup>
                        </m:sSup>
                      </m:e>
                      <m:e>
                        <m:sSup>
                          <m:e>
                            <m:r>
                              <m:rPr>
                                <m:sty m:val="b"/>
                              </m:rPr>
                              <a:rPr xmlns:a="http://schemas.openxmlformats.org/drawingml/2006/main" sz="5200" i="1">
                                <a:solidFill>
                                  <a:srgbClr val="000000"/>
                                </a:solidFill>
                                <a:latin typeface="Cambria Math" panose="02040503050406030204" pitchFamily="18" charset="0"/>
                              </a:rPr>
                              <m:t>b</m:t>
                            </m:r>
                          </m:e>
                          <m:sup>
                            <m:r>
                              <a:rPr xmlns:a="http://schemas.openxmlformats.org/drawingml/2006/main" sz="5200" i="1">
                                <a:solidFill>
                                  <a:srgbClr val="000000"/>
                                </a:solidFill>
                                <a:latin typeface="Cambria Math" panose="02040503050406030204" pitchFamily="18" charset="0"/>
                              </a:rPr>
                              <m:t>o</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d</m:t>
                            </m:r>
                          </m:sup>
                        </m:sSup>
                      </m:e>
                    </m:eqArr>
                  </m:e>
                </m:d>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η</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m:t>
                </m:r>
                <m:sSup>
                  <m:e>
                    <m:r>
                      <m:rPr>
                        <m:sty m:val="b"/>
                      </m:rPr>
                      <a:rPr xmlns:a="http://schemas.openxmlformats.org/drawingml/2006/main" sz="5200" i="1">
                        <a:solidFill>
                          <a:srgbClr val="000000"/>
                        </a:solidFill>
                        <a:latin typeface="Cambria Math" panose="02040503050406030204" pitchFamily="18" charset="0"/>
                      </a:rPr>
                      <m:t>W</m:t>
                    </m:r>
                  </m:e>
                  <m:sup>
                    <m:r>
                      <a:rPr xmlns:a="http://schemas.openxmlformats.org/drawingml/2006/main" sz="5200" i="1">
                        <a:solidFill>
                          <a:srgbClr val="000000"/>
                        </a:solidFill>
                        <a:latin typeface="Cambria Math" panose="02040503050406030204" pitchFamily="18" charset="0"/>
                      </a:rPr>
                      <m:t>o</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d</m:t>
                    </m:r>
                  </m:sup>
                </m:sSup>
                <m:r>
                  <a:rPr xmlns:a="http://schemas.openxmlformats.org/drawingml/2006/main" sz="5200" i="1">
                    <a:solidFill>
                      <a:srgbClr val="000000"/>
                    </a:solidFill>
                    <a:latin typeface="Cambria Math" panose="02040503050406030204" pitchFamily="18" charset="0"/>
                  </a:rPr>
                  <m:t>,</m:t>
                </m:r>
                <m:sSup>
                  <m:e>
                    <m:r>
                      <m:rPr>
                        <m:sty m:val="b"/>
                      </m:rPr>
                      <a:rPr xmlns:a="http://schemas.openxmlformats.org/drawingml/2006/main" sz="5200" i="1">
                        <a:solidFill>
                          <a:srgbClr val="000000"/>
                        </a:solidFill>
                        <a:latin typeface="Cambria Math" panose="02040503050406030204" pitchFamily="18" charset="0"/>
                      </a:rPr>
                      <m:t>b</m:t>
                    </m:r>
                  </m:e>
                  <m:sup>
                    <m:r>
                      <a:rPr xmlns:a="http://schemas.openxmlformats.org/drawingml/2006/main" sz="5200" i="1">
                        <a:solidFill>
                          <a:srgbClr val="000000"/>
                        </a:solidFill>
                        <a:latin typeface="Cambria Math" panose="02040503050406030204" pitchFamily="18" charset="0"/>
                      </a:rPr>
                      <m:t>o</m:t>
                    </m:r>
                    <m:r>
                      <a:rPr xmlns:a="http://schemas.openxmlformats.org/drawingml/2006/main" sz="5200" i="1">
                        <a:solidFill>
                          <a:srgbClr val="000000"/>
                        </a:solidFill>
                        <a:latin typeface="Cambria Math" panose="02040503050406030204" pitchFamily="18" charset="0"/>
                      </a:rPr>
                      <m:t>l</m:t>
                    </m:r>
                    <m:r>
                      <a:rPr xmlns:a="http://schemas.openxmlformats.org/drawingml/2006/main" sz="5200" i="1">
                        <a:solidFill>
                          <a:srgbClr val="000000"/>
                        </a:solidFill>
                        <a:latin typeface="Cambria Math" panose="02040503050406030204" pitchFamily="18" charset="0"/>
                      </a:rPr>
                      <m:t>d</m:t>
                    </m:r>
                  </m:sup>
                </m:sSup>
                <m:r>
                  <a:rPr xmlns:a="http://schemas.openxmlformats.org/drawingml/2006/main" sz="5200" i="1">
                    <a:solidFill>
                      <a:srgbClr val="000000"/>
                    </a:solidFill>
                    <a:latin typeface="Cambria Math" panose="02040503050406030204" pitchFamily="18" charset="0"/>
                  </a:rPr>
                  <m:t>)</m:t>
                </m:r>
              </m:oMath>
            </a14:m>
            <a:r>
              <a:rPr sz="4300">
                <a:latin typeface="Helvetica Neue Light"/>
                <a:ea typeface="Helvetica Neue Light"/>
                <a:cs typeface="Helvetica Neue Light"/>
                <a:sym typeface="Helvetica Neue Light"/>
              </a:rPr>
              <a:t> </a:t>
            </a:r>
            <a:endParaRPr sz="4906"/>
          </a:p>
        </p:txBody>
      </p:sp>
      <p:pic>
        <p:nvPicPr>
          <p:cNvPr id="213" name="Line Line" descr="Line Line"/>
          <p:cNvPicPr>
            <a:picLocks noChangeAspect="1"/>
          </p:cNvPicPr>
          <p:nvPr/>
        </p:nvPicPr>
        <p:blipFill>
          <a:blip r:embed="rId2">
            <a:extLst/>
          </a:blip>
          <a:stretch>
            <a:fillRect/>
          </a:stretch>
        </p:blipFill>
        <p:spPr>
          <a:xfrm>
            <a:off x="16997027" y="7737406"/>
            <a:ext cx="3073498" cy="101602"/>
          </a:xfrm>
          <a:prstGeom prst="rect">
            <a:avLst/>
          </a:prstGeom>
          <a:ln w="12700">
            <a:miter lim="400000"/>
          </a:ln>
        </p:spPr>
      </p:pic>
      <p:pic>
        <p:nvPicPr>
          <p:cNvPr id="214" name="Line Line" descr="Line Line"/>
          <p:cNvPicPr>
            <a:picLocks noChangeAspect="1"/>
          </p:cNvPicPr>
          <p:nvPr/>
        </p:nvPicPr>
        <p:blipFill>
          <a:blip r:embed="rId3">
            <a:extLst/>
          </a:blip>
          <a:stretch>
            <a:fillRect/>
          </a:stretch>
        </p:blipFill>
        <p:spPr>
          <a:xfrm>
            <a:off x="20346970" y="7737406"/>
            <a:ext cx="972336" cy="101602"/>
          </a:xfrm>
          <a:prstGeom prst="rect">
            <a:avLst/>
          </a:prstGeom>
          <a:ln w="12700">
            <a:miter lim="400000"/>
          </a:ln>
        </p:spPr>
      </p:pic>
      <p:sp>
        <p:nvSpPr>
          <p:cNvPr id="215" name="Prediction"/>
          <p:cNvSpPr txBox="1"/>
          <p:nvPr/>
        </p:nvSpPr>
        <p:spPr>
          <a:xfrm>
            <a:off x="17537726" y="7967940"/>
            <a:ext cx="1992097"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3200">
                <a:solidFill>
                  <a:srgbClr val="EE230C"/>
                </a:solidFill>
                <a:latin typeface="+mn-lt"/>
                <a:ea typeface="+mn-ea"/>
                <a:cs typeface="+mn-cs"/>
                <a:sym typeface="Helvetica Neue"/>
              </a:defRPr>
            </a:lvl1pPr>
          </a:lstStyle>
          <a:p>
            <a:pPr/>
            <a:r>
              <a:t>Prediction</a:t>
            </a:r>
          </a:p>
        </p:txBody>
      </p:sp>
      <p:sp>
        <p:nvSpPr>
          <p:cNvPr id="216" name="Target"/>
          <p:cNvSpPr txBox="1"/>
          <p:nvPr/>
        </p:nvSpPr>
        <p:spPr>
          <a:xfrm>
            <a:off x="20200410" y="7967940"/>
            <a:ext cx="1265453"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3200">
                <a:solidFill>
                  <a:srgbClr val="027001"/>
                </a:solidFill>
                <a:latin typeface="+mn-lt"/>
                <a:ea typeface="+mn-ea"/>
                <a:cs typeface="+mn-cs"/>
                <a:sym typeface="Helvetica Neue"/>
              </a:defRPr>
            </a:lvl1pPr>
          </a:lstStyle>
          <a:p>
            <a:pPr/>
            <a:r>
              <a:t>Target</a:t>
            </a:r>
          </a:p>
        </p:txBody>
      </p:sp>
      <p:sp>
        <p:nvSpPr>
          <p:cNvPr id="217" name="Loss function (e.g., squared error)"/>
          <p:cNvSpPr txBox="1"/>
          <p:nvPr/>
        </p:nvSpPr>
        <p:spPr>
          <a:xfrm>
            <a:off x="17929925" y="5262367"/>
            <a:ext cx="3708324" cy="10966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a:defRPr sz="3200">
                <a:solidFill>
                  <a:srgbClr val="5E5E5E"/>
                </a:solidFill>
                <a:latin typeface="+mn-lt"/>
                <a:ea typeface="+mn-ea"/>
                <a:cs typeface="+mn-cs"/>
                <a:sym typeface="Helvetica Neue"/>
              </a:defRPr>
            </a:pPr>
            <a:r>
              <a:t>Loss function</a:t>
            </a:r>
            <a:br/>
            <a:r>
              <a:t>(e.g., squared error)</a:t>
            </a:r>
          </a:p>
        </p:txBody>
      </p:sp>
      <p:sp>
        <p:nvSpPr>
          <p:cNvPr id="218" name="Line"/>
          <p:cNvSpPr/>
          <p:nvPr/>
        </p:nvSpPr>
        <p:spPr>
          <a:xfrm flipV="1">
            <a:off x="16670492" y="5776405"/>
            <a:ext cx="1270002" cy="1270002"/>
          </a:xfrm>
          <a:prstGeom prst="line">
            <a:avLst/>
          </a:prstGeom>
          <a:ln w="25400">
            <a:solidFill>
              <a:srgbClr val="000000"/>
            </a:solidFill>
            <a:miter lim="400000"/>
            <a:head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Recap: Automatic Differentiation"/>
          <p:cNvSpPr txBox="1"/>
          <p:nvPr>
            <p:ph type="title"/>
          </p:nvPr>
        </p:nvSpPr>
        <p:spPr>
          <a:xfrm>
            <a:off x="2667000" y="385343"/>
            <a:ext cx="19050000" cy="3036097"/>
          </a:xfrm>
          <a:prstGeom prst="rect">
            <a:avLst/>
          </a:prstGeom>
        </p:spPr>
        <p:txBody>
          <a:bodyPr/>
          <a:lstStyle>
            <a:lvl1pPr defTabSz="788669">
              <a:defRPr sz="10700"/>
            </a:lvl1pPr>
          </a:lstStyle>
          <a:p>
            <a:pPr/>
            <a:r>
              <a:t>Recap: Automatic Differentiation</a:t>
            </a:r>
          </a:p>
        </p:txBody>
      </p:sp>
      <p:sp>
        <p:nvSpPr>
          <p:cNvPr id="221" name="Forward mode sweeps through the graph, computing   for each…"/>
          <p:cNvSpPr txBox="1"/>
          <p:nvPr>
            <p:ph type="body" idx="1"/>
          </p:nvPr>
        </p:nvSpPr>
        <p:spPr>
          <a:xfrm>
            <a:off x="2667000" y="2849370"/>
            <a:ext cx="19050000" cy="10352531"/>
          </a:xfrm>
          <a:prstGeom prst="rect">
            <a:avLst/>
          </a:prstGeom>
        </p:spPr>
        <p:txBody>
          <a:bodyPr/>
          <a:lstStyle/>
          <a:p>
            <a:pPr marL="543955" indent="-543955" defTabSz="731162">
              <a:spcBef>
                <a:spcPts val="2100"/>
              </a:spcBef>
              <a:defRPr sz="3900">
                <a:solidFill>
                  <a:srgbClr val="0076BA"/>
                </a:solidFill>
                <a:latin typeface="Helvetica Neue Medium"/>
                <a:ea typeface="Helvetica Neue Medium"/>
                <a:cs typeface="Helvetica Neue Medium"/>
                <a:sym typeface="Helvetica Neue Medium"/>
              </a:defRPr>
            </a:pPr>
            <a:r>
              <a:t>Forward mode</a:t>
            </a:r>
            <a:r>
              <a:rPr>
                <a:solidFill>
                  <a:srgbClr val="000000"/>
                </a:solidFill>
                <a:latin typeface="Helvetica Neue Light"/>
                <a:ea typeface="Helvetica Neue Light"/>
                <a:cs typeface="Helvetica Neue Light"/>
                <a:sym typeface="Helvetica Neue Light"/>
              </a:rPr>
              <a:t> sweeps through the graph, computing </a:t>
            </a:r>
            <a14:m>
              <m:oMath>
                <m:sSubSup>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up>
                    <m:r>
                      <a:rPr xmlns:a="http://schemas.openxmlformats.org/drawingml/2006/main" sz="4700" i="1">
                        <a:solidFill>
                          <a:srgbClr val="000000"/>
                        </a:solidFill>
                        <a:latin typeface="Cambria Math" panose="02040503050406030204" pitchFamily="18" charset="0"/>
                      </a:rPr>
                      <m:t>′</m:t>
                    </m:r>
                  </m:sup>
                </m:sSubSup>
                <m:r>
                  <a:rPr xmlns:a="http://schemas.openxmlformats.org/drawingml/2006/main" sz="4700" i="1">
                    <a:solidFill>
                      <a:srgbClr val="000000"/>
                    </a:solidFill>
                    <a:latin typeface="Cambria Math" panose="02040503050406030204" pitchFamily="18" charset="0"/>
                  </a:rPr>
                  <m:t>=</m:t>
                </m:r>
                <m:f>
                  <m:fPr>
                    <m:ctrlPr>
                      <a:rPr xmlns:a="http://schemas.openxmlformats.org/drawingml/2006/main" sz="4700" i="1">
                        <a:solidFill>
                          <a:srgbClr val="000000"/>
                        </a:solidFill>
                        <a:latin typeface="Cambria Math" panose="02040503050406030204" pitchFamily="18" charset="0"/>
                      </a:rPr>
                    </m:ctrlPr>
                    <m:type m:val="bar"/>
                  </m:fPr>
                  <m:num>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Sub>
                  </m:num>
                  <m:den>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1</m:t>
                        </m:r>
                      </m:sub>
                    </m:sSub>
                  </m:den>
                </m:f>
              </m:oMath>
            </a14:m>
            <a:r>
              <a:rPr>
                <a:solidFill>
                  <a:srgbClr val="000000"/>
                </a:solidFill>
                <a:latin typeface="Helvetica Neue Light"/>
                <a:ea typeface="Helvetica Neue Light"/>
                <a:cs typeface="Helvetica Neue Light"/>
                <a:sym typeface="Helvetica Neue Light"/>
              </a:rPr>
              <a:t> for each </a:t>
            </a:r>
            <a14:m>
              <m:oMath>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Sub>
              </m:oMath>
            </a14:m>
          </a:p>
          <a:p>
            <a:pPr lvl="2" marL="1335165" indent="-543955" defTabSz="731162">
              <a:spcBef>
                <a:spcPts val="2100"/>
              </a:spcBef>
              <a:defRPr sz="3900"/>
            </a:pPr>
            <a:r>
              <a:t>The </a:t>
            </a:r>
            <a:r>
              <a:rPr>
                <a:solidFill>
                  <a:srgbClr val="C82506"/>
                </a:solidFill>
                <a:latin typeface="Helvetica Neue Medium"/>
                <a:ea typeface="Helvetica Neue Medium"/>
                <a:cs typeface="Helvetica Neue Medium"/>
                <a:sym typeface="Helvetica Neue Medium"/>
              </a:rPr>
              <a:t>numerator varies</a:t>
            </a:r>
            <a:r>
              <a:t>, and the </a:t>
            </a:r>
            <a:r>
              <a:rPr>
                <a:solidFill>
                  <a:srgbClr val="027001"/>
                </a:solidFill>
                <a:latin typeface="Helvetica Neue Medium"/>
                <a:ea typeface="Helvetica Neue Medium"/>
                <a:cs typeface="Helvetica Neue Medium"/>
                <a:sym typeface="Helvetica Neue Medium"/>
              </a:rPr>
              <a:t>denominator is fixed</a:t>
            </a:r>
            <a:endParaRPr>
              <a:solidFill>
                <a:srgbClr val="027001"/>
              </a:solidFill>
              <a:latin typeface="Helvetica Neue Medium"/>
              <a:ea typeface="Helvetica Neue Medium"/>
              <a:cs typeface="Helvetica Neue Medium"/>
              <a:sym typeface="Helvetica Neue Medium"/>
            </a:endParaRPr>
          </a:p>
          <a:p>
            <a:pPr lvl="2" marL="1335165" indent="-543955" defTabSz="731162">
              <a:spcBef>
                <a:spcPts val="2100"/>
              </a:spcBef>
              <a:defRPr sz="3900"/>
            </a:pPr>
            <a:r>
              <a:t>At the end, we have computed </a:t>
            </a:r>
            <a14:m>
              <m:oMath>
                <m:sSubSup>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n</m:t>
                    </m:r>
                  </m:sub>
                  <m:sup>
                    <m:r>
                      <a:rPr xmlns:a="http://schemas.openxmlformats.org/drawingml/2006/main" sz="4700" i="1">
                        <a:solidFill>
                          <a:srgbClr val="000000"/>
                        </a:solidFill>
                        <a:latin typeface="Cambria Math" panose="02040503050406030204" pitchFamily="18" charset="0"/>
                      </a:rPr>
                      <m:t>′</m:t>
                    </m:r>
                  </m:sup>
                </m:sSubSup>
                <m:r>
                  <a:rPr xmlns:a="http://schemas.openxmlformats.org/drawingml/2006/main" sz="4700" i="1">
                    <a:solidFill>
                      <a:srgbClr val="000000"/>
                    </a:solidFill>
                    <a:latin typeface="Cambria Math" panose="02040503050406030204" pitchFamily="18" charset="0"/>
                  </a:rPr>
                  <m:t>=</m:t>
                </m:r>
                <m:f>
                  <m:fPr>
                    <m:ctrlPr>
                      <a:rPr xmlns:a="http://schemas.openxmlformats.org/drawingml/2006/main" sz="4700" i="1">
                        <a:solidFill>
                          <a:srgbClr val="000000"/>
                        </a:solidFill>
                        <a:latin typeface="Cambria Math" panose="02040503050406030204" pitchFamily="18" charset="0"/>
                      </a:rPr>
                    </m:ctrlPr>
                    <m:type m:val="bar"/>
                  </m:fPr>
                  <m:num>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n</m:t>
                        </m:r>
                      </m:sub>
                    </m:sSub>
                  </m:num>
                  <m:den>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i</m:t>
                        </m:r>
                      </m:sub>
                    </m:sSub>
                  </m:den>
                </m:f>
              </m:oMath>
            </a14:m>
            <a:r>
              <a:t> for a </a:t>
            </a:r>
            <a:r>
              <a:rPr>
                <a:solidFill>
                  <a:srgbClr val="C82506"/>
                </a:solidFill>
                <a:latin typeface="Helvetica Neue Medium"/>
                <a:ea typeface="Helvetica Neue Medium"/>
                <a:cs typeface="Helvetica Neue Medium"/>
                <a:sym typeface="Helvetica Neue Medium"/>
              </a:rPr>
              <a:t>single</a:t>
            </a:r>
            <a:r>
              <a:t> input </a:t>
            </a:r>
            <a14:m>
              <m:oMath>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i</m:t>
                    </m:r>
                  </m:sub>
                </m:sSub>
              </m:oMath>
            </a14:m>
          </a:p>
          <a:p>
            <a:pPr marL="543955" indent="-543955" defTabSz="731162">
              <a:spcBef>
                <a:spcPts val="2100"/>
              </a:spcBef>
              <a:defRPr sz="3900">
                <a:solidFill>
                  <a:srgbClr val="0076BA"/>
                </a:solidFill>
                <a:latin typeface="Helvetica Neue Medium"/>
                <a:ea typeface="Helvetica Neue Medium"/>
                <a:cs typeface="Helvetica Neue Medium"/>
                <a:sym typeface="Helvetica Neue Medium"/>
              </a:defRPr>
            </a:pPr>
            <a:r>
              <a:t>Backward mode</a:t>
            </a:r>
            <a:r>
              <a:rPr>
                <a:solidFill>
                  <a:srgbClr val="000000"/>
                </a:solidFill>
                <a:latin typeface="Helvetica Neue Light"/>
                <a:ea typeface="Helvetica Neue Light"/>
                <a:cs typeface="Helvetica Neue Light"/>
                <a:sym typeface="Helvetica Neue Light"/>
              </a:rPr>
              <a:t> does the opposite:</a:t>
            </a:r>
          </a:p>
          <a:p>
            <a:pPr lvl="2" marL="1335165" indent="-543955" defTabSz="731162">
              <a:spcBef>
                <a:spcPts val="2100"/>
              </a:spcBef>
              <a:defRPr sz="3900"/>
            </a:pPr>
            <a:r>
              <a:t>For each </a:t>
            </a:r>
            <a14:m>
              <m:oMath>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Sub>
              </m:oMath>
            </a14:m>
            <a:r>
              <a:t>, computes the </a:t>
            </a:r>
            <a:r>
              <a:rPr>
                <a:solidFill>
                  <a:srgbClr val="0076BA"/>
                </a:solidFill>
                <a:latin typeface="Helvetica Neue Medium"/>
                <a:ea typeface="Helvetica Neue Medium"/>
                <a:cs typeface="Helvetica Neue Medium"/>
                <a:sym typeface="Helvetica Neue Medium"/>
              </a:rPr>
              <a:t>local gradient</a:t>
            </a:r>
            <a:r>
              <a:t> </a:t>
            </a:r>
            <a14:m>
              <m:oMath>
                <m:bar>
                  <m:barPr>
                    <m:ctrlPr>
                      <a:rPr xmlns:a="http://schemas.openxmlformats.org/drawingml/2006/main" sz="4700" i="1">
                        <a:solidFill>
                          <a:srgbClr val="000000"/>
                        </a:solidFill>
                        <a:latin typeface="Cambria Math" panose="02040503050406030204" pitchFamily="18" charset="0"/>
                      </a:rPr>
                    </m:ctrlPr>
                    <m:pos m:val="top"/>
                  </m:barPr>
                  <m:e>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Sub>
                  </m:e>
                </m:bar>
                <m:r>
                  <a:rPr xmlns:a="http://schemas.openxmlformats.org/drawingml/2006/main" sz="4700" i="1">
                    <a:solidFill>
                      <a:srgbClr val="000000"/>
                    </a:solidFill>
                    <a:latin typeface="Cambria Math" panose="02040503050406030204" pitchFamily="18" charset="0"/>
                  </a:rPr>
                  <m:t>=</m:t>
                </m:r>
                <m:f>
                  <m:fPr>
                    <m:ctrlPr>
                      <a:rPr xmlns:a="http://schemas.openxmlformats.org/drawingml/2006/main" sz="4700" i="1">
                        <a:solidFill>
                          <a:srgbClr val="000000"/>
                        </a:solidFill>
                        <a:latin typeface="Cambria Math" panose="02040503050406030204" pitchFamily="18" charset="0"/>
                      </a:rPr>
                    </m:ctrlPr>
                    <m:type m:val="bar"/>
                  </m:fPr>
                  <m:num>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n</m:t>
                        </m:r>
                      </m:sub>
                    </m:sSub>
                  </m:num>
                  <m:den>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i</m:t>
                        </m:r>
                      </m:sub>
                    </m:sSub>
                  </m:den>
                </m:f>
              </m:oMath>
            </a14:m>
          </a:p>
          <a:p>
            <a:pPr lvl="2" marL="1335165" indent="-543955" defTabSz="731162">
              <a:spcBef>
                <a:spcPts val="2100"/>
              </a:spcBef>
              <a:defRPr sz="3900"/>
            </a:pPr>
            <a:r>
              <a:t>The </a:t>
            </a:r>
            <a:r>
              <a:rPr>
                <a:solidFill>
                  <a:srgbClr val="027001"/>
                </a:solidFill>
                <a:latin typeface="Helvetica Neue Medium"/>
                <a:ea typeface="Helvetica Neue Medium"/>
                <a:cs typeface="Helvetica Neue Medium"/>
                <a:sym typeface="Helvetica Neue Medium"/>
              </a:rPr>
              <a:t>numerator is fixed</a:t>
            </a:r>
            <a:r>
              <a:t>, and the </a:t>
            </a:r>
            <a:r>
              <a:rPr>
                <a:solidFill>
                  <a:srgbClr val="C82506"/>
                </a:solidFill>
                <a:latin typeface="Helvetica Neue Medium"/>
                <a:ea typeface="Helvetica Neue Medium"/>
                <a:cs typeface="Helvetica Neue Medium"/>
                <a:sym typeface="Helvetica Neue Medium"/>
              </a:rPr>
              <a:t>denominator varies</a:t>
            </a:r>
            <a:endParaRPr>
              <a:solidFill>
                <a:srgbClr val="C82506"/>
              </a:solidFill>
              <a:latin typeface="Helvetica Neue Medium"/>
              <a:ea typeface="Helvetica Neue Medium"/>
              <a:cs typeface="Helvetica Neue Medium"/>
              <a:sym typeface="Helvetica Neue Medium"/>
            </a:endParaRPr>
          </a:p>
          <a:p>
            <a:pPr lvl="2" marL="1335165" indent="-543955" defTabSz="731162">
              <a:spcBef>
                <a:spcPts val="2100"/>
              </a:spcBef>
              <a:defRPr sz="3900"/>
            </a:pPr>
            <a:r>
              <a:t>At the end, we have computed </a:t>
            </a:r>
            <a14:m>
              <m:oMath>
                <m:bar>
                  <m:barPr>
                    <m:ctrlPr>
                      <a:rPr xmlns:a="http://schemas.openxmlformats.org/drawingml/2006/main" sz="4700" i="1">
                        <a:solidFill>
                          <a:srgbClr val="000000"/>
                        </a:solidFill>
                        <a:latin typeface="Cambria Math" panose="02040503050406030204" pitchFamily="18" charset="0"/>
                      </a:rPr>
                    </m:ctrlPr>
                    <m:pos m:val="top"/>
                  </m:barPr>
                  <m:e>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i</m:t>
                        </m:r>
                      </m:sub>
                    </m:sSub>
                  </m:e>
                </m:bar>
                <m:r>
                  <a:rPr xmlns:a="http://schemas.openxmlformats.org/drawingml/2006/main" sz="4700" i="1">
                    <a:solidFill>
                      <a:srgbClr val="000000"/>
                    </a:solidFill>
                    <a:latin typeface="Cambria Math" panose="02040503050406030204" pitchFamily="18" charset="0"/>
                  </a:rPr>
                  <m:t>=</m:t>
                </m:r>
                <m:f>
                  <m:fPr>
                    <m:ctrlPr>
                      <a:rPr xmlns:a="http://schemas.openxmlformats.org/drawingml/2006/main" sz="4700" i="1">
                        <a:solidFill>
                          <a:srgbClr val="000000"/>
                        </a:solidFill>
                        <a:latin typeface="Cambria Math" panose="02040503050406030204" pitchFamily="18" charset="0"/>
                      </a:rPr>
                    </m:ctrlPr>
                    <m:type m:val="bar"/>
                  </m:fPr>
                  <m:num>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s</m:t>
                        </m:r>
                      </m:e>
                      <m:sub>
                        <m:r>
                          <a:rPr xmlns:a="http://schemas.openxmlformats.org/drawingml/2006/main" sz="4700" i="1">
                            <a:solidFill>
                              <a:srgbClr val="000000"/>
                            </a:solidFill>
                            <a:latin typeface="Cambria Math" panose="02040503050406030204" pitchFamily="18" charset="0"/>
                          </a:rPr>
                          <m:t>n</m:t>
                        </m:r>
                      </m:sub>
                    </m:sSub>
                  </m:num>
                  <m:den>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i</m:t>
                        </m:r>
                      </m:sub>
                    </m:sSub>
                  </m:den>
                </m:f>
              </m:oMath>
            </a14:m>
            <a:r>
              <a:t> for each input </a:t>
            </a:r>
            <a14:m>
              <m:oMath>
                <m:sSub>
                  <m:e>
                    <m:r>
                      <a:rPr xmlns:a="http://schemas.openxmlformats.org/drawingml/2006/main" sz="4700" i="1">
                        <a:solidFill>
                          <a:srgbClr val="000000"/>
                        </a:solidFill>
                        <a:latin typeface="Cambria Math" panose="02040503050406030204" pitchFamily="18" charset="0"/>
                      </a:rPr>
                      <m:t>x</m:t>
                    </m:r>
                  </m:e>
                  <m:sub>
                    <m:r>
                      <a:rPr xmlns:a="http://schemas.openxmlformats.org/drawingml/2006/main" sz="4700" i="1">
                        <a:solidFill>
                          <a:srgbClr val="000000"/>
                        </a:solidFill>
                        <a:latin typeface="Cambria Math" panose="02040503050406030204" pitchFamily="18" charset="0"/>
                      </a:rPr>
                      <m:t>i</m:t>
                    </m:r>
                  </m:sub>
                </m:sSub>
              </m:oMath>
            </a14:m>
          </a:p>
          <a:p>
            <a:pPr marL="543955" indent="-543955" defTabSz="731162">
              <a:spcBef>
                <a:spcPts val="2100"/>
              </a:spcBef>
              <a:defRPr b="1" sz="3900">
                <a:latin typeface="+mn-lt"/>
                <a:ea typeface="+mn-ea"/>
                <a:cs typeface="+mn-cs"/>
                <a:sym typeface="Helvetica Neue"/>
              </a:defRPr>
            </a:pPr>
            <a:r>
              <a:t>Key point:</a:t>
            </a:r>
            <a:r>
              <a:rPr b="0">
                <a:latin typeface="Helvetica Neue Light"/>
                <a:ea typeface="Helvetica Neue Light"/>
                <a:cs typeface="Helvetica Neue Light"/>
                <a:sym typeface="Helvetica Neue Light"/>
              </a:rPr>
              <a:t> The intermediate results are computed </a:t>
            </a:r>
            <a:r>
              <a:rPr b="0">
                <a:solidFill>
                  <a:srgbClr val="C82506"/>
                </a:solidFill>
                <a:latin typeface="Helvetica Neue Medium"/>
                <a:ea typeface="Helvetica Neue Medium"/>
                <a:cs typeface="Helvetica Neue Medium"/>
                <a:sym typeface="Helvetica Neue Medium"/>
              </a:rPr>
              <a:t>numerically</a:t>
            </a:r>
            <a:r>
              <a:rPr b="0">
                <a:latin typeface="Helvetica Neue Light"/>
                <a:ea typeface="Helvetica Neue Light"/>
                <a:cs typeface="Helvetica Neue Light"/>
                <a:sym typeface="Helvetica Neue Light"/>
              </a:rPr>
              <a:t> at </a:t>
            </a:r>
            <a:r>
              <a:rPr b="0">
                <a:solidFill>
                  <a:srgbClr val="C82506"/>
                </a:solidFill>
                <a:latin typeface="Helvetica Neue Medium"/>
                <a:ea typeface="Helvetica Neue Medium"/>
                <a:cs typeface="Helvetica Neue Medium"/>
                <a:sym typeface="Helvetica Neue Medium"/>
              </a:rPr>
              <a:t>each step</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Image Classification"/>
          <p:cNvSpPr txBox="1"/>
          <p:nvPr>
            <p:ph type="title"/>
          </p:nvPr>
        </p:nvSpPr>
        <p:spPr>
          <a:xfrm>
            <a:off x="2667000" y="357186"/>
            <a:ext cx="19050000" cy="3036097"/>
          </a:xfrm>
          <a:prstGeom prst="rect">
            <a:avLst/>
          </a:prstGeom>
        </p:spPr>
        <p:txBody>
          <a:bodyPr/>
          <a:lstStyle/>
          <a:p>
            <a:pPr/>
            <a:r>
              <a:t>Image Classification</a:t>
            </a:r>
          </a:p>
        </p:txBody>
      </p:sp>
      <p:sp>
        <p:nvSpPr>
          <p:cNvPr id="224" name="Problem: Recognize the handwritten digit from an image…"/>
          <p:cNvSpPr txBox="1"/>
          <p:nvPr>
            <p:ph type="body" sz="half" idx="1"/>
          </p:nvPr>
        </p:nvSpPr>
        <p:spPr>
          <a:xfrm>
            <a:off x="2667000" y="6046978"/>
            <a:ext cx="19050000" cy="6459056"/>
          </a:xfrm>
          <a:prstGeom prst="rect">
            <a:avLst/>
          </a:prstGeom>
        </p:spPr>
        <p:txBody>
          <a:bodyPr/>
          <a:lstStyle/>
          <a:p>
            <a:pPr marL="0" indent="0">
              <a:buSzTx/>
              <a:buNone/>
              <a:defRPr b="1">
                <a:latin typeface="+mn-lt"/>
                <a:ea typeface="+mn-ea"/>
                <a:cs typeface="+mn-cs"/>
                <a:sym typeface="Helvetica Neue"/>
              </a:defRPr>
            </a:pPr>
            <a:r>
              <a:t>Problem:</a:t>
            </a:r>
            <a:r>
              <a:rPr b="0">
                <a:latin typeface="Helvetica Neue Light"/>
                <a:ea typeface="Helvetica Neue Light"/>
                <a:cs typeface="Helvetica Neue Light"/>
                <a:sym typeface="Helvetica Neue Light"/>
              </a:rPr>
              <a:t> Recognize the handwritten digit from an image</a:t>
            </a:r>
            <a:endParaRPr b="0">
              <a:latin typeface="Helvetica Neue Light"/>
              <a:ea typeface="Helvetica Neue Light"/>
              <a:cs typeface="Helvetica Neue Light"/>
              <a:sym typeface="Helvetica Neue Light"/>
            </a:endParaRPr>
          </a:p>
          <a:p>
            <a:pPr lvl="1"/>
            <a:r>
              <a:t>What are the </a:t>
            </a:r>
            <a:r>
              <a:rPr>
                <a:solidFill>
                  <a:srgbClr val="C82506"/>
                </a:solidFill>
                <a:latin typeface="Helvetica Neue Medium"/>
                <a:ea typeface="Helvetica Neue Medium"/>
                <a:cs typeface="Helvetica Neue Medium"/>
                <a:sym typeface="Helvetica Neue Medium"/>
              </a:rPr>
              <a:t>inputs</a:t>
            </a:r>
            <a:r>
              <a:t>?</a:t>
            </a:r>
          </a:p>
          <a:p>
            <a:pPr lvl="1"/>
            <a:r>
              <a:t>What are the </a:t>
            </a:r>
            <a:r>
              <a:rPr>
                <a:solidFill>
                  <a:srgbClr val="C82506"/>
                </a:solidFill>
                <a:latin typeface="Helvetica Neue Medium"/>
                <a:ea typeface="Helvetica Neue Medium"/>
                <a:cs typeface="Helvetica Neue Medium"/>
                <a:sym typeface="Helvetica Neue Medium"/>
              </a:rPr>
              <a:t>outputs</a:t>
            </a:r>
            <a:r>
              <a:t>?</a:t>
            </a:r>
          </a:p>
          <a:p>
            <a:pPr lvl="1"/>
            <a:r>
              <a:t>What is the </a:t>
            </a:r>
            <a:r>
              <a:rPr>
                <a:solidFill>
                  <a:srgbClr val="C82506"/>
                </a:solidFill>
                <a:latin typeface="Helvetica Neue Medium"/>
                <a:ea typeface="Helvetica Neue Medium"/>
                <a:cs typeface="Helvetica Neue Medium"/>
                <a:sym typeface="Helvetica Neue Medium"/>
              </a:rPr>
              <a:t>loss</a:t>
            </a:r>
            <a:r>
              <a:t>?</a:t>
            </a:r>
          </a:p>
        </p:txBody>
      </p:sp>
      <p:grpSp>
        <p:nvGrpSpPr>
          <p:cNvPr id="232" name="Group"/>
          <p:cNvGrpSpPr/>
          <p:nvPr/>
        </p:nvGrpSpPr>
        <p:grpSpPr>
          <a:xfrm>
            <a:off x="7331200" y="3009569"/>
            <a:ext cx="9721601" cy="3074403"/>
            <a:chOff x="0" y="0"/>
            <a:chExt cx="9721599" cy="3074401"/>
          </a:xfrm>
        </p:grpSpPr>
        <p:grpSp>
          <p:nvGrpSpPr>
            <p:cNvPr id="228" name="Group"/>
            <p:cNvGrpSpPr/>
            <p:nvPr/>
          </p:nvGrpSpPr>
          <p:grpSpPr>
            <a:xfrm>
              <a:off x="-1" y="-1"/>
              <a:ext cx="9721599" cy="2784514"/>
              <a:chOff x="0" y="0"/>
              <a:chExt cx="9721598" cy="2784512"/>
            </a:xfrm>
          </p:grpSpPr>
          <p:pic>
            <p:nvPicPr>
              <p:cNvPr id="225" name="Image" descr="Image"/>
              <p:cNvPicPr>
                <a:picLocks noChangeAspect="1"/>
              </p:cNvPicPr>
              <p:nvPr/>
            </p:nvPicPr>
            <p:blipFill>
              <a:blip r:embed="rId2">
                <a:extLst/>
              </a:blip>
              <a:stretch>
                <a:fillRect/>
              </a:stretch>
            </p:blipFill>
            <p:spPr>
              <a:xfrm>
                <a:off x="-1" y="0"/>
                <a:ext cx="3023185" cy="2784513"/>
              </a:xfrm>
              <a:prstGeom prst="rect">
                <a:avLst/>
              </a:prstGeom>
              <a:ln w="12700" cap="flat">
                <a:noFill/>
                <a:miter lim="400000"/>
              </a:ln>
              <a:effectLst/>
            </p:spPr>
          </p:pic>
          <p:sp>
            <p:nvSpPr>
              <p:cNvPr id="226" name="Arrow"/>
              <p:cNvSpPr/>
              <p:nvPr/>
            </p:nvSpPr>
            <p:spPr>
              <a:xfrm>
                <a:off x="4287140" y="757254"/>
                <a:ext cx="3023184" cy="1270004"/>
              </a:xfrm>
              <a:prstGeom prst="rightArrow">
                <a:avLst>
                  <a:gd name="adj1" fmla="val 32000"/>
                  <a:gd name="adj2" fmla="val 64000"/>
                </a:avLst>
              </a:prstGeom>
              <a:solidFill>
                <a:schemeClr val="accent1"/>
              </a:solidFill>
              <a:ln w="12700" cap="flat">
                <a:noFill/>
                <a:miter lim="400000"/>
              </a:ln>
              <a:effectLst/>
            </p:spPr>
            <p:txBody>
              <a:bodyPr wrap="square" lIns="71436" tIns="71436" rIns="71436" bIns="71436" numCol="1" anchor="ctr">
                <a:noAutofit/>
              </a:bodyPr>
              <a:lstStyle/>
              <a:p>
                <a:pPr>
                  <a:defRPr sz="3000">
                    <a:solidFill>
                      <a:srgbClr val="FFFFFF"/>
                    </a:solidFill>
                  </a:defRPr>
                </a:pPr>
              </a:p>
            </p:txBody>
          </p:sp>
          <p:sp>
            <p:nvSpPr>
              <p:cNvPr id="227" name="FIVE"/>
              <p:cNvSpPr txBox="1"/>
              <p:nvPr/>
            </p:nvSpPr>
            <p:spPr>
              <a:xfrm>
                <a:off x="8417690" y="998440"/>
                <a:ext cx="1303909" cy="787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6" tIns="71436" rIns="71436" bIns="71436" numCol="1" anchor="ctr">
                <a:spAutoFit/>
              </a:bodyPr>
              <a:lstStyle>
                <a:lvl1pPr>
                  <a:defRPr>
                    <a:latin typeface="+mn-lt"/>
                    <a:ea typeface="+mn-ea"/>
                    <a:cs typeface="+mn-cs"/>
                    <a:sym typeface="Helvetica Neue"/>
                  </a:defRPr>
                </a:lvl1pPr>
              </a:lstStyle>
              <a:p>
                <a:pPr/>
                <a:r>
                  <a:t>FIVE</a:t>
                </a:r>
              </a:p>
            </p:txBody>
          </p:sp>
        </p:grpSp>
        <p:grpSp>
          <p:nvGrpSpPr>
            <p:cNvPr id="231" name="Caption"/>
            <p:cNvGrpSpPr/>
            <p:nvPr/>
          </p:nvGrpSpPr>
          <p:grpSpPr>
            <a:xfrm>
              <a:off x="0" y="2886110"/>
              <a:ext cx="9721600" cy="188291"/>
              <a:chOff x="0" y="0"/>
              <a:chExt cx="9721598" cy="188290"/>
            </a:xfrm>
          </p:grpSpPr>
          <p:sp>
            <p:nvSpPr>
              <p:cNvPr id="229" name="Rectangle"/>
              <p:cNvSpPr/>
              <p:nvPr/>
            </p:nvSpPr>
            <p:spPr>
              <a:xfrm>
                <a:off x="0" y="0"/>
                <a:ext cx="9721599" cy="1882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30" name="Pixelated image of a handwritten digit &quot;5&quot; with an arrow pointing to the English word &quot;FIVE&quot;"/>
              <p:cNvSpPr txBox="1"/>
              <p:nvPr/>
            </p:nvSpPr>
            <p:spPr>
              <a:xfrm>
                <a:off x="0" y="0"/>
                <a:ext cx="9721599" cy="1882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Pixelated image of a handwritten digit "5" with an arrow pointing to the English word "FIVE"</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2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