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1pPr>
    <a:lvl2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2pPr>
    <a:lvl3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3pPr>
    <a:lvl4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4pPr>
    <a:lvl5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5pPr>
    <a:lvl6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6pPr>
    <a:lvl7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7pPr>
    <a:lvl8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8pPr>
    <a:lvl9pPr marL="0" marR="0" indent="0" algn="ctr" defTabSz="8215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200" u="none" kumimoji="0" normalizeH="0">
        <a:ln>
          <a:noFill/>
        </a:ln>
        <a:solidFill>
          <a:srgbClr val="5E5E5E"/>
        </a:solidFill>
        <a:effectLst/>
        <a:uFillTx/>
        <a:latin typeface="Helvetica Neue Medium"/>
        <a:ea typeface="Helvetica Neue Medium"/>
        <a:cs typeface="Helvetica Neue Medium"/>
        <a:sym typeface="Helvetica Neue Medium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 b="def" i="def"/>
      <a:tcStyle>
        <a:tcBdr/>
        <a:fill>
          <a:solidFill>
            <a:srgbClr val="FCE9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 b="def" i="def"/>
      <a:tcStyle>
        <a:tcBdr/>
        <a:fill>
          <a:solidFill>
            <a:srgbClr val="E9E9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 Medium"/>
          <a:ea typeface="Helvetica Neue Medium"/>
          <a:cs typeface="Helvetica Neue Medium"/>
        </a:font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4" name="Shape 144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/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07" name="Shape 207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\</a:t>
            </a:r>
          </a:p>
        </p:txBody>
      </p:sp>
    </p:spTree>
  </p:cSld>
  <p:clrMapOvr>
    <a:masterClrMapping/>
  </p:clrMapOvr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4833937" y="2303858"/>
            <a:ext cx="14716127" cy="4643439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4833937" y="7090171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4833937" y="8947546"/>
            <a:ext cx="14716127" cy="647702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i="1" sz="3200">
                <a:latin typeface="+mn-lt"/>
                <a:ea typeface="+mn-ea"/>
                <a:cs typeface="+mn-cs"/>
                <a:sym typeface="Helvetica Neue"/>
              </a:defRPr>
            </a:lvl1pPr>
            <a:lvl2pPr marL="888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2pPr>
            <a:lvl3pPr marL="1333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3pPr>
            <a:lvl4pPr marL="17779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4pPr>
            <a:lvl5pPr marL="2222499" indent="-444499" algn="ctr">
              <a:spcBef>
                <a:spcPts val="0"/>
              </a:spcBef>
              <a:defRPr i="1" sz="32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“Type a quote here.”"/>
          <p:cNvSpPr txBox="1"/>
          <p:nvPr>
            <p:ph type="body" sz="quarter" idx="21"/>
          </p:nvPr>
        </p:nvSpPr>
        <p:spPr>
          <a:xfrm>
            <a:off x="4833937" y="5997575"/>
            <a:ext cx="14716127" cy="863601"/>
          </a:xfrm>
          <a:prstGeom prst="rect">
            <a:avLst/>
          </a:prstGeom>
        </p:spPr>
        <p:txBody>
          <a:bodyPr/>
          <a:lstStyle/>
          <a:p>
            <a:pPr marL="0" indent="0" algn="ctr">
              <a:spcBef>
                <a:spcPts val="0"/>
              </a:spcBef>
              <a:buSzTx/>
              <a:buNone/>
              <a:defRPr sz="4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21"/>
          </p:nvPr>
        </p:nvSpPr>
        <p:spPr>
          <a:xfrm>
            <a:off x="1712268" y="0"/>
            <a:ext cx="20959465" cy="139838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/>
          <p:nvPr>
            <p:ph type="title"/>
          </p:nvPr>
        </p:nvSpPr>
        <p:spPr>
          <a:xfrm>
            <a:off x="2667000" y="385343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18" name="Body Level One…"/>
          <p:cNvSpPr txBox="1"/>
          <p:nvPr>
            <p:ph type="body" idx="1"/>
          </p:nvPr>
        </p:nvSpPr>
        <p:spPr>
          <a:xfrm>
            <a:off x="2667000" y="3671468"/>
            <a:ext cx="19050000" cy="8840394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/>
          <p:nvPr>
            <p:ph type="title"/>
          </p:nvPr>
        </p:nvSpPr>
        <p:spPr>
          <a:xfrm>
            <a:off x="2667000" y="469814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7" name="Body Level One…"/>
          <p:cNvSpPr txBox="1"/>
          <p:nvPr>
            <p:ph type="body" idx="1"/>
          </p:nvPr>
        </p:nvSpPr>
        <p:spPr>
          <a:xfrm>
            <a:off x="2667000" y="3755940"/>
            <a:ext cx="19050000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6" name="Body Level One…"/>
          <p:cNvSpPr txBox="1"/>
          <p:nvPr>
            <p:ph type="body" idx="1"/>
          </p:nvPr>
        </p:nvSpPr>
        <p:spPr>
          <a:xfrm>
            <a:off x="4387453" y="3643312"/>
            <a:ext cx="15609094" cy="884039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sz="half" idx="21"/>
          </p:nvPr>
        </p:nvSpPr>
        <p:spPr>
          <a:xfrm>
            <a:off x="5329061" y="406546"/>
            <a:ext cx="13716005" cy="914876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833937" y="9447609"/>
            <a:ext cx="14716127" cy="2000252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4833937" y="11465717"/>
            <a:ext cx="14716127" cy="1589487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4833937" y="4536280"/>
            <a:ext cx="14716127" cy="4643439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idx="21"/>
          </p:nvPr>
        </p:nvSpPr>
        <p:spPr>
          <a:xfrm>
            <a:off x="6231432" y="863203"/>
            <a:ext cx="17439683" cy="11626455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4387453" y="892967"/>
            <a:ext cx="7500939" cy="5607846"/>
          </a:xfrm>
          <a:prstGeom prst="rect">
            <a:avLst/>
          </a:prstGeom>
        </p:spPr>
        <p:txBody>
          <a:bodyPr anchor="b"/>
          <a:lstStyle>
            <a:lvl1pPr>
              <a:defRPr sz="84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4387453" y="6643686"/>
            <a:ext cx="7500939" cy="5786439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200"/>
            </a:lvl1pPr>
            <a:lvl2pPr marL="0" indent="0" algn="ctr">
              <a:spcBef>
                <a:spcPts val="0"/>
              </a:spcBef>
              <a:buSzTx/>
              <a:buNone/>
              <a:defRPr sz="5200"/>
            </a:lvl2pPr>
            <a:lvl3pPr marL="0" indent="0" algn="ctr">
              <a:spcBef>
                <a:spcPts val="0"/>
              </a:spcBef>
              <a:buSzTx/>
              <a:buNone/>
              <a:defRPr sz="5200"/>
            </a:lvl3pPr>
            <a:lvl4pPr marL="0" indent="0" algn="ctr">
              <a:spcBef>
                <a:spcPts val="0"/>
              </a:spcBef>
              <a:buSzTx/>
              <a:buNone/>
              <a:defRPr sz="5200"/>
            </a:lvl4pPr>
            <a:lvl5pPr marL="0" indent="0" algn="ctr">
              <a:spcBef>
                <a:spcPts val="0"/>
              </a:spcBef>
              <a:buSzTx/>
              <a:buNone/>
              <a:defRPr sz="5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2667000" y="378727"/>
            <a:ext cx="19050000" cy="303609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xfrm>
            <a:off x="2667000" y="3664853"/>
            <a:ext cx="1905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21"/>
          </p:nvPr>
        </p:nvSpPr>
        <p:spPr>
          <a:xfrm>
            <a:off x="8794253" y="3637357"/>
            <a:ext cx="13260588" cy="884039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quarter" idx="1"/>
          </p:nvPr>
        </p:nvSpPr>
        <p:spPr>
          <a:xfrm>
            <a:off x="4387453" y="3643312"/>
            <a:ext cx="7500939" cy="8840393"/>
          </a:xfrm>
          <a:prstGeom prst="rect">
            <a:avLst/>
          </a:prstGeom>
        </p:spPr>
        <p:txBody>
          <a:bodyPr/>
          <a:lstStyle>
            <a:lvl1pPr marL="4653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1pPr>
            <a:lvl2pPr marL="808263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2pPr>
            <a:lvl3pPr marL="1151164" indent="-465363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3pPr>
            <a:lvl4pPr marL="14940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4pPr>
            <a:lvl5pPr marL="1836964" indent="-465364">
              <a:spcBef>
                <a:spcPts val="4500"/>
              </a:spcBef>
              <a:defRPr sz="3800">
                <a:latin typeface="+mn-lt"/>
                <a:ea typeface="+mn-ea"/>
                <a:cs typeface="+mn-cs"/>
                <a:sym typeface="Helvetica Neue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3075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4387453" y="1785936"/>
            <a:ext cx="15609094" cy="10144127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21"/>
          </p:nvPr>
        </p:nvSpPr>
        <p:spPr>
          <a:xfrm>
            <a:off x="12442031" y="7072311"/>
            <a:ext cx="8514490" cy="567928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22"/>
          </p:nvPr>
        </p:nvSpPr>
        <p:spPr>
          <a:xfrm>
            <a:off x="12192000" y="1250155"/>
            <a:ext cx="8251033" cy="550069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idx="23"/>
          </p:nvPr>
        </p:nvSpPr>
        <p:spPr>
          <a:xfrm>
            <a:off x="-291704" y="1250155"/>
            <a:ext cx="16850321" cy="11233549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387453" y="357186"/>
            <a:ext cx="15609094" cy="3036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3610166" y="3962400"/>
            <a:ext cx="9550401" cy="975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954103" y="13073062"/>
            <a:ext cx="466268" cy="477670"/>
          </a:xfrm>
          <a:prstGeom prst="rect">
            <a:avLst/>
          </a:prstGeom>
          <a:ln w="12700">
            <a:miter lim="400000"/>
          </a:ln>
        </p:spPr>
        <p:txBody>
          <a:bodyPr wrap="none" lIns="71436" tIns="71436" rIns="71436" bIns="71436">
            <a:spAutoFit/>
          </a:bodyPr>
          <a:lstStyle>
            <a:lvl1pPr>
              <a:defRPr sz="22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12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titleStyle>
    <p:bodyStyle>
      <a:lvl1pPr marL="611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1pPr>
      <a:lvl2pPr marL="1055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2pPr>
      <a:lvl3pPr marL="1500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3pPr>
      <a:lvl4pPr marL="1944686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4pPr>
      <a:lvl5pPr marL="23891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5pPr>
      <a:lvl6pPr marL="2833686" marR="0" indent="-611186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6pPr>
      <a:lvl7pPr marL="3278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7pPr>
      <a:lvl8pPr marL="37226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8pPr>
      <a:lvl9pPr marL="4167187" marR="0" indent="-611187" algn="l" defTabSz="821530" rtl="0" latinLnBrk="0">
        <a:lnSpc>
          <a:spcPct val="100000"/>
        </a:lnSpc>
        <a:spcBef>
          <a:spcPts val="36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4400" u="none">
          <a:solidFill>
            <a:srgbClr val="000000"/>
          </a:solidFill>
          <a:uFillTx/>
          <a:latin typeface="Helvetica Neue Light"/>
          <a:ea typeface="Helvetica Neue Light"/>
          <a:cs typeface="Helvetica Neue Light"/>
          <a:sym typeface="Helvetica Neue Light"/>
        </a:defRPr>
      </a:lvl9pPr>
    </p:bodyStyle>
    <p:otherStyle>
      <a:lvl1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0" algn="ctr" defTabSz="82153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200" u="none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pn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Neural Networks"/>
          <p:cNvSpPr txBox="1"/>
          <p:nvPr>
            <p:ph type="ctrTitle"/>
          </p:nvPr>
        </p:nvSpPr>
        <p:spPr>
          <a:xfrm>
            <a:off x="4603905" y="591493"/>
            <a:ext cx="15176190" cy="4643438"/>
          </a:xfrm>
          <a:prstGeom prst="rect">
            <a:avLst/>
          </a:prstGeom>
        </p:spPr>
        <p:txBody>
          <a:bodyPr/>
          <a:lstStyle/>
          <a:p>
            <a:pPr/>
            <a:r>
              <a:t>Neural Networks</a:t>
            </a:r>
          </a:p>
        </p:txBody>
      </p:sp>
      <p:sp>
        <p:nvSpPr>
          <p:cNvPr id="147" name="CMPUT 261: Introduction to Artificial Intelligence  P §3.1-3.6"/>
          <p:cNvSpPr txBox="1"/>
          <p:nvPr>
            <p:ph type="subTitle" sz="quarter" idx="1"/>
          </p:nvPr>
        </p:nvSpPr>
        <p:spPr>
          <a:xfrm>
            <a:off x="4833937" y="8206220"/>
            <a:ext cx="14716127" cy="2437179"/>
          </a:xfrm>
          <a:prstGeom prst="rect">
            <a:avLst/>
          </a:prstGeom>
        </p:spPr>
        <p:txBody>
          <a:bodyPr/>
          <a:lstStyle/>
          <a:p>
            <a:pPr lvl="1"/>
            <a:r>
              <a:t>CMPUT 261: Introduction to Artificial Intelligence</a:t>
            </a:r>
            <a:br/>
            <a:br/>
            <a:r>
              <a:rPr sz="3600">
                <a:solidFill>
                  <a:srgbClr val="929292"/>
                </a:solidFill>
              </a:rPr>
              <a:t>P §3.1-3.6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Learning Nonlinear Featur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Learning Nonlinear Features</a:t>
            </a:r>
          </a:p>
        </p:txBody>
      </p:sp>
      <p:sp>
        <p:nvSpPr>
          <p:cNvPr id="205" name="Manually constructing good features is hard…"/>
          <p:cNvSpPr txBox="1"/>
          <p:nvPr>
            <p:ph type="body" idx="1"/>
          </p:nvPr>
        </p:nvSpPr>
        <p:spPr>
          <a:xfrm>
            <a:off x="2667000" y="3664853"/>
            <a:ext cx="1905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Manually constructing good features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hard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/>
            <a:r>
              <a:t>Manually constructed features are not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transferrable</a:t>
            </a:r>
            <a:r>
              <a:t> between domains</a:t>
            </a:r>
          </a:p>
          <a:p>
            <a:pPr lvl="2"/>
            <a:r>
              <a:t>e.g., SIFT features were a revolution in computer vision, but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only</a:t>
            </a:r>
            <a:r>
              <a:t> for computer vision</a:t>
            </a:r>
          </a:p>
          <a:p>
            <a:pPr/>
            <a:r>
              <a:t>Deep learning aims to learn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ϕ</m:t>
                </m:r>
              </m:oMath>
            </a14:m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automatically</a:t>
            </a:r>
            <a:r>
              <a:t> from the data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Neural Unit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Neural Units</a:t>
            </a:r>
          </a:p>
        </p:txBody>
      </p:sp>
      <p:sp>
        <p:nvSpPr>
          <p:cNvPr id="210" name="Deep learning learns   by composing little functions…"/>
          <p:cNvSpPr txBox="1"/>
          <p:nvPr>
            <p:ph type="body" sz="half" idx="1"/>
          </p:nvPr>
        </p:nvSpPr>
        <p:spPr>
          <a:xfrm>
            <a:off x="4387453" y="3687971"/>
            <a:ext cx="15609094" cy="8396321"/>
          </a:xfrm>
          <a:prstGeom prst="rect">
            <a:avLst/>
          </a:prstGeom>
        </p:spPr>
        <p:txBody>
          <a:bodyPr/>
          <a:lstStyle/>
          <a:p>
            <a:pPr marL="586740" indent="-586740" defTabSz="788669">
              <a:spcBef>
                <a:spcPts val="3400"/>
              </a:spcBef>
              <a:defRPr sz="4200"/>
            </a:pPr>
            <a:r>
              <a:t>Deep learning learns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ϕ</m:t>
                </m:r>
              </m:oMath>
            </a14:m>
            <a:r>
              <a:t> by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composing</a:t>
            </a:r>
            <a:r>
              <a:t> little functions </a:t>
            </a:r>
          </a:p>
          <a:p>
            <a:pPr marL="586740" indent="-586740" defTabSz="788669">
              <a:spcBef>
                <a:spcPts val="3400"/>
              </a:spcBef>
              <a:defRPr sz="4200"/>
            </a:pPr>
            <a:r>
              <a:t>These function are called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units</a:t>
            </a: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586740" indent="-586740" defTabSz="788669">
              <a:spcBef>
                <a:spcPts val="3400"/>
              </a:spcBef>
              <a:defRPr b="1" sz="4200">
                <a:latin typeface="+mn-lt"/>
                <a:ea typeface="+mn-ea"/>
                <a:cs typeface="+mn-cs"/>
                <a:sym typeface="Helvetica Neue"/>
              </a:defRPr>
            </a:pPr>
            <a:r>
              <a:t>Question: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How is this different from a generalized linear model?</a:t>
            </a:r>
          </a:p>
        </p:txBody>
      </p:sp>
      <p:sp>
        <p:nvSpPr>
          <p:cNvPr id="211" name="Equation"/>
          <p:cNvSpPr txBox="1"/>
          <p:nvPr/>
        </p:nvSpPr>
        <p:spPr>
          <a:xfrm>
            <a:off x="10704717" y="6432101"/>
            <a:ext cx="9397570" cy="2092114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b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+</m:t>
                  </m:r>
                  <m:sSup>
                    <m:e>
                      <m:r>
                        <m:rPr>
                          <m:sty m:val="b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p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⊤</m:t>
                      </m:r>
                    </m:sup>
                  </m:sSup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d>
                    <m:d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b</m:t>
                      </m:r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limUpp>
                        <m:e>
                          <m:limLow>
                            <m:e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j</m:t>
                              </m:r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d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  <m:sSub>
                        <m:e>
                          <m:r>
                            <m:rPr>
                              <m:sty m:val="b"/>
                            </m:rP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j</m:t>
                          </m:r>
                        </m:sub>
                      </m:sSub>
                    </m:e>
                  </m:d>
                </m:oMath>
              </m:oMathPara>
            </a14:m>
            <a:endParaRPr sz="4400"/>
          </a:p>
        </p:txBody>
      </p:sp>
      <p:sp>
        <p:nvSpPr>
          <p:cNvPr id="212" name="weights"/>
          <p:cNvSpPr txBox="1"/>
          <p:nvPr/>
        </p:nvSpPr>
        <p:spPr>
          <a:xfrm>
            <a:off x="10512077" y="9534476"/>
            <a:ext cx="1562532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weights</a:t>
            </a:r>
          </a:p>
        </p:txBody>
      </p:sp>
      <p:sp>
        <p:nvSpPr>
          <p:cNvPr id="213" name="activation function"/>
          <p:cNvSpPr txBox="1"/>
          <p:nvPr/>
        </p:nvSpPr>
        <p:spPr>
          <a:xfrm>
            <a:off x="14142236" y="9471520"/>
            <a:ext cx="1909190" cy="1096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activation</a:t>
            </a:r>
            <a:br/>
            <a:r>
              <a:t>function</a:t>
            </a:r>
          </a:p>
        </p:txBody>
      </p:sp>
      <p:sp>
        <p:nvSpPr>
          <p:cNvPr id="214" name="Line"/>
          <p:cNvSpPr/>
          <p:nvPr/>
        </p:nvSpPr>
        <p:spPr>
          <a:xfrm flipV="1">
            <a:off x="11399625" y="7738002"/>
            <a:ext cx="382921" cy="171622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5" name="Line"/>
          <p:cNvSpPr/>
          <p:nvPr/>
        </p:nvSpPr>
        <p:spPr>
          <a:xfrm flipH="1" flipV="1">
            <a:off x="13641480" y="7765280"/>
            <a:ext cx="1113343" cy="1720394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6" name="Line"/>
          <p:cNvSpPr/>
          <p:nvPr/>
        </p:nvSpPr>
        <p:spPr>
          <a:xfrm flipV="1">
            <a:off x="15940467" y="7765203"/>
            <a:ext cx="721317" cy="172254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217" name="offset"/>
          <p:cNvSpPr txBox="1"/>
          <p:nvPr/>
        </p:nvSpPr>
        <p:spPr>
          <a:xfrm>
            <a:off x="11851396" y="8885101"/>
            <a:ext cx="1171575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offset</a:t>
            </a:r>
          </a:p>
        </p:txBody>
      </p:sp>
      <p:sp>
        <p:nvSpPr>
          <p:cNvPr id="218" name="Line"/>
          <p:cNvSpPr/>
          <p:nvPr/>
        </p:nvSpPr>
        <p:spPr>
          <a:xfrm flipV="1">
            <a:off x="12417251" y="7691848"/>
            <a:ext cx="2" cy="117150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grpSp>
        <p:nvGrpSpPr>
          <p:cNvPr id="231" name="Group"/>
          <p:cNvGrpSpPr/>
          <p:nvPr/>
        </p:nvGrpSpPr>
        <p:grpSpPr>
          <a:xfrm>
            <a:off x="3965947" y="6461633"/>
            <a:ext cx="6766187" cy="3177389"/>
            <a:chOff x="0" y="0"/>
            <a:chExt cx="6766185" cy="3177388"/>
          </a:xfrm>
        </p:grpSpPr>
        <p:grpSp>
          <p:nvGrpSpPr>
            <p:cNvPr id="227" name="Group"/>
            <p:cNvGrpSpPr/>
            <p:nvPr/>
          </p:nvGrpSpPr>
          <p:grpSpPr>
            <a:xfrm>
              <a:off x="-1" y="800854"/>
              <a:ext cx="6766187" cy="2376535"/>
              <a:chOff x="0" y="0"/>
              <a:chExt cx="6766185" cy="2376534"/>
            </a:xfrm>
          </p:grpSpPr>
          <p:grpSp>
            <p:nvGrpSpPr>
              <p:cNvPr id="221" name="h"/>
              <p:cNvGrpSpPr/>
              <p:nvPr/>
            </p:nvGrpSpPr>
            <p:grpSpPr>
              <a:xfrm>
                <a:off x="2336806" y="0"/>
                <a:ext cx="2376534" cy="2376535"/>
                <a:chOff x="0" y="0"/>
                <a:chExt cx="2376532" cy="2376534"/>
              </a:xfrm>
            </p:grpSpPr>
            <p:sp>
              <p:nvSpPr>
                <p:cNvPr id="219" name="Circle"/>
                <p:cNvSpPr/>
                <p:nvPr/>
              </p:nvSpPr>
              <p:spPr>
                <a:xfrm>
                  <a:off x="-1" y="-1"/>
                  <a:ext cx="2376534" cy="2376536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20" name="h"/>
                <p:cNvSpPr txBox="1"/>
                <p:nvPr/>
              </p:nvSpPr>
              <p:spPr>
                <a:xfrm>
                  <a:off x="443285" y="794453"/>
                  <a:ext cx="1489962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h</a:t>
                  </a:r>
                </a:p>
              </p:txBody>
            </p:sp>
          </p:grpSp>
          <p:sp>
            <p:nvSpPr>
              <p:cNvPr id="222" name="Connection Line"/>
              <p:cNvSpPr/>
              <p:nvPr/>
            </p:nvSpPr>
            <p:spPr>
              <a:xfrm>
                <a:off x="326080" y="415324"/>
                <a:ext cx="3198995" cy="772944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3" name="Connection Line"/>
              <p:cNvSpPr/>
              <p:nvPr/>
            </p:nvSpPr>
            <p:spPr>
              <a:xfrm flipV="1">
                <a:off x="326080" y="1188266"/>
                <a:ext cx="3198995" cy="708729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4" name="Connection Line"/>
              <p:cNvSpPr/>
              <p:nvPr/>
            </p:nvSpPr>
            <p:spPr>
              <a:xfrm flipV="1">
                <a:off x="4807947" y="1149293"/>
                <a:ext cx="1958239" cy="23549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25" name="x1"/>
              <p:cNvSpPr txBox="1"/>
              <p:nvPr/>
            </p:nvSpPr>
            <p:spPr>
              <a:xfrm>
                <a:off x="0" y="21509"/>
                <a:ext cx="652162" cy="7876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/>
              <a:p>
                <a:pPr>
                  <a:defRPr sz="4400"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x</a:t>
                </a:r>
                <a:r>
                  <a:rPr baseline="-5998"/>
                  <a:t>1</a:t>
                </a:r>
              </a:p>
            </p:txBody>
          </p:sp>
          <p:sp>
            <p:nvSpPr>
              <p:cNvPr id="226" name="x2"/>
              <p:cNvSpPr txBox="1"/>
              <p:nvPr/>
            </p:nvSpPr>
            <p:spPr>
              <a:xfrm>
                <a:off x="0" y="1503178"/>
                <a:ext cx="652162" cy="787628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/>
              <a:p>
                <a:pPr>
                  <a:defRPr sz="4400"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x</a:t>
                </a:r>
                <a:r>
                  <a:rPr baseline="-5998"/>
                  <a:t>2</a:t>
                </a:r>
              </a:p>
            </p:txBody>
          </p:sp>
        </p:grpSp>
        <p:sp>
          <p:nvSpPr>
            <p:cNvPr id="228" name="b"/>
            <p:cNvSpPr txBox="1"/>
            <p:nvPr/>
          </p:nvSpPr>
          <p:spPr>
            <a:xfrm>
              <a:off x="3355396" y="-1"/>
              <a:ext cx="396570" cy="6140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71436" tIns="71436" rIns="71436" bIns="71436" numCol="1" anchor="ctr">
              <a:spAutoFit/>
            </a:bodyPr>
            <a:lstStyle>
              <a:lvl1pPr>
                <a:defRPr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b</a:t>
              </a:r>
            </a:p>
          </p:txBody>
        </p:sp>
        <p:sp>
          <p:nvSpPr>
            <p:cNvPr id="229" name="Equation"/>
            <p:cNvSpPr txBox="1"/>
            <p:nvPr/>
          </p:nvSpPr>
          <p:spPr>
            <a:xfrm>
              <a:off x="1071535" y="970360"/>
              <a:ext cx="364381" cy="280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m:oMathPara>
              </a14:m>
              <a:endParaRPr sz="3200">
                <a:solidFill>
                  <a:srgbClr val="5E5E5E"/>
                </a:solidFill>
              </a:endParaRPr>
            </a:p>
          </p:txBody>
        </p:sp>
        <p:sp>
          <p:nvSpPr>
            <p:cNvPr id="230" name="Equation"/>
            <p:cNvSpPr txBox="1"/>
            <p:nvPr/>
          </p:nvSpPr>
          <p:spPr>
            <a:xfrm>
              <a:off x="1059993" y="2779064"/>
              <a:ext cx="387464" cy="280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</p:spPr>
          <p:txBody>
            <a:bodyPr wrap="none" lIns="0" tIns="0" rIns="0" bIns="0">
              <a:spAutoFit/>
            </a:bodyPr>
            <a:lstStyle/>
            <a:p>
              <a:pPr algn="l" defTabSz="914400" latinLnBrk="1">
                <a:defRPr sz="1800">
                  <a:solidFill>
                    <a:srgbClr val="000000"/>
                  </a:solidFill>
                </a:defRPr>
              </a:pPr>
              <a14:m>
                <m:oMathPara>
                  <m:oMathParaPr>
                    <m:jc m:val="centerGroup"/>
                  </m:oMathParaPr>
                  <m:oMath>
                    <m:sSub>
                      <m:e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3200" i="1">
                            <a:solidFill>
                              <a:srgbClr val="5E5E5E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m:oMathPara>
              </a14:m>
              <a:endParaRPr sz="3200">
                <a:solidFill>
                  <a:srgbClr val="5E5E5E"/>
                </a:solidFill>
              </a:endParaRPr>
            </a:p>
          </p:txBody>
        </p:sp>
      </p:grpSp>
      <p:grpSp>
        <p:nvGrpSpPr>
          <p:cNvPr id="234" name="A single neuron labelled h, with two incoming arrows from inputs x1 and x2 with the edges labelled w1 and w2 respectively.  There is a b above the neuron, and a single outgoing arrow."/>
          <p:cNvGrpSpPr/>
          <p:nvPr/>
        </p:nvGrpSpPr>
        <p:grpSpPr>
          <a:xfrm>
            <a:off x="3965947" y="9835868"/>
            <a:ext cx="6766948" cy="188292"/>
            <a:chOff x="0" y="0"/>
            <a:chExt cx="6766946" cy="188291"/>
          </a:xfrm>
        </p:grpSpPr>
        <p:sp>
          <p:nvSpPr>
            <p:cNvPr id="232" name="Rectangle"/>
            <p:cNvSpPr/>
            <p:nvPr/>
          </p:nvSpPr>
          <p:spPr>
            <a:xfrm>
              <a:off x="0" y="0"/>
              <a:ext cx="6766947" cy="188292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800" tIns="304800" rIns="304800" bIns="304800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33" name="A single neuron labelled h, with two incoming arrows from inputs x1 and x2 with the edges labelled w1 and w2 respectively.  There is a b above the neuron, and a single outgoing arrow."/>
            <p:cNvSpPr txBox="1"/>
            <p:nvPr/>
          </p:nvSpPr>
          <p:spPr>
            <a:xfrm>
              <a:off x="0" y="-1"/>
              <a:ext cx="6766946" cy="1882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A single neuron labelled h, with two incoming arrows from inputs x1 and x2 with the edges labelled w1 and w2 respectively.  There is a b above the neuron, and a single outgoing arrow.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11" grpId="4"/>
      <p:bldP build="whole" bldLvl="1" animBg="1" rev="0" advAuto="0" spid="212" grpId="6"/>
      <p:bldP build="whole" bldLvl="1" animBg="1" rev="0" advAuto="0" spid="218" grpId="7"/>
      <p:bldP build="whole" bldLvl="1" animBg="1" rev="0" advAuto="0" spid="234" grpId="3"/>
      <p:bldP build="whole" bldLvl="1" animBg="1" rev="0" advAuto="0" spid="214" grpId="5"/>
      <p:bldP build="whole" bldLvl="1" animBg="1" rev="0" advAuto="0" spid="231" grpId="2"/>
      <p:bldP build="whole" bldLvl="1" animBg="1" rev="0" advAuto="0" spid="217" grpId="8"/>
      <p:bldP build="whole" bldLvl="1" animBg="1" rev="0" advAuto="0" spid="215" grpId="9"/>
      <p:bldP build="whole" bldLvl="1" animBg="1" rev="0" advAuto="0" spid="216" grpId="10"/>
      <p:bldP build="p" bldLvl="5" animBg="1" rev="0" advAuto="0" spid="210" grpId="1"/>
      <p:bldP build="whole" bldLvl="1" animBg="1" rev="0" advAuto="0" spid="213" grpId="1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Feedforward Neural Network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Feedforward Neural Network</a:t>
            </a:r>
          </a:p>
        </p:txBody>
      </p:sp>
      <p:sp>
        <p:nvSpPr>
          <p:cNvPr id="237" name="A neural network is many units composed together…"/>
          <p:cNvSpPr txBox="1"/>
          <p:nvPr>
            <p:ph type="body" sz="quarter" idx="1"/>
          </p:nvPr>
        </p:nvSpPr>
        <p:spPr>
          <a:xfrm>
            <a:off x="4387453" y="3643312"/>
            <a:ext cx="15609094" cy="4097200"/>
          </a:xfrm>
          <a:prstGeom prst="rect">
            <a:avLst/>
          </a:prstGeom>
        </p:spPr>
        <p:txBody>
          <a:bodyPr/>
          <a:lstStyle/>
          <a:p>
            <a:pPr/>
            <a:r>
              <a:t>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neural network</a:t>
            </a:r>
            <a:r>
              <a:t> is many units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composed</a:t>
            </a:r>
            <a:r>
              <a:t> together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Feedforward neural network: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Units arranged into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layers</a:t>
            </a:r>
            <a:endParaRPr>
              <a:solidFill>
                <a:srgbClr val="C82506"/>
              </a:solidFill>
            </a:endParaRPr>
          </a:p>
          <a:p>
            <a:pPr lvl="2"/>
            <a:r>
              <a:t>Each layer takes outputs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previous layer</a:t>
            </a:r>
            <a:r>
              <a:t> as its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inputs</a:t>
            </a:r>
          </a:p>
        </p:txBody>
      </p:sp>
      <p:grpSp>
        <p:nvGrpSpPr>
          <p:cNvPr id="263" name="Group"/>
          <p:cNvGrpSpPr/>
          <p:nvPr/>
        </p:nvGrpSpPr>
        <p:grpSpPr>
          <a:xfrm>
            <a:off x="7581247" y="8650711"/>
            <a:ext cx="9221509" cy="4395518"/>
            <a:chOff x="0" y="0"/>
            <a:chExt cx="9221507" cy="4395516"/>
          </a:xfrm>
        </p:grpSpPr>
        <p:grpSp>
          <p:nvGrpSpPr>
            <p:cNvPr id="259" name="Group"/>
            <p:cNvGrpSpPr/>
            <p:nvPr/>
          </p:nvGrpSpPr>
          <p:grpSpPr>
            <a:xfrm>
              <a:off x="95250" y="-1"/>
              <a:ext cx="9031010" cy="3745636"/>
              <a:chOff x="0" y="0"/>
              <a:chExt cx="9031009" cy="3745635"/>
            </a:xfrm>
          </p:grpSpPr>
          <p:grpSp>
            <p:nvGrpSpPr>
              <p:cNvPr id="240" name="h1"/>
              <p:cNvGrpSpPr/>
              <p:nvPr/>
            </p:nvGrpSpPr>
            <p:grpSpPr>
              <a:xfrm>
                <a:off x="4456624" y="0"/>
                <a:ext cx="1449909" cy="1449909"/>
                <a:chOff x="0" y="0"/>
                <a:chExt cx="1449908" cy="1449908"/>
              </a:xfrm>
            </p:grpSpPr>
            <p:sp>
              <p:nvSpPr>
                <p:cNvPr id="238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39" name="h1"/>
                <p:cNvSpPr txBox="1"/>
                <p:nvPr/>
              </p:nvSpPr>
              <p:spPr>
                <a:xfrm>
                  <a:off x="307583" y="331140"/>
                  <a:ext cx="834742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241" name="Connection Line"/>
              <p:cNvSpPr/>
              <p:nvPr/>
            </p:nvSpPr>
            <p:spPr>
              <a:xfrm flipV="1">
                <a:off x="724953" y="724953"/>
                <a:ext cx="4456627" cy="8583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42" name="Connection Line"/>
              <p:cNvSpPr/>
              <p:nvPr/>
            </p:nvSpPr>
            <p:spPr>
              <a:xfrm flipV="1">
                <a:off x="724953" y="724954"/>
                <a:ext cx="4456627" cy="2287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43" name="Connection Line"/>
              <p:cNvSpPr/>
              <p:nvPr/>
            </p:nvSpPr>
            <p:spPr>
              <a:xfrm>
                <a:off x="5181579" y="724953"/>
                <a:ext cx="3124477" cy="1152155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246" name="h2"/>
              <p:cNvGrpSpPr/>
              <p:nvPr/>
            </p:nvGrpSpPr>
            <p:grpSpPr>
              <a:xfrm>
                <a:off x="4456624" y="2295727"/>
                <a:ext cx="1449909" cy="1449909"/>
                <a:chOff x="0" y="0"/>
                <a:chExt cx="1449908" cy="1449908"/>
              </a:xfrm>
            </p:grpSpPr>
            <p:sp>
              <p:nvSpPr>
                <p:cNvPr id="244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45" name="h2"/>
                <p:cNvSpPr txBox="1"/>
                <p:nvPr/>
              </p:nvSpPr>
              <p:spPr>
                <a:xfrm>
                  <a:off x="307583" y="331140"/>
                  <a:ext cx="834742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2</a:t>
                  </a:r>
                </a:p>
              </p:txBody>
            </p:sp>
          </p:grpSp>
          <p:sp>
            <p:nvSpPr>
              <p:cNvPr id="247" name="Connection Line"/>
              <p:cNvSpPr/>
              <p:nvPr/>
            </p:nvSpPr>
            <p:spPr>
              <a:xfrm>
                <a:off x="724953" y="3012100"/>
                <a:ext cx="4456627" cy="8583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248" name="Connection Line"/>
              <p:cNvSpPr/>
              <p:nvPr/>
            </p:nvSpPr>
            <p:spPr>
              <a:xfrm>
                <a:off x="724953" y="733534"/>
                <a:ext cx="4456627" cy="2287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251" name="y"/>
              <p:cNvGrpSpPr/>
              <p:nvPr/>
            </p:nvGrpSpPr>
            <p:grpSpPr>
              <a:xfrm>
                <a:off x="7581101" y="1152154"/>
                <a:ext cx="1449909" cy="1449910"/>
                <a:chOff x="0" y="0"/>
                <a:chExt cx="1449908" cy="1449909"/>
              </a:xfrm>
            </p:grpSpPr>
            <p:sp>
              <p:nvSpPr>
                <p:cNvPr id="249" name="Circle"/>
                <p:cNvSpPr/>
                <p:nvPr/>
              </p:nvSpPr>
              <p:spPr>
                <a:xfrm>
                  <a:off x="-1" y="0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50" name="y"/>
                <p:cNvSpPr txBox="1"/>
                <p:nvPr/>
              </p:nvSpPr>
              <p:spPr>
                <a:xfrm>
                  <a:off x="307584" y="331140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y</a:t>
                  </a:r>
                </a:p>
              </p:txBody>
            </p:sp>
          </p:grpSp>
          <p:sp>
            <p:nvSpPr>
              <p:cNvPr id="252" name="Connection Line"/>
              <p:cNvSpPr/>
              <p:nvPr/>
            </p:nvSpPr>
            <p:spPr>
              <a:xfrm flipV="1">
                <a:off x="5181579" y="1877108"/>
                <a:ext cx="3124477" cy="1143575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255" name="x2"/>
              <p:cNvGrpSpPr/>
              <p:nvPr/>
            </p:nvGrpSpPr>
            <p:grpSpPr>
              <a:xfrm>
                <a:off x="-1" y="2287145"/>
                <a:ext cx="1449909" cy="1449911"/>
                <a:chOff x="0" y="0"/>
                <a:chExt cx="1449908" cy="1449909"/>
              </a:xfrm>
            </p:grpSpPr>
            <p:sp>
              <p:nvSpPr>
                <p:cNvPr id="253" name="Circle"/>
                <p:cNvSpPr/>
                <p:nvPr/>
              </p:nvSpPr>
              <p:spPr>
                <a:xfrm>
                  <a:off x="-1" y="0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54" name="x2"/>
                <p:cNvSpPr txBox="1"/>
                <p:nvPr/>
              </p:nvSpPr>
              <p:spPr>
                <a:xfrm>
                  <a:off x="307584" y="331140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2</a:t>
                  </a:r>
                </a:p>
              </p:txBody>
            </p:sp>
          </p:grpSp>
          <p:grpSp>
            <p:nvGrpSpPr>
              <p:cNvPr id="258" name="x1"/>
              <p:cNvGrpSpPr/>
              <p:nvPr/>
            </p:nvGrpSpPr>
            <p:grpSpPr>
              <a:xfrm>
                <a:off x="-1" y="8580"/>
                <a:ext cx="1449909" cy="1449910"/>
                <a:chOff x="0" y="0"/>
                <a:chExt cx="1449908" cy="1449909"/>
              </a:xfrm>
            </p:grpSpPr>
            <p:sp>
              <p:nvSpPr>
                <p:cNvPr id="256" name="Circle"/>
                <p:cNvSpPr/>
                <p:nvPr/>
              </p:nvSpPr>
              <p:spPr>
                <a:xfrm>
                  <a:off x="-1" y="0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257" name="x1"/>
                <p:cNvSpPr txBox="1"/>
                <p:nvPr/>
              </p:nvSpPr>
              <p:spPr>
                <a:xfrm>
                  <a:off x="307584" y="331140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1</a:t>
                  </a:r>
                </a:p>
              </p:txBody>
            </p:sp>
          </p:grpSp>
        </p:grpSp>
        <p:grpSp>
          <p:nvGrpSpPr>
            <p:cNvPr id="262" name="Caption"/>
            <p:cNvGrpSpPr/>
            <p:nvPr/>
          </p:nvGrpSpPr>
          <p:grpSpPr>
            <a:xfrm>
              <a:off x="0" y="3942482"/>
              <a:ext cx="9221508" cy="453034"/>
              <a:chOff x="0" y="0"/>
              <a:chExt cx="9221507" cy="453033"/>
            </a:xfrm>
          </p:grpSpPr>
          <p:sp>
            <p:nvSpPr>
              <p:cNvPr id="260" name="Rectangle"/>
              <p:cNvSpPr/>
              <p:nvPr/>
            </p:nvSpPr>
            <p:spPr>
              <a:xfrm>
                <a:off x="0" y="0"/>
                <a:ext cx="9221508" cy="453034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261" name="A graph representing a feedforward neural network.  There are two nodes labelled x1 and x2, two additional nodes labelled h1 and h2, and a final node labelled y.  h1 has incoming edges from both of x1 and x2, labelled  and  respectively.  h2 has incoming"/>
              <p:cNvSpPr txBox="1"/>
              <p:nvPr/>
            </p:nvSpPr>
            <p:spPr>
              <a:xfrm>
                <a:off x="0" y="-1"/>
                <a:ext cx="9221508" cy="4359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A graph representing a feedforward neural network.  There are two nodes labelled x1 and x2, two additional nodes labelled h1 and h2, and a final node labelled y.  h1 has incoming edges from both of x1 and x2, labelled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1,1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and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2,1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respectively.  h2 has incoming edges from both of x1 and x2, labelled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1,2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and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2,2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 respectively.  y has incoming edges from both of h1 and h2, labelled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 and </a:t>
                </a:r>
                <a14:m>
                  <m:oMath>
                    <m:sSubSup>
                      <m:e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w</m:t>
                        </m:r>
                      </m:e>
                      <m:sub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xmlns:a="http://schemas.openxmlformats.org/drawingml/2006/main" sz="700" i="1">
                            <a:solidFill>
                              <a:srgbClr val="D5D5D5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t> respectively.</a:t>
                </a:r>
                <a:endParaRPr sz="660"/>
              </a:p>
            </p:txBody>
          </p:sp>
        </p:grpSp>
      </p:grpSp>
      <p:sp>
        <p:nvSpPr>
          <p:cNvPr id="264" name="Equation"/>
          <p:cNvSpPr txBox="1"/>
          <p:nvPr/>
        </p:nvSpPr>
        <p:spPr>
          <a:xfrm>
            <a:off x="10123160" y="8684442"/>
            <a:ext cx="609594" cy="5623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65" name="Equation"/>
          <p:cNvSpPr txBox="1"/>
          <p:nvPr/>
        </p:nvSpPr>
        <p:spPr>
          <a:xfrm>
            <a:off x="9009557" y="10426156"/>
            <a:ext cx="609593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66" name="Equation"/>
          <p:cNvSpPr txBox="1"/>
          <p:nvPr/>
        </p:nvSpPr>
        <p:spPr>
          <a:xfrm>
            <a:off x="9847297" y="9577629"/>
            <a:ext cx="609594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67" name="Equation"/>
          <p:cNvSpPr txBox="1"/>
          <p:nvPr/>
        </p:nvSpPr>
        <p:spPr>
          <a:xfrm>
            <a:off x="10123160" y="11006728"/>
            <a:ext cx="609594" cy="5623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68" name="Equation"/>
          <p:cNvSpPr txBox="1"/>
          <p:nvPr/>
        </p:nvSpPr>
        <p:spPr>
          <a:xfrm>
            <a:off x="12606225" y="7820504"/>
            <a:ext cx="4852682" cy="74980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>
                    <m:e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g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1,1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1,2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e>
                  </m:d>
                </m:oMath>
              </m:oMathPara>
            </a14:m>
            <a:endParaRPr sz="3200">
              <a:solidFill>
                <a:srgbClr val="017000"/>
              </a:solidFill>
            </a:endParaRPr>
          </a:p>
        </p:txBody>
      </p:sp>
      <p:sp>
        <p:nvSpPr>
          <p:cNvPr id="269" name="Equation"/>
          <p:cNvSpPr txBox="1"/>
          <p:nvPr/>
        </p:nvSpPr>
        <p:spPr>
          <a:xfrm>
            <a:off x="12601628" y="12476339"/>
            <a:ext cx="4861876" cy="74980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>
                    <m:e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g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2,1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2,2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</m:e>
                  </m:d>
                </m:oMath>
              </m:oMathPara>
            </a14:m>
            <a:endParaRPr sz="3200">
              <a:solidFill>
                <a:srgbClr val="017000"/>
              </a:solidFill>
            </a:endParaRPr>
          </a:p>
        </p:txBody>
      </p:sp>
      <p:sp>
        <p:nvSpPr>
          <p:cNvPr id="270" name="Equation"/>
          <p:cNvSpPr txBox="1"/>
          <p:nvPr/>
        </p:nvSpPr>
        <p:spPr>
          <a:xfrm>
            <a:off x="17048733" y="10148420"/>
            <a:ext cx="4744633" cy="749809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3200" i="1">
                      <a:solidFill>
                        <a:srgbClr val="017000"/>
                      </a:solidFill>
                      <a:latin typeface="Cambria Math" panose="02040503050406030204" pitchFamily="18" charset="0"/>
                    </a:rPr>
                    <m:t>g</m:t>
                  </m:r>
                  <m:d>
                    <m:dPr>
                      <m:ctrlP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bSup>
                      <m:sSub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  <m:sub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xmlns:a="http://schemas.openxmlformats.org/drawingml/2006/main" sz="3200" i="1">
                          <a:solidFill>
                            <a:srgbClr val="017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e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b</m:t>
                          </m:r>
                        </m:e>
                        <m:sup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xmlns:a="http://schemas.openxmlformats.org/drawingml/2006/main" sz="3200" i="1">
                              <a:solidFill>
                                <a:srgbClr val="017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sup>
                      </m:sSup>
                    </m:e>
                  </m:d>
                </m:oMath>
              </m:oMathPara>
            </a14:m>
            <a:endParaRPr sz="3200">
              <a:solidFill>
                <a:srgbClr val="017000"/>
              </a:solidFill>
            </a:endParaRPr>
          </a:p>
        </p:txBody>
      </p:sp>
      <p:sp>
        <p:nvSpPr>
          <p:cNvPr id="271" name="Equation"/>
          <p:cNvSpPr txBox="1"/>
          <p:nvPr/>
        </p:nvSpPr>
        <p:spPr>
          <a:xfrm>
            <a:off x="14008522" y="9186518"/>
            <a:ext cx="609594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72" name="Equation"/>
          <p:cNvSpPr txBox="1"/>
          <p:nvPr/>
        </p:nvSpPr>
        <p:spPr>
          <a:xfrm>
            <a:off x="13800575" y="10522698"/>
            <a:ext cx="609594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0" grpId="8"/>
      <p:bldP build="whole" bldLvl="1" animBg="1" rev="0" advAuto="0" spid="266" grpId="2"/>
      <p:bldP build="whole" bldLvl="1" animBg="1" rev="0" advAuto="0" spid="265" grpId="3"/>
      <p:bldP build="whole" bldLvl="1" animBg="1" rev="0" advAuto="0" spid="267" grpId="4"/>
      <p:bldP build="whole" bldLvl="1" animBg="1" rev="0" advAuto="0" spid="272" grpId="9"/>
      <p:bldP build="whole" bldLvl="1" animBg="1" rev="0" advAuto="0" spid="269" grpId="6"/>
      <p:bldP build="whole" bldLvl="1" animBg="1" rev="0" advAuto="0" spid="264" grpId="1"/>
      <p:bldP build="whole" bldLvl="1" animBg="1" rev="0" advAuto="0" spid="268" grpId="5"/>
      <p:bldP build="whole" bldLvl="1" animBg="1" rev="0" advAuto="0" spid="271" grpId="7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6" name="h1"/>
          <p:cNvGrpSpPr/>
          <p:nvPr/>
        </p:nvGrpSpPr>
        <p:grpSpPr>
          <a:xfrm>
            <a:off x="6653276" y="1206522"/>
            <a:ext cx="1449909" cy="1449909"/>
            <a:chOff x="0" y="0"/>
            <a:chExt cx="1449908" cy="1449908"/>
          </a:xfrm>
        </p:grpSpPr>
        <p:sp>
          <p:nvSpPr>
            <p:cNvPr id="274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75" name="h1"/>
            <p:cNvSpPr txBox="1"/>
            <p:nvPr/>
          </p:nvSpPr>
          <p:spPr>
            <a:xfrm>
              <a:off x="237734" y="331139"/>
              <a:ext cx="974439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h</a:t>
              </a:r>
              <a:r>
                <a:rPr baseline="-5998"/>
                <a:t>1</a:t>
              </a:r>
            </a:p>
          </p:txBody>
        </p:sp>
      </p:grpSp>
      <p:sp>
        <p:nvSpPr>
          <p:cNvPr id="336" name="Connection Line"/>
          <p:cNvSpPr/>
          <p:nvPr/>
        </p:nvSpPr>
        <p:spPr>
          <a:xfrm>
            <a:off x="3671834" y="1932921"/>
            <a:ext cx="2956044" cy="5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37" name="Connection Line"/>
          <p:cNvSpPr/>
          <p:nvPr/>
        </p:nvSpPr>
        <p:spPr>
          <a:xfrm>
            <a:off x="3589355" y="2274166"/>
            <a:ext cx="3121128" cy="1601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38" name="Connection Line"/>
          <p:cNvSpPr/>
          <p:nvPr/>
        </p:nvSpPr>
        <p:spPr>
          <a:xfrm>
            <a:off x="8082446" y="2191157"/>
            <a:ext cx="1716177" cy="6328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282" name="h2"/>
          <p:cNvGrpSpPr/>
          <p:nvPr/>
        </p:nvGrpSpPr>
        <p:grpSpPr>
          <a:xfrm>
            <a:off x="6653276" y="3502250"/>
            <a:ext cx="1449909" cy="1449909"/>
            <a:chOff x="0" y="0"/>
            <a:chExt cx="1449908" cy="1449908"/>
          </a:xfrm>
        </p:grpSpPr>
        <p:sp>
          <p:nvSpPr>
            <p:cNvPr id="280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81" name="h2"/>
            <p:cNvSpPr txBox="1"/>
            <p:nvPr/>
          </p:nvSpPr>
          <p:spPr>
            <a:xfrm>
              <a:off x="237734" y="331139"/>
              <a:ext cx="974439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h</a:t>
              </a:r>
              <a:r>
                <a:rPr baseline="-5998"/>
                <a:t>2</a:t>
              </a:r>
            </a:p>
          </p:txBody>
        </p:sp>
      </p:grpSp>
      <p:sp>
        <p:nvSpPr>
          <p:cNvPr id="339" name="Connection Line"/>
          <p:cNvSpPr/>
          <p:nvPr/>
        </p:nvSpPr>
        <p:spPr>
          <a:xfrm>
            <a:off x="3671835" y="4220066"/>
            <a:ext cx="2956044" cy="569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40" name="Connection Line"/>
          <p:cNvSpPr/>
          <p:nvPr/>
        </p:nvSpPr>
        <p:spPr>
          <a:xfrm>
            <a:off x="3589466" y="2282804"/>
            <a:ext cx="3121128" cy="1601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287" name="yp"/>
          <p:cNvGrpSpPr/>
          <p:nvPr/>
        </p:nvGrpSpPr>
        <p:grpSpPr>
          <a:xfrm>
            <a:off x="9777752" y="2358676"/>
            <a:ext cx="1449909" cy="1449909"/>
            <a:chOff x="0" y="0"/>
            <a:chExt cx="1449908" cy="1449908"/>
          </a:xfrm>
        </p:grpSpPr>
        <p:sp>
          <p:nvSpPr>
            <p:cNvPr id="285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86" name="yp"/>
            <p:cNvSpPr txBox="1"/>
            <p:nvPr/>
          </p:nvSpPr>
          <p:spPr>
            <a:xfrm>
              <a:off x="237733" y="331139"/>
              <a:ext cx="974442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y</a:t>
              </a:r>
              <a:r>
                <a:rPr baseline="-5998"/>
                <a:t>p</a:t>
              </a:r>
            </a:p>
          </p:txBody>
        </p:sp>
      </p:grpSp>
      <p:sp>
        <p:nvSpPr>
          <p:cNvPr id="341" name="Connection Line"/>
          <p:cNvSpPr/>
          <p:nvPr/>
        </p:nvSpPr>
        <p:spPr>
          <a:xfrm>
            <a:off x="8082982" y="3341590"/>
            <a:ext cx="1714927" cy="6276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0000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291" name="x2"/>
          <p:cNvGrpSpPr/>
          <p:nvPr/>
        </p:nvGrpSpPr>
        <p:grpSpPr>
          <a:xfrm>
            <a:off x="2196651" y="3493668"/>
            <a:ext cx="1449909" cy="1449909"/>
            <a:chOff x="0" y="0"/>
            <a:chExt cx="1449908" cy="1449908"/>
          </a:xfrm>
        </p:grpSpPr>
        <p:sp>
          <p:nvSpPr>
            <p:cNvPr id="289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90" name="x2"/>
            <p:cNvSpPr txBox="1"/>
            <p:nvPr/>
          </p:nvSpPr>
          <p:spPr>
            <a:xfrm>
              <a:off x="237733" y="331139"/>
              <a:ext cx="974442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x</a:t>
              </a:r>
              <a:r>
                <a:rPr baseline="-5998"/>
                <a:t>2</a:t>
              </a:r>
            </a:p>
          </p:txBody>
        </p:sp>
      </p:grpSp>
      <p:grpSp>
        <p:nvGrpSpPr>
          <p:cNvPr id="294" name="x1"/>
          <p:cNvGrpSpPr/>
          <p:nvPr/>
        </p:nvGrpSpPr>
        <p:grpSpPr>
          <a:xfrm>
            <a:off x="2196651" y="1215104"/>
            <a:ext cx="1449909" cy="1449909"/>
            <a:chOff x="0" y="0"/>
            <a:chExt cx="1449908" cy="1449908"/>
          </a:xfrm>
        </p:grpSpPr>
        <p:sp>
          <p:nvSpPr>
            <p:cNvPr id="292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293" name="x1"/>
            <p:cNvSpPr txBox="1"/>
            <p:nvPr/>
          </p:nvSpPr>
          <p:spPr>
            <a:xfrm>
              <a:off x="237733" y="331139"/>
              <a:ext cx="974442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x</a:t>
              </a:r>
              <a:r>
                <a:rPr baseline="-5998"/>
                <a:t>1</a:t>
              </a:r>
            </a:p>
          </p:txBody>
        </p:sp>
      </p:grpSp>
      <p:sp>
        <p:nvSpPr>
          <p:cNvPr id="295" name="Equation"/>
          <p:cNvSpPr txBox="1"/>
          <p:nvPr/>
        </p:nvSpPr>
        <p:spPr>
          <a:xfrm>
            <a:off x="4643314" y="1240254"/>
            <a:ext cx="609594" cy="5623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96" name="Equation"/>
          <p:cNvSpPr txBox="1"/>
          <p:nvPr/>
        </p:nvSpPr>
        <p:spPr>
          <a:xfrm>
            <a:off x="3529713" y="2981967"/>
            <a:ext cx="609594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97" name="Equation"/>
          <p:cNvSpPr txBox="1"/>
          <p:nvPr/>
        </p:nvSpPr>
        <p:spPr>
          <a:xfrm>
            <a:off x="4367451" y="2133439"/>
            <a:ext cx="609594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98" name="Equation"/>
          <p:cNvSpPr txBox="1"/>
          <p:nvPr/>
        </p:nvSpPr>
        <p:spPr>
          <a:xfrm>
            <a:off x="4643314" y="3562539"/>
            <a:ext cx="609594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299" name="Equation"/>
          <p:cNvSpPr txBox="1"/>
          <p:nvPr/>
        </p:nvSpPr>
        <p:spPr>
          <a:xfrm>
            <a:off x="8528677" y="1742328"/>
            <a:ext cx="609593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00" name="Equation"/>
          <p:cNvSpPr txBox="1"/>
          <p:nvPr/>
        </p:nvSpPr>
        <p:spPr>
          <a:xfrm>
            <a:off x="8320732" y="3078509"/>
            <a:ext cx="609594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grpSp>
        <p:nvGrpSpPr>
          <p:cNvPr id="303" name="h1"/>
          <p:cNvGrpSpPr/>
          <p:nvPr/>
        </p:nvGrpSpPr>
        <p:grpSpPr>
          <a:xfrm>
            <a:off x="13107083" y="8571286"/>
            <a:ext cx="1449909" cy="1449909"/>
            <a:chOff x="0" y="0"/>
            <a:chExt cx="1449908" cy="1449908"/>
          </a:xfrm>
        </p:grpSpPr>
        <p:sp>
          <p:nvSpPr>
            <p:cNvPr id="301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02" name="h1"/>
            <p:cNvSpPr txBox="1"/>
            <p:nvPr/>
          </p:nvSpPr>
          <p:spPr>
            <a:xfrm>
              <a:off x="237733" y="331140"/>
              <a:ext cx="974442" cy="7876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h</a:t>
              </a:r>
              <a:r>
                <a:rPr baseline="-5998"/>
                <a:t>1</a:t>
              </a:r>
            </a:p>
          </p:txBody>
        </p:sp>
      </p:grpSp>
      <p:sp>
        <p:nvSpPr>
          <p:cNvPr id="342" name="Connection Line"/>
          <p:cNvSpPr/>
          <p:nvPr/>
        </p:nvSpPr>
        <p:spPr>
          <a:xfrm>
            <a:off x="10125640" y="9297684"/>
            <a:ext cx="2956045" cy="5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43" name="Connection Line"/>
          <p:cNvSpPr/>
          <p:nvPr/>
        </p:nvSpPr>
        <p:spPr>
          <a:xfrm>
            <a:off x="10043161" y="9638929"/>
            <a:ext cx="3121128" cy="1601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44" name="Connection Line"/>
          <p:cNvSpPr/>
          <p:nvPr/>
        </p:nvSpPr>
        <p:spPr>
          <a:xfrm>
            <a:off x="14536253" y="9555920"/>
            <a:ext cx="1716178" cy="63284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309" name="h2"/>
          <p:cNvGrpSpPr/>
          <p:nvPr/>
        </p:nvGrpSpPr>
        <p:grpSpPr>
          <a:xfrm>
            <a:off x="13107083" y="10867012"/>
            <a:ext cx="1449909" cy="1449909"/>
            <a:chOff x="0" y="0"/>
            <a:chExt cx="1449908" cy="1449908"/>
          </a:xfrm>
        </p:grpSpPr>
        <p:sp>
          <p:nvSpPr>
            <p:cNvPr id="307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08" name="h2"/>
            <p:cNvSpPr txBox="1"/>
            <p:nvPr/>
          </p:nvSpPr>
          <p:spPr>
            <a:xfrm>
              <a:off x="237733" y="331139"/>
              <a:ext cx="974442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h</a:t>
              </a:r>
              <a:r>
                <a:rPr baseline="-5998"/>
                <a:t>2</a:t>
              </a:r>
            </a:p>
          </p:txBody>
        </p:sp>
      </p:grpSp>
      <p:sp>
        <p:nvSpPr>
          <p:cNvPr id="345" name="Connection Line"/>
          <p:cNvSpPr/>
          <p:nvPr/>
        </p:nvSpPr>
        <p:spPr>
          <a:xfrm>
            <a:off x="10125641" y="11584829"/>
            <a:ext cx="2956045" cy="569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46" name="Connection Line"/>
          <p:cNvSpPr/>
          <p:nvPr/>
        </p:nvSpPr>
        <p:spPr>
          <a:xfrm>
            <a:off x="10043272" y="9647567"/>
            <a:ext cx="3121128" cy="16017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314" name="yp"/>
          <p:cNvGrpSpPr/>
          <p:nvPr/>
        </p:nvGrpSpPr>
        <p:grpSpPr>
          <a:xfrm>
            <a:off x="16231559" y="9723439"/>
            <a:ext cx="1449909" cy="1449909"/>
            <a:chOff x="0" y="0"/>
            <a:chExt cx="1449908" cy="1449908"/>
          </a:xfrm>
        </p:grpSpPr>
        <p:sp>
          <p:nvSpPr>
            <p:cNvPr id="312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13" name="yp"/>
            <p:cNvSpPr txBox="1"/>
            <p:nvPr/>
          </p:nvSpPr>
          <p:spPr>
            <a:xfrm>
              <a:off x="237734" y="331139"/>
              <a:ext cx="974439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y</a:t>
              </a:r>
              <a:r>
                <a:rPr baseline="-5998"/>
                <a:t>p</a:t>
              </a:r>
            </a:p>
          </p:txBody>
        </p:sp>
      </p:grpSp>
      <p:sp>
        <p:nvSpPr>
          <p:cNvPr id="347" name="Connection Line"/>
          <p:cNvSpPr/>
          <p:nvPr/>
        </p:nvSpPr>
        <p:spPr>
          <a:xfrm>
            <a:off x="14536789" y="10706352"/>
            <a:ext cx="1714928" cy="6276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grpSp>
        <p:nvGrpSpPr>
          <p:cNvPr id="318" name="x2"/>
          <p:cNvGrpSpPr/>
          <p:nvPr/>
        </p:nvGrpSpPr>
        <p:grpSpPr>
          <a:xfrm>
            <a:off x="8650458" y="10858431"/>
            <a:ext cx="1449909" cy="1449909"/>
            <a:chOff x="0" y="0"/>
            <a:chExt cx="1449908" cy="1449908"/>
          </a:xfrm>
        </p:grpSpPr>
        <p:sp>
          <p:nvSpPr>
            <p:cNvPr id="316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17" name="x2"/>
            <p:cNvSpPr txBox="1"/>
            <p:nvPr/>
          </p:nvSpPr>
          <p:spPr>
            <a:xfrm>
              <a:off x="237733" y="331140"/>
              <a:ext cx="974442" cy="7876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x</a:t>
              </a:r>
              <a:r>
                <a:rPr baseline="-5998"/>
                <a:t>2</a:t>
              </a:r>
            </a:p>
          </p:txBody>
        </p:sp>
      </p:grpSp>
      <p:grpSp>
        <p:nvGrpSpPr>
          <p:cNvPr id="321" name="x1"/>
          <p:cNvGrpSpPr/>
          <p:nvPr/>
        </p:nvGrpSpPr>
        <p:grpSpPr>
          <a:xfrm>
            <a:off x="8650458" y="8579866"/>
            <a:ext cx="1449909" cy="1449909"/>
            <a:chOff x="0" y="0"/>
            <a:chExt cx="1449908" cy="1449908"/>
          </a:xfrm>
        </p:grpSpPr>
        <p:sp>
          <p:nvSpPr>
            <p:cNvPr id="319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20" name="x1"/>
            <p:cNvSpPr txBox="1"/>
            <p:nvPr/>
          </p:nvSpPr>
          <p:spPr>
            <a:xfrm>
              <a:off x="237733" y="331140"/>
              <a:ext cx="974442" cy="78762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  <a:r>
                <a:t>x</a:t>
              </a:r>
              <a:r>
                <a:rPr baseline="-5998"/>
                <a:t>1</a:t>
              </a:r>
            </a:p>
          </p:txBody>
        </p:sp>
      </p:grpSp>
      <p:sp>
        <p:nvSpPr>
          <p:cNvPr id="322" name="Equation"/>
          <p:cNvSpPr txBox="1"/>
          <p:nvPr/>
        </p:nvSpPr>
        <p:spPr>
          <a:xfrm>
            <a:off x="11097121" y="8605016"/>
            <a:ext cx="609593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3" name="Equation"/>
          <p:cNvSpPr txBox="1"/>
          <p:nvPr/>
        </p:nvSpPr>
        <p:spPr>
          <a:xfrm>
            <a:off x="9983519" y="10346732"/>
            <a:ext cx="609594" cy="5623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4" name="Equation"/>
          <p:cNvSpPr txBox="1"/>
          <p:nvPr/>
        </p:nvSpPr>
        <p:spPr>
          <a:xfrm>
            <a:off x="10821258" y="9498203"/>
            <a:ext cx="609593" cy="562336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5" name="Equation"/>
          <p:cNvSpPr txBox="1"/>
          <p:nvPr/>
        </p:nvSpPr>
        <p:spPr>
          <a:xfrm>
            <a:off x="11097121" y="10927302"/>
            <a:ext cx="609593" cy="562337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2,2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6" name="Equation"/>
          <p:cNvSpPr txBox="1"/>
          <p:nvPr/>
        </p:nvSpPr>
        <p:spPr>
          <a:xfrm>
            <a:off x="14982484" y="9107092"/>
            <a:ext cx="609594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sp>
        <p:nvSpPr>
          <p:cNvPr id="327" name="Equation"/>
          <p:cNvSpPr txBox="1"/>
          <p:nvPr/>
        </p:nvSpPr>
        <p:spPr>
          <a:xfrm>
            <a:off x="14774539" y="10443274"/>
            <a:ext cx="609594" cy="521652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sSubSup>
                    <m:e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b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  <m:sup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xmlns:a="http://schemas.openxmlformats.org/drawingml/2006/main" sz="3200" i="1">
                          <a:solidFill>
                            <a:srgbClr val="5E5E5E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sup>
                  </m:sSubSup>
                </m:oMath>
              </m:oMathPara>
            </a14:m>
            <a:endParaRPr sz="3200">
              <a:solidFill>
                <a:srgbClr val="5E5E5E"/>
              </a:solidFill>
            </a:endParaRPr>
          </a:p>
        </p:txBody>
      </p:sp>
      <p:grpSp>
        <p:nvGrpSpPr>
          <p:cNvPr id="330" name="y"/>
          <p:cNvGrpSpPr/>
          <p:nvPr/>
        </p:nvGrpSpPr>
        <p:grpSpPr>
          <a:xfrm>
            <a:off x="16231559" y="7001964"/>
            <a:ext cx="1449909" cy="1449909"/>
            <a:chOff x="0" y="0"/>
            <a:chExt cx="1449908" cy="1449908"/>
          </a:xfrm>
        </p:grpSpPr>
        <p:sp>
          <p:nvSpPr>
            <p:cNvPr id="328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29" name="y"/>
            <p:cNvSpPr txBox="1"/>
            <p:nvPr/>
          </p:nvSpPr>
          <p:spPr>
            <a:xfrm>
              <a:off x="237734" y="331139"/>
              <a:ext cx="974439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 sz="4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y</a:t>
              </a:r>
            </a:p>
          </p:txBody>
        </p:sp>
      </p:grpSp>
      <p:grpSp>
        <p:nvGrpSpPr>
          <p:cNvPr id="333" name="L"/>
          <p:cNvGrpSpPr/>
          <p:nvPr/>
        </p:nvGrpSpPr>
        <p:grpSpPr>
          <a:xfrm>
            <a:off x="18893079" y="8161383"/>
            <a:ext cx="1449909" cy="1449909"/>
            <a:chOff x="0" y="0"/>
            <a:chExt cx="1449908" cy="1449908"/>
          </a:xfrm>
        </p:grpSpPr>
        <p:sp>
          <p:nvSpPr>
            <p:cNvPr id="331" name="Circle"/>
            <p:cNvSpPr/>
            <p:nvPr/>
          </p:nvSpPr>
          <p:spPr>
            <a:xfrm>
              <a:off x="-1" y="-1"/>
              <a:ext cx="1449910" cy="1449910"/>
            </a:xfrm>
            <a:prstGeom prst="ellipse">
              <a:avLst/>
            </a:prstGeom>
            <a:noFill/>
            <a:ln w="50800" cap="flat">
              <a:solidFill>
                <a:srgbClr val="0076BA"/>
              </a:solidFill>
              <a:prstDash val="solid"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4400"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332" name="L"/>
            <p:cNvSpPr txBox="1"/>
            <p:nvPr/>
          </p:nvSpPr>
          <p:spPr>
            <a:xfrm>
              <a:off x="237733" y="331139"/>
              <a:ext cx="974442" cy="78762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>
              <a:lvl1pPr>
                <a:defRPr sz="4400"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L</a:t>
              </a:r>
            </a:p>
          </p:txBody>
        </p:sp>
      </p:grpSp>
      <p:sp>
        <p:nvSpPr>
          <p:cNvPr id="348" name="Connection Line"/>
          <p:cNvSpPr/>
          <p:nvPr/>
        </p:nvSpPr>
        <p:spPr>
          <a:xfrm>
            <a:off x="17644681" y="8026699"/>
            <a:ext cx="1285364" cy="5599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  <p:sp>
        <p:nvSpPr>
          <p:cNvPr id="349" name="Connection Line"/>
          <p:cNvSpPr/>
          <p:nvPr/>
        </p:nvSpPr>
        <p:spPr>
          <a:xfrm>
            <a:off x="17603818" y="9266234"/>
            <a:ext cx="1366925" cy="80225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0"/>
                </a:lnTo>
              </a:path>
            </a:pathLst>
          </a:custGeom>
          <a:ln w="50800">
            <a:solidFill>
              <a:srgbClr val="0076BA"/>
            </a:solidFill>
            <a:miter lim="400000"/>
            <a:tailEnd type="triangle"/>
          </a:ln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27" grpId="12"/>
      <p:bldP build="whole" bldLvl="1" animBg="1" rev="0" advAuto="0" spid="326" grpId="11"/>
      <p:bldP build="whole" bldLvl="1" animBg="1" rev="0" advAuto="0" spid="296" grpId="3"/>
      <p:bldP build="whole" bldLvl="1" animBg="1" rev="0" advAuto="0" spid="297" grpId="2"/>
      <p:bldP build="whole" bldLvl="1" animBg="1" rev="0" advAuto="0" spid="324" grpId="8"/>
      <p:bldP build="whole" bldLvl="1" animBg="1" rev="0" advAuto="0" spid="298" grpId="4"/>
      <p:bldP build="whole" bldLvl="1" animBg="1" rev="0" advAuto="0" spid="299" grpId="5"/>
      <p:bldP build="whole" bldLvl="1" animBg="1" rev="0" advAuto="0" spid="300" grpId="6"/>
      <p:bldP build="whole" bldLvl="1" animBg="1" rev="0" advAuto="0" spid="322" grpId="7"/>
      <p:bldP build="whole" bldLvl="1" animBg="1" rev="0" advAuto="0" spid="325" grpId="10"/>
      <p:bldP build="whole" bldLvl="1" animBg="1" rev="0" advAuto="0" spid="323" grpId="9"/>
      <p:bldP build="whole" bldLvl="1" animBg="1" rev="0" advAuto="0" spid="29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Example: XOR network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Example: XOR network</a:t>
            </a:r>
          </a:p>
        </p:txBody>
      </p:sp>
      <p:sp>
        <p:nvSpPr>
          <p:cNvPr id="352" name="Activation:    (&quot;rectified linear unit&quot;)…"/>
          <p:cNvSpPr txBox="1"/>
          <p:nvPr>
            <p:ph type="body" sz="half" idx="1"/>
          </p:nvPr>
        </p:nvSpPr>
        <p:spPr>
          <a:xfrm>
            <a:off x="4387453" y="8125246"/>
            <a:ext cx="15609094" cy="5350296"/>
          </a:xfrm>
          <a:prstGeom prst="rect">
            <a:avLst/>
          </a:prstGeom>
        </p:spPr>
        <p:txBody>
          <a:bodyPr/>
          <a:lstStyle/>
          <a:p>
            <a:pPr marL="574515" indent="-574515" defTabSz="772239">
              <a:spcBef>
                <a:spcPts val="3300"/>
              </a:spcBef>
              <a:defRPr i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Activation</a:t>
            </a:r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: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rPr i="0">
                <a:latin typeface="Helvetica Neue Light"/>
                <a:ea typeface="Helvetica Neue Light"/>
                <a:cs typeface="Helvetica Neue Light"/>
                <a:sym typeface="Helvetica Neue Light"/>
              </a:rPr>
              <a:t>  </a:t>
            </a:r>
            <a:r>
              <a:rPr i="0">
                <a:solidFill>
                  <a:srgbClr val="5E5E5E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</a:t>
            </a:r>
            <a:r>
              <a:rPr i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"rectified linear unit"</a:t>
            </a:r>
            <a:r>
              <a:rPr i="0">
                <a:solidFill>
                  <a:srgbClr val="5E5E5E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)</a:t>
            </a:r>
          </a:p>
          <a:p>
            <a:pPr marL="574515" indent="-574515" defTabSz="772239">
              <a:spcBef>
                <a:spcPts val="3300"/>
              </a:spcBef>
              <a:defRPr i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Offsets: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</a:p>
          <a:p>
            <a:pPr marL="574515" indent="-574515" defTabSz="772239">
              <a:spcBef>
                <a:spcPts val="3300"/>
              </a:spcBef>
              <a:defRPr i="1" sz="4100">
                <a:latin typeface="+mn-lt"/>
                <a:ea typeface="+mn-ea"/>
                <a:cs typeface="+mn-cs"/>
                <a:sym typeface="Helvetica Neue"/>
              </a:defRPr>
            </a:pPr>
            <a:r>
              <a:t>Weights:</a:t>
            </a:r>
          </a:p>
          <a:p>
            <a:pPr lvl="2" marL="1377736" indent="-542076" defTabSz="772239">
              <a:spcBef>
                <a:spcPts val="2200"/>
              </a:spcBef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;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sSub>
                  <m:e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e>
                  <m:sub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endParaRPr sz="4100"/>
          </a:p>
          <a:p>
            <a:pPr lvl="2" marL="1377736" indent="-542076" defTabSz="772239">
              <a:spcBef>
                <a:spcPts val="2200"/>
              </a:spcBef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[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]</m:t>
                </m:r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endParaRPr sz="4717"/>
          </a:p>
        </p:txBody>
      </p:sp>
      <p:sp>
        <p:nvSpPr>
          <p:cNvPr id="353" name="Question:…"/>
          <p:cNvSpPr txBox="1"/>
          <p:nvPr/>
        </p:nvSpPr>
        <p:spPr>
          <a:xfrm>
            <a:off x="18265753" y="10539857"/>
            <a:ext cx="4566598" cy="2204451"/>
          </a:xfrm>
          <a:prstGeom prst="rect">
            <a:avLst/>
          </a:prstGeom>
          <a:solidFill>
            <a:srgbClr val="D6D5D5"/>
          </a:solidFill>
          <a:ln w="127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04800" tIns="304800" rIns="304800" bIns="304800" anchor="ctr">
            <a:spAutoFit/>
          </a:bodyPr>
          <a:lstStyle/>
          <a:p>
            <a:pPr>
              <a:spcBef>
                <a:spcPts val="3600"/>
              </a:spcBef>
              <a:defRPr b="1" sz="3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</a:p>
          <a:p>
            <a:pPr algn="l">
              <a:spcBef>
                <a:spcPts val="3600"/>
              </a:spcBef>
              <a:defRPr sz="3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When does </a:t>
            </a:r>
            <a14:m>
              <m:oMath>
                <m:sSub>
                  <m:e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e>
                  <m:sub>
                    <m:r>
                      <a:rPr xmlns:a="http://schemas.openxmlformats.org/drawingml/2006/main" sz="4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</m:t>
                </m:r>
              </m:oMath>
            </a14:m>
            <a:r>
              <a:t>?</a:t>
            </a:r>
            <a:endParaRPr sz="3868"/>
          </a:p>
        </p:txBody>
      </p:sp>
      <p:grpSp>
        <p:nvGrpSpPr>
          <p:cNvPr id="388" name="Group"/>
          <p:cNvGrpSpPr/>
          <p:nvPr/>
        </p:nvGrpSpPr>
        <p:grpSpPr>
          <a:xfrm>
            <a:off x="7025010" y="3796089"/>
            <a:ext cx="10333981" cy="4305742"/>
            <a:chOff x="0" y="0"/>
            <a:chExt cx="10333980" cy="4305740"/>
          </a:xfrm>
        </p:grpSpPr>
        <p:grpSp>
          <p:nvGrpSpPr>
            <p:cNvPr id="384" name="Group"/>
            <p:cNvGrpSpPr/>
            <p:nvPr/>
          </p:nvGrpSpPr>
          <p:grpSpPr>
            <a:xfrm>
              <a:off x="95249" y="-1"/>
              <a:ext cx="10143484" cy="3909853"/>
              <a:chOff x="0" y="0"/>
              <a:chExt cx="10143483" cy="3909851"/>
            </a:xfrm>
          </p:grpSpPr>
          <p:grpSp>
            <p:nvGrpSpPr>
              <p:cNvPr id="356" name="h1"/>
              <p:cNvGrpSpPr/>
              <p:nvPr/>
            </p:nvGrpSpPr>
            <p:grpSpPr>
              <a:xfrm>
                <a:off x="4346787" y="94648"/>
                <a:ext cx="1449909" cy="1449909"/>
                <a:chOff x="0" y="0"/>
                <a:chExt cx="1449908" cy="1449908"/>
              </a:xfrm>
            </p:grpSpPr>
            <p:sp>
              <p:nvSpPr>
                <p:cNvPr id="354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55" name="h1"/>
                <p:cNvSpPr txBox="1"/>
                <p:nvPr/>
              </p:nvSpPr>
              <p:spPr>
                <a:xfrm>
                  <a:off x="307584" y="331139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357" name="Connection Line"/>
              <p:cNvSpPr/>
              <p:nvPr/>
            </p:nvSpPr>
            <p:spPr>
              <a:xfrm>
                <a:off x="724953" y="819601"/>
                <a:ext cx="4346789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358" name="Connection Line"/>
              <p:cNvSpPr/>
              <p:nvPr/>
            </p:nvSpPr>
            <p:spPr>
              <a:xfrm flipV="1">
                <a:off x="724953" y="819601"/>
                <a:ext cx="4346789" cy="2287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361" name="h2"/>
              <p:cNvGrpSpPr/>
              <p:nvPr/>
            </p:nvGrpSpPr>
            <p:grpSpPr>
              <a:xfrm>
                <a:off x="4346787" y="2381793"/>
                <a:ext cx="1449909" cy="1449909"/>
                <a:chOff x="0" y="0"/>
                <a:chExt cx="1449908" cy="1449907"/>
              </a:xfrm>
            </p:grpSpPr>
            <p:sp>
              <p:nvSpPr>
                <p:cNvPr id="359" name="Circle"/>
                <p:cNvSpPr/>
                <p:nvPr/>
              </p:nvSpPr>
              <p:spPr>
                <a:xfrm>
                  <a:off x="-1" y="0"/>
                  <a:ext cx="1449910" cy="1449908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60" name="h2"/>
                <p:cNvSpPr txBox="1"/>
                <p:nvPr/>
              </p:nvSpPr>
              <p:spPr>
                <a:xfrm>
                  <a:off x="307584" y="331140"/>
                  <a:ext cx="834739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2</a:t>
                  </a:r>
                </a:p>
              </p:txBody>
            </p:sp>
          </p:grpSp>
          <p:sp>
            <p:nvSpPr>
              <p:cNvPr id="362" name="Connection Line"/>
              <p:cNvSpPr/>
              <p:nvPr/>
            </p:nvSpPr>
            <p:spPr>
              <a:xfrm>
                <a:off x="724953" y="3106747"/>
                <a:ext cx="4346789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363" name="Connection Line"/>
              <p:cNvSpPr/>
              <p:nvPr/>
            </p:nvSpPr>
            <p:spPr>
              <a:xfrm>
                <a:off x="724953" y="819601"/>
                <a:ext cx="4346789" cy="2287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366" name="y"/>
              <p:cNvGrpSpPr/>
              <p:nvPr/>
            </p:nvGrpSpPr>
            <p:grpSpPr>
              <a:xfrm>
                <a:off x="8693575" y="1229638"/>
                <a:ext cx="1449909" cy="1449909"/>
                <a:chOff x="0" y="0"/>
                <a:chExt cx="1449908" cy="1449907"/>
              </a:xfrm>
            </p:grpSpPr>
            <p:sp>
              <p:nvSpPr>
                <p:cNvPr id="364" name="Circle"/>
                <p:cNvSpPr/>
                <p:nvPr/>
              </p:nvSpPr>
              <p:spPr>
                <a:xfrm>
                  <a:off x="-1" y="0"/>
                  <a:ext cx="1449910" cy="1449908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65" name="y"/>
                <p:cNvSpPr txBox="1"/>
                <p:nvPr/>
              </p:nvSpPr>
              <p:spPr>
                <a:xfrm>
                  <a:off x="307584" y="331140"/>
                  <a:ext cx="834739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y</a:t>
                  </a:r>
                </a:p>
              </p:txBody>
            </p:sp>
          </p:grpSp>
          <p:grpSp>
            <p:nvGrpSpPr>
              <p:cNvPr id="369" name="x2"/>
              <p:cNvGrpSpPr/>
              <p:nvPr/>
            </p:nvGrpSpPr>
            <p:grpSpPr>
              <a:xfrm>
                <a:off x="0" y="2381793"/>
                <a:ext cx="1449909" cy="1449909"/>
                <a:chOff x="0" y="0"/>
                <a:chExt cx="1449908" cy="1449907"/>
              </a:xfrm>
            </p:grpSpPr>
            <p:sp>
              <p:nvSpPr>
                <p:cNvPr id="367" name="Circle"/>
                <p:cNvSpPr/>
                <p:nvPr/>
              </p:nvSpPr>
              <p:spPr>
                <a:xfrm>
                  <a:off x="-1" y="0"/>
                  <a:ext cx="1449910" cy="1449908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68" name="x2"/>
                <p:cNvSpPr txBox="1"/>
                <p:nvPr/>
              </p:nvSpPr>
              <p:spPr>
                <a:xfrm>
                  <a:off x="307584" y="331140"/>
                  <a:ext cx="834739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2</a:t>
                  </a:r>
                </a:p>
              </p:txBody>
            </p:sp>
          </p:grpSp>
          <p:grpSp>
            <p:nvGrpSpPr>
              <p:cNvPr id="372" name="x1"/>
              <p:cNvGrpSpPr/>
              <p:nvPr/>
            </p:nvGrpSpPr>
            <p:grpSpPr>
              <a:xfrm>
                <a:off x="0" y="94648"/>
                <a:ext cx="1449909" cy="1449909"/>
                <a:chOff x="0" y="0"/>
                <a:chExt cx="1449908" cy="1449908"/>
              </a:xfrm>
            </p:grpSpPr>
            <p:sp>
              <p:nvSpPr>
                <p:cNvPr id="370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71" name="x1"/>
                <p:cNvSpPr txBox="1"/>
                <p:nvPr/>
              </p:nvSpPr>
              <p:spPr>
                <a:xfrm>
                  <a:off x="307584" y="331139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373" name="Connection Line"/>
              <p:cNvSpPr/>
              <p:nvPr/>
            </p:nvSpPr>
            <p:spPr>
              <a:xfrm flipH="1" flipV="1">
                <a:off x="5071741" y="819601"/>
                <a:ext cx="4346789" cy="1134993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374" name="Connection Line"/>
              <p:cNvSpPr/>
              <p:nvPr/>
            </p:nvSpPr>
            <p:spPr>
              <a:xfrm flipH="1">
                <a:off x="5943904" y="2195185"/>
                <a:ext cx="2690667" cy="825753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377" name="Group"/>
              <p:cNvGrpSpPr/>
              <p:nvPr/>
            </p:nvGrpSpPr>
            <p:grpSpPr>
              <a:xfrm>
                <a:off x="2585660" y="-1"/>
                <a:ext cx="1052587" cy="1639479"/>
                <a:chOff x="0" y="0"/>
                <a:chExt cx="1052585" cy="1639477"/>
              </a:xfrm>
            </p:grpSpPr>
            <p:sp>
              <p:nvSpPr>
                <p:cNvPr id="375" name="+1"/>
                <p:cNvSpPr txBox="1"/>
                <p:nvPr/>
              </p:nvSpPr>
              <p:spPr>
                <a:xfrm>
                  <a:off x="0" y="-1"/>
                  <a:ext cx="625373" cy="61409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71436" tIns="71436" rIns="71436" bIns="71436" numCol="1" anchor="ctr">
                  <a:spAutoFit/>
                </a:bodyPr>
                <a:lstStyle>
                  <a:lvl1pPr>
                    <a:defRPr>
                      <a:solidFill>
                        <a:srgbClr val="027001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+1</a:t>
                  </a:r>
                </a:p>
              </p:txBody>
            </p:sp>
            <p:sp>
              <p:nvSpPr>
                <p:cNvPr id="376" name="-1"/>
                <p:cNvSpPr txBox="1"/>
                <p:nvPr/>
              </p:nvSpPr>
              <p:spPr>
                <a:xfrm>
                  <a:off x="512963" y="1025383"/>
                  <a:ext cx="539623" cy="61409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71436" tIns="71436" rIns="71436" bIns="71436" numCol="1" anchor="ctr">
                  <a:spAutoFit/>
                </a:bodyPr>
                <a:lstStyle>
                  <a:lvl1pPr>
                    <a:defRPr>
                      <a:solidFill>
                        <a:srgbClr val="B51600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-1</a:t>
                  </a:r>
                </a:p>
              </p:txBody>
            </p:sp>
          </p:grpSp>
          <p:grpSp>
            <p:nvGrpSpPr>
              <p:cNvPr id="380" name="Group"/>
              <p:cNvGrpSpPr/>
              <p:nvPr/>
            </p:nvGrpSpPr>
            <p:grpSpPr>
              <a:xfrm>
                <a:off x="2585660" y="2343184"/>
                <a:ext cx="1052587" cy="1566668"/>
                <a:chOff x="0" y="0"/>
                <a:chExt cx="1052585" cy="1566667"/>
              </a:xfrm>
            </p:grpSpPr>
            <p:sp>
              <p:nvSpPr>
                <p:cNvPr id="378" name="-1"/>
                <p:cNvSpPr txBox="1"/>
                <p:nvPr/>
              </p:nvSpPr>
              <p:spPr>
                <a:xfrm>
                  <a:off x="512963" y="-1"/>
                  <a:ext cx="539623" cy="61409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71436" tIns="71436" rIns="71436" bIns="71436" numCol="1" anchor="ctr">
                  <a:spAutoFit/>
                </a:bodyPr>
                <a:lstStyle>
                  <a:lvl1pPr>
                    <a:defRPr>
                      <a:solidFill>
                        <a:srgbClr val="B51600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-1</a:t>
                  </a:r>
                </a:p>
              </p:txBody>
            </p:sp>
            <p:sp>
              <p:nvSpPr>
                <p:cNvPr id="379" name="+1"/>
                <p:cNvSpPr txBox="1"/>
                <p:nvPr/>
              </p:nvSpPr>
              <p:spPr>
                <a:xfrm>
                  <a:off x="0" y="952572"/>
                  <a:ext cx="625373" cy="614096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71436" tIns="71436" rIns="71436" bIns="71436" numCol="1" anchor="ctr">
                  <a:spAutoFit/>
                </a:bodyPr>
                <a:lstStyle>
                  <a:lvl1pPr>
                    <a:defRPr>
                      <a:solidFill>
                        <a:srgbClr val="027001"/>
                      </a:solidFill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+1</a:t>
                  </a:r>
                </a:p>
              </p:txBody>
            </p:sp>
          </p:grpSp>
          <p:sp>
            <p:nvSpPr>
              <p:cNvPr id="381" name="+1"/>
              <p:cNvSpPr txBox="1"/>
              <p:nvPr/>
            </p:nvSpPr>
            <p:spPr>
              <a:xfrm>
                <a:off x="6932448" y="512553"/>
                <a:ext cx="625373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+1</a:t>
                </a:r>
              </a:p>
            </p:txBody>
          </p:sp>
          <p:sp>
            <p:nvSpPr>
              <p:cNvPr id="382" name="+1"/>
              <p:cNvSpPr txBox="1"/>
              <p:nvPr/>
            </p:nvSpPr>
            <p:spPr>
              <a:xfrm>
                <a:off x="6932448" y="2799699"/>
                <a:ext cx="625373" cy="61409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71436" tIns="71436" rIns="71436" bIns="71436" numCol="1" anchor="ctr">
                <a:spAutoFit/>
              </a:bodyPr>
              <a:lstStyle>
                <a:lvl1pPr>
                  <a:defRPr>
                    <a:solidFill>
                      <a:srgbClr val="027001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+1</a:t>
                </a:r>
              </a:p>
            </p:txBody>
          </p:sp>
          <p:sp>
            <p:nvSpPr>
              <p:cNvPr id="383" name="Rectangle"/>
              <p:cNvSpPr/>
              <p:nvPr/>
            </p:nvSpPr>
            <p:spPr>
              <a:xfrm>
                <a:off x="4583844" y="369458"/>
                <a:ext cx="975795" cy="900287"/>
              </a:xfrm>
              <a:prstGeom prst="rect">
                <a:avLst/>
              </a:prstGeom>
              <a:noFill/>
              <a:ln w="114300" cap="flat">
                <a:solidFill>
                  <a:srgbClr val="FE9301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spcBef>
                    <a:spcPts val="3600"/>
                  </a:spcBef>
                  <a:defRPr b="1" sz="34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</p:grpSp>
        <p:grpSp>
          <p:nvGrpSpPr>
            <p:cNvPr id="387" name="Caption"/>
            <p:cNvGrpSpPr/>
            <p:nvPr/>
          </p:nvGrpSpPr>
          <p:grpSpPr>
            <a:xfrm>
              <a:off x="0" y="4028549"/>
              <a:ext cx="10333982" cy="277192"/>
              <a:chOff x="0" y="0"/>
              <a:chExt cx="10333980" cy="277191"/>
            </a:xfrm>
          </p:grpSpPr>
          <p:sp>
            <p:nvSpPr>
              <p:cNvPr id="385" name="Rectangle"/>
              <p:cNvSpPr/>
              <p:nvPr/>
            </p:nvSpPr>
            <p:spPr>
              <a:xfrm>
                <a:off x="0" y="0"/>
                <a:ext cx="10333981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386" name="A graph representing a feedforward neural network.  There are two nodes labelled x1 and x2, two additional nodes labelled h1 and h2, and a final node labelled y.  h1 has an incoming edge from x1 labeled +1 and an incoming edge from x2 labeled -1.  h2 has"/>
              <p:cNvSpPr txBox="1"/>
              <p:nvPr/>
            </p:nvSpPr>
            <p:spPr>
              <a:xfrm>
                <a:off x="0" y="0"/>
                <a:ext cx="10333981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 graph representing a feedforward neural network.  There are two nodes labelled x1 and x2, two additional nodes labelled h1 and h2, and a final node labelled y.  h1 has an incoming edge from x1 labeled +1 and an incoming edge from x2 labeled -1.  h2 has an incoming edge from x1 labeled -1 and an incoming edge from x2 labeled +1.  y has incoming edges from h1 and h2, both labeled +1.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3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52" grpId="1"/>
      <p:bldP build="whole" bldLvl="1" animBg="1" rev="0" advAuto="0" spid="353" grpId="2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" name="Matrix Representation of Layer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>
            <a:lvl1pPr defTabSz="796884">
              <a:defRPr sz="10800"/>
            </a:lvl1pPr>
          </a:lstStyle>
          <a:p>
            <a:pPr/>
            <a:r>
              <a:t>Matrix Representation of Layers</a:t>
            </a:r>
          </a:p>
        </p:txBody>
      </p:sp>
      <p:sp>
        <p:nvSpPr>
          <p:cNvPr id="391" name="You can think of the outputs of each layer as a vector…"/>
          <p:cNvSpPr txBox="1"/>
          <p:nvPr>
            <p:ph type="body" sz="half" idx="1"/>
          </p:nvPr>
        </p:nvSpPr>
        <p:spPr>
          <a:xfrm>
            <a:off x="13318489" y="3757853"/>
            <a:ext cx="9201030" cy="8567344"/>
          </a:xfrm>
          <a:prstGeom prst="rect">
            <a:avLst/>
          </a:prstGeom>
        </p:spPr>
        <p:txBody>
          <a:bodyPr/>
          <a:lstStyle/>
          <a:p>
            <a:pPr/>
            <a:r>
              <a:t>You can think of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outputs</a:t>
            </a:r>
            <a:r>
              <a:t> of each layer as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vector </a:t>
            </a: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weights</a:t>
            </a:r>
            <a:r>
              <a:t> from all the outputs of a previous layer to each of the units of the layer can be collected into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matrix</a:t>
            </a:r>
            <a:r>
              <a:t> </a:t>
            </a: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×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</m:oMath>
            </a14:m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/>
            <a:r>
              <a:t>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offset term</a:t>
            </a:r>
            <a:r>
              <a:t> for each unit can be collected into a vector </a:t>
            </a: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∈</m:t>
                </m:r>
                <m:sSup>
                  <m:e>
                    <m:r>
                      <m:rPr>
                        <m:sty m:val="p"/>
                        <m:scr m:val="double-struck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R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k</m:t>
                    </m:r>
                  </m:sup>
                </m:sSup>
              </m:oMath>
            </a14:m>
            <a:r>
              <a:t>:</a:t>
            </a:r>
            <a:endParaRPr b="1">
              <a:latin typeface="+mn-lt"/>
              <a:ea typeface="+mn-ea"/>
              <a:cs typeface="+mn-cs"/>
              <a:sym typeface="Helvetica Neue"/>
            </a:endParaRPr>
          </a:p>
          <a:p>
            <a:pPr marL="0" indent="0" algn="ctr">
              <a:buSzTx/>
              <a:buNone/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d>
                  <m:d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</m:d>
              </m:oMath>
            </a14:m>
            <a:r>
              <a:rPr b="1" sz="4400">
                <a:latin typeface="+mn-lt"/>
                <a:ea typeface="+mn-ea"/>
                <a:cs typeface="+mn-cs"/>
                <a:sym typeface="Helvetica Neue"/>
              </a:rPr>
              <a:t> </a:t>
            </a:r>
            <a:endParaRPr sz="5000"/>
          </a:p>
        </p:txBody>
      </p:sp>
      <p:grpSp>
        <p:nvGrpSpPr>
          <p:cNvPr id="407" name="Group"/>
          <p:cNvGrpSpPr/>
          <p:nvPr/>
        </p:nvGrpSpPr>
        <p:grpSpPr>
          <a:xfrm>
            <a:off x="1769230" y="4238557"/>
            <a:ext cx="10333983" cy="1858309"/>
            <a:chOff x="0" y="0"/>
            <a:chExt cx="10333982" cy="1858307"/>
          </a:xfrm>
        </p:grpSpPr>
        <p:grpSp>
          <p:nvGrpSpPr>
            <p:cNvPr id="403" name="Group"/>
            <p:cNvGrpSpPr/>
            <p:nvPr/>
          </p:nvGrpSpPr>
          <p:grpSpPr>
            <a:xfrm>
              <a:off x="95248" y="-1"/>
              <a:ext cx="10143486" cy="1449912"/>
              <a:chOff x="0" y="0"/>
              <a:chExt cx="10143484" cy="1449910"/>
            </a:xfrm>
          </p:grpSpPr>
          <p:grpSp>
            <p:nvGrpSpPr>
              <p:cNvPr id="394" name="h"/>
              <p:cNvGrpSpPr/>
              <p:nvPr/>
            </p:nvGrpSpPr>
            <p:grpSpPr>
              <a:xfrm>
                <a:off x="4346787" y="-1"/>
                <a:ext cx="1449909" cy="1449912"/>
                <a:chOff x="0" y="0"/>
                <a:chExt cx="1449908" cy="1449910"/>
              </a:xfrm>
            </p:grpSpPr>
            <p:sp>
              <p:nvSpPr>
                <p:cNvPr id="392" name="Circle"/>
                <p:cNvSpPr/>
                <p:nvPr/>
              </p:nvSpPr>
              <p:spPr>
                <a:xfrm>
                  <a:off x="-1" y="-1"/>
                  <a:ext cx="1449910" cy="1449912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b="1"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93" name="h"/>
                <p:cNvSpPr txBox="1"/>
                <p:nvPr/>
              </p:nvSpPr>
              <p:spPr>
                <a:xfrm>
                  <a:off x="307584" y="318722"/>
                  <a:ext cx="834739" cy="81246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b="1"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h</a:t>
                  </a:r>
                </a:p>
              </p:txBody>
            </p:sp>
          </p:grpSp>
          <p:sp>
            <p:nvSpPr>
              <p:cNvPr id="395" name="Connection Line"/>
              <p:cNvSpPr/>
              <p:nvPr/>
            </p:nvSpPr>
            <p:spPr>
              <a:xfrm>
                <a:off x="724953" y="724954"/>
                <a:ext cx="4346789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398" name="x"/>
              <p:cNvGrpSpPr/>
              <p:nvPr/>
            </p:nvGrpSpPr>
            <p:grpSpPr>
              <a:xfrm>
                <a:off x="0" y="-1"/>
                <a:ext cx="1449909" cy="1449912"/>
                <a:chOff x="0" y="0"/>
                <a:chExt cx="1449908" cy="1449910"/>
              </a:xfrm>
            </p:grpSpPr>
            <p:sp>
              <p:nvSpPr>
                <p:cNvPr id="396" name="Circle"/>
                <p:cNvSpPr/>
                <p:nvPr/>
              </p:nvSpPr>
              <p:spPr>
                <a:xfrm>
                  <a:off x="-1" y="-1"/>
                  <a:ext cx="1449910" cy="1449912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b="1"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397" name="x"/>
                <p:cNvSpPr txBox="1"/>
                <p:nvPr/>
              </p:nvSpPr>
              <p:spPr>
                <a:xfrm>
                  <a:off x="307584" y="318722"/>
                  <a:ext cx="834739" cy="812465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b="1"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x</a:t>
                  </a:r>
                </a:p>
              </p:txBody>
            </p:sp>
          </p:grpSp>
          <p:sp>
            <p:nvSpPr>
              <p:cNvPr id="399" name="Connection Line"/>
              <p:cNvSpPr/>
              <p:nvPr/>
            </p:nvSpPr>
            <p:spPr>
              <a:xfrm flipH="1">
                <a:off x="5071741" y="724954"/>
                <a:ext cx="4346790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402" name="y"/>
              <p:cNvGrpSpPr/>
              <p:nvPr/>
            </p:nvGrpSpPr>
            <p:grpSpPr>
              <a:xfrm>
                <a:off x="8693576" y="-1"/>
                <a:ext cx="1449909" cy="1449912"/>
                <a:chOff x="0" y="0"/>
                <a:chExt cx="1449908" cy="1449910"/>
              </a:xfrm>
            </p:grpSpPr>
            <p:sp>
              <p:nvSpPr>
                <p:cNvPr id="400" name="Circle"/>
                <p:cNvSpPr/>
                <p:nvPr/>
              </p:nvSpPr>
              <p:spPr>
                <a:xfrm>
                  <a:off x="-1" y="-1"/>
                  <a:ext cx="1449910" cy="1449912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01" name="y"/>
                <p:cNvSpPr txBox="1"/>
                <p:nvPr/>
              </p:nvSpPr>
              <p:spPr>
                <a:xfrm>
                  <a:off x="307584" y="331140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y</a:t>
                  </a:r>
                </a:p>
              </p:txBody>
            </p:sp>
          </p:grpSp>
        </p:grpSp>
        <p:grpSp>
          <p:nvGrpSpPr>
            <p:cNvPr id="406" name="Caption"/>
            <p:cNvGrpSpPr/>
            <p:nvPr/>
          </p:nvGrpSpPr>
          <p:grpSpPr>
            <a:xfrm>
              <a:off x="-1" y="1646757"/>
              <a:ext cx="10333984" cy="211551"/>
              <a:chOff x="0" y="0"/>
              <a:chExt cx="10333982" cy="211550"/>
            </a:xfrm>
          </p:grpSpPr>
          <p:sp>
            <p:nvSpPr>
              <p:cNvPr id="404" name="Rectangle"/>
              <p:cNvSpPr/>
              <p:nvPr/>
            </p:nvSpPr>
            <p:spPr>
              <a:xfrm>
                <a:off x="0" y="0"/>
                <a:ext cx="10333983" cy="21155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05" name="A graph representing a feedforward network. One node is labelled  , one is labelled  , and one is labelled  . There is an edge from   to  , and an edge from   to  ."/>
              <p:cNvSpPr txBox="1"/>
              <p:nvPr/>
            </p:nvSpPr>
            <p:spPr>
              <a:xfrm>
                <a:off x="-1" y="0"/>
                <a:ext cx="10333984" cy="20445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A graph representing a feedforward network. One node is labelled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t>, one is labelled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t>, and one is labelled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y</m:t>
                    </m:r>
                  </m:oMath>
                </a14:m>
                <a:r>
                  <a:t>. There is an edge from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t> to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t>, and an edge from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t> to </a:t>
                </a:r>
                <a14:m>
                  <m:oMath>
                    <m:r>
                      <m:rPr>
                        <m:sty m:val="b"/>
                      </m:rPr>
                      <a:rPr xmlns:a="http://schemas.openxmlformats.org/drawingml/2006/main" sz="700" i="1">
                        <a:solidFill>
                          <a:srgbClr val="D5D5D5"/>
                        </a:solidFill>
                        <a:latin typeface="Cambria Math" panose="02040503050406030204" pitchFamily="18" charset="0"/>
                      </a:rPr>
                      <m:t>y</m:t>
                    </m:r>
                  </m:oMath>
                </a14:m>
                <a:r>
                  <a:t>.</a:t>
                </a:r>
                <a:endParaRPr sz="660"/>
              </a:p>
            </p:txBody>
          </p:sp>
        </p:grpSp>
      </p:grpSp>
      <p:grpSp>
        <p:nvGrpSpPr>
          <p:cNvPr id="433" name="Group"/>
          <p:cNvGrpSpPr/>
          <p:nvPr/>
        </p:nvGrpSpPr>
        <p:grpSpPr>
          <a:xfrm>
            <a:off x="1769230" y="7936430"/>
            <a:ext cx="10333983" cy="4211095"/>
            <a:chOff x="0" y="0"/>
            <a:chExt cx="10333982" cy="4211094"/>
          </a:xfrm>
        </p:grpSpPr>
        <p:grpSp>
          <p:nvGrpSpPr>
            <p:cNvPr id="429" name="Group"/>
            <p:cNvGrpSpPr/>
            <p:nvPr/>
          </p:nvGrpSpPr>
          <p:grpSpPr>
            <a:xfrm>
              <a:off x="95248" y="-1"/>
              <a:ext cx="10143486" cy="3737057"/>
              <a:chOff x="0" y="0"/>
              <a:chExt cx="10143484" cy="3737056"/>
            </a:xfrm>
          </p:grpSpPr>
          <p:grpSp>
            <p:nvGrpSpPr>
              <p:cNvPr id="410" name="h1"/>
              <p:cNvGrpSpPr/>
              <p:nvPr/>
            </p:nvGrpSpPr>
            <p:grpSpPr>
              <a:xfrm>
                <a:off x="4346786" y="-1"/>
                <a:ext cx="1449909" cy="1449909"/>
                <a:chOff x="0" y="0"/>
                <a:chExt cx="1449908" cy="1449908"/>
              </a:xfrm>
            </p:grpSpPr>
            <p:sp>
              <p:nvSpPr>
                <p:cNvPr id="408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09" name="h1"/>
                <p:cNvSpPr txBox="1"/>
                <p:nvPr/>
              </p:nvSpPr>
              <p:spPr>
                <a:xfrm>
                  <a:off x="307583" y="331140"/>
                  <a:ext cx="834742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411" name="Connection Line"/>
              <p:cNvSpPr/>
              <p:nvPr/>
            </p:nvSpPr>
            <p:spPr>
              <a:xfrm>
                <a:off x="724953" y="724953"/>
                <a:ext cx="4346789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12" name="Connection Line"/>
              <p:cNvSpPr/>
              <p:nvPr/>
            </p:nvSpPr>
            <p:spPr>
              <a:xfrm flipV="1">
                <a:off x="724953" y="724954"/>
                <a:ext cx="4346789" cy="2287149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415" name="h2"/>
              <p:cNvGrpSpPr/>
              <p:nvPr/>
            </p:nvGrpSpPr>
            <p:grpSpPr>
              <a:xfrm>
                <a:off x="4346786" y="2287146"/>
                <a:ext cx="1449909" cy="1449911"/>
                <a:chOff x="0" y="0"/>
                <a:chExt cx="1449908" cy="1449910"/>
              </a:xfrm>
            </p:grpSpPr>
            <p:sp>
              <p:nvSpPr>
                <p:cNvPr id="413" name="Circle"/>
                <p:cNvSpPr/>
                <p:nvPr/>
              </p:nvSpPr>
              <p:spPr>
                <a:xfrm>
                  <a:off x="-1" y="-1"/>
                  <a:ext cx="1449910" cy="1449912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14" name="h2"/>
                <p:cNvSpPr txBox="1"/>
                <p:nvPr/>
              </p:nvSpPr>
              <p:spPr>
                <a:xfrm>
                  <a:off x="307583" y="331140"/>
                  <a:ext cx="834742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2</a:t>
                  </a:r>
                </a:p>
              </p:txBody>
            </p:sp>
          </p:grpSp>
          <p:sp>
            <p:nvSpPr>
              <p:cNvPr id="416" name="Connection Line"/>
              <p:cNvSpPr/>
              <p:nvPr/>
            </p:nvSpPr>
            <p:spPr>
              <a:xfrm>
                <a:off x="724953" y="3012101"/>
                <a:ext cx="4346789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17" name="Connection Line"/>
              <p:cNvSpPr/>
              <p:nvPr/>
            </p:nvSpPr>
            <p:spPr>
              <a:xfrm>
                <a:off x="724953" y="724953"/>
                <a:ext cx="4346789" cy="2287149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420" name="y"/>
              <p:cNvGrpSpPr/>
              <p:nvPr/>
            </p:nvGrpSpPr>
            <p:grpSpPr>
              <a:xfrm>
                <a:off x="8693576" y="1134992"/>
                <a:ext cx="1449909" cy="1449909"/>
                <a:chOff x="0" y="0"/>
                <a:chExt cx="1449908" cy="1449908"/>
              </a:xfrm>
            </p:grpSpPr>
            <p:sp>
              <p:nvSpPr>
                <p:cNvPr id="418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19" name="y"/>
                <p:cNvSpPr txBox="1"/>
                <p:nvPr/>
              </p:nvSpPr>
              <p:spPr>
                <a:xfrm>
                  <a:off x="307584" y="331140"/>
                  <a:ext cx="834739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y</a:t>
                  </a:r>
                </a:p>
              </p:txBody>
            </p:sp>
          </p:grpSp>
          <p:grpSp>
            <p:nvGrpSpPr>
              <p:cNvPr id="423" name="x2"/>
              <p:cNvGrpSpPr/>
              <p:nvPr/>
            </p:nvGrpSpPr>
            <p:grpSpPr>
              <a:xfrm>
                <a:off x="0" y="2287146"/>
                <a:ext cx="1449909" cy="1449911"/>
                <a:chOff x="0" y="0"/>
                <a:chExt cx="1449908" cy="1449910"/>
              </a:xfrm>
            </p:grpSpPr>
            <p:sp>
              <p:nvSpPr>
                <p:cNvPr id="421" name="Circle"/>
                <p:cNvSpPr/>
                <p:nvPr/>
              </p:nvSpPr>
              <p:spPr>
                <a:xfrm>
                  <a:off x="-1" y="-1"/>
                  <a:ext cx="1449910" cy="1449912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22" name="x2"/>
                <p:cNvSpPr txBox="1"/>
                <p:nvPr/>
              </p:nvSpPr>
              <p:spPr>
                <a:xfrm>
                  <a:off x="307584" y="331140"/>
                  <a:ext cx="834739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2</a:t>
                  </a:r>
                </a:p>
              </p:txBody>
            </p:sp>
          </p:grpSp>
          <p:grpSp>
            <p:nvGrpSpPr>
              <p:cNvPr id="426" name="x1"/>
              <p:cNvGrpSpPr/>
              <p:nvPr/>
            </p:nvGrpSpPr>
            <p:grpSpPr>
              <a:xfrm>
                <a:off x="0" y="-1"/>
                <a:ext cx="1449909" cy="1449909"/>
                <a:chOff x="0" y="0"/>
                <a:chExt cx="1449908" cy="1449908"/>
              </a:xfrm>
            </p:grpSpPr>
            <p:sp>
              <p:nvSpPr>
                <p:cNvPr id="424" name="Circle"/>
                <p:cNvSpPr/>
                <p:nvPr/>
              </p:nvSpPr>
              <p:spPr>
                <a:xfrm>
                  <a:off x="-1" y="-1"/>
                  <a:ext cx="1449910" cy="144991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25" name="x1"/>
                <p:cNvSpPr txBox="1"/>
                <p:nvPr/>
              </p:nvSpPr>
              <p:spPr>
                <a:xfrm>
                  <a:off x="307584" y="331140"/>
                  <a:ext cx="834739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427" name="Connection Line"/>
              <p:cNvSpPr/>
              <p:nvPr/>
            </p:nvSpPr>
            <p:spPr>
              <a:xfrm flipH="1" flipV="1">
                <a:off x="5071741" y="724953"/>
                <a:ext cx="4346790" cy="1134994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28" name="Connection Line"/>
              <p:cNvSpPr/>
              <p:nvPr/>
            </p:nvSpPr>
            <p:spPr>
              <a:xfrm flipH="1">
                <a:off x="5943905" y="2100539"/>
                <a:ext cx="2690667" cy="825753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432" name="Caption"/>
            <p:cNvGrpSpPr/>
            <p:nvPr/>
          </p:nvGrpSpPr>
          <p:grpSpPr>
            <a:xfrm>
              <a:off x="-1" y="3933902"/>
              <a:ext cx="10333984" cy="277192"/>
              <a:chOff x="0" y="0"/>
              <a:chExt cx="10333982" cy="277190"/>
            </a:xfrm>
          </p:grpSpPr>
          <p:sp>
            <p:nvSpPr>
              <p:cNvPr id="430" name="Rectangle"/>
              <p:cNvSpPr/>
              <p:nvPr/>
            </p:nvSpPr>
            <p:spPr>
              <a:xfrm>
                <a:off x="0" y="0"/>
                <a:ext cx="10333983" cy="2771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31" name="A graph representing a feedforward neural network.  There are two nodes labelled x1 and x2, two additional nodes labelled h1 and h2, and a final node labelled y.  h1 has an incoming edge from x1 and an incoming edge from x2.  h2 has an incoming edge from"/>
              <p:cNvSpPr txBox="1"/>
              <p:nvPr/>
            </p:nvSpPr>
            <p:spPr>
              <a:xfrm>
                <a:off x="-1" y="-1"/>
                <a:ext cx="10333984" cy="2771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 graph representing a feedforward neural network.  There are two nodes labelled x1 and x2, two additional nodes labelled h1 and h2, and a final node labelled y.  h1 has an incoming edge from x1 and an incoming edge from x2.  h2 has an incoming edge from x1 and an incoming edge from x2.  y has incoming edges from h1 and h2.</a:t>
                </a:r>
              </a:p>
            </p:txBody>
          </p:sp>
        </p:grpSp>
      </p:grpSp>
      <p:sp>
        <p:nvSpPr>
          <p:cNvPr id="434" name="# inputs"/>
          <p:cNvSpPr txBox="1"/>
          <p:nvPr/>
        </p:nvSpPr>
        <p:spPr>
          <a:xfrm>
            <a:off x="20383901" y="8698327"/>
            <a:ext cx="882218" cy="3657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16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# inputs</a:t>
            </a:r>
          </a:p>
        </p:txBody>
      </p:sp>
      <p:sp>
        <p:nvSpPr>
          <p:cNvPr id="435" name="# hidden units"/>
          <p:cNvSpPr txBox="1"/>
          <p:nvPr/>
        </p:nvSpPr>
        <p:spPr>
          <a:xfrm>
            <a:off x="18820373" y="8791523"/>
            <a:ext cx="1439393" cy="3657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1600"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# hidden units</a:t>
            </a:r>
          </a:p>
        </p:txBody>
      </p:sp>
      <p:sp>
        <p:nvSpPr>
          <p:cNvPr id="436" name="Line"/>
          <p:cNvSpPr/>
          <p:nvPr/>
        </p:nvSpPr>
        <p:spPr>
          <a:xfrm flipV="1">
            <a:off x="19402611" y="8495551"/>
            <a:ext cx="2" cy="36578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437" name="Line"/>
          <p:cNvSpPr/>
          <p:nvPr/>
        </p:nvSpPr>
        <p:spPr>
          <a:xfrm flipH="1" flipV="1">
            <a:off x="20080940" y="8420845"/>
            <a:ext cx="356807" cy="35680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91" grpId="1"/>
      <p:bldP build="whole" bldLvl="1" animBg="1" rev="0" advAuto="0" spid="436" grpId="3"/>
      <p:bldP build="whole" bldLvl="1" animBg="1" rev="0" advAuto="0" spid="434" grpId="4"/>
      <p:bldP build="whole" bldLvl="1" animBg="1" rev="0" advAuto="0" spid="435" grpId="5"/>
      <p:bldP build="whole" bldLvl="1" animBg="1" rev="0" advAuto="0" spid="437" grpId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" name="Architecture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Architecture</a:t>
            </a:r>
          </a:p>
        </p:txBody>
      </p:sp>
      <p:sp>
        <p:nvSpPr>
          <p:cNvPr id="440" name="Design decisions:…"/>
          <p:cNvSpPr txBox="1"/>
          <p:nvPr>
            <p:ph type="body" sz="half" idx="1"/>
          </p:nvPr>
        </p:nvSpPr>
        <p:spPr>
          <a:xfrm>
            <a:off x="4387453" y="6837332"/>
            <a:ext cx="15609094" cy="564637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Design decisions:</a:t>
            </a:r>
          </a:p>
          <a:p>
            <a:pPr marL="873125" indent="-873125">
              <a:buSzPct val="100000"/>
              <a:buAutoNum type="arabicPeriod" startAt="1"/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Depth: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number of layers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  <a:def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Width: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number of nodes in each layer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873125" indent="-873125">
              <a:buSzPct val="100000"/>
              <a:buAutoNum type="arabicPeriod" startAt="1"/>
            </a:pPr>
            <a:r>
              <a:t>Fully connected?</a:t>
            </a:r>
          </a:p>
        </p:txBody>
      </p:sp>
      <p:grpSp>
        <p:nvGrpSpPr>
          <p:cNvPr id="466" name="Group"/>
          <p:cNvGrpSpPr/>
          <p:nvPr/>
        </p:nvGrpSpPr>
        <p:grpSpPr>
          <a:xfrm>
            <a:off x="7976313" y="3187645"/>
            <a:ext cx="8431374" cy="3645175"/>
            <a:chOff x="0" y="0"/>
            <a:chExt cx="8431372" cy="3645174"/>
          </a:xfrm>
        </p:grpSpPr>
        <p:grpSp>
          <p:nvGrpSpPr>
            <p:cNvPr id="462" name="Group"/>
            <p:cNvGrpSpPr/>
            <p:nvPr/>
          </p:nvGrpSpPr>
          <p:grpSpPr>
            <a:xfrm>
              <a:off x="95249" y="-1"/>
              <a:ext cx="8240876" cy="3306176"/>
              <a:chOff x="0" y="0"/>
              <a:chExt cx="8240875" cy="3306174"/>
            </a:xfrm>
          </p:grpSpPr>
          <p:grpSp>
            <p:nvGrpSpPr>
              <p:cNvPr id="443" name="h1"/>
              <p:cNvGrpSpPr/>
              <p:nvPr/>
            </p:nvGrpSpPr>
            <p:grpSpPr>
              <a:xfrm>
                <a:off x="3531461" y="-1"/>
                <a:ext cx="1177951" cy="1448029"/>
                <a:chOff x="0" y="0"/>
                <a:chExt cx="1177949" cy="1448027"/>
              </a:xfrm>
            </p:grpSpPr>
            <p:sp>
              <p:nvSpPr>
                <p:cNvPr id="441" name="Circle"/>
                <p:cNvSpPr/>
                <p:nvPr/>
              </p:nvSpPr>
              <p:spPr>
                <a:xfrm>
                  <a:off x="0" y="135039"/>
                  <a:ext cx="1177950" cy="1177949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42" name="h1"/>
                <p:cNvSpPr txBox="1"/>
                <p:nvPr/>
              </p:nvSpPr>
              <p:spPr>
                <a:xfrm>
                  <a:off x="267756" y="0"/>
                  <a:ext cx="642437" cy="14480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444" name="Connection Line"/>
              <p:cNvSpPr/>
              <p:nvPr/>
            </p:nvSpPr>
            <p:spPr>
              <a:xfrm>
                <a:off x="588973" y="724013"/>
                <a:ext cx="3531464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45" name="Connection Line"/>
              <p:cNvSpPr/>
              <p:nvPr/>
            </p:nvSpPr>
            <p:spPr>
              <a:xfrm flipV="1">
                <a:off x="588973" y="724013"/>
                <a:ext cx="3531464" cy="1858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448" name="h2"/>
              <p:cNvGrpSpPr/>
              <p:nvPr/>
            </p:nvGrpSpPr>
            <p:grpSpPr>
              <a:xfrm>
                <a:off x="3531461" y="1858146"/>
                <a:ext cx="1177951" cy="1448029"/>
                <a:chOff x="0" y="0"/>
                <a:chExt cx="1177949" cy="1448027"/>
              </a:xfrm>
            </p:grpSpPr>
            <p:sp>
              <p:nvSpPr>
                <p:cNvPr id="446" name="Circle"/>
                <p:cNvSpPr/>
                <p:nvPr/>
              </p:nvSpPr>
              <p:spPr>
                <a:xfrm>
                  <a:off x="0" y="135039"/>
                  <a:ext cx="1177950" cy="1177951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47" name="h2"/>
                <p:cNvSpPr txBox="1"/>
                <p:nvPr/>
              </p:nvSpPr>
              <p:spPr>
                <a:xfrm>
                  <a:off x="267756" y="0"/>
                  <a:ext cx="642437" cy="14480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h</a:t>
                  </a:r>
                  <a:r>
                    <a:rPr baseline="-5998"/>
                    <a:t>2</a:t>
                  </a:r>
                </a:p>
              </p:txBody>
            </p:sp>
          </p:grpSp>
          <p:sp>
            <p:nvSpPr>
              <p:cNvPr id="449" name="Connection Line"/>
              <p:cNvSpPr/>
              <p:nvPr/>
            </p:nvSpPr>
            <p:spPr>
              <a:xfrm>
                <a:off x="588973" y="2582160"/>
                <a:ext cx="3531464" cy="2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50" name="Connection Line"/>
              <p:cNvSpPr/>
              <p:nvPr/>
            </p:nvSpPr>
            <p:spPr>
              <a:xfrm>
                <a:off x="588973" y="724013"/>
                <a:ext cx="3531464" cy="1858148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tail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grpSp>
            <p:nvGrpSpPr>
              <p:cNvPr id="453" name="y"/>
              <p:cNvGrpSpPr/>
              <p:nvPr/>
            </p:nvGrpSpPr>
            <p:grpSpPr>
              <a:xfrm>
                <a:off x="7062925" y="1057141"/>
                <a:ext cx="1177951" cy="1177951"/>
                <a:chOff x="0" y="0"/>
                <a:chExt cx="1177949" cy="1177949"/>
              </a:xfrm>
            </p:grpSpPr>
            <p:sp>
              <p:nvSpPr>
                <p:cNvPr id="451" name="Circle"/>
                <p:cNvSpPr/>
                <p:nvPr/>
              </p:nvSpPr>
              <p:spPr>
                <a:xfrm>
                  <a:off x="0" y="0"/>
                  <a:ext cx="1177950" cy="117795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52" name="y"/>
                <p:cNvSpPr txBox="1"/>
                <p:nvPr/>
              </p:nvSpPr>
              <p:spPr>
                <a:xfrm>
                  <a:off x="267756" y="195160"/>
                  <a:ext cx="642437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>
                  <a:lvl1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lvl1pPr>
                </a:lstStyle>
                <a:p>
                  <a:pPr/>
                  <a:r>
                    <a:t>y</a:t>
                  </a:r>
                </a:p>
              </p:txBody>
            </p:sp>
          </p:grpSp>
          <p:grpSp>
            <p:nvGrpSpPr>
              <p:cNvPr id="456" name="x2"/>
              <p:cNvGrpSpPr/>
              <p:nvPr/>
            </p:nvGrpSpPr>
            <p:grpSpPr>
              <a:xfrm>
                <a:off x="0" y="1993185"/>
                <a:ext cx="1177949" cy="1177951"/>
                <a:chOff x="0" y="0"/>
                <a:chExt cx="1177948" cy="1177949"/>
              </a:xfrm>
            </p:grpSpPr>
            <p:sp>
              <p:nvSpPr>
                <p:cNvPr id="454" name="Circle"/>
                <p:cNvSpPr/>
                <p:nvPr/>
              </p:nvSpPr>
              <p:spPr>
                <a:xfrm>
                  <a:off x="-1" y="0"/>
                  <a:ext cx="1177950" cy="117795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55" name="x2"/>
                <p:cNvSpPr txBox="1"/>
                <p:nvPr/>
              </p:nvSpPr>
              <p:spPr>
                <a:xfrm>
                  <a:off x="267756" y="195160"/>
                  <a:ext cx="642436" cy="7876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2</a:t>
                  </a:r>
                </a:p>
              </p:txBody>
            </p:sp>
          </p:grpSp>
          <p:grpSp>
            <p:nvGrpSpPr>
              <p:cNvPr id="459" name="x1"/>
              <p:cNvGrpSpPr/>
              <p:nvPr/>
            </p:nvGrpSpPr>
            <p:grpSpPr>
              <a:xfrm>
                <a:off x="0" y="135039"/>
                <a:ext cx="1177949" cy="1177949"/>
                <a:chOff x="0" y="0"/>
                <a:chExt cx="1177948" cy="1177948"/>
              </a:xfrm>
            </p:grpSpPr>
            <p:sp>
              <p:nvSpPr>
                <p:cNvPr id="457" name="Circle"/>
                <p:cNvSpPr/>
                <p:nvPr/>
              </p:nvSpPr>
              <p:spPr>
                <a:xfrm>
                  <a:off x="-1" y="-1"/>
                  <a:ext cx="1177950" cy="1177950"/>
                </a:xfrm>
                <a:prstGeom prst="ellipse">
                  <a:avLst/>
                </a:prstGeom>
                <a:noFill/>
                <a:ln w="190500" cap="flat">
                  <a:solidFill>
                    <a:srgbClr val="000000"/>
                  </a:solidFill>
                  <a:prstDash val="solid"/>
                  <a:miter lim="400000"/>
                </a:ln>
                <a:effectLst/>
              </p:spPr>
              <p:txBody>
                <a:bodyPr wrap="square" lIns="304800" tIns="304800" rIns="304800" bIns="304800" numCol="1" anchor="ctr">
                  <a:no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</a:p>
              </p:txBody>
            </p:sp>
            <p:sp>
              <p:nvSpPr>
                <p:cNvPr id="458" name="x1"/>
                <p:cNvSpPr txBox="1"/>
                <p:nvPr/>
              </p:nvSpPr>
              <p:spPr>
                <a:xfrm>
                  <a:off x="267756" y="195160"/>
                  <a:ext cx="642436" cy="787628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square" lIns="71436" tIns="71436" rIns="71436" bIns="71436" numCol="1" anchor="ctr">
                  <a:spAutoFit/>
                </a:bodyPr>
                <a:lstStyle/>
                <a:p>
                  <a:pPr>
                    <a:defRPr sz="4400">
                      <a:latin typeface="+mn-lt"/>
                      <a:ea typeface="+mn-ea"/>
                      <a:cs typeface="+mn-cs"/>
                      <a:sym typeface="Helvetica Neue"/>
                    </a:defRPr>
                  </a:pPr>
                  <a:r>
                    <a:t>x</a:t>
                  </a:r>
                  <a:r>
                    <a:rPr baseline="-5998"/>
                    <a:t>1</a:t>
                  </a:r>
                </a:p>
              </p:txBody>
            </p:sp>
          </p:grpSp>
          <p:sp>
            <p:nvSpPr>
              <p:cNvPr id="460" name="Connection Line"/>
              <p:cNvSpPr/>
              <p:nvPr/>
            </p:nvSpPr>
            <p:spPr>
              <a:xfrm flipH="1" flipV="1">
                <a:off x="4120436" y="724013"/>
                <a:ext cx="3531465" cy="922104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461" name="Connection Line"/>
              <p:cNvSpPr/>
              <p:nvPr/>
            </p:nvSpPr>
            <p:spPr>
              <a:xfrm flipH="1">
                <a:off x="4829009" y="1845655"/>
                <a:ext cx="2168745" cy="661554"/>
              </a:xfrm>
              <a:prstGeom prst="lin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  <a:headEnd type="triangle" w="med" len="med"/>
              </a:ln>
              <a:effectLst/>
            </p:spPr>
            <p:txBody>
              <a:bodyPr wrap="square" lIns="45718" tIns="45718" rIns="45718" bIns="45718" numCol="1" anchor="t">
                <a:noAutofit/>
              </a:bodyPr>
              <a:lstStyle/>
              <a:p>
                <a:pPr/>
              </a:p>
            </p:txBody>
          </p:sp>
        </p:grpSp>
        <p:grpSp>
          <p:nvGrpSpPr>
            <p:cNvPr id="465" name="Caption"/>
            <p:cNvGrpSpPr/>
            <p:nvPr/>
          </p:nvGrpSpPr>
          <p:grpSpPr>
            <a:xfrm>
              <a:off x="0" y="3367983"/>
              <a:ext cx="8431373" cy="277192"/>
              <a:chOff x="0" y="0"/>
              <a:chExt cx="8431372" cy="277191"/>
            </a:xfrm>
          </p:grpSpPr>
          <p:sp>
            <p:nvSpPr>
              <p:cNvPr id="463" name="Rectangle"/>
              <p:cNvSpPr/>
              <p:nvPr/>
            </p:nvSpPr>
            <p:spPr>
              <a:xfrm>
                <a:off x="0" y="0"/>
                <a:ext cx="8431373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64" name="A graph representing a feedforward neural network.  There are two nodes labelled x1 and x2, two additional nodes labelled h1 and h2, and a final node labelled y.  h1 has an incoming edge from x1 and an incoming edge from x2.  h2 has an incoming edge from"/>
              <p:cNvSpPr txBox="1"/>
              <p:nvPr/>
            </p:nvSpPr>
            <p:spPr>
              <a:xfrm>
                <a:off x="0" y="0"/>
                <a:ext cx="8431373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 graph representing a feedforward neural network.  There are two nodes labelled x1 and x2, two additional nodes labelled h1 and h2, and a final node labelled y.  h1 has an incoming edge from x1 and an incoming edge from x2.  h2 has an incoming edge from x1 and an incoming edge from x2.  y has incoming edges from h1 and h2.</a:t>
                </a:r>
              </a:p>
            </p:txBody>
          </p:sp>
        </p:grpSp>
      </p:grp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8" name="Universal Approximation Theorem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>
            <a:lvl1pPr defTabSz="747592">
              <a:defRPr sz="10100"/>
            </a:lvl1pPr>
          </a:lstStyle>
          <a:p>
            <a:pPr/>
            <a:r>
              <a:t>Universal Approximation Theorem</a:t>
            </a:r>
          </a:p>
        </p:txBody>
      </p:sp>
      <p:sp>
        <p:nvSpPr>
          <p:cNvPr id="469" name="Theorem: (Hornik et al. 1989; Cybenko 1989; Leshno et al. 1993) A feedforward network with one hidden layer with a &quot;squashing&quot; activation or rectified linear activation and a linear output layer can approximate any function to within any given error boun"/>
          <p:cNvSpPr txBox="1"/>
          <p:nvPr>
            <p:ph type="body" idx="1"/>
          </p:nvPr>
        </p:nvSpPr>
        <p:spPr>
          <a:xfrm>
            <a:off x="3416263" y="3575533"/>
            <a:ext cx="17228914" cy="884039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Theorem: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(Hornik et al. 1989; Cybenko 1989; Leshno et al. 1993)</a:t>
            </a:r>
            <a:br>
              <a:rPr b="0" sz="3600">
                <a:solidFill>
                  <a:srgbClr val="929292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A feedforward network with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one hidden layer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with a "squashing" activation or rectified linear activation and a linear output layer can approximate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 function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within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 given error bound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, given enough hidden units.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So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wide but shallow</a:t>
            </a:r>
            <a:r>
              <a:t> feedforward network can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represent</a:t>
            </a:r>
            <a:r>
              <a:t> any function we're trying to learn!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Why bother with multiple layers?  (i.e., depth &gt; 1)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4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69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" name="Training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Training</a:t>
            </a:r>
          </a:p>
        </p:txBody>
      </p:sp>
      <p:sp>
        <p:nvSpPr>
          <p:cNvPr id="472" name="A neural network is a function   that maps from input features to target features…"/>
          <p:cNvSpPr txBox="1"/>
          <p:nvPr>
            <p:ph type="body" idx="1"/>
          </p:nvPr>
        </p:nvSpPr>
        <p:spPr>
          <a:xfrm>
            <a:off x="2667000" y="3664853"/>
            <a:ext cx="19050000" cy="8840391"/>
          </a:xfrm>
          <a:prstGeom prst="rect">
            <a:avLst/>
          </a:prstGeom>
        </p:spPr>
        <p:txBody>
          <a:bodyPr/>
          <a:lstStyle/>
          <a:p>
            <a:pPr marL="543955" indent="-543955" defTabSz="731162">
              <a:spcBef>
                <a:spcPts val="3200"/>
              </a:spcBef>
              <a:defRPr sz="3900"/>
            </a:pPr>
            <a:r>
              <a:t>A neural network is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function</a:t>
            </a:r>
            <a:r>
              <a:t> </a:t>
            </a:r>
            <a14:m>
              <m:oMath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maps from input features to target features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The function is identified by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parameters</a:t>
            </a:r>
            <a:r>
              <a:t> </a:t>
            </a:r>
            <a14:m>
              <m:oMath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7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p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47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</m:oMath>
            </a14:m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We train a neural network by setting these parameters</a:t>
            </a: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Neural networks are trained using variants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 descent</a:t>
            </a:r>
          </a:p>
          <a:p>
            <a:pPr lvl="2" marL="1335165" indent="-543955" defTabSz="731162">
              <a:spcBef>
                <a:spcPts val="3200"/>
              </a:spcBef>
              <a:defRPr sz="3900"/>
            </a:pPr>
            <a:r>
              <a:t>e.g., stochastic gradient descent</a:t>
            </a:r>
          </a:p>
          <a:p>
            <a:pPr marL="543955" indent="-543955" defTabSz="731162">
              <a:spcBef>
                <a:spcPts val="3200"/>
              </a:spcBef>
              <a:defRPr sz="39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Back propagation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is an algorithm that allows for efficient computation of the </a:t>
            </a:r>
            <a:r>
              <a:rPr>
                <a:solidFill>
                  <a:srgbClr val="C82506"/>
                </a:solidFill>
              </a:rPr>
              <a:t>gradient</a:t>
            </a:r>
            <a:endParaRPr>
              <a:solidFill>
                <a:srgbClr val="C82506"/>
              </a:solidFill>
            </a:endParaRPr>
          </a:p>
          <a:p>
            <a:pPr marL="543955" indent="-543955" defTabSz="731162">
              <a:spcBef>
                <a:spcPts val="3200"/>
              </a:spcBef>
              <a:defRPr sz="3900"/>
            </a:pPr>
            <a:r>
              <a:t>Modern frameworks can compute the gradient in other ways (e.g.,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automatic differentiation</a:t>
            </a:r>
            <a:r>
              <a:t>) even for complicated units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Neural Network Parameters"/>
          <p:cNvSpPr txBox="1"/>
          <p:nvPr>
            <p:ph type="title"/>
          </p:nvPr>
        </p:nvSpPr>
        <p:spPr>
          <a:xfrm>
            <a:off x="2667000" y="475268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Neural Network Parameters</a:t>
            </a:r>
          </a:p>
        </p:txBody>
      </p:sp>
      <p:sp>
        <p:nvSpPr>
          <p:cNvPr id="475" name="A neural network is just a supervised model…"/>
          <p:cNvSpPr txBox="1"/>
          <p:nvPr>
            <p:ph type="body" sz="half" idx="1"/>
          </p:nvPr>
        </p:nvSpPr>
        <p:spPr>
          <a:xfrm>
            <a:off x="2667000" y="7598377"/>
            <a:ext cx="19050000" cy="497389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A neural network is just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supervised</a:t>
            </a:r>
            <a:r>
              <a:t>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model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It is a function that takes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inputs</a:t>
            </a:r>
            <a:r>
              <a:t> </a:t>
            </a:r>
            <a14:m>
              <m:oMath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t>, and computes an output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based on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parameters</a:t>
            </a:r>
            <a:r>
              <a:t>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 lvl="2"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is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θ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 a feedforward neural network?</a:t>
            </a:r>
            <a:endParaRPr sz="5000"/>
          </a:p>
        </p:txBody>
      </p:sp>
      <p:grpSp>
        <p:nvGrpSpPr>
          <p:cNvPr id="497" name="Group"/>
          <p:cNvGrpSpPr/>
          <p:nvPr/>
        </p:nvGrpSpPr>
        <p:grpSpPr>
          <a:xfrm>
            <a:off x="8083452" y="3557206"/>
            <a:ext cx="8255004" cy="3423784"/>
            <a:chOff x="0" y="0"/>
            <a:chExt cx="8255002" cy="3423783"/>
          </a:xfrm>
        </p:grpSpPr>
        <p:grpSp>
          <p:nvGrpSpPr>
            <p:cNvPr id="478" name="h1"/>
            <p:cNvGrpSpPr/>
            <p:nvPr/>
          </p:nvGrpSpPr>
          <p:grpSpPr>
            <a:xfrm>
              <a:off x="4073680" y="0"/>
              <a:ext cx="1325323" cy="1325323"/>
              <a:chOff x="0" y="0"/>
              <a:chExt cx="1325322" cy="1325322"/>
            </a:xfrm>
          </p:grpSpPr>
          <p:sp>
            <p:nvSpPr>
              <p:cNvPr id="476" name="Circle"/>
              <p:cNvSpPr/>
              <p:nvPr/>
            </p:nvSpPr>
            <p:spPr>
              <a:xfrm>
                <a:off x="-1" y="-1"/>
                <a:ext cx="1325324" cy="1325324"/>
              </a:xfrm>
              <a:prstGeom prst="ellips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77" name="h1"/>
              <p:cNvSpPr txBox="1"/>
              <p:nvPr/>
            </p:nvSpPr>
            <p:spPr>
              <a:xfrm>
                <a:off x="257589" y="355435"/>
                <a:ext cx="810143" cy="6144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h</a:t>
                </a:r>
                <a:r>
                  <a:rPr baseline="-5998"/>
                  <a:t>1</a:t>
                </a:r>
              </a:p>
            </p:txBody>
          </p:sp>
        </p:grpSp>
        <p:sp>
          <p:nvSpPr>
            <p:cNvPr id="479" name="Connection Line"/>
            <p:cNvSpPr/>
            <p:nvPr/>
          </p:nvSpPr>
          <p:spPr>
            <a:xfrm flipV="1">
              <a:off x="662659" y="662660"/>
              <a:ext cx="4073682" cy="7845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80" name="Connection Line"/>
            <p:cNvSpPr/>
            <p:nvPr/>
          </p:nvSpPr>
          <p:spPr>
            <a:xfrm flipV="1">
              <a:off x="662659" y="662660"/>
              <a:ext cx="4073682" cy="2098463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81" name="Connection Line"/>
            <p:cNvSpPr/>
            <p:nvPr/>
          </p:nvSpPr>
          <p:spPr>
            <a:xfrm>
              <a:off x="4736340" y="662660"/>
              <a:ext cx="2856002" cy="1053154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grpSp>
          <p:nvGrpSpPr>
            <p:cNvPr id="484" name="h2"/>
            <p:cNvGrpSpPr/>
            <p:nvPr/>
          </p:nvGrpSpPr>
          <p:grpSpPr>
            <a:xfrm>
              <a:off x="4073680" y="2098461"/>
              <a:ext cx="1325323" cy="1325323"/>
              <a:chOff x="0" y="0"/>
              <a:chExt cx="1325322" cy="1325322"/>
            </a:xfrm>
          </p:grpSpPr>
          <p:sp>
            <p:nvSpPr>
              <p:cNvPr id="482" name="Circle"/>
              <p:cNvSpPr/>
              <p:nvPr/>
            </p:nvSpPr>
            <p:spPr>
              <a:xfrm>
                <a:off x="-1" y="-1"/>
                <a:ext cx="1325324" cy="1325324"/>
              </a:xfrm>
              <a:prstGeom prst="ellips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83" name="h2"/>
              <p:cNvSpPr txBox="1"/>
              <p:nvPr/>
            </p:nvSpPr>
            <p:spPr>
              <a:xfrm>
                <a:off x="257589" y="355435"/>
                <a:ext cx="810143" cy="6144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h</a:t>
                </a:r>
                <a:r>
                  <a:rPr baseline="-5998"/>
                  <a:t>2</a:t>
                </a:r>
              </a:p>
            </p:txBody>
          </p:sp>
        </p:grpSp>
        <p:sp>
          <p:nvSpPr>
            <p:cNvPr id="485" name="Connection Line"/>
            <p:cNvSpPr/>
            <p:nvPr/>
          </p:nvSpPr>
          <p:spPr>
            <a:xfrm>
              <a:off x="662659" y="2761121"/>
              <a:ext cx="4073682" cy="2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sp>
          <p:nvSpPr>
            <p:cNvPr id="486" name="Connection Line"/>
            <p:cNvSpPr/>
            <p:nvPr/>
          </p:nvSpPr>
          <p:spPr>
            <a:xfrm>
              <a:off x="662659" y="670503"/>
              <a:ext cx="4073682" cy="2090620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grpSp>
          <p:nvGrpSpPr>
            <p:cNvPr id="489" name="y"/>
            <p:cNvGrpSpPr/>
            <p:nvPr/>
          </p:nvGrpSpPr>
          <p:grpSpPr>
            <a:xfrm>
              <a:off x="6929680" y="1053152"/>
              <a:ext cx="1325323" cy="1325323"/>
              <a:chOff x="0" y="0"/>
              <a:chExt cx="1325322" cy="1325322"/>
            </a:xfrm>
          </p:grpSpPr>
          <p:sp>
            <p:nvSpPr>
              <p:cNvPr id="487" name="Circle"/>
              <p:cNvSpPr/>
              <p:nvPr/>
            </p:nvSpPr>
            <p:spPr>
              <a:xfrm>
                <a:off x="-1" y="-1"/>
                <a:ext cx="1325324" cy="1325324"/>
              </a:xfrm>
              <a:prstGeom prst="ellips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88" name="y"/>
              <p:cNvSpPr txBox="1"/>
              <p:nvPr/>
            </p:nvSpPr>
            <p:spPr>
              <a:xfrm>
                <a:off x="257589" y="355435"/>
                <a:ext cx="810143" cy="6144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>
                <a:lvl1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y</a:t>
                </a:r>
              </a:p>
            </p:txBody>
          </p:sp>
        </p:grpSp>
        <p:sp>
          <p:nvSpPr>
            <p:cNvPr id="490" name="Connection Line"/>
            <p:cNvSpPr/>
            <p:nvPr/>
          </p:nvSpPr>
          <p:spPr>
            <a:xfrm flipV="1">
              <a:off x="4736340" y="1715812"/>
              <a:ext cx="2856002" cy="1045311"/>
            </a:xfrm>
            <a:prstGeom prst="line">
              <a:avLst/>
            </a:prstGeom>
            <a:noFill/>
            <a:ln w="635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45718" tIns="45718" rIns="45718" bIns="45718" numCol="1" anchor="t">
              <a:noAutofit/>
            </a:bodyPr>
            <a:lstStyle/>
            <a:p>
              <a:pPr/>
            </a:p>
          </p:txBody>
        </p:sp>
        <p:grpSp>
          <p:nvGrpSpPr>
            <p:cNvPr id="493" name="x2"/>
            <p:cNvGrpSpPr/>
            <p:nvPr/>
          </p:nvGrpSpPr>
          <p:grpSpPr>
            <a:xfrm>
              <a:off x="-1" y="2098461"/>
              <a:ext cx="1325323" cy="1325323"/>
              <a:chOff x="0" y="0"/>
              <a:chExt cx="1325322" cy="1325322"/>
            </a:xfrm>
          </p:grpSpPr>
          <p:sp>
            <p:nvSpPr>
              <p:cNvPr id="491" name="Circle"/>
              <p:cNvSpPr/>
              <p:nvPr/>
            </p:nvSpPr>
            <p:spPr>
              <a:xfrm>
                <a:off x="-1" y="-1"/>
                <a:ext cx="1325324" cy="1325324"/>
              </a:xfrm>
              <a:prstGeom prst="ellips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92" name="x2"/>
              <p:cNvSpPr txBox="1"/>
              <p:nvPr/>
            </p:nvSpPr>
            <p:spPr>
              <a:xfrm>
                <a:off x="257589" y="355435"/>
                <a:ext cx="810143" cy="6144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x</a:t>
                </a:r>
                <a:r>
                  <a:rPr baseline="-5998"/>
                  <a:t>2</a:t>
                </a:r>
              </a:p>
            </p:txBody>
          </p:sp>
        </p:grpSp>
        <p:grpSp>
          <p:nvGrpSpPr>
            <p:cNvPr id="496" name="x1"/>
            <p:cNvGrpSpPr/>
            <p:nvPr/>
          </p:nvGrpSpPr>
          <p:grpSpPr>
            <a:xfrm>
              <a:off x="-1" y="7843"/>
              <a:ext cx="1325323" cy="1325323"/>
              <a:chOff x="0" y="0"/>
              <a:chExt cx="1325322" cy="1325322"/>
            </a:xfrm>
          </p:grpSpPr>
          <p:sp>
            <p:nvSpPr>
              <p:cNvPr id="494" name="Circle"/>
              <p:cNvSpPr/>
              <p:nvPr/>
            </p:nvSpPr>
            <p:spPr>
              <a:xfrm>
                <a:off x="-1" y="-1"/>
                <a:ext cx="1325324" cy="1325324"/>
              </a:xfrm>
              <a:prstGeom prst="ellipse">
                <a:avLst/>
              </a:prstGeom>
              <a:noFill/>
              <a:ln w="127000" cap="flat">
                <a:solidFill>
                  <a:srgbClr val="000000"/>
                </a:solidFill>
                <a:prstDash val="solid"/>
                <a:miter lim="400000"/>
              </a:ln>
              <a:effectLst/>
            </p:spPr>
            <p:txBody>
              <a:bodyPr wrap="square" lIns="304800" tIns="304800" rIns="304800" bIns="304800" numCol="1" anchor="ctr">
                <a:no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495" name="x1"/>
              <p:cNvSpPr txBox="1"/>
              <p:nvPr/>
            </p:nvSpPr>
            <p:spPr>
              <a:xfrm>
                <a:off x="257589" y="355435"/>
                <a:ext cx="810143" cy="61445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71436" tIns="71436" rIns="71436" bIns="71436" numCol="1" anchor="ctr">
                <a:spAutoFit/>
              </a:bodyPr>
              <a:lstStyle/>
              <a:p>
                <a:pPr>
                  <a:defRPr sz="3100">
                    <a:solidFill>
                      <a:srgbClr val="000000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  <a:r>
                  <a:t>x</a:t>
                </a:r>
                <a:r>
                  <a:rPr baseline="-5998"/>
                  <a:t>1</a:t>
                </a:r>
              </a:p>
            </p:txBody>
          </p:sp>
        </p:grpSp>
      </p:grpSp>
      <p:grpSp>
        <p:nvGrpSpPr>
          <p:cNvPr id="500" name="Rectangle"/>
          <p:cNvGrpSpPr/>
          <p:nvPr/>
        </p:nvGrpSpPr>
        <p:grpSpPr>
          <a:xfrm>
            <a:off x="7747000" y="3237096"/>
            <a:ext cx="8890000" cy="4064003"/>
            <a:chOff x="0" y="0"/>
            <a:chExt cx="8890000" cy="4064001"/>
          </a:xfrm>
        </p:grpSpPr>
        <p:sp>
          <p:nvSpPr>
            <p:cNvPr id="498" name="Rectangle"/>
            <p:cNvSpPr/>
            <p:nvPr/>
          </p:nvSpPr>
          <p:spPr>
            <a:xfrm>
              <a:off x="0" y="-1"/>
              <a:ext cx="8890000" cy="4064003"/>
            </a:xfrm>
            <a:prstGeom prst="rect">
              <a:avLst/>
            </a:prstGeom>
            <a:solidFill>
              <a:srgbClr val="000000"/>
            </a:solidFill>
            <a:ln w="12700" cap="flat">
              <a:noFill/>
              <a:miter lim="400000"/>
            </a:ln>
            <a:effectLst/>
          </p:spPr>
          <p:txBody>
            <a:bodyPr wrap="square" lIns="304800" tIns="304800" rIns="304800" bIns="304800" numCol="1" anchor="ctr">
              <a:noAutofit/>
            </a:bodyPr>
            <a:lstStyle/>
            <a:p>
              <a:pPr>
                <a:defRPr sz="120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499" name="Text"/>
            <p:cNvSpPr txBox="1"/>
            <p:nvPr/>
          </p:nvSpPr>
          <p:spPr>
            <a:xfrm>
              <a:off x="0" y="912605"/>
              <a:ext cx="8890000" cy="22387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71436" tIns="71436" rIns="71436" bIns="71436" numCol="1" anchor="ctr">
              <a:spAutoFit/>
            </a:bodyPr>
            <a:lstStyle/>
            <a:p>
              <a:pPr>
                <a:defRPr sz="14400">
                  <a:solidFill>
                    <a:srgbClr val="FEFEFE"/>
                  </a:solidFill>
                  <a:latin typeface="Cambria Math"/>
                  <a:ea typeface="Cambria Math"/>
                  <a:cs typeface="Cambria Math"/>
                  <a:sym typeface="Cambria Math"/>
                </a:defRPr>
              </a:pPr>
              <a14:m>
                <m:oMath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θ</m:t>
                  </m:r>
                  <m:r>
                    <a:rPr xmlns:a="http://schemas.openxmlformats.org/drawingml/2006/main" sz="14400" i="1">
                      <a:solidFill>
                        <a:srgbClr val="FEFEFE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a14:m>
              <a:r>
                <a:rPr sz="64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rPr>
                <a:t> </a:t>
              </a:r>
              <a:endParaRPr sz="13586"/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0" grpId="1"/>
      <p:bldP build="p" bldLvl="5" animBg="1" rev="0" advAuto="0" spid="475" grpId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Logistics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Logistics</a:t>
            </a:r>
          </a:p>
        </p:txBody>
      </p:sp>
      <p:sp>
        <p:nvSpPr>
          <p:cNvPr id="150" name="Assignment #2 late deadline is Friday (tomorrow) at 11:59pm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Assignment #2 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late deadline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Friday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(tomorrow) at 11:59pm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Midterm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Tuesday, Oct 24</a:t>
            </a:r>
          </a:p>
          <a:p>
            <a:pPr lvl="2"/>
            <a:r>
              <a:t>Coverage: Everything up to and including today (Neural Networks)</a:t>
            </a:r>
          </a:p>
          <a:p>
            <a:pPr lvl="2"/>
            <a:r>
              <a:t>Usual lecture time &amp; place</a:t>
            </a:r>
          </a:p>
          <a:p>
            <a:pPr lvl="2"/>
            <a:r>
              <a:t>Cheat sheet: One sheet of paper, double-sided okay, hand-written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Training Neural Networks"/>
          <p:cNvSpPr txBox="1"/>
          <p:nvPr>
            <p:ph type="title"/>
          </p:nvPr>
        </p:nvSpPr>
        <p:spPr>
          <a:xfrm>
            <a:off x="2667000" y="617395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Training Neural Networks</a:t>
            </a:r>
          </a:p>
        </p:txBody>
      </p:sp>
      <p:sp>
        <p:nvSpPr>
          <p:cNvPr id="503" name="Specify a loss   and a set of training examples:…"/>
          <p:cNvSpPr txBox="1"/>
          <p:nvPr>
            <p:ph type="body" idx="1"/>
          </p:nvPr>
        </p:nvSpPr>
        <p:spPr>
          <a:xfrm>
            <a:off x="2667000" y="3045398"/>
            <a:ext cx="19050000" cy="10074376"/>
          </a:xfrm>
          <a:prstGeom prst="rect">
            <a:avLst/>
          </a:prstGeom>
        </p:spPr>
        <p:txBody>
          <a:bodyPr/>
          <a:lstStyle/>
          <a:p>
            <a:pPr marL="586922" indent="-586922" defTabSz="788916">
              <a:spcBef>
                <a:spcPts val="3300"/>
              </a:spcBef>
              <a:defRPr sz="4158"/>
            </a:pPr>
            <a:r>
              <a:t>Specify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</a:t>
            </a:r>
            <a:r>
              <a:t>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</m:oMath>
            </a14:m>
            <a:r>
              <a:t> and 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examples: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0" indent="0" algn="ctr" defTabSz="788916">
              <a:spcBef>
                <a:spcPts val="3300"/>
              </a:spcBef>
              <a:buSzTx/>
              <a:buNone/>
              <a:defRPr sz="5148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.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158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158"/>
          </a:p>
          <a:p>
            <a:pPr marL="586922" indent="-586922" defTabSz="788916">
              <a:spcBef>
                <a:spcPts val="3300"/>
              </a:spcBef>
              <a:defRPr sz="4158"/>
            </a:pPr>
            <a:r>
              <a:t>Training by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 descent</a:t>
            </a:r>
            <a:r>
              <a:t>:</a:t>
            </a:r>
          </a:p>
          <a:p>
            <a:pPr lvl="2" marL="2058042" indent="-838461" defTabSz="788916">
              <a:spcBef>
                <a:spcPts val="3300"/>
              </a:spcBef>
              <a:buSzPct val="100000"/>
              <a:buAutoNum type="arabicPeriod" startAt="1"/>
              <a:defRPr sz="4158"/>
            </a:pPr>
            <a:r>
              <a:t>Compute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</a:t>
            </a:r>
            <a:r>
              <a:t> on training data: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ty m:val="b"/>
                  </m:rP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Upp>
                  <m:e>
                    <m:limLow>
                      <m:e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ℓ</m:t>
                </m:r>
                <m:d>
                  <m:d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p>
                      <m:e>
                        <m:r>
                          <m:rPr>
                            <m:sty m:val="b"/>
                          </m:r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p>
                      <m:e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</m:e>
                      <m:sup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p>
                  </m:e>
                </m:d>
              </m:oMath>
            </a14:m>
          </a:p>
          <a:p>
            <a:pPr lvl="2" marL="2058042" indent="-838461" defTabSz="788916">
              <a:spcBef>
                <a:spcPts val="3300"/>
              </a:spcBef>
              <a:buSzPct val="100000"/>
              <a:buAutoNum type="arabicPeriod" startAt="1"/>
              <a:defRPr sz="4158"/>
            </a:pPr>
            <a:r>
              <a:t>Compute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</a:t>
            </a:r>
            <a:r>
              <a:t> of loss:      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m:rPr>
                    <m:sty m:val="b"/>
                  </m:rP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b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</a:p>
          <a:p>
            <a:pPr lvl="2" marL="2058042" indent="-838461" defTabSz="788916">
              <a:spcBef>
                <a:spcPts val="3300"/>
              </a:spcBef>
              <a:buSzPct val="100000"/>
              <a:buAutoNum type="arabicPeriod" startAt="1"/>
              <a:defRPr sz="4158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Update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t>parameters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to make loss smaller:</a:t>
            </a:r>
          </a:p>
          <a:p>
            <a:pPr lvl="2" marL="0" indent="0" algn="ctr" defTabSz="788916">
              <a:spcBef>
                <a:spcPts val="3300"/>
              </a:spcBef>
              <a:buSzTx/>
              <a:buNone/>
              <a:defRPr sz="5148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d>
                  <m:d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eqArr>
                      <m:eqArrPr>
                        <m:ctrl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p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sup>
                        </m:sSup>
                      </m:e>
                      <m:e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e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sup>
                        </m:sSup>
                      </m:e>
                    </m:eqArr>
                  </m:e>
                </m:d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eqArr>
                      <m:eqArrPr>
                        <m:ctrl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p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o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l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sup>
                        </m:sSup>
                      </m:e>
                      <m:e>
                        <m:sSup>
                          <m:e>
                            <m:r>
                              <m:rPr>
                                <m:sty m:val="b"/>
                              </m:r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b</m:t>
                            </m:r>
                          </m:e>
                          <m:sup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o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l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d</m:t>
                            </m:r>
                          </m:sup>
                        </m:sSup>
                      </m:e>
                    </m:eqArr>
                  </m:e>
                </m:d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-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η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b</m:t>
                    </m:r>
                  </m:e>
                  <m:sup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o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l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sup>
                </m:sSup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158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906"/>
          </a:p>
        </p:txBody>
      </p:sp>
      <p:pic>
        <p:nvPicPr>
          <p:cNvPr id="504" name="Line Line" descr="Line Lin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997027" y="7737406"/>
            <a:ext cx="3073498" cy="101602"/>
          </a:xfrm>
          <a:prstGeom prst="rect">
            <a:avLst/>
          </a:prstGeom>
          <a:ln w="12700">
            <a:miter lim="400000"/>
          </a:ln>
        </p:spPr>
      </p:pic>
      <p:pic>
        <p:nvPicPr>
          <p:cNvPr id="505" name="Line Line" descr="Line Lin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0346970" y="7737406"/>
            <a:ext cx="972336" cy="101602"/>
          </a:xfrm>
          <a:prstGeom prst="rect">
            <a:avLst/>
          </a:prstGeom>
          <a:ln w="12700">
            <a:miter lim="400000"/>
          </a:ln>
        </p:spPr>
      </p:pic>
      <p:sp>
        <p:nvSpPr>
          <p:cNvPr id="506" name="Rectangle"/>
          <p:cNvSpPr/>
          <p:nvPr/>
        </p:nvSpPr>
        <p:spPr>
          <a:xfrm>
            <a:off x="3645484" y="8901469"/>
            <a:ext cx="11568532" cy="1133700"/>
          </a:xfrm>
          <a:prstGeom prst="rect">
            <a:avLst/>
          </a:prstGeom>
          <a:ln w="101600">
            <a:solidFill>
              <a:srgbClr val="B51600"/>
            </a:solidFill>
            <a:miter lim="400000"/>
          </a:ln>
        </p:spPr>
        <p:txBody>
          <a:bodyPr lIns="304800" tIns="304800" rIns="304800" bIns="304800" anchor="ctr"/>
          <a:lstStyle/>
          <a:p>
            <a:pPr>
              <a:defRPr sz="3000">
                <a:solidFill>
                  <a:srgbClr val="FFFFFF"/>
                </a:solidFill>
              </a:defRPr>
            </a:pPr>
          </a:p>
        </p:txBody>
      </p:sp>
      <p:sp>
        <p:nvSpPr>
          <p:cNvPr id="507" name="Prediction"/>
          <p:cNvSpPr txBox="1"/>
          <p:nvPr/>
        </p:nvSpPr>
        <p:spPr>
          <a:xfrm>
            <a:off x="17537726" y="7967940"/>
            <a:ext cx="1992097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EE230C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Prediction</a:t>
            </a:r>
          </a:p>
        </p:txBody>
      </p:sp>
      <p:sp>
        <p:nvSpPr>
          <p:cNvPr id="508" name="Target"/>
          <p:cNvSpPr txBox="1"/>
          <p:nvPr/>
        </p:nvSpPr>
        <p:spPr>
          <a:xfrm>
            <a:off x="20200410" y="7967940"/>
            <a:ext cx="1265453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027001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Target</a:t>
            </a:r>
          </a:p>
        </p:txBody>
      </p:sp>
      <p:sp>
        <p:nvSpPr>
          <p:cNvPr id="509" name="Loss function (e.g., squared error)"/>
          <p:cNvSpPr txBox="1"/>
          <p:nvPr/>
        </p:nvSpPr>
        <p:spPr>
          <a:xfrm>
            <a:off x="17929925" y="5262367"/>
            <a:ext cx="3708324" cy="10966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 algn="l"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Loss function</a:t>
            </a:r>
            <a:br/>
            <a:r>
              <a:t>(e.g., squared error)</a:t>
            </a:r>
          </a:p>
        </p:txBody>
      </p:sp>
      <p:sp>
        <p:nvSpPr>
          <p:cNvPr id="510" name="Line"/>
          <p:cNvSpPr/>
          <p:nvPr/>
        </p:nvSpPr>
        <p:spPr>
          <a:xfrm flipV="1">
            <a:off x="16670492" y="5776405"/>
            <a:ext cx="1270002" cy="127000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511" name="(Subsequent lecture)"/>
          <p:cNvSpPr txBox="1"/>
          <p:nvPr/>
        </p:nvSpPr>
        <p:spPr>
          <a:xfrm>
            <a:off x="15427740" y="9217349"/>
            <a:ext cx="3746526" cy="62638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solidFill>
                  <a:srgbClr val="C82506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r>
              <a:t>(Subsequent lecture)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5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5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5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4" fill="hold"/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5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5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09" grpId="7"/>
      <p:bldP build="whole" bldLvl="1" animBg="1" rev="0" advAuto="0" spid="506" grpId="8"/>
      <p:bldP build="whole" bldLvl="1" animBg="1" rev="0" advAuto="0" spid="507" grpId="3"/>
      <p:bldP build="whole" bldLvl="1" animBg="1" rev="0" advAuto="0" spid="504" grpId="2"/>
      <p:bldP build="whole" bldLvl="1" animBg="1" rev="0" advAuto="0" spid="510" grpId="6"/>
      <p:bldP build="whole" bldLvl="1" animBg="1" rev="0" advAuto="0" spid="505" grpId="4"/>
      <p:bldP build="whole" bldLvl="1" animBg="1" rev="0" advAuto="0" spid="511" grpId="9"/>
      <p:bldP build="whole" bldLvl="1" animBg="1" rev="0" advAuto="0" spid="508" grpId="5"/>
      <p:bldP build="p" bldLvl="5" animBg="1" rev="0" advAuto="0" spid="503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" name="Hidden Unit Activation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Hidden Unit Activations</a:t>
            </a:r>
          </a:p>
        </p:txBody>
      </p:sp>
      <p:sp>
        <p:nvSpPr>
          <p:cNvPr id="514" name="Default choice: Rectified linear units (ReLU)…"/>
          <p:cNvSpPr txBox="1"/>
          <p:nvPr>
            <p:ph type="body" idx="1"/>
          </p:nvPr>
        </p:nvSpPr>
        <p:spPr>
          <a:xfrm>
            <a:off x="2667000" y="3664853"/>
            <a:ext cx="19050000" cy="8840391"/>
          </a:xfrm>
          <a:prstGeom prst="rect">
            <a:avLst/>
          </a:prstGeom>
        </p:spPr>
        <p:txBody>
          <a:bodyPr/>
          <a:lstStyle/>
          <a:p>
            <a:pPr/>
            <a:r>
              <a:t>Default choice: Rectified linear units (ReLU)</a:t>
            </a:r>
            <a:br/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m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z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endParaRPr sz="5000">
              <a:latin typeface="Times Roman"/>
              <a:ea typeface="Times Roman"/>
              <a:cs typeface="Times Roman"/>
              <a:sym typeface="Times Roman"/>
            </a:endParaRPr>
          </a:p>
          <a:p>
            <a:pPr/>
            <a:r>
              <a:t>Other common types:</a:t>
            </a:r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t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a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n</m:t>
                  </m:r>
                  <m:r>
                    <m:rPr>
                      <m:sty m:val="p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z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</m:oMath>
              </m:oMathPara>
            </a14:m>
            <a:endParaRPr sz="5000"/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f>
                  <m:fPr>
                    <m:ctrl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num>
                  <m:den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e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e</m:t>
                        </m:r>
                      </m:e>
                      <m:sup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-</m:t>
                        </m:r>
                        <m:r>
                          <a:rPr xmlns:a="http://schemas.openxmlformats.org/drawingml/2006/main" sz="53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z</m:t>
                        </m:r>
                      </m:sup>
                    </m:sSup>
                  </m:den>
                </m:f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(sigmoid)</a:t>
            </a:r>
            <a:endParaRPr sz="440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Sigmoid suffers from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vanishing gradients</a:t>
            </a:r>
            <a:r>
              <a:t>; ReLU does not</a:t>
            </a:r>
          </a:p>
        </p:txBody>
      </p:sp>
      <p:pic>
        <p:nvPicPr>
          <p:cNvPr id="515" name="relu.pdf" descr="relu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6232776" y="2476533"/>
            <a:ext cx="5080002" cy="3810003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18" name="A graph representing the linear rectified unit activation function.  Left of 0, the function is flat at 0; right of 0, the function is a straight 45-degree diagonal line."/>
          <p:cNvGrpSpPr/>
          <p:nvPr/>
        </p:nvGrpSpPr>
        <p:grpSpPr>
          <a:xfrm>
            <a:off x="16232776" y="6388134"/>
            <a:ext cx="5080002" cy="277191"/>
            <a:chOff x="0" y="0"/>
            <a:chExt cx="5080001" cy="277190"/>
          </a:xfrm>
        </p:grpSpPr>
        <p:sp>
          <p:nvSpPr>
            <p:cNvPr id="516" name="Rectangle"/>
            <p:cNvSpPr/>
            <p:nvPr/>
          </p:nvSpPr>
          <p:spPr>
            <a:xfrm>
              <a:off x="0" y="0"/>
              <a:ext cx="5080002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800" tIns="304800" rIns="304800" bIns="304800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17" name="A graph representing the linear rectified unit activation function.  Left of 0, the function is flat at 0; right of 0, the function is a straight 45-degree diagonal line."/>
            <p:cNvSpPr txBox="1"/>
            <p:nvPr/>
          </p:nvSpPr>
          <p:spPr>
            <a:xfrm>
              <a:off x="-1" y="-1"/>
              <a:ext cx="5080003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A graph representing the linear rectified unit activation function.  Left of 0, the function is flat at 0; right of 0, the function is a straight 45-degree diagonal line.</a:t>
              </a:r>
            </a:p>
          </p:txBody>
        </p:sp>
      </p:grpSp>
      <p:pic>
        <p:nvPicPr>
          <p:cNvPr id="519" name="sigmoid.pdf" descr="sigmoid.pdf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232776" y="6941066"/>
            <a:ext cx="5080002" cy="3810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520" name="wide_sigmoid.pdf" descr="wide_sigmoid.pdf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6232776" y="6941066"/>
            <a:ext cx="5080002" cy="3810002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523" name="The graph for the sigmoid function; the x-axis plots t from -5 to 5, and the y-axis plots the sigmoid function with a range within 0 to 1."/>
          <p:cNvGrpSpPr/>
          <p:nvPr/>
        </p:nvGrpSpPr>
        <p:grpSpPr>
          <a:xfrm>
            <a:off x="16232776" y="10852666"/>
            <a:ext cx="5080002" cy="188291"/>
            <a:chOff x="0" y="0"/>
            <a:chExt cx="5080001" cy="188289"/>
          </a:xfrm>
        </p:grpSpPr>
        <p:sp>
          <p:nvSpPr>
            <p:cNvPr id="521" name="Rectangle"/>
            <p:cNvSpPr/>
            <p:nvPr/>
          </p:nvSpPr>
          <p:spPr>
            <a:xfrm>
              <a:off x="0" y="0"/>
              <a:ext cx="5080002" cy="188290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800" tIns="304800" rIns="304800" bIns="304800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522" name="The graph for the sigmoid function; the x-axis plots t from -5 to 5, and the y-axis plots the sigmoid function with a range within 0 to 1."/>
            <p:cNvSpPr txBox="1"/>
            <p:nvPr/>
          </p:nvSpPr>
          <p:spPr>
            <a:xfrm>
              <a:off x="-1" y="0"/>
              <a:ext cx="5080003" cy="1882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The graph for the sigmoid function; the x-axis plots t from -5 to 5, and the y-axis plots the sigmoid function with a range within 0 to 1.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5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5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5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xit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20" grpId="6"/>
      <p:bldP build="whole" bldLvl="1" animBg="1" rev="0" advAuto="0" spid="518" grpId="3"/>
      <p:bldP build="p" bldLvl="5" animBg="1" rev="0" advAuto="0" spid="514" grpId="1"/>
      <p:bldP build="whole" bldLvl="1" animBg="1" rev="0" advAuto="0" spid="519" grpId="4"/>
      <p:bldP build="whole" bldLvl="1" animBg="1" rev="0" advAuto="0" spid="519" grpId="5"/>
      <p:bldP build="whole" bldLvl="1" animBg="1" rev="0" advAuto="0" spid="515" grpId="2"/>
      <p:bldP build="whole" bldLvl="1" animBg="1" rev="0" advAuto="0" spid="523" grpId="7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Torch: Representating Layers"/>
          <p:cNvSpPr txBox="1"/>
          <p:nvPr>
            <p:ph type="title"/>
          </p:nvPr>
        </p:nvSpPr>
        <p:spPr>
          <a:xfrm>
            <a:off x="2667000" y="378728"/>
            <a:ext cx="19050000" cy="1909543"/>
          </a:xfrm>
          <a:prstGeom prst="rect">
            <a:avLst/>
          </a:prstGeom>
        </p:spPr>
        <p:txBody>
          <a:bodyPr/>
          <a:lstStyle/>
          <a:p>
            <a:pPr/>
            <a:r>
              <a:t>Torch: Representating Layers</a:t>
            </a:r>
          </a:p>
        </p:txBody>
      </p:sp>
      <p:sp>
        <p:nvSpPr>
          <p:cNvPr id="526" name="Torch thinks about operations rather than units…"/>
          <p:cNvSpPr txBox="1"/>
          <p:nvPr>
            <p:ph type="body" sz="half" idx="1"/>
          </p:nvPr>
        </p:nvSpPr>
        <p:spPr>
          <a:xfrm>
            <a:off x="1645922" y="8847538"/>
            <a:ext cx="21092156" cy="4573594"/>
          </a:xfrm>
          <a:prstGeom prst="rect">
            <a:avLst/>
          </a:prstGeom>
        </p:spPr>
        <p:txBody>
          <a:bodyPr/>
          <a:lstStyle/>
          <a:p>
            <a:pPr marL="0" indent="0" defTabSz="755807">
              <a:spcBef>
                <a:spcPts val="3300"/>
              </a:spcBef>
              <a:buSzTx/>
              <a:buNone/>
              <a:defRPr sz="4000"/>
            </a:pPr>
            <a:r>
              <a:t>Torch thinks about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operations</a:t>
            </a:r>
            <a:r>
              <a:t> rather than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units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We've been thinking about a unit as "weighted sum and then activation"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Torch specifies the weighting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Linear</a:t>
            </a:r>
            <a:r>
              <a:t>) and then the activation (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ReLU</a:t>
            </a:r>
            <a:r>
              <a:t>)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separately</a:t>
            </a:r>
          </a:p>
          <a:p>
            <a:pPr lvl="2" marL="1380171" indent="-562292" defTabSz="755807">
              <a:spcBef>
                <a:spcPts val="3300"/>
              </a:spcBef>
              <a:defRPr sz="4000"/>
            </a:pPr>
            <a:r>
              <a:t>This is especially handy for output layers, where you often want to normalize by the sum of all the outputs (e.g., </a:t>
            </a:r>
            <a:r>
              <a:rPr>
                <a:latin typeface="Andale Mono"/>
                <a:ea typeface="Andale Mono"/>
                <a:cs typeface="Andale Mono"/>
                <a:sym typeface="Andale Mono"/>
              </a:rPr>
              <a:t>LogSoftmax</a:t>
            </a:r>
            <a:r>
              <a:t>)</a:t>
            </a:r>
          </a:p>
        </p:txBody>
      </p:sp>
      <p:pic>
        <p:nvPicPr>
          <p:cNvPr id="527" name="Screen Shot 2023-03-07 at 11.30.17 AM.png" descr="Screen Shot 2023-03-07 at 11.30.17 AM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28584" y="2796659"/>
            <a:ext cx="23526833" cy="588748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9" name="Output Unit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Output Units</a:t>
            </a:r>
          </a:p>
        </p:txBody>
      </p:sp>
      <p:sp>
        <p:nvSpPr>
          <p:cNvPr id="530" name="Double-click to edit"/>
          <p:cNvSpPr txBox="1"/>
          <p:nvPr>
            <p:ph type="body" idx="1"/>
          </p:nvPr>
        </p:nvSpPr>
        <p:spPr>
          <a:xfrm>
            <a:off x="2667000" y="3664853"/>
            <a:ext cx="19050000" cy="8840391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Summary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Summary</a:t>
            </a:r>
          </a:p>
        </p:txBody>
      </p:sp>
      <p:sp>
        <p:nvSpPr>
          <p:cNvPr id="533" name="Generalized linear models are insufficiently expressive for many applications…"/>
          <p:cNvSpPr txBox="1"/>
          <p:nvPr>
            <p:ph type="body" idx="1"/>
          </p:nvPr>
        </p:nvSpPr>
        <p:spPr>
          <a:xfrm>
            <a:off x="2188306" y="3620192"/>
            <a:ext cx="20007388" cy="8840394"/>
          </a:xfrm>
          <a:prstGeom prst="rect">
            <a:avLst/>
          </a:prstGeom>
        </p:spPr>
        <p:txBody>
          <a:bodyPr/>
          <a:lstStyle/>
          <a:p>
            <a:pPr/>
            <a:r>
              <a:t>Generalized linear models are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insufficiently expressive</a:t>
            </a:r>
            <a:r>
              <a:t> for many applications</a:t>
            </a:r>
          </a:p>
          <a:p>
            <a:pPr/>
            <a:r>
              <a:t>Composing GLMs into a network is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arbitrarily expressive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A neural network with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single hidden layer</a:t>
            </a:r>
            <a:r>
              <a:t> can approximate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any function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But the network might need to be impractically large, prone to overfitting, or inefficient to train</a:t>
            </a:r>
          </a:p>
          <a:p>
            <a:pPr/>
            <a:r>
              <a:t>Neural networks are trained using variants of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gradient descent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>
              <a:def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Architectural choices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can make a network easier to train, less prone to overfitting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Lecture Outline"/>
          <p:cNvSpPr txBox="1"/>
          <p:nvPr>
            <p:ph type="title"/>
          </p:nvPr>
        </p:nvSpPr>
        <p:spPr>
          <a:xfrm>
            <a:off x="2667000" y="378727"/>
            <a:ext cx="19050000" cy="2003220"/>
          </a:xfrm>
          <a:prstGeom prst="rect">
            <a:avLst/>
          </a:prstGeom>
        </p:spPr>
        <p:txBody>
          <a:bodyPr/>
          <a:lstStyle/>
          <a:p>
            <a:pPr/>
            <a:r>
              <a:t>Lecture Outline</a:t>
            </a:r>
          </a:p>
        </p:txBody>
      </p:sp>
      <p:sp>
        <p:nvSpPr>
          <p:cNvPr id="153" name="Recap…"/>
          <p:cNvSpPr txBox="1"/>
          <p:nvPr>
            <p:ph type="body" sz="quarter" idx="1"/>
          </p:nvPr>
        </p:nvSpPr>
        <p:spPr>
          <a:xfrm>
            <a:off x="2667000" y="2648567"/>
            <a:ext cx="19050000" cy="3346969"/>
          </a:xfrm>
          <a:prstGeom prst="rect">
            <a:avLst/>
          </a:prstGeom>
        </p:spPr>
        <p:txBody>
          <a:bodyPr/>
          <a:lstStyle/>
          <a:p>
            <a:pPr marL="873125" indent="-873125">
              <a:buSzPct val="100000"/>
              <a:buAutoNum type="arabicPeriod" startAt="1"/>
            </a:pPr>
            <a:r>
              <a:t>Recap</a:t>
            </a:r>
          </a:p>
          <a:p>
            <a:pPr marL="873125" indent="-873125">
              <a:buSzPct val="100000"/>
              <a:buAutoNum type="arabicPeriod" startAt="1"/>
            </a:pPr>
            <a:r>
              <a:t>Nonlinear models</a:t>
            </a:r>
          </a:p>
          <a:p>
            <a:pPr marL="873125" indent="-873125">
              <a:buSzPct val="100000"/>
              <a:buAutoNum type="arabicPeriod" startAt="1"/>
            </a:pPr>
            <a:r>
              <a:t>Feedforward neural networks</a:t>
            </a:r>
          </a:p>
        </p:txBody>
      </p:sp>
      <p:sp>
        <p:nvSpPr>
          <p:cNvPr id="154" name="After this lecture, you should be able to:…"/>
          <p:cNvSpPr txBox="1"/>
          <p:nvPr/>
        </p:nvSpPr>
        <p:spPr>
          <a:xfrm>
            <a:off x="2667000" y="6262156"/>
            <a:ext cx="19050000" cy="698823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71436" tIns="71436" rIns="71436" bIns="71436" anchor="b">
            <a:normAutofit fontScale="100000" lnSpcReduction="0"/>
          </a:bodyPr>
          <a:lstStyle/>
          <a:p>
            <a:pPr algn="l">
              <a:spcBef>
                <a:spcPts val="2400"/>
              </a:spcBef>
              <a:defRPr i="1" sz="4400">
                <a:solidFill>
                  <a:srgbClr val="000000"/>
                </a:solidFill>
                <a:latin typeface="+mn-lt"/>
                <a:ea typeface="+mn-ea"/>
                <a:cs typeface="+mn-cs"/>
                <a:sym typeface="Helvetica Neue"/>
              </a:defRPr>
            </a:pPr>
            <a:r>
              <a:t>After this lecture, you should be able to: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an activation function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define a rectified linear activation and give an expression for its value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describe how the units in a feedforward neural network are connected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give an expression in matrix notation for a layer of a feedforward network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explain (high level) what the Universal Approximation Theorem guarantees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describe the basic procedure for training a neural network</a:t>
            </a:r>
          </a:p>
          <a:p>
            <a:pPr marL="611187" indent="-611187" algn="l">
              <a:spcBef>
                <a:spcPts val="1000"/>
              </a:spcBef>
              <a:buSzPct val="75000"/>
              <a:buChar char="•"/>
              <a:defRPr sz="4400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pPr>
            <a:r>
              <a:t>identify the parameters of a feedforward neural network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Recap: Supervised Learning"/>
          <p:cNvSpPr txBox="1"/>
          <p:nvPr>
            <p:ph type="title"/>
          </p:nvPr>
        </p:nvSpPr>
        <p:spPr>
          <a:xfrm>
            <a:off x="2667000" y="357186"/>
            <a:ext cx="19050000" cy="3036097"/>
          </a:xfrm>
          <a:prstGeom prst="rect">
            <a:avLst/>
          </a:prstGeom>
        </p:spPr>
        <p:txBody>
          <a:bodyPr/>
          <a:lstStyle/>
          <a:p>
            <a:pPr/>
            <a:r>
              <a:t>Recap: Supervised Learning</a:t>
            </a:r>
          </a:p>
        </p:txBody>
      </p:sp>
      <p:sp>
        <p:nvSpPr>
          <p:cNvPr id="157" name="Supervised learning task:  predict the values of target features   based on input features…"/>
          <p:cNvSpPr txBox="1"/>
          <p:nvPr>
            <p:ph type="body" idx="1"/>
          </p:nvPr>
        </p:nvSpPr>
        <p:spPr>
          <a:xfrm>
            <a:off x="2667000" y="3643312"/>
            <a:ext cx="19050000" cy="8840393"/>
          </a:xfrm>
          <a:prstGeom prst="rect">
            <a:avLst/>
          </a:prstGeom>
        </p:spPr>
        <p:txBody>
          <a:bodyPr/>
          <a:lstStyle/>
          <a:p>
            <a:pPr marL="488950" indent="-488950" defTabSz="657225">
              <a:spcBef>
                <a:spcPts val="1200"/>
              </a:spcBef>
              <a:defRPr b="1" sz="3500">
                <a:latin typeface="+mn-lt"/>
                <a:ea typeface="+mn-ea"/>
                <a:cs typeface="+mn-cs"/>
                <a:sym typeface="Helvetica Neue"/>
              </a:defRPr>
            </a:pPr>
            <a:r>
              <a:t>Supervised learning task: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b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</a:b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predict the values of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target features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based on </a:t>
            </a:r>
            <a:r>
              <a:rPr b="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 features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</a:p>
          <a:p>
            <a:pPr marL="488950" indent="-488950" defTabSz="657225">
              <a:spcBef>
                <a:spcPts val="1200"/>
              </a:spcBef>
              <a:defRPr sz="3500"/>
            </a:pPr>
            <a:r>
              <a:t>Formally: Choose a hypothesis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:</m:t>
                </m:r>
                <m:r>
                  <m:rPr>
                    <m:scr m:val="script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→</m:t>
                </m:r>
                <m:r>
                  <m:rPr>
                    <m:scr m:val="script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</m:oMath>
            </a14:m>
            <a:r>
              <a:t> from a hypothesis space </a:t>
            </a:r>
            <a14:m>
              <m:oMath>
                <m:r>
                  <m:rPr>
                    <m:scr m:val="script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</m:oMath>
            </a14:m>
          </a:p>
          <a:p>
            <a:pPr marL="488950" indent="-488950" defTabSz="657225">
              <a:spcBef>
                <a:spcPts val="1200"/>
              </a:spcBef>
              <a:defRPr sz="3500"/>
            </a:pPr>
            <a:r>
              <a:t>We use the value of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loss function</a:t>
            </a:r>
            <a:r>
              <a:t>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</m:oMath>
            </a14:m>
            <a:r>
              <a:t> applied to a set of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training examples</a:t>
            </a:r>
            <a:r>
              <a:t> </a:t>
            </a:r>
            <a14:m>
              <m:oMath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S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{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…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}</m:t>
                </m:r>
              </m:oMath>
            </a14:m>
            <a:r>
              <a:t> to choose the hypothesis</a:t>
            </a:r>
          </a:p>
          <a:p>
            <a:pPr lvl="2" marL="1200150" indent="-488950" defTabSz="657225">
              <a:spcBef>
                <a:spcPts val="1200"/>
              </a:spcBef>
              <a:defRPr sz="3500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Regularization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penalty biases optimization toward simpler functions:</a:t>
            </a:r>
          </a:p>
          <a:p>
            <a:pPr lvl="2" marL="0" indent="0" algn="ctr" defTabSz="657225">
              <a:spcBef>
                <a:spcPts val="1200"/>
              </a:spcBef>
              <a:buSzTx/>
              <a:buNone/>
              <a:defRPr sz="4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limUpp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e>
                  <m:lim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̂</m:t>
                    </m:r>
                  </m:lim>
                </m:limUp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r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limLow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m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e>
                  <m:lim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∈</m:t>
                    </m:r>
                    <m:r>
                      <m:rPr>
                        <m:scr m:val="script"/>
                      </m:r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lim>
                </m:limLow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limUpp>
                  <m:e>
                    <m:limLow>
                      <m:e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∑</m:t>
                        </m:r>
                      </m:e>
                      <m:lim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i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425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lim>
                    </m:limLow>
                  </m:e>
                  <m:lim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n</m:t>
                    </m:r>
                  </m:lim>
                </m:limUp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ℓ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p>
                  <m:e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e>
                  <m:sup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i</m:t>
                    </m:r>
                    <m:r>
                      <a:rPr xmlns:a="http://schemas.openxmlformats.org/drawingml/2006/main" sz="425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sup>
                </m:sSup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+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λ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p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e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n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a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l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t</m:t>
                </m:r>
                <m:r>
                  <m:rPr>
                    <m:sty m:val="p"/>
                  </m:rP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425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35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3500"/>
          </a:p>
          <a:p>
            <a:pPr lvl="2" marL="1200150" indent="-488950" defTabSz="657225">
              <a:spcBef>
                <a:spcPts val="1200"/>
              </a:spcBef>
              <a:defRPr sz="3500"/>
            </a:pPr>
            <a:r>
              <a:t>Simpler functions are more likely to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generalize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marL="488950" indent="-488950" defTabSz="657225">
              <a:spcBef>
                <a:spcPts val="1200"/>
              </a:spcBef>
              <a:defRPr sz="3500"/>
            </a:pPr>
            <a:r>
              <a:t>Generalization performance is evaluated on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test set</a:t>
            </a:r>
          </a:p>
          <a:p>
            <a:pPr marL="488950" indent="-488950" defTabSz="657225">
              <a:spcBef>
                <a:spcPts val="1200"/>
              </a:spcBef>
              <a:defRPr sz="3500"/>
            </a:pPr>
            <a:r>
              <a:t>Another way to reduce overfitting: Learn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distribution</a:t>
            </a:r>
            <a:r>
              <a:t> over hypotheses (Bayesian)</a:t>
            </a:r>
          </a:p>
          <a:p>
            <a:pPr lvl="2" marL="1200150" indent="-488950" defTabSz="657225">
              <a:spcBef>
                <a:spcPts val="1200"/>
              </a:spcBef>
              <a:defRPr sz="3500"/>
            </a:pPr>
            <a:r>
              <a:t>Many regularization approaches amount to a MAP estimate with a particular prior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="0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ap: Calculu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Recap: Calculus</a:t>
            </a:r>
          </a:p>
        </p:txBody>
      </p:sp>
      <p:sp>
        <p:nvSpPr>
          <p:cNvPr id="160" name="Derivatives can be used for optimization…"/>
          <p:cNvSpPr txBox="1"/>
          <p:nvPr>
            <p:ph type="body" idx="1"/>
          </p:nvPr>
        </p:nvSpPr>
        <p:spPr>
          <a:xfrm>
            <a:off x="2667000" y="3664852"/>
            <a:ext cx="19050000" cy="9692148"/>
          </a:xfrm>
          <a:prstGeom prst="rect">
            <a:avLst/>
          </a:prstGeom>
        </p:spPr>
        <p:txBody>
          <a:bodyPr/>
          <a:lstStyle/>
          <a:p>
            <a:pPr marL="592851" indent="-592851" defTabSz="796885">
              <a:spcBef>
                <a:spcPts val="3400"/>
              </a:spcBef>
              <a:defRPr sz="4268"/>
            </a:pPr>
            <a:r>
              <a:t>Derivatives can be used for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optimization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1024016" indent="-592851" defTabSz="796885">
              <a:spcBef>
                <a:spcPts val="3400"/>
              </a:spcBef>
              <a:defRPr b="1" sz="4268">
                <a:latin typeface="+mn-lt"/>
                <a:ea typeface="+mn-ea"/>
                <a:cs typeface="+mn-cs"/>
                <a:sym typeface="Helvetica Neue"/>
              </a:defRPr>
            </a:pPr>
            <a:r>
              <a:t>Minimization: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Increase </a:t>
            </a: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</m:oMath>
            </a14:m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if derivative is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negative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&amp; vice versa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92851" indent="-592851" defTabSz="796885">
              <a:spcBef>
                <a:spcPts val="3400"/>
              </a:spcBef>
              <a:defRPr sz="4268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Partial derivatives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are derivatives of "frozen" function: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 defTabSz="796885">
              <a:spcBef>
                <a:spcPts val="3400"/>
              </a:spcBef>
              <a:buSzTx/>
              <a:buNone/>
              <a:defRPr sz="5141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f>
                  <m:f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</m:num>
                  <m:den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∂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den>
                </m:f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f>
                  <m:f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type m:val="bar"/>
                  </m:fPr>
                  <m:num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</m:num>
                  <m:den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d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den>
                </m:f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sSub>
                  <m:e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</m:t>
                    </m:r>
                  </m:e>
                  <m:sub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y</m:t>
                    </m:r>
                  </m:sub>
                </m:sSub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268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268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592851" indent="-592851" defTabSz="796885">
              <a:spcBef>
                <a:spcPts val="3400"/>
              </a:spcBef>
              <a:defRPr sz="4268"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Gradient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a function is a </a:t>
            </a:r>
            <a:r>
              <a:rPr>
                <a:solidFill>
                  <a:srgbClr val="C82506"/>
                </a:solidFill>
              </a:rPr>
              <a:t>vector</a:t>
            </a:r>
            <a:r>
              <a:rPr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rPr>
              <a:t> of all its partial derivatives:</a:t>
            </a:r>
            <a:endParaRPr>
              <a:solidFill>
                <a:srgbClr val="000000"/>
              </a:solidFill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 marL="0" indent="0" algn="ctr" defTabSz="796885">
              <a:spcBef>
                <a:spcPts val="3400"/>
              </a:spcBef>
              <a:buSzTx/>
              <a:buNone/>
              <a:defRPr sz="5141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∇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f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y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1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d>
                  <m:dPr>
                    <m:ctrlPr>
                      <a:rPr xmlns:a="http://schemas.openxmlformats.org/drawingml/2006/main" sz="51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  <m:begChr m:val="["/>
                    <m:endChr m:val="]"/>
                  </m:dPr>
                  <m:e>
                    <m:eqArr>
                      <m:eqArrPr>
                        <m:ctrlP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eqArrPr>
                      <m:e>
                        <m:f>
                          <m:fPr>
                            <m:ctrl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</m:num>
                          <m:den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x</m:t>
                            </m:r>
                          </m:den>
                        </m:f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e>
                        <m:f>
                          <m:fPr>
                            <m:ctrlP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  <m:type m:val="bar"/>
                          </m:fPr>
                          <m:num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</m:num>
                          <m:den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∂</m:t>
                            </m:r>
                            <m:r>
                              <a:rPr xmlns:a="http://schemas.openxmlformats.org/drawingml/2006/main" sz="51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y</m:t>
                            </m:r>
                          </m:den>
                        </m:f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f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y</m:t>
                        </m:r>
                        <m:r>
                          <a:rPr xmlns:a="http://schemas.openxmlformats.org/drawingml/2006/main" sz="51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</m:eqArr>
                  </m:e>
                </m:d>
              </m:oMath>
            </a14:m>
            <a:r>
              <a:rPr sz="4268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5000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(Generalized) Linear Model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(Generalized) Linear Models</a:t>
            </a:r>
          </a:p>
        </p:txBody>
      </p:sp>
      <p:sp>
        <p:nvSpPr>
          <p:cNvPr id="163" name="Supervised models we have considered so far have been linear:…"/>
          <p:cNvSpPr txBox="1"/>
          <p:nvPr>
            <p:ph type="body" idx="1"/>
          </p:nvPr>
        </p:nvSpPr>
        <p:spPr>
          <a:xfrm>
            <a:off x="4387453" y="3606700"/>
            <a:ext cx="15609094" cy="8840391"/>
          </a:xfrm>
          <a:prstGeom prst="rect">
            <a:avLst/>
          </a:prstGeom>
        </p:spPr>
        <p:txBody>
          <a:bodyPr/>
          <a:lstStyle/>
          <a:p>
            <a:pPr/>
            <a:r>
              <a:t>Supervised models we have considered so far have been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linear:</a:t>
            </a: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b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</a:b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Linear classification / regression</a:t>
            </a:r>
          </a:p>
          <a:p>
            <a:pPr lvl="2"/>
            <a:r>
              <a:t>Logistic regression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Advantages: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Efficient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to fit (closed form sometimes!)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Disadvantages: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Can be really </a:t>
            </a:r>
            <a:r>
              <a:rPr b="0"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limited</a:t>
            </a:r>
          </a:p>
        </p:txBody>
      </p:sp>
      <p:sp>
        <p:nvSpPr>
          <p:cNvPr id="164" name="Equation"/>
          <p:cNvSpPr txBox="1"/>
          <p:nvPr/>
        </p:nvSpPr>
        <p:spPr>
          <a:xfrm>
            <a:off x="8077632" y="5068847"/>
            <a:ext cx="8344974" cy="171831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/>
          <a:p>
            <a:pPr algn="l" defTabSz="914400" latinLnBrk="1">
              <a:defRPr sz="1800">
                <a:solidFill>
                  <a:srgbClr val="000000"/>
                </a:solidFill>
              </a:defRPr>
            </a:pPr>
            <a14:m>
              <m:oMathPara>
                <m:oMathParaPr>
                  <m:jc m:val="centerGroup"/>
                </m:oMathParaPr>
                <m:oMath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y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h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;</m:t>
                  </m:r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p>
                    <m:e>
                      <m:r>
                        <m:rPr>
                          <m:sty m:val="b"/>
                        </m:r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w</m:t>
                      </m:r>
                    </m:e>
                    <m:sup>
                      <m: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⊤</m:t>
                      </m:r>
                    </m:sup>
                  </m:sSup>
                  <m:r>
                    <m:rPr>
                      <m:sty m:val="b"/>
                    </m:rP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x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44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g</m:t>
                  </m:r>
                  <m:d>
                    <m:dPr>
                      <m:ctrlPr>
                        <a:rPr xmlns:a="http://schemas.openxmlformats.org/drawingml/2006/main" sz="4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</m:ctrlPr>
                    </m:dPr>
                    <m:e>
                      <m:limUpp>
                        <m:e>
                          <m:limLow>
                            <m:e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∑</m:t>
                              </m:r>
                            </m:e>
                            <m:lim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i</m:t>
                              </m:r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xmlns:a="http://schemas.openxmlformats.org/drawingml/2006/main" sz="4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lim>
                          </m:limLow>
                        </m:e>
                        <m:lim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lim>
                      </m:limUpp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w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  <m:sSub>
                        <m:e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b>
                          <m:r>
                            <a:rPr xmlns:a="http://schemas.openxmlformats.org/drawingml/2006/main" sz="4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i</m:t>
                          </m:r>
                        </m:sub>
                      </m:sSub>
                    </m:e>
                  </m:d>
                </m:oMath>
              </m:oMathPara>
            </a14:m>
            <a:endParaRPr sz="4400"/>
          </a:p>
        </p:txBody>
      </p:sp>
      <p:sp>
        <p:nvSpPr>
          <p:cNvPr id="165" name="Linear model"/>
          <p:cNvSpPr txBox="1"/>
          <p:nvPr/>
        </p:nvSpPr>
        <p:spPr>
          <a:xfrm>
            <a:off x="5471054" y="6525552"/>
            <a:ext cx="2511882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Linear model</a:t>
            </a:r>
          </a:p>
        </p:txBody>
      </p:sp>
      <p:sp>
        <p:nvSpPr>
          <p:cNvPr id="166" name="weights"/>
          <p:cNvSpPr txBox="1"/>
          <p:nvPr/>
        </p:nvSpPr>
        <p:spPr>
          <a:xfrm>
            <a:off x="10602125" y="4935018"/>
            <a:ext cx="1562532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weights</a:t>
            </a:r>
          </a:p>
        </p:txBody>
      </p:sp>
      <p:sp>
        <p:nvSpPr>
          <p:cNvPr id="167" name="inputs"/>
          <p:cNvSpPr txBox="1"/>
          <p:nvPr/>
        </p:nvSpPr>
        <p:spPr>
          <a:xfrm>
            <a:off x="10267350" y="6500152"/>
            <a:ext cx="1269923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inputs</a:t>
            </a:r>
          </a:p>
        </p:txBody>
      </p:sp>
      <p:sp>
        <p:nvSpPr>
          <p:cNvPr id="168" name="activation function"/>
          <p:cNvSpPr txBox="1"/>
          <p:nvPr/>
        </p:nvSpPr>
        <p:spPr>
          <a:xfrm>
            <a:off x="14587801" y="7767463"/>
            <a:ext cx="1909191" cy="10966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activation</a:t>
            </a:r>
            <a:br/>
            <a:r>
              <a:t>function</a:t>
            </a:r>
          </a:p>
        </p:txBody>
      </p:sp>
      <p:sp>
        <p:nvSpPr>
          <p:cNvPr id="169" name="Line"/>
          <p:cNvSpPr/>
          <p:nvPr/>
        </p:nvSpPr>
        <p:spPr>
          <a:xfrm flipV="1">
            <a:off x="8024470" y="6126345"/>
            <a:ext cx="957239" cy="59549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0" name="Line"/>
          <p:cNvSpPr/>
          <p:nvPr/>
        </p:nvSpPr>
        <p:spPr>
          <a:xfrm flipH="1" flipV="1">
            <a:off x="9736007" y="6109736"/>
            <a:ext cx="579717" cy="579717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1" name="Line"/>
          <p:cNvSpPr/>
          <p:nvPr/>
        </p:nvSpPr>
        <p:spPr>
          <a:xfrm flipH="1">
            <a:off x="10274933" y="5324562"/>
            <a:ext cx="416291" cy="41629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2" name="Line"/>
          <p:cNvSpPr/>
          <p:nvPr/>
        </p:nvSpPr>
        <p:spPr>
          <a:xfrm flipH="1" flipV="1">
            <a:off x="13796289" y="6195999"/>
            <a:ext cx="1259707" cy="1711328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2" grpId="7"/>
      <p:bldP build="whole" bldLvl="1" animBg="1" rev="0" advAuto="0" spid="170" grpId="5"/>
      <p:bldP build="whole" bldLvl="1" animBg="1" rev="0" advAuto="0" spid="166" grpId="3"/>
      <p:bldP build="whole" bldLvl="1" animBg="1" rev="0" advAuto="0" spid="167" grpId="6"/>
      <p:bldP build="whole" bldLvl="1" animBg="1" rev="0" advAuto="0" spid="171" grpId="4"/>
      <p:bldP build="whole" bldLvl="1" animBg="1" rev="0" advAuto="0" spid="169" grpId="1"/>
      <p:bldP build="whole" bldLvl="1" animBg="1" rev="0" advAuto="0" spid="168" grpId="8"/>
      <p:bldP build="p" bldLvl="5" animBg="1" rev="0" advAuto="0" spid="163" grpId="9"/>
      <p:bldP build="whole" bldLvl="1" animBg="1" rev="0" advAuto="0" spid="165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Example: XOR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Example: XOR</a:t>
            </a:r>
          </a:p>
        </p:txBody>
      </p:sp>
      <p:sp>
        <p:nvSpPr>
          <p:cNvPr id="175" name="The function   is not linearly separable…"/>
          <p:cNvSpPr txBox="1"/>
          <p:nvPr>
            <p:ph type="body" sz="half" idx="1"/>
          </p:nvPr>
        </p:nvSpPr>
        <p:spPr>
          <a:xfrm>
            <a:off x="2570046" y="3472262"/>
            <a:ext cx="11254014" cy="8840393"/>
          </a:xfrm>
          <a:prstGeom prst="rect">
            <a:avLst/>
          </a:prstGeom>
        </p:spPr>
        <p:txBody>
          <a:bodyPr/>
          <a:lstStyle/>
          <a:p>
            <a:pPr/>
            <a:r>
              <a:t>The function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,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  <m:r>
                  <m:rPr>
                    <m:nor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XOR</m:t>
                </m:r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br>
              <a:rPr sz="5000">
                <a:latin typeface="Times Roman"/>
                <a:ea typeface="Times Roman"/>
                <a:cs typeface="Times Roman"/>
                <a:sym typeface="Times Roman"/>
              </a:rPr>
            </a:br>
            <a:r>
              <a:t>is not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linearly separable</a:t>
            </a:r>
            <a:endParaRPr>
              <a:solidFill>
                <a:srgbClr val="0076BA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2"/>
            <a:r>
              <a:t>There is no way to draw a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straight line</a:t>
            </a:r>
            <a:r>
              <a:t> with all of the 1's on one side and all of the 0's on the other</a:t>
            </a:r>
          </a:p>
          <a:p>
            <a:pPr lvl="2"/>
            <a:r>
              <a:t>This means that no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linear model</a:t>
            </a:r>
            <a:r>
              <a:t> can represent XOR exactly; there will always be some errors</a:t>
            </a:r>
          </a:p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 What else could we do?</a:t>
            </a:r>
          </a:p>
        </p:txBody>
      </p:sp>
      <p:grpSp>
        <p:nvGrpSpPr>
          <p:cNvPr id="180" name="Group"/>
          <p:cNvGrpSpPr/>
          <p:nvPr/>
        </p:nvGrpSpPr>
        <p:grpSpPr>
          <a:xfrm>
            <a:off x="14799259" y="4599364"/>
            <a:ext cx="8198169" cy="6964978"/>
            <a:chOff x="0" y="0"/>
            <a:chExt cx="8198167" cy="6964976"/>
          </a:xfrm>
        </p:grpSpPr>
        <p:pic>
          <p:nvPicPr>
            <p:cNvPr id="176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8198168" cy="6586188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79" name="Caption"/>
            <p:cNvGrpSpPr/>
            <p:nvPr/>
          </p:nvGrpSpPr>
          <p:grpSpPr>
            <a:xfrm>
              <a:off x="0" y="6687785"/>
              <a:ext cx="8198168" cy="277191"/>
              <a:chOff x="0" y="0"/>
              <a:chExt cx="8198167" cy="277190"/>
            </a:xfrm>
          </p:grpSpPr>
          <p:sp>
            <p:nvSpPr>
              <p:cNvPr id="177" name="Rectangle"/>
              <p:cNvSpPr/>
              <p:nvPr/>
            </p:nvSpPr>
            <p:spPr>
              <a:xfrm>
                <a:off x="0" y="0"/>
                <a:ext cx="8198168" cy="277191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178" name="A 2D graph with 0 and 1 on the x axis and 0 and 1 on the y axis, representing XOR: at the 0,0 and 1,1 corners, there is a 0; at the 1,0 and 0.1 corners, there is a 1.  A vertical line has both 0 and 1 on its left, and a 0 and 1 on its right; a diagonal l"/>
              <p:cNvSpPr txBox="1"/>
              <p:nvPr/>
            </p:nvSpPr>
            <p:spPr>
              <a:xfrm>
                <a:off x="0" y="0"/>
                <a:ext cx="8198168" cy="27719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 2D graph with 0 and 1 on the x axis and 0 and 1 on the y axis, representing XOR: at the 0,0 and 1,1 corners, there is a 0; at the 1,0 and 0.1 corners, there is a 1.  A vertical line has both 0 and 1 on its left, and a 0 and 1 on its right; a diagonal line has a single 1 above it, and both 0s and a 1 below it.</a:t>
                </a:r>
              </a:p>
            </p:txBody>
          </p:sp>
        </p:grpSp>
      </p:grpSp>
      <p:sp>
        <p:nvSpPr>
          <p:cNvPr id="181" name="Line"/>
          <p:cNvSpPr/>
          <p:nvPr/>
        </p:nvSpPr>
        <p:spPr>
          <a:xfrm flipV="1">
            <a:off x="16249648" y="5609466"/>
            <a:ext cx="3106895" cy="3106896"/>
          </a:xfrm>
          <a:prstGeom prst="line">
            <a:avLst/>
          </a:prstGeom>
          <a:ln w="190500">
            <a:solidFill>
              <a:srgbClr val="5E5E5E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2" name="Line"/>
          <p:cNvSpPr/>
          <p:nvPr/>
        </p:nvSpPr>
        <p:spPr>
          <a:xfrm flipV="1">
            <a:off x="18898342" y="5468025"/>
            <a:ext cx="2" cy="4441843"/>
          </a:xfrm>
          <a:prstGeom prst="line">
            <a:avLst/>
          </a:prstGeom>
          <a:ln w="190500">
            <a:solidFill>
              <a:srgbClr val="5E5E5E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3" name="(Image: Goodfellow 2017)"/>
          <p:cNvSpPr txBox="1"/>
          <p:nvPr/>
        </p:nvSpPr>
        <p:spPr>
          <a:xfrm>
            <a:off x="18281614" y="12370092"/>
            <a:ext cx="4516120" cy="589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30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2017)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75" grpId="1"/>
      <p:bldP build="whole" bldLvl="1" animBg="1" rev="0" advAuto="0" spid="181" grpId="2"/>
      <p:bldP build="whole" bldLvl="1" animBg="1" rev="0" advAuto="0" spid="182" grpId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Nonlinear Features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Nonlinear Features</a:t>
            </a:r>
          </a:p>
        </p:txBody>
      </p:sp>
      <p:sp>
        <p:nvSpPr>
          <p:cNvPr id="186" name="One option: Learn a linear model on richer inputs…"/>
          <p:cNvSpPr txBox="1"/>
          <p:nvPr>
            <p:ph type="body" idx="1"/>
          </p:nvPr>
        </p:nvSpPr>
        <p:spPr>
          <a:xfrm>
            <a:off x="2255077" y="3664853"/>
            <a:ext cx="19873846" cy="8840391"/>
          </a:xfrm>
          <a:prstGeom prst="rect">
            <a:avLst/>
          </a:prstGeom>
        </p:spPr>
        <p:txBody>
          <a:bodyPr/>
          <a:lstStyle/>
          <a:p>
            <a:pPr marL="0" indent="0" algn="ctr" defTabSz="772239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FF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d>
                  <m:d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nary>
                      <m:naryPr>
                        <m:ctrlP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chr m:val="∑"/>
                        <m:limLoc m:val="undOvr"/>
                        <m:grow m:val="1"/>
                        <m:subHide m:val="off"/>
                        <m:supHide m:val="off"/>
                      </m:naryPr>
                      <m:sub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sup>
                      <m:e>
                        <m:sSub>
                          <m:e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e>
                    </m:nary>
                    <m:sSub>
                      <m:e>
                        <m:r>
                          <a:rPr xmlns:a="http://schemas.openxmlformats.org/drawingml/2006/main" sz="50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b>
                        <m:r>
                          <a:rPr xmlns:a="http://schemas.openxmlformats.org/drawingml/2006/main" sz="5000" i="1">
                            <a:solidFill>
                              <a:srgbClr val="0000FF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</m:e>
                </m:d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100"/>
          </a:p>
          <a:p>
            <a:pPr marL="0" indent="0" defTabSz="772239">
              <a:spcBef>
                <a:spcPts val="3300"/>
              </a:spcBef>
              <a:buSzTx/>
              <a:buNone/>
              <a:defRPr sz="4100"/>
            </a:pPr>
            <a:r>
              <a:t>One option: Learn a linear model on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richer inputs</a:t>
            </a:r>
          </a:p>
          <a:p>
            <a:pPr lvl="1" marL="1417637" indent="-820737" defTabSz="772239">
              <a:spcBef>
                <a:spcPts val="3300"/>
              </a:spcBef>
              <a:buSzPct val="100000"/>
              <a:buAutoNum type="arabicPeriod" startAt="1"/>
              <a:defRPr sz="4100"/>
            </a:pPr>
            <a:r>
              <a:t>Define a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 mapping</a:t>
            </a:r>
            <a:r>
              <a:t> </a:t>
            </a: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ϕ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t> that returns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functions</a:t>
            </a:r>
            <a:r>
              <a:t> of the original inputs</a:t>
            </a:r>
          </a:p>
          <a:p>
            <a:pPr lvl="1" marL="1417637" indent="-820737" defTabSz="772239">
              <a:spcBef>
                <a:spcPts val="3300"/>
              </a:spcBef>
              <a:buSzPct val="100000"/>
              <a:buAutoNum type="arabicPeriod" startAt="1"/>
              <a:defRPr sz="4100"/>
            </a:pPr>
            <a:r>
              <a:t>Learn a linear model of the </a:t>
            </a:r>
            <a:r>
              <a:rPr>
                <a:solidFill>
                  <a:srgbClr val="C82506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features</a:t>
            </a:r>
            <a:r>
              <a:t> instead of the </a:t>
            </a:r>
            <a:r>
              <a:rPr>
                <a:solidFill>
                  <a:srgbClr val="0076BA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rPr>
              <a:t>inputs</a:t>
            </a:r>
            <a:endParaRPr>
              <a:solidFill>
                <a:srgbClr val="C82506"/>
              </a:solidFill>
              <a:latin typeface="Helvetica Neue Medium"/>
              <a:ea typeface="Helvetica Neue Medium"/>
              <a:cs typeface="Helvetica Neue Medium"/>
              <a:sym typeface="Helvetica Neue Medium"/>
            </a:endParaRPr>
          </a:p>
          <a:p>
            <a:pPr lvl="1" marL="0" indent="0" algn="ctr" defTabSz="772239">
              <a:spcBef>
                <a:spcPts val="3300"/>
              </a:spcBef>
              <a:buSzTx/>
              <a:buNone/>
              <a:defRPr sz="50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  <m:r>
                  <a:rPr xmlns:a="http://schemas.openxmlformats.org/drawingml/2006/main" sz="50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ϕ</m:t>
                </m:r>
                <m:r>
                  <a:rPr xmlns:a="http://schemas.openxmlformats.org/drawingml/2006/main" sz="50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0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000" i="1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r>
                  <a:rPr xmlns:a="http://schemas.openxmlformats.org/drawingml/2006/main" sz="50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g</m:t>
                </m:r>
                <m:d>
                  <m:dPr>
                    <m:ctrlPr>
                      <a:rPr xmlns:a="http://schemas.openxmlformats.org/drawingml/2006/main" sz="5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</m:ctrlPr>
                  </m:dPr>
                  <m:e>
                    <m:nary>
                      <m:naryPr>
                        <m:ctrlP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  <m:chr m:val="∑"/>
                        <m:limLoc m:val="undOvr"/>
                        <m:grow m:val="1"/>
                        <m:subHide m:val="off"/>
                        <m:supHide m:val="off"/>
                      </m:naryPr>
                      <m:sub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xmlns:a="http://schemas.openxmlformats.org/drawingml/2006/main" sz="5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</m:sup>
                      <m:e>
                        <m:sSub>
                          <m:e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w</m:t>
                            </m:r>
                          </m:e>
                          <m:sub>
                            <m:r>
                              <a:rPr xmlns:a="http://schemas.openxmlformats.org/drawingml/2006/main" sz="5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</m:e>
                    </m:nary>
                    <m:r>
                      <a:rPr xmlns:a="http://schemas.openxmlformats.org/drawingml/2006/main" sz="5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[</m:t>
                    </m:r>
                    <m:r>
                      <a:rPr xmlns:a="http://schemas.openxmlformats.org/drawingml/2006/main" sz="5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ϕ</m:t>
                    </m:r>
                    <m:r>
                      <a:rPr xmlns:a="http://schemas.openxmlformats.org/drawingml/2006/main" sz="5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m:rPr>
                        <m:sty m:val="b"/>
                      </m:rPr>
                      <a:rPr xmlns:a="http://schemas.openxmlformats.org/drawingml/2006/main" sz="5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x</m:t>
                    </m:r>
                    <m:r>
                      <a:rPr xmlns:a="http://schemas.openxmlformats.org/drawingml/2006/main" sz="50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sSub>
                      <m:e>
                        <m:r>
                          <a:rPr xmlns:a="http://schemas.openxmlformats.org/drawingml/2006/main" sz="5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]</m:t>
                        </m:r>
                      </m:e>
                      <m:sub>
                        <m:r>
                          <a:rPr xmlns:a="http://schemas.openxmlformats.org/drawingml/2006/main" sz="50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j</m:t>
                        </m:r>
                      </m:sub>
                    </m:sSub>
                  </m:e>
                </m:d>
              </m:oMath>
            </a14:m>
            <a:r>
              <a:rPr sz="4100">
                <a:latin typeface="Helvetica Neue Light"/>
                <a:ea typeface="Helvetica Neue Light"/>
                <a:cs typeface="Helvetica Neue Light"/>
                <a:sym typeface="Helvetica Neue Light"/>
              </a:rPr>
              <a:t> </a:t>
            </a:r>
            <a:endParaRPr sz="4717"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Nonlinear Features for XOR"/>
          <p:cNvSpPr txBox="1"/>
          <p:nvPr>
            <p:ph type="title"/>
          </p:nvPr>
        </p:nvSpPr>
        <p:spPr>
          <a:xfrm>
            <a:off x="2667000" y="378727"/>
            <a:ext cx="19050000" cy="3036096"/>
          </a:xfrm>
          <a:prstGeom prst="rect">
            <a:avLst/>
          </a:prstGeom>
        </p:spPr>
        <p:txBody>
          <a:bodyPr/>
          <a:lstStyle/>
          <a:p>
            <a:pPr/>
            <a:r>
              <a:t>Nonlinear Features for XOR</a:t>
            </a:r>
          </a:p>
        </p:txBody>
      </p:sp>
      <p:sp>
        <p:nvSpPr>
          <p:cNvPr id="189" name="Question: What additional features would help?…"/>
          <p:cNvSpPr txBox="1"/>
          <p:nvPr>
            <p:ph type="body" sz="half" idx="1"/>
          </p:nvPr>
        </p:nvSpPr>
        <p:spPr>
          <a:xfrm>
            <a:off x="2283407" y="3643312"/>
            <a:ext cx="12374851" cy="8840393"/>
          </a:xfrm>
          <a:prstGeom prst="rect">
            <a:avLst/>
          </a:prstGeom>
        </p:spPr>
        <p:txBody>
          <a:bodyPr/>
          <a:lstStyle/>
          <a:p>
            <a:pPr>
              <a:defRPr b="1">
                <a:latin typeface="+mn-lt"/>
                <a:ea typeface="+mn-ea"/>
                <a:cs typeface="+mn-cs"/>
                <a:sym typeface="Helvetica Neue"/>
              </a:defRPr>
            </a:pPr>
            <a:r>
              <a:t>Question:</a:t>
            </a:r>
            <a:br/>
            <a:r>
              <a:rPr b="0">
                <a:latin typeface="Helvetica Neue Light"/>
                <a:ea typeface="Helvetica Neue Light"/>
                <a:cs typeface="Helvetica Neue Light"/>
                <a:sym typeface="Helvetica Neue Light"/>
              </a:rPr>
              <a:t>What additional features would help?</a:t>
            </a:r>
            <a:endParaRPr b="0">
              <a:latin typeface="Helvetica Neue Light"/>
              <a:ea typeface="Helvetica Neue Light"/>
              <a:cs typeface="Helvetica Neue Light"/>
              <a:sym typeface="Helvetica Neue Light"/>
            </a:endParaRPr>
          </a:p>
          <a:p>
            <a:pPr/>
            <a:r>
              <a:t>The product of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</m:t>
                    </m:r>
                  </m:sub>
                </m:sSub>
              </m:oMath>
            </a14:m>
            <a:r>
              <a:t> and </a:t>
            </a:r>
            <a14:m>
              <m:oMath>
                <m:sSub>
                  <m:e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x</m:t>
                    </m:r>
                  </m:e>
                  <m:sub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sub>
                </m:sSub>
              </m:oMath>
            </a14:m>
            <a:r>
              <a:t>!</a:t>
            </a:r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ϕ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(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)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1,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1</m:t>
                      </m:r>
                    </m:sub>
                  </m:sSub>
                  <m:sSub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x</m:t>
                      </m:r>
                    </m:e>
                    <m:sub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sub>
                  </m:sSub>
                  <m:s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⊤</m:t>
                      </m:r>
                    </m:sup>
                  </m:sSup>
                </m:oMath>
              </m:oMathPara>
            </a14:m>
            <a:endParaRPr sz="5000"/>
          </a:p>
          <a:p>
            <a:pPr lvl="2" marL="1465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Para>
                <m:oMathParaPr>
                  <m:jc m:val="left"/>
                </m:oMathParaPr>
                <m:oMath>
                  <m:r>
                    <m:rPr>
                      <m:sty m:val="b"/>
                    </m:rP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w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=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[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0.2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0.5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0.5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,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-</m:t>
                  </m:r>
                  <m:r>
                    <a:rPr xmlns:a="http://schemas.openxmlformats.org/drawingml/2006/main" sz="5300" i="1">
                      <a:solidFill>
                        <a:srgbClr val="000000"/>
                      </a:solidFill>
                      <a:latin typeface="Cambria Math" panose="02040503050406030204" pitchFamily="18" charset="0"/>
                    </a:rPr>
                    <m:t>2</m:t>
                  </m:r>
                  <m:sSup>
                    <m:e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]</m:t>
                      </m:r>
                    </m:e>
                    <m:sup>
                      <m:r>
                        <a:rPr xmlns:a="http://schemas.openxmlformats.org/drawingml/2006/main" sz="53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⊤</m:t>
                      </m:r>
                    </m:sup>
                  </m:sSup>
                </m:oMath>
              </m:oMathPara>
            </a14:m>
            <a:endParaRPr sz="5000"/>
          </a:p>
          <a:p>
            <a:pPr marL="576676" indent="-576676">
              <a:defRPr sz="5300">
                <a:latin typeface="Cambria Math"/>
                <a:ea typeface="Cambria Math"/>
                <a:cs typeface="Cambria Math"/>
                <a:sym typeface="Cambria Math"/>
              </a:defRPr>
            </a:pP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ϕ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&gt;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1,0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br>
              <a:rPr sz="5000"/>
            </a:b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h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;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w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=</m:t>
                </m:r>
                <m:sSup>
                  <m:e>
                    <m:r>
                      <m:rPr>
                        <m:sty m:val="b"/>
                      </m:rP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w</m:t>
                    </m:r>
                  </m:e>
                  <m:sup>
                    <m:r>
                      <a:rPr xmlns:a="http://schemas.openxmlformats.org/drawingml/2006/main" sz="53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⊤</m:t>
                    </m:r>
                  </m:sup>
                </m:sSup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ϕ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m:rPr>
                    <m:sty m:val="b"/>
                  </m:rP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x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&lt;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for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1,1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r>
              <a:rPr sz="4400">
                <a:latin typeface="Helvetica Neue Light"/>
                <a:ea typeface="Helvetica Neue Light"/>
                <a:cs typeface="Helvetica Neue Light"/>
                <a:sym typeface="Helvetica Neue Light"/>
              </a:rPr>
              <a:t> and </a:t>
            </a:r>
            <a14:m>
              <m:oMath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(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0,0</m:t>
                </m:r>
                <m:r>
                  <a:rPr xmlns:a="http://schemas.openxmlformats.org/drawingml/2006/main" sz="5300" i="1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m:t>)</m:t>
                </m:r>
              </m:oMath>
            </a14:m>
            <a:endParaRPr sz="5000"/>
          </a:p>
        </p:txBody>
      </p:sp>
      <p:grpSp>
        <p:nvGrpSpPr>
          <p:cNvPr id="194" name="Group"/>
          <p:cNvGrpSpPr/>
          <p:nvPr/>
        </p:nvGrpSpPr>
        <p:grpSpPr>
          <a:xfrm>
            <a:off x="15854790" y="2858523"/>
            <a:ext cx="5807236" cy="5044166"/>
            <a:chOff x="0" y="0"/>
            <a:chExt cx="5807234" cy="5044164"/>
          </a:xfrm>
        </p:grpSpPr>
        <p:pic>
          <p:nvPicPr>
            <p:cNvPr id="190" name="Image" descr="Image"/>
            <p:cNvPicPr>
              <a:picLocks noChangeAspect="1"/>
            </p:cNvPicPr>
            <p:nvPr/>
          </p:nvPicPr>
          <p:blipFill>
            <a:blip r:embed="rId2">
              <a:extLst/>
            </a:blip>
            <a:stretch>
              <a:fillRect/>
            </a:stretch>
          </p:blipFill>
          <p:spPr>
            <a:xfrm>
              <a:off x="0" y="-1"/>
              <a:ext cx="5807235" cy="466537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3" name="Caption"/>
            <p:cNvGrpSpPr/>
            <p:nvPr/>
          </p:nvGrpSpPr>
          <p:grpSpPr>
            <a:xfrm>
              <a:off x="0" y="4766973"/>
              <a:ext cx="5807235" cy="277192"/>
              <a:chOff x="0" y="0"/>
              <a:chExt cx="5807234" cy="277191"/>
            </a:xfrm>
          </p:grpSpPr>
          <p:sp>
            <p:nvSpPr>
              <p:cNvPr id="191" name="Rectangle"/>
              <p:cNvSpPr/>
              <p:nvPr/>
            </p:nvSpPr>
            <p:spPr>
              <a:xfrm>
                <a:off x="0" y="0"/>
                <a:ext cx="5807235" cy="277192"/>
              </a:xfrm>
              <a:prstGeom prst="roundRect">
                <a:avLst>
                  <a:gd name="adj" fmla="val 0"/>
                </a:avLst>
              </a:prstGeom>
              <a:solidFill>
                <a:srgbClr val="000000">
                  <a:alpha val="0"/>
                </a:srgbClr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304800" tIns="304800" rIns="304800" bIns="304800" numCol="1" anchor="t">
                <a:noAutofit/>
              </a:bodyPr>
              <a:lstStyle/>
              <a:p>
                <a: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pPr>
              </a:p>
            </p:txBody>
          </p:sp>
          <p:sp>
            <p:nvSpPr>
              <p:cNvPr id="192" name="A 2D graph with 0 and 1 on the x axis and 0 and 1 on the y axis, representing XOR: at the 0,0 and 1,1 corners, there is a 0; at the 1,0 and 0.1 corners, there is a 1."/>
              <p:cNvSpPr txBox="1"/>
              <p:nvPr/>
            </p:nvSpPr>
            <p:spPr>
              <a:xfrm>
                <a:off x="0" y="-1"/>
                <a:ext cx="5807234" cy="27719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square" lIns="50800" tIns="50800" rIns="50800" bIns="50800" numCol="1" anchor="t">
                <a:spAutoFit/>
              </a:bodyPr>
              <a:lstStyle>
                <a:lvl1pPr>
                  <a:defRPr b="1" sz="600">
                    <a:solidFill>
                      <a:srgbClr val="D6D5D5"/>
                    </a:solidFill>
                    <a:latin typeface="+mn-lt"/>
                    <a:ea typeface="+mn-ea"/>
                    <a:cs typeface="+mn-cs"/>
                    <a:sym typeface="Helvetica Neue"/>
                  </a:defRPr>
                </a:lvl1pPr>
              </a:lstStyle>
              <a:p>
                <a:pPr/>
                <a:r>
                  <a:t>A 2D graph with 0 and 1 on the x axis and 0 and 1 on the y axis, representing XOR: at the 0,0 and 1,1 corners, there is a 0; at the 1,0 and 0.1 corners, there is a 1.</a:t>
                </a:r>
              </a:p>
            </p:txBody>
          </p:sp>
        </p:grpSp>
      </p:grpSp>
      <p:sp>
        <p:nvSpPr>
          <p:cNvPr id="195" name="(Image: Goodfellow 2017)"/>
          <p:cNvSpPr txBox="1"/>
          <p:nvPr/>
        </p:nvSpPr>
        <p:spPr>
          <a:xfrm>
            <a:off x="18281614" y="12370092"/>
            <a:ext cx="4516120" cy="58940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>
            <a:lvl1pPr>
              <a:defRPr sz="3000">
                <a:solidFill>
                  <a:srgbClr val="929292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r>
              <a:t>(Image: Goodfellow 2017)</a:t>
            </a:r>
          </a:p>
        </p:txBody>
      </p:sp>
      <p:pic>
        <p:nvPicPr>
          <p:cNvPr id="196" name="Image" descr="Image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6500346" y="8020122"/>
            <a:ext cx="4516122" cy="38537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99" name="A 2D graph with 0,1,and 2 on the x axis, labelled x1+x2; and 0 and 1 on the y axis labelled x1 * x2.  At the 0,0 and 1,2 corners, there is a 0; at the 1,0 position, there is a 1. A diagonal line has the 1 below it and both zeroes above it."/>
          <p:cNvGrpSpPr/>
          <p:nvPr/>
        </p:nvGrpSpPr>
        <p:grpSpPr>
          <a:xfrm>
            <a:off x="16500346" y="11975468"/>
            <a:ext cx="4516122" cy="277191"/>
            <a:chOff x="0" y="0"/>
            <a:chExt cx="4516120" cy="277190"/>
          </a:xfrm>
        </p:grpSpPr>
        <p:sp>
          <p:nvSpPr>
            <p:cNvPr id="197" name="Rectangle"/>
            <p:cNvSpPr/>
            <p:nvPr/>
          </p:nvSpPr>
          <p:spPr>
            <a:xfrm>
              <a:off x="0" y="0"/>
              <a:ext cx="4516121" cy="277191"/>
            </a:xfrm>
            <a:prstGeom prst="roundRect">
              <a:avLst>
                <a:gd name="adj" fmla="val 0"/>
              </a:avLst>
            </a:prstGeom>
            <a:solidFill>
              <a:srgbClr val="000000">
                <a:alpha val="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304800" tIns="304800" rIns="304800" bIns="304800" numCol="1" anchor="t">
              <a:noAutofit/>
            </a:bodyPr>
            <a:lstStyle/>
            <a:p>
              <a: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pPr>
            </a:p>
          </p:txBody>
        </p:sp>
        <p:sp>
          <p:nvSpPr>
            <p:cNvPr id="198" name="A 2D graph with 0,1,and 2 on the x axis, labelled x1+x2; and 0 and 1 on the y axis labelled x1 * x2.  At the 0,0 and 1,2 corners, there is a 0; at the 1,0 position, there is a 1. A diagonal line has the 1 below it and both zeroes above it."/>
            <p:cNvSpPr txBox="1"/>
            <p:nvPr/>
          </p:nvSpPr>
          <p:spPr>
            <a:xfrm>
              <a:off x="0" y="-1"/>
              <a:ext cx="4516121" cy="27719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t">
              <a:spAutoFit/>
            </a:bodyPr>
            <a:lstStyle>
              <a:lvl1pPr>
                <a:defRPr b="1" sz="600">
                  <a:solidFill>
                    <a:srgbClr val="D6D5D5"/>
                  </a:solidFill>
                  <a:latin typeface="+mn-lt"/>
                  <a:ea typeface="+mn-ea"/>
                  <a:cs typeface="+mn-cs"/>
                  <a:sym typeface="Helvetica Neue"/>
                </a:defRPr>
              </a:lvl1pPr>
            </a:lstStyle>
            <a:p>
              <a:pPr/>
              <a:r>
                <a:t>A 2D graph with 0,1,and 2 on the x axis, labelled x1+x2; and 0 and 1 on the y axis labelled x1 * x2.  At the 0,0 and 1,2 corners, there is a 0; at the 1,0 position, there is a 1. A diagonal line has the 1 below it and both zeroes above it.</a:t>
              </a:r>
            </a:p>
          </p:txBody>
        </p:sp>
      </p:grpSp>
      <p:sp>
        <p:nvSpPr>
          <p:cNvPr id="200" name="x1 + x2"/>
          <p:cNvSpPr txBox="1"/>
          <p:nvPr/>
        </p:nvSpPr>
        <p:spPr>
          <a:xfrm>
            <a:off x="18084486" y="11488870"/>
            <a:ext cx="1347682" cy="614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x</a:t>
            </a:r>
            <a:r>
              <a:rPr baseline="-5998"/>
              <a:t>1</a:t>
            </a:r>
            <a:r>
              <a:t> + x</a:t>
            </a:r>
            <a:r>
              <a:rPr baseline="-5998"/>
              <a:t>2</a:t>
            </a:r>
          </a:p>
        </p:txBody>
      </p:sp>
      <p:sp>
        <p:nvSpPr>
          <p:cNvPr id="201" name="x1 × x2"/>
          <p:cNvSpPr txBox="1"/>
          <p:nvPr/>
        </p:nvSpPr>
        <p:spPr>
          <a:xfrm rot="16200000">
            <a:off x="15635933" y="9486587"/>
            <a:ext cx="1347682" cy="614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71436" tIns="71436" rIns="71436" bIns="71436" anchor="ctr">
            <a:spAutoFit/>
          </a:bodyPr>
          <a:lstStyle/>
          <a:p>
            <a:pPr>
              <a:defRPr>
                <a:latin typeface="+mn-lt"/>
                <a:ea typeface="+mn-ea"/>
                <a:cs typeface="+mn-cs"/>
                <a:sym typeface="Helvetica Neue"/>
              </a:defRPr>
            </a:pPr>
            <a:r>
              <a:t>x</a:t>
            </a:r>
            <a:r>
              <a:rPr baseline="-5998"/>
              <a:t>1</a:t>
            </a:r>
            <a:r>
              <a:t> × x</a:t>
            </a:r>
            <a:r>
              <a:rPr baseline="-5998"/>
              <a:t>2</a:t>
            </a:r>
          </a:p>
        </p:txBody>
      </p:sp>
      <p:sp>
        <p:nvSpPr>
          <p:cNvPr id="202" name="Line"/>
          <p:cNvSpPr/>
          <p:nvPr/>
        </p:nvSpPr>
        <p:spPr>
          <a:xfrm flipV="1">
            <a:off x="17671304" y="8604001"/>
            <a:ext cx="3095955" cy="2896443"/>
          </a:xfrm>
          <a:prstGeom prst="line">
            <a:avLst/>
          </a:prstGeom>
          <a:ln w="190500">
            <a:solidFill>
              <a:srgbClr val="5E5E5E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02" grpId="6"/>
      <p:bldP build="p" bldLvl="5" animBg="1" rev="0" advAuto="0" spid="189" grpId="1"/>
      <p:bldP build="whole" bldLvl="1" animBg="1" rev="0" advAuto="0" spid="199" grpId="3"/>
      <p:bldP build="whole" bldLvl="1" animBg="1" rev="0" advAuto="0" spid="200" grpId="5"/>
      <p:bldP build="whole" bldLvl="1" animBg="1" rev="0" advAuto="0" spid="196" grpId="2"/>
      <p:bldP build="whole" bldLvl="1" animBg="1" rev="0" advAuto="0" spid="201" grpId="4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04800" tIns="304800" rIns="304800" bIns="304800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304800" tIns="304800" rIns="304800" bIns="304800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71436" tIns="71436" rIns="71436" bIns="71436" numCol="1" spcCol="38100" rtlCol="0" anchor="ctr" upright="0">
        <a:spAutoFit/>
      </a:bodyPr>
      <a:lstStyle>
        <a:defPPr marL="0" marR="0" indent="0" algn="ctr" defTabSz="8215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