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Relationship Id="rId44" Type="http://schemas.openxmlformats.org/officeDocument/2006/relationships/slide" Target="slides/slide37.xml"/></Relationships>

</file>

<file path=ppt/charts/_rels/chart1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_rels/chart4.xml.rels><?xml version="1.0" encoding="UTF-8"?>
<Relationships xmlns="http://schemas.openxmlformats.org/package/2006/relationships"><Relationship Id="rId1" Type="http://schemas.openxmlformats.org/officeDocument/2006/relationships/package" Target="../embeddings/Microsoft_Excel_Sheet4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133204"/>
          <c:y val="0.186908"/>
          <c:w val="0.852992"/>
          <c:h val="0.70910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n0=0 n1=0</c:v>
                </c:pt>
              </c:strCache>
            </c:strRef>
          </c:tx>
          <c:spPr>
            <a:noFill/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0.07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</c:v>
                </c:pt>
                <c:pt idx="29">
                  <c:v>0.29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</c:v>
                </c:pt>
                <c:pt idx="56">
                  <c:v>0.56</c:v>
                </c:pt>
                <c:pt idx="57">
                  <c:v>0.5700000000000001</c:v>
                </c:pt>
                <c:pt idx="58">
                  <c:v>0.58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0.6900000000000001</c:v>
                </c:pt>
                <c:pt idx="70">
                  <c:v>0.7000000000000001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0.8200000000000001</c:v>
                </c:pt>
                <c:pt idx="83">
                  <c:v>0.8300000000000001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0.9400000000000001</c:v>
                </c:pt>
                <c:pt idx="95">
                  <c:v>0.9500000000000001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strCache>
            </c:strRef>
          </c:cat>
          <c:val>
            <c:numRef>
              <c:f>Sheet1!$B$2:$CX$2</c:f>
              <c:numCache>
                <c:ptCount val="101"/>
                <c:pt idx="0">
                  <c:v>1.000000</c:v>
                </c:pt>
                <c:pt idx="1">
                  <c:v>1.000000</c:v>
                </c:pt>
                <c:pt idx="2">
                  <c:v>1.000000</c:v>
                </c:pt>
                <c:pt idx="3">
                  <c:v>1.000000</c:v>
                </c:pt>
                <c:pt idx="4">
                  <c:v>1.000000</c:v>
                </c:pt>
                <c:pt idx="5">
                  <c:v>1.000000</c:v>
                </c:pt>
                <c:pt idx="6">
                  <c:v>1.000000</c:v>
                </c:pt>
                <c:pt idx="7">
                  <c:v>1.000000</c:v>
                </c:pt>
                <c:pt idx="8">
                  <c:v>1.000000</c:v>
                </c:pt>
                <c:pt idx="9">
                  <c:v>1.000000</c:v>
                </c:pt>
                <c:pt idx="10">
                  <c:v>1.000000</c:v>
                </c:pt>
                <c:pt idx="11">
                  <c:v>1.000000</c:v>
                </c:pt>
                <c:pt idx="12">
                  <c:v>1.000000</c:v>
                </c:pt>
                <c:pt idx="13">
                  <c:v>1.000000</c:v>
                </c:pt>
                <c:pt idx="14">
                  <c:v>1.000000</c:v>
                </c:pt>
                <c:pt idx="15">
                  <c:v>1.000000</c:v>
                </c:pt>
                <c:pt idx="16">
                  <c:v>1.000000</c:v>
                </c:pt>
                <c:pt idx="17">
                  <c:v>1.000000</c:v>
                </c:pt>
                <c:pt idx="18">
                  <c:v>1.000000</c:v>
                </c:pt>
                <c:pt idx="19">
                  <c:v>1.000000</c:v>
                </c:pt>
                <c:pt idx="20">
                  <c:v>1.000000</c:v>
                </c:pt>
                <c:pt idx="21">
                  <c:v>1.000000</c:v>
                </c:pt>
                <c:pt idx="22">
                  <c:v>1.000000</c:v>
                </c:pt>
                <c:pt idx="23">
                  <c:v>1.000000</c:v>
                </c:pt>
                <c:pt idx="24">
                  <c:v>1.000000</c:v>
                </c:pt>
                <c:pt idx="25">
                  <c:v>1.000000</c:v>
                </c:pt>
                <c:pt idx="26">
                  <c:v>1.000000</c:v>
                </c:pt>
                <c:pt idx="27">
                  <c:v>1.000000</c:v>
                </c:pt>
                <c:pt idx="28">
                  <c:v>1.000000</c:v>
                </c:pt>
                <c:pt idx="29">
                  <c:v>1.000000</c:v>
                </c:pt>
                <c:pt idx="30">
                  <c:v>1.000000</c:v>
                </c:pt>
                <c:pt idx="31">
                  <c:v>1.000000</c:v>
                </c:pt>
                <c:pt idx="32">
                  <c:v>1.000000</c:v>
                </c:pt>
                <c:pt idx="33">
                  <c:v>1.000000</c:v>
                </c:pt>
                <c:pt idx="34">
                  <c:v>1.000000</c:v>
                </c:pt>
                <c:pt idx="35">
                  <c:v>1.000000</c:v>
                </c:pt>
                <c:pt idx="36">
                  <c:v>1.000000</c:v>
                </c:pt>
                <c:pt idx="37">
                  <c:v>1.000000</c:v>
                </c:pt>
                <c:pt idx="38">
                  <c:v>1.000000</c:v>
                </c:pt>
                <c:pt idx="39">
                  <c:v>1.000000</c:v>
                </c:pt>
                <c:pt idx="40">
                  <c:v>1.000000</c:v>
                </c:pt>
                <c:pt idx="41">
                  <c:v>1.000000</c:v>
                </c:pt>
                <c:pt idx="42">
                  <c:v>1.000000</c:v>
                </c:pt>
                <c:pt idx="43">
                  <c:v>1.000000</c:v>
                </c:pt>
                <c:pt idx="44">
                  <c:v>1.000000</c:v>
                </c:pt>
                <c:pt idx="45">
                  <c:v>1.000000</c:v>
                </c:pt>
                <c:pt idx="46">
                  <c:v>1.000000</c:v>
                </c:pt>
                <c:pt idx="47">
                  <c:v>1.000000</c:v>
                </c:pt>
                <c:pt idx="48">
                  <c:v>1.000000</c:v>
                </c:pt>
                <c:pt idx="49">
                  <c:v>1.000000</c:v>
                </c:pt>
                <c:pt idx="50">
                  <c:v>1.000000</c:v>
                </c:pt>
                <c:pt idx="51">
                  <c:v>1.000000</c:v>
                </c:pt>
                <c:pt idx="52">
                  <c:v>1.000000</c:v>
                </c:pt>
                <c:pt idx="53">
                  <c:v>1.000000</c:v>
                </c:pt>
                <c:pt idx="54">
                  <c:v>1.000000</c:v>
                </c:pt>
                <c:pt idx="55">
                  <c:v>1.000000</c:v>
                </c:pt>
                <c:pt idx="56">
                  <c:v>1.000000</c:v>
                </c:pt>
                <c:pt idx="57">
                  <c:v>1.000000</c:v>
                </c:pt>
                <c:pt idx="58">
                  <c:v>1.000000</c:v>
                </c:pt>
                <c:pt idx="59">
                  <c:v>1.000000</c:v>
                </c:pt>
                <c:pt idx="60">
                  <c:v>1.000000</c:v>
                </c:pt>
                <c:pt idx="61">
                  <c:v>1.000000</c:v>
                </c:pt>
                <c:pt idx="62">
                  <c:v>1.000000</c:v>
                </c:pt>
                <c:pt idx="63">
                  <c:v>1.000000</c:v>
                </c:pt>
                <c:pt idx="64">
                  <c:v>1.000000</c:v>
                </c:pt>
                <c:pt idx="65">
                  <c:v>1.000000</c:v>
                </c:pt>
                <c:pt idx="66">
                  <c:v>1.000000</c:v>
                </c:pt>
                <c:pt idx="67">
                  <c:v>1.000000</c:v>
                </c:pt>
                <c:pt idx="68">
                  <c:v>1.000000</c:v>
                </c:pt>
                <c:pt idx="69">
                  <c:v>1.000000</c:v>
                </c:pt>
                <c:pt idx="70">
                  <c:v>1.000000</c:v>
                </c:pt>
                <c:pt idx="71">
                  <c:v>1.000000</c:v>
                </c:pt>
                <c:pt idx="72">
                  <c:v>1.000000</c:v>
                </c:pt>
                <c:pt idx="73">
                  <c:v>1.000000</c:v>
                </c:pt>
                <c:pt idx="74">
                  <c:v>1.000000</c:v>
                </c:pt>
                <c:pt idx="75">
                  <c:v>1.000000</c:v>
                </c:pt>
                <c:pt idx="76">
                  <c:v>1.000000</c:v>
                </c:pt>
                <c:pt idx="77">
                  <c:v>1.000000</c:v>
                </c:pt>
                <c:pt idx="78">
                  <c:v>1.000000</c:v>
                </c:pt>
                <c:pt idx="79">
                  <c:v>1.000000</c:v>
                </c:pt>
                <c:pt idx="80">
                  <c:v>1.000000</c:v>
                </c:pt>
                <c:pt idx="81">
                  <c:v>1.000000</c:v>
                </c:pt>
                <c:pt idx="82">
                  <c:v>1.000000</c:v>
                </c:pt>
                <c:pt idx="83">
                  <c:v>1.000000</c:v>
                </c:pt>
                <c:pt idx="84">
                  <c:v>1.000000</c:v>
                </c:pt>
                <c:pt idx="85">
                  <c:v>1.000000</c:v>
                </c:pt>
                <c:pt idx="86">
                  <c:v>1.000000</c:v>
                </c:pt>
                <c:pt idx="87">
                  <c:v>1.000000</c:v>
                </c:pt>
                <c:pt idx="88">
                  <c:v>1.000000</c:v>
                </c:pt>
                <c:pt idx="89">
                  <c:v>1.000000</c:v>
                </c:pt>
                <c:pt idx="90">
                  <c:v>1.000000</c:v>
                </c:pt>
                <c:pt idx="91">
                  <c:v>1.000000</c:v>
                </c:pt>
                <c:pt idx="92">
                  <c:v>1.000000</c:v>
                </c:pt>
                <c:pt idx="93">
                  <c:v>1.000000</c:v>
                </c:pt>
                <c:pt idx="94">
                  <c:v>1.000000</c:v>
                </c:pt>
                <c:pt idx="95">
                  <c:v>1.000000</c:v>
                </c:pt>
                <c:pt idx="96">
                  <c:v>1.000000</c:v>
                </c:pt>
                <c:pt idx="97">
                  <c:v>1.000000</c:v>
                </c:pt>
                <c:pt idx="98">
                  <c:v>1.000000</c:v>
                </c:pt>
                <c:pt idx="99">
                  <c:v>1.000000</c:v>
                </c:pt>
                <c:pt idx="100">
                  <c:v>1.000000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n0=1 n1=2</c:v>
                </c:pt>
              </c:strCache>
            </c:strRef>
          </c:tx>
          <c:spPr>
            <a:noFill/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0.07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</c:v>
                </c:pt>
                <c:pt idx="29">
                  <c:v>0.29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</c:v>
                </c:pt>
                <c:pt idx="56">
                  <c:v>0.56</c:v>
                </c:pt>
                <c:pt idx="57">
                  <c:v>0.5700000000000001</c:v>
                </c:pt>
                <c:pt idx="58">
                  <c:v>0.58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0.6900000000000001</c:v>
                </c:pt>
                <c:pt idx="70">
                  <c:v>0.7000000000000001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0.8200000000000001</c:v>
                </c:pt>
                <c:pt idx="83">
                  <c:v>0.8300000000000001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0.9400000000000001</c:v>
                </c:pt>
                <c:pt idx="95">
                  <c:v>0.9500000000000001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strCache>
            </c:strRef>
          </c:cat>
          <c:val>
            <c:numRef>
              <c:f>Sheet1!$B$3:$CX$3</c:f>
              <c:numCache>
                <c:ptCount val="101"/>
                <c:pt idx="0">
                  <c:v>0.000000</c:v>
                </c:pt>
                <c:pt idx="1">
                  <c:v>0.001188</c:v>
                </c:pt>
                <c:pt idx="2">
                  <c:v>0.004704</c:v>
                </c:pt>
                <c:pt idx="3">
                  <c:v>0.010476</c:v>
                </c:pt>
                <c:pt idx="4">
                  <c:v>0.018432</c:v>
                </c:pt>
                <c:pt idx="5">
                  <c:v>0.028500</c:v>
                </c:pt>
                <c:pt idx="6">
                  <c:v>0.040608</c:v>
                </c:pt>
                <c:pt idx="7">
                  <c:v>0.054684</c:v>
                </c:pt>
                <c:pt idx="8">
                  <c:v>0.070656</c:v>
                </c:pt>
                <c:pt idx="9">
                  <c:v>0.088452</c:v>
                </c:pt>
                <c:pt idx="10">
                  <c:v>0.108000</c:v>
                </c:pt>
                <c:pt idx="11">
                  <c:v>0.129228</c:v>
                </c:pt>
                <c:pt idx="12">
                  <c:v>0.152064</c:v>
                </c:pt>
                <c:pt idx="13">
                  <c:v>0.176436</c:v>
                </c:pt>
                <c:pt idx="14">
                  <c:v>0.202272</c:v>
                </c:pt>
                <c:pt idx="15">
                  <c:v>0.229500</c:v>
                </c:pt>
                <c:pt idx="16">
                  <c:v>0.258048</c:v>
                </c:pt>
                <c:pt idx="17">
                  <c:v>0.287844</c:v>
                </c:pt>
                <c:pt idx="18">
                  <c:v>0.318816</c:v>
                </c:pt>
                <c:pt idx="19">
                  <c:v>0.350892</c:v>
                </c:pt>
                <c:pt idx="20">
                  <c:v>0.384000</c:v>
                </c:pt>
                <c:pt idx="21">
                  <c:v>0.418068</c:v>
                </c:pt>
                <c:pt idx="22">
                  <c:v>0.453024</c:v>
                </c:pt>
                <c:pt idx="23">
                  <c:v>0.488796</c:v>
                </c:pt>
                <c:pt idx="24">
                  <c:v>0.525312</c:v>
                </c:pt>
                <c:pt idx="25">
                  <c:v>0.562500</c:v>
                </c:pt>
                <c:pt idx="26">
                  <c:v>0.600288</c:v>
                </c:pt>
                <c:pt idx="27">
                  <c:v>0.638604</c:v>
                </c:pt>
                <c:pt idx="28">
                  <c:v>0.677376</c:v>
                </c:pt>
                <c:pt idx="29">
                  <c:v>0.716532</c:v>
                </c:pt>
                <c:pt idx="30">
                  <c:v>0.756000</c:v>
                </c:pt>
                <c:pt idx="31">
                  <c:v>0.795708</c:v>
                </c:pt>
                <c:pt idx="32">
                  <c:v>0.835584</c:v>
                </c:pt>
                <c:pt idx="33">
                  <c:v>0.875556</c:v>
                </c:pt>
                <c:pt idx="34">
                  <c:v>0.915552</c:v>
                </c:pt>
                <c:pt idx="35">
                  <c:v>0.955500</c:v>
                </c:pt>
                <c:pt idx="36">
                  <c:v>0.995328</c:v>
                </c:pt>
                <c:pt idx="37">
                  <c:v>1.034964</c:v>
                </c:pt>
                <c:pt idx="38">
                  <c:v>1.074336</c:v>
                </c:pt>
                <c:pt idx="39">
                  <c:v>1.113372</c:v>
                </c:pt>
                <c:pt idx="40">
                  <c:v>1.152000</c:v>
                </c:pt>
                <c:pt idx="41">
                  <c:v>1.190148</c:v>
                </c:pt>
                <c:pt idx="42">
                  <c:v>1.227744</c:v>
                </c:pt>
                <c:pt idx="43">
                  <c:v>1.264716</c:v>
                </c:pt>
                <c:pt idx="44">
                  <c:v>1.300992</c:v>
                </c:pt>
                <c:pt idx="45">
                  <c:v>1.336500</c:v>
                </c:pt>
                <c:pt idx="46">
                  <c:v>1.371168</c:v>
                </c:pt>
                <c:pt idx="47">
                  <c:v>1.404924</c:v>
                </c:pt>
                <c:pt idx="48">
                  <c:v>1.437696</c:v>
                </c:pt>
                <c:pt idx="49">
                  <c:v>1.469412</c:v>
                </c:pt>
                <c:pt idx="50">
                  <c:v>1.500000</c:v>
                </c:pt>
                <c:pt idx="51">
                  <c:v>1.529388</c:v>
                </c:pt>
                <c:pt idx="52">
                  <c:v>1.557504</c:v>
                </c:pt>
                <c:pt idx="53">
                  <c:v>1.584276</c:v>
                </c:pt>
                <c:pt idx="54">
                  <c:v>1.609632</c:v>
                </c:pt>
                <c:pt idx="55">
                  <c:v>1.633500</c:v>
                </c:pt>
                <c:pt idx="56">
                  <c:v>1.655808</c:v>
                </c:pt>
                <c:pt idx="57">
                  <c:v>1.676484</c:v>
                </c:pt>
                <c:pt idx="58">
                  <c:v>1.695456</c:v>
                </c:pt>
                <c:pt idx="59">
                  <c:v>1.712652</c:v>
                </c:pt>
                <c:pt idx="60">
                  <c:v>1.728000</c:v>
                </c:pt>
                <c:pt idx="61">
                  <c:v>1.741428</c:v>
                </c:pt>
                <c:pt idx="62">
                  <c:v>1.752864</c:v>
                </c:pt>
                <c:pt idx="63">
                  <c:v>1.762236</c:v>
                </c:pt>
                <c:pt idx="64">
                  <c:v>1.769472</c:v>
                </c:pt>
                <c:pt idx="65">
                  <c:v>1.774500</c:v>
                </c:pt>
                <c:pt idx="66">
                  <c:v>1.777248</c:v>
                </c:pt>
                <c:pt idx="67">
                  <c:v>1.777644</c:v>
                </c:pt>
                <c:pt idx="68">
                  <c:v>1.775616</c:v>
                </c:pt>
                <c:pt idx="69">
                  <c:v>1.771092</c:v>
                </c:pt>
                <c:pt idx="70">
                  <c:v>1.764000</c:v>
                </c:pt>
                <c:pt idx="71">
                  <c:v>1.754268</c:v>
                </c:pt>
                <c:pt idx="72">
                  <c:v>1.741824</c:v>
                </c:pt>
                <c:pt idx="73">
                  <c:v>1.726596</c:v>
                </c:pt>
                <c:pt idx="74">
                  <c:v>1.708512</c:v>
                </c:pt>
                <c:pt idx="75">
                  <c:v>1.687500</c:v>
                </c:pt>
                <c:pt idx="76">
                  <c:v>1.663488</c:v>
                </c:pt>
                <c:pt idx="77">
                  <c:v>1.636404</c:v>
                </c:pt>
                <c:pt idx="78">
                  <c:v>1.606176</c:v>
                </c:pt>
                <c:pt idx="79">
                  <c:v>1.572732</c:v>
                </c:pt>
                <c:pt idx="80">
                  <c:v>1.536000</c:v>
                </c:pt>
                <c:pt idx="81">
                  <c:v>1.495908</c:v>
                </c:pt>
                <c:pt idx="82">
                  <c:v>1.452384</c:v>
                </c:pt>
                <c:pt idx="83">
                  <c:v>1.405356</c:v>
                </c:pt>
                <c:pt idx="84">
                  <c:v>1.354752</c:v>
                </c:pt>
                <c:pt idx="85">
                  <c:v>1.300500</c:v>
                </c:pt>
                <c:pt idx="86">
                  <c:v>1.242528</c:v>
                </c:pt>
                <c:pt idx="87">
                  <c:v>1.180764</c:v>
                </c:pt>
                <c:pt idx="88">
                  <c:v>1.115136</c:v>
                </c:pt>
                <c:pt idx="89">
                  <c:v>1.045572</c:v>
                </c:pt>
                <c:pt idx="90">
                  <c:v>0.972000</c:v>
                </c:pt>
                <c:pt idx="91">
                  <c:v>0.894348</c:v>
                </c:pt>
                <c:pt idx="92">
                  <c:v>0.812544</c:v>
                </c:pt>
                <c:pt idx="93">
                  <c:v>0.726516</c:v>
                </c:pt>
                <c:pt idx="94">
                  <c:v>0.636192</c:v>
                </c:pt>
                <c:pt idx="95">
                  <c:v>0.541500</c:v>
                </c:pt>
                <c:pt idx="96">
                  <c:v>0.442368</c:v>
                </c:pt>
                <c:pt idx="97">
                  <c:v>0.338724</c:v>
                </c:pt>
                <c:pt idx="98">
                  <c:v>0.230496</c:v>
                </c:pt>
                <c:pt idx="99">
                  <c:v>0.117612</c:v>
                </c:pt>
                <c:pt idx="100">
                  <c:v>0.000000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n0=2 n1=4</c:v>
                </c:pt>
              </c:strCache>
            </c:strRef>
          </c:tx>
          <c:spPr>
            <a:noFill/>
            <a:ln w="76200" cap="flat">
              <a:solidFill>
                <a:srgbClr val="F7BA01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rgbClr val="F7BA0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0.07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</c:v>
                </c:pt>
                <c:pt idx="29">
                  <c:v>0.29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</c:v>
                </c:pt>
                <c:pt idx="56">
                  <c:v>0.56</c:v>
                </c:pt>
                <c:pt idx="57">
                  <c:v>0.5700000000000001</c:v>
                </c:pt>
                <c:pt idx="58">
                  <c:v>0.58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0.6900000000000001</c:v>
                </c:pt>
                <c:pt idx="70">
                  <c:v>0.7000000000000001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0.8200000000000001</c:v>
                </c:pt>
                <c:pt idx="83">
                  <c:v>0.8300000000000001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0.9400000000000001</c:v>
                </c:pt>
                <c:pt idx="95">
                  <c:v>0.9500000000000001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strCache>
            </c:strRef>
          </c:cat>
          <c:val>
            <c:numRef>
              <c:f>Sheet1!$B$4:$CX$4</c:f>
              <c:numCache>
                <c:ptCount val="101"/>
                <c:pt idx="0">
                  <c:v>0.000000</c:v>
                </c:pt>
                <c:pt idx="1">
                  <c:v>0.000001</c:v>
                </c:pt>
                <c:pt idx="2">
                  <c:v>0.000016</c:v>
                </c:pt>
                <c:pt idx="3">
                  <c:v>0.000080</c:v>
                </c:pt>
                <c:pt idx="4">
                  <c:v>0.000248</c:v>
                </c:pt>
                <c:pt idx="5">
                  <c:v>0.000592</c:v>
                </c:pt>
                <c:pt idx="6">
                  <c:v>0.001202</c:v>
                </c:pt>
                <c:pt idx="7">
                  <c:v>0.002180</c:v>
                </c:pt>
                <c:pt idx="8">
                  <c:v>0.003640</c:v>
                </c:pt>
                <c:pt idx="9">
                  <c:v>0.005705</c:v>
                </c:pt>
                <c:pt idx="10">
                  <c:v>0.008505</c:v>
                </c:pt>
                <c:pt idx="11">
                  <c:v>0.012177</c:v>
                </c:pt>
                <c:pt idx="12">
                  <c:v>0.016861</c:v>
                </c:pt>
                <c:pt idx="13">
                  <c:v>0.022699</c:v>
                </c:pt>
                <c:pt idx="14">
                  <c:v>0.029833</c:v>
                </c:pt>
                <c:pt idx="15">
                  <c:v>0.038405</c:v>
                </c:pt>
                <c:pt idx="16">
                  <c:v>0.048554</c:v>
                </c:pt>
                <c:pt idx="17">
                  <c:v>0.060414</c:v>
                </c:pt>
                <c:pt idx="18">
                  <c:v>0.074115</c:v>
                </c:pt>
                <c:pt idx="19">
                  <c:v>0.089779</c:v>
                </c:pt>
                <c:pt idx="20">
                  <c:v>0.107520</c:v>
                </c:pt>
                <c:pt idx="21">
                  <c:v>0.127444</c:v>
                </c:pt>
                <c:pt idx="22">
                  <c:v>0.149647</c:v>
                </c:pt>
                <c:pt idx="23">
                  <c:v>0.174214</c:v>
                </c:pt>
                <c:pt idx="24">
                  <c:v>0.201216</c:v>
                </c:pt>
                <c:pt idx="25">
                  <c:v>0.230713</c:v>
                </c:pt>
                <c:pt idx="26">
                  <c:v>0.262752</c:v>
                </c:pt>
                <c:pt idx="27">
                  <c:v>0.297365</c:v>
                </c:pt>
                <c:pt idx="28">
                  <c:v>0.334570</c:v>
                </c:pt>
                <c:pt idx="29">
                  <c:v>0.374367</c:v>
                </c:pt>
                <c:pt idx="30">
                  <c:v>0.416745</c:v>
                </c:pt>
                <c:pt idx="31">
                  <c:v>0.461673</c:v>
                </c:pt>
                <c:pt idx="32">
                  <c:v>0.509105</c:v>
                </c:pt>
                <c:pt idx="33">
                  <c:v>0.558978</c:v>
                </c:pt>
                <c:pt idx="34">
                  <c:v>0.611213</c:v>
                </c:pt>
                <c:pt idx="35">
                  <c:v>0.665715</c:v>
                </c:pt>
                <c:pt idx="36">
                  <c:v>0.722369</c:v>
                </c:pt>
                <c:pt idx="37">
                  <c:v>0.781047</c:v>
                </c:pt>
                <c:pt idx="38">
                  <c:v>0.841603</c:v>
                </c:pt>
                <c:pt idx="39">
                  <c:v>0.903873</c:v>
                </c:pt>
                <c:pt idx="40">
                  <c:v>0.967680</c:v>
                </c:pt>
                <c:pt idx="41">
                  <c:v>1.032830</c:v>
                </c:pt>
                <c:pt idx="42">
                  <c:v>1.099113</c:v>
                </c:pt>
                <c:pt idx="43">
                  <c:v>1.166307</c:v>
                </c:pt>
                <c:pt idx="44">
                  <c:v>1.234173</c:v>
                </c:pt>
                <c:pt idx="45">
                  <c:v>1.302461</c:v>
                </c:pt>
                <c:pt idx="46">
                  <c:v>1.370907</c:v>
                </c:pt>
                <c:pt idx="47">
                  <c:v>1.439238</c:v>
                </c:pt>
                <c:pt idx="48">
                  <c:v>1.507165</c:v>
                </c:pt>
                <c:pt idx="49">
                  <c:v>1.574396</c:v>
                </c:pt>
                <c:pt idx="50">
                  <c:v>1.640625</c:v>
                </c:pt>
                <c:pt idx="51">
                  <c:v>1.705541</c:v>
                </c:pt>
                <c:pt idx="52">
                  <c:v>1.768826</c:v>
                </c:pt>
                <c:pt idx="53">
                  <c:v>1.830158</c:v>
                </c:pt>
                <c:pt idx="54">
                  <c:v>1.889209</c:v>
                </c:pt>
                <c:pt idx="55">
                  <c:v>1.945652</c:v>
                </c:pt>
                <c:pt idx="56">
                  <c:v>1.999156</c:v>
                </c:pt>
                <c:pt idx="57">
                  <c:v>2.049395</c:v>
                </c:pt>
                <c:pt idx="58">
                  <c:v>2.096041</c:v>
                </c:pt>
                <c:pt idx="59">
                  <c:v>2.138775</c:v>
                </c:pt>
                <c:pt idx="60">
                  <c:v>2.177280</c:v>
                </c:pt>
                <c:pt idx="61">
                  <c:v>2.211250</c:v>
                </c:pt>
                <c:pt idx="62">
                  <c:v>2.240388</c:v>
                </c:pt>
                <c:pt idx="63">
                  <c:v>2.264409</c:v>
                </c:pt>
                <c:pt idx="64">
                  <c:v>2.283044</c:v>
                </c:pt>
                <c:pt idx="65">
                  <c:v>2.296037</c:v>
                </c:pt>
                <c:pt idx="66">
                  <c:v>2.303153</c:v>
                </c:pt>
                <c:pt idx="67">
                  <c:v>2.304180</c:v>
                </c:pt>
                <c:pt idx="68">
                  <c:v>2.298926</c:v>
                </c:pt>
                <c:pt idx="69">
                  <c:v>2.287226</c:v>
                </c:pt>
                <c:pt idx="70">
                  <c:v>2.268945</c:v>
                </c:pt>
                <c:pt idx="71">
                  <c:v>2.243978</c:v>
                </c:pt>
                <c:pt idx="72">
                  <c:v>2.212256</c:v>
                </c:pt>
                <c:pt idx="73">
                  <c:v>2.173743</c:v>
                </c:pt>
                <c:pt idx="74">
                  <c:v>2.128447</c:v>
                </c:pt>
                <c:pt idx="75">
                  <c:v>2.076416</c:v>
                </c:pt>
                <c:pt idx="76">
                  <c:v>2.017744</c:v>
                </c:pt>
                <c:pt idx="77">
                  <c:v>1.952576</c:v>
                </c:pt>
                <c:pt idx="78">
                  <c:v>1.881105</c:v>
                </c:pt>
                <c:pt idx="79">
                  <c:v>1.803584</c:v>
                </c:pt>
                <c:pt idx="80">
                  <c:v>1.720320</c:v>
                </c:pt>
                <c:pt idx="81">
                  <c:v>1.631686</c:v>
                </c:pt>
                <c:pt idx="82">
                  <c:v>1.538118</c:v>
                </c:pt>
                <c:pt idx="83">
                  <c:v>1.440123</c:v>
                </c:pt>
                <c:pt idx="84">
                  <c:v>1.338278</c:v>
                </c:pt>
                <c:pt idx="85">
                  <c:v>1.233240</c:v>
                </c:pt>
                <c:pt idx="86">
                  <c:v>1.125743</c:v>
                </c:pt>
                <c:pt idx="87">
                  <c:v>1.016607</c:v>
                </c:pt>
                <c:pt idx="88">
                  <c:v>0.906739</c:v>
                </c:pt>
                <c:pt idx="89">
                  <c:v>0.797140</c:v>
                </c:pt>
                <c:pt idx="90">
                  <c:v>0.688905</c:v>
                </c:pt>
                <c:pt idx="91">
                  <c:v>0.583230</c:v>
                </c:pt>
                <c:pt idx="92">
                  <c:v>0.481416</c:v>
                </c:pt>
                <c:pt idx="93">
                  <c:v>0.384873</c:v>
                </c:pt>
                <c:pt idx="94">
                  <c:v>0.295123</c:v>
                </c:pt>
                <c:pt idx="95">
                  <c:v>0.213808</c:v>
                </c:pt>
                <c:pt idx="96">
                  <c:v>0.142690</c:v>
                </c:pt>
                <c:pt idx="97">
                  <c:v>0.083660</c:v>
                </c:pt>
                <c:pt idx="98">
                  <c:v>0.038739</c:v>
                </c:pt>
                <c:pt idx="99">
                  <c:v>0.010086</c:v>
                </c:pt>
                <c:pt idx="100">
                  <c:v>0.000000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n0=4 n1=8</c:v>
                </c:pt>
              </c:strCache>
            </c:strRef>
          </c:tx>
          <c:spPr>
            <a:noFill/>
            <a:ln w="76200" cap="flat">
              <a:solidFill>
                <a:srgbClr val="FF2600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rgbClr val="FF2600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0.07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</c:v>
                </c:pt>
                <c:pt idx="29">
                  <c:v>0.29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</c:v>
                </c:pt>
                <c:pt idx="56">
                  <c:v>0.56</c:v>
                </c:pt>
                <c:pt idx="57">
                  <c:v>0.5700000000000001</c:v>
                </c:pt>
                <c:pt idx="58">
                  <c:v>0.58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0.6900000000000001</c:v>
                </c:pt>
                <c:pt idx="70">
                  <c:v>0.7000000000000001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0.8200000000000001</c:v>
                </c:pt>
                <c:pt idx="83">
                  <c:v>0.8300000000000001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0.9400000000000001</c:v>
                </c:pt>
                <c:pt idx="95">
                  <c:v>0.9500000000000001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strCache>
            </c:strRef>
          </c:cat>
          <c:val>
            <c:numRef>
              <c:f>Sheet1!$B$5:$CX$5</c:f>
              <c:numCache>
                <c:ptCount val="101"/>
                <c:pt idx="0">
                  <c:v>0.000000</c:v>
                </c:pt>
                <c:pt idx="1">
                  <c:v>0.000000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0.000000</c:v>
                </c:pt>
                <c:pt idx="6">
                  <c:v>0.000001</c:v>
                </c:pt>
                <c:pt idx="7">
                  <c:v>0.000003</c:v>
                </c:pt>
                <c:pt idx="8">
                  <c:v>0.000008</c:v>
                </c:pt>
                <c:pt idx="9">
                  <c:v>0.000019</c:v>
                </c:pt>
                <c:pt idx="10">
                  <c:v>0.000042</c:v>
                </c:pt>
                <c:pt idx="11">
                  <c:v>0.000087</c:v>
                </c:pt>
                <c:pt idx="12">
                  <c:v>0.000166</c:v>
                </c:pt>
                <c:pt idx="13">
                  <c:v>0.000301</c:v>
                </c:pt>
                <c:pt idx="14">
                  <c:v>0.000519</c:v>
                </c:pt>
                <c:pt idx="15">
                  <c:v>0.000861</c:v>
                </c:pt>
                <c:pt idx="16">
                  <c:v>0.001376</c:v>
                </c:pt>
                <c:pt idx="17">
                  <c:v>0.002130</c:v>
                </c:pt>
                <c:pt idx="18">
                  <c:v>0.003206</c:v>
                </c:pt>
                <c:pt idx="19">
                  <c:v>0.004705</c:v>
                </c:pt>
                <c:pt idx="20">
                  <c:v>0.006748</c:v>
                </c:pt>
                <c:pt idx="21">
                  <c:v>0.009480</c:v>
                </c:pt>
                <c:pt idx="22">
                  <c:v>0.013071</c:v>
                </c:pt>
                <c:pt idx="23">
                  <c:v>0.017715</c:v>
                </c:pt>
                <c:pt idx="24">
                  <c:v>0.023632</c:v>
                </c:pt>
                <c:pt idx="25">
                  <c:v>0.031068</c:v>
                </c:pt>
                <c:pt idx="26">
                  <c:v>0.040296</c:v>
                </c:pt>
                <c:pt idx="27">
                  <c:v>0.051612</c:v>
                </c:pt>
                <c:pt idx="28">
                  <c:v>0.065335</c:v>
                </c:pt>
                <c:pt idx="29">
                  <c:v>0.081802</c:v>
                </c:pt>
                <c:pt idx="30">
                  <c:v>0.101370</c:v>
                </c:pt>
                <c:pt idx="31">
                  <c:v>0.124405</c:v>
                </c:pt>
                <c:pt idx="32">
                  <c:v>0.151281</c:v>
                </c:pt>
                <c:pt idx="33">
                  <c:v>0.182372</c:v>
                </c:pt>
                <c:pt idx="34">
                  <c:v>0.218050</c:v>
                </c:pt>
                <c:pt idx="35">
                  <c:v>0.258670</c:v>
                </c:pt>
                <c:pt idx="36">
                  <c:v>0.304571</c:v>
                </c:pt>
                <c:pt idx="37">
                  <c:v>0.356061</c:v>
                </c:pt>
                <c:pt idx="38">
                  <c:v>0.413413</c:v>
                </c:pt>
                <c:pt idx="39">
                  <c:v>0.476853</c:v>
                </c:pt>
                <c:pt idx="40">
                  <c:v>0.546555</c:v>
                </c:pt>
                <c:pt idx="41">
                  <c:v>0.622626</c:v>
                </c:pt>
                <c:pt idx="42">
                  <c:v>0.705107</c:v>
                </c:pt>
                <c:pt idx="43">
                  <c:v>0.793955</c:v>
                </c:pt>
                <c:pt idx="44">
                  <c:v>0.889042</c:v>
                </c:pt>
                <c:pt idx="45">
                  <c:v>0.990146</c:v>
                </c:pt>
                <c:pt idx="46">
                  <c:v>1.096949</c:v>
                </c:pt>
                <c:pt idx="47">
                  <c:v>1.209024</c:v>
                </c:pt>
                <c:pt idx="48">
                  <c:v>1.325842</c:v>
                </c:pt>
                <c:pt idx="49">
                  <c:v>1.446765</c:v>
                </c:pt>
                <c:pt idx="50">
                  <c:v>1.571045</c:v>
                </c:pt>
                <c:pt idx="51">
                  <c:v>1.697830</c:v>
                </c:pt>
                <c:pt idx="52">
                  <c:v>1.826166</c:v>
                </c:pt>
                <c:pt idx="53">
                  <c:v>1.955001</c:v>
                </c:pt>
                <c:pt idx="54">
                  <c:v>2.083195</c:v>
                </c:pt>
                <c:pt idx="55">
                  <c:v>2.209531</c:v>
                </c:pt>
                <c:pt idx="56">
                  <c:v>2.332725</c:v>
                </c:pt>
                <c:pt idx="57">
                  <c:v>2.451440</c:v>
                </c:pt>
                <c:pt idx="58">
                  <c:v>2.564305</c:v>
                </c:pt>
                <c:pt idx="59">
                  <c:v>2.669931</c:v>
                </c:pt>
                <c:pt idx="60">
                  <c:v>2.766932</c:v>
                </c:pt>
                <c:pt idx="61">
                  <c:v>2.853945</c:v>
                </c:pt>
                <c:pt idx="62">
                  <c:v>2.929655</c:v>
                </c:pt>
                <c:pt idx="63">
                  <c:v>2.992815</c:v>
                </c:pt>
                <c:pt idx="64">
                  <c:v>3.042274</c:v>
                </c:pt>
                <c:pt idx="65">
                  <c:v>3.077001</c:v>
                </c:pt>
                <c:pt idx="66">
                  <c:v>3.096105</c:v>
                </c:pt>
                <c:pt idx="67">
                  <c:v>3.098866</c:v>
                </c:pt>
                <c:pt idx="68">
                  <c:v>3.084749</c:v>
                </c:pt>
                <c:pt idx="69">
                  <c:v>3.053431</c:v>
                </c:pt>
                <c:pt idx="70">
                  <c:v>3.004816</c:v>
                </c:pt>
                <c:pt idx="71">
                  <c:v>2.939052</c:v>
                </c:pt>
                <c:pt idx="72">
                  <c:v>2.856542</c:v>
                </c:pt>
                <c:pt idx="73">
                  <c:v>2.757951</c:v>
                </c:pt>
                <c:pt idx="74">
                  <c:v>2.644209</c:v>
                </c:pt>
                <c:pt idx="75">
                  <c:v>2.516510</c:v>
                </c:pt>
                <c:pt idx="76">
                  <c:v>2.376305</c:v>
                </c:pt>
                <c:pt idx="77">
                  <c:v>2.225285</c:v>
                </c:pt>
                <c:pt idx="78">
                  <c:v>2.065362</c:v>
                </c:pt>
                <c:pt idx="79">
                  <c:v>1.898639</c:v>
                </c:pt>
                <c:pt idx="80">
                  <c:v>1.727382</c:v>
                </c:pt>
                <c:pt idx="81">
                  <c:v>1.553972</c:v>
                </c:pt>
                <c:pt idx="82">
                  <c:v>1.380859</c:v>
                </c:pt>
                <c:pt idx="83">
                  <c:v>1.210512</c:v>
                </c:pt>
                <c:pt idx="84">
                  <c:v>1.045353</c:v>
                </c:pt>
                <c:pt idx="85">
                  <c:v>0.887697</c:v>
                </c:pt>
                <c:pt idx="86">
                  <c:v>0.739688</c:v>
                </c:pt>
                <c:pt idx="87">
                  <c:v>0.603220</c:v>
                </c:pt>
                <c:pt idx="88">
                  <c:v>0.479882</c:v>
                </c:pt>
                <c:pt idx="89">
                  <c:v>0.370885</c:v>
                </c:pt>
                <c:pt idx="90">
                  <c:v>0.277006</c:v>
                </c:pt>
                <c:pt idx="91">
                  <c:v>0.198541</c:v>
                </c:pt>
                <c:pt idx="92">
                  <c:v>0.135273</c:v>
                </c:pt>
                <c:pt idx="93">
                  <c:v>0.086458</c:v>
                </c:pt>
                <c:pt idx="94">
                  <c:v>0.050837</c:v>
                </c:pt>
                <c:pt idx="95">
                  <c:v>0.026682</c:v>
                </c:pt>
                <c:pt idx="96">
                  <c:v>0.011884</c:v>
                </c:pt>
                <c:pt idx="97">
                  <c:v>0.004085</c:v>
                </c:pt>
                <c:pt idx="98">
                  <c:v>0.000876</c:v>
                </c:pt>
                <c:pt idx="99">
                  <c:v>0.000059</c:v>
                </c:pt>
                <c:pt idx="100">
                  <c:v>0.000000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i="0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0" strike="noStrike" sz="3000" u="none">
                    <a:solidFill>
                      <a:srgbClr val="000000"/>
                    </a:solidFill>
                    <a:latin typeface="Helvetica Neue"/>
                  </a:rPr>
                  <a:t>𝜃</a:t>
                </a:r>
              </a:p>
            </c:rich>
          </c:tx>
          <c:layout/>
          <c:overlay val="1"/>
        </c:title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title>
          <c:tx>
            <c:rich>
              <a:bodyPr rot="-5400000"/>
              <a:lstStyle/>
              <a:p>
                <a:pPr>
                  <a:defRPr b="0" i="0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0" strike="noStrike" sz="3000" u="none">
                    <a:solidFill>
                      <a:srgbClr val="000000"/>
                    </a:solidFill>
                    <a:latin typeface="Helvetica Neue"/>
                  </a:rPr>
                  <a:t>p(𝜃)</a:t>
                </a:r>
              </a:p>
            </c:rich>
          </c:tx>
          <c:layout/>
          <c:overlay val="1"/>
        </c:title>
        <c:numFmt formatCode="0.####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1"/>
        <c:minorUnit val="0.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391631"/>
          <c:y val="0"/>
          <c:w val="0.960837"/>
          <c:h val="0.144951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3600" u="none">
              <a:solidFill>
                <a:srgbClr val="000000"/>
              </a:solidFill>
              <a:latin typeface="Helvetica Neue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134215"/>
          <c:y val="0.186908"/>
          <c:w val="0.859466"/>
          <c:h val="0.709104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n0=40 n1=80</c:v>
                </c:pt>
              </c:strCache>
            </c:strRef>
          </c:tx>
          <c:spPr>
            <a:noFill/>
            <a:ln w="76200" cap="flat">
              <a:solidFill>
                <a:srgbClr val="99195E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rgbClr val="99195E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Sheet1!$B$1:$CX$1</c:f>
              <c:strCache>
                <c:ptCount val="101"/>
                <c:pt idx="0">
                  <c:v>0</c:v>
                </c:pt>
                <c:pt idx="1">
                  <c:v>0.01</c:v>
                </c:pt>
                <c:pt idx="2">
                  <c:v>0.02</c:v>
                </c:pt>
                <c:pt idx="3">
                  <c:v>0.03</c:v>
                </c:pt>
                <c:pt idx="4">
                  <c:v>0.04</c:v>
                </c:pt>
                <c:pt idx="5">
                  <c:v>0.05</c:v>
                </c:pt>
                <c:pt idx="6">
                  <c:v>0.06</c:v>
                </c:pt>
                <c:pt idx="7">
                  <c:v>0.07</c:v>
                </c:pt>
                <c:pt idx="8">
                  <c:v>0.08</c:v>
                </c:pt>
                <c:pt idx="9">
                  <c:v>0.09</c:v>
                </c:pt>
                <c:pt idx="10">
                  <c:v>0.1</c:v>
                </c:pt>
                <c:pt idx="11">
                  <c:v>0.11</c:v>
                </c:pt>
                <c:pt idx="12">
                  <c:v>0.12</c:v>
                </c:pt>
                <c:pt idx="13">
                  <c:v>0.13</c:v>
                </c:pt>
                <c:pt idx="14">
                  <c:v>0.14</c:v>
                </c:pt>
                <c:pt idx="15">
                  <c:v>0.15</c:v>
                </c:pt>
                <c:pt idx="16">
                  <c:v>0.16</c:v>
                </c:pt>
                <c:pt idx="17">
                  <c:v>0.17</c:v>
                </c:pt>
                <c:pt idx="18">
                  <c:v>0.18</c:v>
                </c:pt>
                <c:pt idx="19">
                  <c:v>0.19</c:v>
                </c:pt>
                <c:pt idx="20">
                  <c:v>0.2</c:v>
                </c:pt>
                <c:pt idx="21">
                  <c:v>0.21</c:v>
                </c:pt>
                <c:pt idx="22">
                  <c:v>0.22</c:v>
                </c:pt>
                <c:pt idx="23">
                  <c:v>0.23</c:v>
                </c:pt>
                <c:pt idx="24">
                  <c:v>0.24</c:v>
                </c:pt>
                <c:pt idx="25">
                  <c:v>0.25</c:v>
                </c:pt>
                <c:pt idx="26">
                  <c:v>0.26</c:v>
                </c:pt>
                <c:pt idx="27">
                  <c:v>0.27</c:v>
                </c:pt>
                <c:pt idx="28">
                  <c:v>0.28</c:v>
                </c:pt>
                <c:pt idx="29">
                  <c:v>0.29</c:v>
                </c:pt>
                <c:pt idx="30">
                  <c:v>0.3</c:v>
                </c:pt>
                <c:pt idx="31">
                  <c:v>0.31</c:v>
                </c:pt>
                <c:pt idx="32">
                  <c:v>0.32</c:v>
                </c:pt>
                <c:pt idx="33">
                  <c:v>0.33</c:v>
                </c:pt>
                <c:pt idx="34">
                  <c:v>0.34</c:v>
                </c:pt>
                <c:pt idx="35">
                  <c:v>0.35000000000000003</c:v>
                </c:pt>
                <c:pt idx="36">
                  <c:v>0.36</c:v>
                </c:pt>
                <c:pt idx="37">
                  <c:v>0.37</c:v>
                </c:pt>
                <c:pt idx="38">
                  <c:v>0.38</c:v>
                </c:pt>
                <c:pt idx="39">
                  <c:v>0.39</c:v>
                </c:pt>
                <c:pt idx="40">
                  <c:v>0.4</c:v>
                </c:pt>
                <c:pt idx="41">
                  <c:v>0.41000000000000003</c:v>
                </c:pt>
                <c:pt idx="42">
                  <c:v>0.42</c:v>
                </c:pt>
                <c:pt idx="43">
                  <c:v>0.43</c:v>
                </c:pt>
                <c:pt idx="44">
                  <c:v>0.44</c:v>
                </c:pt>
                <c:pt idx="45">
                  <c:v>0.45</c:v>
                </c:pt>
                <c:pt idx="46">
                  <c:v>0.46</c:v>
                </c:pt>
                <c:pt idx="47">
                  <c:v>0.47000000000000003</c:v>
                </c:pt>
                <c:pt idx="48">
                  <c:v>0.48</c:v>
                </c:pt>
                <c:pt idx="49">
                  <c:v>0.49</c:v>
                </c:pt>
                <c:pt idx="50">
                  <c:v>0.5</c:v>
                </c:pt>
                <c:pt idx="51">
                  <c:v>0.51</c:v>
                </c:pt>
                <c:pt idx="52">
                  <c:v>0.52</c:v>
                </c:pt>
                <c:pt idx="53">
                  <c:v>0.53</c:v>
                </c:pt>
                <c:pt idx="54">
                  <c:v>0.54</c:v>
                </c:pt>
                <c:pt idx="55">
                  <c:v>0.55</c:v>
                </c:pt>
                <c:pt idx="56">
                  <c:v>0.56</c:v>
                </c:pt>
                <c:pt idx="57">
                  <c:v>0.5700000000000001</c:v>
                </c:pt>
                <c:pt idx="58">
                  <c:v>0.58</c:v>
                </c:pt>
                <c:pt idx="59">
                  <c:v>0.59</c:v>
                </c:pt>
                <c:pt idx="60">
                  <c:v>0.6</c:v>
                </c:pt>
                <c:pt idx="61">
                  <c:v>0.61</c:v>
                </c:pt>
                <c:pt idx="62">
                  <c:v>0.62</c:v>
                </c:pt>
                <c:pt idx="63">
                  <c:v>0.63</c:v>
                </c:pt>
                <c:pt idx="64">
                  <c:v>0.64</c:v>
                </c:pt>
                <c:pt idx="65">
                  <c:v>0.65</c:v>
                </c:pt>
                <c:pt idx="66">
                  <c:v>0.66</c:v>
                </c:pt>
                <c:pt idx="67">
                  <c:v>0.67</c:v>
                </c:pt>
                <c:pt idx="68">
                  <c:v>0.68</c:v>
                </c:pt>
                <c:pt idx="69">
                  <c:v>0.6900000000000001</c:v>
                </c:pt>
                <c:pt idx="70">
                  <c:v>0.7000000000000001</c:v>
                </c:pt>
                <c:pt idx="71">
                  <c:v>0.71</c:v>
                </c:pt>
                <c:pt idx="72">
                  <c:v>0.72</c:v>
                </c:pt>
                <c:pt idx="73">
                  <c:v>0.73</c:v>
                </c:pt>
                <c:pt idx="74">
                  <c:v>0.74</c:v>
                </c:pt>
                <c:pt idx="75">
                  <c:v>0.75</c:v>
                </c:pt>
                <c:pt idx="76">
                  <c:v>0.76</c:v>
                </c:pt>
                <c:pt idx="77">
                  <c:v>0.77</c:v>
                </c:pt>
                <c:pt idx="78">
                  <c:v>0.78</c:v>
                </c:pt>
                <c:pt idx="79">
                  <c:v>0.79</c:v>
                </c:pt>
                <c:pt idx="80">
                  <c:v>0.8</c:v>
                </c:pt>
                <c:pt idx="81">
                  <c:v>0.81</c:v>
                </c:pt>
                <c:pt idx="82">
                  <c:v>0.8200000000000001</c:v>
                </c:pt>
                <c:pt idx="83">
                  <c:v>0.8300000000000001</c:v>
                </c:pt>
                <c:pt idx="84">
                  <c:v>0.84</c:v>
                </c:pt>
                <c:pt idx="85">
                  <c:v>0.85</c:v>
                </c:pt>
                <c:pt idx="86">
                  <c:v>0.86</c:v>
                </c:pt>
                <c:pt idx="87">
                  <c:v>0.87</c:v>
                </c:pt>
                <c:pt idx="88">
                  <c:v>0.88</c:v>
                </c:pt>
                <c:pt idx="89">
                  <c:v>0.89</c:v>
                </c:pt>
                <c:pt idx="90">
                  <c:v>0.9</c:v>
                </c:pt>
                <c:pt idx="91">
                  <c:v>0.91</c:v>
                </c:pt>
                <c:pt idx="92">
                  <c:v>0.92</c:v>
                </c:pt>
                <c:pt idx="93">
                  <c:v>0.93</c:v>
                </c:pt>
                <c:pt idx="94">
                  <c:v>0.9400000000000001</c:v>
                </c:pt>
                <c:pt idx="95">
                  <c:v>0.9500000000000001</c:v>
                </c:pt>
                <c:pt idx="96">
                  <c:v>0.96</c:v>
                </c:pt>
                <c:pt idx="97">
                  <c:v>0.97</c:v>
                </c:pt>
                <c:pt idx="98">
                  <c:v>0.98</c:v>
                </c:pt>
                <c:pt idx="99">
                  <c:v>0.99</c:v>
                </c:pt>
                <c:pt idx="100">
                  <c:v>1</c:v>
                </c:pt>
              </c:strCache>
            </c:strRef>
          </c:cat>
          <c:val>
            <c:numRef>
              <c:f>Sheet1!$B$2:$CX$2</c:f>
              <c:numCache>
                <c:ptCount val="101"/>
                <c:pt idx="0">
                  <c:v>0.000000</c:v>
                </c:pt>
                <c:pt idx="1">
                  <c:v>0.000000</c:v>
                </c:pt>
                <c:pt idx="2">
                  <c:v>0.000000</c:v>
                </c:pt>
                <c:pt idx="3">
                  <c:v>0.000000</c:v>
                </c:pt>
                <c:pt idx="4">
                  <c:v>0.000000</c:v>
                </c:pt>
                <c:pt idx="5">
                  <c:v>0.000000</c:v>
                </c:pt>
                <c:pt idx="6">
                  <c:v>0.000000</c:v>
                </c:pt>
                <c:pt idx="7">
                  <c:v>0.000000</c:v>
                </c:pt>
                <c:pt idx="8">
                  <c:v>0.000000</c:v>
                </c:pt>
                <c:pt idx="9">
                  <c:v>0.000000</c:v>
                </c:pt>
                <c:pt idx="10">
                  <c:v>0.000000</c:v>
                </c:pt>
                <c:pt idx="11">
                  <c:v>0.000000</c:v>
                </c:pt>
                <c:pt idx="12">
                  <c:v>0.000000</c:v>
                </c:pt>
                <c:pt idx="13">
                  <c:v>0.000000</c:v>
                </c:pt>
                <c:pt idx="14">
                  <c:v>0.000000</c:v>
                </c:pt>
                <c:pt idx="15">
                  <c:v>0.000000</c:v>
                </c:pt>
                <c:pt idx="16">
                  <c:v>0.000000</c:v>
                </c:pt>
                <c:pt idx="17">
                  <c:v>0.000000</c:v>
                </c:pt>
                <c:pt idx="18">
                  <c:v>0.000000</c:v>
                </c:pt>
                <c:pt idx="19">
                  <c:v>0.000000</c:v>
                </c:pt>
                <c:pt idx="20">
                  <c:v>0.000000</c:v>
                </c:pt>
                <c:pt idx="21">
                  <c:v>0.000000</c:v>
                </c:pt>
                <c:pt idx="22">
                  <c:v>0.000000</c:v>
                </c:pt>
                <c:pt idx="23">
                  <c:v>0.000000</c:v>
                </c:pt>
                <c:pt idx="24">
                  <c:v>0.000000</c:v>
                </c:pt>
                <c:pt idx="25">
                  <c:v>0.000000</c:v>
                </c:pt>
                <c:pt idx="26">
                  <c:v>0.000000</c:v>
                </c:pt>
                <c:pt idx="27">
                  <c:v>0.000000</c:v>
                </c:pt>
                <c:pt idx="28">
                  <c:v>0.000000</c:v>
                </c:pt>
                <c:pt idx="29">
                  <c:v>0.000000</c:v>
                </c:pt>
                <c:pt idx="30">
                  <c:v>0.000000</c:v>
                </c:pt>
                <c:pt idx="31">
                  <c:v>0.000000</c:v>
                </c:pt>
                <c:pt idx="32">
                  <c:v>0.000000</c:v>
                </c:pt>
                <c:pt idx="33">
                  <c:v>0.000000</c:v>
                </c:pt>
                <c:pt idx="34">
                  <c:v>0.000000</c:v>
                </c:pt>
                <c:pt idx="35">
                  <c:v>0.000000</c:v>
                </c:pt>
                <c:pt idx="36">
                  <c:v>0.000000</c:v>
                </c:pt>
                <c:pt idx="37">
                  <c:v>0.000000</c:v>
                </c:pt>
                <c:pt idx="38">
                  <c:v>0.000000</c:v>
                </c:pt>
                <c:pt idx="39">
                  <c:v>0.000000</c:v>
                </c:pt>
                <c:pt idx="40">
                  <c:v>0.000000</c:v>
                </c:pt>
                <c:pt idx="41">
                  <c:v>0.000001</c:v>
                </c:pt>
                <c:pt idx="42">
                  <c:v>0.000003</c:v>
                </c:pt>
                <c:pt idx="43">
                  <c:v>0.000011</c:v>
                </c:pt>
                <c:pt idx="44">
                  <c:v>0.000035</c:v>
                </c:pt>
                <c:pt idx="45">
                  <c:v>0.000103</c:v>
                </c:pt>
                <c:pt idx="46">
                  <c:v>0.000287</c:v>
                </c:pt>
                <c:pt idx="47">
                  <c:v>0.000760</c:v>
                </c:pt>
                <c:pt idx="48">
                  <c:v>0.001911</c:v>
                </c:pt>
                <c:pt idx="49">
                  <c:v>0.004574</c:v>
                </c:pt>
                <c:pt idx="50">
                  <c:v>0.010428</c:v>
                </c:pt>
                <c:pt idx="51">
                  <c:v>0.022660</c:v>
                </c:pt>
                <c:pt idx="52">
                  <c:v>0.046959</c:v>
                </c:pt>
                <c:pt idx="53">
                  <c:v>0.092852</c:v>
                </c:pt>
                <c:pt idx="54">
                  <c:v>0.175235</c:v>
                </c:pt>
                <c:pt idx="55">
                  <c:v>0.315735</c:v>
                </c:pt>
                <c:pt idx="56">
                  <c:v>0.543195</c:v>
                </c:pt>
                <c:pt idx="57">
                  <c:v>0.892346</c:v>
                </c:pt>
                <c:pt idx="58">
                  <c:v>1.399644</c:v>
                </c:pt>
                <c:pt idx="59">
                  <c:v>2.095664</c:v>
                </c:pt>
                <c:pt idx="60">
                  <c:v>2.994374</c:v>
                </c:pt>
                <c:pt idx="61">
                  <c:v>4.081103</c:v>
                </c:pt>
                <c:pt idx="62">
                  <c:v>5.302558</c:v>
                </c:pt>
                <c:pt idx="63">
                  <c:v>6.563256</c:v>
                </c:pt>
                <c:pt idx="64">
                  <c:v>7.732223</c:v>
                </c:pt>
                <c:pt idx="65">
                  <c:v>8.661572</c:v>
                </c:pt>
                <c:pt idx="66">
                  <c:v>9.214631</c:v>
                </c:pt>
                <c:pt idx="67">
                  <c:v>9.297116</c:v>
                </c:pt>
                <c:pt idx="68">
                  <c:v>8.882160</c:v>
                </c:pt>
                <c:pt idx="69">
                  <c:v>8.020500</c:v>
                </c:pt>
                <c:pt idx="70">
                  <c:v>6.831244</c:v>
                </c:pt>
                <c:pt idx="71">
                  <c:v>5.475128</c:v>
                </c:pt>
                <c:pt idx="72">
                  <c:v>4.118389</c:v>
                </c:pt>
                <c:pt idx="73">
                  <c:v>2.898583</c:v>
                </c:pt>
                <c:pt idx="74">
                  <c:v>1.902295</c:v>
                </c:pt>
                <c:pt idx="75">
                  <c:v>1.159599</c:v>
                </c:pt>
                <c:pt idx="76">
                  <c:v>0.653647</c:v>
                </c:pt>
                <c:pt idx="77">
                  <c:v>0.338983</c:v>
                </c:pt>
                <c:pt idx="78">
                  <c:v>0.160798</c:v>
                </c:pt>
                <c:pt idx="79">
                  <c:v>0.069302</c:v>
                </c:pt>
                <c:pt idx="80">
                  <c:v>0.026928</c:v>
                </c:pt>
                <c:pt idx="81">
                  <c:v>0.009349</c:v>
                </c:pt>
                <c:pt idx="82">
                  <c:v>0.002870</c:v>
                </c:pt>
                <c:pt idx="83">
                  <c:v>0.000769</c:v>
                </c:pt>
                <c:pt idx="84">
                  <c:v>0.000177</c:v>
                </c:pt>
                <c:pt idx="85">
                  <c:v>0.000035</c:v>
                </c:pt>
                <c:pt idx="86">
                  <c:v>0.000006</c:v>
                </c:pt>
                <c:pt idx="87">
                  <c:v>0.000001</c:v>
                </c:pt>
                <c:pt idx="88">
                  <c:v>0.000000</c:v>
                </c:pt>
                <c:pt idx="89">
                  <c:v>0.000000</c:v>
                </c:pt>
                <c:pt idx="90">
                  <c:v>0.000000</c:v>
                </c:pt>
                <c:pt idx="91">
                  <c:v>0.000000</c:v>
                </c:pt>
                <c:pt idx="92">
                  <c:v>0.000000</c:v>
                </c:pt>
                <c:pt idx="93">
                  <c:v>0.000000</c:v>
                </c:pt>
                <c:pt idx="94">
                  <c:v>0.000000</c:v>
                </c:pt>
                <c:pt idx="95">
                  <c:v>0.000000</c:v>
                </c:pt>
                <c:pt idx="96">
                  <c:v>0.000000</c:v>
                </c:pt>
                <c:pt idx="97">
                  <c:v>0.000000</c:v>
                </c:pt>
                <c:pt idx="98">
                  <c:v>0.000000</c:v>
                </c:pt>
                <c:pt idx="99">
                  <c:v>0.000000</c:v>
                </c:pt>
                <c:pt idx="100">
                  <c:v>0.000000</c:v>
                </c:pt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i="0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0" strike="noStrike" sz="3000" u="none">
                    <a:solidFill>
                      <a:srgbClr val="000000"/>
                    </a:solidFill>
                    <a:latin typeface="Helvetica Neue"/>
                  </a:rPr>
                  <a:t>𝜃</a:t>
                </a:r>
              </a:p>
            </c:rich>
          </c:tx>
          <c:layout/>
          <c:overlay val="1"/>
        </c:title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title>
          <c:tx>
            <c:rich>
              <a:bodyPr rot="-5400000"/>
              <a:lstStyle/>
              <a:p>
                <a:pPr>
                  <a:defRPr b="0" i="0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0" strike="noStrike" sz="3000" u="none">
                    <a:solidFill>
                      <a:srgbClr val="000000"/>
                    </a:solidFill>
                    <a:latin typeface="Helvetica Neue"/>
                  </a:rPr>
                  <a:t>p(𝜃)</a:t>
                </a:r>
              </a:p>
            </c:rich>
          </c:tx>
          <c:layout/>
          <c:overlay val="1"/>
        </c:title>
        <c:numFmt formatCode="0.##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2.5"/>
        <c:minorUnit val="1.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570128"/>
          <c:y val="0"/>
          <c:w val="0.933024"/>
          <c:h val="0.0849756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3600" u="none">
              <a:solidFill>
                <a:srgbClr val="000000"/>
              </a:solidFill>
              <a:latin typeface="Helvetica Neue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133074"/>
          <c:y val="0.185688"/>
          <c:w val="0.860599"/>
          <c:h val="0.70431"/>
        </c:manualLayout>
      </c:layout>
      <c:lineChart>
        <c:grouping val="standar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Gaussian/L2</c:v>
                </c:pt>
              </c:strCache>
            </c:strRef>
          </c:tx>
          <c:spPr>
            <a:noFill/>
            <a:ln w="76200" cap="flat">
              <a:solidFill>
                <a:schemeClr val="accent1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1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Sheet1!$B$1:$CY$1</c:f>
              <c:strCache>
                <c:ptCount val="102"/>
                <c:pt idx="0">
                  <c:v>-5</c:v>
                </c:pt>
                <c:pt idx="1">
                  <c:v>-4.9</c:v>
                </c:pt>
                <c:pt idx="2">
                  <c:v>-4.8</c:v>
                </c:pt>
                <c:pt idx="3">
                  <c:v>-4.7</c:v>
                </c:pt>
                <c:pt idx="4">
                  <c:v>-4.6</c:v>
                </c:pt>
                <c:pt idx="5">
                  <c:v>-4.5</c:v>
                </c:pt>
                <c:pt idx="6">
                  <c:v>-4.4</c:v>
                </c:pt>
                <c:pt idx="7">
                  <c:v>-4.3</c:v>
                </c:pt>
                <c:pt idx="8">
                  <c:v>-4.2</c:v>
                </c:pt>
                <c:pt idx="9">
                  <c:v>-4.1</c:v>
                </c:pt>
                <c:pt idx="10">
                  <c:v>-4</c:v>
                </c:pt>
                <c:pt idx="11">
                  <c:v>-3.9</c:v>
                </c:pt>
                <c:pt idx="12">
                  <c:v>-3.8</c:v>
                </c:pt>
                <c:pt idx="13">
                  <c:v>-3.7</c:v>
                </c:pt>
                <c:pt idx="14">
                  <c:v>-3.5999999999999996</c:v>
                </c:pt>
                <c:pt idx="15">
                  <c:v>-3.5</c:v>
                </c:pt>
                <c:pt idx="16">
                  <c:v>-3.4</c:v>
                </c:pt>
                <c:pt idx="17">
                  <c:v>-3.3</c:v>
                </c:pt>
                <c:pt idx="18">
                  <c:v>-3.2</c:v>
                </c:pt>
                <c:pt idx="19">
                  <c:v>-3.0999999999999996</c:v>
                </c:pt>
                <c:pt idx="20">
                  <c:v>-3</c:v>
                </c:pt>
                <c:pt idx="21">
                  <c:v>-2.9</c:v>
                </c:pt>
                <c:pt idx="22">
                  <c:v>-2.8</c:v>
                </c:pt>
                <c:pt idx="23">
                  <c:v>-2.6999999999999997</c:v>
                </c:pt>
                <c:pt idx="24">
                  <c:v>-2.5999999999999996</c:v>
                </c:pt>
                <c:pt idx="25">
                  <c:v>-2.5</c:v>
                </c:pt>
                <c:pt idx="26">
                  <c:v>-2.4</c:v>
                </c:pt>
                <c:pt idx="27">
                  <c:v>-2.3</c:v>
                </c:pt>
                <c:pt idx="28">
                  <c:v>-2.1999999999999997</c:v>
                </c:pt>
                <c:pt idx="29">
                  <c:v>-2.0999999999999996</c:v>
                </c:pt>
                <c:pt idx="30">
                  <c:v>-2</c:v>
                </c:pt>
                <c:pt idx="31">
                  <c:v>-1.9</c:v>
                </c:pt>
                <c:pt idx="32">
                  <c:v>-1.7999999999999998</c:v>
                </c:pt>
                <c:pt idx="33">
                  <c:v>-1.6999999999999997</c:v>
                </c:pt>
                <c:pt idx="34">
                  <c:v>-1.5999999999999996</c:v>
                </c:pt>
                <c:pt idx="35">
                  <c:v>-1.5</c:v>
                </c:pt>
                <c:pt idx="36">
                  <c:v>-1.4</c:v>
                </c:pt>
                <c:pt idx="37">
                  <c:v>-1.2999999999999998</c:v>
                </c:pt>
                <c:pt idx="38">
                  <c:v>-1.1999999999999997</c:v>
                </c:pt>
                <c:pt idx="39">
                  <c:v>-1.0999999999999996</c:v>
                </c:pt>
                <c:pt idx="40">
                  <c:v>-1</c:v>
                </c:pt>
                <c:pt idx="41">
                  <c:v>-0.8999999999999995</c:v>
                </c:pt>
                <c:pt idx="42">
                  <c:v>-0.7999999999999998</c:v>
                </c:pt>
                <c:pt idx="43">
                  <c:v>-0.7000000000000002</c:v>
                </c:pt>
                <c:pt idx="44">
                  <c:v>-0.5999999999999996</c:v>
                </c:pt>
                <c:pt idx="45">
                  <c:v>-0.5</c:v>
                </c:pt>
                <c:pt idx="46">
                  <c:v>-0.39999999999999947</c:v>
                </c:pt>
                <c:pt idx="47">
                  <c:v>-0.2999999999999998</c:v>
                </c:pt>
                <c:pt idx="48">
                  <c:v>-0.1999999999999993</c:v>
                </c:pt>
                <c:pt idx="49">
                  <c:v>-0.09999999999999964</c:v>
                </c:pt>
                <c:pt idx="50">
                  <c:v>0</c:v>
                </c:pt>
                <c:pt idx="51">
                  <c:v>0</c:v>
                </c:pt>
                <c:pt idx="52">
                  <c:v>0.10000000000000053</c:v>
                </c:pt>
                <c:pt idx="53">
                  <c:v>0.20000000000000018</c:v>
                </c:pt>
                <c:pt idx="54">
                  <c:v>0.3000000000000007</c:v>
                </c:pt>
                <c:pt idx="55">
                  <c:v>0.40000000000000036</c:v>
                </c:pt>
                <c:pt idx="56">
                  <c:v>0.5</c:v>
                </c:pt>
                <c:pt idx="57">
                  <c:v>0.6000000000000005</c:v>
                </c:pt>
                <c:pt idx="58">
                  <c:v>0.7000000000000002</c:v>
                </c:pt>
                <c:pt idx="59">
                  <c:v>0.8000000000000007</c:v>
                </c:pt>
                <c:pt idx="60">
                  <c:v>0.9000000000000004</c:v>
                </c:pt>
                <c:pt idx="61">
                  <c:v>1</c:v>
                </c:pt>
                <c:pt idx="62">
                  <c:v>1.1000000000000005</c:v>
                </c:pt>
                <c:pt idx="63">
                  <c:v>1.2000000000000002</c:v>
                </c:pt>
                <c:pt idx="64">
                  <c:v>1.3000000000000007</c:v>
                </c:pt>
                <c:pt idx="65">
                  <c:v>1.4000000000000004</c:v>
                </c:pt>
                <c:pt idx="66">
                  <c:v>1.5</c:v>
                </c:pt>
                <c:pt idx="67">
                  <c:v>1.6000000000000005</c:v>
                </c:pt>
                <c:pt idx="68">
                  <c:v>1.7000000000000002</c:v>
                </c:pt>
                <c:pt idx="69">
                  <c:v>1.8000000000000007</c:v>
                </c:pt>
                <c:pt idx="70">
                  <c:v>1.9000000000000004</c:v>
                </c:pt>
                <c:pt idx="71">
                  <c:v>2</c:v>
                </c:pt>
                <c:pt idx="72">
                  <c:v>2.1000000000000005</c:v>
                </c:pt>
                <c:pt idx="73">
                  <c:v>2.2</c:v>
                </c:pt>
                <c:pt idx="74">
                  <c:v>2.3000000000000007</c:v>
                </c:pt>
                <c:pt idx="75">
                  <c:v>2.4000000000000004</c:v>
                </c:pt>
                <c:pt idx="76">
                  <c:v>2.5</c:v>
                </c:pt>
                <c:pt idx="77">
                  <c:v>2.6000000000000005</c:v>
                </c:pt>
                <c:pt idx="78">
                  <c:v>2.7</c:v>
                </c:pt>
                <c:pt idx="79">
                  <c:v>2.8000000000000007</c:v>
                </c:pt>
                <c:pt idx="80">
                  <c:v>2.9000000000000004</c:v>
                </c:pt>
                <c:pt idx="81">
                  <c:v>3</c:v>
                </c:pt>
                <c:pt idx="82">
                  <c:v>3.0999999999999996</c:v>
                </c:pt>
                <c:pt idx="83">
                  <c:v>3.200000000000001</c:v>
                </c:pt>
                <c:pt idx="84">
                  <c:v>3.3000000000000007</c:v>
                </c:pt>
                <c:pt idx="85">
                  <c:v>3.4000000000000004</c:v>
                </c:pt>
                <c:pt idx="86">
                  <c:v>3.5</c:v>
                </c:pt>
                <c:pt idx="87">
                  <c:v>3.5999999999999996</c:v>
                </c:pt>
                <c:pt idx="88">
                  <c:v>3.700000000000001</c:v>
                </c:pt>
                <c:pt idx="89">
                  <c:v>3.8000000000000007</c:v>
                </c:pt>
                <c:pt idx="90">
                  <c:v>3.9000000000000004</c:v>
                </c:pt>
                <c:pt idx="91">
                  <c:v>4</c:v>
                </c:pt>
                <c:pt idx="92">
                  <c:v>4.1</c:v>
                </c:pt>
                <c:pt idx="93">
                  <c:v>4.200000000000001</c:v>
                </c:pt>
                <c:pt idx="94">
                  <c:v>4.300000000000001</c:v>
                </c:pt>
                <c:pt idx="95">
                  <c:v>4.4</c:v>
                </c:pt>
                <c:pt idx="96">
                  <c:v>4.5</c:v>
                </c:pt>
                <c:pt idx="97">
                  <c:v>4.600000000000001</c:v>
                </c:pt>
                <c:pt idx="98">
                  <c:v>4.700000000000001</c:v>
                </c:pt>
                <c:pt idx="99">
                  <c:v>4.800000000000001</c:v>
                </c:pt>
                <c:pt idx="100">
                  <c:v>4.9</c:v>
                </c:pt>
                <c:pt idx="101">
                  <c:v>5</c:v>
                </c:pt>
              </c:strCache>
            </c:strRef>
          </c:cat>
          <c:val>
            <c:numRef>
              <c:f>Sheet1!$B$2:$CY$2</c:f>
              <c:numCache>
                <c:ptCount val="102"/>
                <c:pt idx="0">
                  <c:v>0.000001</c:v>
                </c:pt>
                <c:pt idx="1">
                  <c:v>0.000002</c:v>
                </c:pt>
                <c:pt idx="2">
                  <c:v>0.000004</c:v>
                </c:pt>
                <c:pt idx="3">
                  <c:v>0.000006</c:v>
                </c:pt>
                <c:pt idx="4">
                  <c:v>0.000010</c:v>
                </c:pt>
                <c:pt idx="5">
                  <c:v>0.000016</c:v>
                </c:pt>
                <c:pt idx="6">
                  <c:v>0.000025</c:v>
                </c:pt>
                <c:pt idx="7">
                  <c:v>0.000039</c:v>
                </c:pt>
                <c:pt idx="8">
                  <c:v>0.000059</c:v>
                </c:pt>
                <c:pt idx="9">
                  <c:v>0.000089</c:v>
                </c:pt>
                <c:pt idx="10">
                  <c:v>0.000134</c:v>
                </c:pt>
                <c:pt idx="11">
                  <c:v>0.000199</c:v>
                </c:pt>
                <c:pt idx="12">
                  <c:v>0.000292</c:v>
                </c:pt>
                <c:pt idx="13">
                  <c:v>0.000425</c:v>
                </c:pt>
                <c:pt idx="14">
                  <c:v>0.000612</c:v>
                </c:pt>
                <c:pt idx="15">
                  <c:v>0.000873</c:v>
                </c:pt>
                <c:pt idx="16">
                  <c:v>0.001232</c:v>
                </c:pt>
                <c:pt idx="17">
                  <c:v>0.001723</c:v>
                </c:pt>
                <c:pt idx="18">
                  <c:v>0.002384</c:v>
                </c:pt>
                <c:pt idx="19">
                  <c:v>0.003267</c:v>
                </c:pt>
                <c:pt idx="20">
                  <c:v>0.004432</c:v>
                </c:pt>
                <c:pt idx="21">
                  <c:v>0.005953</c:v>
                </c:pt>
                <c:pt idx="22">
                  <c:v>0.007915</c:v>
                </c:pt>
                <c:pt idx="23">
                  <c:v>0.010421</c:v>
                </c:pt>
                <c:pt idx="24">
                  <c:v>0.013583</c:v>
                </c:pt>
                <c:pt idx="25">
                  <c:v>0.017528</c:v>
                </c:pt>
                <c:pt idx="26">
                  <c:v>0.022395</c:v>
                </c:pt>
                <c:pt idx="27">
                  <c:v>0.028327</c:v>
                </c:pt>
                <c:pt idx="28">
                  <c:v>0.035475</c:v>
                </c:pt>
                <c:pt idx="29">
                  <c:v>0.043984</c:v>
                </c:pt>
                <c:pt idx="30">
                  <c:v>0.053991</c:v>
                </c:pt>
                <c:pt idx="31">
                  <c:v>0.065616</c:v>
                </c:pt>
                <c:pt idx="32">
                  <c:v>0.078950</c:v>
                </c:pt>
                <c:pt idx="33">
                  <c:v>0.094049</c:v>
                </c:pt>
                <c:pt idx="34">
                  <c:v>0.110921</c:v>
                </c:pt>
                <c:pt idx="35">
                  <c:v>0.129518</c:v>
                </c:pt>
                <c:pt idx="36">
                  <c:v>0.149727</c:v>
                </c:pt>
                <c:pt idx="37">
                  <c:v>0.171369</c:v>
                </c:pt>
                <c:pt idx="38">
                  <c:v>0.194186</c:v>
                </c:pt>
                <c:pt idx="39">
                  <c:v>0.217852</c:v>
                </c:pt>
                <c:pt idx="40">
                  <c:v>0.241971</c:v>
                </c:pt>
                <c:pt idx="41">
                  <c:v>0.266085</c:v>
                </c:pt>
                <c:pt idx="42">
                  <c:v>0.289692</c:v>
                </c:pt>
                <c:pt idx="43">
                  <c:v>0.312254</c:v>
                </c:pt>
                <c:pt idx="44">
                  <c:v>0.333225</c:v>
                </c:pt>
                <c:pt idx="45">
                  <c:v>0.352065</c:v>
                </c:pt>
                <c:pt idx="46">
                  <c:v>0.368270</c:v>
                </c:pt>
                <c:pt idx="47">
                  <c:v>0.381388</c:v>
                </c:pt>
                <c:pt idx="48">
                  <c:v>0.391043</c:v>
                </c:pt>
                <c:pt idx="49">
                  <c:v>0.396953</c:v>
                </c:pt>
                <c:pt idx="50">
                  <c:v>0.398942</c:v>
                </c:pt>
                <c:pt idx="51">
                  <c:v>0.398942</c:v>
                </c:pt>
                <c:pt idx="52">
                  <c:v>0.396953</c:v>
                </c:pt>
                <c:pt idx="53">
                  <c:v>0.391043</c:v>
                </c:pt>
                <c:pt idx="54">
                  <c:v>0.381388</c:v>
                </c:pt>
                <c:pt idx="55">
                  <c:v>0.368270</c:v>
                </c:pt>
                <c:pt idx="56">
                  <c:v>0.352065</c:v>
                </c:pt>
                <c:pt idx="57">
                  <c:v>0.333225</c:v>
                </c:pt>
                <c:pt idx="58">
                  <c:v>0.312254</c:v>
                </c:pt>
                <c:pt idx="59">
                  <c:v>0.289692</c:v>
                </c:pt>
                <c:pt idx="60">
                  <c:v>0.266085</c:v>
                </c:pt>
                <c:pt idx="61">
                  <c:v>0.241971</c:v>
                </c:pt>
                <c:pt idx="62">
                  <c:v>0.217852</c:v>
                </c:pt>
                <c:pt idx="63">
                  <c:v>0.194186</c:v>
                </c:pt>
                <c:pt idx="64">
                  <c:v>0.171369</c:v>
                </c:pt>
                <c:pt idx="65">
                  <c:v>0.149727</c:v>
                </c:pt>
                <c:pt idx="66">
                  <c:v>0.129518</c:v>
                </c:pt>
                <c:pt idx="67">
                  <c:v>0.110921</c:v>
                </c:pt>
                <c:pt idx="68">
                  <c:v>0.094049</c:v>
                </c:pt>
                <c:pt idx="69">
                  <c:v>0.078950</c:v>
                </c:pt>
                <c:pt idx="70">
                  <c:v>0.065616</c:v>
                </c:pt>
                <c:pt idx="71">
                  <c:v>0.053991</c:v>
                </c:pt>
                <c:pt idx="72">
                  <c:v>0.043984</c:v>
                </c:pt>
                <c:pt idx="73">
                  <c:v>0.035475</c:v>
                </c:pt>
                <c:pt idx="74">
                  <c:v>0.028327</c:v>
                </c:pt>
                <c:pt idx="75">
                  <c:v>0.022395</c:v>
                </c:pt>
                <c:pt idx="76">
                  <c:v>0.017528</c:v>
                </c:pt>
                <c:pt idx="77">
                  <c:v>0.013583</c:v>
                </c:pt>
                <c:pt idx="78">
                  <c:v>0.010421</c:v>
                </c:pt>
                <c:pt idx="79">
                  <c:v>0.007915</c:v>
                </c:pt>
                <c:pt idx="80">
                  <c:v>0.005953</c:v>
                </c:pt>
                <c:pt idx="81">
                  <c:v>0.004432</c:v>
                </c:pt>
                <c:pt idx="82">
                  <c:v>0.003267</c:v>
                </c:pt>
                <c:pt idx="83">
                  <c:v>0.002384</c:v>
                </c:pt>
                <c:pt idx="84">
                  <c:v>0.001723</c:v>
                </c:pt>
                <c:pt idx="85">
                  <c:v>0.001232</c:v>
                </c:pt>
                <c:pt idx="86">
                  <c:v>0.000873</c:v>
                </c:pt>
                <c:pt idx="87">
                  <c:v>0.000612</c:v>
                </c:pt>
                <c:pt idx="88">
                  <c:v>0.000425</c:v>
                </c:pt>
                <c:pt idx="89">
                  <c:v>0.000292</c:v>
                </c:pt>
                <c:pt idx="90">
                  <c:v>0.000199</c:v>
                </c:pt>
                <c:pt idx="91">
                  <c:v>0.000134</c:v>
                </c:pt>
                <c:pt idx="92">
                  <c:v>0.000089</c:v>
                </c:pt>
                <c:pt idx="93">
                  <c:v>0.000059</c:v>
                </c:pt>
                <c:pt idx="94">
                  <c:v>0.000039</c:v>
                </c:pt>
                <c:pt idx="95">
                  <c:v>0.000025</c:v>
                </c:pt>
                <c:pt idx="96">
                  <c:v>0.000016</c:v>
                </c:pt>
                <c:pt idx="97">
                  <c:v>0.000010</c:v>
                </c:pt>
                <c:pt idx="98">
                  <c:v>0.000006</c:v>
                </c:pt>
                <c:pt idx="99">
                  <c:v>0.000004</c:v>
                </c:pt>
                <c:pt idx="100">
                  <c:v>0.000002</c:v>
                </c:pt>
                <c:pt idx="101">
                  <c:v>0.000001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Laplace/L1</c:v>
                </c:pt>
              </c:strCache>
            </c:strRef>
          </c:tx>
          <c:spPr>
            <a:noFill/>
            <a:ln w="76200" cap="flat">
              <a:solidFill>
                <a:schemeClr val="accent3"/>
              </a:solidFill>
              <a:prstDash val="solid"/>
              <a:miter lim="400000"/>
            </a:ln>
            <a:effectLst/>
          </c:spPr>
          <c:marker>
            <c:symbol val="none"/>
            <c:size val="6"/>
            <c:spPr>
              <a:noFill/>
              <a:ln w="76200" cap="flat">
                <a:solidFill>
                  <a:schemeClr val="accent3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Sheet1!$B$1:$CY$1</c:f>
              <c:strCache>
                <c:ptCount val="102"/>
                <c:pt idx="0">
                  <c:v>-5</c:v>
                </c:pt>
                <c:pt idx="1">
                  <c:v>-4.9</c:v>
                </c:pt>
                <c:pt idx="2">
                  <c:v>-4.8</c:v>
                </c:pt>
                <c:pt idx="3">
                  <c:v>-4.7</c:v>
                </c:pt>
                <c:pt idx="4">
                  <c:v>-4.6</c:v>
                </c:pt>
                <c:pt idx="5">
                  <c:v>-4.5</c:v>
                </c:pt>
                <c:pt idx="6">
                  <c:v>-4.4</c:v>
                </c:pt>
                <c:pt idx="7">
                  <c:v>-4.3</c:v>
                </c:pt>
                <c:pt idx="8">
                  <c:v>-4.2</c:v>
                </c:pt>
                <c:pt idx="9">
                  <c:v>-4.1</c:v>
                </c:pt>
                <c:pt idx="10">
                  <c:v>-4</c:v>
                </c:pt>
                <c:pt idx="11">
                  <c:v>-3.9</c:v>
                </c:pt>
                <c:pt idx="12">
                  <c:v>-3.8</c:v>
                </c:pt>
                <c:pt idx="13">
                  <c:v>-3.7</c:v>
                </c:pt>
                <c:pt idx="14">
                  <c:v>-3.5999999999999996</c:v>
                </c:pt>
                <c:pt idx="15">
                  <c:v>-3.5</c:v>
                </c:pt>
                <c:pt idx="16">
                  <c:v>-3.4</c:v>
                </c:pt>
                <c:pt idx="17">
                  <c:v>-3.3</c:v>
                </c:pt>
                <c:pt idx="18">
                  <c:v>-3.2</c:v>
                </c:pt>
                <c:pt idx="19">
                  <c:v>-3.0999999999999996</c:v>
                </c:pt>
                <c:pt idx="20">
                  <c:v>-3</c:v>
                </c:pt>
                <c:pt idx="21">
                  <c:v>-2.9</c:v>
                </c:pt>
                <c:pt idx="22">
                  <c:v>-2.8</c:v>
                </c:pt>
                <c:pt idx="23">
                  <c:v>-2.6999999999999997</c:v>
                </c:pt>
                <c:pt idx="24">
                  <c:v>-2.5999999999999996</c:v>
                </c:pt>
                <c:pt idx="25">
                  <c:v>-2.5</c:v>
                </c:pt>
                <c:pt idx="26">
                  <c:v>-2.4</c:v>
                </c:pt>
                <c:pt idx="27">
                  <c:v>-2.3</c:v>
                </c:pt>
                <c:pt idx="28">
                  <c:v>-2.1999999999999997</c:v>
                </c:pt>
                <c:pt idx="29">
                  <c:v>-2.0999999999999996</c:v>
                </c:pt>
                <c:pt idx="30">
                  <c:v>-2</c:v>
                </c:pt>
                <c:pt idx="31">
                  <c:v>-1.9</c:v>
                </c:pt>
                <c:pt idx="32">
                  <c:v>-1.7999999999999998</c:v>
                </c:pt>
                <c:pt idx="33">
                  <c:v>-1.6999999999999997</c:v>
                </c:pt>
                <c:pt idx="34">
                  <c:v>-1.5999999999999996</c:v>
                </c:pt>
                <c:pt idx="35">
                  <c:v>-1.5</c:v>
                </c:pt>
                <c:pt idx="36">
                  <c:v>-1.4</c:v>
                </c:pt>
                <c:pt idx="37">
                  <c:v>-1.2999999999999998</c:v>
                </c:pt>
                <c:pt idx="38">
                  <c:v>-1.1999999999999997</c:v>
                </c:pt>
                <c:pt idx="39">
                  <c:v>-1.0999999999999996</c:v>
                </c:pt>
                <c:pt idx="40">
                  <c:v>-1</c:v>
                </c:pt>
                <c:pt idx="41">
                  <c:v>-0.8999999999999995</c:v>
                </c:pt>
                <c:pt idx="42">
                  <c:v>-0.7999999999999998</c:v>
                </c:pt>
                <c:pt idx="43">
                  <c:v>-0.7000000000000002</c:v>
                </c:pt>
                <c:pt idx="44">
                  <c:v>-0.5999999999999996</c:v>
                </c:pt>
                <c:pt idx="45">
                  <c:v>-0.5</c:v>
                </c:pt>
                <c:pt idx="46">
                  <c:v>-0.39999999999999947</c:v>
                </c:pt>
                <c:pt idx="47">
                  <c:v>-0.2999999999999998</c:v>
                </c:pt>
                <c:pt idx="48">
                  <c:v>-0.1999999999999993</c:v>
                </c:pt>
                <c:pt idx="49">
                  <c:v>-0.09999999999999964</c:v>
                </c:pt>
                <c:pt idx="50">
                  <c:v>0</c:v>
                </c:pt>
                <c:pt idx="51">
                  <c:v>0</c:v>
                </c:pt>
                <c:pt idx="52">
                  <c:v>0.10000000000000053</c:v>
                </c:pt>
                <c:pt idx="53">
                  <c:v>0.20000000000000018</c:v>
                </c:pt>
                <c:pt idx="54">
                  <c:v>0.3000000000000007</c:v>
                </c:pt>
                <c:pt idx="55">
                  <c:v>0.40000000000000036</c:v>
                </c:pt>
                <c:pt idx="56">
                  <c:v>0.5</c:v>
                </c:pt>
                <c:pt idx="57">
                  <c:v>0.6000000000000005</c:v>
                </c:pt>
                <c:pt idx="58">
                  <c:v>0.7000000000000002</c:v>
                </c:pt>
                <c:pt idx="59">
                  <c:v>0.8000000000000007</c:v>
                </c:pt>
                <c:pt idx="60">
                  <c:v>0.9000000000000004</c:v>
                </c:pt>
                <c:pt idx="61">
                  <c:v>1</c:v>
                </c:pt>
                <c:pt idx="62">
                  <c:v>1.1000000000000005</c:v>
                </c:pt>
                <c:pt idx="63">
                  <c:v>1.2000000000000002</c:v>
                </c:pt>
                <c:pt idx="64">
                  <c:v>1.3000000000000007</c:v>
                </c:pt>
                <c:pt idx="65">
                  <c:v>1.4000000000000004</c:v>
                </c:pt>
                <c:pt idx="66">
                  <c:v>1.5</c:v>
                </c:pt>
                <c:pt idx="67">
                  <c:v>1.6000000000000005</c:v>
                </c:pt>
                <c:pt idx="68">
                  <c:v>1.7000000000000002</c:v>
                </c:pt>
                <c:pt idx="69">
                  <c:v>1.8000000000000007</c:v>
                </c:pt>
                <c:pt idx="70">
                  <c:v>1.9000000000000004</c:v>
                </c:pt>
                <c:pt idx="71">
                  <c:v>2</c:v>
                </c:pt>
                <c:pt idx="72">
                  <c:v>2.1000000000000005</c:v>
                </c:pt>
                <c:pt idx="73">
                  <c:v>2.2</c:v>
                </c:pt>
                <c:pt idx="74">
                  <c:v>2.3000000000000007</c:v>
                </c:pt>
                <c:pt idx="75">
                  <c:v>2.4000000000000004</c:v>
                </c:pt>
                <c:pt idx="76">
                  <c:v>2.5</c:v>
                </c:pt>
                <c:pt idx="77">
                  <c:v>2.6000000000000005</c:v>
                </c:pt>
                <c:pt idx="78">
                  <c:v>2.7</c:v>
                </c:pt>
                <c:pt idx="79">
                  <c:v>2.8000000000000007</c:v>
                </c:pt>
                <c:pt idx="80">
                  <c:v>2.9000000000000004</c:v>
                </c:pt>
                <c:pt idx="81">
                  <c:v>3</c:v>
                </c:pt>
                <c:pt idx="82">
                  <c:v>3.0999999999999996</c:v>
                </c:pt>
                <c:pt idx="83">
                  <c:v>3.200000000000001</c:v>
                </c:pt>
                <c:pt idx="84">
                  <c:v>3.3000000000000007</c:v>
                </c:pt>
                <c:pt idx="85">
                  <c:v>3.4000000000000004</c:v>
                </c:pt>
                <c:pt idx="86">
                  <c:v>3.5</c:v>
                </c:pt>
                <c:pt idx="87">
                  <c:v>3.5999999999999996</c:v>
                </c:pt>
                <c:pt idx="88">
                  <c:v>3.700000000000001</c:v>
                </c:pt>
                <c:pt idx="89">
                  <c:v>3.8000000000000007</c:v>
                </c:pt>
                <c:pt idx="90">
                  <c:v>3.9000000000000004</c:v>
                </c:pt>
                <c:pt idx="91">
                  <c:v>4</c:v>
                </c:pt>
                <c:pt idx="92">
                  <c:v>4.1</c:v>
                </c:pt>
                <c:pt idx="93">
                  <c:v>4.200000000000001</c:v>
                </c:pt>
                <c:pt idx="94">
                  <c:v>4.300000000000001</c:v>
                </c:pt>
                <c:pt idx="95">
                  <c:v>4.4</c:v>
                </c:pt>
                <c:pt idx="96">
                  <c:v>4.5</c:v>
                </c:pt>
                <c:pt idx="97">
                  <c:v>4.600000000000001</c:v>
                </c:pt>
                <c:pt idx="98">
                  <c:v>4.700000000000001</c:v>
                </c:pt>
                <c:pt idx="99">
                  <c:v>4.800000000000001</c:v>
                </c:pt>
                <c:pt idx="100">
                  <c:v>4.9</c:v>
                </c:pt>
                <c:pt idx="101">
                  <c:v>5</c:v>
                </c:pt>
              </c:strCache>
            </c:strRef>
          </c:cat>
          <c:val>
            <c:numRef>
              <c:f>Sheet1!$B$3:$CY$3</c:f>
              <c:numCache>
                <c:ptCount val="102"/>
                <c:pt idx="0">
                  <c:v>0.003369</c:v>
                </c:pt>
                <c:pt idx="1">
                  <c:v>0.003723</c:v>
                </c:pt>
                <c:pt idx="2">
                  <c:v>0.004115</c:v>
                </c:pt>
                <c:pt idx="3">
                  <c:v>0.004548</c:v>
                </c:pt>
                <c:pt idx="4">
                  <c:v>0.005026</c:v>
                </c:pt>
                <c:pt idx="5">
                  <c:v>0.005554</c:v>
                </c:pt>
                <c:pt idx="6">
                  <c:v>0.006139</c:v>
                </c:pt>
                <c:pt idx="7">
                  <c:v>0.006784</c:v>
                </c:pt>
                <c:pt idx="8">
                  <c:v>0.007498</c:v>
                </c:pt>
                <c:pt idx="9">
                  <c:v>0.008286</c:v>
                </c:pt>
                <c:pt idx="10">
                  <c:v>0.009158</c:v>
                </c:pt>
                <c:pt idx="11">
                  <c:v>0.010121</c:v>
                </c:pt>
                <c:pt idx="12">
                  <c:v>0.011185</c:v>
                </c:pt>
                <c:pt idx="13">
                  <c:v>0.012362</c:v>
                </c:pt>
                <c:pt idx="14">
                  <c:v>0.013662</c:v>
                </c:pt>
                <c:pt idx="15">
                  <c:v>0.015099</c:v>
                </c:pt>
                <c:pt idx="16">
                  <c:v>0.016687</c:v>
                </c:pt>
                <c:pt idx="17">
                  <c:v>0.018442</c:v>
                </c:pt>
                <c:pt idx="18">
                  <c:v>0.020381</c:v>
                </c:pt>
                <c:pt idx="19">
                  <c:v>0.022525</c:v>
                </c:pt>
                <c:pt idx="20">
                  <c:v>0.024894</c:v>
                </c:pt>
                <c:pt idx="21">
                  <c:v>0.027512</c:v>
                </c:pt>
                <c:pt idx="22">
                  <c:v>0.030405</c:v>
                </c:pt>
                <c:pt idx="23">
                  <c:v>0.033603</c:v>
                </c:pt>
                <c:pt idx="24">
                  <c:v>0.037137</c:v>
                </c:pt>
                <c:pt idx="25">
                  <c:v>0.041042</c:v>
                </c:pt>
                <c:pt idx="26">
                  <c:v>0.045359</c:v>
                </c:pt>
                <c:pt idx="27">
                  <c:v>0.050129</c:v>
                </c:pt>
                <c:pt idx="28">
                  <c:v>0.055402</c:v>
                </c:pt>
                <c:pt idx="29">
                  <c:v>0.061228</c:v>
                </c:pt>
                <c:pt idx="30">
                  <c:v>0.067668</c:v>
                </c:pt>
                <c:pt idx="31">
                  <c:v>0.074784</c:v>
                </c:pt>
                <c:pt idx="32">
                  <c:v>0.082649</c:v>
                </c:pt>
                <c:pt idx="33">
                  <c:v>0.091342</c:v>
                </c:pt>
                <c:pt idx="34">
                  <c:v>0.100948</c:v>
                </c:pt>
                <c:pt idx="35">
                  <c:v>0.111565</c:v>
                </c:pt>
                <c:pt idx="36">
                  <c:v>0.123298</c:v>
                </c:pt>
                <c:pt idx="37">
                  <c:v>0.136266</c:v>
                </c:pt>
                <c:pt idx="38">
                  <c:v>0.150597</c:v>
                </c:pt>
                <c:pt idx="39">
                  <c:v>0.166436</c:v>
                </c:pt>
                <c:pt idx="40">
                  <c:v>0.183940</c:v>
                </c:pt>
                <c:pt idx="41">
                  <c:v>0.203285</c:v>
                </c:pt>
                <c:pt idx="42">
                  <c:v>0.224664</c:v>
                </c:pt>
                <c:pt idx="43">
                  <c:v>0.248293</c:v>
                </c:pt>
                <c:pt idx="44">
                  <c:v>0.274406</c:v>
                </c:pt>
                <c:pt idx="45">
                  <c:v>0.303265</c:v>
                </c:pt>
                <c:pt idx="46">
                  <c:v>0.335160</c:v>
                </c:pt>
                <c:pt idx="47">
                  <c:v>0.370409</c:v>
                </c:pt>
                <c:pt idx="48">
                  <c:v>0.409365</c:v>
                </c:pt>
                <c:pt idx="49">
                  <c:v>0.452419</c:v>
                </c:pt>
                <c:pt idx="50">
                  <c:v>0.500000</c:v>
                </c:pt>
                <c:pt idx="51">
                  <c:v>0.500000</c:v>
                </c:pt>
                <c:pt idx="52">
                  <c:v>0.452419</c:v>
                </c:pt>
                <c:pt idx="53">
                  <c:v>0.409365</c:v>
                </c:pt>
                <c:pt idx="54">
                  <c:v>0.370409</c:v>
                </c:pt>
                <c:pt idx="55">
                  <c:v>0.335160</c:v>
                </c:pt>
                <c:pt idx="56">
                  <c:v>0.303265</c:v>
                </c:pt>
                <c:pt idx="57">
                  <c:v>0.274406</c:v>
                </c:pt>
                <c:pt idx="58">
                  <c:v>0.248293</c:v>
                </c:pt>
                <c:pt idx="59">
                  <c:v>0.224664</c:v>
                </c:pt>
                <c:pt idx="60">
                  <c:v>0.203285</c:v>
                </c:pt>
                <c:pt idx="61">
                  <c:v>0.183940</c:v>
                </c:pt>
                <c:pt idx="62">
                  <c:v>0.166436</c:v>
                </c:pt>
                <c:pt idx="63">
                  <c:v>0.150597</c:v>
                </c:pt>
                <c:pt idx="64">
                  <c:v>0.136266</c:v>
                </c:pt>
                <c:pt idx="65">
                  <c:v>0.123298</c:v>
                </c:pt>
                <c:pt idx="66">
                  <c:v>0.111565</c:v>
                </c:pt>
                <c:pt idx="67">
                  <c:v>0.100948</c:v>
                </c:pt>
                <c:pt idx="68">
                  <c:v>0.091342</c:v>
                </c:pt>
                <c:pt idx="69">
                  <c:v>0.082649</c:v>
                </c:pt>
                <c:pt idx="70">
                  <c:v>0.074784</c:v>
                </c:pt>
                <c:pt idx="71">
                  <c:v>0.067668</c:v>
                </c:pt>
                <c:pt idx="72">
                  <c:v>0.061228</c:v>
                </c:pt>
                <c:pt idx="73">
                  <c:v>0.055402</c:v>
                </c:pt>
                <c:pt idx="74">
                  <c:v>0.050129</c:v>
                </c:pt>
                <c:pt idx="75">
                  <c:v>0.045359</c:v>
                </c:pt>
                <c:pt idx="76">
                  <c:v>0.041042</c:v>
                </c:pt>
                <c:pt idx="77">
                  <c:v>0.037137</c:v>
                </c:pt>
                <c:pt idx="78">
                  <c:v>0.033603</c:v>
                </c:pt>
                <c:pt idx="79">
                  <c:v>0.030405</c:v>
                </c:pt>
                <c:pt idx="80">
                  <c:v>0.027512</c:v>
                </c:pt>
                <c:pt idx="81">
                  <c:v>0.024894</c:v>
                </c:pt>
                <c:pt idx="82">
                  <c:v>0.022525</c:v>
                </c:pt>
                <c:pt idx="83">
                  <c:v>0.020381</c:v>
                </c:pt>
                <c:pt idx="84">
                  <c:v>0.018442</c:v>
                </c:pt>
                <c:pt idx="85">
                  <c:v>0.016687</c:v>
                </c:pt>
                <c:pt idx="86">
                  <c:v>0.015099</c:v>
                </c:pt>
                <c:pt idx="87">
                  <c:v>0.013662</c:v>
                </c:pt>
                <c:pt idx="88">
                  <c:v>0.012362</c:v>
                </c:pt>
                <c:pt idx="89">
                  <c:v>0.011185</c:v>
                </c:pt>
                <c:pt idx="90">
                  <c:v>0.010121</c:v>
                </c:pt>
                <c:pt idx="91">
                  <c:v>0.009158</c:v>
                </c:pt>
                <c:pt idx="92">
                  <c:v>0.008286</c:v>
                </c:pt>
                <c:pt idx="93">
                  <c:v>0.007498</c:v>
                </c:pt>
                <c:pt idx="94">
                  <c:v>0.006784</c:v>
                </c:pt>
                <c:pt idx="95">
                  <c:v>0.006139</c:v>
                </c:pt>
                <c:pt idx="96">
                  <c:v>0.005554</c:v>
                </c:pt>
                <c:pt idx="97">
                  <c:v>0.005026</c:v>
                </c:pt>
                <c:pt idx="98">
                  <c:v>0.004548</c:v>
                </c:pt>
                <c:pt idx="99">
                  <c:v>0.004115</c:v>
                </c:pt>
                <c:pt idx="100">
                  <c:v>0.003723</c:v>
                </c:pt>
                <c:pt idx="101">
                  <c:v>0.003369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Sheet1!$A$4</c:f>
              <c:strCache/>
            </c:strRef>
          </c:tx>
          <c:spPr>
            <a:noFill/>
            <a:ln w="25400" cap="flat">
              <a:solidFill>
                <a:srgbClr val="5E5E5E"/>
              </a:solidFill>
              <a:prstDash val="solid"/>
              <a:miter lim="400000"/>
            </a:ln>
            <a:effectLst/>
          </c:spPr>
          <c:marker>
            <c:symbol val="none"/>
            <c:size val="4"/>
            <c:spPr>
              <a:noFill/>
              <a:ln w="25400" cap="flat">
                <a:solidFill>
                  <a:srgbClr val="5E5E5E"/>
                </a:solidFill>
                <a:prstDash val="solid"/>
                <a:miter lim="400000"/>
              </a:ln>
              <a:effectLst/>
            </c:spPr>
          </c:marke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dLblPos val="t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Sheet1!$B$1:$CY$1</c:f>
              <c:strCache>
                <c:ptCount val="102"/>
                <c:pt idx="0">
                  <c:v>-5</c:v>
                </c:pt>
                <c:pt idx="1">
                  <c:v>-4.9</c:v>
                </c:pt>
                <c:pt idx="2">
                  <c:v>-4.8</c:v>
                </c:pt>
                <c:pt idx="3">
                  <c:v>-4.7</c:v>
                </c:pt>
                <c:pt idx="4">
                  <c:v>-4.6</c:v>
                </c:pt>
                <c:pt idx="5">
                  <c:v>-4.5</c:v>
                </c:pt>
                <c:pt idx="6">
                  <c:v>-4.4</c:v>
                </c:pt>
                <c:pt idx="7">
                  <c:v>-4.3</c:v>
                </c:pt>
                <c:pt idx="8">
                  <c:v>-4.2</c:v>
                </c:pt>
                <c:pt idx="9">
                  <c:v>-4.1</c:v>
                </c:pt>
                <c:pt idx="10">
                  <c:v>-4</c:v>
                </c:pt>
                <c:pt idx="11">
                  <c:v>-3.9</c:v>
                </c:pt>
                <c:pt idx="12">
                  <c:v>-3.8</c:v>
                </c:pt>
                <c:pt idx="13">
                  <c:v>-3.7</c:v>
                </c:pt>
                <c:pt idx="14">
                  <c:v>-3.5999999999999996</c:v>
                </c:pt>
                <c:pt idx="15">
                  <c:v>-3.5</c:v>
                </c:pt>
                <c:pt idx="16">
                  <c:v>-3.4</c:v>
                </c:pt>
                <c:pt idx="17">
                  <c:v>-3.3</c:v>
                </c:pt>
                <c:pt idx="18">
                  <c:v>-3.2</c:v>
                </c:pt>
                <c:pt idx="19">
                  <c:v>-3.0999999999999996</c:v>
                </c:pt>
                <c:pt idx="20">
                  <c:v>-3</c:v>
                </c:pt>
                <c:pt idx="21">
                  <c:v>-2.9</c:v>
                </c:pt>
                <c:pt idx="22">
                  <c:v>-2.8</c:v>
                </c:pt>
                <c:pt idx="23">
                  <c:v>-2.6999999999999997</c:v>
                </c:pt>
                <c:pt idx="24">
                  <c:v>-2.5999999999999996</c:v>
                </c:pt>
                <c:pt idx="25">
                  <c:v>-2.5</c:v>
                </c:pt>
                <c:pt idx="26">
                  <c:v>-2.4</c:v>
                </c:pt>
                <c:pt idx="27">
                  <c:v>-2.3</c:v>
                </c:pt>
                <c:pt idx="28">
                  <c:v>-2.1999999999999997</c:v>
                </c:pt>
                <c:pt idx="29">
                  <c:v>-2.0999999999999996</c:v>
                </c:pt>
                <c:pt idx="30">
                  <c:v>-2</c:v>
                </c:pt>
                <c:pt idx="31">
                  <c:v>-1.9</c:v>
                </c:pt>
                <c:pt idx="32">
                  <c:v>-1.7999999999999998</c:v>
                </c:pt>
                <c:pt idx="33">
                  <c:v>-1.6999999999999997</c:v>
                </c:pt>
                <c:pt idx="34">
                  <c:v>-1.5999999999999996</c:v>
                </c:pt>
                <c:pt idx="35">
                  <c:v>-1.5</c:v>
                </c:pt>
                <c:pt idx="36">
                  <c:v>-1.4</c:v>
                </c:pt>
                <c:pt idx="37">
                  <c:v>-1.2999999999999998</c:v>
                </c:pt>
                <c:pt idx="38">
                  <c:v>-1.1999999999999997</c:v>
                </c:pt>
                <c:pt idx="39">
                  <c:v>-1.0999999999999996</c:v>
                </c:pt>
                <c:pt idx="40">
                  <c:v>-1</c:v>
                </c:pt>
                <c:pt idx="41">
                  <c:v>-0.8999999999999995</c:v>
                </c:pt>
                <c:pt idx="42">
                  <c:v>-0.7999999999999998</c:v>
                </c:pt>
                <c:pt idx="43">
                  <c:v>-0.7000000000000002</c:v>
                </c:pt>
                <c:pt idx="44">
                  <c:v>-0.5999999999999996</c:v>
                </c:pt>
                <c:pt idx="45">
                  <c:v>-0.5</c:v>
                </c:pt>
                <c:pt idx="46">
                  <c:v>-0.39999999999999947</c:v>
                </c:pt>
                <c:pt idx="47">
                  <c:v>-0.2999999999999998</c:v>
                </c:pt>
                <c:pt idx="48">
                  <c:v>-0.1999999999999993</c:v>
                </c:pt>
                <c:pt idx="49">
                  <c:v>-0.09999999999999964</c:v>
                </c:pt>
                <c:pt idx="50">
                  <c:v>0</c:v>
                </c:pt>
                <c:pt idx="51">
                  <c:v>0</c:v>
                </c:pt>
                <c:pt idx="52">
                  <c:v>0.10000000000000053</c:v>
                </c:pt>
                <c:pt idx="53">
                  <c:v>0.20000000000000018</c:v>
                </c:pt>
                <c:pt idx="54">
                  <c:v>0.3000000000000007</c:v>
                </c:pt>
                <c:pt idx="55">
                  <c:v>0.40000000000000036</c:v>
                </c:pt>
                <c:pt idx="56">
                  <c:v>0.5</c:v>
                </c:pt>
                <c:pt idx="57">
                  <c:v>0.6000000000000005</c:v>
                </c:pt>
                <c:pt idx="58">
                  <c:v>0.7000000000000002</c:v>
                </c:pt>
                <c:pt idx="59">
                  <c:v>0.8000000000000007</c:v>
                </c:pt>
                <c:pt idx="60">
                  <c:v>0.9000000000000004</c:v>
                </c:pt>
                <c:pt idx="61">
                  <c:v>1</c:v>
                </c:pt>
                <c:pt idx="62">
                  <c:v>1.1000000000000005</c:v>
                </c:pt>
                <c:pt idx="63">
                  <c:v>1.2000000000000002</c:v>
                </c:pt>
                <c:pt idx="64">
                  <c:v>1.3000000000000007</c:v>
                </c:pt>
                <c:pt idx="65">
                  <c:v>1.4000000000000004</c:v>
                </c:pt>
                <c:pt idx="66">
                  <c:v>1.5</c:v>
                </c:pt>
                <c:pt idx="67">
                  <c:v>1.6000000000000005</c:v>
                </c:pt>
                <c:pt idx="68">
                  <c:v>1.7000000000000002</c:v>
                </c:pt>
                <c:pt idx="69">
                  <c:v>1.8000000000000007</c:v>
                </c:pt>
                <c:pt idx="70">
                  <c:v>1.9000000000000004</c:v>
                </c:pt>
                <c:pt idx="71">
                  <c:v>2</c:v>
                </c:pt>
                <c:pt idx="72">
                  <c:v>2.1000000000000005</c:v>
                </c:pt>
                <c:pt idx="73">
                  <c:v>2.2</c:v>
                </c:pt>
                <c:pt idx="74">
                  <c:v>2.3000000000000007</c:v>
                </c:pt>
                <c:pt idx="75">
                  <c:v>2.4000000000000004</c:v>
                </c:pt>
                <c:pt idx="76">
                  <c:v>2.5</c:v>
                </c:pt>
                <c:pt idx="77">
                  <c:v>2.6000000000000005</c:v>
                </c:pt>
                <c:pt idx="78">
                  <c:v>2.7</c:v>
                </c:pt>
                <c:pt idx="79">
                  <c:v>2.8000000000000007</c:v>
                </c:pt>
                <c:pt idx="80">
                  <c:v>2.9000000000000004</c:v>
                </c:pt>
                <c:pt idx="81">
                  <c:v>3</c:v>
                </c:pt>
                <c:pt idx="82">
                  <c:v>3.0999999999999996</c:v>
                </c:pt>
                <c:pt idx="83">
                  <c:v>3.200000000000001</c:v>
                </c:pt>
                <c:pt idx="84">
                  <c:v>3.3000000000000007</c:v>
                </c:pt>
                <c:pt idx="85">
                  <c:v>3.4000000000000004</c:v>
                </c:pt>
                <c:pt idx="86">
                  <c:v>3.5</c:v>
                </c:pt>
                <c:pt idx="87">
                  <c:v>3.5999999999999996</c:v>
                </c:pt>
                <c:pt idx="88">
                  <c:v>3.700000000000001</c:v>
                </c:pt>
                <c:pt idx="89">
                  <c:v>3.8000000000000007</c:v>
                </c:pt>
                <c:pt idx="90">
                  <c:v>3.9000000000000004</c:v>
                </c:pt>
                <c:pt idx="91">
                  <c:v>4</c:v>
                </c:pt>
                <c:pt idx="92">
                  <c:v>4.1</c:v>
                </c:pt>
                <c:pt idx="93">
                  <c:v>4.200000000000001</c:v>
                </c:pt>
                <c:pt idx="94">
                  <c:v>4.300000000000001</c:v>
                </c:pt>
                <c:pt idx="95">
                  <c:v>4.4</c:v>
                </c:pt>
                <c:pt idx="96">
                  <c:v>4.5</c:v>
                </c:pt>
                <c:pt idx="97">
                  <c:v>4.600000000000001</c:v>
                </c:pt>
                <c:pt idx="98">
                  <c:v>4.700000000000001</c:v>
                </c:pt>
                <c:pt idx="99">
                  <c:v>4.800000000000001</c:v>
                </c:pt>
                <c:pt idx="100">
                  <c:v>4.9</c:v>
                </c:pt>
                <c:pt idx="101">
                  <c:v>5</c:v>
                </c:pt>
              </c:strCache>
            </c:strRef>
          </c:cat>
          <c:val>
            <c:numRef>
              <c:f>Sheet1!$B$4:$CY$4</c:f>
              <c:numCache>
                <c:ptCount val="0"/>
              </c:numCache>
            </c:numRef>
          </c:val>
          <c:smooth val="0"/>
        </c:ser>
        <c:marker val="1"/>
        <c:axId val="2094734552"/>
        <c:axId val="2094734553"/>
      </c:lineChart>
      <c:catAx>
        <c:axId val="2094734552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i="1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1" strike="noStrike" sz="3000" u="none">
                    <a:solidFill>
                      <a:srgbClr val="000000"/>
                    </a:solidFill>
                    <a:latin typeface="Helvetica Neue"/>
                  </a:rPr>
                  <a:t>w</a:t>
                </a:r>
              </a:p>
            </c:rich>
          </c:tx>
          <c:layout/>
          <c:overlay val="1"/>
        </c:title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</c:scaling>
        <c:delete val="0"/>
        <c:axPos val="l"/>
        <c:title>
          <c:tx>
            <c:rich>
              <a:bodyPr rot="-5400000"/>
              <a:lstStyle/>
              <a:p>
                <a:pPr>
                  <a:defRPr b="0" i="1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1" strike="noStrike" sz="3000" u="none">
                    <a:solidFill>
                      <a:srgbClr val="000000"/>
                    </a:solidFill>
                    <a:latin typeface="Helvetica Neue"/>
                  </a:rPr>
                  <a:t>p(w)</a:t>
                </a:r>
              </a:p>
            </c:rich>
          </c:tx>
          <c:layout/>
          <c:overlay val="1"/>
        </c:title>
        <c:numFmt formatCode="0.####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0.125"/>
        <c:minorUnit val="0.06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557693"/>
          <c:y val="0"/>
          <c:w val="0.934254"/>
          <c:h val="0.20375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3600" u="none">
              <a:solidFill>
                <a:srgbClr val="000000"/>
              </a:solidFill>
              <a:latin typeface="Helvetica Neue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autoTitleDeleted val="1"/>
    <c:plotArea>
      <c:layout>
        <c:manualLayout>
          <c:layoutTarget val="inner"/>
          <c:xMode val="edge"/>
          <c:yMode val="edge"/>
          <c:x val="0.134655"/>
          <c:y val="0.326392"/>
          <c:w val="0.855129"/>
          <c:h val="0.563606"/>
        </c:manualLayout>
      </c:layout>
      <c:areaChart>
        <c:grouping val="standard"/>
        <c:varyColors val="0"/>
        <c:ser>
          <c:idx val="1"/>
          <c:order val="0"/>
          <c:tx>
            <c:strRef>
              <c:f>Sheet1!$A$3</c:f>
              <c:strCache>
                <c:ptCount val="1"/>
                <c:pt idx="0">
                  <c:v>g(x)</c:v>
                </c:pt>
              </c:strCache>
            </c:strRef>
          </c:tx>
          <c:spPr>
            <a:solidFill>
              <a:schemeClr val="accent3"/>
            </a:solidFill>
            <a:ln w="12700" cap="flat">
              <a:noFill/>
              <a:miter lim="400000"/>
            </a:ln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0</c:v>
                </c:pt>
                <c:pt idx="1">
                  <c:v>.2</c:v>
                </c:pt>
                <c:pt idx="2">
                  <c:v>.4</c:v>
                </c:pt>
                <c:pt idx="3">
                  <c:v>.4</c:v>
                </c:pt>
                <c:pt idx="4">
                  <c:v>.6</c:v>
                </c:pt>
                <c:pt idx="5">
                  <c:v>.8</c:v>
                </c:pt>
                <c:pt idx="6">
                  <c:v>1</c:v>
                </c:pt>
              </c:strCache>
            </c:strRef>
          </c:cat>
          <c:val>
            <c:numRef>
              <c:f>Sheet1!$B$3:$H$3</c:f>
              <c:numCache>
                <c:ptCount val="7"/>
                <c:pt idx="0">
                  <c:v>1.000000</c:v>
                </c:pt>
                <c:pt idx="1">
                  <c:v>1.000000</c:v>
                </c:pt>
                <c:pt idx="2">
                  <c:v>1.000000</c:v>
                </c:pt>
                <c:pt idx="3">
                  <c:v>1.000000</c:v>
                </c:pt>
                <c:pt idx="4">
                  <c:v>1.000000</c:v>
                </c:pt>
                <c:pt idx="5">
                  <c:v>1.000000</c:v>
                </c:pt>
                <c:pt idx="6">
                  <c:v>1.000000</c:v>
                </c:pt>
              </c:numCache>
            </c:numRef>
          </c:val>
        </c:ser>
        <c:ser>
          <c:idx val="0"/>
          <c:order val="1"/>
          <c:tx>
            <c:strRef>
              <c:f>Sheet1!$A$2</c:f>
              <c:strCache>
                <c:ptCount val="1"/>
                <c:pt idx="0">
                  <c:v>Mf*(x)</c:v>
                </c:pt>
              </c:strCache>
            </c:strRef>
          </c:tx>
          <c:spPr>
            <a:solidFill>
              <a:schemeClr val="accent1"/>
            </a:solidFill>
            <a:ln w="12700" cap="flat">
              <a:noFill/>
              <a:miter lim="400000"/>
            </a:ln>
            <a:effectLst/>
          </c:spPr>
          <c:dLbls>
            <c:numFmt formatCode="#,##0" sourceLinked="0"/>
            <c:txPr>
              <a:bodyPr/>
              <a:lstStyle/>
              <a:p>
                <a:pPr>
                  <a:defRPr b="0" i="0" strike="noStrike" sz="3200" u="none">
                    <a:solidFill>
                      <a:srgbClr val="000000"/>
                    </a:solidFill>
                    <a:latin typeface="Helvetica Neue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Sheet1!$B$1:$H$1</c:f>
              <c:strCache>
                <c:ptCount val="7"/>
                <c:pt idx="0">
                  <c:v>0</c:v>
                </c:pt>
                <c:pt idx="1">
                  <c:v>.2</c:v>
                </c:pt>
                <c:pt idx="2">
                  <c:v>.4</c:v>
                </c:pt>
                <c:pt idx="3">
                  <c:v>.4</c:v>
                </c:pt>
                <c:pt idx="4">
                  <c:v>.6</c:v>
                </c:pt>
                <c:pt idx="5">
                  <c:v>.8</c:v>
                </c:pt>
                <c:pt idx="6">
                  <c:v>1</c:v>
                </c:pt>
              </c:strCache>
            </c:strRef>
          </c:cat>
          <c:val>
            <c:numRef>
              <c:f>Sheet1!$B$2:$H$2</c:f>
              <c:numCache>
                <c:ptCount val="7"/>
                <c:pt idx="0">
                  <c:v>0.000000</c:v>
                </c:pt>
                <c:pt idx="1">
                  <c:v>0.250000</c:v>
                </c:pt>
                <c:pt idx="2">
                  <c:v>0.750000</c:v>
                </c:pt>
                <c:pt idx="3">
                  <c:v>0.500000</c:v>
                </c:pt>
                <c:pt idx="4">
                  <c:v>0.250000</c:v>
                </c:pt>
                <c:pt idx="5">
                  <c:v>0.500000</c:v>
                </c:pt>
                <c:pt idx="6">
                  <c:v>0.000000</c:v>
                </c:pt>
              </c:numCache>
            </c:numRef>
          </c:val>
        </c:ser>
        <c:axId val="2094734552"/>
        <c:axId val="2094734553"/>
      </c:areaChart>
      <c:catAx>
        <c:axId val="2094734552"/>
        <c:scaling>
          <c:orientation val="minMax"/>
        </c:scaling>
        <c:delete val="0"/>
        <c:axPos val="b"/>
        <c:title>
          <c:tx>
            <c:rich>
              <a:bodyPr rot="0"/>
              <a:lstStyle/>
              <a:p>
                <a:pPr>
                  <a:defRPr b="0" i="1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1" strike="noStrike" sz="3000" u="none">
                    <a:solidFill>
                      <a:srgbClr val="000000"/>
                    </a:solidFill>
                    <a:latin typeface="Helvetica Neue"/>
                  </a:rPr>
                  <a:t>x</a:t>
                </a:r>
              </a:p>
            </c:rich>
          </c:tx>
          <c:layout/>
          <c:overlay val="1"/>
        </c:title>
        <c:numFmt formatCode="General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3"/>
        <c:crosses val="autoZero"/>
        <c:auto val="1"/>
        <c:lblAlgn val="ctr"/>
        <c:noMultiLvlLbl val="1"/>
      </c:catAx>
      <c:valAx>
        <c:axId val="2094734553"/>
        <c:scaling>
          <c:orientation val="minMax"/>
          <c:max val="1.25"/>
        </c:scaling>
        <c:delete val="0"/>
        <c:axPos val="l"/>
        <c:title>
          <c:tx>
            <c:rich>
              <a:bodyPr rot="-5400000"/>
              <a:lstStyle/>
              <a:p>
                <a:pPr>
                  <a:defRPr b="0" i="1" strike="noStrike" sz="3000" u="none">
                    <a:solidFill>
                      <a:srgbClr val="000000"/>
                    </a:solidFill>
                    <a:latin typeface="Helvetica Neue"/>
                  </a:defRPr>
                </a:pPr>
                <a:r>
                  <a:rPr b="0" i="1" strike="noStrike" sz="3000" u="none">
                    <a:solidFill>
                      <a:srgbClr val="000000"/>
                    </a:solidFill>
                    <a:latin typeface="Helvetica Neue"/>
                  </a:rPr>
                  <a:t>u</a:t>
                </a:r>
              </a:p>
            </c:rich>
          </c:tx>
          <c:layout/>
          <c:overlay val="1"/>
        </c:title>
        <c:numFmt formatCode="0.#" sourceLinked="0"/>
        <c:majorTickMark val="none"/>
        <c:minorTickMark val="none"/>
        <c:tickLblPos val="none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>
              <a:defRPr b="0" i="0" strike="noStrike" sz="3000" u="none">
                <a:solidFill>
                  <a:srgbClr val="000000"/>
                </a:solidFill>
                <a:latin typeface="Helvetica Neue"/>
              </a:defRPr>
            </a:pPr>
          </a:p>
        </c:txPr>
        <c:crossAx val="2094734552"/>
        <c:crosses val="autoZero"/>
        <c:crossBetween val="midCat"/>
        <c:majorUnit val="0.3125"/>
        <c:minorUnit val="0.15625"/>
      </c:valAx>
      <c:spPr>
        <a:noFill/>
        <a:ln w="12700" cap="flat">
          <a:noFill/>
          <a:miter lim="400000"/>
        </a:ln>
        <a:effectLst/>
      </c:spPr>
    </c:plotArea>
    <c:legend>
      <c:legendPos val="t"/>
      <c:layout>
        <c:manualLayout>
          <c:xMode val="edge"/>
          <c:yMode val="edge"/>
          <c:x val="0.0479799"/>
          <c:y val="0"/>
          <c:w val="0.95202"/>
          <c:h val="0.084584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b="0" i="0" strike="noStrike" sz="3600" u="none">
              <a:solidFill>
                <a:srgbClr val="000000"/>
              </a:solidFill>
              <a:latin typeface="Helvetica Neue"/>
            </a:defRPr>
          </a:pPr>
        </a:p>
      </c:txPr>
    </c:legend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3" name="Shape 15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</Relationships>
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</Relationships>
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</Relationships>
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3" name="Shape 233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436562" indent="-436562">
              <a:buSzPct val="100000"/>
              <a:buAutoNum type="arabicPeriod" startAt="1"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60" name="Shape 260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436562" indent="-436562">
              <a:buSzPct val="100000"/>
              <a:buAutoNum type="arabicPeriod" startAt="1"/>
            </a:pPr>
            <a:r>
              <a:t>When the domain is too large to enumerate exactly</a:t>
            </a:r>
          </a:p>
          <a:p>
            <a:pPr marL="436562" indent="-436562">
              <a:buSzPct val="100000"/>
              <a:buAutoNum type="arabicPeriod" startAt="1"/>
            </a:pPr>
            <a:r>
              <a:t>When the domain is continuous, and we don't have an analytic expression for the integral (almost always)</a:t>
            </a:r>
          </a:p>
          <a:p>
            <a:pPr marL="436562" indent="-436562">
              <a:buSzPct val="100000"/>
              <a:buAutoNum type="arabicPeriod" startAt="1"/>
            </a:pPr>
            <a:r>
              <a:t>When we only know the unnormalized density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4" name="Shape 274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as stated this is only true when the vars are bounded on [0,1]</a:t>
            </a:r>
          </a:p>
          <a:p>
            <a:pPr/>
            <a:r>
              <a:t>next time either include caveat or general statement</a:t>
            </a:r>
          </a:p>
          <a:p>
            <a:pPr>
              <a:defRPr b="1"/>
            </a:pPr>
            <a:r>
              <a:t>22F:</a:t>
            </a:r>
            <a:r>
              <a:rPr b="0"/>
              <a:t> Need an example of using this to solve questions (how many n)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87" name="Shape 28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Two basic ideas: use samples from easier distributions, or go piece by piece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57186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>
            <a:lvl5pPr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>
            <a:lvl1pPr>
              <a:spcBef>
                <a:spcPts val="5900"/>
              </a:spcBef>
            </a:lvl1pPr>
            <a:lvl2pPr>
              <a:spcBef>
                <a:spcPts val="5900"/>
              </a:spcBef>
            </a:lvl2pPr>
            <a:lvl3pPr>
              <a:spcBef>
                <a:spcPts val="5900"/>
              </a:spcBef>
            </a:lvl3pPr>
            <a:lvl4pPr>
              <a:spcBef>
                <a:spcPts val="5900"/>
              </a:spcBef>
            </a:lvl4pPr>
            <a:lvl5pPr>
              <a:spcBef>
                <a:spcPts val="5900"/>
              </a:spcBef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>
            <a:lvl5pPr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le Text"/>
          <p:cNvSpPr txBox="1"/>
          <p:nvPr>
            <p:ph type="title"/>
          </p:nvPr>
        </p:nvSpPr>
        <p:spPr>
          <a:xfrm>
            <a:off x="2667000" y="469814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5" name="Body Level One…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>
            <a:lvl5pPr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413501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>
            <a:lvl5pPr>
              <a:buSzPct val="75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chart" Target="../charts/chart3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2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3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.tif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notesSlide" Target="../notesSlides/notesSlide4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chart" Target="../charts/chart4.xml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Bayesian Inference"/>
          <p:cNvSpPr txBox="1"/>
          <p:nvPr>
            <p:ph type="ctrTitle"/>
          </p:nvPr>
        </p:nvSpPr>
        <p:spPr>
          <a:xfrm>
            <a:off x="4603905" y="591492"/>
            <a:ext cx="15176190" cy="5395616"/>
          </a:xfrm>
          <a:prstGeom prst="rect">
            <a:avLst/>
          </a:prstGeom>
        </p:spPr>
        <p:txBody>
          <a:bodyPr/>
          <a:lstStyle/>
          <a:p>
            <a:pPr/>
            <a:r>
              <a:t>Bayesian Inference</a:t>
            </a:r>
          </a:p>
        </p:txBody>
      </p:sp>
      <p:sp>
        <p:nvSpPr>
          <p:cNvPr id="156" name="CMPUT 261: Introduction to Artificial Intelligence  P&amp;M §10.4, §8.6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P&amp;M §10.4, §8.6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Learning Point Estimates"/>
          <p:cNvSpPr txBox="1"/>
          <p:nvPr>
            <p:ph type="title"/>
          </p:nvPr>
        </p:nvSpPr>
        <p:spPr>
          <a:xfrm>
            <a:off x="2667000" y="327665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Learning Point Estimates</a:t>
            </a:r>
          </a:p>
        </p:txBody>
      </p:sp>
      <p:sp>
        <p:nvSpPr>
          <p:cNvPr id="184" name="So far, we have considered how to find the best single model (hypothesis), e.g.,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So far, we have considered how to find the best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</a:t>
            </a:r>
            <a:r>
              <a:t> model (hypothesis), e.g.,</a:t>
            </a:r>
          </a:p>
          <a:p>
            <a:pPr lvl="2"/>
            <a:r>
              <a:t>learn </a:t>
            </a:r>
            <a:r>
              <a:rPr b="1" i="1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rPr>
              <a:t>a</a:t>
            </a:r>
            <a:r>
              <a:t> classification function</a:t>
            </a:r>
          </a:p>
          <a:p>
            <a:pPr lvl="2"/>
            <a:r>
              <a:t>optimize </a:t>
            </a:r>
            <a:r>
              <a:rPr b="1" i="1">
                <a:solidFill>
                  <a:srgbClr val="C82506"/>
                </a:solidFill>
                <a:latin typeface="+mn-lt"/>
                <a:ea typeface="+mn-ea"/>
                <a:cs typeface="+mn-cs"/>
                <a:sym typeface="Helvetica Neue"/>
              </a:rPr>
              <a:t>the</a:t>
            </a:r>
            <a:r>
              <a:t> weights of a linear or logistic regression</a:t>
            </a:r>
          </a:p>
          <a:p>
            <a:pPr/>
            <a:r>
              <a:t>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predictions</a:t>
            </a:r>
            <a:r>
              <a:t> might be a probability distribution, but they are coming out of a single </a:t>
            </a:r>
            <a:r>
              <a:rPr>
                <a:solidFill>
                  <a:srgbClr val="FE9301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</a:t>
            </a:r>
            <a:r>
              <a:t>:</a:t>
            </a:r>
          </a:p>
          <a:p>
            <a:pPr marL="0" indent="0" algn="ctr">
              <a:buSzTx/>
              <a:buNone/>
              <a:defRPr sz="5300">
                <a:solidFill>
                  <a:srgbClr val="FF6321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FF6321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Probability of target Y given observation X</a:t>
            </a:r>
            <a:endParaRPr sz="3600">
              <a:solidFill>
                <a:srgbClr val="929292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We have been learning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point estimates</a:t>
            </a:r>
            <a:r>
              <a:t> of our model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Learning Model Probabilitie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Learning Model Probabilities</a:t>
            </a:r>
          </a:p>
        </p:txBody>
      </p:sp>
      <p:sp>
        <p:nvSpPr>
          <p:cNvPr id="187" name="Instead, we could learn a distribution over models: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Instead, we could learn a distribution over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models</a:t>
            </a:r>
            <a:r>
              <a:t>:</a:t>
            </a:r>
            <a:br/>
            <a:br/>
            <a:br/>
            <a:br/>
          </a:p>
          <a:p>
            <a:pPr/>
            <a:r>
              <a:t>This is called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Bayesian learning</a:t>
            </a:r>
            <a:r>
              <a:t>: we never discard any model, we only weight them differently depending upon their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 probability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would we want to do that?</a:t>
            </a:r>
          </a:p>
        </p:txBody>
      </p:sp>
      <p:sp>
        <p:nvSpPr>
          <p:cNvPr id="188" name="Probability of target Y and features X given model 𝜃…"/>
          <p:cNvSpPr txBox="1"/>
          <p:nvPr/>
        </p:nvSpPr>
        <p:spPr>
          <a:xfrm>
            <a:off x="4865706" y="6020396"/>
            <a:ext cx="15053853" cy="2206579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Probability of target Y and features X given model 𝜃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Probability of model 𝜃 given dataset S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robability of target Y and features X given model 𝜃…"/>
          <p:cNvSpPr txBox="1"/>
          <p:nvPr/>
        </p:nvSpPr>
        <p:spPr>
          <a:xfrm>
            <a:off x="4524901" y="2802653"/>
            <a:ext cx="15053853" cy="2206578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Probability of target Y and features X given model 𝜃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Probability of model 𝜃 given dataset D</a:t>
            </a:r>
            <a:endParaRPr sz="5000"/>
          </a:p>
        </p:txBody>
      </p:sp>
      <p:sp>
        <p:nvSpPr>
          <p:cNvPr id="191" name="What is a Model?"/>
          <p:cNvSpPr txBox="1"/>
          <p:nvPr>
            <p:ph type="title"/>
          </p:nvPr>
        </p:nvSpPr>
        <p:spPr>
          <a:xfrm>
            <a:off x="2667000" y="413500"/>
            <a:ext cx="19050000" cy="2581872"/>
          </a:xfrm>
          <a:prstGeom prst="rect">
            <a:avLst/>
          </a:prstGeom>
        </p:spPr>
        <p:txBody>
          <a:bodyPr/>
          <a:lstStyle/>
          <a:p>
            <a:pPr/>
            <a:r>
              <a:t>What is a Model?</a:t>
            </a:r>
          </a:p>
        </p:txBody>
      </p:sp>
      <p:sp>
        <p:nvSpPr>
          <p:cNvPr id="192" name="We can do Bayesian learning over finite sets of models:…"/>
          <p:cNvSpPr txBox="1"/>
          <p:nvPr>
            <p:ph type="body" sz="half" idx="1"/>
          </p:nvPr>
        </p:nvSpPr>
        <p:spPr>
          <a:xfrm>
            <a:off x="4387453" y="5409011"/>
            <a:ext cx="15609094" cy="7074694"/>
          </a:xfrm>
          <a:prstGeom prst="rect">
            <a:avLst/>
          </a:prstGeom>
        </p:spPr>
        <p:txBody>
          <a:bodyPr/>
          <a:lstStyle/>
          <a:p>
            <a:pPr marL="580627" indent="-580627" defTabSz="780454">
              <a:spcBef>
                <a:spcPts val="3400"/>
              </a:spcBef>
              <a:defRPr sz="4100"/>
            </a:pPr>
            <a:r>
              <a:t>We can do Bayesian learning over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finite</a:t>
            </a:r>
            <a:r>
              <a:t> sets of models:</a:t>
            </a:r>
          </a:p>
          <a:p>
            <a:pPr lvl="2" marL="1425178" indent="-580628" defTabSz="780454">
              <a:spcBef>
                <a:spcPts val="3400"/>
              </a:spcBef>
              <a:defRPr sz="4100"/>
            </a:pPr>
            <a:r>
              <a:t>e.g., { rank by feature 𝜃 | 𝜃 ∈ {height, weight, age} }</a:t>
            </a:r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We can do Bayesian learning over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parametric families</a:t>
            </a:r>
            <a:r>
              <a:t> of models:</a:t>
            </a:r>
          </a:p>
          <a:p>
            <a:pPr lvl="2" marL="1425178" indent="-580628" defTabSz="780454">
              <a:spcBef>
                <a:spcPts val="3400"/>
              </a:spcBef>
              <a:defRPr sz="4100"/>
            </a:pPr>
            <a:r>
              <a:t>e.g., { regression with weights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w</a:t>
            </a:r>
            <a:r>
              <a:rPr baseline="-5998"/>
              <a:t>0</a:t>
            </a:r>
            <a:r>
              <a:t>=𝜃</a:t>
            </a:r>
            <a:r>
              <a:rPr baseline="-5998"/>
              <a:t>1</a:t>
            </a:r>
            <a:r>
              <a:t>, </a:t>
            </a:r>
            <a:r>
              <a:rPr i="1">
                <a:latin typeface="+mn-lt"/>
                <a:ea typeface="+mn-ea"/>
                <a:cs typeface="+mn-cs"/>
                <a:sym typeface="Helvetica Neue"/>
              </a:rPr>
              <a:t>w</a:t>
            </a:r>
            <a:r>
              <a:rPr baseline="-5998"/>
              <a:t>1</a:t>
            </a:r>
            <a:r>
              <a:t>=𝜃</a:t>
            </a:r>
            <a:r>
              <a:rPr baseline="-5998"/>
              <a:t>2</a:t>
            </a:r>
            <a:r>
              <a:t> | 𝜃 ∈ ℝ</a:t>
            </a:r>
            <a:r>
              <a:rPr baseline="31999"/>
              <a:t>2</a:t>
            </a:r>
            <a:r>
              <a:t> }</a:t>
            </a:r>
          </a:p>
          <a:p>
            <a:pPr marL="580627" indent="-580627" defTabSz="780454">
              <a:spcBef>
                <a:spcPts val="3400"/>
              </a:spcBef>
              <a:defRPr sz="4100"/>
            </a:pPr>
            <a:r>
              <a:t>We can mix the two!  </a:t>
            </a:r>
          </a:p>
          <a:p>
            <a:pPr lvl="2" marL="1425178" indent="-580628" defTabSz="780454">
              <a:spcBef>
                <a:spcPts val="3400"/>
              </a:spcBef>
              <a:defRPr sz="4100"/>
            </a:pPr>
            <a:r>
              <a:t>𝜃 can encode choice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 family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and</a:t>
            </a:r>
            <a:r>
              <a:t>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parameters</a:t>
            </a:r>
          </a:p>
        </p:txBody>
      </p:sp>
      <p:sp>
        <p:nvSpPr>
          <p:cNvPr id="193" name="Circle"/>
          <p:cNvSpPr/>
          <p:nvPr/>
        </p:nvSpPr>
        <p:spPr>
          <a:xfrm>
            <a:off x="8368776" y="2887173"/>
            <a:ext cx="1016003" cy="1016003"/>
          </a:xfrm>
          <a:prstGeom prst="ellipse">
            <a:avLst/>
          </a:prstGeom>
          <a:ln w="1270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fast" advClick="1" p14:dur="500">
        <p159:morph option="byObject"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92" grpId="2"/>
      <p:bldP build="whole" bldLvl="1" animBg="1" rev="0" advAuto="0" spid="19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What is the Dataset?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What is the Dataset?</a:t>
            </a:r>
          </a:p>
        </p:txBody>
      </p:sp>
      <p:sp>
        <p:nvSpPr>
          <p:cNvPr id="196" name="We have an expression for the probability of a single example given a model:…"/>
          <p:cNvSpPr txBox="1"/>
          <p:nvPr>
            <p:ph type="body" idx="1"/>
          </p:nvPr>
        </p:nvSpPr>
        <p:spPr>
          <a:xfrm>
            <a:off x="2667000" y="5391830"/>
            <a:ext cx="19050000" cy="8084734"/>
          </a:xfrm>
          <a:prstGeom prst="rect">
            <a:avLst/>
          </a:prstGeom>
        </p:spPr>
        <p:txBody>
          <a:bodyPr/>
          <a:lstStyle/>
          <a:p>
            <a:pPr marL="550068" indent="-550068" defTabSz="739377">
              <a:spcBef>
                <a:spcPts val="3200"/>
              </a:spcBef>
              <a:defRPr sz="3900"/>
            </a:pPr>
            <a:r>
              <a:t>We have an expression for the probability of a single example given a model: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marL="550068" indent="-550068" defTabSz="739377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the expression for the probability of a dataset of observations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given a model?</a:t>
            </a:r>
          </a:p>
          <a:p>
            <a:pPr lvl="2" marL="1350167" indent="-550068" defTabSz="739377">
              <a:spcBef>
                <a:spcPts val="3200"/>
              </a:spcBef>
              <a:defRPr sz="3900"/>
            </a:pPr>
            <a:r>
              <a:t>Assuming that the dataset are independent, identically distributed observations: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0" indent="0" algn="ctr" defTabSz="739377">
              <a:spcBef>
                <a:spcPts val="3200"/>
              </a:spcBef>
              <a:buSzTx/>
              <a:buNone/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  <m:mr>
                    <m:e/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Upp>
                        <m:e>
                          <m:limLow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∏</m:t>
                              </m:r>
                            </m:e>
                            <m:lim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48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lim>
                      </m:limUpp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r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sSub>
                        <m:e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</m:e>
                        <m:sub>
                          <m:r>
                            <a:rPr xmlns:a="http://schemas.openxmlformats.org/drawingml/2006/main" sz="48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</m:m>
              </m:oMath>
            </a14:m>
            <a:r>
              <a:rPr sz="39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528"/>
          </a:p>
        </p:txBody>
      </p:sp>
      <p:sp>
        <p:nvSpPr>
          <p:cNvPr id="197" name="Circle"/>
          <p:cNvSpPr/>
          <p:nvPr/>
        </p:nvSpPr>
        <p:spPr>
          <a:xfrm>
            <a:off x="7689804" y="4046918"/>
            <a:ext cx="1016003" cy="1016003"/>
          </a:xfrm>
          <a:prstGeom prst="ellipse">
            <a:avLst/>
          </a:prstGeom>
          <a:ln w="127000">
            <a:solidFill>
              <a:srgbClr val="FE9301"/>
            </a:solidFill>
            <a:miter lim="400000"/>
          </a:ln>
        </p:spPr>
        <p:txBody>
          <a:bodyPr lIns="71436" tIns="71436" rIns="71436" bIns="71436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198" name="Probability of target Y and features X given model 𝜃…"/>
          <p:cNvSpPr txBox="1"/>
          <p:nvPr/>
        </p:nvSpPr>
        <p:spPr>
          <a:xfrm>
            <a:off x="4524901" y="2802653"/>
            <a:ext cx="15053853" cy="2206578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Probability of target Y and features X given model 𝜃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Probability of model 𝜃 given dataset </a:t>
            </a:r>
            <a:r>
              <a:rPr i="1" sz="36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rPr>
              <a:t>S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Class="entr" nodeType="with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7" grpId="1"/>
      <p:bldP build="p" bldLvl="5" animBg="1" rev="0" advAuto="0" spid="196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What is the…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What is the </a:t>
            </a:r>
          </a:p>
          <a:p>
            <a:pPr defTabSz="698300">
              <a:defRPr sz="9500"/>
            </a:pPr>
            <a:r>
              <a:t>Posterior Model Probability?</a:t>
            </a:r>
          </a:p>
        </p:txBody>
      </p:sp>
      <p:sp>
        <p:nvSpPr>
          <p:cNvPr id="201" name="Now we can use Bayes' Rule to compute the posterior probability of a model 𝜃:"/>
          <p:cNvSpPr txBox="1"/>
          <p:nvPr>
            <p:ph type="body" sz="half" idx="1"/>
          </p:nvPr>
        </p:nvSpPr>
        <p:spPr>
          <a:xfrm>
            <a:off x="4387453" y="5658784"/>
            <a:ext cx="15609094" cy="682492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Now we can use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Bayes' Rule</a:t>
            </a:r>
            <a:r>
              <a:t> to compute the posterior probability of a model 𝜃:</a:t>
            </a:r>
            <a:br/>
            <a:br/>
            <a:br/>
            <a:br/>
          </a:p>
        </p:txBody>
      </p:sp>
      <p:sp>
        <p:nvSpPr>
          <p:cNvPr id="202" name="Equation"/>
          <p:cNvSpPr txBox="1"/>
          <p:nvPr/>
        </p:nvSpPr>
        <p:spPr>
          <a:xfrm>
            <a:off x="8583345" y="8210873"/>
            <a:ext cx="7802019" cy="515353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∏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∏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θ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∑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sSup>
                                  <m:e>
                                    <m:argPr>
                                      <m:scrLvl m:val="0"/>
                                    </m:argPr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4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θ</m:t>
                                    </m:r>
                                  </m:e>
                                  <m:sup>
                                    <m:argPr>
                                      <m:scrLvl m:val="0"/>
                                    </m:argPr>
                                    <m:argPr>
                                      <m:scrLvl m:val="0"/>
                                    </m:argPr>
                                    <m:r>
                                      <a:rPr xmlns:a="http://schemas.openxmlformats.org/drawingml/2006/main" sz="44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S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|</m:t>
                            </m:r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P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</m:e>
                              <m:sup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</m:e>
                    </m:mr>
                  </m:m>
                </m:oMath>
              </m:oMathPara>
            </a14:m>
            <a:endParaRPr sz="4400"/>
          </a:p>
        </p:txBody>
      </p:sp>
      <p:grpSp>
        <p:nvGrpSpPr>
          <p:cNvPr id="206" name="Group"/>
          <p:cNvGrpSpPr/>
          <p:nvPr/>
        </p:nvGrpSpPr>
        <p:grpSpPr>
          <a:xfrm>
            <a:off x="13092070" y="7331440"/>
            <a:ext cx="9119001" cy="1426487"/>
            <a:chOff x="0" y="0"/>
            <a:chExt cx="9118999" cy="1426485"/>
          </a:xfrm>
        </p:grpSpPr>
        <p:sp>
          <p:nvSpPr>
            <p:cNvPr id="203" name="Line"/>
            <p:cNvSpPr/>
            <p:nvPr/>
          </p:nvSpPr>
          <p:spPr>
            <a:xfrm flipV="1">
              <a:off x="1599646" y="661638"/>
              <a:ext cx="4700272" cy="434662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204" name="Prior probability of model 𝜃"/>
            <p:cNvSpPr txBox="1"/>
            <p:nvPr/>
          </p:nvSpPr>
          <p:spPr>
            <a:xfrm>
              <a:off x="5966632" y="-1"/>
              <a:ext cx="3152368" cy="11195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>
                  <a:solidFill>
                    <a:srgbClr val="C82506"/>
                  </a:solidFill>
                </a:defRPr>
              </a:pPr>
              <a:r>
                <a:t>Prior probability</a:t>
              </a:r>
              <a:br/>
              <a:r>
                <a:rPr>
                  <a:solidFill>
                    <a:srgbClr val="5E5E5E"/>
                  </a:solidFill>
                  <a:latin typeface="+mn-lt"/>
                  <a:ea typeface="+mn-ea"/>
                  <a:cs typeface="+mn-cs"/>
                  <a:sym typeface="Helvetica Neue"/>
                </a:rPr>
                <a:t>of model 𝜃</a:t>
              </a:r>
            </a:p>
          </p:txBody>
        </p:sp>
        <p:sp>
          <p:nvSpPr>
            <p:cNvPr id="205" name="Rectangle"/>
            <p:cNvSpPr/>
            <p:nvPr/>
          </p:nvSpPr>
          <p:spPr>
            <a:xfrm>
              <a:off x="-1" y="745165"/>
              <a:ext cx="1270001" cy="681320"/>
            </a:xfrm>
            <a:prstGeom prst="rect">
              <a:avLst/>
            </a:prstGeom>
            <a:noFill/>
            <a:ln w="63500" cap="flat">
              <a:solidFill>
                <a:srgbClr val="027001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</a:defRPr>
              </a:pPr>
            </a:p>
          </p:txBody>
        </p:sp>
      </p:grpSp>
      <p:grpSp>
        <p:nvGrpSpPr>
          <p:cNvPr id="210" name="Group"/>
          <p:cNvGrpSpPr/>
          <p:nvPr/>
        </p:nvGrpSpPr>
        <p:grpSpPr>
          <a:xfrm>
            <a:off x="4518512" y="8076607"/>
            <a:ext cx="8483692" cy="3592028"/>
            <a:chOff x="0" y="0"/>
            <a:chExt cx="8483691" cy="3592027"/>
          </a:xfrm>
        </p:grpSpPr>
        <p:sp>
          <p:nvSpPr>
            <p:cNvPr id="207" name="Rectangle"/>
            <p:cNvSpPr/>
            <p:nvPr/>
          </p:nvSpPr>
          <p:spPr>
            <a:xfrm>
              <a:off x="6604598" y="0"/>
              <a:ext cx="1879094" cy="681320"/>
            </a:xfrm>
            <a:prstGeom prst="rect">
              <a:avLst/>
            </a:prstGeom>
            <a:noFill/>
            <a:ln w="63500" cap="flat">
              <a:solidFill>
                <a:srgbClr val="FE9301"/>
              </a:solidFill>
              <a:prstDash val="solid"/>
              <a:miter lim="400000"/>
            </a:ln>
            <a:effectLst/>
          </p:spPr>
          <p:txBody>
            <a:bodyPr wrap="square" lIns="71436" tIns="71436" rIns="71436" bIns="71436" numCol="1" anchor="ctr">
              <a:noAutofit/>
            </a:bodyPr>
            <a:lstStyle/>
            <a:p>
              <a:pPr>
                <a:defRPr sz="3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08" name="Likelihood of data S given model 𝜃"/>
            <p:cNvSpPr txBox="1"/>
            <p:nvPr/>
          </p:nvSpPr>
          <p:spPr>
            <a:xfrm>
              <a:off x="0" y="2472471"/>
              <a:ext cx="3851783" cy="111955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>
                  <a:solidFill>
                    <a:srgbClr val="C82506"/>
                  </a:solidFill>
                </a:defRPr>
              </a:pPr>
              <a:r>
                <a:t>Likelihood </a:t>
              </a:r>
              <a:r>
                <a:rPr>
                  <a:solidFill>
                    <a:srgbClr val="5E5E5E"/>
                  </a:solidFill>
                  <a:latin typeface="+mn-lt"/>
                  <a:ea typeface="+mn-ea"/>
                  <a:cs typeface="+mn-cs"/>
                  <a:sym typeface="Helvetica Neue"/>
                </a:rPr>
                <a:t>of data S</a:t>
              </a:r>
              <a:br>
                <a:rPr>
                  <a:solidFill>
                    <a:srgbClr val="5E5E5E"/>
                  </a:solidFill>
                  <a:latin typeface="+mn-lt"/>
                  <a:ea typeface="+mn-ea"/>
                  <a:cs typeface="+mn-cs"/>
                  <a:sym typeface="Helvetica Neue"/>
                </a:rPr>
              </a:br>
              <a:r>
                <a:rPr>
                  <a:solidFill>
                    <a:srgbClr val="5E5E5E"/>
                  </a:solidFill>
                  <a:latin typeface="+mn-lt"/>
                  <a:ea typeface="+mn-ea"/>
                  <a:cs typeface="+mn-cs"/>
                  <a:sym typeface="Helvetica Neue"/>
                </a:rPr>
                <a:t>given model 𝜃</a:t>
              </a:r>
            </a:p>
          </p:txBody>
        </p:sp>
        <p:sp>
          <p:nvSpPr>
            <p:cNvPr id="209" name="Line"/>
            <p:cNvSpPr/>
            <p:nvPr/>
          </p:nvSpPr>
          <p:spPr>
            <a:xfrm flipH="1">
              <a:off x="3107880" y="872744"/>
              <a:ext cx="3869647" cy="1685054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head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</p:grpSp>
      <p:sp>
        <p:nvSpPr>
          <p:cNvPr id="211" name="Probability of target Y and features X given model 𝜃…"/>
          <p:cNvSpPr txBox="1"/>
          <p:nvPr/>
        </p:nvSpPr>
        <p:spPr>
          <a:xfrm>
            <a:off x="4562457" y="3658750"/>
            <a:ext cx="15053853" cy="2206578"/>
          </a:xfrm>
          <a:prstGeom prst="rect">
            <a:avLst/>
          </a:prstGeom>
          <a:ln w="127000">
            <a:solidFill>
              <a:srgbClr val="B516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Probability of target Y and features X given model 𝜃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 marL="1465676" indent="-576676" algn="l">
              <a:spcBef>
                <a:spcPts val="2000"/>
              </a:spcBef>
              <a:buSzPct val="75000"/>
              <a:buChar char="•"/>
              <a:defRPr sz="5300">
                <a:solidFill>
                  <a:srgbClr val="000000"/>
                </a:solidFill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  </a:t>
            </a:r>
            <a:r>
              <a:rPr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 Probability of model 𝜃 given dataset </a:t>
            </a:r>
            <a:r>
              <a:rPr i="1" sz="36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rPr>
              <a:t>S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6" grpId="1"/>
      <p:bldP build="whole" bldLvl="1" animBg="1" rev="0" advAuto="0" spid="210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Example: Biased Coin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Example: Biased Coin</a:t>
            </a:r>
          </a:p>
        </p:txBody>
      </p:sp>
      <p:sp>
        <p:nvSpPr>
          <p:cNvPr id="214" name="Back to coin flipping!  We can flip a coin and observe heads or tails, but we don't know the coin's bias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Back to coin flipping!  We can flip a coin and observe heads or tails, but we don't know the coin's bias</a:t>
            </a:r>
          </a:p>
          <a:p>
            <a:pPr/>
            <a:r>
              <a:t>Model: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Binomial observations 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lvl="2"/>
            <a:r>
              <a:t>Observations: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/>
            <a:r>
              <a:t>Bias: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/>
            <a:r>
              <a:t>Likelihood: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should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prior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be?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14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6" name="2D Line Chart"/>
          <p:cNvGraphicFramePr/>
          <p:nvPr/>
        </p:nvGraphicFramePr>
        <p:xfrm>
          <a:off x="12458142" y="3643311"/>
          <a:ext cx="7290359" cy="88919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217" name="2D Line Chart"/>
          <p:cNvGraphicFramePr/>
          <p:nvPr/>
        </p:nvGraphicFramePr>
        <p:xfrm>
          <a:off x="12458142" y="3643311"/>
          <a:ext cx="7235446" cy="88919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3"/>
          </a:graphicData>
        </a:graphic>
      </p:graphicFrame>
      <p:grpSp>
        <p:nvGrpSpPr>
          <p:cNvPr id="220" name="A graph with   on the x-axis and   on the y-axis.  When n0=n1=0, the graph of   is flat. When n0=1 and n1=2, then graph is a wide hump with its mode at 2/3. For each of n0=2,n1=4 and n0=4,n1=8 the graph becomes taller and narrower, always with its mode a"/>
          <p:cNvGrpSpPr/>
          <p:nvPr/>
        </p:nvGrpSpPr>
        <p:grpSpPr>
          <a:xfrm>
            <a:off x="13429248" y="12749386"/>
            <a:ext cx="6218622" cy="300451"/>
            <a:chOff x="0" y="0"/>
            <a:chExt cx="6218621" cy="300450"/>
          </a:xfrm>
        </p:grpSpPr>
        <p:sp>
          <p:nvSpPr>
            <p:cNvPr id="218" name="Rectangle"/>
            <p:cNvSpPr/>
            <p:nvPr/>
          </p:nvSpPr>
          <p:spPr>
            <a:xfrm>
              <a:off x="0" y="0"/>
              <a:ext cx="6218621" cy="30045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19" name="A graph with   on the x-axis and   on the y-axis.  When n0=n1=0, the graph of   is flat. When n0=1 and n1=2, then graph is a wide hump with its mode at 2/3. For each of n0=2,n1=4 and n0=4,n1=8 the graph becomes taller and narrower, always with its mode a"/>
            <p:cNvSpPr txBox="1"/>
            <p:nvPr/>
          </p:nvSpPr>
          <p:spPr>
            <a:xfrm>
              <a:off x="-1" y="0"/>
              <a:ext cx="6218623" cy="29335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A graph with 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θ</m:t>
                  </m:r>
                </m:oMath>
              </a14:m>
              <a:r>
                <a:t> on the x-axis and 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θ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t> on the y-axis.  When n0=n1=0, the graph of </a:t>
              </a:r>
              <a14:m>
                <m:oMath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θ</m:t>
                  </m:r>
                  <m:r>
                    <a:rPr xmlns:a="http://schemas.openxmlformats.org/drawingml/2006/main" sz="700" i="1">
                      <a:solidFill>
                        <a:srgbClr val="D5D5D5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t> is flat. When n0=1 and n1=2, then graph is a wide hump with its mode at 2/3. For each of n0=2,n1=4 and n0=4,n1=8 the graph becomes taller and narrower, always with its mode at 2/3.</a:t>
              </a:r>
              <a:endParaRPr sz="660"/>
            </a:p>
          </p:txBody>
        </p:sp>
      </p:grpSp>
      <p:sp>
        <p:nvSpPr>
          <p:cNvPr id="221" name="Biased Coin:…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Biased Coin:</a:t>
            </a:r>
          </a:p>
          <a:p>
            <a:pPr defTabSz="698300">
              <a:defRPr sz="9500"/>
            </a:pPr>
            <a:r>
              <a:t>Posterior Probabilities</a:t>
            </a:r>
          </a:p>
        </p:txBody>
      </p:sp>
      <p:sp>
        <p:nvSpPr>
          <p:cNvPr id="222" name="Before we see any flips, all biases are equally probable  (according to uniform prior)…"/>
          <p:cNvSpPr txBox="1"/>
          <p:nvPr>
            <p:ph type="body" sz="half" idx="1"/>
          </p:nvPr>
        </p:nvSpPr>
        <p:spPr>
          <a:xfrm>
            <a:off x="4387453" y="3643312"/>
            <a:ext cx="8367674" cy="8840393"/>
          </a:xfrm>
          <a:prstGeom prst="rect">
            <a:avLst/>
          </a:prstGeom>
        </p:spPr>
        <p:txBody>
          <a:bodyPr/>
          <a:lstStyle/>
          <a:p>
            <a:pPr marL="550068" indent="-550068" defTabSz="739377">
              <a:spcBef>
                <a:spcPts val="3200"/>
              </a:spcBef>
              <a:defRPr sz="3900"/>
            </a:pPr>
            <a:r>
              <a:t>Before we see any flips, all biases are equally probable </a:t>
            </a:r>
            <a:br/>
            <a:r>
              <a:t>(according to uniform prior)</a:t>
            </a:r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After more and more flips, we become more confident in 𝜃</a:t>
            </a:r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𝜃 with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highest probability</a:t>
            </a:r>
            <a:r>
              <a:t> is 2/3</a:t>
            </a:r>
          </a:p>
          <a:p>
            <a:pPr lvl="1" marL="950117" indent="-550068" defTabSz="739377">
              <a:spcBef>
                <a:spcPts val="3200"/>
              </a:spcBef>
              <a:defRPr sz="39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Expected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value of 𝜃 is less! (</a:t>
            </a:r>
            <a:r>
              <a:rPr b="1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rPr>
              <a:t>why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?)</a:t>
            </a:r>
          </a:p>
          <a:p>
            <a:pPr lvl="1" marL="950117" indent="-550068" defTabSz="739377">
              <a:spcBef>
                <a:spcPts val="3200"/>
              </a:spcBef>
              <a:defRPr sz="3900"/>
            </a:pPr>
            <a:r>
              <a:t>But with more observations, mode and expected value get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closer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6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16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16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16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16">
                                            <p:graphicEl>
                                              <a:chart bldStep="series" categoryIdx="-4" seriesIdx="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graphicEl>
                                              <a:chart bldStep="series" categoryIdx="-4" seriesIdx="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2" grpId="1"/>
      <p:bldGraphic spid="216" grpId="2">
        <p:bldSub>
          <a:bldChart bld="series"/>
        </p:bldSub>
      </p:bldGraphic>
      <p:bldGraphic spid="216" grpId="3">
        <p:bldSub>
          <a:bldChart bld="series"/>
        </p:bldSub>
      </p:bldGraphic>
      <p:bldP build="whole" bldLvl="1" animBg="1" rev="0" advAuto="0" spid="217" grpId="4"/>
      <p:bldP build="whole" bldLvl="1" animBg="1" rev="0" advAuto="0" spid="220" grpId="5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Beta-Binomial Model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Beta-Binomial Models</a:t>
            </a:r>
          </a:p>
        </p:txBody>
      </p:sp>
      <p:sp>
        <p:nvSpPr>
          <p:cNvPr id="225" name="Likelihood: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sz="3900"/>
            </a:pPr>
            <a:r>
              <a:t>Likelihood: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</m:oMath>
            </a14:m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aka </a:t>
            </a:r>
            <a14:m>
              <m:oMath>
                <m:r>
                  <m:rPr>
                    <m:nor/>
                  </m:rP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Bernoulli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Dataset likelihood: </a:t>
            </a:r>
            <a14:m>
              <m:oMath>
                <m:sSup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θ</m:t>
                    </m:r>
                  </m:e>
                  <m:sup>
                    <m:sSub>
                      <m:e>
                        <m:r>
                          <a:rPr xmlns:a="http://schemas.openxmlformats.org/drawingml/2006/main" sz="4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xmlns:a="http://schemas.openxmlformats.org/drawingml/2006/main" sz="4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×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sSup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p>
                    <m:sSub>
                      <m:e>
                        <m:r>
                          <a:rPr xmlns:a="http://schemas.openxmlformats.org/drawingml/2006/main" sz="4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</m:e>
                      <m:sub>
                        <m:r>
                          <a:rPr xmlns:a="http://schemas.openxmlformats.org/drawingml/2006/main" sz="47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sup>
                </m:sSup>
              </m:oMath>
            </a14:m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aka </a:t>
            </a:r>
            <a14:m>
              <m:oMath>
                <m:r>
                  <m:rPr>
                    <m:nor/>
                  </m:rP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Binomial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75B9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75B9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75B9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75B9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Prior: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∝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aka </a:t>
            </a:r>
            <a14:m>
              <m:oMath>
                <m:r>
                  <m:rPr>
                    <m:nor/>
                  </m:rP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Beta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1,1</m:t>
                </m:r>
                <m:r>
                  <a:rPr xmlns:a="http://schemas.openxmlformats.org/drawingml/2006/main" sz="4700" i="1">
                    <a:solidFill>
                      <a:srgbClr val="0075B9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Models of this kind are called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Beta-Binomial models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They can be solved analytically: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nor/>
                  </m:rP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Beta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sub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4434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5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Conjugate Prior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Conjugate Priors</a:t>
            </a:r>
          </a:p>
        </p:txBody>
      </p:sp>
      <p:sp>
        <p:nvSpPr>
          <p:cNvPr id="228" name="The beta distribution is a conjgate prior for the binomial distribution: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The beta distribution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conjgate prior</a:t>
            </a:r>
            <a:r>
              <a:t> for the binomial distribution:</a:t>
            </a:r>
          </a:p>
          <a:p>
            <a:pPr lvl="2"/>
            <a:r>
              <a:t>Updating a beta prior with a binomial likelihood gives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beta posterior: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m>
                    <m:mPr>
                      <m:ctrl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∪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∝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{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}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P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r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∣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a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b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θ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mr>
                  </m:m>
                </m:oMath>
              </m:oMathPara>
            </a14:m>
            <a:endParaRPr sz="5000"/>
          </a:p>
          <a:p>
            <a:pPr/>
            <a:r>
              <a:t>Other distributions have this property:</a:t>
            </a:r>
          </a:p>
          <a:p>
            <a:pPr lvl="2"/>
            <a:r>
              <a:t>Gaussian-Gaussian (for means)</a:t>
            </a:r>
          </a:p>
          <a:p>
            <a:pPr lvl="2"/>
            <a:r>
              <a:t>Dirichlet-Multinomial (generalization of Beta-Binomial for multiple values)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2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Using Model Probabilitie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Using Model Probabilities</a:t>
            </a:r>
          </a:p>
        </p:txBody>
      </p:sp>
      <p:sp>
        <p:nvSpPr>
          <p:cNvPr id="231" name="So we can estimate  .  What can we do with it?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So we can estimate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.  What can we do with it?</a:t>
            </a:r>
          </a:p>
          <a:p>
            <a:pPr marL="873125" indent="-873125">
              <a:buSzPct val="100000"/>
              <a:buAutoNum type="arabicPeriod" startAt="1"/>
            </a:pPr>
            <a:r>
              <a:t>Parameter estimates</a:t>
            </a:r>
          </a:p>
          <a:p>
            <a:pPr marL="873125" indent="-873125">
              <a:buSzPct val="100000"/>
              <a:buAutoNum type="arabicPeriod" startAt="1"/>
            </a:pPr>
            <a:r>
              <a:t>Target predictions (model averaging)</a:t>
            </a:r>
          </a:p>
          <a:p>
            <a:pPr marL="873125" indent="-873125">
              <a:buSzPct val="100000"/>
              <a:buAutoNum type="arabicPeriod" startAt="1"/>
            </a:pPr>
            <a:r>
              <a:t>Target predictions (point estimates)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Logistic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Logistics</a:t>
            </a:r>
          </a:p>
        </p:txBody>
      </p:sp>
      <p:sp>
        <p:nvSpPr>
          <p:cNvPr id="159" name="Assignment #2 is due today at 11:59pm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Assignment #2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due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today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at 11:59pm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Midterm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Thursday, October 23</a:t>
            </a:r>
          </a:p>
          <a:p>
            <a:pPr lvl="2"/>
            <a:r>
              <a:t>Coverage: Everything up to and including today (Bayesian Inference)</a:t>
            </a:r>
          </a:p>
          <a:p>
            <a:pPr lvl="2"/>
            <a:r>
              <a:t>Usual lecture time &amp; place</a:t>
            </a:r>
          </a:p>
          <a:p>
            <a:pPr lvl="2"/>
            <a:r>
              <a:t>Cheat sheet: One sheet of paper, double-sided okay,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written by hand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Practice midterm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on canvas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1. Parameter Estimate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1. Parameter Estimates</a:t>
            </a:r>
          </a:p>
        </p:txBody>
      </p:sp>
      <p:sp>
        <p:nvSpPr>
          <p:cNvPr id="236" name="Sometimes, we really want to know the parameters of a model itself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Sometimes, we really want to know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parameters</a:t>
            </a:r>
            <a:r>
              <a:t> of a model itself</a:t>
            </a:r>
          </a:p>
          <a:p>
            <a:pPr/>
            <a:r>
              <a:t>E.g., maybe I don't care about predicting the next coin flip, but I do want to know whether the coin is fair</a:t>
            </a:r>
          </a:p>
          <a:p>
            <a:pPr/>
            <a:r>
              <a:t>Can use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to make statements like 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0.49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0.51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0.9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b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2. Model Averaging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2. Model Averaging</a:t>
            </a:r>
          </a:p>
        </p:txBody>
      </p:sp>
      <p:sp>
        <p:nvSpPr>
          <p:cNvPr id="239" name="Sometimes we do want to make predictions: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Sometimes we do want to make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predictions</a:t>
            </a:r>
            <a:r>
              <a:t>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θ</m:t>
                    </m:r>
                  </m:lim>
                </m:limLow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This is called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 predictive distribution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is this different from just learning a point estimate of a model, and then predicting with that model?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39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3. Maximum A Posteriori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3. Maximum A Posteriori</a:t>
            </a:r>
          </a:p>
        </p:txBody>
      </p:sp>
      <p:sp>
        <p:nvSpPr>
          <p:cNvPr id="242" name="Sometimes we do want to make predictions, but...…"/>
          <p:cNvSpPr txBox="1"/>
          <p:nvPr>
            <p:ph type="body" idx="1"/>
          </p:nvPr>
        </p:nvSpPr>
        <p:spPr>
          <a:xfrm>
            <a:off x="2667000" y="3729147"/>
            <a:ext cx="19050000" cy="8840391"/>
          </a:xfrm>
          <a:prstGeom prst="rect">
            <a:avLst/>
          </a:prstGeom>
        </p:spPr>
        <p:txBody>
          <a:bodyPr/>
          <a:lstStyle/>
          <a:p>
            <a:pPr marL="550068" indent="-550068" defTabSz="739377">
              <a:spcBef>
                <a:spcPts val="3200"/>
              </a:spcBef>
              <a:defRPr sz="3900"/>
            </a:pPr>
            <a:r>
              <a:t>Sometimes we do want to make predictions,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but...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 algn="ctr" defTabSz="739377">
              <a:spcBef>
                <a:spcPts val="3200"/>
              </a:spcBef>
              <a:buSzTx/>
              <a:buNone/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bSup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∫</m:t>
                    </m:r>
                  </m:e>
                  <m:sub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  <m: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bSup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d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</m:oMath>
            </a14:m>
            <a:r>
              <a:rPr sz="39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900"/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the posterior predictive distribution may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expensive</a:t>
            </a:r>
            <a:r>
              <a:t> to compute (or even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intractable</a:t>
            </a:r>
            <a:r>
              <a:t>)</a:t>
            </a:r>
          </a:p>
          <a:p>
            <a:pPr marL="550068" indent="-550068" defTabSz="739377">
              <a:spcBef>
                <a:spcPts val="3200"/>
              </a:spcBef>
              <a:defRPr sz="3900"/>
            </a:pPr>
            <a:r>
              <a:t>One possible solution is to use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maximum a posterior</a:t>
            </a:r>
            <a:r>
              <a:t> model as a point estimate:</a:t>
            </a:r>
          </a:p>
          <a:p>
            <a:pPr marL="0" indent="0" algn="ctr" defTabSz="739377">
              <a:spcBef>
                <a:spcPts val="3200"/>
              </a:spcBef>
              <a:buSzTx/>
              <a:buNone/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|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≃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|</m:t>
                  </m:r>
                  <m:limUpp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</m:e>
                    <m:lim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̂</m:t>
                      </m:r>
                    </m:lim>
                  </m:limUpp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m:rPr>
                      <m:nor/>
                    </m:rP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where</m:t>
                  </m:r>
                  <m:limUpp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</m:e>
                    <m:lim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̂</m:t>
                      </m:r>
                    </m:lim>
                  </m:limUpp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m:rPr>
                      <m:sty m:val="p"/>
                    </m:rP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m:rPr>
                      <m:sty m:val="p"/>
                    </m:rP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m:rPr>
                      <m:sty m:val="p"/>
                    </m:rP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limLow>
                    <m:e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lim>
                      <m:r>
                        <a:rPr xmlns:a="http://schemas.openxmlformats.org/drawingml/2006/main" sz="48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</m:lim>
                  </m:limLow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θ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|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S</m:t>
                  </m:r>
                  <m:r>
                    <a:rPr xmlns:a="http://schemas.openxmlformats.org/drawingml/2006/main" sz="48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3900"/>
          </a:p>
          <a:p>
            <a:pPr marL="550068" indent="-550068" defTabSz="739377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would you do this instead of just using a point estimate that was computed in the usual way?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2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rior Distributions as Bia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Prior Distributions as Bias</a:t>
            </a:r>
          </a:p>
        </p:txBody>
      </p:sp>
      <p:sp>
        <p:nvSpPr>
          <p:cNvPr id="245" name="Suppose I'm comparing two models,   and   such that…"/>
          <p:cNvSpPr txBox="1"/>
          <p:nvPr>
            <p:ph type="body" idx="1"/>
          </p:nvPr>
        </p:nvSpPr>
        <p:spPr>
          <a:xfrm>
            <a:off x="26543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Suppose I'm comparing two models,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θ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and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θ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 such that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center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P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r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D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∣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θ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Which model has higher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 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 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Priors are a way of encoding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bias</a:t>
            </a:r>
            <a:r>
              <a:t>: they tell use which models to prefer when the data doesn't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4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Priors for Pseudocounts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Priors for Pseudocounts</a:t>
            </a:r>
          </a:p>
        </p:txBody>
      </p:sp>
      <p:sp>
        <p:nvSpPr>
          <p:cNvPr id="248" name="We can straightforwardly encode pseudocounts as prior information in Beta-Binomial and Dirichlet-Multinomial models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We can straightforwardly encode pseudocounts as prior information in Beta-Binomial and Dirichlet-Multinomial models</a:t>
            </a:r>
          </a:p>
          <a:p>
            <a:pPr/>
            <a:r>
              <a:t>E.g., for pseudocounts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and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</m:oMath>
            </a14:m>
            <a:r>
              <a:t>,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0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Priors for Regularization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Priors for Regularization</a:t>
            </a:r>
          </a:p>
        </p:txBody>
      </p:sp>
      <p:sp>
        <p:nvSpPr>
          <p:cNvPr id="251" name="Some regularizers can be encoded as priors also…"/>
          <p:cNvSpPr txBox="1"/>
          <p:nvPr>
            <p:ph type="body" sz="half" idx="1"/>
          </p:nvPr>
        </p:nvSpPr>
        <p:spPr>
          <a:xfrm>
            <a:off x="3099962" y="3525230"/>
            <a:ext cx="9100961" cy="8840391"/>
          </a:xfrm>
          <a:prstGeom prst="rect">
            <a:avLst/>
          </a:prstGeom>
        </p:spPr>
        <p:txBody>
          <a:bodyPr/>
          <a:lstStyle/>
          <a:p>
            <a:pPr/>
            <a:r>
              <a:t>Some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regularizers</a:t>
            </a:r>
            <a:r>
              <a:t> can be encoded as priors also</a:t>
            </a: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L2 regularization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equivalent to a </a:t>
            </a:r>
            <a:r>
              <a:t>Gaussian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prior on the weights: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cr m:val="script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L1 regularization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equivalent to a </a:t>
            </a:r>
            <a:r>
              <a:t>Laplacian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prior on the weights: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m:rPr>
                    <m:sty m:val="p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/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</m:oMath>
            </a14:m>
            <a:endParaRPr sz="5000"/>
          </a:p>
        </p:txBody>
      </p:sp>
      <p:graphicFrame>
        <p:nvGraphicFramePr>
          <p:cNvPr id="252" name="2D Line Chart"/>
          <p:cNvGraphicFramePr/>
          <p:nvPr/>
        </p:nvGraphicFramePr>
        <p:xfrm>
          <a:off x="12467671" y="3643312"/>
          <a:ext cx="7225921" cy="89503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grpSp>
        <p:nvGrpSpPr>
          <p:cNvPr id="255" name="A graph of the Gaussian distribution centered at 0, which is equivalent to L2 regularization, and the Laplacian distribution centered at 0, which is equivalent to L1 regularization.  The Laplacian has a taller mode at 0 and its tail lie above the Gaussia"/>
          <p:cNvGrpSpPr/>
          <p:nvPr/>
        </p:nvGrpSpPr>
        <p:grpSpPr>
          <a:xfrm>
            <a:off x="13429248" y="12808569"/>
            <a:ext cx="6218622" cy="277192"/>
            <a:chOff x="0" y="0"/>
            <a:chExt cx="6218621" cy="277191"/>
          </a:xfrm>
        </p:grpSpPr>
        <p:sp>
          <p:nvSpPr>
            <p:cNvPr id="253" name="Rectangle"/>
            <p:cNvSpPr/>
            <p:nvPr/>
          </p:nvSpPr>
          <p:spPr>
            <a:xfrm>
              <a:off x="0" y="0"/>
              <a:ext cx="6218621" cy="2771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71436" tIns="71436" rIns="71436" bIns="71436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54" name="A graph of the Gaussian distribution centered at 0, which is equivalent to L2 regularization, and the Laplacian distribution centered at 0, which is equivalent to L1 regularization.  The Laplacian has a taller mode at 0 and its tail lie above the Gaussia"/>
            <p:cNvSpPr txBox="1"/>
            <p:nvPr/>
          </p:nvSpPr>
          <p:spPr>
            <a:xfrm>
              <a:off x="-1" y="-1"/>
              <a:ext cx="6218623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A graph of the Gaussian distribution centered at 0, which is equivalent to L2 regularization, and the Laplacian distribution centered at 0, which is equivalent to L1 regularization.  The Laplacian has a taller mode at 0 and its tail lie above the Gaussian's, but in the region near to 0 it has lower density than the Gaussian.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52">
                                            <p:graphicEl>
                                              <a:chart bldStep="gridLegend" categoryIdx="-3" seriesIdx="-3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52">
                                            <p:graphicEl>
                                              <a:chart bldStep="series" categoryIdx="-4" seriesIdx="0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52">
                                            <p:graphicEl>
                                              <a:chart bldStep="series" categoryIdx="-4" seriesIdx="1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52">
                                            <p:graphicEl>
                                              <a:chart bldStep="series" categoryIdx="-4" seriesIdx="2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2" grpId="2">
        <p:bldSub>
          <a:bldChart bld="series"/>
        </p:bldSub>
      </p:bldGraphic>
      <p:bldP build="p" bldLvl="5" animBg="1" rev="0" advAuto="0" spid="251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Estimation via Sampling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Estimation via Sampling</a:t>
            </a:r>
          </a:p>
        </p:txBody>
      </p:sp>
      <p:sp>
        <p:nvSpPr>
          <p:cNvPr id="258" name="Suppose that we are able to generate independent random samples from a random variable…"/>
          <p:cNvSpPr txBox="1"/>
          <p:nvPr>
            <p:ph type="body" idx="1"/>
          </p:nvPr>
        </p:nvSpPr>
        <p:spPr>
          <a:xfrm>
            <a:off x="2259996" y="3726420"/>
            <a:ext cx="19864008" cy="8840391"/>
          </a:xfrm>
          <a:prstGeom prst="rect">
            <a:avLst/>
          </a:prstGeom>
        </p:spPr>
        <p:txBody>
          <a:bodyPr/>
          <a:lstStyle/>
          <a:p>
            <a:pPr/>
            <a:r>
              <a:t>Suppose that we are able to generate independent random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samples</a:t>
            </a:r>
            <a:r>
              <a:t> from a random variable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How can we use those random samples to estimate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t>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?</a:t>
            </a:r>
          </a:p>
          <a:p>
            <a:pPr lvl="2"/>
            <a:r>
              <a:t>or some function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r>
              <a:t> of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; but that in general is just a different random variable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But first, why would we </a:t>
            </a:r>
            <a:r>
              <a:rPr b="0" i="1"/>
              <a:t>want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58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Example: Heights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Example: Heights</a:t>
            </a:r>
          </a:p>
        </p:txBody>
      </p:sp>
      <p:sp>
        <p:nvSpPr>
          <p:cNvPr id="263" name="Distribution of heights in the population is Gaussian with a mean of 168cm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Distribution of heights in the population is Gaussian with a mean of 168cm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Estimation from a Sample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Estimation from a Sample</a:t>
            </a:r>
          </a:p>
        </p:txBody>
      </p:sp>
      <p:sp>
        <p:nvSpPr>
          <p:cNvPr id="266" name="Law of Large Numbers: As the number   of independent samples   from a random variable   with distribution   approaches infinity, the sample average approaches the expected value of  .…"/>
          <p:cNvSpPr txBox="1"/>
          <p:nvPr>
            <p:ph type="body" idx="1"/>
          </p:nvPr>
        </p:nvSpPr>
        <p:spPr>
          <a:xfrm>
            <a:off x="2016855" y="3106487"/>
            <a:ext cx="20350290" cy="9666046"/>
          </a:xfrm>
          <a:prstGeom prst="rect">
            <a:avLst/>
          </a:prstGeom>
        </p:spPr>
        <p:txBody>
          <a:bodyPr/>
          <a:lstStyle/>
          <a:p>
            <a:pPr marL="0" indent="0" defTabSz="796884">
              <a:spcBef>
                <a:spcPts val="3400"/>
              </a:spcBef>
              <a:buSzTx/>
              <a:buNone/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Law of Large Numbers: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As the number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independent samples </a:t>
            </a:r>
            <a14:m>
              <m:oMath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a random variable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with distribution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approaches infinity,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sample average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approaches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expected value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</a:p>
          <a:p>
            <a:pPr marL="0" indent="0" algn="ctr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lim>
                </m:limLow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≈</m:t>
                </m:r>
                <m:f>
                  <m:fPr>
                    <m:ctrlP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den>
                </m:f>
                <m:limUpp>
                  <m:e>
                    <m:limLow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200"/>
          </a:p>
          <a:p>
            <a:pPr marL="0" indent="0" defTabSz="796884">
              <a:spcBef>
                <a:spcPts val="3400"/>
              </a:spcBef>
              <a:buSzTx/>
              <a:buNone/>
              <a:defRPr sz="4200"/>
            </a:pPr>
            <a:r>
              <a:t>Since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is also a random variable, this generalizes to arbitrary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functions</a:t>
            </a:r>
            <a:r>
              <a:t> of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:</a:t>
            </a:r>
          </a:p>
          <a:p>
            <a:pPr marL="0" indent="0" algn="ctr" defTabSz="796884">
              <a:spcBef>
                <a:spcPts val="3400"/>
              </a:spcBef>
              <a:buSzTx/>
              <a:buNone/>
              <a:defRPr sz="52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p"/>
                    <m:scr m:val="double-struck"/>
                  </m:rP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lim>
                </m:limLow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≈</m:t>
                </m:r>
                <m:f>
                  <m:fPr>
                    <m:ctrlP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den>
                </m:f>
                <m:limUpp>
                  <m:e>
                    <m:limLow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906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6" grpId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Probabilities from a Sample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Probabilities from a Sample</a:t>
            </a:r>
          </a:p>
        </p:txBody>
      </p:sp>
      <p:sp>
        <p:nvSpPr>
          <p:cNvPr id="269" name="Question: How can we use a sample to estimate the probability of a proposition  ?…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How can we use a sample to estimate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probability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a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proposition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α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Probability of a proposition is just the expectation of its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indicator function</a:t>
            </a:r>
            <a:r>
              <a:t>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α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2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e>
                    <m:e>
                      <m:r>
                        <m:rPr>
                          <m:nor/>
                        </m:r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if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α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e>
                  </m:mr>
                  <m:mr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</m:e>
                    <m:e>
                      <m:r>
                        <m:rPr>
                          <m:nor/>
                        </m:rP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otherwise.</m:t>
                      </m:r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So estimate that expectation as with any other function:</a:t>
            </a: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α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d>
                  <m:d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sSub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e>
                      <m:sub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α</m:t>
                        </m:r>
                      </m:sub>
                    </m:s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e>
                </m:d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lim>
                </m:limLow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α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≈</m:t>
                </m:r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den>
                </m:f>
                <m:limLow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lim>
                </m:limLow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α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6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ap: Linear Model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Linear Models</a:t>
            </a:r>
          </a:p>
        </p:txBody>
      </p:sp>
      <p:sp>
        <p:nvSpPr>
          <p:cNvPr id="162" name="Linear regression is a simple model for predicting real quantiti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Linear regression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simple model for predicting real quantities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Can be used for classification too, either based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sign</a:t>
            </a:r>
            <a:r>
              <a:t> of prediction or using </a:t>
            </a:r>
            <a:r>
              <a:rPr b="1">
                <a:latin typeface="+mn-lt"/>
                <a:ea typeface="+mn-ea"/>
                <a:cs typeface="+mn-cs"/>
                <a:sym typeface="Helvetica Neue"/>
              </a:rPr>
              <a:t>logistic regression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Gradient descent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a general, widely-used training procedure (with several variants)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2"/>
            <a:r>
              <a:t>Linear models can be optimized in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closed form</a:t>
            </a:r>
            <a:r>
              <a:t> for certain losses</a:t>
            </a:r>
          </a:p>
          <a:p>
            <a:pPr lvl="2"/>
            <a:r>
              <a:t>In practice often optimized with gradient descent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robably Approximately Correct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>
            <a:lvl1pPr defTabSz="796884">
              <a:defRPr sz="10800"/>
            </a:lvl1pPr>
          </a:lstStyle>
          <a:p>
            <a:pPr/>
            <a:r>
              <a:t>Probably Approximately Correct</a:t>
            </a:r>
          </a:p>
        </p:txBody>
      </p:sp>
      <p:sp>
        <p:nvSpPr>
          <p:cNvPr id="272" name="We never actually have an infinite number of sampled values…"/>
          <p:cNvSpPr txBox="1"/>
          <p:nvPr>
            <p:ph type="body" idx="1"/>
          </p:nvPr>
        </p:nvSpPr>
        <p:spPr>
          <a:xfrm>
            <a:off x="2667000" y="2954501"/>
            <a:ext cx="19050000" cy="9641832"/>
          </a:xfrm>
          <a:prstGeom prst="rect">
            <a:avLst/>
          </a:prstGeom>
        </p:spPr>
        <p:txBody>
          <a:bodyPr/>
          <a:lstStyle/>
          <a:p>
            <a:pPr marL="531732" indent="-531732" defTabSz="714732">
              <a:spcBef>
                <a:spcPts val="3100"/>
              </a:spcBef>
              <a:defRPr sz="3800"/>
            </a:pPr>
            <a:r>
              <a:t>We never actually have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infinite</a:t>
            </a:r>
            <a:r>
              <a:t> number of sampled values</a:t>
            </a:r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How do we know when we have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enough</a:t>
            </a:r>
            <a:r>
              <a:t> samples?</a:t>
            </a:r>
          </a:p>
          <a:p>
            <a:pPr marL="0" indent="0" defTabSz="714732">
              <a:spcBef>
                <a:spcPts val="3100"/>
              </a:spcBef>
              <a:buSzTx/>
              <a:buNone/>
              <a:defRPr b="1" sz="3800">
                <a:latin typeface="+mn-lt"/>
                <a:ea typeface="+mn-ea"/>
                <a:cs typeface="+mn-cs"/>
                <a:sym typeface="Helvetica Neue"/>
              </a:defRPr>
            </a:pPr>
            <a:r>
              <a:t>Hoeffding's inequality: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Suppose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and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sample average from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independent samples from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.  Then</a:t>
            </a:r>
          </a:p>
          <a:p>
            <a:pPr marL="0" indent="0" algn="ctr" defTabSz="714732">
              <a:spcBef>
                <a:spcPts val="3100"/>
              </a:spcBef>
              <a:buSzTx/>
              <a:buNone/>
              <a:defRPr sz="46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m:rPr>
                    <m:sty m:val="p"/>
                    <m:scr m:val="double-struck"/>
                  </m:rP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|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ϵ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2</m:t>
                </m:r>
                <m:sSup>
                  <m:e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e</m:t>
                    </m:r>
                  </m:e>
                  <m:sup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xmlns:a="http://schemas.openxmlformats.org/drawingml/2006/main" sz="4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sSup>
                      <m:e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ϵ</m:t>
                        </m:r>
                      </m:e>
                      <m:sup>
                        <m:r>
                          <a:rPr xmlns:a="http://schemas.openxmlformats.org/drawingml/2006/main" sz="4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sup>
                </m:sSup>
              </m:oMath>
            </a14:m>
            <a:r>
              <a:rPr sz="3800">
                <a:latin typeface="Helvetica Neue Light"/>
                <a:ea typeface="Helvetica Neue Light"/>
                <a:cs typeface="Helvetica Neue Light"/>
                <a:sym typeface="Helvetica Neue Light"/>
              </a:rPr>
              <a:t>.</a:t>
            </a:r>
            <a:endParaRPr sz="3800"/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For any given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error margin</a:t>
            </a:r>
            <a:r>
              <a:t>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ϵ</m:t>
                </m:r>
              </m:oMath>
            </a14:m>
            <a:r>
              <a:t> and number of samples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, we can plug into this formula and get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PAC bound</a:t>
            </a:r>
            <a:r>
              <a:t>.</a:t>
            </a:r>
          </a:p>
          <a:p>
            <a:pPr lvl="2" marL="1305162" indent="-531732" defTabSz="714732">
              <a:spcBef>
                <a:spcPts val="3100"/>
              </a:spcBef>
              <a:defRPr sz="3800"/>
            </a:pPr>
            <a:r>
              <a:t>Can also go the other way: plug in the acceptable error bound to RHS, and derive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number of samples</a:t>
            </a:r>
            <a:r>
              <a:t>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t> needed</a:t>
            </a:r>
          </a:p>
          <a:p>
            <a:pPr marL="531732" indent="-531732" defTabSz="714732">
              <a:spcBef>
                <a:spcPts val="3100"/>
              </a:spcBef>
              <a:defRPr sz="3800"/>
            </a:pPr>
            <a:r>
              <a:t>This generalizes to arbitrary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bounded</a:t>
            </a:r>
            <a:r>
              <a:t> random variables </a:t>
            </a:r>
            <a14:m>
              <m:oMath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6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</m:oMath>
            </a14:m>
            <a:r>
              <a:t>.</a:t>
            </a:r>
            <a:endParaRPr sz="434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72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enerating Samples from a…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Generating Samples from a </a:t>
            </a:r>
          </a:p>
          <a:p>
            <a:pPr defTabSz="698300">
              <a:defRPr sz="9500"/>
            </a:pPr>
            <a:r>
              <a:t>Single Variable</a:t>
            </a:r>
          </a:p>
        </p:txBody>
      </p:sp>
      <p:sp>
        <p:nvSpPr>
          <p:cNvPr id="277" name="How can we generate samples from a distribution?…"/>
          <p:cNvSpPr txBox="1"/>
          <p:nvPr>
            <p:ph type="body" sz="half" idx="1"/>
          </p:nvPr>
        </p:nvSpPr>
        <p:spPr>
          <a:xfrm>
            <a:off x="1952614" y="3820434"/>
            <a:ext cx="13408774" cy="88403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How can we generate samples from a distribution?</a:t>
            </a:r>
          </a:p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Totally order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the domain of the variable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(can be arbitrary for categorical variables)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Cumulative distribution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m>
                  <m:m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aseJc m:val="center"/>
                    <m:plcHide m:val="on"/>
                    <m:mcs>
                      <m:mc>
                        <m:mcPr>
                          <m:count m:val="3"/>
                          <m:mcJc m:val="center"/>
                        </m:mcPr>
                      </m:mc>
                    </m:mcs>
                  </m:mPr>
                  <m:mr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∫</m:t>
                          </m:r>
                        </m:e>
                        <m:sub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-</m:t>
                          </m:r>
                          <m:r>
                            <m:rPr>
                              <m:sty m:val="p"/>
                            </m:rP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sub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sup>
                      </m:sSub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z</m:t>
                      </m:r>
                    </m:e>
                    <m:e/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limLow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∑</m:t>
                          </m:r>
                        </m:e>
                        <m:lim>
                          <m:sSup>
                            <m:e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p>
                              <m:argPr>
                                <m:scrLvl m:val="0"/>
                              </m:argPr>
                              <m:r>
                                <a:rPr xmlns:a="http://schemas.openxmlformats.org/drawingml/2006/main" sz="53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≤</m:t>
                          </m:r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lim>
                      </m:limLow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sSup>
                        <m:e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xmlns:a="http://schemas.openxmlformats.org/drawingml/2006/main" sz="53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e>
                  </m:mr>
                </m:m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3"/>
            </a:pPr>
            <a:r>
              <a:t>Select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uniform</a:t>
            </a:r>
            <a:r>
              <a:t> random number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marL="873125" indent="-873125">
              <a:buSzPct val="100000"/>
              <a:buAutoNum type="arabicPeriod" startAt="3"/>
            </a:pPr>
            <a:r>
              <a:t>Return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-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  <p:grpSp>
        <p:nvGrpSpPr>
          <p:cNvPr id="281" name="Group"/>
          <p:cNvGrpSpPr/>
          <p:nvPr/>
        </p:nvGrpSpPr>
        <p:grpSpPr>
          <a:xfrm>
            <a:off x="15611484" y="6087981"/>
            <a:ext cx="6819902" cy="4305302"/>
            <a:chOff x="0" y="0"/>
            <a:chExt cx="6819900" cy="4305301"/>
          </a:xfrm>
        </p:grpSpPr>
        <p:pic>
          <p:nvPicPr>
            <p:cNvPr id="278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0"/>
              <a:ext cx="6819901" cy="430530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79" name="F(x)"/>
            <p:cNvSpPr txBox="1"/>
            <p:nvPr/>
          </p:nvSpPr>
          <p:spPr>
            <a:xfrm>
              <a:off x="5521778" y="2193498"/>
              <a:ext cx="794842" cy="62679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 i="1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F</a:t>
              </a:r>
              <a:r>
                <a:rPr i="0"/>
                <a:t>(</a:t>
              </a:r>
              <a:r>
                <a:t>x</a:t>
              </a:r>
              <a:r>
                <a:rPr i="0"/>
                <a:t>)</a:t>
              </a:r>
            </a:p>
          </p:txBody>
        </p:sp>
        <p:sp>
          <p:nvSpPr>
            <p:cNvPr id="280" name="f(x)"/>
            <p:cNvSpPr txBox="1"/>
            <p:nvPr/>
          </p:nvSpPr>
          <p:spPr>
            <a:xfrm>
              <a:off x="1474908" y="746990"/>
              <a:ext cx="681863" cy="626796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/>
            <a:p>
              <a:pPr>
                <a:defRPr i="1">
                  <a:solidFill>
                    <a:srgbClr val="000000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f</a:t>
              </a:r>
              <a:r>
                <a:rPr i="0"/>
                <a:t>(</a:t>
              </a:r>
              <a:r>
                <a:t>x</a:t>
              </a:r>
              <a:r>
                <a:rPr i="0"/>
                <a:t>)</a:t>
              </a:r>
            </a:p>
          </p:txBody>
        </p:sp>
      </p:grpSp>
      <p:sp>
        <p:nvSpPr>
          <p:cNvPr id="282" name="Line"/>
          <p:cNvSpPr/>
          <p:nvPr/>
        </p:nvSpPr>
        <p:spPr>
          <a:xfrm>
            <a:off x="19471174" y="7591177"/>
            <a:ext cx="2791069" cy="2"/>
          </a:xfrm>
          <a:prstGeom prst="lin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2" grpId="3"/>
      <p:bldP build="whole" bldLvl="1" animBg="1" rev="0" advAuto="0" spid="281" grpId="2"/>
      <p:bldP build="p" bldLvl="5" animBg="1" rev="0" advAuto="0" spid="277" grpId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Hard-To-Sample Distributions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Hard-To-Sample Distributions</a:t>
            </a:r>
          </a:p>
        </p:txBody>
      </p:sp>
      <p:sp>
        <p:nvSpPr>
          <p:cNvPr id="285" name="Often, we want to sample from distributions that are hard to sample from, especially large joint distributions…"/>
          <p:cNvSpPr txBox="1"/>
          <p:nvPr>
            <p:ph type="body" idx="1"/>
          </p:nvPr>
        </p:nvSpPr>
        <p:spPr>
          <a:xfrm>
            <a:off x="2667000" y="3254090"/>
            <a:ext cx="19050000" cy="9511871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Often, we want to sample from distributions that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hard</a:t>
            </a:r>
            <a:r>
              <a:t> to sample from, especially large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 distributions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might a distribution be hard to sample from?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</a:pPr>
            <a:r>
              <a:t>Use samples from easier distributions:</a:t>
            </a:r>
          </a:p>
          <a:p>
            <a:pPr lvl="2">
              <a:defRPr>
                <a:solidFill>
                  <a:srgbClr val="929292"/>
                </a:solidFill>
              </a:defRPr>
            </a:pPr>
            <a:r>
              <a:t>Rejection Sampling</a:t>
            </a:r>
          </a:p>
          <a:p>
            <a:pPr lvl="2"/>
            <a:r>
              <a:t>Importance Sampling</a:t>
            </a:r>
          </a:p>
          <a:p>
            <a:pPr marL="873125" indent="-873125">
              <a:buSzPct val="100000"/>
              <a:buAutoNum type="arabicPeriod" startAt="1"/>
            </a:pPr>
            <a:r>
              <a:t>Go piece by piece through the joint distribution</a:t>
            </a:r>
          </a:p>
          <a:p>
            <a:pPr lvl="2"/>
            <a:r>
              <a:t>Forward Sampling in a Belief Network</a:t>
            </a:r>
          </a:p>
          <a:p>
            <a:pPr lvl="2">
              <a:defRPr>
                <a:solidFill>
                  <a:srgbClr val="929292"/>
                </a:solidFill>
              </a:defRPr>
            </a:pPr>
            <a:r>
              <a:t>Particle Filtering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85" grpId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roposal Distributions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Proposal Distributions</a:t>
            </a:r>
          </a:p>
        </p:txBody>
      </p:sp>
      <p:sp>
        <p:nvSpPr>
          <p:cNvPr id="290" name="Can we use an easy-to-sample distribution   to help us sample from  ?…"/>
          <p:cNvSpPr txBox="1"/>
          <p:nvPr>
            <p:ph type="body" idx="1"/>
          </p:nvPr>
        </p:nvSpPr>
        <p:spPr>
          <a:xfrm>
            <a:off x="1868674" y="3755940"/>
            <a:ext cx="19848326" cy="8840393"/>
          </a:xfrm>
          <a:prstGeom prst="rect">
            <a:avLst/>
          </a:prstGeom>
        </p:spPr>
        <p:txBody>
          <a:bodyPr/>
          <a:lstStyle/>
          <a:p>
            <a:pPr marL="586740" indent="-586740" defTabSz="788669">
              <a:spcBef>
                <a:spcPts val="3400"/>
              </a:spcBef>
              <a:defRPr sz="4200"/>
            </a:pPr>
            <a:r>
              <a:t>Can we use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easy-to-sample</a:t>
            </a:r>
            <a:r>
              <a:t> distribution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to help us sample from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?</a:t>
            </a:r>
          </a:p>
          <a:p>
            <a:pPr lvl="2" marL="1440178" indent="-586739" defTabSz="788669">
              <a:spcBef>
                <a:spcPts val="3400"/>
              </a:spcBef>
              <a:defRPr sz="4200"/>
            </a:pPr>
            <a:r>
              <a:t>Very common: We know 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unnormalized</a:t>
            </a:r>
            <a:r>
              <a:t> </a:t>
            </a:r>
            <a14:m>
              <m:oMath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, but not the properly normalized distribution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:</a:t>
            </a:r>
          </a:p>
          <a:p>
            <a:pPr lvl="2" marL="0" indent="0" algn="ctr" defTabSz="788669">
              <a:spcBef>
                <a:spcPts val="3400"/>
              </a:spcBef>
              <a:buSzTx/>
              <a:buNone/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sSup>
                      <m:e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num>
                  <m:den>
                    <m:sSubSup>
                      <m:e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∫</m:t>
                        </m:r>
                      </m:e>
                      <m:sub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m:rPr>
                            <m:sty m:val="p"/>
                          </m:r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</m:sub>
                      <m:sup>
                        <m:r>
                          <m:rPr>
                            <m:sty m:val="p"/>
                          </m:r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</m:sup>
                    </m:sSubSup>
                    <m:sSup>
                      <m:e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z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z</m:t>
                    </m:r>
                  </m:den>
                </m:f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200"/>
          </a:p>
          <a:p>
            <a:pPr marL="553609" indent="-553609" defTabSz="788669">
              <a:spcBef>
                <a:spcPts val="3400"/>
              </a:spcBef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42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distribution</a:t>
            </a:r>
            <a:endParaRPr sz="4200"/>
          </a:p>
          <a:p>
            <a:pPr lvl="2" marL="1407048" indent="-553609" defTabSz="788669">
              <a:spcBef>
                <a:spcPts val="3400"/>
              </a:spcBef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420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unnormalized target distribution</a:t>
            </a:r>
            <a:endParaRPr sz="4200"/>
          </a:p>
          <a:p>
            <a:pPr marL="553609" indent="-553609" defTabSz="788669">
              <a:spcBef>
                <a:spcPts val="3400"/>
              </a:spcBef>
              <a:defRPr sz="51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00">
                <a:latin typeface="Helvetica Neue Light"/>
                <a:ea typeface="Helvetica Neue Light"/>
                <a:cs typeface="Helvetica Neue Light"/>
                <a:sym typeface="Helvetica Neue Light"/>
              </a:rPr>
              <a:t> is the </a:t>
            </a:r>
            <a:r>
              <a:rPr sz="42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proposal distribution</a:t>
            </a:r>
            <a:endParaRPr sz="4812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90" grpId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Rejection Sampling"/>
          <p:cNvSpPr txBox="1"/>
          <p:nvPr>
            <p:ph type="title"/>
          </p:nvPr>
        </p:nvSpPr>
        <p:spPr>
          <a:xfrm>
            <a:off x="2667000" y="-184548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Rejection Sampling</a:t>
            </a:r>
          </a:p>
        </p:txBody>
      </p:sp>
      <p:sp>
        <p:nvSpPr>
          <p:cNvPr id="293" name="Rejection sampling is one way to use a proposal distribution to sample from a target distribution…"/>
          <p:cNvSpPr txBox="1"/>
          <p:nvPr>
            <p:ph type="body" idx="1"/>
          </p:nvPr>
        </p:nvSpPr>
        <p:spPr>
          <a:xfrm>
            <a:off x="1197714" y="2306467"/>
            <a:ext cx="13419268" cy="11060894"/>
          </a:xfrm>
          <a:prstGeom prst="rect">
            <a:avLst/>
          </a:prstGeom>
        </p:spPr>
        <p:txBody>
          <a:bodyPr/>
          <a:lstStyle/>
          <a:p>
            <a:pPr marL="550068" indent="-550068" defTabSz="739377">
              <a:spcBef>
                <a:spcPts val="3200"/>
              </a:spcBef>
              <a:defRPr sz="3900"/>
            </a:pPr>
            <a:r>
              <a:t>Rejection sampling is one way to use a proposal distribution to sample from a target distribution</a:t>
            </a:r>
          </a:p>
          <a:p>
            <a:pPr marL="550068" indent="-550068" defTabSz="739377">
              <a:spcBef>
                <a:spcPts val="3200"/>
              </a:spcBef>
              <a:defRPr i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Assumption: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We know a constant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such that </a:t>
            </a:r>
          </a:p>
          <a:p>
            <a:pPr marL="0" indent="0" algn="ctr" defTabSz="739377">
              <a:spcBef>
                <a:spcPts val="3200"/>
              </a:spcBef>
              <a:buSzTx/>
              <a:buNone/>
              <a:defRPr sz="48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∀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sSup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f</m:t>
                    </m:r>
                  </m:e>
                  <m: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*</m:t>
                    </m:r>
                  </m:sup>
                </m:sSup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9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900"/>
          </a:p>
          <a:p>
            <a:pPr lvl="2" marL="1350167" indent="-550068" defTabSz="739377">
              <a:spcBef>
                <a:spcPts val="3200"/>
              </a:spcBef>
              <a:defRPr sz="3900"/>
            </a:pPr>
            <a:r>
              <a:t>Much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easier</a:t>
            </a:r>
            <a:r>
              <a:t> to find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</m:oMath>
            </a14:m>
            <a:r>
              <a:t> than to find the constant that makes the integral come out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exactly</a:t>
            </a:r>
            <a:r>
              <a:t> 1</a:t>
            </a:r>
          </a:p>
          <a:p>
            <a:pPr marL="550068" indent="-550068" defTabSz="739377">
              <a:spcBef>
                <a:spcPts val="3200"/>
              </a:spcBef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Repeat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until "enough" samples accepted:</a:t>
            </a:r>
          </a:p>
          <a:p>
            <a:pPr lvl="1" marL="1357312" indent="-785812" defTabSz="739377">
              <a:spcBef>
                <a:spcPts val="3200"/>
              </a:spcBef>
              <a:buSzPct val="100000"/>
              <a:buAutoNum type="arabicPeriod" startAt="1"/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Sample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from the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proposal distribution</a:t>
            </a:r>
            <a:endParaRPr>
              <a:solidFill>
                <a:srgbClr val="C82506"/>
              </a:solidFill>
            </a:endParaRPr>
          </a:p>
          <a:p>
            <a:pPr lvl="1" marL="1357312" indent="-785812" defTabSz="739377">
              <a:spcBef>
                <a:spcPts val="3200"/>
              </a:spcBef>
              <a:buSzPct val="100000"/>
              <a:buAutoNum type="arabicPeriod" startAt="1"/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Sample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m:rPr>
                    <m:nor/>
                  </m:rP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Uniform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lvl="1" marL="1357312" indent="-785812" defTabSz="739377">
              <a:spcBef>
                <a:spcPts val="3200"/>
              </a:spcBef>
              <a:buSzPct val="100000"/>
              <a:buAutoNum type="arabicPeriod" startAt="1"/>
              <a:defRPr b="1" sz="3900">
                <a:latin typeface="+mn-lt"/>
                <a:ea typeface="+mn-ea"/>
                <a:cs typeface="+mn-cs"/>
                <a:sym typeface="Helvetica Neue"/>
              </a:defRPr>
            </a:pPr>
            <a:r>
              <a:t>If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u</m:t>
                </m:r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≤</m:t>
                </m:r>
                <m:d>
                  <m:dPr>
                    <m:ctrlP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sSup>
                      <m:e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xmlns:a="http://schemas.openxmlformats.org/drawingml/2006/main" sz="4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p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4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</m:d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accept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8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(add it to samples)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t>Else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reject</a:t>
            </a:r>
            <a:endParaRPr sz="4528"/>
          </a:p>
        </p:txBody>
      </p:sp>
      <p:graphicFrame>
        <p:nvGraphicFramePr>
          <p:cNvPr id="294" name="2D Area Chart"/>
          <p:cNvGraphicFramePr/>
          <p:nvPr/>
        </p:nvGraphicFramePr>
        <p:xfrm>
          <a:off x="14414853" y="3466188"/>
          <a:ext cx="7141075" cy="8950366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95" name="Line"/>
          <p:cNvSpPr/>
          <p:nvPr/>
        </p:nvSpPr>
        <p:spPr>
          <a:xfrm>
            <a:off x="15356884" y="11054104"/>
            <a:ext cx="6181157" cy="2"/>
          </a:xfrm>
          <a:prstGeom prst="lin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6" name="Line"/>
          <p:cNvSpPr/>
          <p:nvPr/>
        </p:nvSpPr>
        <p:spPr>
          <a:xfrm flipV="1">
            <a:off x="19429117" y="7436287"/>
            <a:ext cx="2" cy="4245717"/>
          </a:xfrm>
          <a:prstGeom prst="line">
            <a:avLst/>
          </a:prstGeom>
          <a:ln w="63500">
            <a:solidFill>
              <a:srgbClr val="B51600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6" grpId="3"/>
      <p:bldP build="p" bldLvl="5" animBg="1" rev="0" advAuto="0" spid="293" grpId="1"/>
      <p:bldP build="whole" bldLvl="1" animBg="1" rev="0" advAuto="0" spid="295" grpId="4"/>
      <p:bldP build="whole" bldLvl="1" animBg="1" rev="0" advAuto="0" spid="294" grpId="2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Importance Sampling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Importance Sampling</a:t>
            </a:r>
          </a:p>
        </p:txBody>
      </p:sp>
      <p:sp>
        <p:nvSpPr>
          <p:cNvPr id="299" name="Rejection sampling works, but it can be wasteful…"/>
          <p:cNvSpPr txBox="1"/>
          <p:nvPr>
            <p:ph type="body" sz="half" idx="1"/>
          </p:nvPr>
        </p:nvSpPr>
        <p:spPr>
          <a:xfrm>
            <a:off x="2944023" y="3217892"/>
            <a:ext cx="12794030" cy="9616231"/>
          </a:xfrm>
          <a:prstGeom prst="rect">
            <a:avLst/>
          </a:prstGeom>
        </p:spPr>
        <p:txBody>
          <a:bodyPr/>
          <a:lstStyle/>
          <a:p>
            <a:pPr marL="605075" indent="-605075" defTabSz="813315">
              <a:spcBef>
                <a:spcPts val="3500"/>
              </a:spcBef>
              <a:defRPr sz="4356"/>
            </a:pPr>
            <a:r>
              <a:t>Rejection sampling works, but it can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wasteful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 marL="1485185" indent="-605075" defTabSz="813315">
              <a:spcBef>
                <a:spcPts val="3500"/>
              </a:spcBef>
              <a:defRPr sz="4356"/>
            </a:pPr>
            <a:r>
              <a:t>Lots of samples get rejected when proposal and target distributions are very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different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605075" indent="-605075" defTabSz="813315">
              <a:spcBef>
                <a:spcPts val="3500"/>
              </a:spcBef>
              <a:defRPr sz="4356"/>
            </a:pPr>
            <a:r>
              <a:t>What if we took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weighted average</a:t>
            </a:r>
            <a:r>
              <a:t> instead?</a:t>
            </a:r>
          </a:p>
          <a:p>
            <a:pPr lvl="2" marL="2121693" indent="-864393" defTabSz="813315">
              <a:spcBef>
                <a:spcPts val="3500"/>
              </a:spcBef>
              <a:buSzPct val="100000"/>
              <a:buAutoNum type="arabicPeriod" startAt="1"/>
              <a:defRPr sz="4356"/>
            </a:pPr>
            <a:r>
              <a:t>Sample </a:t>
            </a:r>
            <a14:m>
              <m:oMath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sub>
                </m:sSub>
              </m:oMath>
            </a14:m>
            <a:r>
              <a:t> from </a:t>
            </a:r>
            <a14:m>
              <m:oMath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4950">
              <a:latin typeface="Times Roman"/>
              <a:ea typeface="Times Roman"/>
              <a:cs typeface="Times Roman"/>
              <a:sym typeface="Times Roman"/>
            </a:endParaRPr>
          </a:p>
          <a:p>
            <a:pPr lvl="2" marL="2121693" indent="-864393" defTabSz="813315">
              <a:spcBef>
                <a:spcPts val="3500"/>
              </a:spcBef>
              <a:buSzPct val="100000"/>
              <a:buAutoNum type="arabicPeriod" startAt="1"/>
              <a:defRPr sz="4356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Weight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each sample </a:t>
            </a:r>
            <a14:m>
              <m:oMath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by </a:t>
            </a:r>
            <a14:m>
              <m:oMath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2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sSup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</m:e>
                      <m:sup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*</m:t>
                        </m:r>
                      </m:sup>
                    </m:sSup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num>
                  <m:den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den>
                </m:f>
              </m:oMath>
            </a14:m>
            <a:endParaRPr sz="4950">
              <a:latin typeface="Times Roman"/>
              <a:ea typeface="Times Roman"/>
              <a:cs typeface="Times Roman"/>
              <a:sym typeface="Times Roman"/>
            </a:endParaRPr>
          </a:p>
          <a:p>
            <a:pPr lvl="2" marL="2121693" indent="-864393" defTabSz="813315">
              <a:spcBef>
                <a:spcPts val="3500"/>
              </a:spcBef>
              <a:buSzPct val="100000"/>
              <a:buAutoNum type="arabicPeriod" startAt="1"/>
              <a:defRPr sz="4356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Estimate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 </a:t>
            </a:r>
            <a14:m>
              <m:oMath>
                <m:f>
                  <m:fPr>
                    <m:ctrlP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nary>
                      <m:naryPr>
                        <m:ctrlP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chr m:val="∑"/>
                        <m:limLoc m:val="subSup"/>
                        <m:grow m:val="1"/>
                        <m:subHide m:val="off"/>
                        <m:supHide m:val="on"/>
                      </m:naryPr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  <m:sup/>
                      <m:e>
                        <m:sSub>
                          <m:e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2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e>
                    </m:nary>
                  </m:den>
                </m:f>
                <m:limLow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∑</m:t>
                    </m:r>
                  </m:e>
                  <m:lim>
                    <m:sSub>
                      <m:e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2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∼</m:t>
                    </m:r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g</m:t>
                    </m:r>
                  </m:lim>
                </m:limLow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sSub>
                  <m:e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2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</m:oMath>
            </a14:m>
            <a:endParaRPr sz="5000"/>
          </a:p>
        </p:txBody>
      </p:sp>
      <p:sp>
        <p:nvSpPr>
          <p:cNvPr id="300" name="Equation"/>
          <p:cNvSpPr txBox="1"/>
          <p:nvPr/>
        </p:nvSpPr>
        <p:spPr>
          <a:xfrm>
            <a:off x="16315579" y="4738411"/>
            <a:ext cx="6009065" cy="534981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m>
                    <m:m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  <m:baseJc m:val="center"/>
                      <m:plcHide m:val="on"/>
                      <m:mcs>
                        <m:mc>
                          <m:mcPr>
                            <m:count m:val="2"/>
                            <m:mcJc m:val="center"/>
                          </m:mcPr>
                        </m:mc>
                      </m:mcs>
                    </m:mPr>
                    <m:mr>
                      <m:e>
                        <m:r>
                          <m:rPr>
                            <m:sty m:val="p"/>
                            <m:scr m:val="double-struck"/>
                          </m:rP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lim>
                        </m:limLow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lim>
                        </m:limLow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limLow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lim>
                        </m:limLow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g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mr>
                    <m:mr>
                      <m:e/>
                      <m:e>
                        <m:r>
                          <a:rPr xmlns:a="http://schemas.openxmlformats.org/drawingml/2006/main" sz="4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≈</m:t>
                        </m:r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den>
                        </m:f>
                        <m:limLow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∑</m:t>
                            </m:r>
                          </m:e>
                          <m:lim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∼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</m:lim>
                        </m:limLow>
                        <m:f>
                          <m:fPr>
                            <m:ctrlP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f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g</m:t>
                            </m:r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e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  <m:sub>
                                <m:argPr>
                                  <m:scrLvl m:val="0"/>
                                </m:argPr>
                                <m:r>
                                  <a:rPr xmlns:a="http://schemas.openxmlformats.org/drawingml/2006/main" sz="44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sSub>
                          <m:e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  <m:sub>
                            <m:r>
                              <a:rPr xmlns:a="http://schemas.openxmlformats.org/drawingml/2006/main" sz="44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e>
                    </m:mr>
                  </m:m>
                </m:oMath>
              </m:oMathPara>
            </a14:m>
            <a:endParaRPr sz="44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299" grpId="1"/>
      <p:bldP build="whole" bldLvl="1" animBg="1" rev="0" advAuto="0" spid="300" grpId="2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Forward Sampling in a…"/>
          <p:cNvSpPr txBox="1"/>
          <p:nvPr>
            <p:ph type="title"/>
          </p:nvPr>
        </p:nvSpPr>
        <p:spPr>
          <a:xfrm>
            <a:off x="2667000" y="469814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698300">
              <a:defRPr sz="9500"/>
            </a:pPr>
            <a:r>
              <a:t>Forward Sampling in a</a:t>
            </a:r>
          </a:p>
          <a:p>
            <a:pPr defTabSz="698300">
              <a:defRPr sz="9500"/>
            </a:pPr>
            <a:r>
              <a:t>Belief Network</a:t>
            </a:r>
          </a:p>
        </p:txBody>
      </p:sp>
      <p:sp>
        <p:nvSpPr>
          <p:cNvPr id="303" name="Sometimes we know how to sample parts of a large joint distribution in terms of other parts…"/>
          <p:cNvSpPr txBox="1"/>
          <p:nvPr>
            <p:ph type="body" idx="1"/>
          </p:nvPr>
        </p:nvSpPr>
        <p:spPr>
          <a:xfrm>
            <a:off x="2667000" y="3460734"/>
            <a:ext cx="19050000" cy="9866233"/>
          </a:xfrm>
          <a:prstGeom prst="rect">
            <a:avLst/>
          </a:prstGeom>
        </p:spPr>
        <p:txBody>
          <a:bodyPr/>
          <a:lstStyle/>
          <a:p>
            <a:pPr/>
            <a:r>
              <a:t>Sometimes we know how to sample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parts</a:t>
            </a:r>
            <a:r>
              <a:t> of a large joint distribution in terms of other parts</a:t>
            </a:r>
          </a:p>
          <a:p>
            <a:pPr lvl="2"/>
            <a:r>
              <a:t>E.g., belief networks: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/>
            <a:r>
              <a:t>We might be able to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directly</a:t>
            </a:r>
            <a:r>
              <a:t> sample from each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conditional distribution</a:t>
            </a:r>
            <a:r>
              <a:t> but not from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joint distribution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Forward sampling:</a:t>
            </a:r>
          </a:p>
          <a:p>
            <a:pPr lvl="1" marL="1508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Select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 ordering of variables consistent with the factoring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lvl="1" marL="1508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Repeat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until enough samples generated: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</a:t>
            </a:r>
            <a:r>
              <a:t>For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each variable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the ordering: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       </a:t>
            </a:r>
            <a:r>
              <a:t>Sample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∼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∣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03" grpId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ummary"/>
          <p:cNvSpPr txBox="1"/>
          <p:nvPr>
            <p:ph type="title"/>
          </p:nvPr>
        </p:nvSpPr>
        <p:spPr>
          <a:xfrm>
            <a:off x="2667000" y="413500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306" name="Cross-validation is a powerful technique for selecting hyperparameters based on data…"/>
          <p:cNvSpPr txBox="1"/>
          <p:nvPr>
            <p:ph type="body" idx="1"/>
          </p:nvPr>
        </p:nvSpPr>
        <p:spPr>
          <a:xfrm>
            <a:off x="2667000" y="3699626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spcBef>
                <a:spcPts val="2400"/>
              </a:spcBef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Cross-validation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 powerful technique for selecting hyperparameters based on data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spcBef>
                <a:spcPts val="2400"/>
              </a:spcBef>
            </a:pPr>
            <a:r>
              <a:t>In Bayesian Learning, we learn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distribution</a:t>
            </a:r>
            <a:r>
              <a:t> over models instead of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 model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spcBef>
                <a:spcPts val="2400"/>
              </a:spcBef>
            </a:pPr>
            <a:r>
              <a:t>When the model is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conjugate</a:t>
            </a:r>
            <a:r>
              <a:t>, posterior probabilities can be computed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analytically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spcBef>
                <a:spcPts val="2400"/>
              </a:spcBef>
            </a:pPr>
            <a:r>
              <a:t>We can make predictions by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 averaging</a:t>
            </a:r>
            <a:r>
              <a:t> to compute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posterior predictive distribution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spcBef>
                <a:spcPts val="2400"/>
              </a:spcBef>
            </a:pPr>
            <a:r>
              <a:t>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prior</a:t>
            </a:r>
            <a:r>
              <a:t> can encode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bias over models</a:t>
            </a:r>
            <a:r>
              <a:t>, much the same as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regularization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ap: Overfitting"/>
          <p:cNvSpPr txBox="1"/>
          <p:nvPr>
            <p:ph type="title"/>
          </p:nvPr>
        </p:nvSpPr>
        <p:spPr>
          <a:xfrm>
            <a:off x="4387453" y="357186"/>
            <a:ext cx="15609094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Overfitting</a:t>
            </a:r>
          </a:p>
        </p:txBody>
      </p:sp>
      <p:sp>
        <p:nvSpPr>
          <p:cNvPr id="165" name="Overfitting is when a learned model fails to generalize due to overconfidence and/or learning spurious regulariti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501172" indent="-501172" defTabSz="673655">
              <a:spcBef>
                <a:spcPts val="2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Overfitting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when a learned model fails to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due to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overconfidence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and/or learning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spurious regularities</a:t>
            </a:r>
            <a:endParaRPr>
              <a:solidFill>
                <a:srgbClr val="C82506"/>
              </a:solidFill>
            </a:endParaRPr>
          </a:p>
          <a:p>
            <a:pPr marL="501172" indent="-501172" defTabSz="673655">
              <a:spcBef>
                <a:spcPts val="2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Causes of test error: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</a:p>
          <a:p>
            <a:pPr lvl="2" marL="1230153" indent="-501172" defTabSz="673655">
              <a:spcBef>
                <a:spcPts val="1300"/>
              </a:spcBef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Bias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: Systematic choice of suboptimal hypotheses</a:t>
            </a:r>
          </a:p>
          <a:p>
            <a:pPr lvl="2" marL="1230153" indent="-501172" defTabSz="673655">
              <a:spcBef>
                <a:spcPts val="1300"/>
              </a:spcBef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Variance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: Different training sets can yield very different hypotheses</a:t>
            </a:r>
          </a:p>
          <a:p>
            <a:pPr lvl="2" marL="1230153" indent="-501172" defTabSz="673655">
              <a:spcBef>
                <a:spcPts val="1300"/>
              </a:spcBef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Noise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: Unpredictability that is inherent in the process </a:t>
            </a:r>
            <a:b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(e.g., coin flips cannot be perfectly predicted, even by the "true" model)</a:t>
            </a:r>
          </a:p>
          <a:p>
            <a:pPr marL="501172" indent="-501172" defTabSz="673655">
              <a:spcBef>
                <a:spcPts val="2900"/>
              </a:spcBef>
              <a:defRPr b="1" sz="3600">
                <a:latin typeface="+mn-lt"/>
                <a:ea typeface="+mn-ea"/>
                <a:cs typeface="+mn-cs"/>
                <a:sym typeface="Helvetica Neue"/>
              </a:defRPr>
            </a:pPr>
            <a:r>
              <a:t>Avoiding overfitting:</a:t>
            </a:r>
          </a:p>
          <a:p>
            <a:pPr lvl="2" marL="1757361" indent="-715962" defTabSz="673655">
              <a:spcBef>
                <a:spcPts val="1300"/>
              </a:spcBef>
              <a:buSzPct val="100000"/>
              <a:buAutoNum type="arabicPeriod" startAt="1"/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Pseudocounts: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Add </a:t>
            </a:r>
            <a:r>
              <a:rPr>
                <a:solidFill>
                  <a:srgbClr val="C82506"/>
                </a:solidFill>
              </a:rPr>
              <a:t>imaginary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observations</a:t>
            </a:r>
          </a:p>
          <a:p>
            <a:pPr lvl="2" marL="1757361" indent="-715962" defTabSz="673655">
              <a:spcBef>
                <a:spcPts val="1300"/>
              </a:spcBef>
              <a:buSzPct val="100000"/>
              <a:buAutoNum type="arabicPeriod" startAt="1"/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Regularization: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>
                <a:solidFill>
                  <a:srgbClr val="C82506"/>
                </a:solidFill>
              </a:rPr>
              <a:t>Penalize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model complexity</a:t>
            </a:r>
          </a:p>
          <a:p>
            <a:pPr lvl="2" marL="1757361" indent="-715962" defTabSz="673655">
              <a:spcBef>
                <a:spcPts val="1300"/>
              </a:spcBef>
              <a:buSzPct val="100000"/>
              <a:buAutoNum type="arabicPeriod" startAt="1"/>
              <a:defRPr sz="36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Cross-validation: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Reserve validation data to </a:t>
            </a:r>
            <a:r>
              <a:rPr>
                <a:solidFill>
                  <a:srgbClr val="C82506"/>
                </a:solidFill>
              </a:rPr>
              <a:t>estimate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overfitting / test error</a:t>
            </a:r>
          </a:p>
          <a:p>
            <a:pPr lvl="4" marL="1959132" indent="-501172" defTabSz="673655">
              <a:spcBef>
                <a:spcPts val="1300"/>
              </a:spcBef>
              <a:buChar char="-"/>
              <a:defRPr sz="3600"/>
            </a:pPr>
            <a:r>
              <a:t>Used to select values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hyperparameters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ross-Valid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Cross-Validation</a:t>
            </a:r>
          </a:p>
        </p:txBody>
      </p:sp>
      <p:sp>
        <p:nvSpPr>
          <p:cNvPr id="168" name="Previous methods require us to already know how simple a model &quot;should&quot; be: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Previous methods require us to already know how simple a model "should" be:</a:t>
            </a:r>
          </a:p>
          <a:p>
            <a:pPr lvl="2"/>
            <a:r>
              <a:t>How many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pseudocounts</a:t>
            </a:r>
            <a:r>
              <a:t> to add?</a:t>
            </a:r>
          </a:p>
          <a:p>
            <a:pPr lvl="2"/>
            <a:r>
              <a:t>What should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regularization parameter</a:t>
            </a:r>
            <a:r>
              <a:t> be?</a:t>
            </a:r>
          </a:p>
          <a:p>
            <a:pPr lvl="2"/>
            <a:r>
              <a:t>What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degree of polynomial</a:t>
            </a:r>
            <a:r>
              <a:t> should we use?</a:t>
            </a:r>
          </a:p>
          <a:p>
            <a:pPr/>
            <a:r>
              <a:t>Ideally we would like to be able to answer these questions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from the data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we use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see which of these work best?</a:t>
            </a:r>
            <a:endParaRPr>
              <a:solidFill>
                <a:srgbClr val="C82506"/>
              </a:solidFill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Idea: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Use some of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data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as an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estimate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of the test data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Cross-Validation Procedur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Cross-Validation Procedure</a:t>
            </a:r>
          </a:p>
        </p:txBody>
      </p:sp>
      <p:sp>
        <p:nvSpPr>
          <p:cNvPr id="171" name="Cross-validation can be used to estimate most bias-control parameters (hyperparameters)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lvl="2" marL="0" indent="0">
              <a:buSzTx/>
              <a:buNone/>
            </a:pPr>
            <a:r>
              <a:t>Cross-validation can be used to estimate most bias-control parameters (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hyperparameters</a:t>
            </a:r>
            <a:r>
              <a:t>)</a:t>
            </a: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Randomly remove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some datapoints from the training set; these examples are the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set</a:t>
            </a:r>
            <a:endParaRPr b="0"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Train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model on the training set using some values of hyperparameters (pseudocounts, polynomial degree, regression parameter, etc.)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Evaluate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the results on the validation set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Update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values of hyperparameters</a:t>
            </a:r>
            <a:endParaRPr>
              <a:solidFill>
                <a:srgbClr val="C82506"/>
              </a:solidFill>
            </a:endParaRPr>
          </a:p>
          <a:p>
            <a:pPr marL="873125" indent="-873125">
              <a:buSzPct val="100000"/>
              <a:buAutoNum type="arabicPeriod" startAt="1"/>
            </a:pPr>
            <a:r>
              <a:t>Repeat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k-Fold Cross-Validation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>
              <a:defRPr i="1">
                <a:latin typeface="+mn-lt"/>
                <a:ea typeface="+mn-ea"/>
                <a:cs typeface="+mn-cs"/>
                <a:sym typeface="Helvetica Neue"/>
              </a:defRPr>
            </a:pPr>
            <a:r>
              <a:t>k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-Fold Cross-Validation</a:t>
            </a:r>
          </a:p>
        </p:txBody>
      </p:sp>
      <p:sp>
        <p:nvSpPr>
          <p:cNvPr id="174" name="We want our training set to be as large as possible, so we get better model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We want our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set</a:t>
            </a:r>
            <a:r>
              <a:t> to be as large as possible, so we get better models</a:t>
            </a:r>
          </a:p>
          <a:p>
            <a:pPr/>
            <a:r>
              <a:t>We want our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set</a:t>
            </a:r>
            <a:r>
              <a:t> to be as large as possible, so that it is an accurate estimation of test performance</a:t>
            </a:r>
          </a:p>
          <a:p>
            <a:pPr/>
            <a:r>
              <a:t>When one is larger, the other must be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smaller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k-fold cross-validation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lets us use every one of our examples for both validation and training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-Fold Cross-Validation Procedure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 defTabSz="739377">
              <a:defRPr sz="12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12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sz="10000">
                <a:latin typeface="Helvetica Neue Light"/>
                <a:ea typeface="Helvetica Neue Light"/>
                <a:cs typeface="Helvetica Neue Light"/>
                <a:sym typeface="Helvetica Neue Light"/>
              </a:rPr>
              <a:t>-Fold Cross-Validation Procedure</a:t>
            </a:r>
            <a:endParaRPr sz="11605"/>
          </a:p>
        </p:txBody>
      </p:sp>
      <p:sp>
        <p:nvSpPr>
          <p:cNvPr id="177" name="Randomly partition training data into   approximately equal-sized sets (folds)…"/>
          <p:cNvSpPr txBox="1"/>
          <p:nvPr>
            <p:ph type="body" idx="1"/>
          </p:nvPr>
        </p:nvSpPr>
        <p:spPr>
          <a:xfrm>
            <a:off x="2340485" y="3672833"/>
            <a:ext cx="19703030" cy="8840391"/>
          </a:xfrm>
          <a:prstGeom prst="rect">
            <a:avLst/>
          </a:prstGeom>
        </p:spPr>
        <p:txBody>
          <a:bodyPr/>
          <a:lstStyle/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Randomly partition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training data into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approximately equal-sized sets (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folds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Train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times, each time using all the folds but one;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remaining fold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used for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</a:t>
            </a:r>
            <a:endParaRPr>
              <a:solidFill>
                <a:srgbClr val="C82506"/>
              </a:solidFill>
            </a:endParaRPr>
          </a:p>
          <a:p>
            <a:pPr marL="864392" indent="-864392" defTabSz="813314">
              <a:spcBef>
                <a:spcPts val="3500"/>
              </a:spcBef>
              <a:buSzPct val="100000"/>
              <a:buAutoNum type="arabicPeriod" startAt="1"/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Optimize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hyperparameters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based on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 errors</a:t>
            </a:r>
          </a:p>
          <a:p>
            <a:pPr marL="605074" indent="-605074" defTabSz="813314">
              <a:spcBef>
                <a:spcPts val="3500"/>
              </a:spcBef>
              <a:defRPr sz="4300"/>
            </a:pPr>
          </a:p>
          <a:p>
            <a:pPr marL="605074" indent="-605074" defTabSz="813314">
              <a:spcBef>
                <a:spcPts val="3500"/>
              </a:spcBef>
              <a:defRPr sz="4300"/>
            </a:pPr>
            <a:r>
              <a:t>Each example is used exactly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once</a:t>
            </a:r>
            <a:r>
              <a:t>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validation</a:t>
            </a:r>
            <a:r>
              <a:t> and </a:t>
            </a:r>
            <a14:m>
              <m:oMath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200" i="1">
                    <a:solidFill>
                      <a:srgbClr val="C82505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 times</a:t>
            </a:r>
            <a:r>
              <a:t> for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605074" indent="-605074" defTabSz="813314">
              <a:spcBef>
                <a:spcPts val="3500"/>
              </a:spcBef>
              <a:defRPr b="1" sz="4300">
                <a:latin typeface="+mn-lt"/>
                <a:ea typeface="+mn-ea"/>
                <a:cs typeface="+mn-cs"/>
                <a:sym typeface="Helvetica Neue"/>
              </a:defRPr>
            </a:pPr>
            <a:r>
              <a:t>Extreme case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k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called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leave-one-out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cross-validation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Lecture Outline"/>
          <p:cNvSpPr txBox="1"/>
          <p:nvPr>
            <p:ph type="title"/>
          </p:nvPr>
        </p:nvSpPr>
        <p:spPr>
          <a:xfrm>
            <a:off x="2667000" y="413501"/>
            <a:ext cx="19050000" cy="2133396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80" name="Recap &amp; Logistics…"/>
          <p:cNvSpPr txBox="1"/>
          <p:nvPr>
            <p:ph type="body" sz="half" idx="1"/>
          </p:nvPr>
        </p:nvSpPr>
        <p:spPr>
          <a:xfrm>
            <a:off x="2667000" y="2818364"/>
            <a:ext cx="19050000" cy="4420729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 &amp; Logistics</a:t>
            </a:r>
          </a:p>
          <a:p>
            <a:pPr marL="873125" indent="-873125">
              <a:buSzPct val="100000"/>
              <a:buAutoNum type="arabicPeriod" startAt="1"/>
            </a:pPr>
            <a:r>
              <a:t>Learning Model Probabilities</a:t>
            </a:r>
          </a:p>
          <a:p>
            <a:pPr marL="873125" indent="-873125">
              <a:buSzPct val="100000"/>
              <a:buAutoNum type="arabicPeriod" startAt="1"/>
            </a:pPr>
            <a:r>
              <a:t>Using Model Probabilities</a:t>
            </a:r>
          </a:p>
          <a:p>
            <a:pPr marL="873125" indent="-873125">
              <a:buSzPct val="100000"/>
              <a:buAutoNum type="arabicPeriod" startAt="1"/>
            </a:pPr>
            <a:r>
              <a:t>Prior Distributions as Bias</a:t>
            </a:r>
          </a:p>
        </p:txBody>
      </p:sp>
      <p:sp>
        <p:nvSpPr>
          <p:cNvPr id="181" name="After this lecture, you should be able to:…"/>
          <p:cNvSpPr txBox="1"/>
          <p:nvPr/>
        </p:nvSpPr>
        <p:spPr>
          <a:xfrm>
            <a:off x="2667000" y="7510560"/>
            <a:ext cx="19050000" cy="5739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derive the posterior probability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of a model</a:t>
            </a:r>
            <a:r>
              <a:t> using Bayes' rule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how to use the Beta and Bernoulli distributions for Bayesian learning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conjugate prior and likelihood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demonstrate model averaging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81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