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445052"/>
          <c:y val="0.0629922"/>
          <c:w val="0.948521"/>
          <c:h val="0.895887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FFFFFF"/>
            </a:solidFill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circle"/>
            <c:size val="8"/>
            <c:spPr>
              <a:solidFill>
                <a:srgbClr val="FFFFFF"/>
              </a:solidFill>
              <a:ln w="762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Sheet1!$B$1:$DD$1</c:f>
              <c:strCache>
                <c:ptCount val="107"/>
                <c:pt idx="0">
                  <c:v>0</c:v>
                </c:pt>
                <c:pt idx="1">
                  <c:v>0</c:v>
                </c:pt>
                <c:pt idx="2">
                  <c:v>0.036319211625731596</c:v>
                </c:pt>
                <c:pt idx="3">
                  <c:v>0.1</c:v>
                </c:pt>
                <c:pt idx="4">
                  <c:v>0.15648082078747905</c:v>
                </c:pt>
                <c:pt idx="5">
                  <c:v>0.2</c:v>
                </c:pt>
                <c:pt idx="6">
                  <c:v>0.30000000000000004</c:v>
                </c:pt>
                <c:pt idx="7">
                  <c:v>0.4</c:v>
                </c:pt>
                <c:pt idx="8">
                  <c:v>0.5</c:v>
                </c:pt>
                <c:pt idx="9">
                  <c:v>0.6000000000000001</c:v>
                </c:pt>
                <c:pt idx="10">
                  <c:v>0.7000000000000001</c:v>
                </c:pt>
                <c:pt idx="11">
                  <c:v>0.8</c:v>
                </c:pt>
                <c:pt idx="12">
                  <c:v>0.9</c:v>
                </c:pt>
                <c:pt idx="13">
                  <c:v>1</c:v>
                </c:pt>
                <c:pt idx="14">
                  <c:v>1.1</c:v>
                </c:pt>
                <c:pt idx="15">
                  <c:v>1.2000000000000002</c:v>
                </c:pt>
                <c:pt idx="16">
                  <c:v>1.3</c:v>
                </c:pt>
                <c:pt idx="17">
                  <c:v>1.4000000000000001</c:v>
                </c:pt>
                <c:pt idx="18">
                  <c:v>1.5</c:v>
                </c:pt>
                <c:pt idx="19">
                  <c:v>1.6</c:v>
                </c:pt>
                <c:pt idx="20">
                  <c:v>1.7000000000000002</c:v>
                </c:pt>
                <c:pt idx="21">
                  <c:v>1.8</c:v>
                </c:pt>
                <c:pt idx="22">
                  <c:v>1.9000000000000001</c:v>
                </c:pt>
                <c:pt idx="23">
                  <c:v>2</c:v>
                </c:pt>
                <c:pt idx="24">
                  <c:v>2.1</c:v>
                </c:pt>
                <c:pt idx="25">
                  <c:v>2.2</c:v>
                </c:pt>
                <c:pt idx="26">
                  <c:v>2.3000000000000003</c:v>
                </c:pt>
                <c:pt idx="27">
                  <c:v>2.4000000000000004</c:v>
                </c:pt>
                <c:pt idx="28">
                  <c:v>2.5</c:v>
                </c:pt>
                <c:pt idx="29">
                  <c:v>2.6</c:v>
                </c:pt>
                <c:pt idx="30">
                  <c:v>2.7</c:v>
                </c:pt>
                <c:pt idx="31">
                  <c:v>2.8000000000000003</c:v>
                </c:pt>
                <c:pt idx="32">
                  <c:v>2.9000000000000004</c:v>
                </c:pt>
                <c:pt idx="33">
                  <c:v>3</c:v>
                </c:pt>
                <c:pt idx="34">
                  <c:v>3.1</c:v>
                </c:pt>
                <c:pt idx="35">
                  <c:v>3.2</c:v>
                </c:pt>
                <c:pt idx="36">
                  <c:v>3.3000000000000003</c:v>
                </c:pt>
                <c:pt idx="37">
                  <c:v>3.4000000000000004</c:v>
                </c:pt>
                <c:pt idx="38">
                  <c:v>3.5</c:v>
                </c:pt>
                <c:pt idx="39">
                  <c:v>3.6</c:v>
                </c:pt>
                <c:pt idx="40">
                  <c:v>3.7</c:v>
                </c:pt>
                <c:pt idx="41">
                  <c:v>3.8000000000000003</c:v>
                </c:pt>
                <c:pt idx="42">
                  <c:v>3.9000000000000004</c:v>
                </c:pt>
                <c:pt idx="43">
                  <c:v>4</c:v>
                </c:pt>
                <c:pt idx="44">
                  <c:v>4.1000000000000005</c:v>
                </c:pt>
                <c:pt idx="45">
                  <c:v>4.2</c:v>
                </c:pt>
                <c:pt idx="46">
                  <c:v>4.3</c:v>
                </c:pt>
                <c:pt idx="47">
                  <c:v>4.4</c:v>
                </c:pt>
                <c:pt idx="48">
                  <c:v>4.5</c:v>
                </c:pt>
                <c:pt idx="49">
                  <c:v>4.6000000000000005</c:v>
                </c:pt>
                <c:pt idx="50">
                  <c:v>4.7</c:v>
                </c:pt>
                <c:pt idx="51">
                  <c:v>4.800000000000001</c:v>
                </c:pt>
                <c:pt idx="52">
                  <c:v>4.9</c:v>
                </c:pt>
                <c:pt idx="53">
                  <c:v>5</c:v>
                </c:pt>
                <c:pt idx="54">
                  <c:v>5.1000000000000005</c:v>
                </c:pt>
                <c:pt idx="55">
                  <c:v>5.2</c:v>
                </c:pt>
                <c:pt idx="56">
                  <c:v>5.300000000000001</c:v>
                </c:pt>
                <c:pt idx="57">
                  <c:v>5.4</c:v>
                </c:pt>
                <c:pt idx="58">
                  <c:v>5.5</c:v>
                </c:pt>
                <c:pt idx="59">
                  <c:v>5.6000000000000005</c:v>
                </c:pt>
                <c:pt idx="60">
                  <c:v>5.7</c:v>
                </c:pt>
                <c:pt idx="61">
                  <c:v>5.800000000000001</c:v>
                </c:pt>
                <c:pt idx="62">
                  <c:v>5.9</c:v>
                </c:pt>
                <c:pt idx="63">
                  <c:v>6</c:v>
                </c:pt>
                <c:pt idx="64">
                  <c:v>6.083222152031058</c:v>
                </c:pt>
                <c:pt idx="65">
                  <c:v>6.1000000000000005</c:v>
                </c:pt>
                <c:pt idx="66">
                  <c:v>6.2</c:v>
                </c:pt>
                <c:pt idx="67">
                  <c:v>6.300000000000001</c:v>
                </c:pt>
                <c:pt idx="68">
                  <c:v>6.4</c:v>
                </c:pt>
                <c:pt idx="69">
                  <c:v>6.5</c:v>
                </c:pt>
                <c:pt idx="70">
                  <c:v>6.6000000000000005</c:v>
                </c:pt>
                <c:pt idx="71">
                  <c:v>6.7</c:v>
                </c:pt>
                <c:pt idx="72">
                  <c:v>6.800000000000001</c:v>
                </c:pt>
                <c:pt idx="73">
                  <c:v>6.9</c:v>
                </c:pt>
                <c:pt idx="74">
                  <c:v>6.917957684158697</c:v>
                </c:pt>
                <c:pt idx="75">
                  <c:v>7</c:v>
                </c:pt>
                <c:pt idx="76">
                  <c:v>7.1000000000000005</c:v>
                </c:pt>
                <c:pt idx="77">
                  <c:v>7.2</c:v>
                </c:pt>
                <c:pt idx="78">
                  <c:v>7.300000000000001</c:v>
                </c:pt>
                <c:pt idx="79">
                  <c:v>7.4</c:v>
                </c:pt>
                <c:pt idx="80">
                  <c:v>7.5</c:v>
                </c:pt>
                <c:pt idx="81">
                  <c:v>7.6000000000000005</c:v>
                </c:pt>
                <c:pt idx="82">
                  <c:v>7.7</c:v>
                </c:pt>
                <c:pt idx="83">
                  <c:v>7.800000000000001</c:v>
                </c:pt>
                <c:pt idx="84">
                  <c:v>7.9</c:v>
                </c:pt>
                <c:pt idx="85">
                  <c:v>8</c:v>
                </c:pt>
                <c:pt idx="86">
                  <c:v>8.1</c:v>
                </c:pt>
                <c:pt idx="87">
                  <c:v>8.200000000000001</c:v>
                </c:pt>
                <c:pt idx="88">
                  <c:v>8.3</c:v>
                </c:pt>
                <c:pt idx="89">
                  <c:v>8.4</c:v>
                </c:pt>
                <c:pt idx="90">
                  <c:v>8.5</c:v>
                </c:pt>
                <c:pt idx="91">
                  <c:v>8.6</c:v>
                </c:pt>
                <c:pt idx="92">
                  <c:v>8.700000000000001</c:v>
                </c:pt>
                <c:pt idx="93">
                  <c:v>8.8</c:v>
                </c:pt>
                <c:pt idx="94">
                  <c:v>8.9</c:v>
                </c:pt>
                <c:pt idx="95">
                  <c:v>9</c:v>
                </c:pt>
                <c:pt idx="96">
                  <c:v>9.1</c:v>
                </c:pt>
                <c:pt idx="97">
                  <c:v>9.200000000000001</c:v>
                </c:pt>
                <c:pt idx="98">
                  <c:v>9.3</c:v>
                </c:pt>
                <c:pt idx="99">
                  <c:v>9.4</c:v>
                </c:pt>
                <c:pt idx="100">
                  <c:v>9.5</c:v>
                </c:pt>
                <c:pt idx="101">
                  <c:v>9.600000000000001</c:v>
                </c:pt>
                <c:pt idx="102">
                  <c:v>9.700000000000001</c:v>
                </c:pt>
                <c:pt idx="103">
                  <c:v>9.8</c:v>
                </c:pt>
                <c:pt idx="104">
                  <c:v>9.864118015875377</c:v>
                </c:pt>
                <c:pt idx="105">
                  <c:v>9.9</c:v>
                </c:pt>
                <c:pt idx="106">
                  <c:v>10</c:v>
                </c:pt>
              </c:strCache>
            </c:strRef>
          </c:cat>
          <c:val>
            <c:numRef>
              <c:f>Sheet1!$B$2:$DD$2</c:f>
              <c:numCache>
                <c:ptCount val="2"/>
                <c:pt idx="2">
                  <c:v>2.045598</c:v>
                </c:pt>
                <c:pt idx="4">
                  <c:v>3.360585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Linear</c:v>
                </c:pt>
              </c:strCache>
            </c:strRef>
          </c:tx>
          <c:spPr>
            <a:noFill/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  <c:size val="2"/>
            <c:spPr>
              <a:noFill/>
              <a:ln w="76200" cap="flat">
                <a:solidFill>
                  <a:schemeClr val="accent3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Sheet1!$B$1:$DD$1</c:f>
              <c:strCache>
                <c:ptCount val="107"/>
                <c:pt idx="0">
                  <c:v>0</c:v>
                </c:pt>
                <c:pt idx="1">
                  <c:v>0</c:v>
                </c:pt>
                <c:pt idx="2">
                  <c:v>0.036319211625731596</c:v>
                </c:pt>
                <c:pt idx="3">
                  <c:v>0.1</c:v>
                </c:pt>
                <c:pt idx="4">
                  <c:v>0.15648082078747905</c:v>
                </c:pt>
                <c:pt idx="5">
                  <c:v>0.2</c:v>
                </c:pt>
                <c:pt idx="6">
                  <c:v>0.30000000000000004</c:v>
                </c:pt>
                <c:pt idx="7">
                  <c:v>0.4</c:v>
                </c:pt>
                <c:pt idx="8">
                  <c:v>0.5</c:v>
                </c:pt>
                <c:pt idx="9">
                  <c:v>0.6000000000000001</c:v>
                </c:pt>
                <c:pt idx="10">
                  <c:v>0.7000000000000001</c:v>
                </c:pt>
                <c:pt idx="11">
                  <c:v>0.8</c:v>
                </c:pt>
                <c:pt idx="12">
                  <c:v>0.9</c:v>
                </c:pt>
                <c:pt idx="13">
                  <c:v>1</c:v>
                </c:pt>
                <c:pt idx="14">
                  <c:v>1.1</c:v>
                </c:pt>
                <c:pt idx="15">
                  <c:v>1.2000000000000002</c:v>
                </c:pt>
                <c:pt idx="16">
                  <c:v>1.3</c:v>
                </c:pt>
                <c:pt idx="17">
                  <c:v>1.4000000000000001</c:v>
                </c:pt>
                <c:pt idx="18">
                  <c:v>1.5</c:v>
                </c:pt>
                <c:pt idx="19">
                  <c:v>1.6</c:v>
                </c:pt>
                <c:pt idx="20">
                  <c:v>1.7000000000000002</c:v>
                </c:pt>
                <c:pt idx="21">
                  <c:v>1.8</c:v>
                </c:pt>
                <c:pt idx="22">
                  <c:v>1.9000000000000001</c:v>
                </c:pt>
                <c:pt idx="23">
                  <c:v>2</c:v>
                </c:pt>
                <c:pt idx="24">
                  <c:v>2.1</c:v>
                </c:pt>
                <c:pt idx="25">
                  <c:v>2.2</c:v>
                </c:pt>
                <c:pt idx="26">
                  <c:v>2.3000000000000003</c:v>
                </c:pt>
                <c:pt idx="27">
                  <c:v>2.4000000000000004</c:v>
                </c:pt>
                <c:pt idx="28">
                  <c:v>2.5</c:v>
                </c:pt>
                <c:pt idx="29">
                  <c:v>2.6</c:v>
                </c:pt>
                <c:pt idx="30">
                  <c:v>2.7</c:v>
                </c:pt>
                <c:pt idx="31">
                  <c:v>2.8000000000000003</c:v>
                </c:pt>
                <c:pt idx="32">
                  <c:v>2.9000000000000004</c:v>
                </c:pt>
                <c:pt idx="33">
                  <c:v>3</c:v>
                </c:pt>
                <c:pt idx="34">
                  <c:v>3.1</c:v>
                </c:pt>
                <c:pt idx="35">
                  <c:v>3.2</c:v>
                </c:pt>
                <c:pt idx="36">
                  <c:v>3.3000000000000003</c:v>
                </c:pt>
                <c:pt idx="37">
                  <c:v>3.4000000000000004</c:v>
                </c:pt>
                <c:pt idx="38">
                  <c:v>3.5</c:v>
                </c:pt>
                <c:pt idx="39">
                  <c:v>3.6</c:v>
                </c:pt>
                <c:pt idx="40">
                  <c:v>3.7</c:v>
                </c:pt>
                <c:pt idx="41">
                  <c:v>3.8000000000000003</c:v>
                </c:pt>
                <c:pt idx="42">
                  <c:v>3.9000000000000004</c:v>
                </c:pt>
                <c:pt idx="43">
                  <c:v>4</c:v>
                </c:pt>
                <c:pt idx="44">
                  <c:v>4.1000000000000005</c:v>
                </c:pt>
                <c:pt idx="45">
                  <c:v>4.2</c:v>
                </c:pt>
                <c:pt idx="46">
                  <c:v>4.3</c:v>
                </c:pt>
                <c:pt idx="47">
                  <c:v>4.4</c:v>
                </c:pt>
                <c:pt idx="48">
                  <c:v>4.5</c:v>
                </c:pt>
                <c:pt idx="49">
                  <c:v>4.6000000000000005</c:v>
                </c:pt>
                <c:pt idx="50">
                  <c:v>4.7</c:v>
                </c:pt>
                <c:pt idx="51">
                  <c:v>4.800000000000001</c:v>
                </c:pt>
                <c:pt idx="52">
                  <c:v>4.9</c:v>
                </c:pt>
                <c:pt idx="53">
                  <c:v>5</c:v>
                </c:pt>
                <c:pt idx="54">
                  <c:v>5.1000000000000005</c:v>
                </c:pt>
                <c:pt idx="55">
                  <c:v>5.2</c:v>
                </c:pt>
                <c:pt idx="56">
                  <c:v>5.300000000000001</c:v>
                </c:pt>
                <c:pt idx="57">
                  <c:v>5.4</c:v>
                </c:pt>
                <c:pt idx="58">
                  <c:v>5.5</c:v>
                </c:pt>
                <c:pt idx="59">
                  <c:v>5.6000000000000005</c:v>
                </c:pt>
                <c:pt idx="60">
                  <c:v>5.7</c:v>
                </c:pt>
                <c:pt idx="61">
                  <c:v>5.800000000000001</c:v>
                </c:pt>
                <c:pt idx="62">
                  <c:v>5.9</c:v>
                </c:pt>
                <c:pt idx="63">
                  <c:v>6</c:v>
                </c:pt>
                <c:pt idx="64">
                  <c:v>6.083222152031058</c:v>
                </c:pt>
                <c:pt idx="65">
                  <c:v>6.1000000000000005</c:v>
                </c:pt>
                <c:pt idx="66">
                  <c:v>6.2</c:v>
                </c:pt>
                <c:pt idx="67">
                  <c:v>6.300000000000001</c:v>
                </c:pt>
                <c:pt idx="68">
                  <c:v>6.4</c:v>
                </c:pt>
                <c:pt idx="69">
                  <c:v>6.5</c:v>
                </c:pt>
                <c:pt idx="70">
                  <c:v>6.6000000000000005</c:v>
                </c:pt>
                <c:pt idx="71">
                  <c:v>6.7</c:v>
                </c:pt>
                <c:pt idx="72">
                  <c:v>6.800000000000001</c:v>
                </c:pt>
                <c:pt idx="73">
                  <c:v>6.9</c:v>
                </c:pt>
                <c:pt idx="74">
                  <c:v>6.917957684158697</c:v>
                </c:pt>
                <c:pt idx="75">
                  <c:v>7</c:v>
                </c:pt>
                <c:pt idx="76">
                  <c:v>7.1000000000000005</c:v>
                </c:pt>
                <c:pt idx="77">
                  <c:v>7.2</c:v>
                </c:pt>
                <c:pt idx="78">
                  <c:v>7.300000000000001</c:v>
                </c:pt>
                <c:pt idx="79">
                  <c:v>7.4</c:v>
                </c:pt>
                <c:pt idx="80">
                  <c:v>7.5</c:v>
                </c:pt>
                <c:pt idx="81">
                  <c:v>7.6000000000000005</c:v>
                </c:pt>
                <c:pt idx="82">
                  <c:v>7.7</c:v>
                </c:pt>
                <c:pt idx="83">
                  <c:v>7.800000000000001</c:v>
                </c:pt>
                <c:pt idx="84">
                  <c:v>7.9</c:v>
                </c:pt>
                <c:pt idx="85">
                  <c:v>8</c:v>
                </c:pt>
                <c:pt idx="86">
                  <c:v>8.1</c:v>
                </c:pt>
                <c:pt idx="87">
                  <c:v>8.200000000000001</c:v>
                </c:pt>
                <c:pt idx="88">
                  <c:v>8.3</c:v>
                </c:pt>
                <c:pt idx="89">
                  <c:v>8.4</c:v>
                </c:pt>
                <c:pt idx="90">
                  <c:v>8.5</c:v>
                </c:pt>
                <c:pt idx="91">
                  <c:v>8.6</c:v>
                </c:pt>
                <c:pt idx="92">
                  <c:v>8.700000000000001</c:v>
                </c:pt>
                <c:pt idx="93">
                  <c:v>8.8</c:v>
                </c:pt>
                <c:pt idx="94">
                  <c:v>8.9</c:v>
                </c:pt>
                <c:pt idx="95">
                  <c:v>9</c:v>
                </c:pt>
                <c:pt idx="96">
                  <c:v>9.1</c:v>
                </c:pt>
                <c:pt idx="97">
                  <c:v>9.200000000000001</c:v>
                </c:pt>
                <c:pt idx="98">
                  <c:v>9.3</c:v>
                </c:pt>
                <c:pt idx="99">
                  <c:v>9.4</c:v>
                </c:pt>
                <c:pt idx="100">
                  <c:v>9.5</c:v>
                </c:pt>
                <c:pt idx="101">
                  <c:v>9.600000000000001</c:v>
                </c:pt>
                <c:pt idx="102">
                  <c:v>9.700000000000001</c:v>
                </c:pt>
                <c:pt idx="103">
                  <c:v>9.8</c:v>
                </c:pt>
                <c:pt idx="104">
                  <c:v>9.864118015875377</c:v>
                </c:pt>
                <c:pt idx="105">
                  <c:v>9.9</c:v>
                </c:pt>
                <c:pt idx="106">
                  <c:v>10</c:v>
                </c:pt>
              </c:strCache>
            </c:strRef>
          </c:cat>
          <c:val>
            <c:numRef>
              <c:f>Sheet1!$B$3:$DD$3</c:f>
              <c:numCache>
                <c:ptCount val="107"/>
                <c:pt idx="0">
                  <c:v>1.391951</c:v>
                </c:pt>
                <c:pt idx="1">
                  <c:v>1.896751</c:v>
                </c:pt>
                <c:pt idx="2">
                  <c:v>1.965640</c:v>
                </c:pt>
                <c:pt idx="3">
                  <c:v>2.086426</c:v>
                </c:pt>
                <c:pt idx="4">
                  <c:v>2.193556</c:v>
                </c:pt>
                <c:pt idx="5">
                  <c:v>2.276101</c:v>
                </c:pt>
                <c:pt idx="6">
                  <c:v>2.465777</c:v>
                </c:pt>
                <c:pt idx="7">
                  <c:v>2.655452</c:v>
                </c:pt>
                <c:pt idx="8">
                  <c:v>2.845127</c:v>
                </c:pt>
                <c:pt idx="9">
                  <c:v>3.034802</c:v>
                </c:pt>
                <c:pt idx="10">
                  <c:v>3.224477</c:v>
                </c:pt>
                <c:pt idx="11">
                  <c:v>3.414152</c:v>
                </c:pt>
                <c:pt idx="12">
                  <c:v>3.603827</c:v>
                </c:pt>
                <c:pt idx="13">
                  <c:v>3.793502</c:v>
                </c:pt>
                <c:pt idx="14">
                  <c:v>3.983177</c:v>
                </c:pt>
                <c:pt idx="15">
                  <c:v>4.172853</c:v>
                </c:pt>
                <c:pt idx="16">
                  <c:v>4.362528</c:v>
                </c:pt>
                <c:pt idx="17">
                  <c:v>4.552203</c:v>
                </c:pt>
                <c:pt idx="18">
                  <c:v>4.741878</c:v>
                </c:pt>
                <c:pt idx="19">
                  <c:v>4.931553</c:v>
                </c:pt>
                <c:pt idx="20">
                  <c:v>5.121228</c:v>
                </c:pt>
                <c:pt idx="21">
                  <c:v>5.310903</c:v>
                </c:pt>
                <c:pt idx="22">
                  <c:v>5.500578</c:v>
                </c:pt>
                <c:pt idx="23">
                  <c:v>5.690253</c:v>
                </c:pt>
                <c:pt idx="24">
                  <c:v>5.879929</c:v>
                </c:pt>
                <c:pt idx="25">
                  <c:v>6.069604</c:v>
                </c:pt>
                <c:pt idx="26">
                  <c:v>6.259279</c:v>
                </c:pt>
                <c:pt idx="27">
                  <c:v>6.448954</c:v>
                </c:pt>
                <c:pt idx="28">
                  <c:v>6.638629</c:v>
                </c:pt>
                <c:pt idx="29">
                  <c:v>6.828304</c:v>
                </c:pt>
                <c:pt idx="30">
                  <c:v>7.017979</c:v>
                </c:pt>
                <c:pt idx="31">
                  <c:v>7.207654</c:v>
                </c:pt>
                <c:pt idx="32">
                  <c:v>7.397330</c:v>
                </c:pt>
                <c:pt idx="33">
                  <c:v>7.587005</c:v>
                </c:pt>
                <c:pt idx="34">
                  <c:v>7.776680</c:v>
                </c:pt>
                <c:pt idx="35">
                  <c:v>7.966355</c:v>
                </c:pt>
                <c:pt idx="36">
                  <c:v>8.156030</c:v>
                </c:pt>
                <c:pt idx="37">
                  <c:v>8.345705</c:v>
                </c:pt>
                <c:pt idx="38">
                  <c:v>8.535380</c:v>
                </c:pt>
                <c:pt idx="39">
                  <c:v>8.725055</c:v>
                </c:pt>
                <c:pt idx="40">
                  <c:v>8.914730</c:v>
                </c:pt>
                <c:pt idx="41">
                  <c:v>9.104406</c:v>
                </c:pt>
                <c:pt idx="42">
                  <c:v>9.294081</c:v>
                </c:pt>
                <c:pt idx="43">
                  <c:v>9.483756</c:v>
                </c:pt>
                <c:pt idx="44">
                  <c:v>9.673431</c:v>
                </c:pt>
                <c:pt idx="45">
                  <c:v>9.863106</c:v>
                </c:pt>
                <c:pt idx="46">
                  <c:v>10.052781</c:v>
                </c:pt>
                <c:pt idx="47">
                  <c:v>10.242456</c:v>
                </c:pt>
                <c:pt idx="48">
                  <c:v>10.432131</c:v>
                </c:pt>
                <c:pt idx="49">
                  <c:v>10.621807</c:v>
                </c:pt>
                <c:pt idx="50">
                  <c:v>10.811482</c:v>
                </c:pt>
                <c:pt idx="51">
                  <c:v>11.001157</c:v>
                </c:pt>
                <c:pt idx="52">
                  <c:v>11.190832</c:v>
                </c:pt>
                <c:pt idx="53">
                  <c:v>11.380507</c:v>
                </c:pt>
                <c:pt idx="54">
                  <c:v>11.570182</c:v>
                </c:pt>
                <c:pt idx="55">
                  <c:v>11.759857</c:v>
                </c:pt>
                <c:pt idx="56">
                  <c:v>11.949532</c:v>
                </c:pt>
                <c:pt idx="57">
                  <c:v>12.139207</c:v>
                </c:pt>
                <c:pt idx="58">
                  <c:v>12.328883</c:v>
                </c:pt>
                <c:pt idx="59">
                  <c:v>12.518558</c:v>
                </c:pt>
                <c:pt idx="60">
                  <c:v>12.708233</c:v>
                </c:pt>
                <c:pt idx="61">
                  <c:v>12.897908</c:v>
                </c:pt>
                <c:pt idx="62">
                  <c:v>13.087583</c:v>
                </c:pt>
                <c:pt idx="63">
                  <c:v>13.277258</c:v>
                </c:pt>
                <c:pt idx="64">
                  <c:v>13.435110</c:v>
                </c:pt>
                <c:pt idx="65">
                  <c:v>13.466933</c:v>
                </c:pt>
                <c:pt idx="66">
                  <c:v>13.656608</c:v>
                </c:pt>
                <c:pt idx="67">
                  <c:v>13.846283</c:v>
                </c:pt>
                <c:pt idx="68">
                  <c:v>14.035959</c:v>
                </c:pt>
                <c:pt idx="69">
                  <c:v>14.225634</c:v>
                </c:pt>
                <c:pt idx="70">
                  <c:v>14.415309</c:v>
                </c:pt>
                <c:pt idx="71">
                  <c:v>14.604984</c:v>
                </c:pt>
                <c:pt idx="72">
                  <c:v>14.794659</c:v>
                </c:pt>
                <c:pt idx="73">
                  <c:v>14.984334</c:v>
                </c:pt>
                <c:pt idx="74">
                  <c:v>15.018395</c:v>
                </c:pt>
                <c:pt idx="75">
                  <c:v>15.174009</c:v>
                </c:pt>
                <c:pt idx="76">
                  <c:v>15.363684</c:v>
                </c:pt>
                <c:pt idx="77">
                  <c:v>15.553360</c:v>
                </c:pt>
                <c:pt idx="78">
                  <c:v>15.743035</c:v>
                </c:pt>
                <c:pt idx="79">
                  <c:v>15.932710</c:v>
                </c:pt>
                <c:pt idx="80">
                  <c:v>16.122385</c:v>
                </c:pt>
                <c:pt idx="81">
                  <c:v>16.312060</c:v>
                </c:pt>
                <c:pt idx="82">
                  <c:v>16.501735</c:v>
                </c:pt>
                <c:pt idx="83">
                  <c:v>16.691410</c:v>
                </c:pt>
                <c:pt idx="84">
                  <c:v>16.881085</c:v>
                </c:pt>
                <c:pt idx="85">
                  <c:v>17.070760</c:v>
                </c:pt>
                <c:pt idx="86">
                  <c:v>17.260436</c:v>
                </c:pt>
                <c:pt idx="87">
                  <c:v>17.450111</c:v>
                </c:pt>
                <c:pt idx="88">
                  <c:v>17.639786</c:v>
                </c:pt>
                <c:pt idx="89">
                  <c:v>17.829461</c:v>
                </c:pt>
                <c:pt idx="90">
                  <c:v>18.019136</c:v>
                </c:pt>
                <c:pt idx="91">
                  <c:v>18.208811</c:v>
                </c:pt>
                <c:pt idx="92">
                  <c:v>18.398486</c:v>
                </c:pt>
                <c:pt idx="93">
                  <c:v>18.588161</c:v>
                </c:pt>
                <c:pt idx="94">
                  <c:v>18.777837</c:v>
                </c:pt>
                <c:pt idx="95">
                  <c:v>18.967512</c:v>
                </c:pt>
                <c:pt idx="96">
                  <c:v>19.157187</c:v>
                </c:pt>
                <c:pt idx="97">
                  <c:v>19.346862</c:v>
                </c:pt>
                <c:pt idx="98">
                  <c:v>19.536537</c:v>
                </c:pt>
                <c:pt idx="99">
                  <c:v>19.726212</c:v>
                </c:pt>
                <c:pt idx="100">
                  <c:v>19.915887</c:v>
                </c:pt>
                <c:pt idx="101">
                  <c:v>20.105562</c:v>
                </c:pt>
                <c:pt idx="102">
                  <c:v>20.295237</c:v>
                </c:pt>
                <c:pt idx="103">
                  <c:v>20.484913</c:v>
                </c:pt>
                <c:pt idx="104">
                  <c:v>20.606528</c:v>
                </c:pt>
                <c:pt idx="105">
                  <c:v>20.674588</c:v>
                </c:pt>
                <c:pt idx="106">
                  <c:v>20.864263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Degree 5</c:v>
                </c:pt>
              </c:strCache>
            </c:strRef>
          </c:tx>
          <c:spPr>
            <a:noFill/>
            <a:ln w="76200" cap="flat">
              <a:solidFill>
                <a:srgbClr val="F7BA01"/>
              </a:solidFill>
              <a:prstDash val="solid"/>
              <a:miter lim="400000"/>
            </a:ln>
            <a:effectLst/>
          </c:spPr>
          <c:marker>
            <c:symbol val="none"/>
            <c:size val="2"/>
            <c:spPr>
              <a:noFill/>
              <a:ln w="76200" cap="flat">
                <a:solidFill>
                  <a:srgbClr val="F7BA01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Sheet1!$B$1:$DD$1</c:f>
              <c:strCache>
                <c:ptCount val="107"/>
                <c:pt idx="0">
                  <c:v>0</c:v>
                </c:pt>
                <c:pt idx="1">
                  <c:v>0</c:v>
                </c:pt>
                <c:pt idx="2">
                  <c:v>0.036319211625731596</c:v>
                </c:pt>
                <c:pt idx="3">
                  <c:v>0.1</c:v>
                </c:pt>
                <c:pt idx="4">
                  <c:v>0.15648082078747905</c:v>
                </c:pt>
                <c:pt idx="5">
                  <c:v>0.2</c:v>
                </c:pt>
                <c:pt idx="6">
                  <c:v>0.30000000000000004</c:v>
                </c:pt>
                <c:pt idx="7">
                  <c:v>0.4</c:v>
                </c:pt>
                <c:pt idx="8">
                  <c:v>0.5</c:v>
                </c:pt>
                <c:pt idx="9">
                  <c:v>0.6000000000000001</c:v>
                </c:pt>
                <c:pt idx="10">
                  <c:v>0.7000000000000001</c:v>
                </c:pt>
                <c:pt idx="11">
                  <c:v>0.8</c:v>
                </c:pt>
                <c:pt idx="12">
                  <c:v>0.9</c:v>
                </c:pt>
                <c:pt idx="13">
                  <c:v>1</c:v>
                </c:pt>
                <c:pt idx="14">
                  <c:v>1.1</c:v>
                </c:pt>
                <c:pt idx="15">
                  <c:v>1.2000000000000002</c:v>
                </c:pt>
                <c:pt idx="16">
                  <c:v>1.3</c:v>
                </c:pt>
                <c:pt idx="17">
                  <c:v>1.4000000000000001</c:v>
                </c:pt>
                <c:pt idx="18">
                  <c:v>1.5</c:v>
                </c:pt>
                <c:pt idx="19">
                  <c:v>1.6</c:v>
                </c:pt>
                <c:pt idx="20">
                  <c:v>1.7000000000000002</c:v>
                </c:pt>
                <c:pt idx="21">
                  <c:v>1.8</c:v>
                </c:pt>
                <c:pt idx="22">
                  <c:v>1.9000000000000001</c:v>
                </c:pt>
                <c:pt idx="23">
                  <c:v>2</c:v>
                </c:pt>
                <c:pt idx="24">
                  <c:v>2.1</c:v>
                </c:pt>
                <c:pt idx="25">
                  <c:v>2.2</c:v>
                </c:pt>
                <c:pt idx="26">
                  <c:v>2.3000000000000003</c:v>
                </c:pt>
                <c:pt idx="27">
                  <c:v>2.4000000000000004</c:v>
                </c:pt>
                <c:pt idx="28">
                  <c:v>2.5</c:v>
                </c:pt>
                <c:pt idx="29">
                  <c:v>2.6</c:v>
                </c:pt>
                <c:pt idx="30">
                  <c:v>2.7</c:v>
                </c:pt>
                <c:pt idx="31">
                  <c:v>2.8000000000000003</c:v>
                </c:pt>
                <c:pt idx="32">
                  <c:v>2.9000000000000004</c:v>
                </c:pt>
                <c:pt idx="33">
                  <c:v>3</c:v>
                </c:pt>
                <c:pt idx="34">
                  <c:v>3.1</c:v>
                </c:pt>
                <c:pt idx="35">
                  <c:v>3.2</c:v>
                </c:pt>
                <c:pt idx="36">
                  <c:v>3.3000000000000003</c:v>
                </c:pt>
                <c:pt idx="37">
                  <c:v>3.4000000000000004</c:v>
                </c:pt>
                <c:pt idx="38">
                  <c:v>3.5</c:v>
                </c:pt>
                <c:pt idx="39">
                  <c:v>3.6</c:v>
                </c:pt>
                <c:pt idx="40">
                  <c:v>3.7</c:v>
                </c:pt>
                <c:pt idx="41">
                  <c:v>3.8000000000000003</c:v>
                </c:pt>
                <c:pt idx="42">
                  <c:v>3.9000000000000004</c:v>
                </c:pt>
                <c:pt idx="43">
                  <c:v>4</c:v>
                </c:pt>
                <c:pt idx="44">
                  <c:v>4.1000000000000005</c:v>
                </c:pt>
                <c:pt idx="45">
                  <c:v>4.2</c:v>
                </c:pt>
                <c:pt idx="46">
                  <c:v>4.3</c:v>
                </c:pt>
                <c:pt idx="47">
                  <c:v>4.4</c:v>
                </c:pt>
                <c:pt idx="48">
                  <c:v>4.5</c:v>
                </c:pt>
                <c:pt idx="49">
                  <c:v>4.6000000000000005</c:v>
                </c:pt>
                <c:pt idx="50">
                  <c:v>4.7</c:v>
                </c:pt>
                <c:pt idx="51">
                  <c:v>4.800000000000001</c:v>
                </c:pt>
                <c:pt idx="52">
                  <c:v>4.9</c:v>
                </c:pt>
                <c:pt idx="53">
                  <c:v>5</c:v>
                </c:pt>
                <c:pt idx="54">
                  <c:v>5.1000000000000005</c:v>
                </c:pt>
                <c:pt idx="55">
                  <c:v>5.2</c:v>
                </c:pt>
                <c:pt idx="56">
                  <c:v>5.300000000000001</c:v>
                </c:pt>
                <c:pt idx="57">
                  <c:v>5.4</c:v>
                </c:pt>
                <c:pt idx="58">
                  <c:v>5.5</c:v>
                </c:pt>
                <c:pt idx="59">
                  <c:v>5.6000000000000005</c:v>
                </c:pt>
                <c:pt idx="60">
                  <c:v>5.7</c:v>
                </c:pt>
                <c:pt idx="61">
                  <c:v>5.800000000000001</c:v>
                </c:pt>
                <c:pt idx="62">
                  <c:v>5.9</c:v>
                </c:pt>
                <c:pt idx="63">
                  <c:v>6</c:v>
                </c:pt>
                <c:pt idx="64">
                  <c:v>6.083222152031058</c:v>
                </c:pt>
                <c:pt idx="65">
                  <c:v>6.1000000000000005</c:v>
                </c:pt>
                <c:pt idx="66">
                  <c:v>6.2</c:v>
                </c:pt>
                <c:pt idx="67">
                  <c:v>6.300000000000001</c:v>
                </c:pt>
                <c:pt idx="68">
                  <c:v>6.4</c:v>
                </c:pt>
                <c:pt idx="69">
                  <c:v>6.5</c:v>
                </c:pt>
                <c:pt idx="70">
                  <c:v>6.6000000000000005</c:v>
                </c:pt>
                <c:pt idx="71">
                  <c:v>6.7</c:v>
                </c:pt>
                <c:pt idx="72">
                  <c:v>6.800000000000001</c:v>
                </c:pt>
                <c:pt idx="73">
                  <c:v>6.9</c:v>
                </c:pt>
                <c:pt idx="74">
                  <c:v>6.917957684158697</c:v>
                </c:pt>
                <c:pt idx="75">
                  <c:v>7</c:v>
                </c:pt>
                <c:pt idx="76">
                  <c:v>7.1000000000000005</c:v>
                </c:pt>
                <c:pt idx="77">
                  <c:v>7.2</c:v>
                </c:pt>
                <c:pt idx="78">
                  <c:v>7.300000000000001</c:v>
                </c:pt>
                <c:pt idx="79">
                  <c:v>7.4</c:v>
                </c:pt>
                <c:pt idx="80">
                  <c:v>7.5</c:v>
                </c:pt>
                <c:pt idx="81">
                  <c:v>7.6000000000000005</c:v>
                </c:pt>
                <c:pt idx="82">
                  <c:v>7.7</c:v>
                </c:pt>
                <c:pt idx="83">
                  <c:v>7.800000000000001</c:v>
                </c:pt>
                <c:pt idx="84">
                  <c:v>7.9</c:v>
                </c:pt>
                <c:pt idx="85">
                  <c:v>8</c:v>
                </c:pt>
                <c:pt idx="86">
                  <c:v>8.1</c:v>
                </c:pt>
                <c:pt idx="87">
                  <c:v>8.200000000000001</c:v>
                </c:pt>
                <c:pt idx="88">
                  <c:v>8.3</c:v>
                </c:pt>
                <c:pt idx="89">
                  <c:v>8.4</c:v>
                </c:pt>
                <c:pt idx="90">
                  <c:v>8.5</c:v>
                </c:pt>
                <c:pt idx="91">
                  <c:v>8.6</c:v>
                </c:pt>
                <c:pt idx="92">
                  <c:v>8.700000000000001</c:v>
                </c:pt>
                <c:pt idx="93">
                  <c:v>8.8</c:v>
                </c:pt>
                <c:pt idx="94">
                  <c:v>8.9</c:v>
                </c:pt>
                <c:pt idx="95">
                  <c:v>9</c:v>
                </c:pt>
                <c:pt idx="96">
                  <c:v>9.1</c:v>
                </c:pt>
                <c:pt idx="97">
                  <c:v>9.200000000000001</c:v>
                </c:pt>
                <c:pt idx="98">
                  <c:v>9.3</c:v>
                </c:pt>
                <c:pt idx="99">
                  <c:v>9.4</c:v>
                </c:pt>
                <c:pt idx="100">
                  <c:v>9.5</c:v>
                </c:pt>
                <c:pt idx="101">
                  <c:v>9.600000000000001</c:v>
                </c:pt>
                <c:pt idx="102">
                  <c:v>9.700000000000001</c:v>
                </c:pt>
                <c:pt idx="103">
                  <c:v>9.8</c:v>
                </c:pt>
                <c:pt idx="104">
                  <c:v>9.864118015875377</c:v>
                </c:pt>
                <c:pt idx="105">
                  <c:v>9.9</c:v>
                </c:pt>
                <c:pt idx="106">
                  <c:v>10</c:v>
                </c:pt>
              </c:strCache>
            </c:strRef>
          </c:cat>
          <c:val>
            <c:numRef>
              <c:f>Sheet1!$B$4:$DD$4</c:f>
              <c:numCache>
                <c:ptCount val="107"/>
                <c:pt idx="0">
                  <c:v>4.986471</c:v>
                </c:pt>
                <c:pt idx="1">
                  <c:v>1.627616</c:v>
                </c:pt>
                <c:pt idx="2">
                  <c:v>2.045598</c:v>
                </c:pt>
                <c:pt idx="3">
                  <c:v>2.755375</c:v>
                </c:pt>
                <c:pt idx="4">
                  <c:v>3.360585</c:v>
                </c:pt>
                <c:pt idx="5">
                  <c:v>3.811518</c:v>
                </c:pt>
                <c:pt idx="6">
                  <c:v>4.797776</c:v>
                </c:pt>
                <c:pt idx="7">
                  <c:v>5.715931</c:v>
                </c:pt>
                <c:pt idx="8">
                  <c:v>6.567810</c:v>
                </c:pt>
                <c:pt idx="9">
                  <c:v>7.355286</c:v>
                </c:pt>
                <c:pt idx="10">
                  <c:v>8.080276</c:v>
                </c:pt>
                <c:pt idx="11">
                  <c:v>8.744733</c:v>
                </c:pt>
                <c:pt idx="12">
                  <c:v>9.350648</c:v>
                </c:pt>
                <c:pt idx="13">
                  <c:v>9.900043</c:v>
                </c:pt>
                <c:pt idx="14">
                  <c:v>10.394974</c:v>
                </c:pt>
                <c:pt idx="15">
                  <c:v>10.837522</c:v>
                </c:pt>
                <c:pt idx="16">
                  <c:v>11.229792</c:v>
                </c:pt>
                <c:pt idx="17">
                  <c:v>11.573913</c:v>
                </c:pt>
                <c:pt idx="18">
                  <c:v>11.872033</c:v>
                </c:pt>
                <c:pt idx="19">
                  <c:v>12.126315</c:v>
                </c:pt>
                <c:pt idx="20">
                  <c:v>12.338934</c:v>
                </c:pt>
                <c:pt idx="21">
                  <c:v>12.512079</c:v>
                </c:pt>
                <c:pt idx="22">
                  <c:v>12.647944</c:v>
                </c:pt>
                <c:pt idx="23">
                  <c:v>12.748728</c:v>
                </c:pt>
                <c:pt idx="24">
                  <c:v>12.816632</c:v>
                </c:pt>
                <c:pt idx="25">
                  <c:v>12.853857</c:v>
                </c:pt>
                <c:pt idx="26">
                  <c:v>12.862599</c:v>
                </c:pt>
                <c:pt idx="27">
                  <c:v>12.845047</c:v>
                </c:pt>
                <c:pt idx="28">
                  <c:v>12.803382</c:v>
                </c:pt>
                <c:pt idx="29">
                  <c:v>12.739772</c:v>
                </c:pt>
                <c:pt idx="30">
                  <c:v>12.656368</c:v>
                </c:pt>
                <c:pt idx="31">
                  <c:v>12.555305</c:v>
                </c:pt>
                <c:pt idx="32">
                  <c:v>12.438697</c:v>
                </c:pt>
                <c:pt idx="33">
                  <c:v>12.308633</c:v>
                </c:pt>
                <c:pt idx="34">
                  <c:v>12.167175</c:v>
                </c:pt>
                <c:pt idx="35">
                  <c:v>12.016357</c:v>
                </c:pt>
                <c:pt idx="36">
                  <c:v>11.858180</c:v>
                </c:pt>
                <c:pt idx="37">
                  <c:v>11.694609</c:v>
                </c:pt>
                <c:pt idx="38">
                  <c:v>11.527572</c:v>
                </c:pt>
                <c:pt idx="39">
                  <c:v>11.358955</c:v>
                </c:pt>
                <c:pt idx="40">
                  <c:v>11.190601</c:v>
                </c:pt>
                <c:pt idx="41">
                  <c:v>11.024305</c:v>
                </c:pt>
                <c:pt idx="42">
                  <c:v>10.861815</c:v>
                </c:pt>
                <c:pt idx="43">
                  <c:v>10.704823</c:v>
                </c:pt>
                <c:pt idx="44">
                  <c:v>10.554970</c:v>
                </c:pt>
                <c:pt idx="45">
                  <c:v>10.413834</c:v>
                </c:pt>
                <c:pt idx="46">
                  <c:v>10.282937</c:v>
                </c:pt>
                <c:pt idx="47">
                  <c:v>10.163734</c:v>
                </c:pt>
                <c:pt idx="48">
                  <c:v>10.057614</c:v>
                </c:pt>
                <c:pt idx="49">
                  <c:v>9.965897</c:v>
                </c:pt>
                <c:pt idx="50">
                  <c:v>9.889830</c:v>
                </c:pt>
                <c:pt idx="51">
                  <c:v>9.830584</c:v>
                </c:pt>
                <c:pt idx="52">
                  <c:v>9.789255</c:v>
                </c:pt>
                <c:pt idx="53">
                  <c:v>9.766854</c:v>
                </c:pt>
                <c:pt idx="54">
                  <c:v>9.764311</c:v>
                </c:pt>
                <c:pt idx="55">
                  <c:v>9.782468</c:v>
                </c:pt>
                <c:pt idx="56">
                  <c:v>9.822078</c:v>
                </c:pt>
                <c:pt idx="57">
                  <c:v>9.883802</c:v>
                </c:pt>
                <c:pt idx="58">
                  <c:v>9.968205</c:v>
                </c:pt>
                <c:pt idx="59">
                  <c:v>10.075754</c:v>
                </c:pt>
                <c:pt idx="60">
                  <c:v>10.206815</c:v>
                </c:pt>
                <c:pt idx="61">
                  <c:v>10.361651</c:v>
                </c:pt>
                <c:pt idx="62">
                  <c:v>10.540417</c:v>
                </c:pt>
                <c:pt idx="63">
                  <c:v>10.743160</c:v>
                </c:pt>
                <c:pt idx="64">
                  <c:v>10.930123</c:v>
                </c:pt>
                <c:pt idx="65">
                  <c:v>10.969813</c:v>
                </c:pt>
                <c:pt idx="66">
                  <c:v>11.220196</c:v>
                </c:pt>
                <c:pt idx="67">
                  <c:v>11.494008</c:v>
                </c:pt>
                <c:pt idx="68">
                  <c:v>11.790829</c:v>
                </c:pt>
                <c:pt idx="69">
                  <c:v>12.110115</c:v>
                </c:pt>
                <c:pt idx="70">
                  <c:v>12.451195</c:v>
                </c:pt>
                <c:pt idx="71">
                  <c:v>12.813269</c:v>
                </c:pt>
                <c:pt idx="72">
                  <c:v>13.195404</c:v>
                </c:pt>
                <c:pt idx="73">
                  <c:v>13.596531</c:v>
                </c:pt>
                <c:pt idx="74">
                  <c:v>13.670485</c:v>
                </c:pt>
                <c:pt idx="75">
                  <c:v>14.015445</c:v>
                </c:pt>
                <c:pt idx="76">
                  <c:v>14.450800</c:v>
                </c:pt>
                <c:pt idx="77">
                  <c:v>14.901102</c:v>
                </c:pt>
                <c:pt idx="78">
                  <c:v>15.364717</c:v>
                </c:pt>
                <c:pt idx="79">
                  <c:v>15.839856</c:v>
                </c:pt>
                <c:pt idx="80">
                  <c:v>16.324580</c:v>
                </c:pt>
                <c:pt idx="81">
                  <c:v>16.816795</c:v>
                </c:pt>
                <c:pt idx="82">
                  <c:v>17.314247</c:v>
                </c:pt>
                <c:pt idx="83">
                  <c:v>17.814524</c:v>
                </c:pt>
                <c:pt idx="84">
                  <c:v>18.315048</c:v>
                </c:pt>
                <c:pt idx="85">
                  <c:v>18.813075</c:v>
                </c:pt>
                <c:pt idx="86">
                  <c:v>19.305691</c:v>
                </c:pt>
                <c:pt idx="87">
                  <c:v>19.789811</c:v>
                </c:pt>
                <c:pt idx="88">
                  <c:v>20.262174</c:v>
                </c:pt>
                <c:pt idx="89">
                  <c:v>20.719340</c:v>
                </c:pt>
                <c:pt idx="90">
                  <c:v>21.157690</c:v>
                </c:pt>
                <c:pt idx="91">
                  <c:v>21.573419</c:v>
                </c:pt>
                <c:pt idx="92">
                  <c:v>21.962537</c:v>
                </c:pt>
                <c:pt idx="93">
                  <c:v>22.320864</c:v>
                </c:pt>
                <c:pt idx="94">
                  <c:v>22.644028</c:v>
                </c:pt>
                <c:pt idx="95">
                  <c:v>22.927461</c:v>
                </c:pt>
                <c:pt idx="96">
                  <c:v>23.166398</c:v>
                </c:pt>
                <c:pt idx="97">
                  <c:v>23.355872</c:v>
                </c:pt>
                <c:pt idx="98">
                  <c:v>23.490713</c:v>
                </c:pt>
                <c:pt idx="99">
                  <c:v>23.565543</c:v>
                </c:pt>
                <c:pt idx="100">
                  <c:v>23.574778</c:v>
                </c:pt>
                <c:pt idx="101">
                  <c:v>23.512617</c:v>
                </c:pt>
                <c:pt idx="102">
                  <c:v>23.373047</c:v>
                </c:pt>
                <c:pt idx="103">
                  <c:v>23.149836</c:v>
                </c:pt>
                <c:pt idx="104">
                  <c:v>22.959730</c:v>
                </c:pt>
                <c:pt idx="105">
                  <c:v>22.836531</c:v>
                </c:pt>
                <c:pt idx="106">
                  <c:v>22.426455</c:v>
                </c:pt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.####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2"/>
        <c:crosses val="autoZero"/>
        <c:crossBetween val="midCat"/>
        <c:majorUnit val="7.5"/>
        <c:minorUnit val="3.7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Shape 15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3" name="Shape 24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24W:</a:t>
            </a:r>
          </a:p>
          <a:p>
            <a:pPr marL="305592" indent="-305592">
              <a:buSzPct val="75000"/>
              <a:buChar char="-"/>
            </a:pPr>
            <a:r>
              <a:t>Really didn't land.  We need to get a lot more concrete</a:t>
            </a:r>
          </a:p>
          <a:p>
            <a:pPr marL="305592" indent="-305592">
              <a:buSzPct val="75000"/>
              <a:buChar char="-"/>
            </a:pPr>
            <a:r>
              <a:t>Definitely ditch pseudocounts entirely.  This should the regularization and cross-validation lecture</a:t>
            </a:r>
          </a:p>
          <a:p>
            <a:pPr marL="305592" indent="-305592">
              <a:buSzPct val="75000"/>
              <a:buChar char="-"/>
            </a:pPr>
            <a:r>
              <a:t>Diagrams for cross validation.  Diagrams for training set as rv</a:t>
            </a:r>
          </a:p>
          <a:p>
            <a:pPr marL="305592" indent="-305592">
              <a:buSzPct val="75000"/>
              <a:buChar char="-"/>
            </a:pPr>
            <a:r>
              <a:t>EXPLICITLY do the H = trn(S_n) example for describing variance</a:t>
            </a:r>
          </a:p>
          <a:p>
            <a:pPr marL="305592" indent="-305592">
              <a:buSzPct val="75000"/>
              <a:buChar char="-"/>
            </a:pPr>
            <a:r>
              <a:t>Look at how Prince does this, follow his lead</a:t>
            </a:r>
          </a:p>
          <a:p>
            <a:pPr/>
          </a:p>
          <a:p>
            <a:pPr>
              <a:defRPr b="1"/>
            </a:pPr>
            <a:r>
              <a:t>23F:</a:t>
            </a:r>
          </a:p>
          <a:p>
            <a:pPr marL="305592" indent="-305592">
              <a:buSzPct val="75000"/>
              <a:buChar char="-"/>
            </a:pPr>
            <a:r>
              <a:t>Seemed like it landed okay.  Timing was fine if I hadn't had to do linear classification too</a:t>
            </a:r>
          </a:p>
          <a:p>
            <a:pPr marL="305592" indent="-305592">
              <a:buSzPct val="75000"/>
              <a:buChar char="-"/>
            </a:pPr>
            <a:r>
              <a:t>Might want to just drop pseudocounts, it wastes time and doesn't buy us much</a:t>
            </a:r>
          </a:p>
          <a:p>
            <a:pPr lvl="1" marL="750093" indent="-305593">
              <a:buSzPct val="75000"/>
              <a:buChar char="-"/>
            </a:pPr>
            <a:r>
              <a:t>Focus on regularization and cross-validation</a:t>
            </a:r>
          </a:p>
          <a:p>
            <a:pPr lvl="1" marL="750093" indent="-305593">
              <a:buSzPct val="75000"/>
              <a:buChar char="-"/>
            </a:pPr>
            <a:r>
              <a:t>VISUALS for cross-validation</a:t>
            </a:r>
          </a:p>
          <a:p>
            <a:pPr lvl="1" marL="750093" indent="-305593">
              <a:buSzPct val="75000"/>
              <a:buChar char="-"/>
            </a:pPr>
            <a:r>
              <a:t>CONCRETE EXAMPLE for regularization</a:t>
            </a:r>
          </a:p>
          <a:p>
            <a:pPr marL="305592" indent="-305592">
              <a:buSzPct val="75000"/>
              <a:buChar char="-"/>
            </a:pPr>
            <a:r>
              <a:t>We REALLY want some visuals for variance (i.e., multiple training data); even the more switched-on students weren't getting it on the first try</a:t>
            </a:r>
            <a:endParaRPr b="1"/>
          </a:p>
          <a:p>
            <a:pPr>
              <a:defRPr b="1"/>
            </a:pPr>
            <a:r>
              <a:t>23F (pre):</a:t>
            </a:r>
          </a:p>
          <a:p>
            <a:pPr/>
            <a:r>
              <a:t>- Let's do some concrete examples: Linear regression with squared loss and ridge regularization, 4-fold cross-validation to choose degree of polynomial, pseudocounts for restaurant problem with 3 restaurants</a:t>
            </a:r>
            <a:endParaRPr b="1"/>
          </a:p>
          <a:p>
            <a:pPr>
              <a:defRPr b="1"/>
            </a:pPr>
            <a:r>
              <a:t>23W:</a:t>
            </a:r>
          </a:p>
          <a:p>
            <a:pPr marL="305592" indent="-305592">
              <a:buSzPct val="75000"/>
              <a:buChar char="-"/>
            </a:pPr>
            <a:r>
              <a:t>felt like it wasn't really landing?  Maybe this one wants to be reworked</a:t>
            </a:r>
          </a:p>
          <a:p>
            <a:pPr marL="305592" indent="-305592">
              <a:buSzPct val="75000"/>
              <a:buChar char="-"/>
            </a:pPr>
            <a:r>
              <a:t>timing felt okay, but I also felt like I was making up a lot of examples on the fly; could help to have those baked right into the slides</a:t>
            </a:r>
          </a:p>
          <a:p>
            <a:pPr>
              <a:defRPr b="1"/>
            </a:pPr>
            <a:r>
              <a:t>23W (pre):</a:t>
            </a:r>
          </a:p>
          <a:p>
            <a:pPr/>
            <a:r>
              <a:t>- doing overfitting separately from linear models this time</a:t>
            </a:r>
          </a:p>
          <a:p>
            <a:pPr>
              <a:defRPr b="1"/>
            </a:pPr>
            <a:r>
              <a:t>22F:</a:t>
            </a:r>
          </a:p>
          <a:p>
            <a:pPr marL="305592" indent="-305592">
              <a:buSzPct val="75000"/>
              <a:buChar char="-"/>
            </a:pPr>
            <a:r>
              <a:t>ran out of time again</a:t>
            </a:r>
          </a:p>
          <a:p>
            <a:pPr marL="305592" indent="-305592">
              <a:buSzPct val="75000"/>
              <a:buChar char="-"/>
            </a:pPr>
            <a:r>
              <a:t>linear models alone took about 40-45 minutes</a:t>
            </a:r>
          </a:p>
          <a:p>
            <a:pPr marL="305592" indent="-305592">
              <a:buSzPct val="75000"/>
              <a:buChar char="-"/>
            </a:pPr>
            <a:r>
              <a:t>this whole lecture really needs more pictures</a:t>
            </a:r>
          </a:p>
          <a:p>
            <a:pPr>
              <a:defRPr b="1"/>
            </a:pPr>
            <a:r>
              <a:t>pre-22F:</a:t>
            </a:r>
          </a:p>
          <a:p>
            <a:pPr marL="305592" indent="-305592">
              <a:buSzPct val="75000"/>
              <a:buChar char="-"/>
            </a:pPr>
            <a:r>
              <a:t>Trying linear models here (they definitely don't fit in the previous lecture, even for the 80-minute timeslots)</a:t>
            </a:r>
          </a:p>
          <a:p>
            <a:pPr marL="305592" indent="-305592">
              <a:buSzPct val="75000"/>
              <a:buChar char="-"/>
            </a:pPr>
            <a:r>
              <a:t>Dropping decision trees entirely (and combo trees, obviously)</a:t>
            </a:r>
          </a:p>
          <a:p>
            <a:pPr marL="305592" indent="-305592">
              <a:buSzPct val="75000"/>
              <a:buChar char="-"/>
            </a:pPr>
            <a:r>
              <a:t>We need to think carefully about learning objectives for the linear models stuff</a:t>
            </a:r>
          </a:p>
          <a:p>
            <a:pPr marL="305592" indent="-305592">
              <a:buSzPct val="75000"/>
              <a:buChar char="-"/>
            </a:pPr>
            <a:r>
              <a:t>TODO: simple example for linear regression</a:t>
            </a:r>
          </a:p>
          <a:p>
            <a:pPr marL="305592" indent="-305592">
              <a:buSzPct val="75000"/>
              <a:buChar char="-"/>
            </a:pPr>
            <a:r>
              <a:t>TODO: simple example for linear discriminant classification </a:t>
            </a:r>
          </a:p>
          <a:p>
            <a:pPr marL="305592" indent="-305592">
              <a:buSzPct val="75000"/>
              <a:buChar char="-"/>
            </a:pPr>
            <a:r>
              <a:t>TODO: simple example for logistic regression (spam by keywords?)</a:t>
            </a:r>
          </a:p>
          <a:p>
            <a:pPr>
              <a:defRPr b="1"/>
            </a:pPr>
            <a:r>
              <a:t>22W:</a:t>
            </a:r>
          </a:p>
          <a:p>
            <a:pPr marL="305592" indent="-305592">
              <a:buSzPct val="75000"/>
              <a:buChar char="-"/>
            </a:pPr>
            <a:r>
              <a:t>made it through everything but went over by 5min</a:t>
            </a:r>
          </a:p>
          <a:p>
            <a:pPr marL="305592" indent="-305592">
              <a:buSzPct val="75000"/>
              <a:buChar char="-"/>
            </a:pPr>
            <a:r>
              <a:t>for pseudocounts, might want to call back to restaurant example</a:t>
            </a:r>
            <a:endParaRPr b="1"/>
          </a:p>
          <a:p>
            <a:pPr>
              <a:defRPr b="1"/>
            </a:pPr>
            <a:r>
              <a:t>21W:</a:t>
            </a:r>
          </a:p>
          <a:p>
            <a:pPr marL="305592" indent="-305592">
              <a:buSzPct val="75000"/>
              <a:buChar char="-"/>
            </a:pPr>
            <a:r>
              <a:t>LOL, just barely made it through causes of overfitting, didn't get to avoiding overfitting at all</a:t>
            </a:r>
          </a:p>
          <a:p>
            <a:pPr marL="305592" indent="-305592">
              <a:buSzPct val="75000"/>
              <a:buChar char="-"/>
            </a:pPr>
            <a:r>
              <a:t>Restaurant example confused people, I think some pictures of "population distn" and observed sample etc. would help a lot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78727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751014"/>
            <a:ext cx="19050000" cy="8840394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5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buSzPct val="145000"/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14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032000" y="357186"/>
            <a:ext cx="20320000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2032000" y="3643312"/>
            <a:ext cx="20320000" cy="8840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Avoiding Overfitting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/>
          <a:p>
            <a:pPr/>
            <a:r>
              <a:t>Avoiding Overfitting</a:t>
            </a:r>
          </a:p>
        </p:txBody>
      </p:sp>
      <p:sp>
        <p:nvSpPr>
          <p:cNvPr id="156" name="CMPUT 261: Introduction to Artificial Intelligence  P&amp;M §7.4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 defTabSz="788669">
              <a:defRPr sz="4992"/>
            </a:pPr>
            <a:r>
              <a:t>CMPUT 261: Introduction to Artificial Intelligence</a:t>
            </a:r>
            <a:br/>
            <a:br/>
            <a:r>
              <a:rPr sz="3455">
                <a:solidFill>
                  <a:srgbClr val="929292"/>
                </a:solidFill>
              </a:rPr>
              <a:t>P&amp;M</a:t>
            </a:r>
            <a:r>
              <a:t> </a:t>
            </a:r>
            <a:r>
              <a:rPr sz="3455">
                <a:solidFill>
                  <a:srgbClr val="929292"/>
                </a:solidFill>
              </a:rPr>
              <a:t>§7.4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Model Complexit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Model Complexity</a:t>
            </a:r>
          </a:p>
        </p:txBody>
      </p:sp>
      <p:sp>
        <p:nvSpPr>
          <p:cNvPr id="191" name="Adding more parameters to a model can usually fit the training data better…"/>
          <p:cNvSpPr txBox="1"/>
          <p:nvPr>
            <p:ph type="body" idx="1"/>
          </p:nvPr>
        </p:nvSpPr>
        <p:spPr>
          <a:xfrm>
            <a:off x="2667000" y="3643312"/>
            <a:ext cx="19329408" cy="8840393"/>
          </a:xfrm>
          <a:prstGeom prst="rect">
            <a:avLst/>
          </a:prstGeom>
        </p:spPr>
        <p:txBody>
          <a:bodyPr/>
          <a:lstStyle/>
          <a:p>
            <a:pPr/>
            <a:r>
              <a:t>Adding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more parameters</a:t>
            </a:r>
            <a:r>
              <a:t> to a model can usually fit the training data better</a:t>
            </a:r>
          </a:p>
          <a:p>
            <a:pPr lvl="2"/>
            <a:r>
              <a:t>Especially when the larger model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generalization</a:t>
            </a:r>
            <a:r>
              <a:t> of the smaller model; it is then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mathematically inevitable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Intuition: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Simple models can't represent much, so they are forced to prioritize the largest/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most important</a:t>
            </a:r>
            <a:r>
              <a:t> effects</a:t>
            </a:r>
          </a:p>
          <a:p>
            <a:pPr lvl="2"/>
            <a:r>
              <a:t>Complex models can represent more effects, including small,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unimportant</a:t>
            </a:r>
            <a:r>
              <a:t>, and 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spurious</a:t>
            </a:r>
            <a:r>
              <a:t> effects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Example: Fitting Polynomial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Example: Fitting Polynomials</a:t>
            </a:r>
          </a:p>
        </p:txBody>
      </p:sp>
      <p:sp>
        <p:nvSpPr>
          <p:cNvPr id="194" name="A linear fit won't hit every observation exactly…"/>
          <p:cNvSpPr txBox="1"/>
          <p:nvPr>
            <p:ph type="body" sz="half" idx="1"/>
          </p:nvPr>
        </p:nvSpPr>
        <p:spPr>
          <a:xfrm>
            <a:off x="2861640" y="3584271"/>
            <a:ext cx="11842686" cy="8840393"/>
          </a:xfrm>
          <a:prstGeom prst="rect">
            <a:avLst/>
          </a:prstGeom>
        </p:spPr>
        <p:txBody>
          <a:bodyPr/>
          <a:lstStyle/>
          <a:p>
            <a:pPr/>
            <a:r>
              <a:t>A linear fit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won't hit</a:t>
            </a:r>
            <a:r>
              <a:t> every observation exactly</a:t>
            </a:r>
          </a:p>
          <a:p>
            <a:pPr/>
            <a:r>
              <a:t>A sufficiently high-degree polynomial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will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model's predictions are more credible?</a:t>
            </a:r>
          </a:p>
        </p:txBody>
      </p:sp>
      <p:graphicFrame>
        <p:nvGraphicFramePr>
          <p:cNvPr id="195" name="2D Line Chart"/>
          <p:cNvGraphicFramePr/>
          <p:nvPr/>
        </p:nvGraphicFramePr>
        <p:xfrm>
          <a:off x="15011956" y="4799712"/>
          <a:ext cx="6556122" cy="708869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>
                                            <p:graphicEl>
                                              <a:chart bldStep="gridLegend" categoryIdx="-3" seriesIdx="-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5">
                                            <p:graphicEl>
                                              <a:chart bldStep="series" categoryIdx="-4" seriesIdx="0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5">
                                            <p:graphicEl>
                                              <a:chart bldStep="series" categoryIdx="-4" seriesIdx="1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5">
                                            <p:graphicEl>
                                              <a:chart bldStep="series" categoryIdx="-4" seriesIdx="2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5" grpId="1">
        <p:bldSub>
          <a:bldChart bld="series"/>
        </p:bldSub>
      </p:bldGraphic>
      <p:bldP build="p" bldLvl="5" animBg="1" rev="0" advAuto="0" spid="194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Big Data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Big Data</a:t>
            </a:r>
          </a:p>
        </p:txBody>
      </p:sp>
      <p:sp>
        <p:nvSpPr>
          <p:cNvPr id="198" name="More training examples usually lead to better predictions (i.e., better generalization) (why?)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More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training examples</a:t>
            </a:r>
            <a:r>
              <a:t> usually lead to better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predictions</a:t>
            </a: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r>
              <a:t>(i.e., better generalization)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?)</a:t>
            </a:r>
          </a:p>
          <a:p>
            <a:pPr/>
            <a:r>
              <a:t>But this is not a cure-all</a:t>
            </a:r>
          </a:p>
          <a:p>
            <a:pPr/>
            <a:r>
              <a:t>Often when we have access to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examples</a:t>
            </a:r>
            <a:r>
              <a:t>, we also have access to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features</a:t>
            </a:r>
            <a:r>
              <a:t> of the examples</a:t>
            </a:r>
          </a:p>
          <a:p>
            <a:pPr lvl="2"/>
            <a:r>
              <a:t>More features require more examples for efficient learning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Bia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Bias</a:t>
            </a:r>
            <a:br/>
          </a:p>
        </p:txBody>
      </p:sp>
      <p:sp>
        <p:nvSpPr>
          <p:cNvPr id="201" name="Bias is error from systematically finding an imperfect model…"/>
          <p:cNvSpPr txBox="1"/>
          <p:nvPr>
            <p:ph type="body" idx="1"/>
          </p:nvPr>
        </p:nvSpPr>
        <p:spPr>
          <a:xfrm>
            <a:off x="1367056" y="3466188"/>
            <a:ext cx="21649888" cy="9987082"/>
          </a:xfrm>
          <a:prstGeom prst="rect">
            <a:avLst/>
          </a:prstGeom>
        </p:spPr>
        <p:txBody>
          <a:bodyPr/>
          <a:lstStyle/>
          <a:p>
            <a:pPr marL="586740" indent="-586740" defTabSz="788669">
              <a:spcBef>
                <a:spcPts val="3400"/>
              </a:spcBef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Bias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error from systematically finding 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imperfect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model</a:t>
            </a:r>
          </a:p>
          <a:p>
            <a:pPr lvl="1" marL="1013458" indent="-586740" defTabSz="788669">
              <a:spcBef>
                <a:spcPts val="3400"/>
              </a:spcBef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Representation bias: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Hypothesis space does not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contain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model close enough to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ground truth</a:t>
            </a:r>
            <a:endParaRPr>
              <a:solidFill>
                <a:srgbClr val="C82506"/>
              </a:solidFill>
            </a:endParaRPr>
          </a:p>
          <a:p>
            <a:pPr lvl="1" marL="1013458" indent="-586740" defTabSz="788669">
              <a:spcBef>
                <a:spcPts val="3400"/>
              </a:spcBef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Search bias: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Algorithm was not able to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find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good enough hypothesis</a:t>
            </a:r>
          </a:p>
          <a:p>
            <a:pPr marL="586740" indent="-586740" defTabSz="788669">
              <a:spcBef>
                <a:spcPts val="3400"/>
              </a:spcBef>
              <a:defRPr i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trees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represent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 function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categorical variables, so they have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low representational bias</a:t>
            </a:r>
          </a:p>
          <a:p>
            <a:pPr lvl="2" marL="1440178" indent="-586739" defTabSz="788669">
              <a:spcBef>
                <a:spcPts val="3400"/>
              </a:spcBef>
              <a:defRPr sz="4200"/>
            </a:pPr>
            <a:r>
              <a:t>The space of decision trees is too large to search exhaustively, so they can have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high search bias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86740" indent="-586740" defTabSz="788669">
              <a:spcBef>
                <a:spcPts val="3400"/>
              </a:spcBef>
              <a:defRPr i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Example: </a:t>
            </a:r>
            <a:r>
              <a:rPr i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regression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very simple class of models, so it has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high representation bias</a:t>
            </a:r>
          </a:p>
          <a:p>
            <a:pPr lvl="2" marL="1440178" indent="-586739" defTabSz="788669">
              <a:spcBef>
                <a:spcPts val="3400"/>
              </a:spcBef>
              <a:defRPr sz="4200"/>
            </a:pPr>
            <a:r>
              <a:t>But the optimal linear model can be found analytically, so it has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zero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search bias</a:t>
            </a:r>
          </a:p>
        </p:txBody>
      </p:sp>
      <p:sp>
        <p:nvSpPr>
          <p:cNvPr id="202" name="What causes test set error?  Bias + variance + noise"/>
          <p:cNvSpPr txBox="1"/>
          <p:nvPr/>
        </p:nvSpPr>
        <p:spPr>
          <a:xfrm>
            <a:off x="5661469" y="2026820"/>
            <a:ext cx="13349987" cy="1101392"/>
          </a:xfrm>
          <a:prstGeom prst="rect">
            <a:avLst/>
          </a:prstGeom>
          <a:ln w="1270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2400" tIns="152400" rIns="152400" bIns="152400" anchor="ctr">
            <a:spAutoFit/>
          </a:bodyPr>
          <a:lstStyle/>
          <a:p>
            <a:pPr algn="l">
              <a:spcBef>
                <a:spcPts val="36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causes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set error</a:t>
            </a:r>
            <a:r>
              <a:t>? 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Bias</a:t>
            </a:r>
            <a:r>
              <a:t> + variance + noise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Varianc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Variance</a:t>
            </a:r>
          </a:p>
        </p:txBody>
      </p:sp>
      <p:sp>
        <p:nvSpPr>
          <p:cNvPr id="205" name="The smaller the training dataset, the more different we can expect our model estimates to be…"/>
          <p:cNvSpPr txBox="1"/>
          <p:nvPr>
            <p:ph type="body" idx="1"/>
          </p:nvPr>
        </p:nvSpPr>
        <p:spPr>
          <a:xfrm>
            <a:off x="1082263" y="3554749"/>
            <a:ext cx="22653130" cy="9960216"/>
          </a:xfrm>
          <a:prstGeom prst="rect">
            <a:avLst/>
          </a:prstGeom>
        </p:spPr>
        <p:txBody>
          <a:bodyPr/>
          <a:lstStyle/>
          <a:p>
            <a:pPr marL="592851" indent="-592851" defTabSz="796884">
              <a:spcBef>
                <a:spcPts val="3400"/>
              </a:spcBef>
              <a:defRPr sz="4200"/>
            </a:pPr>
            <a:r>
              <a:t>The smaller the training dataset, the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different</a:t>
            </a:r>
            <a:r>
              <a:t> we can expect our model estimates to be</a:t>
            </a:r>
          </a:p>
          <a:p>
            <a:pPr lvl="2" marL="1455181" indent="-592851" defTabSz="796884">
              <a:spcBef>
                <a:spcPts val="3400"/>
              </a:spcBef>
              <a:defRPr i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Restaurant 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different would the estimates be from two training sets of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 rating each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?  How different would they be from two training sets of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100,000 ratings each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?  (</a:t>
            </a:r>
            <a:r>
              <a:rPr b="1" i="0"/>
              <a:t>why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marL="592851" indent="-592851" defTabSz="796884">
              <a:spcBef>
                <a:spcPts val="3400"/>
              </a:spcBef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Variance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error from having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too little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train from</a:t>
            </a:r>
          </a:p>
          <a:p>
            <a:pPr lvl="2" marL="1455181" indent="-592851" defTabSz="796884">
              <a:spcBef>
                <a:spcPts val="3400"/>
              </a:spcBef>
              <a:defRPr sz="4200"/>
            </a:pPr>
            <a:r>
              <a:t>or (equivalently), from having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too complex</a:t>
            </a:r>
            <a:r>
              <a:t> a model for the amount of data that we have</a:t>
            </a:r>
          </a:p>
          <a:p>
            <a:pPr lvl="2" marL="1455181" indent="-592851" defTabSz="796884">
              <a:spcBef>
                <a:spcPts val="3400"/>
              </a:spcBef>
              <a:defRPr sz="4200"/>
            </a:pPr>
            <a:r>
              <a:t>More complex models require more data to fit</a:t>
            </a:r>
          </a:p>
          <a:p>
            <a:pPr marL="592851" indent="-592851" defTabSz="796884">
              <a:spcBef>
                <a:spcPts val="3400"/>
              </a:spcBef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Bias-variance tradeoff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(for a given fixed amount of data):</a:t>
            </a:r>
          </a:p>
          <a:p>
            <a:pPr lvl="2" marL="1455181" indent="-592851" defTabSz="796884">
              <a:spcBef>
                <a:spcPts val="3400"/>
              </a:spcBef>
              <a:defRPr sz="4200"/>
            </a:pPr>
            <a:r>
              <a:t>Complicated models will contain better hypotheses, but be harder to estimate</a:t>
            </a:r>
          </a:p>
          <a:p>
            <a:pPr lvl="2" marL="1455181" indent="-592851" defTabSz="796884">
              <a:spcBef>
                <a:spcPts val="3400"/>
              </a:spcBef>
              <a:defRPr sz="4200"/>
            </a:pPr>
            <a:r>
              <a:t>Simple models will be easier to estimate, but not as accurate (due to representational bias)</a:t>
            </a:r>
          </a:p>
        </p:txBody>
      </p:sp>
      <p:sp>
        <p:nvSpPr>
          <p:cNvPr id="206" name="What causes test set error?  Bias + variance + noise"/>
          <p:cNvSpPr txBox="1"/>
          <p:nvPr/>
        </p:nvSpPr>
        <p:spPr>
          <a:xfrm>
            <a:off x="5661469" y="2026820"/>
            <a:ext cx="13494716" cy="1101392"/>
          </a:xfrm>
          <a:prstGeom prst="rect">
            <a:avLst/>
          </a:prstGeom>
          <a:ln w="1270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2400" tIns="152400" rIns="152400" bIns="152400" anchor="ctr">
            <a:spAutoFit/>
          </a:bodyPr>
          <a:lstStyle/>
          <a:p>
            <a:pPr algn="l">
              <a:spcBef>
                <a:spcPts val="36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causes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set error</a:t>
            </a:r>
            <a:r>
              <a:t>?  Bias +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variance</a:t>
            </a:r>
            <a:r>
              <a:t> + noise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Nois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Noise</a:t>
            </a:r>
            <a:br/>
          </a:p>
        </p:txBody>
      </p:sp>
      <p:sp>
        <p:nvSpPr>
          <p:cNvPr id="209" name="Sometimes the underlying process that generates our data is inherently random…"/>
          <p:cNvSpPr txBox="1"/>
          <p:nvPr>
            <p:ph type="body" idx="1"/>
          </p:nvPr>
        </p:nvSpPr>
        <p:spPr>
          <a:xfrm>
            <a:off x="2033469" y="3672833"/>
            <a:ext cx="20647340" cy="9409240"/>
          </a:xfrm>
          <a:prstGeom prst="rect">
            <a:avLst/>
          </a:prstGeom>
        </p:spPr>
        <p:txBody>
          <a:bodyPr/>
          <a:lstStyle/>
          <a:p>
            <a:pPr/>
            <a:r>
              <a:t>Sometimes the underlying process that generates our data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inherently random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In this case,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cannot predict exactly</a:t>
            </a:r>
            <a:r>
              <a:t> no matter how many we have</a:t>
            </a:r>
          </a:p>
          <a:p>
            <a:pPr lvl="2"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Biased coin toss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Sometimes the underlying process is not actually random, but we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missing measurements</a:t>
            </a:r>
            <a:r>
              <a:t> for important features</a:t>
            </a:r>
          </a:p>
          <a:p>
            <a:pPr lvl="2"/>
            <a:r>
              <a:t>In this case, we also cannot predict exactly</a:t>
            </a:r>
          </a:p>
          <a:p>
            <a:pPr lvl="2"/>
            <a:r>
              <a:t>The missing features make the process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appear</a:t>
            </a:r>
            <a:r>
              <a:t> random</a:t>
            </a:r>
          </a:p>
          <a:p>
            <a:pPr lvl="2"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Ice cream trucks only come out when it's sunny, but our dataset doesn't record the weather</a:t>
            </a:r>
          </a:p>
        </p:txBody>
      </p:sp>
      <p:sp>
        <p:nvSpPr>
          <p:cNvPr id="210" name="What causes test set error?  Bias + variance + noise"/>
          <p:cNvSpPr txBox="1"/>
          <p:nvPr/>
        </p:nvSpPr>
        <p:spPr>
          <a:xfrm>
            <a:off x="5661469" y="2026820"/>
            <a:ext cx="13391338" cy="1101392"/>
          </a:xfrm>
          <a:prstGeom prst="rect">
            <a:avLst/>
          </a:prstGeom>
          <a:ln w="1270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2400" tIns="152400" rIns="152400" bIns="152400" anchor="ctr">
            <a:spAutoFit/>
          </a:bodyPr>
          <a:lstStyle/>
          <a:p>
            <a:pPr algn="l">
              <a:spcBef>
                <a:spcPts val="36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causes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set error</a:t>
            </a:r>
            <a:r>
              <a:t>?  Bias + variance +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noise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Avoiding Overfitting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Avoiding Overfitting</a:t>
            </a:r>
          </a:p>
        </p:txBody>
      </p:sp>
      <p:sp>
        <p:nvSpPr>
          <p:cNvPr id="213" name="There are multiple approaches to avoiding overfitting: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are multiple approaches to avoiding overfitting:</a:t>
            </a: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Pseudocounts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Explicitly account for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reversion to the mean</a:t>
            </a:r>
            <a:endParaRPr>
              <a:solidFill>
                <a:srgbClr val="C82506"/>
              </a:solidFill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Regularization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Explicitly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trade off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between fitting the data and model complexity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Cross-validation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Detect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overfitting using some of the training data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seudocount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Pseudocounts</a:t>
            </a:r>
          </a:p>
        </p:txBody>
      </p:sp>
      <p:sp>
        <p:nvSpPr>
          <p:cNvPr id="216" name="When we have not observed all the values in a variable's domain, unobserved values should not be assigned probability zero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When we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 observed</a:t>
            </a:r>
            <a:r>
              <a:t> all the values in a variable's domain, unobserved values should not be assigned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 zero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If we don't have very much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data</a:t>
            </a:r>
            <a:r>
              <a:t>, we should not be making very extreme predictions</a:t>
            </a:r>
          </a:p>
          <a:p>
            <a:pPr/>
            <a:r>
              <a:t>Solution: artificially add some "pretend" observations for each value of a variable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pseudocounts</a:t>
            </a:r>
            <a:r>
              <a:t>)</a:t>
            </a:r>
          </a:p>
          <a:p>
            <a:pPr lvl="2"/>
            <a:r>
              <a:t>When there is not much data, predictions will tend to be less extreme as a result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?)</a:t>
            </a:r>
          </a:p>
          <a:p>
            <a:pPr lvl="2"/>
            <a:r>
              <a:t>When there is more data, the pseudocounts will have less effect on the predictions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gulariza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Regularization</a:t>
            </a:r>
          </a:p>
        </p:txBody>
      </p:sp>
      <p:sp>
        <p:nvSpPr>
          <p:cNvPr id="219" name="We shouldn't choose a complicated model unless there is clear evidence for it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525621" indent="-525621" defTabSz="706515">
              <a:spcBef>
                <a:spcPts val="3000"/>
              </a:spcBef>
              <a:defRPr sz="3700"/>
            </a:pPr>
            <a:r>
              <a:t>We shouldn't choose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complicated</a:t>
            </a:r>
            <a:r>
              <a:t> model unless there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clear evidence</a:t>
            </a:r>
            <a:r>
              <a:t> for it</a:t>
            </a:r>
          </a:p>
          <a:p>
            <a:pPr marL="525621" indent="-525621" defTabSz="706515">
              <a:spcBef>
                <a:spcPts val="3000"/>
              </a:spcBef>
              <a:defRPr sz="3700"/>
            </a:pPr>
            <a:r>
              <a:t>Instead of optimizing directly for training error, optimize training error plus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penalty</a:t>
            </a:r>
            <a:r>
              <a:t> for complexity:</a:t>
            </a:r>
          </a:p>
          <a:p>
            <a:pPr marL="0" indent="0" algn="ctr" defTabSz="706515">
              <a:spcBef>
                <a:spcPts val="3000"/>
              </a:spcBef>
              <a:buSzTx/>
              <a:buNone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limLow>
                  <m:e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cr m:val="script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lim>
                </m:limLow>
                <m:d>
                  <m:dPr>
                    <m:ctrl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limLow>
                      <m:e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b"/>
                          </m:rP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lim>
                    </m:limLow>
                    <m:r>
                      <m:rPr>
                        <m:sty m:val="p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m:rPr>
                        <m:sty m:val="p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m:rPr>
                        <m:sty m:val="p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m:rPr>
                        <m:sty m:val="p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m:rPr>
                        <m:sty m:val="p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b"/>
                      </m:rP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λ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7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700"/>
          </a:p>
          <a:p>
            <a:pPr marL="495941" indent="-495941" defTabSz="706515">
              <a:spcBef>
                <a:spcPts val="3000"/>
              </a:spcBef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rPr sz="3700">
                <a:latin typeface="Helvetica Neue Light"/>
                <a:ea typeface="Helvetica Neue Light"/>
                <a:cs typeface="Helvetica Neue Light"/>
                <a:sym typeface="Helvetica Neue Light"/>
              </a:rPr>
              <a:t> measures the </a:t>
            </a:r>
            <a:r>
              <a:rPr sz="37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complexity</a:t>
            </a:r>
            <a:r>
              <a:rPr sz="3700"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hypothesis</a:t>
            </a:r>
            <a:endParaRPr sz="3700"/>
          </a:p>
          <a:p>
            <a:pPr marL="495941" indent="-495941" defTabSz="706515">
              <a:spcBef>
                <a:spcPts val="3000"/>
              </a:spcBef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λ</m:t>
                </m:r>
              </m:oMath>
            </a14:m>
            <a:r>
              <a:rPr sz="37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</a:t>
            </a:r>
            <a:r>
              <a:rPr sz="37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regularization hyper-parameter</a:t>
            </a:r>
            <a:r>
              <a:rPr sz="3700">
                <a:latin typeface="Helvetica Neue Light"/>
                <a:ea typeface="Helvetica Neue Light"/>
                <a:cs typeface="Helvetica Neue Light"/>
                <a:sym typeface="Helvetica Neue Light"/>
              </a:rPr>
              <a:t>: indicates how important hypothesis complexity is compared to fit</a:t>
            </a:r>
            <a:endParaRPr sz="3700"/>
          </a:p>
          <a:p>
            <a:pPr lvl="2" marL="1290160" indent="-525621" defTabSz="706515">
              <a:spcBef>
                <a:spcPts val="3000"/>
              </a:spcBef>
              <a:defRPr sz="3700"/>
            </a:pPr>
            <a:r>
              <a:t>Larger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λ</m:t>
                </m:r>
              </m:oMath>
            </a14:m>
            <a:r>
              <a:t> means complexity is more important</a:t>
            </a:r>
            <a:endParaRPr sz="434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ypes of Regularizer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Types of Regularizer</a:t>
            </a:r>
          </a:p>
        </p:txBody>
      </p:sp>
      <p:sp>
        <p:nvSpPr>
          <p:cNvPr id="222" name="Number of parameter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574515" indent="-574515" defTabSz="772239">
              <a:spcBef>
                <a:spcPts val="3300"/>
              </a:spcBef>
              <a:defRPr sz="4100"/>
            </a:pPr>
            <a:r>
              <a:t>Number of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parameters</a:t>
            </a:r>
          </a:p>
          <a:p>
            <a:pPr marL="574515" indent="-574515" defTabSz="772239">
              <a:spcBef>
                <a:spcPts val="33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Degree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polynomial</a:t>
            </a:r>
          </a:p>
          <a:p>
            <a:pPr marL="574515" indent="-574515" defTabSz="772239">
              <a:spcBef>
                <a:spcPts val="33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L2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regularizer ("ridge regularizer"):                  </a:t>
            </a:r>
            <a14:m>
              <m:oMath>
                <m:r>
                  <m:rPr>
                    <m:sty m:val="p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nary>
                  <m:nary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chr m:val="∑"/>
                    <m:limLoc m:val="subSup"/>
                    <m:grow m:val="1"/>
                    <m:subHide m:val="off"/>
                    <m:supHide m:val="off"/>
                  </m:naryPr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  <m:e>
                    <m:sSubSup>
                      <m:e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  <m:sup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e>
                </m:nary>
              </m:oMath>
            </a14:m>
          </a:p>
          <a:p>
            <a:pPr lvl="2" marL="1410176" indent="-574515" defTabSz="772239">
              <a:spcBef>
                <a:spcPts val="3300"/>
              </a:spcBef>
              <a:defRPr sz="4100"/>
            </a:pPr>
            <a:r>
              <a:t>Prefers models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smaller</a:t>
            </a:r>
            <a:r>
              <a:t> weights</a:t>
            </a:r>
          </a:p>
          <a:p>
            <a:pPr marL="574515" indent="-574515" defTabSz="772239">
              <a:spcBef>
                <a:spcPts val="33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L1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regularizer ("lasso regularizer"):                  </a:t>
            </a:r>
            <a14:m>
              <m:oMath>
                <m:r>
                  <m:rPr>
                    <m:sty m:val="p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nary>
                  <m:nary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chr m:val="∑"/>
                    <m:limLoc m:val="subSup"/>
                    <m:grow m:val="1"/>
                    <m:subHide m:val="off"/>
                    <m:supHide m:val="off"/>
                  </m:naryPr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  <m:e>
                    <m:d>
                      <m:dPr>
                        <m:ctrlP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a:rPr xmlns:a="http://schemas.openxmlformats.org/drawingml/2006/main" sz="5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e>
                    </m:d>
                  </m:e>
                </m:nary>
              </m:oMath>
            </a14:m>
          </a:p>
          <a:p>
            <a:pPr lvl="2" marL="1410176" indent="-574515" defTabSz="772239">
              <a:spcBef>
                <a:spcPts val="3300"/>
              </a:spcBef>
              <a:defRPr sz="4100"/>
            </a:pPr>
            <a:r>
              <a:t>Prefers models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fewer nonzero</a:t>
            </a:r>
            <a:r>
              <a:t> weights</a:t>
            </a:r>
          </a:p>
          <a:p>
            <a:pPr lvl="2" marL="1410176" indent="-574515" defTabSz="772239">
              <a:spcBef>
                <a:spcPts val="3300"/>
              </a:spcBef>
              <a:defRPr sz="4100"/>
            </a:pPr>
            <a:r>
              <a:t>Often used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 selection</a:t>
            </a:r>
            <a:r>
              <a:t>: only features with nonzero weights are used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59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62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60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1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63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64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65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3" grpId="2"/>
      <p:bldP build="whole" bldLvl="1" animBg="1" rev="0" advAuto="0" spid="16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Example: Linear Regression w/Ridge Regulariza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Example: Linear Regression w/Ridge Regularization</a:t>
            </a:r>
          </a:p>
        </p:txBody>
      </p:sp>
      <p:sp>
        <p:nvSpPr>
          <p:cNvPr id="225" name="Example:"/>
          <p:cNvSpPr txBox="1"/>
          <p:nvPr>
            <p:ph type="body" sz="half" idx="1"/>
          </p:nvPr>
        </p:nvSpPr>
        <p:spPr>
          <a:xfrm>
            <a:off x="2667000" y="6658643"/>
            <a:ext cx="19050000" cy="5825062"/>
          </a:xfrm>
          <a:prstGeom prst="rect">
            <a:avLst/>
          </a:prstGeom>
        </p:spPr>
        <p:txBody>
          <a:bodyPr/>
          <a:lstStyle/>
          <a:p>
            <a:pPr/>
            <a:r>
              <a:t>Example: </a:t>
            </a:r>
          </a:p>
        </p:txBody>
      </p:sp>
      <p:sp>
        <p:nvSpPr>
          <p:cNvPr id="226" name="Text"/>
          <p:cNvSpPr txBox="1"/>
          <p:nvPr/>
        </p:nvSpPr>
        <p:spPr>
          <a:xfrm>
            <a:off x="2667000" y="3858271"/>
            <a:ext cx="19050000" cy="1917878"/>
          </a:xfrm>
          <a:prstGeom prst="rect">
            <a:avLst/>
          </a:prstGeom>
          <a:ln w="1270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2400" tIns="152400" rIns="152400" bIns="152400" anchor="ctr">
            <a:spAutoFit/>
          </a:bodyPr>
          <a:lstStyle>
            <a:lvl1pPr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limLow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e>
                    <m:li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m:rPr>
                          <m:scr m:val="script"/>
                        </m:r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lim>
                  </m:limLow>
                  <m:limLow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lim>
                  </m:limLow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λ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×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u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ross-Valida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Cross-Validation</a:t>
            </a:r>
          </a:p>
        </p:txBody>
      </p:sp>
      <p:sp>
        <p:nvSpPr>
          <p:cNvPr id="229" name="Previous methods require us to already know how simple a model &quot;should&quot; be: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Previous methods require us to already know how simple a model "should" be:</a:t>
            </a:r>
          </a:p>
          <a:p>
            <a:pPr lvl="2"/>
            <a:r>
              <a:t>How many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pseudocounts</a:t>
            </a:r>
            <a:r>
              <a:t> to add?</a:t>
            </a:r>
          </a:p>
          <a:p>
            <a:pPr lvl="2"/>
            <a:r>
              <a:t>What should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regularization parameter</a:t>
            </a:r>
            <a:r>
              <a:t> be?</a:t>
            </a:r>
          </a:p>
          <a:p>
            <a:pPr lvl="2"/>
            <a:r>
              <a:t>What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degree of polynomial</a:t>
            </a:r>
            <a:r>
              <a:t> should we use?</a:t>
            </a:r>
          </a:p>
          <a:p>
            <a:pPr/>
            <a:r>
              <a:t>Ideally we would like to be able to answer these questions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from the data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we use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see which of these work best?</a:t>
            </a:r>
            <a:endParaRPr>
              <a:solidFill>
                <a:srgbClr val="C82506"/>
              </a:solidFill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Idea: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Use some of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as 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estimate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test data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9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ross-Validation Procedur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Cross-Validation Procedure</a:t>
            </a:r>
          </a:p>
        </p:txBody>
      </p:sp>
      <p:sp>
        <p:nvSpPr>
          <p:cNvPr id="232" name="Cross-validation can be used to estimate most bias-control parameters (hyperparameters)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lvl="2" marL="0" indent="0">
              <a:buSzTx/>
              <a:buNone/>
            </a:pPr>
            <a:r>
              <a:t>Cross-validation can be used to estimate most bias-control parameters (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hyperparameters</a:t>
            </a:r>
            <a:r>
              <a:t>)</a:t>
            </a: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Randomly remove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some datapoints from the training set; these examples are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set</a:t>
            </a:r>
            <a:endParaRPr b="0"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Train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model on the training set using some values of hyperparameters (pseudocounts, polynomial degree, regression parameter, etc.)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Evaluate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results on the validation set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Update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values of hyperparameters</a:t>
            </a:r>
            <a:endParaRPr>
              <a:solidFill>
                <a:srgbClr val="C82506"/>
              </a:solidFill>
            </a:endParaRPr>
          </a:p>
          <a:p>
            <a:pPr marL="873125" indent="-873125">
              <a:buSzPct val="100000"/>
              <a:buAutoNum type="arabicPeriod" startAt="1"/>
            </a:pPr>
            <a:r>
              <a:t>Repeat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k-Fold Cross-Valida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k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-Fold Cross-Validation</a:t>
            </a:r>
          </a:p>
        </p:txBody>
      </p:sp>
      <p:sp>
        <p:nvSpPr>
          <p:cNvPr id="235" name="We want our training set to be as large as possible, so we get better model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We want our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set</a:t>
            </a:r>
            <a:r>
              <a:t> to be as large as possible, so we get better models</a:t>
            </a:r>
          </a:p>
          <a:p>
            <a:pPr/>
            <a:r>
              <a:t>We want our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set</a:t>
            </a:r>
            <a:r>
              <a:t> to be as large as possible, so that it is an accurate estimation of test performance</a:t>
            </a:r>
          </a:p>
          <a:p>
            <a:pPr/>
            <a:r>
              <a:t>When one is larger, the other must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smaller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k-fold cross-validation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lets us use every one of our examples for both validation and training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-Fold Cross-Validation Procedur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739377">
              <a:defRPr sz="12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12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sz="10000">
                <a:latin typeface="Helvetica Neue Light"/>
                <a:ea typeface="Helvetica Neue Light"/>
                <a:cs typeface="Helvetica Neue Light"/>
                <a:sym typeface="Helvetica Neue Light"/>
              </a:rPr>
              <a:t>-Fold Cross-Validation Procedure</a:t>
            </a:r>
            <a:endParaRPr sz="11605"/>
          </a:p>
        </p:txBody>
      </p:sp>
      <p:sp>
        <p:nvSpPr>
          <p:cNvPr id="238" name="Randomly partition training data into   approximately equal-sized sets (folds)…"/>
          <p:cNvSpPr txBox="1"/>
          <p:nvPr>
            <p:ph type="body" idx="1"/>
          </p:nvPr>
        </p:nvSpPr>
        <p:spPr>
          <a:xfrm>
            <a:off x="2340485" y="3672833"/>
            <a:ext cx="19703030" cy="8840391"/>
          </a:xfrm>
          <a:prstGeom prst="rect">
            <a:avLst/>
          </a:prstGeom>
        </p:spPr>
        <p:txBody>
          <a:bodyPr/>
          <a:lstStyle/>
          <a:p>
            <a:pPr marL="864392" indent="-864392" defTabSz="813314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Randomly partition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training data into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approximately equal-sized sets (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folds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marL="864392" indent="-864392" defTabSz="813314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Train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times, each time using all the folds but one;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remaining fold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used for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</a:t>
            </a:r>
            <a:endParaRPr>
              <a:solidFill>
                <a:srgbClr val="C82506"/>
              </a:solidFill>
            </a:endParaRPr>
          </a:p>
          <a:p>
            <a:pPr marL="864392" indent="-864392" defTabSz="813314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Optimize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hyperparameters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based on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errors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Each example is used exactly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once</a:t>
            </a:r>
            <a:r>
              <a:t>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</a:t>
            </a:r>
            <a:r>
              <a:t> and </a:t>
            </a:r>
            <a14:m>
              <m:oMath>
                <m:r>
                  <a:rPr xmlns:a="http://schemas.openxmlformats.org/drawingml/2006/main" sz="52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2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2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 times</a:t>
            </a:r>
            <a:r>
              <a:t>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605074" indent="-605074" defTabSz="813314">
              <a:spcBef>
                <a:spcPts val="3500"/>
              </a:spcBef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Extreme case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called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leave-one-out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cross-validation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8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ummar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241" name="Overfitting is when a learned model fails to generalize due to overconfidence and/or learning spurious regularitie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Overfitting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when a learned model fails to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due to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overconfidence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and/or learning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spurious regularities</a:t>
            </a:r>
            <a:endParaRPr b="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Bias-variance tradeoff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More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complex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models can be more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accurate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but also require more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train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Techniques for avoiding overfitting:</a:t>
            </a:r>
          </a:p>
          <a:p>
            <a:pPr lvl="2" marL="214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Pseudocounts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Add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imaginary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observations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214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Regularization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Penalize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model complexity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214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Cross-validation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Reserve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estimate test error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Logistics &amp; Assignment #2"/>
          <p:cNvSpPr txBox="1"/>
          <p:nvPr>
            <p:ph type="title"/>
          </p:nvPr>
        </p:nvSpPr>
        <p:spPr>
          <a:xfrm>
            <a:off x="2032000" y="357186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Logistics &amp; Assignment #2</a:t>
            </a:r>
          </a:p>
        </p:txBody>
      </p:sp>
      <p:sp>
        <p:nvSpPr>
          <p:cNvPr id="168" name="Assignment #2 is due Tuesday, October 21 at 11:59pm…"/>
          <p:cNvSpPr txBox="1"/>
          <p:nvPr>
            <p:ph type="body" idx="1"/>
          </p:nvPr>
        </p:nvSpPr>
        <p:spPr>
          <a:xfrm>
            <a:off x="2032000" y="3617912"/>
            <a:ext cx="2032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Assignment #2 is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due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Tuesday, October 21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11:59pm</a:t>
            </a:r>
            <a:endParaRPr>
              <a:solidFill>
                <a:srgbClr val="C82506"/>
              </a:solidFill>
            </a:endParaRPr>
          </a:p>
          <a:p>
            <a:pPr lvl="2"/>
            <a:r>
              <a:t>Submit via canvas</a:t>
            </a:r>
          </a:p>
          <a:p>
            <a:pPr lvl="2"/>
            <a:r>
              <a:t>Submissions past the deadline will have late penalty applied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Midterm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Thursday October 23</a:t>
            </a:r>
            <a:endParaRPr b="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Covers everything up to and including Bayesian Inference</a:t>
            </a:r>
          </a:p>
          <a:p>
            <a:pPr lvl="2"/>
            <a:r>
              <a:t>A practice midterm will be available</a:t>
            </a:r>
          </a:p>
          <a:p>
            <a:pPr lvl="2"/>
            <a:r>
              <a:t>You may bring a single, double-sided,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handwritten cheat sheet</a:t>
            </a:r>
            <a:r>
              <a:t> to the exam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ap: Supervised Learning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Supervised Learning</a:t>
            </a:r>
          </a:p>
        </p:txBody>
      </p:sp>
      <p:sp>
        <p:nvSpPr>
          <p:cNvPr id="171" name="Definition: A supervised learning task consists of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31162">
              <a:spcBef>
                <a:spcPts val="3200"/>
              </a:spcBef>
              <a:buSzTx/>
              <a:buNone/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supervised learning task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consists of</a:t>
            </a:r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b>
                </m:sSub>
              </m:oMath>
            </a14:m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sub>
                </m:sSub>
              </m:oMath>
            </a14:m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examples</a:t>
            </a:r>
            <a:r>
              <a:t>, for which both input and target features are given</a:t>
            </a:r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examples</a:t>
            </a:r>
            <a:r>
              <a:t>, for which only the input features are given</a:t>
            </a:r>
          </a:p>
          <a:p>
            <a:pPr lvl="1" marL="0" indent="0" defTabSz="731162">
              <a:spcBef>
                <a:spcPts val="3200"/>
              </a:spcBef>
              <a:buSzTx/>
              <a:buNone/>
              <a:defRPr sz="3900"/>
            </a:pPr>
            <a:r>
              <a:t>The goal is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</a:t>
            </a:r>
            <a:r>
              <a:t> the values of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t> given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t>; </a:t>
            </a:r>
            <a:br/>
            <a:r>
              <a:t>i.e.,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learn</a:t>
            </a:r>
            <a:r>
              <a:t> a function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that will map features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i="1"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t>to a prediction of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We want to predict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new, unseen data</a:t>
            </a:r>
            <a:r>
              <a:t> well; this is called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generalization</a:t>
            </a:r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estimate generalization</a:t>
            </a:r>
            <a:r>
              <a:t> performance by reserving separate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examples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ap: Linear Model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Linear Models</a:t>
            </a:r>
          </a:p>
        </p:txBody>
      </p:sp>
      <p:sp>
        <p:nvSpPr>
          <p:cNvPr id="174" name="Linear regression is a simple model for predicting real quantitie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Linear regression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simple model for predicting real quantities</a:t>
            </a:r>
          </a:p>
          <a:p>
            <a:pPr marL="543955" indent="-543955" defTabSz="731162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Linear classification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be built from linear regression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Based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sign</a:t>
            </a:r>
            <a:r>
              <a:t> of prediction ("discriminative"), or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Using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logistic regression</a:t>
            </a:r>
            <a:r>
              <a:t> ("probabilistic")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non-binary target features</a:t>
            </a:r>
            <a:r>
              <a:t>, can normalize probabilistic predictions for individual classes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 marL="543955" indent="-543955" defTabSz="731162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Gradient descent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general, widely-used training procedure (with several variants)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Linear models can be optimized in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closed form</a:t>
            </a:r>
            <a:r>
              <a:t> for certain losses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In practice often optimized with gradient descent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ecture Outlin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77" name="Recap &amp; Logistics…"/>
          <p:cNvSpPr txBox="1"/>
          <p:nvPr>
            <p:ph type="body" sz="half" idx="1"/>
          </p:nvPr>
        </p:nvSpPr>
        <p:spPr>
          <a:xfrm>
            <a:off x="2667000" y="3643312"/>
            <a:ext cx="19050000" cy="3746902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 &amp; Logistics</a:t>
            </a:r>
          </a:p>
          <a:p>
            <a:pPr marL="873125" indent="-873125">
              <a:buSzPct val="100000"/>
              <a:buAutoNum type="arabicPeriod" startAt="1"/>
            </a:pPr>
            <a:r>
              <a:t>Causes of Overfitting</a:t>
            </a:r>
          </a:p>
          <a:p>
            <a:pPr marL="873125" indent="-873125">
              <a:buSzPct val="100000"/>
              <a:buAutoNum type="arabicPeriod" startAt="1"/>
            </a:pPr>
            <a:r>
              <a:t>Avoiding Overfitting</a:t>
            </a:r>
          </a:p>
        </p:txBody>
      </p:sp>
      <p:sp>
        <p:nvSpPr>
          <p:cNvPr id="178" name="After this lecture, you should be able to:…"/>
          <p:cNvSpPr txBox="1"/>
          <p:nvPr/>
        </p:nvSpPr>
        <p:spPr>
          <a:xfrm>
            <a:off x="2667000" y="7510560"/>
            <a:ext cx="19050000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overfitting, bias, and noise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how to avoid overfitting using pseudocounts, regularization, and cross-validation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Overfitting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Overfitting</a:t>
            </a:r>
          </a:p>
        </p:txBody>
      </p:sp>
      <p:sp>
        <p:nvSpPr>
          <p:cNvPr id="181" name="Learning spurious correlations: In any training data there may be coincidental associations that are not reflective of the process being learned…"/>
          <p:cNvSpPr txBox="1"/>
          <p:nvPr>
            <p:ph type="body" idx="1"/>
          </p:nvPr>
        </p:nvSpPr>
        <p:spPr>
          <a:xfrm>
            <a:off x="1973899" y="5569414"/>
            <a:ext cx="20436202" cy="7810863"/>
          </a:xfrm>
          <a:prstGeom prst="rect">
            <a:avLst/>
          </a:prstGeom>
        </p:spPr>
        <p:txBody>
          <a:bodyPr/>
          <a:lstStyle/>
          <a:p>
            <a:pPr lvl="1" marL="1477962" indent="-855662" defTabSz="805099">
              <a:spcBef>
                <a:spcPts val="3500"/>
              </a:spcBef>
              <a:buSzPct val="100000"/>
              <a:buAutoNum type="arabicPeriod" startAt="1"/>
              <a:defRPr sz="4300"/>
            </a:pPr>
            <a:r>
              <a:t>Learning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spurious correlations</a:t>
            </a:r>
            <a:r>
              <a:t>: In any training data there may be coincidental associations that are not reflective of the process being learned</a:t>
            </a:r>
          </a:p>
          <a:p>
            <a:pPr lvl="3" marL="1905792" indent="-598963" defTabSz="805099">
              <a:spcBef>
                <a:spcPts val="3500"/>
              </a:spcBef>
              <a:defRPr i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More pictures of tanks taken on sunny days, more pictures without tanks taken on cloudy days.  Learning agent learns that sunny pictures are predictive of tanks.</a:t>
            </a:r>
          </a:p>
          <a:p>
            <a:pPr lvl="1" marL="1477962" indent="-855662" defTabSz="805099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Overconfidence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the learned model.  The unseen data is assumed to be more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 like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training data than is plausible.</a:t>
            </a:r>
          </a:p>
          <a:p>
            <a:pPr lvl="3" marL="1905792" indent="-598963" defTabSz="805099">
              <a:spcBef>
                <a:spcPts val="3500"/>
              </a:spcBef>
              <a:defRPr i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Just because my training data doesn't contain the word "squeegee" doesn't mean there is a literally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zero percent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chance of encountering it!</a:t>
            </a:r>
          </a:p>
        </p:txBody>
      </p:sp>
      <p:sp>
        <p:nvSpPr>
          <p:cNvPr id="182" name="Overfitting: The learner makes predictions based on regularities that occur in the training data but not in the underlying population, causing failure to generalize"/>
          <p:cNvSpPr txBox="1"/>
          <p:nvPr/>
        </p:nvSpPr>
        <p:spPr>
          <a:xfrm>
            <a:off x="1974850" y="3130427"/>
            <a:ext cx="20434300" cy="1787192"/>
          </a:xfrm>
          <a:prstGeom prst="rect">
            <a:avLst/>
          </a:prstGeom>
          <a:ln w="1270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2400" tIns="152400" rIns="152400" bIns="152400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Overfitting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The learner makes predictions based on regularities that occur in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but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underlying population,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causing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failure to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Example: Restaurant Rating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Example:</a:t>
            </a:r>
            <a:br/>
            <a:r>
              <a:t>Restaurant Ratings</a:t>
            </a:r>
          </a:p>
        </p:txBody>
      </p:sp>
      <p:sp>
        <p:nvSpPr>
          <p:cNvPr id="185" name="Suppose a website collects ratings for restaurants on a scale of 1 to 5 stars…"/>
          <p:cNvSpPr txBox="1"/>
          <p:nvPr>
            <p:ph type="body" idx="1"/>
          </p:nvPr>
        </p:nvSpPr>
        <p:spPr>
          <a:xfrm>
            <a:off x="2395202" y="3613790"/>
            <a:ext cx="19593596" cy="8840394"/>
          </a:xfrm>
          <a:prstGeom prst="rect">
            <a:avLst/>
          </a:prstGeom>
        </p:spPr>
        <p:txBody>
          <a:bodyPr/>
          <a:lstStyle/>
          <a:p>
            <a:pPr/>
            <a:r>
              <a:t>Suppose a website collects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ratings for restaurants</a:t>
            </a:r>
            <a:r>
              <a:t> on a scale of 1 to 5 stars</a:t>
            </a:r>
          </a:p>
          <a:p>
            <a:pPr/>
            <a:r>
              <a:t>The website wants to display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best</a:t>
            </a:r>
            <a:r>
              <a:t> restaurants</a:t>
            </a:r>
          </a:p>
          <a:p>
            <a:pPr lvl="2"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Restaurants that future diners will like most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I.e., based on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observations</a:t>
            </a:r>
            <a:r>
              <a:t> (ratings from past diners), </a:t>
            </a:r>
            <a:br/>
            <a:r>
              <a:t>predict "true"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rating</a:t>
            </a:r>
            <a:r>
              <a:t> (average ratings from the population of diners)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rating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given restaurant optimizes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squared loss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on the training data?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would happen if the website just listed the restaurants with the highest rating predicted in this way?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version to the Mea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Reversion to the Mean</a:t>
            </a:r>
          </a:p>
        </p:txBody>
      </p:sp>
      <p:sp>
        <p:nvSpPr>
          <p:cNvPr id="188" name="Reversion to the mean: Extreme predictions often generalize worse…"/>
          <p:cNvSpPr txBox="1"/>
          <p:nvPr>
            <p:ph type="body" idx="1"/>
          </p:nvPr>
        </p:nvSpPr>
        <p:spPr>
          <a:xfrm>
            <a:off x="1912227" y="3613790"/>
            <a:ext cx="20559546" cy="88403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Reversion to the mean: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Extreme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predictions often generalize worse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2143125" indent="-873125">
              <a:buSzPct val="100000"/>
              <a:buAutoNum type="arabicPeriod" startAt="1"/>
            </a:pPr>
            <a:r>
              <a:t>Children of very tall parents are likely to be shorter than either parent</a:t>
            </a:r>
          </a:p>
          <a:p>
            <a:pPr lvl="2" marL="2143125" indent="-873125">
              <a:buSzPct val="100000"/>
              <a:buAutoNum type="arabicPeriod" startAt="1"/>
            </a:pPr>
            <a:r>
              <a:t>The Sports Illustrated Cover curse: Players who have just appeared on the cover of Sports Illustrated often perform much worse subsequently</a:t>
            </a:r>
          </a:p>
          <a:p>
            <a:pPr lvl="2" marL="2143125" indent="-873125">
              <a:buSzPct val="100000"/>
              <a:buAutoNum type="arabicPeriod" startAt="1"/>
            </a:pPr>
            <a:r>
              <a:t>If the first few ratings are five stars, subsequent ratings are likely to be lower</a:t>
            </a:r>
          </a:p>
          <a:p>
            <a:pPr lvl="5">
              <a:spcBef>
                <a:spcPts val="3600"/>
              </a:spcBef>
              <a:buSzPct val="75000"/>
            </a:pPr>
            <a:r>
              <a:t>Even if it's "really" a 5-star restaurant!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