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6BA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D8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1" name="Shape 17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5" name="Shape 22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relationship to marginal distribution? meh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0" name="Shape 23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24W: Start from here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8" name="Shape 25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A: sum of logs shrinks much more slowly than product of probabilities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j-lt"/>
                <a:ea typeface="+mj-ea"/>
                <a:cs typeface="+mj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378727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751014"/>
            <a:ext cx="19050000" cy="8840394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5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Text"/>
          <p:cNvSpPr txBox="1"/>
          <p:nvPr>
            <p:ph type="title"/>
          </p:nvPr>
        </p:nvSpPr>
        <p:spPr>
          <a:xfrm>
            <a:off x="2032000" y="378727"/>
            <a:ext cx="2032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4" name="Body Level One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itle Text"/>
          <p:cNvSpPr txBox="1"/>
          <p:nvPr>
            <p:ph type="title"/>
          </p:nvPr>
        </p:nvSpPr>
        <p:spPr>
          <a:xfrm>
            <a:off x="2667000" y="464763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3" name="Body Level One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4pPr>
            <a:lvl5pPr marL="1836964" indent="-465364">
              <a:spcBef>
                <a:spcPts val="4500"/>
              </a:spcBef>
              <a:buSzPct val="145000"/>
              <a:defRPr sz="38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14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032000" y="357186"/>
            <a:ext cx="20320000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2032000" y="3643312"/>
            <a:ext cx="20320000" cy="8840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Linear Models"/>
          <p:cNvSpPr txBox="1"/>
          <p:nvPr>
            <p:ph type="ctrTitle"/>
          </p:nvPr>
        </p:nvSpPr>
        <p:spPr>
          <a:xfrm>
            <a:off x="4603905" y="591493"/>
            <a:ext cx="15176190" cy="4643438"/>
          </a:xfrm>
          <a:prstGeom prst="rect">
            <a:avLst/>
          </a:prstGeom>
        </p:spPr>
        <p:txBody>
          <a:bodyPr/>
          <a:lstStyle/>
          <a:p>
            <a:pPr/>
            <a:r>
              <a:t>Linear Models</a:t>
            </a:r>
          </a:p>
        </p:txBody>
      </p:sp>
      <p:sp>
        <p:nvSpPr>
          <p:cNvPr id="174" name="CMPUT 261: Introduction to Artificial Intelligence  P&amp;M §7.3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 defTabSz="788669">
              <a:defRPr sz="4992"/>
            </a:pPr>
            <a:r>
              <a:t>CMPUT 261: Introduction to Artificial Intelligence</a:t>
            </a:r>
            <a:br/>
            <a:br/>
            <a:r>
              <a:rPr sz="3455">
                <a:solidFill>
                  <a:srgbClr val="929292"/>
                </a:solidFill>
              </a:rPr>
              <a:t>P&amp;M</a:t>
            </a:r>
            <a:r>
              <a:t> </a:t>
            </a:r>
            <a:r>
              <a:rPr sz="3455">
                <a:solidFill>
                  <a:srgbClr val="929292"/>
                </a:solidFill>
              </a:rPr>
              <a:t>§7.3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Likelihood"/>
          <p:cNvSpPr txBox="1"/>
          <p:nvPr>
            <p:ph type="title"/>
          </p:nvPr>
        </p:nvSpPr>
        <p:spPr>
          <a:xfrm>
            <a:off x="2032000" y="378728"/>
            <a:ext cx="20320000" cy="2062585"/>
          </a:xfrm>
          <a:prstGeom prst="rect">
            <a:avLst/>
          </a:prstGeom>
        </p:spPr>
        <p:txBody>
          <a:bodyPr/>
          <a:lstStyle/>
          <a:p>
            <a:pPr/>
            <a:r>
              <a:t>Likelihood</a:t>
            </a:r>
          </a:p>
        </p:txBody>
      </p:sp>
      <p:sp>
        <p:nvSpPr>
          <p:cNvPr id="253" name="For probabilistic predictions, we can use likelihood to measure the performance of a learning algorithm…"/>
          <p:cNvSpPr txBox="1"/>
          <p:nvPr>
            <p:ph type="body" idx="1"/>
          </p:nvPr>
        </p:nvSpPr>
        <p:spPr>
          <a:xfrm>
            <a:off x="2032000" y="2860661"/>
            <a:ext cx="20320000" cy="9644583"/>
          </a:xfrm>
          <a:prstGeom prst="rect">
            <a:avLst/>
          </a:prstGeom>
        </p:spPr>
        <p:txBody>
          <a:bodyPr/>
          <a:lstStyle/>
          <a:p>
            <a:pPr marL="0" indent="0" defTabSz="616148">
              <a:spcBef>
                <a:spcPts val="2700"/>
              </a:spcBef>
              <a:buSzTx/>
              <a:buNone/>
              <a:defRPr sz="3300"/>
            </a:pPr>
            <a:r>
              <a:t>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probabilistic</a:t>
            </a:r>
            <a:r>
              <a:t> predictions, we can use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likelihood</a:t>
            </a:r>
            <a:r>
              <a:t> to measure the performance of a learning algorithm</a:t>
            </a:r>
          </a:p>
          <a:p>
            <a:pPr marL="0" indent="0" defTabSz="616148">
              <a:spcBef>
                <a:spcPts val="2700"/>
              </a:spcBef>
              <a:buSzTx/>
              <a:buNone/>
              <a:defRPr b="1" sz="3300"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likelihood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dataset 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examples and hypothesis </a:t>
            </a:r>
            <a14:m>
              <m:oMath>
                <m:r>
                  <a:rPr xmlns:a="http://schemas.openxmlformats.org/drawingml/2006/main" sz="4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independently observing the examples according to the probabilities assigned by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hypothesis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</a:t>
            </a:r>
          </a:p>
          <a:p>
            <a:pPr marL="0" indent="0" algn="ctr" defTabSz="616148">
              <a:spcBef>
                <a:spcPts val="2700"/>
              </a:spcBef>
              <a:buSzTx/>
              <a:buNone/>
              <a:defRPr sz="4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∏</m:t>
                      </m:r>
                    </m:e>
                    <m:lim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lim>
                  </m:limLow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4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sSub>
                    <m:e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b>
                      <m:r>
                        <a:rPr xmlns:a="http://schemas.openxmlformats.org/drawingml/2006/main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</m:oMath>
              </m:oMathPara>
            </a14:m>
            <a:endParaRPr sz="3300"/>
          </a:p>
          <a:p>
            <a:pPr marL="458389" indent="-458389" defTabSz="616148">
              <a:spcBef>
                <a:spcPts val="1800"/>
              </a:spcBef>
              <a:defRPr sz="3300"/>
            </a:pPr>
            <a:r>
              <a:t>This has a clear Bayesian interpretation</a:t>
            </a:r>
          </a:p>
          <a:p>
            <a:pPr marL="458389" indent="-458389" defTabSz="616148">
              <a:spcBef>
                <a:spcPts val="1800"/>
              </a:spcBef>
              <a:defRPr sz="3300"/>
            </a:pPr>
            <a:r>
              <a:t>We want to maximize likelihood, so it's not a loss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why?</a:t>
            </a:r>
            <a:r>
              <a:t>)</a:t>
            </a:r>
          </a:p>
          <a:p>
            <a:pPr lvl="2" marL="1125140" indent="-458389" defTabSz="616148">
              <a:spcBef>
                <a:spcPts val="1200"/>
              </a:spcBef>
              <a:defRPr b="1" sz="3300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corresponding loss?</a:t>
            </a:r>
          </a:p>
          <a:p>
            <a:pPr marL="458389" indent="-458389" defTabSz="616148">
              <a:spcBef>
                <a:spcPts val="2700"/>
              </a:spcBef>
              <a:defRPr b="1" sz="3300">
                <a:latin typeface="+mj-lt"/>
                <a:ea typeface="+mj-ea"/>
                <a:cs typeface="+mj-cs"/>
                <a:sym typeface="Helvetica Neue"/>
              </a:defRPr>
            </a:pPr>
            <a:r>
              <a:t>Numerical stability issues: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product of probabilities shrinks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exponentially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!</a:t>
            </a:r>
          </a:p>
          <a:p>
            <a:pPr lvl="2" marL="1125140" indent="-458389" defTabSz="616148">
              <a:spcBef>
                <a:spcPts val="2700"/>
              </a:spcBef>
              <a:defRPr i="1" sz="3300">
                <a:latin typeface="+mj-lt"/>
                <a:ea typeface="+mj-ea"/>
                <a:cs typeface="+mj-cs"/>
                <a:sym typeface="Helvetica Neue"/>
              </a:defRPr>
            </a:pPr>
            <a:r>
              <a:t>Example: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Probability of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sequence of 5000 coin tosses has probability </a:t>
            </a:r>
            <a14:m>
              <m:oMath>
                <m:sSup>
                  <m:e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5000</m:t>
                    </m:r>
                  </m:sup>
                </m:sSup>
              </m:oMath>
            </a14:m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!</a:t>
            </a:r>
          </a:p>
          <a:p>
            <a:pPr lvl="2" marL="1125140" indent="-458389" defTabSz="616148">
              <a:spcBef>
                <a:spcPts val="2700"/>
              </a:spcBef>
              <a:defRPr sz="3300"/>
            </a:pPr>
            <a:r>
              <a:t>Floating point underflows almost immediately</a:t>
            </a:r>
            <a:br/>
            <a:r>
              <a:t>(double-precision floating point can't represent anything smaller than </a:t>
            </a:r>
            <a14:m>
              <m:oMath>
                <m:sSup>
                  <m:e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1021</m:t>
                    </m:r>
                  </m:sup>
                </m:sSup>
              </m:oMath>
            </a14:m>
            <a:r>
              <a:t>)</a:t>
            </a:r>
            <a:endParaRPr sz="3774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Log-Likelihood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Log-Likelihood</a:t>
            </a:r>
          </a:p>
        </p:txBody>
      </p:sp>
      <p:sp>
        <p:nvSpPr>
          <p:cNvPr id="256" name="Definition: The log-likelihood for a dataset   of examples and hypothesis   is the log-probability of independently observing the examples according to the probabilities assigned by the hypothesis:…"/>
          <p:cNvSpPr txBox="1"/>
          <p:nvPr>
            <p:ph type="body" idx="1"/>
          </p:nvPr>
        </p:nvSpPr>
        <p:spPr>
          <a:xfrm>
            <a:off x="1880794" y="2897967"/>
            <a:ext cx="20622412" cy="9607278"/>
          </a:xfrm>
          <a:prstGeom prst="rect">
            <a:avLst/>
          </a:prstGeom>
        </p:spPr>
        <p:txBody>
          <a:bodyPr/>
          <a:lstStyle/>
          <a:p>
            <a:pPr marL="0" indent="0" defTabSz="722947">
              <a:spcBef>
                <a:spcPts val="3100"/>
              </a:spcBef>
              <a:buSzTx/>
              <a:buNone/>
              <a:defRPr b="1" sz="3800"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log-likelihood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dataset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examples and hypothesis 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rPr b="0"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is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log-probability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independently observing the examples according to the probabilities assigned by the hypothesis:</a:t>
            </a:r>
          </a:p>
          <a:p>
            <a:pPr marL="0" indent="0" algn="ctr" defTabSz="722947">
              <a:spcBef>
                <a:spcPts val="3100"/>
              </a:spcBef>
              <a:buSzTx/>
              <a:buNone/>
              <a:defRPr sz="47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limLow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∏</m:t>
                          </m:r>
                        </m:e>
                        <m:lim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b"/>
                            </m:rP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lim>
                      </m:limLow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</m:e>
                  </m:mr>
                  <m:mr>
                    <m:e/>
                    <m:e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b"/>
                            </m:rP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lim>
                      </m:limLow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</m:e>
                  </m:mr>
                </m:m>
              </m:oMath>
            </a14:m>
            <a:r>
              <a:rPr sz="38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800"/>
          </a:p>
          <a:p>
            <a:pPr marL="537844" indent="-537844" defTabSz="722947">
              <a:spcBef>
                <a:spcPts val="3100"/>
              </a:spcBef>
              <a:defRPr sz="3800"/>
            </a:pPr>
            <a:r>
              <a:t>Taking log of the likelihood fixes the underflow issue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why</a:t>
            </a:r>
            <a:r>
              <a:t>?)</a:t>
            </a:r>
          </a:p>
          <a:p>
            <a:pPr marL="537844" indent="-537844" defTabSz="722947">
              <a:spcBef>
                <a:spcPts val="3100"/>
              </a:spcBef>
              <a:defRPr sz="3800"/>
            </a:pPr>
            <a:r>
              <a:t>The log function grows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monotonically</a:t>
            </a:r>
            <a:r>
              <a:t>, so maximizing log-likelihood is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thing</a:t>
            </a:r>
            <a:r>
              <a:t> as maximizing likelihood:</a:t>
            </a:r>
          </a:p>
          <a:p>
            <a:pPr marL="0" indent="0" algn="ctr" defTabSz="722947">
              <a:spcBef>
                <a:spcPts val="3100"/>
              </a:spcBef>
              <a:buSzTx/>
              <a:buNone/>
              <a:defRPr sz="47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d>
                    <m:dPr>
                      <m:ctrl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  <m:r>
                    <a:rPr xmlns:a="http://schemas.openxmlformats.org/drawingml/2006/main" sz="47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⟺</m:t>
                  </m:r>
                  <m:d>
                    <m:dPr>
                      <m:ctrl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m:rPr>
                          <m:sty m:val="p"/>
                        </m:rP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47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47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</m:oMath>
              </m:oMathPara>
            </a14:m>
            <a:endParaRPr sz="4434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Lecture Outlin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261" name="Recap &amp; Logistics…"/>
          <p:cNvSpPr txBox="1"/>
          <p:nvPr>
            <p:ph type="body" sz="half" idx="1"/>
          </p:nvPr>
        </p:nvSpPr>
        <p:spPr>
          <a:xfrm>
            <a:off x="2667000" y="3643312"/>
            <a:ext cx="19050000" cy="3746902"/>
          </a:xfrm>
          <a:prstGeom prst="rect">
            <a:avLst/>
          </a:prstGeom>
        </p:spPr>
        <p:txBody>
          <a:bodyPr/>
          <a:lstStyle/>
          <a:p>
            <a:pPr marL="785812" indent="-785812" defTabSz="739377">
              <a:spcBef>
                <a:spcPts val="3200"/>
              </a:spcBef>
              <a:buSzPct val="100000"/>
              <a:buAutoNum type="arabicPeriod" startAt="1"/>
              <a:defRPr sz="3900"/>
            </a:pPr>
            <a:r>
              <a:t>Recap &amp; Logistics</a:t>
            </a:r>
          </a:p>
          <a:p>
            <a:pPr marL="785812" indent="-785812" defTabSz="739377">
              <a:spcBef>
                <a:spcPts val="3200"/>
              </a:spcBef>
              <a:buSzPct val="100000"/>
              <a:buAutoNum type="arabicPeriod" startAt="1"/>
              <a:defRPr sz="3900"/>
            </a:pPr>
            <a:r>
              <a:t>Trivial Predictors</a:t>
            </a:r>
          </a:p>
          <a:p>
            <a:pPr marL="785812" indent="-785812" defTabSz="739377">
              <a:spcBef>
                <a:spcPts val="3200"/>
              </a:spcBef>
              <a:buSzPct val="100000"/>
              <a:buAutoNum type="arabicPeriod" startAt="1"/>
              <a:defRPr sz="3900"/>
            </a:pPr>
            <a:r>
              <a:t>Linear Regression</a:t>
            </a:r>
          </a:p>
          <a:p>
            <a:pPr marL="785812" indent="-785812" defTabSz="739377">
              <a:spcBef>
                <a:spcPts val="3200"/>
              </a:spcBef>
              <a:buSzPct val="100000"/>
              <a:buAutoNum type="arabicPeriod" startAt="1"/>
              <a:defRPr sz="3900"/>
            </a:pPr>
            <a:r>
              <a:t>Linear Classification</a:t>
            </a:r>
          </a:p>
        </p:txBody>
      </p:sp>
      <p:sp>
        <p:nvSpPr>
          <p:cNvPr id="262" name="After this lecture, you should be able to:…"/>
          <p:cNvSpPr txBox="1"/>
          <p:nvPr/>
        </p:nvSpPr>
        <p:spPr>
          <a:xfrm>
            <a:off x="2667000" y="7510560"/>
            <a:ext cx="19050000" cy="5739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specify and/or implement linear regression, linear classification, logistic regression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the benefits of different approaches to learning linear models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Trivial Predictor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Trivial Predictors</a:t>
            </a:r>
          </a:p>
        </p:txBody>
      </p:sp>
      <p:sp>
        <p:nvSpPr>
          <p:cNvPr id="265" name="The simplest possible predictor ignores all input features and just predicts the same value   for any example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The simplest possible predictor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ignores all input features</a:t>
            </a:r>
            <a:r>
              <a:t> and just predicts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value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for any example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would we every want to think about these?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Optimal Trivial Predictors…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Optimal Trivial Predictors</a:t>
            </a:r>
          </a:p>
          <a:p>
            <a:pPr defTabSz="698300">
              <a:defRPr sz="9500"/>
            </a:pPr>
            <a:r>
              <a:t>for Binary Data</a:t>
            </a:r>
          </a:p>
        </p:txBody>
      </p:sp>
      <p:graphicFrame>
        <p:nvGraphicFramePr>
          <p:cNvPr id="268" name="Table 1"/>
          <p:cNvGraphicFramePr/>
          <p:nvPr/>
        </p:nvGraphicFramePr>
        <p:xfrm>
          <a:off x="10635812" y="3727105"/>
          <a:ext cx="11255304" cy="949506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627652"/>
                <a:gridCol w="5627652"/>
              </a:tblGrid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4000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Measure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4000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Optimal Prediction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0/1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0</a:t>
                      </a:r>
                      <a:r>
                        <a:t> &gt;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1</a:t>
                      </a:r>
                      <a:r>
                        <a:t> else 1 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absolute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0</a:t>
                      </a:r>
                      <a:r>
                        <a:t> &gt;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1</a:t>
                      </a:r>
                      <a:r>
                        <a:t> else 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08071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squared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915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worst case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07352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log-likelihood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269" name="Equation"/>
          <p:cNvSpPr txBox="1"/>
          <p:nvPr/>
        </p:nvSpPr>
        <p:spPr>
          <a:xfrm>
            <a:off x="18244114" y="7850564"/>
            <a:ext cx="1366028" cy="98524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270" name="Equation"/>
          <p:cNvSpPr txBox="1"/>
          <p:nvPr/>
        </p:nvSpPr>
        <p:spPr>
          <a:xfrm>
            <a:off x="17387871" y="8930275"/>
            <a:ext cx="2897286" cy="165846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{</m:t>
                  </m:r>
                  <m:m>
                    <m:mPr>
                      <m:ctrlPr>
                        <a:rPr xmlns:a="http://schemas.openxmlformats.org/drawingml/2006/main" sz="3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if</m:t>
                        </m:r>
                        <m:sSub>
                          <m:e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if</m:t>
                        </m:r>
                        <m:sSub>
                          <m:e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otherwise</m:t>
                        </m:r>
                      </m:e>
                    </m:mr>
                  </m:m>
                </m:oMath>
              </m:oMathPara>
            </a14:m>
            <a:endParaRPr sz="3400"/>
          </a:p>
        </p:txBody>
      </p:sp>
      <p:sp>
        <p:nvSpPr>
          <p:cNvPr id="271" name="Equation"/>
          <p:cNvSpPr txBox="1"/>
          <p:nvPr/>
        </p:nvSpPr>
        <p:spPr>
          <a:xfrm>
            <a:off x="18244114" y="10857882"/>
            <a:ext cx="1366028" cy="98523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272" name="Equation"/>
          <p:cNvSpPr txBox="1"/>
          <p:nvPr/>
        </p:nvSpPr>
        <p:spPr>
          <a:xfrm>
            <a:off x="18244114" y="12132402"/>
            <a:ext cx="1366028" cy="98523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273" name="Suppose we are predicting a binary target…"/>
          <p:cNvSpPr txBox="1"/>
          <p:nvPr>
            <p:ph type="body" sz="quarter" idx="1"/>
          </p:nvPr>
        </p:nvSpPr>
        <p:spPr>
          <a:xfrm>
            <a:off x="2940943" y="3613790"/>
            <a:ext cx="7164249" cy="8840394"/>
          </a:xfrm>
          <a:prstGeom prst="rect">
            <a:avLst/>
          </a:prstGeom>
        </p:spPr>
        <p:txBody>
          <a:bodyPr/>
          <a:lstStyle/>
          <a:p>
            <a:pPr/>
            <a:r>
              <a:t>Suppose we are predicting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</a:t>
            </a:r>
            <a:r>
              <a:t> target</a:t>
            </a: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4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negative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4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positive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optimal single prediction?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1" grpId="5"/>
      <p:bldP build="whole" bldLvl="1" animBg="1" rev="0" advAuto="0" spid="272" grpId="6"/>
      <p:bldP build="whole" bldLvl="1" animBg="1" rev="0" advAuto="0" spid="269" grpId="3"/>
      <p:bldP build="whole" bldLvl="1" animBg="1" rev="0" advAuto="0" spid="268" grpId="2"/>
      <p:bldP build="whole" bldLvl="1" animBg="1" rev="0" advAuto="0" spid="270" grpId="4"/>
      <p:bldP build="p" bldLvl="5" animBg="1" rev="0" advAuto="0" spid="27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ptimal Trivial Predictor Deriva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>
            <a:lvl1pPr defTabSz="714732">
              <a:defRPr sz="9700"/>
            </a:lvl1pPr>
          </a:lstStyle>
          <a:p>
            <a:pPr/>
            <a:r>
              <a:t>Optimal Trivial Predictor Derivations</a:t>
            </a:r>
          </a:p>
        </p:txBody>
      </p:sp>
      <p:graphicFrame>
        <p:nvGraphicFramePr>
          <p:cNvPr id="276" name="Table 1"/>
          <p:cNvGraphicFramePr/>
          <p:nvPr/>
        </p:nvGraphicFramePr>
        <p:xfrm>
          <a:off x="1929615" y="4012770"/>
          <a:ext cx="7911223" cy="9906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955611"/>
                <a:gridCol w="3955611"/>
              </a:tblGrid>
              <a:tr h="9906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0/1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n</a:t>
                      </a:r>
                      <a:r>
                        <a:rPr baseline="-5998"/>
                        <a:t>0</a:t>
                      </a:r>
                      <a:r>
                        <a:t> &gt; n</a:t>
                      </a:r>
                      <a:r>
                        <a:rPr baseline="-5998"/>
                        <a:t>1</a:t>
                      </a:r>
                      <a:r>
                        <a:t> else 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277" name="Equation"/>
          <p:cNvSpPr txBox="1"/>
          <p:nvPr/>
        </p:nvSpPr>
        <p:spPr>
          <a:xfrm>
            <a:off x="11311536" y="4012770"/>
            <a:ext cx="4916220" cy="52300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sSub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e>
                    <m: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sSub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e>
                    <m: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</m:oMath>
              </m:oMathPara>
            </a14:m>
            <a:endParaRPr sz="4400"/>
          </a:p>
        </p:txBody>
      </p:sp>
      <p:graphicFrame>
        <p:nvGraphicFramePr>
          <p:cNvPr id="278" name="Table 1-1"/>
          <p:cNvGraphicFramePr/>
          <p:nvPr/>
        </p:nvGraphicFramePr>
        <p:xfrm>
          <a:off x="1951443" y="5862096"/>
          <a:ext cx="7867568" cy="130278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933784"/>
                <a:gridCol w="3933784"/>
              </a:tblGrid>
              <a:tr h="1302783"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(negative)</a:t>
                      </a:r>
                    </a:p>
                    <a:p>
                      <a:pPr defTabSz="914400">
                        <a:defRPr sz="4000"/>
                      </a:pPr>
                      <a:r>
                        <a:t>log-likelihood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279" name="Equation"/>
          <p:cNvSpPr txBox="1"/>
          <p:nvPr/>
        </p:nvSpPr>
        <p:spPr>
          <a:xfrm>
            <a:off x="7133135" y="6102972"/>
            <a:ext cx="1140541" cy="821033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000"/>
          </a:p>
        </p:txBody>
      </p:sp>
      <p:sp>
        <p:nvSpPr>
          <p:cNvPr id="280" name="Equation"/>
          <p:cNvSpPr txBox="1"/>
          <p:nvPr/>
        </p:nvSpPr>
        <p:spPr>
          <a:xfrm>
            <a:off x="10535984" y="5862096"/>
            <a:ext cx="8246432" cy="679389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sSub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sSub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</m:mr>
                    <m:mr>
                      <m:e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</m:mr>
                    <m:mr>
                      <m:e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den>
                        </m:f>
                      </m:e>
                    </m:mr>
                  </m:m>
                </m:oMath>
              </m:oMathPara>
            </a14:m>
            <a:endParaRPr sz="4400"/>
          </a:p>
        </p:txBody>
      </p:sp>
      <p:sp>
        <p:nvSpPr>
          <p:cNvPr id="281" name="Equation"/>
          <p:cNvSpPr txBox="1"/>
          <p:nvPr/>
        </p:nvSpPr>
        <p:spPr>
          <a:xfrm>
            <a:off x="14717737" y="11582220"/>
            <a:ext cx="6844722" cy="120418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∧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&lt;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&lt;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⟹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v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4400"/>
          </a:p>
        </p:txBody>
      </p:sp>
      <p:sp>
        <p:nvSpPr>
          <p:cNvPr id="282" name="Equation"/>
          <p:cNvSpPr txBox="1"/>
          <p:nvPr/>
        </p:nvSpPr>
        <p:spPr>
          <a:xfrm>
            <a:off x="20638875" y="8166710"/>
            <a:ext cx="1957090" cy="90180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num>
                    <m:den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</m:den>
                  </m:f>
                  <m:r>
                    <m:rPr>
                      <m:sty m:val="p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m:rPr>
                      <m:sty m:val="p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</m:den>
                  </m:f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83" name="Equation"/>
          <p:cNvSpPr txBox="1"/>
          <p:nvPr/>
        </p:nvSpPr>
        <p:spPr>
          <a:xfrm>
            <a:off x="19805236" y="9678547"/>
            <a:ext cx="3874967" cy="90180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num>
                    <m:den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</m:den>
                  </m:f>
                  <m:r>
                    <m:rPr>
                      <m:sty m:val="p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m:rPr>
                      <m:sty m:val="p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200" i="1">
                      <a:solidFill>
                        <a:srgbClr val="FF0000"/>
                      </a:solidFill>
                      <a:latin typeface="Cambria Math" panose="02040503050406030204" pitchFamily="18" charset="0"/>
                    </a:rPr>
                    <m:t>-</m:t>
                  </m:r>
                  <m:f>
                    <m:f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</m:den>
                  </m:f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7" grpId="2"/>
      <p:bldP build="whole" bldLvl="1" animBg="1" rev="0" advAuto="0" spid="278" grpId="3"/>
      <p:bldP build="whole" bldLvl="1" animBg="1" rev="0" advAuto="0" spid="283" grpId="7"/>
      <p:bldP build="whole" bldLvl="1" animBg="1" rev="0" advAuto="0" spid="281" grpId="8"/>
      <p:bldP build="whole" bldLvl="1" animBg="1" rev="0" advAuto="0" spid="279" grpId="4"/>
      <p:bldP build="whole" bldLvl="1" animBg="1" rev="0" advAuto="0" spid="280" grpId="5"/>
      <p:bldP build="whole" bldLvl="1" animBg="1" rev="0" advAuto="0" spid="276" grpId="1"/>
      <p:bldP build="whole" bldLvl="1" animBg="1" rev="0" advAuto="0" spid="282" grpId="6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Linear Regress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Linear Regression</a:t>
            </a:r>
          </a:p>
        </p:txBody>
      </p:sp>
      <p:sp>
        <p:nvSpPr>
          <p:cNvPr id="286" name="Linear regression is the problem of fitting a linear function to a set of training example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Linear regression is the problem of fitting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function</a:t>
            </a:r>
            <a:r>
              <a:t> to a set of training examples</a:t>
            </a:r>
          </a:p>
          <a:p>
            <a:pPr lvl="2"/>
            <a:r>
              <a:t>Both input and target features must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numeric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Linear function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of the input features: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m>
                    <m:m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b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m:rPr>
                            <m:sty m:val="b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sub>
                        </m:sSub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sub>
                        </m:sSub>
                      </m:e>
                    </m:mr>
                    <m:mr>
                      <m:e/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Upp>
                          <m:e>
                            <m:limLow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∑</m:t>
                                </m:r>
                              </m:e>
                              <m:lim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j</m:t>
                                </m: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xmlns:a="http://schemas.openxmlformats.org/drawingml/2006/main" sz="53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lim>
                            </m:limLow>
                          </m:e>
                          <m:lim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lim>
                        </m:limUpp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  <m:sSub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</m:e>
                    </m:mr>
                  </m:m>
                </m:oMath>
              </m:oMathPara>
            </a14:m>
            <a:endParaRPr sz="5000"/>
          </a:p>
        </p:txBody>
      </p:sp>
      <p:sp>
        <p:nvSpPr>
          <p:cNvPr id="287" name="For convenience, we often add a special…"/>
          <p:cNvSpPr txBox="1"/>
          <p:nvPr/>
        </p:nvSpPr>
        <p:spPr>
          <a:xfrm>
            <a:off x="11634752" y="12056413"/>
            <a:ext cx="7750839" cy="11831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j-lt"/>
                <a:ea typeface="+mj-ea"/>
                <a:cs typeface="+mj-cs"/>
                <a:sym typeface="Helvetica Neue"/>
              </a:defRPr>
            </a:pPr>
            <a:r>
              <a:t>For convenience, we often add a special </a:t>
            </a:r>
          </a:p>
          <a:p>
            <a:pPr>
              <a:defRPr>
                <a:latin typeface="+mj-lt"/>
                <a:ea typeface="+mj-ea"/>
                <a:cs typeface="+mj-cs"/>
                <a:sym typeface="Helvetica Neue"/>
              </a:defRPr>
            </a:pPr>
            <a:r>
              <a:t>"constant feature" </a:t>
            </a:r>
            <a14:m>
              <m:oMath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t> for all examples</a:t>
            </a:r>
            <a:endParaRPr sz="3585"/>
          </a:p>
        </p:txBody>
      </p:sp>
      <p:sp>
        <p:nvSpPr>
          <p:cNvPr id="288" name="Line"/>
          <p:cNvSpPr/>
          <p:nvPr/>
        </p:nvSpPr>
        <p:spPr>
          <a:xfrm>
            <a:off x="10354667" y="11636723"/>
            <a:ext cx="1390277" cy="702790"/>
          </a:xfrm>
          <a:prstGeom prst="line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8" grpId="2"/>
      <p:bldP build="whole" bldLvl="1" animBg="1" rev="0" advAuto="0" spid="287" grpId="3"/>
      <p:bldP build="p" bldLvl="5" animBg="1" rev="0" advAuto="0" spid="28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Ordinary Least-Squar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Ordinary Least-Squares</a:t>
            </a:r>
          </a:p>
        </p:txBody>
      </p:sp>
      <p:sp>
        <p:nvSpPr>
          <p:cNvPr id="291" name="For the squared error loss, it is possible to find the optimal predictor for a dataset analytically: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649008">
              <a:spcBef>
                <a:spcPts val="2800"/>
              </a:spcBef>
              <a:buSzTx/>
              <a:buNone/>
              <a:defRPr sz="3400"/>
            </a:pPr>
            <a:r>
              <a:t>For the squared error loss, it is possible to find the optimal predictor for a dataset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analytically</a:t>
            </a:r>
            <a:r>
              <a:t>:</a:t>
            </a:r>
          </a:p>
          <a:p>
            <a:pPr lvl="1" marL="1152470" indent="-650820" defTabSz="649008">
              <a:spcBef>
                <a:spcPts val="2800"/>
              </a:spcBef>
              <a:buSzPct val="100000"/>
              <a:buAutoNum type="arabicPeriod" startAt="1"/>
              <a:defRPr sz="4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4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4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4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Upp>
                    <m:e>
                      <m:limLow>
                        <m:e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4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sSup>
                    <m:e>
                      <m:d>
                        <m:dPr>
                          <m:ctrlP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e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e>
                              <m:r>
                                <m:rPr>
                                  <m:sty m:val="b"/>
                                </m:rP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sSup>
                            <m:e>
                              <m:r>
                                <m:rPr>
                                  <m:sty m:val="b"/>
                                </m:rP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p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e>
                    <m:sup>
                      <m:r>
                        <a:rPr xmlns:a="http://schemas.openxmlformats.org/drawingml/2006/main" sz="4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  <m:r>
                    <a:rPr xmlns:a="http://schemas.openxmlformats.org/drawingml/2006/main" sz="4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Upp>
                    <m:e>
                      <m:limLow>
                        <m:e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4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sSup>
                    <m:e>
                      <m:d>
                        <m:dPr>
                          <m:ctrlP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e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4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limUpp>
                            <m:e>
                              <m:limLow>
                                <m:e>
                                  <m:r>
                                    <a:rPr xmlns:a="http://schemas.openxmlformats.org/drawingml/2006/main" sz="4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∑</m:t>
                                  </m:r>
                                </m:e>
                                <m:lim>
                                  <m:r>
                                    <a:rPr xmlns:a="http://schemas.openxmlformats.org/drawingml/2006/main" sz="4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j</m:t>
                                  </m:r>
                                  <m:r>
                                    <a:rPr xmlns:a="http://schemas.openxmlformats.org/drawingml/2006/main" sz="4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xmlns:a="http://schemas.openxmlformats.org/drawingml/2006/main" sz="4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lim>
                              </m:limLow>
                            </m:e>
                            <m:lim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lim>
                          </m:limUpp>
                          <m:sSubSup>
                            <m:e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</m:sub>
                            <m:sup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sSubSup>
                            <m:e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</m:sub>
                            <m:sup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</m:e>
                      </m:d>
                    </m:e>
                    <m:sup>
                      <m:r>
                        <a:rPr xmlns:a="http://schemas.openxmlformats.org/drawingml/2006/main" sz="4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oMath>
              </m:oMathPara>
            </a14:m>
            <a:endParaRPr sz="3400"/>
          </a:p>
          <a:p>
            <a:pPr lvl="1" marL="1191417" indent="-689768" defTabSz="649008">
              <a:spcBef>
                <a:spcPts val="2800"/>
              </a:spcBef>
              <a:buSzPct val="100000"/>
              <a:buAutoNum type="arabicPeriod" startAt="1"/>
              <a:defRPr sz="3400"/>
            </a:pPr>
            <a:r>
              <a:t>Recall that </a:t>
            </a:r>
            <a14:m>
              <m:oMath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t> for </a:t>
            </a:r>
            <a14:m>
              <m:oMath>
                <m:sSup>
                  <m:e>
                    <m:r>
                      <m:rPr>
                        <m:sty m:val="b"/>
                      </m:rP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limLow>
                  <m:e>
                    <m: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r>
                      <m:rPr>
                        <m:sty m:val="b"/>
                      </m:rP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  <m: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e>
                        <m:r>
                          <m:rPr>
                            <m:sty m:val="p"/>
                            <m:scr m:val="double-struck"/>
                          </m:rPr>
                          <a:rPr xmlns:a="http://schemas.openxmlformats.org/drawingml/2006/main" sz="4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p>
                        <m:r>
                          <a:rPr xmlns:a="http://schemas.openxmlformats.org/drawingml/2006/main" sz="4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xmlns:a="http://schemas.openxmlformats.org/drawingml/2006/main" sz="4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4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lim>
                </m:limLow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1" marL="1191417" indent="-689768" defTabSz="649008">
              <a:spcBef>
                <a:spcPts val="2800"/>
              </a:spcBef>
              <a:buSzPct val="100000"/>
              <a:buAutoNum type="arabicPeriod" startAt="1"/>
              <a:defRPr sz="3400"/>
            </a:pPr>
            <a:r>
              <a:t>Derive an expression for </a:t>
            </a:r>
            <a14:m>
              <m:oMath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4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and solve for 0</a:t>
            </a:r>
          </a:p>
          <a:p>
            <a:pPr lvl="2" marL="1185148" indent="-482838" defTabSz="649008">
              <a:spcBef>
                <a:spcPts val="1200"/>
              </a:spcBef>
              <a:defRPr sz="3400"/>
            </a:pPr>
            <a:r>
              <a:t>For </a:t>
            </a:r>
            <a14:m>
              <m:oMath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</m:oMath>
            </a14:m>
            <a:r>
              <a:t> input features, solve a system of </a:t>
            </a:r>
            <a14:m>
              <m:oMath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t> equations</a:t>
            </a:r>
          </a:p>
          <a:p>
            <a:pPr lvl="2" marL="1185148" indent="-482838" defTabSz="649008">
              <a:spcBef>
                <a:spcPts val="1200"/>
              </a:spcBef>
              <a:defRPr sz="3400"/>
            </a:pPr>
            <a:r>
              <a:t>Requires inverting a </a:t>
            </a:r>
            <a14:m>
              <m:oMath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matrix                                              </a:t>
            </a:r>
            <a14:m>
              <m:oMath>
                <m:r>
                  <a:rPr xmlns:a="http://schemas.openxmlformats.org/drawingml/2006/main" sz="41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1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41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p>
                    <m:r>
                      <a:rPr xmlns:a="http://schemas.openxmlformats.org/drawingml/2006/main" sz="41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3</m:t>
                    </m:r>
                  </m:sup>
                </m:sSup>
                <m:r>
                  <a:rPr xmlns:a="http://schemas.openxmlformats.org/drawingml/2006/main" sz="41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1185148" indent="-482838" defTabSz="649008">
              <a:spcBef>
                <a:spcPts val="1200"/>
              </a:spcBef>
              <a:defRPr sz="3400"/>
            </a:pPr>
            <a:r>
              <a:t>Constructing the matrix requires adding </a:t>
            </a:r>
            <a14:m>
              <m:oMath>
                <m:r>
                  <a:rPr xmlns:a="http://schemas.openxmlformats.org/drawingml/2006/main" sz="4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 matrices (one for each example)   </a:t>
            </a:r>
            <a14:m>
              <m:oMath>
                <m:r>
                  <a:rPr xmlns:a="http://schemas.openxmlformats.org/drawingml/2006/main" sz="41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1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1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n</m:t>
                </m:r>
                <m:sSup>
                  <m:e>
                    <m:r>
                      <a:rPr xmlns:a="http://schemas.openxmlformats.org/drawingml/2006/main" sz="41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p>
                    <m:r>
                      <a:rPr xmlns:a="http://schemas.openxmlformats.org/drawingml/2006/main" sz="41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41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1185148" indent="-482838" defTabSz="649008">
              <a:spcBef>
                <a:spcPts val="1200"/>
              </a:spcBef>
              <a:defRPr sz="3400"/>
            </a:pPr>
            <a:r>
              <a:t>Total cost: </a:t>
            </a:r>
            <a14:m>
              <m:oMath>
                <m:r>
                  <a:rPr xmlns:a="http://schemas.openxmlformats.org/drawingml/2006/main" sz="41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1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1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n</m:t>
                </m:r>
                <m:sSup>
                  <m:e>
                    <m:r>
                      <a:rPr xmlns:a="http://schemas.openxmlformats.org/drawingml/2006/main" sz="41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p>
                    <m:r>
                      <a:rPr xmlns:a="http://schemas.openxmlformats.org/drawingml/2006/main" sz="41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41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+</m:t>
                </m:r>
                <m:sSup>
                  <m:e>
                    <m:r>
                      <a:rPr xmlns:a="http://schemas.openxmlformats.org/drawingml/2006/main" sz="41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p>
                    <m:r>
                      <a:rPr xmlns:a="http://schemas.openxmlformats.org/drawingml/2006/main" sz="41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3</m:t>
                    </m:r>
                  </m:sup>
                </m:sSup>
                <m:r>
                  <a:rPr xmlns:a="http://schemas.openxmlformats.org/drawingml/2006/main" sz="41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3868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radient Descent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Gradient Descent</a:t>
            </a:r>
          </a:p>
        </p:txBody>
      </p:sp>
      <p:sp>
        <p:nvSpPr>
          <p:cNvPr id="294" name="The analytic solution is tractable for small datasets with few input feature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562291" indent="-562291" defTabSz="755807">
              <a:spcBef>
                <a:spcPts val="3300"/>
              </a:spcBef>
              <a:defRPr sz="4000"/>
            </a:pPr>
          </a:p>
          <a:p>
            <a:pPr marL="562291" indent="-562291" defTabSz="755807">
              <a:spcBef>
                <a:spcPts val="3300"/>
              </a:spcBef>
              <a:defRPr sz="4000"/>
            </a:pPr>
            <a:r>
              <a:t>The analytic solution is tractable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</a:t>
            </a:r>
            <a:r>
              <a:t> datasets with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few</a:t>
            </a:r>
            <a:r>
              <a:t> input features</a:t>
            </a:r>
          </a:p>
          <a:p>
            <a:pPr lvl="2" marL="1380171" indent="-562292" defTabSz="755807">
              <a:spcBef>
                <a:spcPts val="3300"/>
              </a:spcBef>
              <a:defRPr sz="4000"/>
            </a:pPr>
            <a:r>
              <a:t>ImageNet has about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14 million images</a:t>
            </a:r>
            <a:r>
              <a:t> with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256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256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65,536</m:t>
                </m:r>
              </m:oMath>
            </a14:m>
            <a:r>
              <a:t> input features</a:t>
            </a:r>
          </a:p>
          <a:p>
            <a:pPr marL="562291" indent="-562291" defTabSz="755807">
              <a:spcBef>
                <a:spcPts val="3300"/>
              </a:spcBef>
              <a:defRPr sz="4000"/>
            </a:pPr>
            <a:r>
              <a:t>For others, we use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 descent</a:t>
            </a:r>
          </a:p>
          <a:p>
            <a:pPr lvl="2" marL="1380171" indent="-562292" defTabSz="755807">
              <a:spcBef>
                <a:spcPts val="3300"/>
              </a:spcBef>
              <a:defRPr sz="4000"/>
            </a:pPr>
            <a:r>
              <a:t>Gradient descent is an iterative method to find the minimum of a function.</a:t>
            </a:r>
          </a:p>
          <a:p>
            <a:pPr lvl="2" marL="1380171" indent="-562292" defTabSz="755807">
              <a:spcBef>
                <a:spcPts val="3300"/>
              </a:spcBef>
              <a:defRPr sz="40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minimizing error</a:t>
            </a:r>
            <a:r>
              <a:t>:</a:t>
            </a:r>
          </a:p>
          <a:p>
            <a:pPr lvl="2" marL="0" indent="0" algn="ctr" defTabSz="755807">
              <a:spcBef>
                <a:spcPts val="3300"/>
              </a:spcBef>
              <a:buSzTx/>
              <a:buNone/>
              <a:defRPr sz="49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sSubSup>
                    <m:e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←</m:t>
                  </m:r>
                  <m:sSubSup>
                    <m:e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η</m:t>
                  </m:r>
                  <m:f>
                    <m:fPr>
                      <m:ctrlP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Sup>
                        <m:e>
                          <m:r>
                            <a:rPr xmlns:a="http://schemas.openxmlformats.org/drawingml/2006/main" sz="4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4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  <m:sup>
                          <m:r>
                            <a:rPr xmlns:a="http://schemas.openxmlformats.org/drawingml/2006/main" sz="4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den>
                  </m:f>
                  <m:r>
                    <m:rPr>
                      <m:sty m:val="p"/>
                    </m:rP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p>
                    <m:e>
                      <m:r>
                        <m:rPr>
                          <m:sty m:val="b"/>
                        </m:rP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p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p>
                  <m:r>
                    <a:rPr xmlns:a="http://schemas.openxmlformats.org/drawingml/2006/main" sz="49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4623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9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Line"/>
          <p:cNvSpPr/>
          <p:nvPr/>
        </p:nvSpPr>
        <p:spPr>
          <a:xfrm>
            <a:off x="18361263" y="2019459"/>
            <a:ext cx="5479479" cy="4545236"/>
          </a:xfrm>
          <a:prstGeom prst="line">
            <a:avLst/>
          </a:prstGeom>
          <a:ln w="25400">
            <a:solidFill>
              <a:srgbClr val="929292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97" name="Recap: Gradient Descent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Gradient Descent</a:t>
            </a:r>
          </a:p>
        </p:txBody>
      </p:sp>
      <p:sp>
        <p:nvSpPr>
          <p:cNvPr id="298" name="The gradient of a function tells how to change every element of a vector to increase the function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64024">
              <a:spcBef>
                <a:spcPts val="3300"/>
              </a:spcBef>
              <a:buSzTx/>
              <a:buNone/>
              <a:defRPr sz="4000"/>
            </a:pPr>
          </a:p>
          <a:p>
            <a:pPr marL="568404" indent="-568404" defTabSz="764024">
              <a:spcBef>
                <a:spcPts val="3300"/>
              </a:spcBef>
              <a:defRPr sz="4000"/>
            </a:pPr>
            <a:r>
              <a:t>The gradient of a function tells how to change every element of a vector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increase</a:t>
            </a:r>
            <a:r>
              <a:t> the function</a:t>
            </a:r>
          </a:p>
          <a:p>
            <a:pPr lvl="2" marL="1395174" indent="-568403" defTabSz="764024">
              <a:spcBef>
                <a:spcPts val="3300"/>
              </a:spcBef>
              <a:defRPr sz="4000"/>
            </a:pPr>
            <a:r>
              <a:t>If the partial derivative of </a:t>
            </a:r>
            <a14:m>
              <m:oMath>
                <m:sSub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is positive, increase </a:t>
            </a:r>
            <a14:m>
              <m:oMath>
                <m:sSub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endParaRPr baseline="-5998" i="1">
              <a:latin typeface="+mj-lt"/>
              <a:ea typeface="+mj-ea"/>
              <a:cs typeface="+mj-cs"/>
              <a:sym typeface="Helvetica Neue"/>
            </a:endParaRPr>
          </a:p>
          <a:p>
            <a:pPr marL="568404" indent="-568404" defTabSz="764024">
              <a:spcBef>
                <a:spcPts val="3300"/>
              </a:spcBef>
              <a:defRPr b="1" sz="4000">
                <a:latin typeface="+mj-lt"/>
                <a:ea typeface="+mj-ea"/>
                <a:cs typeface="+mj-cs"/>
                <a:sym typeface="Helvetica Neue"/>
              </a:defRPr>
            </a:pPr>
            <a:r>
              <a:t>Gradient descent: 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Iteratively choose new values of x in the (opposite) direction of the gradient:</a:t>
            </a:r>
          </a:p>
          <a:p>
            <a:pPr marL="0" indent="0" algn="ctr" defTabSz="764024">
              <a:spcBef>
                <a:spcPts val="33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sup>
                </m:sSup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η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000">
                <a:latin typeface="Helvetica Neue Light"/>
                <a:ea typeface="Helvetica Neue Light"/>
                <a:cs typeface="Helvetica Neue Light"/>
                <a:sym typeface="Helvetica Neue Light"/>
              </a:rPr>
              <a:t> .</a:t>
            </a:r>
            <a:endParaRPr baseline="-5998" i="1" sz="4000">
              <a:latin typeface="+mj-lt"/>
              <a:ea typeface="+mj-ea"/>
              <a:cs typeface="+mj-cs"/>
              <a:sym typeface="Helvetica Neue"/>
            </a:endParaRPr>
          </a:p>
          <a:p>
            <a:pPr lvl="2" marL="1395174" indent="-568403" defTabSz="764024">
              <a:spcBef>
                <a:spcPts val="3300"/>
              </a:spcBef>
              <a:defRPr sz="4000"/>
            </a:pPr>
            <a:r>
              <a:t>This only works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sufficiently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</a:t>
            </a:r>
            <a:r>
              <a:t> changes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why?</a:t>
            </a:r>
            <a:r>
              <a:t>)</a:t>
            </a:r>
          </a:p>
          <a:p>
            <a:pPr lvl="2" marL="1395174" indent="-568403" defTabSz="764024">
              <a:spcBef>
                <a:spcPts val="3300"/>
              </a:spcBef>
              <a:defRPr b="1" sz="4000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much should we change </a:t>
            </a:r>
            <a14:m>
              <m:oMath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sz="4717"/>
          </a:p>
        </p:txBody>
      </p:sp>
      <p:grpSp>
        <p:nvGrpSpPr>
          <p:cNvPr id="301" name="Group"/>
          <p:cNvGrpSpPr/>
          <p:nvPr/>
        </p:nvGrpSpPr>
        <p:grpSpPr>
          <a:xfrm>
            <a:off x="12987217" y="10149529"/>
            <a:ext cx="6515760" cy="2257514"/>
            <a:chOff x="0" y="0"/>
            <a:chExt cx="6515757" cy="2257512"/>
          </a:xfrm>
        </p:grpSpPr>
        <p:sp>
          <p:nvSpPr>
            <p:cNvPr id="299" name="learning rate"/>
            <p:cNvSpPr txBox="1"/>
            <p:nvPr/>
          </p:nvSpPr>
          <p:spPr>
            <a:xfrm>
              <a:off x="3956001" y="1643417"/>
              <a:ext cx="2559757" cy="6140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learning rate</a:t>
              </a:r>
            </a:p>
          </p:txBody>
        </p:sp>
        <p:sp>
          <p:nvSpPr>
            <p:cNvPr id="300" name="Line"/>
            <p:cNvSpPr/>
            <p:nvPr/>
          </p:nvSpPr>
          <p:spPr>
            <a:xfrm flipH="1" flipV="1">
              <a:off x="0" y="0"/>
              <a:ext cx="4894634" cy="174823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302" name="Line"/>
          <p:cNvSpPr/>
          <p:nvPr/>
        </p:nvSpPr>
        <p:spPr>
          <a:xfrm>
            <a:off x="19511246" y="1448724"/>
            <a:ext cx="4070780" cy="27003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3" fill="norm" stroke="1" extrusionOk="0">
                <a:moveTo>
                  <a:pt x="0" y="0"/>
                </a:moveTo>
                <a:cubicBezTo>
                  <a:pt x="105" y="12027"/>
                  <a:pt x="5047" y="21600"/>
                  <a:pt x="11031" y="21369"/>
                </a:cubicBezTo>
                <a:cubicBezTo>
                  <a:pt x="16847" y="21145"/>
                  <a:pt x="21524" y="11688"/>
                  <a:pt x="21600" y="0"/>
                </a:cubicBezTo>
              </a:path>
            </a:pathLst>
          </a:custGeom>
          <a:ln w="63500">
            <a:solidFill>
              <a:srgbClr val="0076BA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303" name="Circle"/>
          <p:cNvSpPr/>
          <p:nvPr/>
        </p:nvSpPr>
        <p:spPr>
          <a:xfrm>
            <a:off x="20243240" y="3527766"/>
            <a:ext cx="196217" cy="196217"/>
          </a:xfrm>
          <a:prstGeom prst="ellipse">
            <a:avLst/>
          </a:prstGeom>
          <a:solidFill>
            <a:srgbClr val="B51600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304" name="Circle"/>
          <p:cNvSpPr/>
          <p:nvPr/>
        </p:nvSpPr>
        <p:spPr>
          <a:xfrm>
            <a:off x="20548879" y="3766415"/>
            <a:ext cx="196215" cy="196215"/>
          </a:xfrm>
          <a:prstGeom prst="ellipse">
            <a:avLst/>
          </a:prstGeom>
          <a:solidFill>
            <a:srgbClr val="B51600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305" name="Circle"/>
          <p:cNvSpPr/>
          <p:nvPr/>
        </p:nvSpPr>
        <p:spPr>
          <a:xfrm>
            <a:off x="23206110" y="2716460"/>
            <a:ext cx="196215" cy="196215"/>
          </a:xfrm>
          <a:prstGeom prst="ellipse">
            <a:avLst/>
          </a:prstGeom>
          <a:solidFill>
            <a:srgbClr val="B51600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306" name="Line"/>
          <p:cNvSpPr/>
          <p:nvPr/>
        </p:nvSpPr>
        <p:spPr>
          <a:xfrm>
            <a:off x="20243800" y="4190970"/>
            <a:ext cx="304802" cy="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07" name="Line"/>
          <p:cNvSpPr/>
          <p:nvPr/>
        </p:nvSpPr>
        <p:spPr>
          <a:xfrm>
            <a:off x="20243800" y="4518936"/>
            <a:ext cx="2959102" cy="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08" name="Small step in gradient direction decreases the function; too-large step moves past the minimum and actually increases the function"/>
          <p:cNvSpPr txBox="1"/>
          <p:nvPr/>
        </p:nvSpPr>
        <p:spPr>
          <a:xfrm>
            <a:off x="19385750" y="4657959"/>
            <a:ext cx="4675202" cy="229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>
            <a:lvl1pPr>
              <a:defRPr sz="600">
                <a:solidFill>
                  <a:srgbClr val="D6D5D5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Small step in gradient direction decreases the function; too-large step moves past the minimum and actually increases the function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1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Class="entr" nodeType="afterEffect" presetSubtype="32" presetID="4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35" dur="25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0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Class="entr" nodeType="afterEffect" presetSubtype="32" presetID="4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44" dur="25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1" grpId="9"/>
      <p:bldP build="whole" bldLvl="1" animBg="1" rev="0" advAuto="0" spid="302" grpId="2"/>
      <p:bldP build="whole" bldLvl="1" animBg="1" rev="0" advAuto="0" spid="303" grpId="3"/>
      <p:bldP build="whole" bldLvl="1" animBg="1" rev="0" advAuto="0" spid="304" grpId="6"/>
      <p:bldP build="p" bldLvl="5" animBg="1" rev="0" advAuto="0" spid="298" grpId="1"/>
      <p:bldP build="whole" bldLvl="1" animBg="1" rev="0" advAuto="0" spid="305" grpId="8"/>
      <p:bldP build="whole" bldLvl="1" animBg="1" rev="0" advAuto="0" spid="306" grpId="5"/>
      <p:bldP build="whole" bldLvl="1" animBg="1" rev="0" advAuto="0" spid="296" grpId="4"/>
      <p:bldP build="whole" bldLvl="1" animBg="1" rev="0" advAuto="0" spid="307" grpId="7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77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80" name="Definition:  A function   is a linear function of   if it can be written as"/>
          <p:cNvGrpSpPr/>
          <p:nvPr/>
        </p:nvGrpSpPr>
        <p:grpSpPr>
          <a:xfrm>
            <a:off x="2792604" y="3561184"/>
            <a:ext cx="19050002" cy="2086293"/>
            <a:chOff x="0" y="0"/>
            <a:chExt cx="19050001" cy="2086292"/>
          </a:xfrm>
        </p:grpSpPr>
        <p:sp>
          <p:nvSpPr>
            <p:cNvPr id="178" name="Rectangle"/>
            <p:cNvSpPr/>
            <p:nvPr/>
          </p:nvSpPr>
          <p:spPr>
            <a:xfrm>
              <a:off x="0" y="32069"/>
              <a:ext cx="19050002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79" name="Definition:  A function   is a linear function of   if it can be written as"/>
            <p:cNvSpPr txBox="1"/>
            <p:nvPr/>
          </p:nvSpPr>
          <p:spPr>
            <a:xfrm>
              <a:off x="6350" y="0"/>
              <a:ext cx="19037302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81" name="Questions:…"/>
          <p:cNvSpPr txBox="1"/>
          <p:nvPr/>
        </p:nvSpPr>
        <p:spPr>
          <a:xfrm>
            <a:off x="9266163" y="5904896"/>
            <a:ext cx="6534817" cy="700833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82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83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0" grpId="1"/>
      <p:bldP build="whole" bldLvl="1" animBg="1" rev="0" advAuto="0" spid="181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radient Descent Varia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Gradient Descent Variations</a:t>
            </a:r>
          </a:p>
        </p:txBody>
      </p:sp>
      <p:sp>
        <p:nvSpPr>
          <p:cNvPr id="311" name="Incremental gradient descent: update each weight after each example in turn…"/>
          <p:cNvSpPr txBox="1"/>
          <p:nvPr>
            <p:ph type="body" idx="1"/>
          </p:nvPr>
        </p:nvSpPr>
        <p:spPr>
          <a:xfrm>
            <a:off x="1489845" y="3304374"/>
            <a:ext cx="17848218" cy="8840394"/>
          </a:xfrm>
          <a:prstGeom prst="rect">
            <a:avLst/>
          </a:prstGeom>
        </p:spPr>
        <p:txBody>
          <a:bodyPr/>
          <a:lstStyle/>
          <a:p>
            <a:pPr marL="531732" indent="-531732" defTabSz="714732">
              <a:spcBef>
                <a:spcPts val="3100"/>
              </a:spcBef>
              <a:defRPr b="1" sz="3800">
                <a:latin typeface="+mj-lt"/>
                <a:ea typeface="+mj-ea"/>
                <a:cs typeface="+mj-cs"/>
                <a:sym typeface="Helvetica Neue"/>
              </a:defRPr>
            </a:pPr>
            <a:r>
              <a:t>Incremental gradient descent: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update each weight after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each example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turn</a:t>
            </a:r>
          </a:p>
          <a:p>
            <a:pPr marL="0" indent="0" algn="ctr" defTabSz="714732">
              <a:spcBef>
                <a:spcPts val="1300"/>
              </a:spcBef>
              <a:buSzTx/>
              <a:buNone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∀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≤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≤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:</m:t>
                  </m:r>
                  <m:sSubSup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←</m:t>
                  </m:r>
                  <m:sSubSup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η</m:t>
                  </m:r>
                  <m:f>
                    <m:fPr>
                      <m:ctrlP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Sup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den>
                  </m:f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d>
                    <m:dPr>
                      <m:ctrlP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m:rPr>
                              <m:sty m:val="b"/>
                            </m:rP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e>
                  </m:d>
                </m:oMath>
              </m:oMathPara>
            </a14:m>
            <a:endParaRPr sz="380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31732" indent="-531732" defTabSz="714732">
              <a:spcBef>
                <a:spcPts val="3100"/>
              </a:spcBef>
              <a:defRPr b="1" sz="3800">
                <a:latin typeface="+mj-lt"/>
                <a:ea typeface="+mj-ea"/>
                <a:cs typeface="+mj-cs"/>
                <a:sym typeface="Helvetica Neue"/>
              </a:defRPr>
            </a:pPr>
            <a:r>
              <a:t>Batched gradient descent: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update each weight based on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batch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examples</a:t>
            </a:r>
          </a:p>
          <a:p>
            <a:pPr marL="0" indent="0" algn="ctr" defTabSz="714732">
              <a:spcBef>
                <a:spcPts val="1300"/>
              </a:spcBef>
              <a:buSzTx/>
              <a:buNone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∀</m:t>
                  </m:r>
                  <m:sSub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:</m:t>
                  </m:r>
                  <m:sSubSup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←</m:t>
                  </m:r>
                  <m:sSubSup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η</m:t>
                  </m:r>
                  <m:f>
                    <m:fPr>
                      <m:ctrlP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Sup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den>
                  </m:f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d>
                    <m:dPr>
                      <m:ctrlP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sSub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e>
                  </m:d>
                </m:oMath>
              </m:oMathPara>
            </a14:m>
            <a:endParaRPr sz="3800"/>
          </a:p>
          <a:p>
            <a:pPr marL="531732" indent="-531732" defTabSz="714732">
              <a:spcBef>
                <a:spcPts val="3100"/>
              </a:spcBef>
              <a:defRPr b="1" sz="3800">
                <a:latin typeface="+mj-lt"/>
                <a:ea typeface="+mj-ea"/>
                <a:cs typeface="+mj-cs"/>
                <a:sym typeface="Helvetica Neue"/>
              </a:defRPr>
            </a:pPr>
            <a:r>
              <a:t>Stochastic gradient descent: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update repeatedly on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random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examples:</a:t>
            </a:r>
          </a:p>
          <a:p>
            <a:pPr marL="0" indent="0" algn="ctr" defTabSz="714732">
              <a:spcBef>
                <a:spcPts val="3100"/>
              </a:spcBef>
              <a:buSzTx/>
              <a:buNone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∼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U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{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1,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…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}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:</m:t>
                  </m:r>
                  <m:sSubSup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←</m:t>
                  </m:r>
                  <m:sSubSup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</m:t>
                      </m:r>
                    </m:sub>
                    <m: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η</m:t>
                  </m:r>
                  <m:f>
                    <m:fPr>
                      <m:ctrlP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Sup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den>
                  </m:f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4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d>
                    <m:dPr>
                      <m:ctrlP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m:rPr>
                              <m:sty m:val="b"/>
                            </m:rP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xmlns:a="http://schemas.openxmlformats.org/drawingml/2006/main" sz="4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m:rPr>
                              <m:sty m:val="b"/>
                            </m:rP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p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e>
                  </m:d>
                </m:oMath>
              </m:oMathPara>
            </a14:m>
            <a:endParaRPr sz="4340"/>
          </a:p>
        </p:txBody>
      </p:sp>
      <p:sp>
        <p:nvSpPr>
          <p:cNvPr id="312" name="Question…"/>
          <p:cNvSpPr txBox="1"/>
          <p:nvPr/>
        </p:nvSpPr>
        <p:spPr>
          <a:xfrm>
            <a:off x="20040209" y="5182616"/>
            <a:ext cx="3646474" cy="3350766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</a:t>
            </a:r>
          </a:p>
          <a:p>
            <a:pPr algn="l"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would we ever use any of these?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1" grpId="1"/>
      <p:bldP build="whole" bldLvl="1" animBg="1" rev="0" advAuto="0" spid="312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Linear Classificat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Linear Classification</a:t>
            </a:r>
          </a:p>
        </p:txBody>
      </p:sp>
      <p:sp>
        <p:nvSpPr>
          <p:cNvPr id="315" name="For binary targets, we can use linear regression to do classification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556180" indent="-556180" defTabSz="747592">
              <a:spcBef>
                <a:spcPts val="3200"/>
              </a:spcBef>
              <a:defRPr sz="40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</a:t>
            </a:r>
            <a:r>
              <a:t> targets, we can use linear regression to do classification</a:t>
            </a:r>
          </a:p>
          <a:p>
            <a:pPr marL="556180" indent="-556180" defTabSz="747592">
              <a:spcBef>
                <a:spcPts val="3200"/>
              </a:spcBef>
              <a:defRPr sz="4000"/>
            </a:pPr>
            <a:r>
              <a:t>Represent binary classes by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</a:p>
          <a:p>
            <a:pPr marL="556180" indent="-556180" defTabSz="747592">
              <a:spcBef>
                <a:spcPts val="3200"/>
              </a:spcBef>
              <a:defRPr sz="4000"/>
            </a:pPr>
            <a:r>
              <a:t>If regression target is negative, predict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t>, else predict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</a:p>
          <a:p>
            <a:pPr marL="0" indent="0" algn="ctr" defTabSz="747592">
              <a:spcBef>
                <a:spcPts val="3200"/>
              </a:spcBef>
              <a:buSzTx/>
              <a:buNone/>
              <a:defRPr sz="4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r>
                  <m:rPr>
                    <m:sty m:val="b"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m:rPr>
                    <m:sty m:val="p"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m:rPr>
                    <m:sty m:val="p"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d>
                  <m:d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limUpp>
                      <m:e>
                        <m:limLow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j</m:t>
                            </m:r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lim>
                        </m:limLow>
                      </m:e>
                      <m:lim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lim>
                    </m:limUpp>
                    <m:sSub>
                      <m:e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  <m:sSub>
                      <m:e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</m:e>
                </m:d>
              </m:oMath>
            </a14:m>
            <a:br>
              <a:rPr sz="4528"/>
            </a:br>
            <a:endParaRPr sz="4000"/>
          </a:p>
          <a:p>
            <a:pPr marL="556180" indent="-556180" defTabSz="747592">
              <a:spcBef>
                <a:spcPts val="3200"/>
              </a:spcBef>
              <a:defRPr sz="4000"/>
            </a:pPr>
            <a:r>
              <a:t>The line defined by </a:t>
            </a:r>
            <a14:m>
              <m:oMath>
                <m:limUpp>
                  <m:e>
                    <m:limLow>
                      <m:e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lim>
                    </m:limLow>
                  </m:e>
                  <m:lim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lim>
                </m:limUpp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t> is called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decision boundary</a:t>
            </a:r>
            <a:endParaRPr sz="4528"/>
          </a:p>
        </p:txBody>
      </p:sp>
      <p:sp>
        <p:nvSpPr>
          <p:cNvPr id="316" name="returns +1 for positive arguments and -1 for negative arguments"/>
          <p:cNvSpPr txBox="1"/>
          <p:nvPr/>
        </p:nvSpPr>
        <p:spPr>
          <a:xfrm>
            <a:off x="11302031" y="10113561"/>
            <a:ext cx="12534290" cy="69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</m:rP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s</m:t>
                </m:r>
                <m:r>
                  <m:rPr>
                    <m:sty m:val="p"/>
                  </m:rP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g</m:t>
                </m:r>
                <m:r>
                  <m:rPr>
                    <m:sty m:val="p"/>
                  </m:rP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sz="3200">
                <a:latin typeface="+mj-lt"/>
                <a:ea typeface="+mj-ea"/>
                <a:cs typeface="+mj-cs"/>
                <a:sym typeface="Helvetica Neue"/>
              </a:rPr>
              <a:t> returns +1 for positive arguments and -1 for negative arguments</a:t>
            </a:r>
            <a:endParaRPr sz="3585"/>
          </a:p>
        </p:txBody>
      </p:sp>
      <p:sp>
        <p:nvSpPr>
          <p:cNvPr id="317" name="Line"/>
          <p:cNvSpPr/>
          <p:nvPr/>
        </p:nvSpPr>
        <p:spPr>
          <a:xfrm flipH="1">
            <a:off x="11803567" y="8813549"/>
            <a:ext cx="400008" cy="1316204"/>
          </a:xfrm>
          <a:prstGeom prst="line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grpSp>
        <p:nvGrpSpPr>
          <p:cNvPr id="322" name="Group"/>
          <p:cNvGrpSpPr/>
          <p:nvPr/>
        </p:nvGrpSpPr>
        <p:grpSpPr>
          <a:xfrm>
            <a:off x="19852403" y="5126729"/>
            <a:ext cx="3189881" cy="3536922"/>
            <a:chOff x="0" y="0"/>
            <a:chExt cx="3189880" cy="3536920"/>
          </a:xfrm>
        </p:grpSpPr>
        <p:sp>
          <p:nvSpPr>
            <p:cNvPr id="318" name="Square"/>
            <p:cNvSpPr/>
            <p:nvPr/>
          </p:nvSpPr>
          <p:spPr>
            <a:xfrm>
              <a:off x="31748" y="-1"/>
              <a:ext cx="3126382" cy="3126381"/>
            </a:xfrm>
            <a:prstGeom prst="rect">
              <a:avLst/>
            </a:prstGeom>
            <a:noFill/>
            <a:ln w="635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grpSp>
          <p:nvGrpSpPr>
            <p:cNvPr id="321" name="Caption"/>
            <p:cNvGrpSpPr/>
            <p:nvPr/>
          </p:nvGrpSpPr>
          <p:grpSpPr>
            <a:xfrm>
              <a:off x="-1" y="3259728"/>
              <a:ext cx="3189882" cy="277192"/>
              <a:chOff x="0" y="0"/>
              <a:chExt cx="3189880" cy="277191"/>
            </a:xfrm>
          </p:grpSpPr>
          <p:sp>
            <p:nvSpPr>
              <p:cNvPr id="319" name="Rectangle"/>
              <p:cNvSpPr/>
              <p:nvPr/>
            </p:nvSpPr>
            <p:spPr>
              <a:xfrm>
                <a:off x="0" y="0"/>
                <a:ext cx="3189880" cy="2771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320" name="A scatterplot with a group of green dots and one red star on the left of a diagonal line, and a group of red stars with a single green dot on right of the same line."/>
              <p:cNvSpPr txBox="1"/>
              <p:nvPr/>
            </p:nvSpPr>
            <p:spPr>
              <a:xfrm>
                <a:off x="-1" y="0"/>
                <a:ext cx="3189882" cy="2771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A scatterplot with a group of green dots and one red star on the left of a diagonal line, and a group of red stars with a single green dot on right of the same line.</a:t>
                </a:r>
              </a:p>
            </p:txBody>
          </p:sp>
        </p:grpSp>
      </p:grpSp>
      <p:sp>
        <p:nvSpPr>
          <p:cNvPr id="323" name="Equation"/>
          <p:cNvSpPr txBox="1"/>
          <p:nvPr/>
        </p:nvSpPr>
        <p:spPr>
          <a:xfrm>
            <a:off x="21301932" y="8416627"/>
            <a:ext cx="290823" cy="280823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>
                    <m:e>
                      <m:r>
                        <a:rPr xmlns:a="http://schemas.openxmlformats.org/drawingml/2006/main" sz="3200" i="1">
                          <a:solidFill>
                            <a:srgbClr val="919191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91919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</m:oMath>
              </m:oMathPara>
            </a14:m>
            <a:endParaRPr sz="3200">
              <a:solidFill>
                <a:srgbClr val="919191"/>
              </a:solidFill>
            </a:endParaRPr>
          </a:p>
        </p:txBody>
      </p:sp>
      <p:sp>
        <p:nvSpPr>
          <p:cNvPr id="324" name="Equation"/>
          <p:cNvSpPr txBox="1"/>
          <p:nvPr/>
        </p:nvSpPr>
        <p:spPr>
          <a:xfrm rot="16200000">
            <a:off x="19341504" y="6469520"/>
            <a:ext cx="320850" cy="28082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>
                    <m:e>
                      <m:r>
                        <a:rPr xmlns:a="http://schemas.openxmlformats.org/drawingml/2006/main" sz="3200" i="1">
                          <a:solidFill>
                            <a:srgbClr val="919191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91919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oMath>
              </m:oMathPara>
            </a14:m>
            <a:endParaRPr sz="3200">
              <a:solidFill>
                <a:srgbClr val="919191"/>
              </a:solidFill>
            </a:endParaRPr>
          </a:p>
        </p:txBody>
      </p:sp>
      <p:sp>
        <p:nvSpPr>
          <p:cNvPr id="325" name="Circle"/>
          <p:cNvSpPr/>
          <p:nvPr/>
        </p:nvSpPr>
        <p:spPr>
          <a:xfrm>
            <a:off x="20909683" y="6546430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26" name="Circle"/>
          <p:cNvSpPr/>
          <p:nvPr/>
        </p:nvSpPr>
        <p:spPr>
          <a:xfrm>
            <a:off x="20308524" y="5491145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27" name="Circle"/>
          <p:cNvSpPr/>
          <p:nvPr/>
        </p:nvSpPr>
        <p:spPr>
          <a:xfrm>
            <a:off x="20833483" y="5925532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28" name="Circle"/>
          <p:cNvSpPr/>
          <p:nvPr/>
        </p:nvSpPr>
        <p:spPr>
          <a:xfrm>
            <a:off x="20308524" y="6025205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29" name="Circle"/>
          <p:cNvSpPr/>
          <p:nvPr/>
        </p:nvSpPr>
        <p:spPr>
          <a:xfrm>
            <a:off x="20308524" y="6794500"/>
            <a:ext cx="127003" cy="127000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0" name="Circle"/>
          <p:cNvSpPr/>
          <p:nvPr/>
        </p:nvSpPr>
        <p:spPr>
          <a:xfrm>
            <a:off x="20693220" y="7231415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1" name="Circle"/>
          <p:cNvSpPr/>
          <p:nvPr/>
        </p:nvSpPr>
        <p:spPr>
          <a:xfrm>
            <a:off x="20909683" y="5304632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2" name="Circle"/>
          <p:cNvSpPr/>
          <p:nvPr/>
        </p:nvSpPr>
        <p:spPr>
          <a:xfrm>
            <a:off x="21563355" y="5491145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3" name="Circle"/>
          <p:cNvSpPr/>
          <p:nvPr/>
        </p:nvSpPr>
        <p:spPr>
          <a:xfrm>
            <a:off x="22157123" y="7444378"/>
            <a:ext cx="127003" cy="127003"/>
          </a:xfrm>
          <a:prstGeom prst="ellipse">
            <a:avLst/>
          </a:prstGeom>
          <a:solidFill>
            <a:srgbClr val="027001"/>
          </a:solidFill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4" name="Star"/>
          <p:cNvSpPr/>
          <p:nvPr/>
        </p:nvSpPr>
        <p:spPr>
          <a:xfrm>
            <a:off x="22334681" y="6203855"/>
            <a:ext cx="241572" cy="229748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5" name="Star"/>
          <p:cNvSpPr/>
          <p:nvPr/>
        </p:nvSpPr>
        <p:spPr>
          <a:xfrm>
            <a:off x="22032056" y="6584856"/>
            <a:ext cx="241573" cy="22974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6" name="Star"/>
          <p:cNvSpPr/>
          <p:nvPr/>
        </p:nvSpPr>
        <p:spPr>
          <a:xfrm>
            <a:off x="22334681" y="5625527"/>
            <a:ext cx="241572" cy="22974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7" name="Star"/>
          <p:cNvSpPr/>
          <p:nvPr/>
        </p:nvSpPr>
        <p:spPr>
          <a:xfrm>
            <a:off x="22334681" y="6838856"/>
            <a:ext cx="241572" cy="22974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8" name="Star"/>
          <p:cNvSpPr/>
          <p:nvPr/>
        </p:nvSpPr>
        <p:spPr>
          <a:xfrm>
            <a:off x="20452826" y="5208244"/>
            <a:ext cx="241572" cy="229747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9" name="Star"/>
          <p:cNvSpPr/>
          <p:nvPr/>
        </p:nvSpPr>
        <p:spPr>
          <a:xfrm>
            <a:off x="22670949" y="5874158"/>
            <a:ext cx="241572" cy="229747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40" name="Star"/>
          <p:cNvSpPr/>
          <p:nvPr/>
        </p:nvSpPr>
        <p:spPr>
          <a:xfrm>
            <a:off x="21905056" y="7009379"/>
            <a:ext cx="241573" cy="22974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41" name="Star"/>
          <p:cNvSpPr/>
          <p:nvPr/>
        </p:nvSpPr>
        <p:spPr>
          <a:xfrm>
            <a:off x="22099838" y="5253259"/>
            <a:ext cx="241572" cy="229748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42" name="Star"/>
          <p:cNvSpPr/>
          <p:nvPr/>
        </p:nvSpPr>
        <p:spPr>
          <a:xfrm>
            <a:off x="21506070" y="7550832"/>
            <a:ext cx="241572" cy="22974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43" name="Star"/>
          <p:cNvSpPr/>
          <p:nvPr/>
        </p:nvSpPr>
        <p:spPr>
          <a:xfrm>
            <a:off x="22670949" y="7550832"/>
            <a:ext cx="241572" cy="22974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44" name="Star"/>
          <p:cNvSpPr/>
          <p:nvPr/>
        </p:nvSpPr>
        <p:spPr>
          <a:xfrm>
            <a:off x="21854256" y="7676329"/>
            <a:ext cx="241573" cy="22974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B51600"/>
          </a:solidFill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grpSp>
        <p:nvGrpSpPr>
          <p:cNvPr id="347" name="Group"/>
          <p:cNvGrpSpPr/>
          <p:nvPr/>
        </p:nvGrpSpPr>
        <p:grpSpPr>
          <a:xfrm>
            <a:off x="20492276" y="4535989"/>
            <a:ext cx="3456695" cy="3656582"/>
            <a:chOff x="0" y="0"/>
            <a:chExt cx="3456693" cy="3656581"/>
          </a:xfrm>
        </p:grpSpPr>
        <p:sp>
          <p:nvSpPr>
            <p:cNvPr id="345" name="Line"/>
            <p:cNvSpPr/>
            <p:nvPr/>
          </p:nvSpPr>
          <p:spPr>
            <a:xfrm flipV="1">
              <a:off x="405062" y="491303"/>
              <a:ext cx="1100013" cy="3165279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46" name="Equation"/>
            <p:cNvSpPr txBox="1"/>
            <p:nvPr/>
          </p:nvSpPr>
          <p:spPr>
            <a:xfrm>
              <a:off x="0" y="-1"/>
              <a:ext cx="3456695" cy="38036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m:oMathPara>
              </a14:m>
              <a:endParaRPr sz="3200"/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5" grpId="1"/>
      <p:bldP build="whole" bldLvl="1" animBg="1" rev="0" advAuto="0" spid="347" grpId="4"/>
      <p:bldP build="whole" bldLvl="1" animBg="1" rev="0" advAuto="0" spid="316" grpId="3"/>
      <p:bldP build="whole" bldLvl="1" animBg="1" rev="0" advAuto="0" spid="317" grpId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robabilistic Linear Classificat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 lvl="1" defTabSz="780454">
              <a:defRPr sz="10600"/>
            </a:pPr>
            <a:r>
              <a:t>Probabilistic Linear Classification </a:t>
            </a:r>
          </a:p>
        </p:txBody>
      </p:sp>
      <p:sp>
        <p:nvSpPr>
          <p:cNvPr id="350" name="For binary targets represented by   or numeric input features, we can use linear function to estimate the probability of the clas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 targets</a:t>
            </a:r>
            <a:r>
              <a:t> represented by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numeric input</a:t>
            </a:r>
            <a:r>
              <a:t> features, we can use linear function to estimate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probability</a:t>
            </a:r>
            <a:r>
              <a:t> of the class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Issue: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we need to constrain the output to lie within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endParaRPr b="0"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Instead of outputting results of the function directly, send it through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activation function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: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 instead: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;</m:t>
                  </m:r>
                  <m:r>
                    <m:rPr>
                      <m:sty m:val="b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d>
                    <m:d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limUpp>
                        <m:e>
                          <m:limLow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lim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lim>
                      </m:limUpp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</m:e>
                  </m:d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50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Logistic Regression"/>
          <p:cNvSpPr txBox="1"/>
          <p:nvPr>
            <p:ph type="title"/>
          </p:nvPr>
        </p:nvSpPr>
        <p:spPr>
          <a:xfrm>
            <a:off x="2667000" y="378728"/>
            <a:ext cx="19050000" cy="1909543"/>
          </a:xfrm>
          <a:prstGeom prst="rect">
            <a:avLst/>
          </a:prstGeom>
        </p:spPr>
        <p:txBody>
          <a:bodyPr/>
          <a:lstStyle/>
          <a:p>
            <a:pPr/>
            <a:r>
              <a:t>Logistic Regression</a:t>
            </a:r>
          </a:p>
        </p:txBody>
      </p:sp>
      <p:sp>
        <p:nvSpPr>
          <p:cNvPr id="353" name="A very commonly used activation function is the logistic function:…"/>
          <p:cNvSpPr txBox="1"/>
          <p:nvPr>
            <p:ph type="body" sz="half" idx="1"/>
          </p:nvPr>
        </p:nvSpPr>
        <p:spPr>
          <a:xfrm>
            <a:off x="1716396" y="3270417"/>
            <a:ext cx="13170102" cy="7898686"/>
          </a:xfrm>
          <a:prstGeom prst="rect">
            <a:avLst/>
          </a:prstGeom>
        </p:spPr>
        <p:txBody>
          <a:bodyPr/>
          <a:lstStyle/>
          <a:p>
            <a:pPr marL="580627" indent="-580627" defTabSz="780454">
              <a:spcBef>
                <a:spcPts val="3400"/>
              </a:spcBef>
              <a:defRPr sz="4100"/>
            </a:pPr>
            <a:r>
              <a:t>A very commonly used activation function is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logistic</a:t>
            </a:r>
            <a:r>
              <a:t> function:</a:t>
            </a:r>
          </a:p>
          <a:p>
            <a:pPr marL="0" indent="0" algn="ctr" defTabSz="780454">
              <a:spcBef>
                <a:spcPts val="3400"/>
              </a:spcBef>
              <a:buSzTx/>
              <a:buNone/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5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e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</m:den>
                  </m:f>
                </m:oMath>
              </m:oMathPara>
            </a14:m>
            <a:endParaRPr sz="4100"/>
          </a:p>
          <a:p>
            <a:pPr marL="580627" indent="-580627" defTabSz="780454">
              <a:spcBef>
                <a:spcPts val="3400"/>
              </a:spcBef>
              <a:defRPr sz="4100"/>
            </a:pPr>
            <a:r>
              <a:t>Linear classification with a logistic activation function is often referred to 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logistic regression: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 algn="ctr" defTabSz="780454">
              <a:spcBef>
                <a:spcPts val="3400"/>
              </a:spcBef>
              <a:buSzTx/>
              <a:buNone/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;</m:t>
                  </m:r>
                  <m:r>
                    <m:rPr>
                      <m:sty m:val="b"/>
                    </m:rP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d>
                    <m:dPr>
                      <m:ctrlPr>
                        <a:rPr xmlns:a="http://schemas.openxmlformats.org/drawingml/2006/main" sz="5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limUpp>
                        <m:e>
                          <m:limLow>
                            <m:e>
                              <m:r>
                                <a:rPr xmlns:a="http://schemas.openxmlformats.org/drawingml/2006/main" sz="5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lim>
                              <m:r>
                                <a:rPr xmlns:a="http://schemas.openxmlformats.org/drawingml/2006/main" sz="5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xmlns:a="http://schemas.openxmlformats.org/drawingml/2006/main" sz="5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5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lim>
                      </m:limUpp>
                      <m:sSub>
                        <m:e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  <m:sSub>
                        <m:e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5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</m:e>
                  </m:d>
                </m:oMath>
              </m:oMathPara>
            </a14:m>
            <a:endParaRPr sz="4812"/>
          </a:p>
        </p:txBody>
      </p:sp>
      <p:grpSp>
        <p:nvGrpSpPr>
          <p:cNvPr id="358" name="Group"/>
          <p:cNvGrpSpPr/>
          <p:nvPr/>
        </p:nvGrpSpPr>
        <p:grpSpPr>
          <a:xfrm>
            <a:off x="14817444" y="3541993"/>
            <a:ext cx="9807381" cy="7645426"/>
            <a:chOff x="0" y="0"/>
            <a:chExt cx="9807379" cy="7645424"/>
          </a:xfrm>
        </p:grpSpPr>
        <p:pic>
          <p:nvPicPr>
            <p:cNvPr id="354" name="logsig-eps-converted-to.pdf" descr="logsig-eps-converted-to.pdf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-1"/>
              <a:ext cx="9807380" cy="73555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57" name="Caption"/>
            <p:cNvGrpSpPr/>
            <p:nvPr/>
          </p:nvGrpSpPr>
          <p:grpSpPr>
            <a:xfrm>
              <a:off x="0" y="7457134"/>
              <a:ext cx="9807380" cy="188291"/>
              <a:chOff x="0" y="0"/>
              <a:chExt cx="9807379" cy="188290"/>
            </a:xfrm>
          </p:grpSpPr>
          <p:sp>
            <p:nvSpPr>
              <p:cNvPr id="355" name="Rectangle"/>
              <p:cNvSpPr/>
              <p:nvPr/>
            </p:nvSpPr>
            <p:spPr>
              <a:xfrm>
                <a:off x="0" y="0"/>
                <a:ext cx="9807380" cy="1882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356" name="The graph for the sigmoid function; the x-axis plots t from -5 to 5, and the y-axis plots the sigmoid function with a range within 0 to 1."/>
              <p:cNvSpPr txBox="1"/>
              <p:nvPr/>
            </p:nvSpPr>
            <p:spPr>
              <a:xfrm>
                <a:off x="0" y="0"/>
                <a:ext cx="9807380" cy="1882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The graph for the sigmoid function; the x-axis plots t from -5 to 5, and the y-axis plots the sigmoid function with a range within 0 to 1.</a:t>
                </a:r>
              </a:p>
            </p:txBody>
          </p:sp>
        </p:grpSp>
      </p:grpSp>
      <p:sp>
        <p:nvSpPr>
          <p:cNvPr id="359" name="Question: What is the decision boundary in logistic regression?"/>
          <p:cNvSpPr txBox="1"/>
          <p:nvPr/>
        </p:nvSpPr>
        <p:spPr>
          <a:xfrm>
            <a:off x="4151222" y="12157599"/>
            <a:ext cx="16081554" cy="1088691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0" tIns="203200" rIns="203200" bIns="203200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decision boundary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logistic regression?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59" grpId="2"/>
      <p:bldP build="p" bldLvl="5" animBg="1" rev="0" advAuto="0" spid="35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Non-Binary Target Featur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Non-Binary Target Features</a:t>
            </a:r>
          </a:p>
        </p:txBody>
      </p:sp>
      <p:sp>
        <p:nvSpPr>
          <p:cNvPr id="362" name="What if the target feature has   values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What if the target feature has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</m:oMath>
            </a14:m>
            <a:r>
              <a:t> values?</a:t>
            </a:r>
          </a:p>
          <a:p>
            <a:pPr lvl="1" marL="1508125" indent="-873125">
              <a:buSzPct val="100000"/>
              <a:buAutoNum type="arabicPeriod" startAt="1"/>
            </a:pPr>
            <a:r>
              <a:t>Use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indicator</a:t>
            </a:r>
            <a:r>
              <a:t> variables</a:t>
            </a:r>
          </a:p>
          <a:p>
            <a:pPr lvl="1" marL="1508125" indent="-873125">
              <a:buSzPct val="100000"/>
              <a:buAutoNum type="arabicPeriod" startAt="1"/>
            </a:pPr>
            <a:r>
              <a:t>Learn each indicator variable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separately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1" marL="1508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Normalize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the predictions: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0" indent="0" algn="ctr">
              <a:buSzTx/>
              <a:buNone/>
              <a:defRPr sz="6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sSub>
                    <m:e>
                      <m: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e>
                    <m:sub>
                      <m: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ℓ</m:t>
                      </m:r>
                    </m:sub>
                  </m:sSub>
                  <m:r>
                    <a:rPr xmlns:a="http://schemas.openxmlformats.org/drawingml/2006/main" sz="6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6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6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;</m:t>
                  </m:r>
                  <m:r>
                    <m:rPr>
                      <m:sty m:val="b"/>
                    </m:rPr>
                    <a:rPr xmlns:a="http://schemas.openxmlformats.org/drawingml/2006/main" sz="6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6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61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m:rPr>
                          <m:sty m:val="p"/>
                        </m:rP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m:rPr>
                          <m:sty m:val="p"/>
                        </m:rP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sty m:val="p"/>
                        </m:rP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xmlns:a="http://schemas.openxmlformats.org/drawingml/2006/main" sz="6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e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sub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sup>
                          </m:sSubSup>
                          <m:sSub>
                            <m:e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ℓ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</m:sub>
                          </m:sSub>
                          <m:sSub>
                            <m:e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</m:sub>
                          </m:sSub>
                        </m:e>
                      </m:d>
                    </m:num>
                    <m:den>
                      <m:sSubSup>
                        <m:e>
                          <m:r>
                            <a:rPr xmlns:a="http://schemas.openxmlformats.org/drawingml/2006/main" sz="6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sub>
                          <m:r>
                            <a:rPr xmlns:a="http://schemas.openxmlformats.org/drawingml/2006/main" sz="6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6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6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xmlns:a="http://schemas.openxmlformats.org/drawingml/2006/main" sz="6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k</m:t>
                          </m:r>
                        </m:sup>
                      </m:sSubSup>
                      <m:r>
                        <m:rPr>
                          <m:sty m:val="p"/>
                        </m:rP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m:rPr>
                          <m:sty m:val="p"/>
                        </m:rP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sty m:val="p"/>
                        </m:rPr>
                        <a:rPr xmlns:a="http://schemas.openxmlformats.org/drawingml/2006/main" sz="61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xmlns:a="http://schemas.openxmlformats.org/drawingml/2006/main" sz="61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e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sub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sup>
                          </m:sSubSup>
                          <m:sSub>
                            <m:e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p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</m:sub>
                          </m:sSub>
                          <m:sSub>
                            <m:e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61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</m:sub>
                          </m:sSub>
                        </m:e>
                      </m:d>
                    </m:den>
                  </m:f>
                </m:oMath>
              </m:oMathPara>
            </a14:m>
            <a:endParaRPr sz="5755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6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Decision Tre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Decision Trees</a:t>
            </a:r>
          </a:p>
        </p:txBody>
      </p:sp>
      <p:sp>
        <p:nvSpPr>
          <p:cNvPr id="365" name="Decision trees are a simple approach to classification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Decision trees are a simple approach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classification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decision 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tree in which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Every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internal node</a:t>
            </a:r>
            <a:r>
              <a:t> is labelled with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</a:t>
            </a:r>
            <a:b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r>
              <a:t>(Boolean function of an example)</a:t>
            </a:r>
          </a:p>
          <a:p>
            <a:pPr lvl="2"/>
            <a:r>
              <a:t>Every internal node has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two children</a:t>
            </a:r>
            <a:r>
              <a:t>, one labelled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true</a:t>
            </a:r>
            <a:r>
              <a:t> and one labelled 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false</a:t>
            </a:r>
            <a:endParaRPr>
              <a:solidFill>
                <a:srgbClr val="5E5E5E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Every leaf node is labelled with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point estimate</a:t>
            </a:r>
            <a:r>
              <a:t> on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65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Decision Trees Example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Decision Trees Example</a:t>
            </a:r>
          </a:p>
        </p:txBody>
      </p:sp>
      <p:graphicFrame>
        <p:nvGraphicFramePr>
          <p:cNvPr id="368" name="Table 1"/>
          <p:cNvGraphicFramePr/>
          <p:nvPr/>
        </p:nvGraphicFramePr>
        <p:xfrm>
          <a:off x="2015802" y="3643312"/>
          <a:ext cx="10081064" cy="8840393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680177"/>
                <a:gridCol w="1680177"/>
                <a:gridCol w="1680177"/>
                <a:gridCol w="1680177"/>
                <a:gridCol w="1680177"/>
                <a:gridCol w="1680177"/>
              </a:tblGrid>
              <a:tr h="465283"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Example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Author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Thread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Length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Where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sym typeface="Helvetica Neue Medium"/>
                        </a:rPr>
                        <a:t>Action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004D80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e8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e10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long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skips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followup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home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</a:tr>
              <a:tr h="46528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e18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unknown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new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short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work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solidFill>
                        <a:srgbClr val="164F86"/>
                      </a:solidFill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reads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164F86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E3E5E8"/>
                    </a:solidFill>
                  </a:tcPr>
                </a:tc>
              </a:tr>
            </a:tbl>
          </a:graphicData>
        </a:graphic>
      </p:graphicFrame>
      <p:grpSp>
        <p:nvGrpSpPr>
          <p:cNvPr id="394" name="Group"/>
          <p:cNvGrpSpPr/>
          <p:nvPr/>
        </p:nvGrpSpPr>
        <p:grpSpPr>
          <a:xfrm>
            <a:off x="15410912" y="3354515"/>
            <a:ext cx="7889534" cy="6213021"/>
            <a:chOff x="0" y="0"/>
            <a:chExt cx="7889533" cy="6213020"/>
          </a:xfrm>
        </p:grpSpPr>
        <p:grpSp>
          <p:nvGrpSpPr>
            <p:cNvPr id="371" name="Long"/>
            <p:cNvGrpSpPr/>
            <p:nvPr/>
          </p:nvGrpSpPr>
          <p:grpSpPr>
            <a:xfrm>
              <a:off x="1312189" y="-1"/>
              <a:ext cx="1270002" cy="1372740"/>
              <a:chOff x="0" y="0"/>
              <a:chExt cx="1270001" cy="1372738"/>
            </a:xfrm>
          </p:grpSpPr>
          <p:sp>
            <p:nvSpPr>
              <p:cNvPr id="369" name="Rectangle"/>
              <p:cNvSpPr/>
              <p:nvPr/>
            </p:nvSpPr>
            <p:spPr>
              <a:xfrm>
                <a:off x="0" y="304657"/>
                <a:ext cx="1270002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70" name="Long"/>
              <p:cNvSpPr txBox="1"/>
              <p:nvPr/>
            </p:nvSpPr>
            <p:spPr>
              <a:xfrm>
                <a:off x="31750" y="0"/>
                <a:ext cx="1206502" cy="1372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Long</a:t>
                </a:r>
              </a:p>
            </p:txBody>
          </p:sp>
        </p:grpSp>
        <p:grpSp>
          <p:nvGrpSpPr>
            <p:cNvPr id="374" name="New"/>
            <p:cNvGrpSpPr/>
            <p:nvPr/>
          </p:nvGrpSpPr>
          <p:grpSpPr>
            <a:xfrm>
              <a:off x="3151382" y="2055289"/>
              <a:ext cx="1270002" cy="763425"/>
              <a:chOff x="0" y="0"/>
              <a:chExt cx="1270001" cy="763423"/>
            </a:xfrm>
          </p:grpSpPr>
          <p:sp>
            <p:nvSpPr>
              <p:cNvPr id="372" name="Rectangle"/>
              <p:cNvSpPr/>
              <p:nvPr/>
            </p:nvSpPr>
            <p:spPr>
              <a:xfrm>
                <a:off x="-1" y="0"/>
                <a:ext cx="1270003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73" name="New"/>
              <p:cNvSpPr txBox="1"/>
              <p:nvPr/>
            </p:nvSpPr>
            <p:spPr>
              <a:xfrm>
                <a:off x="31749" y="6492"/>
                <a:ext cx="1206503" cy="750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New</a:t>
                </a:r>
              </a:p>
            </p:txBody>
          </p:sp>
        </p:grpSp>
        <p:grpSp>
          <p:nvGrpSpPr>
            <p:cNvPr id="377" name="Unknown"/>
            <p:cNvGrpSpPr/>
            <p:nvPr/>
          </p:nvGrpSpPr>
          <p:grpSpPr>
            <a:xfrm>
              <a:off x="4568370" y="3471033"/>
              <a:ext cx="2106034" cy="1372739"/>
              <a:chOff x="0" y="0"/>
              <a:chExt cx="2106033" cy="1372738"/>
            </a:xfrm>
          </p:grpSpPr>
          <p:sp>
            <p:nvSpPr>
              <p:cNvPr id="375" name="Rectangle"/>
              <p:cNvSpPr/>
              <p:nvPr/>
            </p:nvSpPr>
            <p:spPr>
              <a:xfrm>
                <a:off x="0" y="304657"/>
                <a:ext cx="2106034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76" name="Unknown"/>
              <p:cNvSpPr txBox="1"/>
              <p:nvPr/>
            </p:nvSpPr>
            <p:spPr>
              <a:xfrm>
                <a:off x="31750" y="0"/>
                <a:ext cx="2042534" cy="1372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Unknown</a:t>
                </a:r>
              </a:p>
            </p:txBody>
          </p:sp>
        </p:grpSp>
        <p:sp>
          <p:nvSpPr>
            <p:cNvPr id="378" name="Connection Line"/>
            <p:cNvSpPr/>
            <p:nvPr/>
          </p:nvSpPr>
          <p:spPr>
            <a:xfrm flipH="1" flipV="1">
              <a:off x="1947189" y="686369"/>
              <a:ext cx="1839195" cy="175063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79" name="Connection Line"/>
            <p:cNvSpPr/>
            <p:nvPr/>
          </p:nvSpPr>
          <p:spPr>
            <a:xfrm flipH="1" flipV="1">
              <a:off x="3786383" y="2437002"/>
              <a:ext cx="1835006" cy="17204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80" name="Line"/>
            <p:cNvSpPr/>
            <p:nvPr/>
          </p:nvSpPr>
          <p:spPr>
            <a:xfrm flipV="1">
              <a:off x="607232" y="1095625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81" name="Line"/>
            <p:cNvSpPr/>
            <p:nvPr/>
          </p:nvSpPr>
          <p:spPr>
            <a:xfrm flipV="1">
              <a:off x="2387384" y="2841876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82" name="Line"/>
            <p:cNvSpPr/>
            <p:nvPr/>
          </p:nvSpPr>
          <p:spPr>
            <a:xfrm flipV="1">
              <a:off x="4070058" y="4558452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83" name="Line"/>
            <p:cNvSpPr/>
            <p:nvPr/>
          </p:nvSpPr>
          <p:spPr>
            <a:xfrm flipH="1" flipV="1">
              <a:off x="6225060" y="4558452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84" name="skips"/>
            <p:cNvSpPr txBox="1"/>
            <p:nvPr/>
          </p:nvSpPr>
          <p:spPr>
            <a:xfrm>
              <a:off x="0" y="2123807"/>
              <a:ext cx="1178483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skips</a:t>
              </a:r>
            </a:p>
          </p:txBody>
        </p:sp>
        <p:sp>
          <p:nvSpPr>
            <p:cNvPr id="385" name="reads"/>
            <p:cNvSpPr txBox="1"/>
            <p:nvPr/>
          </p:nvSpPr>
          <p:spPr>
            <a:xfrm>
              <a:off x="1799796" y="3780725"/>
              <a:ext cx="1239444" cy="6263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reads</a:t>
              </a:r>
            </a:p>
          </p:txBody>
        </p:sp>
        <p:sp>
          <p:nvSpPr>
            <p:cNvPr id="386" name="skips"/>
            <p:cNvSpPr txBox="1"/>
            <p:nvPr/>
          </p:nvSpPr>
          <p:spPr>
            <a:xfrm>
              <a:off x="3492347" y="5586634"/>
              <a:ext cx="117848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skips</a:t>
              </a:r>
            </a:p>
          </p:txBody>
        </p:sp>
        <p:sp>
          <p:nvSpPr>
            <p:cNvPr id="387" name="reads"/>
            <p:cNvSpPr txBox="1"/>
            <p:nvPr/>
          </p:nvSpPr>
          <p:spPr>
            <a:xfrm>
              <a:off x="6650090" y="5586634"/>
              <a:ext cx="1239444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reads</a:t>
              </a:r>
            </a:p>
          </p:txBody>
        </p:sp>
        <p:sp>
          <p:nvSpPr>
            <p:cNvPr id="388" name="true"/>
            <p:cNvSpPr txBox="1"/>
            <p:nvPr/>
          </p:nvSpPr>
          <p:spPr>
            <a:xfrm>
              <a:off x="398526" y="1072105"/>
              <a:ext cx="686231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389" name="false"/>
            <p:cNvSpPr txBox="1"/>
            <p:nvPr/>
          </p:nvSpPr>
          <p:spPr>
            <a:xfrm>
              <a:off x="2841028" y="1098062"/>
              <a:ext cx="781939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  <p:sp>
          <p:nvSpPr>
            <p:cNvPr id="390" name="true"/>
            <p:cNvSpPr txBox="1"/>
            <p:nvPr/>
          </p:nvSpPr>
          <p:spPr>
            <a:xfrm>
              <a:off x="2236038" y="2806006"/>
              <a:ext cx="686232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391" name="false"/>
            <p:cNvSpPr txBox="1"/>
            <p:nvPr/>
          </p:nvSpPr>
          <p:spPr>
            <a:xfrm>
              <a:off x="4653139" y="2831963"/>
              <a:ext cx="781939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  <p:sp>
          <p:nvSpPr>
            <p:cNvPr id="392" name="true"/>
            <p:cNvSpPr txBox="1"/>
            <p:nvPr/>
          </p:nvSpPr>
          <p:spPr>
            <a:xfrm>
              <a:off x="3697266" y="4770681"/>
              <a:ext cx="686232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393" name="false"/>
            <p:cNvSpPr txBox="1"/>
            <p:nvPr/>
          </p:nvSpPr>
          <p:spPr>
            <a:xfrm>
              <a:off x="6878843" y="4770681"/>
              <a:ext cx="781939" cy="5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</p:grpSp>
      <p:grpSp>
        <p:nvGrpSpPr>
          <p:cNvPr id="404" name="Group"/>
          <p:cNvGrpSpPr/>
          <p:nvPr/>
        </p:nvGrpSpPr>
        <p:grpSpPr>
          <a:xfrm>
            <a:off x="13433033" y="9528769"/>
            <a:ext cx="4941131" cy="3115928"/>
            <a:chOff x="0" y="0"/>
            <a:chExt cx="4941130" cy="3115926"/>
          </a:xfrm>
        </p:grpSpPr>
        <p:grpSp>
          <p:nvGrpSpPr>
            <p:cNvPr id="397" name="Long"/>
            <p:cNvGrpSpPr/>
            <p:nvPr/>
          </p:nvGrpSpPr>
          <p:grpSpPr>
            <a:xfrm>
              <a:off x="1350627" y="-1"/>
              <a:ext cx="1270002" cy="1372740"/>
              <a:chOff x="0" y="0"/>
              <a:chExt cx="1270001" cy="1372738"/>
            </a:xfrm>
          </p:grpSpPr>
          <p:sp>
            <p:nvSpPr>
              <p:cNvPr id="395" name="Rectangle"/>
              <p:cNvSpPr/>
              <p:nvPr/>
            </p:nvSpPr>
            <p:spPr>
              <a:xfrm>
                <a:off x="0" y="304657"/>
                <a:ext cx="1270002" cy="763424"/>
              </a:xfrm>
              <a:prstGeom prst="rect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396" name="Long"/>
              <p:cNvSpPr txBox="1"/>
              <p:nvPr/>
            </p:nvSpPr>
            <p:spPr>
              <a:xfrm>
                <a:off x="31750" y="0"/>
                <a:ext cx="1206502" cy="1372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spcBef>
                    <a:spcPts val="3600"/>
                  </a:spcBef>
                  <a:defRPr sz="4000"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lvl1pPr>
              </a:lstStyle>
              <a:p>
                <a:pPr/>
                <a:r>
                  <a:t>Long</a:t>
                </a:r>
              </a:p>
            </p:txBody>
          </p:sp>
        </p:grpSp>
        <p:sp>
          <p:nvSpPr>
            <p:cNvPr id="398" name="Line"/>
            <p:cNvSpPr/>
            <p:nvPr/>
          </p:nvSpPr>
          <p:spPr>
            <a:xfrm flipV="1">
              <a:off x="645670" y="1095626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99" name="Line"/>
            <p:cNvSpPr/>
            <p:nvPr/>
          </p:nvSpPr>
          <p:spPr>
            <a:xfrm flipH="1" flipV="1">
              <a:off x="2387384" y="1095626"/>
              <a:ext cx="977902" cy="92710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00" name="true"/>
            <p:cNvSpPr txBox="1"/>
            <p:nvPr/>
          </p:nvSpPr>
          <p:spPr>
            <a:xfrm>
              <a:off x="555047" y="1086408"/>
              <a:ext cx="686231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true</a:t>
              </a:r>
            </a:p>
          </p:txBody>
        </p:sp>
        <p:sp>
          <p:nvSpPr>
            <p:cNvPr id="401" name="false"/>
            <p:cNvSpPr txBox="1"/>
            <p:nvPr/>
          </p:nvSpPr>
          <p:spPr>
            <a:xfrm>
              <a:off x="2997549" y="1112366"/>
              <a:ext cx="781939" cy="502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i="1" sz="2400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false</a:t>
              </a:r>
            </a:p>
          </p:txBody>
        </p:sp>
        <p:sp>
          <p:nvSpPr>
            <p:cNvPr id="402" name="skips"/>
            <p:cNvSpPr txBox="1"/>
            <p:nvPr/>
          </p:nvSpPr>
          <p:spPr>
            <a:xfrm>
              <a:off x="0" y="2035246"/>
              <a:ext cx="1178483" cy="6263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 b="1"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skips</a:t>
              </a:r>
            </a:p>
          </p:txBody>
        </p:sp>
        <p:sp>
          <p:nvSpPr>
            <p:cNvPr id="403" name="reads with…"/>
            <p:cNvSpPr txBox="1"/>
            <p:nvPr/>
          </p:nvSpPr>
          <p:spPr>
            <a:xfrm>
              <a:off x="1835905" y="1994241"/>
              <a:ext cx="3105226" cy="11216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/>
            <a:p>
              <a:pPr>
                <a:defRPr b="1"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reads with</a:t>
              </a:r>
            </a:p>
            <a:p>
              <a:pPr>
                <a:defRPr b="1"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probability 0.82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94" grpId="1"/>
      <p:bldP build="whole" bldLvl="1" animBg="1" rev="0" advAuto="0" spid="404" grpId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Building Decision Tre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Building Decision Trees</a:t>
            </a:r>
          </a:p>
        </p:txBody>
      </p:sp>
      <p:sp>
        <p:nvSpPr>
          <p:cNvPr id="407" name="How should an agent choose a decision tree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How should an agent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choose</a:t>
            </a:r>
            <a:r>
              <a:t> a decision tree?</a:t>
            </a:r>
          </a:p>
          <a:p>
            <a:pPr lvl="1"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Bias: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decision trees are preferable to others?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Search: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can we search the space of decision trees?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3"/>
            <a:r>
              <a:t>Search space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prohibitively large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3"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Idea: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Choose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features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branch on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one by one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07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Tree Construction Algorithm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Tree Construction Algorithm</a:t>
            </a:r>
          </a:p>
        </p:txBody>
      </p:sp>
      <p:sp>
        <p:nvSpPr>
          <p:cNvPr id="410" name="learn_tree(Cs, Y, Es): Input: conditions Cs; target feature Y; training examples E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06515">
              <a:spcBef>
                <a:spcPts val="3000"/>
              </a:spcBef>
              <a:buSzTx/>
              <a:buNone/>
              <a:defRPr sz="37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learn_tree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):</a:t>
            </a:r>
            <a:b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Input: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conditions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target feature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training examples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Es</a:t>
            </a:r>
            <a:endParaRPr i="1">
              <a:latin typeface="+mj-lt"/>
              <a:ea typeface="+mj-ea"/>
              <a:cs typeface="+mj-cs"/>
              <a:sym typeface="Helvetica Neue"/>
            </a:endParaRPr>
          </a:p>
          <a:p>
            <a:pPr lvl="1" marL="0" indent="0" defTabSz="706515">
              <a:spcBef>
                <a:spcPts val="3000"/>
              </a:spcBef>
              <a:buSzTx/>
              <a:buNone/>
              <a:defRPr b="1" sz="3700">
                <a:latin typeface="+mj-lt"/>
                <a:ea typeface="+mj-ea"/>
                <a:cs typeface="+mj-cs"/>
                <a:sym typeface="Helvetica Neue"/>
              </a:defRPr>
            </a:pP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stopping condition is true: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v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point_estimate(</a:t>
            </a:r>
            <a:r>
              <a:rPr b="0" i="1"/>
              <a:t>Y, 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rPr b="0" i="1"/>
              <a:t>v</a:t>
            </a:r>
            <a:br>
              <a:rPr b="0" i="1"/>
            </a:br>
            <a:r>
              <a:rPr b="0" i="1"/>
              <a:t>    </a:t>
            </a:r>
            <a:r>
              <a:t>return</a:t>
            </a:r>
            <a:r>
              <a:rPr b="0" i="1"/>
              <a:t> T</a:t>
            </a:r>
            <a:br>
              <a:rPr b="0" i="1"/>
            </a:br>
            <a:r>
              <a:t>else:</a:t>
            </a:r>
            <a:br/>
            <a:r>
              <a:t>    select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Cs</a:t>
            </a:r>
            <a:br>
              <a:rPr b="0" i="1"/>
            </a:br>
            <a:r>
              <a:rPr b="0" i="1"/>
              <a:t>    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¬c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0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</a:t>
            </a:r>
            <a:r>
              <a:t>then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</a:t>
            </a:r>
            <a:r>
              <a:t>else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 i="1"/>
              <a:t>0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    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return </a:t>
            </a:r>
            <a:r>
              <a:rPr b="0" i="1"/>
              <a:t>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Tree Construction Algorithm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Tree Construction Algorithm</a:t>
            </a:r>
          </a:p>
        </p:txBody>
      </p:sp>
      <p:sp>
        <p:nvSpPr>
          <p:cNvPr id="413" name="learn_tree(Cs, Y, Es): Input: conditions Cs; target feature Y; training examples Es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06515">
              <a:spcBef>
                <a:spcPts val="3000"/>
              </a:spcBef>
              <a:buSzTx/>
              <a:buNone/>
              <a:defRPr sz="3700"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learn_tree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):</a:t>
            </a:r>
            <a:b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Input: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conditions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target feature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; training examples 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Es</a:t>
            </a:r>
            <a:endParaRPr i="1">
              <a:latin typeface="+mj-lt"/>
              <a:ea typeface="+mj-ea"/>
              <a:cs typeface="+mj-cs"/>
              <a:sym typeface="Helvetica Neue"/>
            </a:endParaRPr>
          </a:p>
          <a:p>
            <a:pPr lvl="1" marL="0" indent="0" defTabSz="706515">
              <a:spcBef>
                <a:spcPts val="3000"/>
              </a:spcBef>
              <a:buSzTx/>
              <a:buNone/>
              <a:defRPr b="1" sz="3700">
                <a:latin typeface="+mj-lt"/>
                <a:ea typeface="+mj-ea"/>
                <a:cs typeface="+mj-cs"/>
                <a:sym typeface="Helvetica Neue"/>
              </a:defRPr>
            </a:pP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stopping condition is true: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v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point_estimate(</a:t>
            </a:r>
            <a:r>
              <a:rPr b="0" i="1"/>
              <a:t>Y, 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rPr b="0" i="1"/>
              <a:t>v</a:t>
            </a:r>
            <a:br>
              <a:rPr b="0" i="1"/>
            </a:br>
            <a:r>
              <a:rPr b="0" i="1"/>
              <a:t>    </a:t>
            </a:r>
            <a:r>
              <a:t>return</a:t>
            </a:r>
            <a:r>
              <a:rPr b="0" i="1"/>
              <a:t> T</a:t>
            </a:r>
            <a:br>
              <a:rPr b="0" i="1"/>
            </a:br>
            <a:r>
              <a:t>else:</a:t>
            </a:r>
            <a:br/>
            <a:r>
              <a:t>    select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condition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Cs</a:t>
            </a:r>
            <a:br>
              <a:rPr b="0" i="1"/>
            </a:br>
            <a:r>
              <a:rPr b="0" i="1"/>
              <a:t>    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true_examples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{ 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∈ </a:t>
            </a:r>
            <a:r>
              <a:rPr b="0" i="1"/>
              <a:t>Es | ¬c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}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 baseline="-5998" i="1"/>
              <a:t>0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:= </a:t>
            </a:r>
            <a:r>
              <a:rPr>
                <a:solidFill>
                  <a:srgbClr val="5E5E5E"/>
                </a:solidFill>
              </a:rPr>
              <a:t>learn_tree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Cs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\ {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}, </a:t>
            </a:r>
            <a:r>
              <a:rPr b="0" i="1"/>
              <a:t>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 i="1"/>
              <a:t>false_examples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rPr b="0" i="1"/>
              <a:t>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:= </a:t>
            </a: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0" i="1"/>
              <a:t>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</a:t>
            </a:r>
            <a:r>
              <a:t>then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else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t</a:t>
            </a:r>
            <a:r>
              <a:rPr b="0" baseline="-5998" i="1"/>
              <a:t>0</a:t>
            </a:r>
            <a:br>
              <a:rPr b="0" baseline="-5998" i="1"/>
            </a:br>
            <a:r>
              <a:rPr b="0" baseline="-5998">
                <a:latin typeface="Helvetica Neue Light"/>
                <a:ea typeface="Helvetica Neue Light"/>
                <a:cs typeface="Helvetica Neue Light"/>
                <a:sym typeface="Helvetica Neue Light"/>
              </a:rPr>
              <a:t>    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return </a:t>
            </a:r>
            <a:r>
              <a:rPr b="0" i="1"/>
              <a:t>T</a:t>
            </a:r>
          </a:p>
        </p:txBody>
      </p:sp>
      <p:sp>
        <p:nvSpPr>
          <p:cNvPr id="414" name="Rectangle"/>
          <p:cNvSpPr/>
          <p:nvPr/>
        </p:nvSpPr>
        <p:spPr>
          <a:xfrm>
            <a:off x="4090423" y="4458013"/>
            <a:ext cx="3062099" cy="492319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15" name="Rectangle"/>
          <p:cNvSpPr/>
          <p:nvPr/>
        </p:nvSpPr>
        <p:spPr>
          <a:xfrm>
            <a:off x="3108648" y="5430184"/>
            <a:ext cx="3944232" cy="620433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16" name="Rectangle"/>
          <p:cNvSpPr/>
          <p:nvPr/>
        </p:nvSpPr>
        <p:spPr>
          <a:xfrm>
            <a:off x="4094800" y="6025272"/>
            <a:ext cx="3177729" cy="620434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17" name="Rectangle"/>
          <p:cNvSpPr/>
          <p:nvPr/>
        </p:nvSpPr>
        <p:spPr>
          <a:xfrm>
            <a:off x="3157288" y="8283219"/>
            <a:ext cx="3676166" cy="620434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18" name="Unspecified"/>
          <p:cNvSpPr txBox="1"/>
          <p:nvPr/>
        </p:nvSpPr>
        <p:spPr>
          <a:xfrm>
            <a:off x="15736261" y="6847951"/>
            <a:ext cx="3125597" cy="787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4400">
                <a:solidFill>
                  <a:srgbClr val="B516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Unspecified</a:t>
            </a:r>
          </a:p>
        </p:txBody>
      </p:sp>
      <p:cxnSp>
        <p:nvCxnSpPr>
          <p:cNvPr id="419" name="Connection Line"/>
          <p:cNvCxnSpPr>
            <a:stCxn id="414" idx="0"/>
            <a:endCxn id="418" idx="0"/>
          </p:cNvCxnSpPr>
          <p:nvPr/>
        </p:nvCxnSpPr>
        <p:spPr>
          <a:xfrm>
            <a:off x="5621472" y="4704172"/>
            <a:ext cx="11677588" cy="2537594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headEnd type="triangle"/>
          </a:ln>
        </p:spPr>
      </p:cxnSp>
      <p:cxnSp>
        <p:nvCxnSpPr>
          <p:cNvPr id="420" name="Connection Line"/>
          <p:cNvCxnSpPr>
            <a:stCxn id="418" idx="0"/>
            <a:endCxn id="417" idx="0"/>
          </p:cNvCxnSpPr>
          <p:nvPr/>
        </p:nvCxnSpPr>
        <p:spPr>
          <a:xfrm flipH="1">
            <a:off x="4995370" y="7241765"/>
            <a:ext cx="12303690" cy="1351671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</p:cxnSp>
      <p:cxnSp>
        <p:nvCxnSpPr>
          <p:cNvPr id="421" name="Connection Line"/>
          <p:cNvCxnSpPr>
            <a:stCxn id="418" idx="0"/>
            <a:endCxn id="416" idx="0"/>
          </p:cNvCxnSpPr>
          <p:nvPr/>
        </p:nvCxnSpPr>
        <p:spPr>
          <a:xfrm flipH="1" flipV="1">
            <a:off x="5683664" y="6335489"/>
            <a:ext cx="11615396" cy="906277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tailEnd type="triangle"/>
          </a:ln>
        </p:spPr>
      </p:cxnSp>
      <p:cxnSp>
        <p:nvCxnSpPr>
          <p:cNvPr id="422" name="Connection Line"/>
          <p:cNvCxnSpPr>
            <a:stCxn id="415" idx="0"/>
            <a:endCxn id="418" idx="0"/>
          </p:cNvCxnSpPr>
          <p:nvPr/>
        </p:nvCxnSpPr>
        <p:spPr>
          <a:xfrm>
            <a:off x="5080764" y="5740400"/>
            <a:ext cx="12218296" cy="1501366"/>
          </a:xfrm>
          <a:prstGeom prst="straightConnector1">
            <a:avLst/>
          </a:prstGeom>
          <a:ln w="25400">
            <a:solidFill>
              <a:srgbClr val="5E5E5E"/>
            </a:solidFill>
            <a:miter lim="400000"/>
            <a:headEnd type="triangle"/>
          </a:ln>
        </p:spPr>
      </p:cxn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ssignment #2"/>
          <p:cNvSpPr txBox="1"/>
          <p:nvPr>
            <p:ph type="title"/>
          </p:nvPr>
        </p:nvSpPr>
        <p:spPr>
          <a:xfrm>
            <a:off x="2032000" y="357186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Assignment #2</a:t>
            </a:r>
          </a:p>
        </p:txBody>
      </p:sp>
      <p:sp>
        <p:nvSpPr>
          <p:cNvPr id="186" name="Assignment #2 is due Tue Oct 21/2025 (one week from today) at 11:59pm…"/>
          <p:cNvSpPr txBox="1"/>
          <p:nvPr>
            <p:ph type="body" idx="1"/>
          </p:nvPr>
        </p:nvSpPr>
        <p:spPr>
          <a:xfrm>
            <a:off x="2032000" y="3643312"/>
            <a:ext cx="2032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Assignment #2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due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Tue Oct 21/2025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(one week from today) at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11:59pm</a:t>
            </a:r>
            <a:endParaRPr>
              <a:solidFill>
                <a:srgbClr val="C82506"/>
              </a:solidFill>
            </a:endParaRPr>
          </a:p>
          <a:p>
            <a:pPr lvl="2"/>
            <a:r>
              <a:t>Submissions past the deadline will have late penalty applied</a:t>
            </a:r>
          </a:p>
          <a:p>
            <a:pPr lvl="2"/>
            <a:r>
              <a:t>Leave yourself some margin for error when submitting!</a:t>
            </a:r>
          </a:p>
          <a:p>
            <a:pPr lvl="1"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Midterm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October 23/2025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topping Criterion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Stopping Criterion</a:t>
            </a:r>
          </a:p>
        </p:txBody>
      </p:sp>
      <p:sp>
        <p:nvSpPr>
          <p:cNvPr id="425" name="Question: When must the algorithm stop?…"/>
          <p:cNvSpPr txBox="1"/>
          <p:nvPr>
            <p:ph type="body" idx="1"/>
          </p:nvPr>
        </p:nvSpPr>
        <p:spPr>
          <a:xfrm>
            <a:off x="2667000" y="2892804"/>
            <a:ext cx="19050000" cy="10586819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When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must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algorithm stop?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No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conditions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No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examples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All examples have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label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Additional possible criteria: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Minimum number of examples: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a node with too few examples (</a:t>
            </a:r>
            <a:r>
              <a:rPr b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Minimum child size: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a node if there would be too few examples in one of the children (</a:t>
            </a:r>
            <a:r>
              <a:rPr b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Improvement criteria: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a node unless it improves some criterion sufficiently (</a:t>
            </a:r>
            <a:r>
              <a:rPr b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lvl="2" marL="133516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Maximum depth: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 not split if the depth reaches a maximum (</a:t>
            </a:r>
            <a:r>
              <a:rPr b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4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25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Leaf Point Estimat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Leaf Point Estimates</a:t>
            </a:r>
          </a:p>
        </p:txBody>
      </p:sp>
      <p:sp>
        <p:nvSpPr>
          <p:cNvPr id="428" name="Question: What point estimate should go on the leaves?…"/>
          <p:cNvSpPr txBox="1"/>
          <p:nvPr>
            <p:ph type="body" idx="1"/>
          </p:nvPr>
        </p:nvSpPr>
        <p:spPr>
          <a:xfrm>
            <a:off x="2970269" y="3399955"/>
            <a:ext cx="18443462" cy="859616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point estimate should go on the leaves?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Modal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Median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 (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unless categorical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Mean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 (</a:t>
            </a:r>
            <a:r>
              <a:rPr i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rPr>
              <a:t>unless categorical or ordinal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Distribution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over target values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point estimate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optimally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classifies the leaf's examples?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28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Split Condi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Split Conditions</a:t>
            </a:r>
          </a:p>
        </p:txBody>
      </p:sp>
      <p:sp>
        <p:nvSpPr>
          <p:cNvPr id="431" name="Question: What should the set of conditions be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should the set of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be?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Boolean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features can be used directly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Partition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domain into subsets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4"/>
            <a:r>
              <a:t>E.g.,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thresholds</a:t>
            </a:r>
            <a:r>
              <a:t> for ordered features</a:t>
            </a:r>
          </a:p>
          <a:p>
            <a:pPr lvl="2"/>
            <a:r>
              <a:t>One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branch for each</a:t>
            </a:r>
            <a:r>
              <a:t> domain element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31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Choosing Split Condi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Choosing Split Conditions</a:t>
            </a:r>
          </a:p>
        </p:txBody>
      </p:sp>
      <p:sp>
        <p:nvSpPr>
          <p:cNvPr id="434" name="Question: Which condition should be chosen to split on?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condition should be chosen to split on?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Standard answer: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myopically optimal</a:t>
            </a:r>
            <a:r>
              <a:t> condition</a:t>
            </a:r>
          </a:p>
          <a:p>
            <a:pPr lvl="2"/>
            <a:r>
              <a:t>If this was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</a:t>
            </a:r>
            <a:r>
              <a:t> split, which condition would result in the best performance?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34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ummar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437" name="Linear regression is a simple model for predicting real quantitie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Linear regression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simple model for predicting real quantities</a:t>
            </a:r>
          </a:p>
          <a:p>
            <a:pPr marL="543955" indent="-543955" defTabSz="731162">
              <a:spcBef>
                <a:spcPts val="3200"/>
              </a:spcBef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Linear classification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be built from linear regression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Based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sign</a:t>
            </a:r>
            <a:r>
              <a:t> of prediction ("discriminative"), or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Using 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logistic regression</a:t>
            </a:r>
            <a:r>
              <a:t> ("probabilistic")</a:t>
            </a:r>
            <a:endParaRPr b="1">
              <a:latin typeface="+mj-lt"/>
              <a:ea typeface="+mj-ea"/>
              <a:cs typeface="+mj-cs"/>
              <a:sym typeface="Helvetica Neue"/>
            </a:endParaRP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non-binary target features</a:t>
            </a:r>
            <a:r>
              <a:t>, can normalize probabilistic predictions for individual classes</a:t>
            </a:r>
            <a:endParaRPr b="1">
              <a:latin typeface="+mj-lt"/>
              <a:ea typeface="+mj-ea"/>
              <a:cs typeface="+mj-cs"/>
              <a:sym typeface="Helvetica Neue"/>
            </a:endParaRPr>
          </a:p>
          <a:p>
            <a:pPr marL="543955" indent="-543955" defTabSz="731162">
              <a:spcBef>
                <a:spcPts val="3200"/>
              </a:spcBef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Gradient descent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general, widely-used training procedure (with several variants)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Linear models can be optimized in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closed form</a:t>
            </a:r>
            <a:r>
              <a:t> for certain losses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In practice often optimized with gradient descent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ap: Supervised Learning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Supervised Learning</a:t>
            </a:r>
          </a:p>
        </p:txBody>
      </p:sp>
      <p:sp>
        <p:nvSpPr>
          <p:cNvPr id="189" name="Definition: A supervised learning task consists of…"/>
          <p:cNvSpPr txBox="1"/>
          <p:nvPr>
            <p:ph type="body" idx="1"/>
          </p:nvPr>
        </p:nvSpPr>
        <p:spPr>
          <a:xfrm>
            <a:off x="2667000" y="3751014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31162">
              <a:spcBef>
                <a:spcPts val="3200"/>
              </a:spcBef>
              <a:buSzTx/>
              <a:buNone/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supervised learning task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consists of</a:t>
            </a:r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features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sub>
                </m:sSub>
              </m:oMath>
            </a14:m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examples</a:t>
            </a:r>
            <a:r>
              <a:t>, for which both input and target features are given</a:t>
            </a:r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A set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examples</a:t>
            </a:r>
            <a:r>
              <a:t>, for which only the input features are given</a:t>
            </a:r>
          </a:p>
          <a:p>
            <a:pPr lvl="1" marL="0" indent="0" defTabSz="731162">
              <a:spcBef>
                <a:spcPts val="3200"/>
              </a:spcBef>
              <a:buSzTx/>
              <a:buNone/>
              <a:defRPr sz="3900"/>
            </a:pPr>
            <a:r>
              <a:t>The goal is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predict</a:t>
            </a:r>
            <a:r>
              <a:t> the values of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features</a:t>
            </a:r>
            <a:r>
              <a:t> given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r>
              <a:t>; </a:t>
            </a:r>
            <a:br/>
            <a:r>
              <a:t>i.e.,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learn</a:t>
            </a:r>
            <a:r>
              <a:t> a function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that will map features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i="1">
                <a:latin typeface="+mj-lt"/>
                <a:ea typeface="+mj-ea"/>
                <a:cs typeface="+mj-cs"/>
                <a:sym typeface="Helvetica Neue"/>
              </a:rPr>
              <a:t> </a:t>
            </a:r>
            <a:r>
              <a:t>to a prediction of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We want to predict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new, unseen data</a:t>
            </a:r>
            <a:r>
              <a:t> well; this is called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generalization</a:t>
            </a:r>
          </a:p>
          <a:p>
            <a:pPr lvl="1" marL="939560" indent="-543955" defTabSz="731162">
              <a:spcBef>
                <a:spcPts val="3200"/>
              </a:spcBef>
              <a:defRPr sz="3900"/>
            </a:pPr>
            <a:r>
              <a:t>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estimate generalization</a:t>
            </a:r>
            <a:r>
              <a:t> performance by reserving separate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examples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Rectangle"/>
          <p:cNvSpPr/>
          <p:nvPr/>
        </p:nvSpPr>
        <p:spPr>
          <a:xfrm>
            <a:off x="7893052" y="11364407"/>
            <a:ext cx="4191170" cy="915771"/>
          </a:xfrm>
          <a:prstGeom prst="rect">
            <a:avLst/>
          </a:prstGeom>
          <a:solidFill>
            <a:srgbClr val="FFFC66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192" name="Recap: Loss Func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Loss Functions</a:t>
            </a:r>
          </a:p>
        </p:txBody>
      </p:sp>
      <p:sp>
        <p:nvSpPr>
          <p:cNvPr id="193" name="A loss function gives a quantitative measure of a hypothesis's performance…"/>
          <p:cNvSpPr txBox="1"/>
          <p:nvPr>
            <p:ph type="body" sz="quarter" idx="1"/>
          </p:nvPr>
        </p:nvSpPr>
        <p:spPr>
          <a:xfrm>
            <a:off x="4387453" y="3643312"/>
            <a:ext cx="15609094" cy="1928771"/>
          </a:xfrm>
          <a:prstGeom prst="rect">
            <a:avLst/>
          </a:prstGeom>
        </p:spPr>
        <p:txBody>
          <a:bodyPr/>
          <a:lstStyle/>
          <a:p>
            <a:pPr marL="495061" indent="-495061" defTabSz="665440">
              <a:spcBef>
                <a:spcPts val="2900"/>
              </a:spcBef>
              <a:defRPr sz="3500"/>
            </a:pPr>
            <a:r>
              <a:t>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 function</a:t>
            </a:r>
            <a:r>
              <a:t> gives a quantitative measure of a hypothesis's performance</a:t>
            </a:r>
          </a:p>
          <a:p>
            <a:pPr marL="495061" indent="-495061" defTabSz="665440">
              <a:spcBef>
                <a:spcPts val="2900"/>
              </a:spcBef>
              <a:defRPr sz="3500"/>
            </a:pPr>
            <a:r>
              <a:t>There are many commonly-used loss functions, each with its own properties</a:t>
            </a:r>
          </a:p>
        </p:txBody>
      </p:sp>
      <p:grpSp>
        <p:nvGrpSpPr>
          <p:cNvPr id="196" name="Group"/>
          <p:cNvGrpSpPr/>
          <p:nvPr/>
        </p:nvGrpSpPr>
        <p:grpSpPr>
          <a:xfrm>
            <a:off x="7813043" y="5847324"/>
            <a:ext cx="9886139" cy="7414998"/>
            <a:chOff x="25400" y="25400"/>
            <a:chExt cx="9886137" cy="7414997"/>
          </a:xfrm>
        </p:grpSpPr>
        <p:graphicFrame>
          <p:nvGraphicFramePr>
            <p:cNvPr id="194" name="Table 1"/>
            <p:cNvGraphicFramePr/>
            <p:nvPr/>
          </p:nvGraphicFramePr>
          <p:xfrm>
            <a:off x="25400" y="25400"/>
            <a:ext cx="9886138" cy="7414998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{4C3C2611-4C71-4FC5-86AE-919BDF0F9419}</a:tableStyleId>
                </a:tblPr>
                <a:tblGrid>
                  <a:gridCol w="4386522"/>
                  <a:gridCol w="5499615"/>
                </a:tblGrid>
                <a:tr h="105928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30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Loss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34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Definition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</a:tr>
                <a:tr h="1128114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0/1 error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1267147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absolute error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103716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squared error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102565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worst case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95275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likelihood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944876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log-likelihood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  <p:sp>
          <p:nvSpPr>
            <p:cNvPr id="195" name="Equation"/>
            <p:cNvSpPr txBox="1"/>
            <p:nvPr/>
          </p:nvSpPr>
          <p:spPr>
            <a:xfrm>
              <a:off x="5749591" y="1210944"/>
              <a:ext cx="2776616" cy="102200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limUpp>
                      <m:e>
                        <m:limLow>
                          <m:e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lim>
                        </m:limLow>
                      </m:e>
                      <m:lim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lim>
                    </m:limUpp>
                    <m:r>
                      <a:rPr xmlns:a="http://schemas.openxmlformats.org/drawingml/2006/main"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d>
                      <m:dPr>
                        <m:ctrlP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egChr m:val="["/>
                        <m:endChr m:val="]"/>
                      </m:dPr>
                      <m:e>
                        <m:sSup>
                          <m:e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e>
                            <m:r>
                              <m:rPr>
                                <m:sty m:val="b"/>
                              </m:rP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m:oMathPara>
              </a14:m>
              <a:endParaRPr sz="3000"/>
            </a:p>
          </p:txBody>
        </p:sp>
      </p:grpSp>
      <p:sp>
        <p:nvSpPr>
          <p:cNvPr id="197" name="Equation"/>
          <p:cNvSpPr txBox="1"/>
          <p:nvPr/>
        </p:nvSpPr>
        <p:spPr>
          <a:xfrm>
            <a:off x="13579133" y="8254599"/>
            <a:ext cx="2551838" cy="95386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nary>
                    <m:naryPr>
                      <m:ctrl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chr m:val="∑"/>
                      <m:limLoc m:val="undOvr"/>
                      <m:grow m:val="1"/>
                      <m:subHide m:val="off"/>
                      <m:supHide m:val="off"/>
                    </m:naryPr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sup>
                    <m:e>
                      <m:d>
                        <m:dPr>
                          <m:ctrlP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|"/>
                          <m:endChr m:val="|"/>
                        </m:dPr>
                        <m:e>
                          <m:sSup>
                            <m:e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e>
                              <m:r>
                                <m:rPr>
                                  <m:sty m:val="b"/>
                                </m:rP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e>
                  </m:nary>
                </m:oMath>
              </m:oMathPara>
            </a14:m>
            <a:endParaRPr sz="2800"/>
          </a:p>
        </p:txBody>
      </p:sp>
      <p:sp>
        <p:nvSpPr>
          <p:cNvPr id="198" name="Equation"/>
          <p:cNvSpPr txBox="1"/>
          <p:nvPr/>
        </p:nvSpPr>
        <p:spPr>
          <a:xfrm>
            <a:off x="13496002" y="9318894"/>
            <a:ext cx="2618726" cy="95387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nary>
                    <m:naryPr>
                      <m:ctrl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chr m:val="∑"/>
                      <m:limLoc m:val="undOvr"/>
                      <m:grow m:val="1"/>
                      <m:subHide m:val="off"/>
                      <m:supHide m:val="off"/>
                    </m:naryPr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sup>
                    <m:e>
                      <m:sSup>
                        <m:e>
                          <m:d>
                            <m:dPr>
                              <m:ctrlP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e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e>
                                <m:sup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-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e>
                                  <m:r>
                                    <m:rPr>
                                      <m:sty m:val="b"/>
                                    </m:rP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e>
                  </m:nary>
                </m:oMath>
              </m:oMathPara>
            </a14:m>
            <a:endParaRPr sz="2800"/>
          </a:p>
        </p:txBody>
      </p:sp>
      <p:sp>
        <p:nvSpPr>
          <p:cNvPr id="199" name="Equation"/>
          <p:cNvSpPr txBox="1"/>
          <p:nvPr/>
        </p:nvSpPr>
        <p:spPr>
          <a:xfrm>
            <a:off x="13506496" y="10474296"/>
            <a:ext cx="2755033" cy="687763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Low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lim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Low>
                  <m:d>
                    <m:dPr>
                      <m:ctrl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|"/>
                      <m:endChr m:val="|"/>
                    </m:dPr>
                    <m:e>
                      <m:sSup>
                        <m:e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m:rPr>
                              <m:sty m:val="b"/>
                            </m:rP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</m:oMath>
              </m:oMathPara>
            </a14:m>
            <a:endParaRPr sz="2800"/>
          </a:p>
        </p:txBody>
      </p:sp>
      <p:sp>
        <p:nvSpPr>
          <p:cNvPr id="200" name="Equation"/>
          <p:cNvSpPr txBox="1"/>
          <p:nvPr/>
        </p:nvSpPr>
        <p:spPr>
          <a:xfrm>
            <a:off x="13231502" y="11463779"/>
            <a:ext cx="3214565" cy="83468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∏</m:t>
                      </m:r>
                    </m:e>
                    <m:lim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lim>
                  </m:limLow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sSub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</m:oMath>
              </m:oMathPara>
            </a14:m>
            <a:endParaRPr sz="2800"/>
          </a:p>
        </p:txBody>
      </p:sp>
      <p:sp>
        <p:nvSpPr>
          <p:cNvPr id="201" name="Equation"/>
          <p:cNvSpPr txBox="1"/>
          <p:nvPr/>
        </p:nvSpPr>
        <p:spPr>
          <a:xfrm>
            <a:off x="12744041" y="12427531"/>
            <a:ext cx="4122649" cy="83433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lim>
                  </m:limLow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sSub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</m:oMath>
              </m:oMathPara>
            </a14:m>
            <a:endParaRPr sz="28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"/>
          <p:cNvSpPr/>
          <p:nvPr/>
        </p:nvSpPr>
        <p:spPr>
          <a:xfrm>
            <a:off x="7893052" y="11364407"/>
            <a:ext cx="4191170" cy="915771"/>
          </a:xfrm>
          <a:prstGeom prst="rect">
            <a:avLst/>
          </a:prstGeom>
          <a:solidFill>
            <a:srgbClr val="FFFC66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204" name="Recap: Loss Func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Loss Functions</a:t>
            </a:r>
          </a:p>
        </p:txBody>
      </p:sp>
      <p:sp>
        <p:nvSpPr>
          <p:cNvPr id="205" name="A loss function gives a quantitative measure of a hypothesis's performance…"/>
          <p:cNvSpPr txBox="1"/>
          <p:nvPr>
            <p:ph type="body" sz="quarter" idx="1"/>
          </p:nvPr>
        </p:nvSpPr>
        <p:spPr>
          <a:xfrm>
            <a:off x="4387453" y="3643312"/>
            <a:ext cx="15609094" cy="1928771"/>
          </a:xfrm>
          <a:prstGeom prst="rect">
            <a:avLst/>
          </a:prstGeom>
        </p:spPr>
        <p:txBody>
          <a:bodyPr/>
          <a:lstStyle/>
          <a:p>
            <a:pPr marL="495061" indent="-495061" defTabSz="665440">
              <a:spcBef>
                <a:spcPts val="2900"/>
              </a:spcBef>
              <a:defRPr sz="3500"/>
            </a:pPr>
            <a:r>
              <a:t>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 function</a:t>
            </a:r>
            <a:r>
              <a:t> gives a quantitative measure of a hypothesis's performance</a:t>
            </a:r>
          </a:p>
          <a:p>
            <a:pPr marL="495061" indent="-495061" defTabSz="665440">
              <a:spcBef>
                <a:spcPts val="2900"/>
              </a:spcBef>
              <a:defRPr sz="3500"/>
            </a:pPr>
            <a:r>
              <a:t>There are many commonly-used loss functions, each with its own properties</a:t>
            </a:r>
          </a:p>
        </p:txBody>
      </p:sp>
      <p:grpSp>
        <p:nvGrpSpPr>
          <p:cNvPr id="208" name="Group"/>
          <p:cNvGrpSpPr/>
          <p:nvPr/>
        </p:nvGrpSpPr>
        <p:grpSpPr>
          <a:xfrm>
            <a:off x="7813043" y="5847324"/>
            <a:ext cx="9886139" cy="7414998"/>
            <a:chOff x="25400" y="25400"/>
            <a:chExt cx="9886137" cy="7414997"/>
          </a:xfrm>
        </p:grpSpPr>
        <p:graphicFrame>
          <p:nvGraphicFramePr>
            <p:cNvPr id="206" name="Table 1"/>
            <p:cNvGraphicFramePr/>
            <p:nvPr/>
          </p:nvGraphicFramePr>
          <p:xfrm>
            <a:off x="25400" y="25400"/>
            <a:ext cx="9886138" cy="7414998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{4C3C2611-4C71-4FC5-86AE-919BDF0F9419}</a:tableStyleId>
                </a:tblPr>
                <a:tblGrid>
                  <a:gridCol w="4386522"/>
                  <a:gridCol w="5499615"/>
                </a:tblGrid>
                <a:tr h="105928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30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Loss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34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Definition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</a:tr>
                <a:tr h="1128114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0/1 error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1267147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absolute error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103716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squared error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102565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>
                            <a:sym typeface="Helvetica Neue Light"/>
                          </a:rPr>
                          <a:t>worst case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95275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30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likelihood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944876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30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log-likelihood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  <p:sp>
          <p:nvSpPr>
            <p:cNvPr id="207" name="Equation"/>
            <p:cNvSpPr txBox="1"/>
            <p:nvPr/>
          </p:nvSpPr>
          <p:spPr>
            <a:xfrm>
              <a:off x="5749591" y="1210944"/>
              <a:ext cx="2776616" cy="102200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limUpp>
                      <m:e>
                        <m:limLow>
                          <m:e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lim>
                        </m:limLow>
                      </m:e>
                      <m:lim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lim>
                    </m:limUpp>
                    <m:r>
                      <a:rPr xmlns:a="http://schemas.openxmlformats.org/drawingml/2006/main"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d>
                      <m:dPr>
                        <m:ctrlP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egChr m:val="["/>
                        <m:endChr m:val="]"/>
                      </m:dPr>
                      <m:e>
                        <m:sSup>
                          <m:e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e>
                            <m:r>
                              <m:rPr>
                                <m:sty m:val="b"/>
                              </m:rP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xmlns:a="http://schemas.openxmlformats.org/drawingml/2006/main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m:oMathPara>
              </a14:m>
              <a:endParaRPr sz="3000"/>
            </a:p>
          </p:txBody>
        </p:sp>
      </p:grpSp>
      <p:sp>
        <p:nvSpPr>
          <p:cNvPr id="209" name="Rectangle"/>
          <p:cNvSpPr/>
          <p:nvPr/>
        </p:nvSpPr>
        <p:spPr>
          <a:xfrm>
            <a:off x="12219254" y="11364407"/>
            <a:ext cx="5478014" cy="915771"/>
          </a:xfrm>
          <a:prstGeom prst="rect">
            <a:avLst/>
          </a:prstGeom>
          <a:solidFill>
            <a:srgbClr val="FFFC66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210" name="Equation"/>
          <p:cNvSpPr txBox="1"/>
          <p:nvPr/>
        </p:nvSpPr>
        <p:spPr>
          <a:xfrm>
            <a:off x="13579133" y="8254599"/>
            <a:ext cx="2551838" cy="95386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nary>
                    <m:naryPr>
                      <m:ctrl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chr m:val="∑"/>
                      <m:limLoc m:val="undOvr"/>
                      <m:grow m:val="1"/>
                      <m:subHide m:val="off"/>
                      <m:supHide m:val="off"/>
                    </m:naryPr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sup>
                    <m:e>
                      <m:d>
                        <m:dPr>
                          <m:ctrlP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|"/>
                          <m:endChr m:val="|"/>
                        </m:dPr>
                        <m:e>
                          <m:sSup>
                            <m:e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e>
                              <m:r>
                                <m:rPr>
                                  <m:sty m:val="b"/>
                                </m:rP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e>
                  </m:nary>
                </m:oMath>
              </m:oMathPara>
            </a14:m>
            <a:endParaRPr sz="2800"/>
          </a:p>
        </p:txBody>
      </p:sp>
      <p:sp>
        <p:nvSpPr>
          <p:cNvPr id="211" name="Equation"/>
          <p:cNvSpPr txBox="1"/>
          <p:nvPr/>
        </p:nvSpPr>
        <p:spPr>
          <a:xfrm>
            <a:off x="13496002" y="9318894"/>
            <a:ext cx="2618726" cy="95387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nary>
                    <m:naryPr>
                      <m:ctrl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chr m:val="∑"/>
                      <m:limLoc m:val="undOvr"/>
                      <m:grow m:val="1"/>
                      <m:subHide m:val="off"/>
                      <m:supHide m:val="off"/>
                    </m:naryPr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sup>
                    <m:e>
                      <m:sSup>
                        <m:e>
                          <m:d>
                            <m:dPr>
                              <m:ctrlP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e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e>
                                <m:sup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-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e>
                                  <m:r>
                                    <m:rPr>
                                      <m:sty m:val="b"/>
                                    </m:rP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  <m:r>
                                    <a:rPr xmlns:a="http://schemas.openxmlformats.org/drawingml/2006/main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  <m:r>
                                <a:rPr xmlns:a="http://schemas.openxmlformats.org/drawingml/2006/main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e>
                  </m:nary>
                </m:oMath>
              </m:oMathPara>
            </a14:m>
            <a:endParaRPr sz="2800"/>
          </a:p>
        </p:txBody>
      </p:sp>
      <p:sp>
        <p:nvSpPr>
          <p:cNvPr id="212" name="Equation"/>
          <p:cNvSpPr txBox="1"/>
          <p:nvPr/>
        </p:nvSpPr>
        <p:spPr>
          <a:xfrm>
            <a:off x="13506496" y="10474296"/>
            <a:ext cx="2755033" cy="687763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Low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lim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Low>
                  <m:d>
                    <m:dPr>
                      <m:ctrl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|"/>
                      <m:endChr m:val="|"/>
                    </m:dPr>
                    <m:e>
                      <m:sSup>
                        <m:e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m:rPr>
                              <m:sty m:val="b"/>
                            </m:rP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d>
                </m:oMath>
              </m:oMathPara>
            </a14:m>
            <a:endParaRPr sz="2800"/>
          </a:p>
        </p:txBody>
      </p:sp>
      <p:sp>
        <p:nvSpPr>
          <p:cNvPr id="213" name="Equation"/>
          <p:cNvSpPr txBox="1"/>
          <p:nvPr/>
        </p:nvSpPr>
        <p:spPr>
          <a:xfrm>
            <a:off x="13231502" y="11463779"/>
            <a:ext cx="3214565" cy="83468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∏</m:t>
                      </m:r>
                    </m:e>
                    <m:lim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lim>
                  </m:limLow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sSub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</m:oMath>
              </m:oMathPara>
            </a14:m>
            <a:endParaRPr sz="2800"/>
          </a:p>
        </p:txBody>
      </p:sp>
      <p:sp>
        <p:nvSpPr>
          <p:cNvPr id="214" name="Rectangle"/>
          <p:cNvSpPr/>
          <p:nvPr/>
        </p:nvSpPr>
        <p:spPr>
          <a:xfrm>
            <a:off x="12219254" y="12336012"/>
            <a:ext cx="5478014" cy="915770"/>
          </a:xfrm>
          <a:prstGeom prst="rect">
            <a:avLst/>
          </a:prstGeom>
          <a:solidFill>
            <a:srgbClr val="FFFC66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215" name="Equation"/>
          <p:cNvSpPr txBox="1"/>
          <p:nvPr/>
        </p:nvSpPr>
        <p:spPr>
          <a:xfrm>
            <a:off x="12744041" y="12427531"/>
            <a:ext cx="4122649" cy="83433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lim>
                  </m:limLow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m:rPr>
                      <m:sty m:val="p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2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sSub>
                    <m:e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b>
                      <m:r>
                        <a:rPr xmlns:a="http://schemas.openxmlformats.org/drawingml/2006/main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</m:oMath>
              </m:oMathPara>
            </a14:m>
            <a:endParaRPr sz="28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Recap: Optimal Trivial Predictors…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Recap: Optimal Trivial Predictors</a:t>
            </a:r>
          </a:p>
          <a:p>
            <a:pPr defTabSz="698300">
              <a:defRPr sz="9500"/>
            </a:pPr>
            <a:r>
              <a:t>for Binary Data</a:t>
            </a:r>
          </a:p>
        </p:txBody>
      </p:sp>
      <p:graphicFrame>
        <p:nvGraphicFramePr>
          <p:cNvPr id="218" name="Table 1"/>
          <p:cNvGraphicFramePr/>
          <p:nvPr/>
        </p:nvGraphicFramePr>
        <p:xfrm>
          <a:off x="10635812" y="3727105"/>
          <a:ext cx="11255304" cy="949506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627652"/>
                <a:gridCol w="5627652"/>
              </a:tblGrid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4000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Measure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4000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Optimal Prediction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0/1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0</a:t>
                      </a:r>
                      <a:r>
                        <a:t> &gt;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1</a:t>
                      </a:r>
                      <a:r>
                        <a:t> else 1 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absolute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000"/>
                      </a:pPr>
                      <a:r>
                        <a:t>0 if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0</a:t>
                      </a:r>
                      <a:r>
                        <a:t> &gt; </a:t>
                      </a:r>
                      <a:r>
                        <a:rPr i="1">
                          <a:latin typeface="+mj-lt"/>
                          <a:ea typeface="+mj-ea"/>
                          <a:cs typeface="+mj-cs"/>
                          <a:sym typeface="Helvetica Neue"/>
                        </a:rPr>
                        <a:t>n</a:t>
                      </a:r>
                      <a:r>
                        <a:rPr baseline="-5998"/>
                        <a:t>1</a:t>
                      </a:r>
                      <a:r>
                        <a:t> else 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08071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squared error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915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worst case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07352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</a:tcPr>
                </a:tc>
              </a:tr>
              <a:tr h="135643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000"/>
                        <a:t>log-likelihood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5D5D5D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28600"/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5D5D5D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219" name="Equation"/>
          <p:cNvSpPr txBox="1"/>
          <p:nvPr/>
        </p:nvSpPr>
        <p:spPr>
          <a:xfrm>
            <a:off x="18244114" y="7787064"/>
            <a:ext cx="1366028" cy="98524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220" name="Equation"/>
          <p:cNvSpPr txBox="1"/>
          <p:nvPr/>
        </p:nvSpPr>
        <p:spPr>
          <a:xfrm>
            <a:off x="17387871" y="8930275"/>
            <a:ext cx="2897286" cy="165846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{</m:t>
                  </m:r>
                  <m:m>
                    <m:mPr>
                      <m:ctrlPr>
                        <a:rPr xmlns:a="http://schemas.openxmlformats.org/drawingml/2006/main" sz="3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if</m:t>
                        </m:r>
                        <m:sSub>
                          <m:e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if</m:t>
                        </m:r>
                        <m:sSub>
                          <m:e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xmlns:a="http://schemas.openxmlformats.org/drawingml/2006/main" sz="3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  <m:mr>
                      <m:e>
                        <m: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  <m:e>
                        <m:r>
                          <m:rPr>
                            <m:nor/>
                          </m:rPr>
                          <a:rPr xmlns:a="http://schemas.openxmlformats.org/drawingml/2006/main" sz="3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otherwise</m:t>
                        </m:r>
                      </m:e>
                    </m:mr>
                  </m:m>
                </m:oMath>
              </m:oMathPara>
            </a14:m>
            <a:endParaRPr sz="3400"/>
          </a:p>
        </p:txBody>
      </p:sp>
      <p:sp>
        <p:nvSpPr>
          <p:cNvPr id="221" name="Equation"/>
          <p:cNvSpPr txBox="1"/>
          <p:nvPr/>
        </p:nvSpPr>
        <p:spPr>
          <a:xfrm>
            <a:off x="18244114" y="10857882"/>
            <a:ext cx="1366028" cy="98523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222" name="Equation"/>
          <p:cNvSpPr txBox="1"/>
          <p:nvPr/>
        </p:nvSpPr>
        <p:spPr>
          <a:xfrm>
            <a:off x="18244114" y="12094302"/>
            <a:ext cx="1366028" cy="98523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f>
                    <m:fPr>
                      <m:ctrlP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xmlns:a="http://schemas.openxmlformats.org/drawingml/2006/main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e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a:rPr xmlns:a="http://schemas.openxmlformats.org/drawingml/2006/main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</m:oMath>
              </m:oMathPara>
            </a14:m>
            <a:endParaRPr sz="3600"/>
          </a:p>
        </p:txBody>
      </p:sp>
      <p:sp>
        <p:nvSpPr>
          <p:cNvPr id="223" name="Suppose we are predicting a binary target…"/>
          <p:cNvSpPr txBox="1"/>
          <p:nvPr>
            <p:ph type="body" sz="quarter" idx="1"/>
          </p:nvPr>
        </p:nvSpPr>
        <p:spPr>
          <a:xfrm>
            <a:off x="2940943" y="3613790"/>
            <a:ext cx="7164249" cy="8840394"/>
          </a:xfrm>
          <a:prstGeom prst="rect">
            <a:avLst/>
          </a:prstGeom>
        </p:spPr>
        <p:txBody>
          <a:bodyPr/>
          <a:lstStyle/>
          <a:p>
            <a:pPr/>
            <a:r>
              <a:t>Suppose we are predicting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binary</a:t>
            </a:r>
            <a:r>
              <a:t> target</a:t>
            </a: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4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negative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4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positive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examples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optimal single prediction?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2" grpId="6"/>
      <p:bldP build="p" bldLvl="5" animBg="1" rev="0" advAuto="0" spid="223" grpId="1"/>
      <p:bldP build="whole" bldLvl="1" animBg="1" rev="0" advAuto="0" spid="218" grpId="2"/>
      <p:bldP build="whole" bldLvl="1" animBg="1" rev="0" advAuto="0" spid="221" grpId="5"/>
      <p:bldP build="whole" bldLvl="1" animBg="1" rev="0" advAuto="0" spid="220" grpId="4"/>
      <p:bldP build="whole" bldLvl="1" animBg="1" rev="0" advAuto="0" spid="219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robabilistic Predictors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Probabilistic Predictors</a:t>
            </a:r>
          </a:p>
        </p:txBody>
      </p:sp>
      <p:sp>
        <p:nvSpPr>
          <p:cNvPr id="228" name="Rather than predicting exactly what a target value will be, many common algorithms predict a probability distribution over possible values…"/>
          <p:cNvSpPr txBox="1"/>
          <p:nvPr>
            <p:ph type="body" idx="1"/>
          </p:nvPr>
        </p:nvSpPr>
        <p:spPr>
          <a:xfrm>
            <a:off x="2032000" y="3664853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Rather than predicting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exactly</a:t>
            </a:r>
            <a:r>
              <a:t> what a target value will be, many common algorithms predict a 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probability distribution</a:t>
            </a:r>
            <a:r>
              <a:t> over possible values</a:t>
            </a:r>
          </a:p>
          <a:p>
            <a:pPr lvl="2"/>
            <a:r>
              <a:t>Especially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classification</a:t>
            </a:r>
            <a:r>
              <a:t> tasks</a:t>
            </a:r>
          </a:p>
          <a:p>
            <a:pPr/>
            <a:r>
              <a:t>Vectors of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indicator variables</a:t>
            </a:r>
            <a:r>
              <a:t> are the most common data representation for this scheme:</a:t>
            </a:r>
          </a:p>
          <a:p>
            <a:pPr lvl="2"/>
            <a:r>
              <a:t>Target features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</a:t>
            </a:r>
            <a:r>
              <a:t> examples have a single 1 for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true</a:t>
            </a:r>
            <a:r>
              <a:t> value</a:t>
            </a: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Predicted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target values are </a:t>
            </a:r>
            <a:r>
              <a:t>probabilities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that sum to 1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robabilistic Predictions Example"/>
          <p:cNvSpPr txBox="1"/>
          <p:nvPr>
            <p:ph type="title"/>
          </p:nvPr>
        </p:nvSpPr>
        <p:spPr>
          <a:xfrm>
            <a:off x="2032000" y="378727"/>
            <a:ext cx="20320000" cy="3036096"/>
          </a:xfrm>
          <a:prstGeom prst="rect">
            <a:avLst/>
          </a:prstGeom>
        </p:spPr>
        <p:txBody>
          <a:bodyPr/>
          <a:lstStyle>
            <a:lvl1pPr defTabSz="813314">
              <a:defRPr sz="11000"/>
            </a:lvl1pPr>
          </a:lstStyle>
          <a:p>
            <a:pPr/>
            <a:r>
              <a:t>Probabilistic Predictions Example</a:t>
            </a:r>
          </a:p>
        </p:txBody>
      </p:sp>
      <p:grpSp>
        <p:nvGrpSpPr>
          <p:cNvPr id="242" name="Group"/>
          <p:cNvGrpSpPr/>
          <p:nvPr/>
        </p:nvGrpSpPr>
        <p:grpSpPr>
          <a:xfrm>
            <a:off x="3873087" y="6298146"/>
            <a:ext cx="7488237" cy="6194644"/>
            <a:chOff x="25400" y="25400"/>
            <a:chExt cx="7488235" cy="6194642"/>
          </a:xfrm>
        </p:grpSpPr>
        <p:graphicFrame>
          <p:nvGraphicFramePr>
            <p:cNvPr id="233" name="Table 1"/>
            <p:cNvGraphicFramePr/>
            <p:nvPr/>
          </p:nvGraphicFramePr>
          <p:xfrm>
            <a:off x="25400" y="25400"/>
            <a:ext cx="7488236" cy="6194643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{4C3C2611-4C71-4FC5-86AE-919BDF0F9419}</a:tableStyleId>
                </a:tblPr>
                <a:tblGrid>
                  <a:gridCol w="1872059"/>
                  <a:gridCol w="1872059"/>
                  <a:gridCol w="1872059"/>
                  <a:gridCol w="1872059"/>
                </a:tblGrid>
                <a:tr h="2064881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44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X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j-lt"/>
                            <a:ea typeface="+mj-ea"/>
                            <a:cs typeface="+mj-cs"/>
                            <a:sym typeface="Helvetica Neue"/>
                          </a:defRPr>
                        </a:pPr>
                        <a:r>
                          <a:t>Y</a:t>
                        </a:r>
                        <a:r>
                          <a:rPr baseline="-5998"/>
                          <a:t>cat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j-lt"/>
                            <a:ea typeface="+mj-ea"/>
                            <a:cs typeface="+mj-cs"/>
                            <a:sym typeface="Helvetica Neue"/>
                          </a:defRPr>
                        </a:pPr>
                        <a:r>
                          <a:t>Y</a:t>
                        </a:r>
                        <a:r>
                          <a:rPr baseline="-5998"/>
                          <a:t>dog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j-lt"/>
                            <a:ea typeface="+mj-ea"/>
                            <a:cs typeface="+mj-cs"/>
                            <a:sym typeface="Helvetica Neue"/>
                          </a:defRPr>
                        </a:pPr>
                        <a:r>
                          <a:t>Y</a:t>
                        </a:r>
                        <a:r>
                          <a:rPr baseline="-5998"/>
                          <a:t>panda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</a:tr>
                <a:tr h="2064881"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</a:tcPr>
                  </a:tc>
                </a:tr>
                <a:tr h="2064881"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1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  <p:grpSp>
          <p:nvGrpSpPr>
            <p:cNvPr id="237" name="Group"/>
            <p:cNvGrpSpPr/>
            <p:nvPr/>
          </p:nvGrpSpPr>
          <p:grpSpPr>
            <a:xfrm>
              <a:off x="393691" y="4558133"/>
              <a:ext cx="1088151" cy="909153"/>
              <a:chOff x="0" y="0"/>
              <a:chExt cx="1088150" cy="909152"/>
            </a:xfrm>
          </p:grpSpPr>
          <p:sp>
            <p:nvSpPr>
              <p:cNvPr id="234" name="Oval"/>
              <p:cNvSpPr/>
              <p:nvPr/>
            </p:nvSpPr>
            <p:spPr>
              <a:xfrm>
                <a:off x="94956" y="108964"/>
                <a:ext cx="863807" cy="800189"/>
              </a:xfrm>
              <a:prstGeom prst="ellipse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35" name="Triangle"/>
              <p:cNvSpPr/>
              <p:nvPr/>
            </p:nvSpPr>
            <p:spPr>
              <a:xfrm>
                <a:off x="-1" y="-1"/>
                <a:ext cx="740119" cy="4551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36" name="Triangle"/>
              <p:cNvSpPr/>
              <p:nvPr/>
            </p:nvSpPr>
            <p:spPr>
              <a:xfrm>
                <a:off x="348031" y="-1"/>
                <a:ext cx="740120" cy="4551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241" name="Group"/>
            <p:cNvGrpSpPr/>
            <p:nvPr/>
          </p:nvGrpSpPr>
          <p:grpSpPr>
            <a:xfrm>
              <a:off x="533299" y="2668147"/>
              <a:ext cx="808935" cy="909153"/>
              <a:chOff x="0" y="0"/>
              <a:chExt cx="808934" cy="909151"/>
            </a:xfrm>
          </p:grpSpPr>
          <p:sp>
            <p:nvSpPr>
              <p:cNvPr id="238" name="Oval"/>
              <p:cNvSpPr/>
              <p:nvPr/>
            </p:nvSpPr>
            <p:spPr>
              <a:xfrm>
                <a:off x="-1" y="221509"/>
                <a:ext cx="808935" cy="687643"/>
              </a:xfrm>
              <a:prstGeom prst="ellipse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39" name="Triangle"/>
              <p:cNvSpPr/>
              <p:nvPr/>
            </p:nvSpPr>
            <p:spPr>
              <a:xfrm>
                <a:off x="43286" y="-1"/>
                <a:ext cx="372860" cy="3911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0" name="Triangle"/>
              <p:cNvSpPr/>
              <p:nvPr/>
            </p:nvSpPr>
            <p:spPr>
              <a:xfrm>
                <a:off x="406228" y="-1"/>
                <a:ext cx="372862" cy="3911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</p:grpSp>
      </p:grpSp>
      <p:grpSp>
        <p:nvGrpSpPr>
          <p:cNvPr id="248" name="Group"/>
          <p:cNvGrpSpPr/>
          <p:nvPr/>
        </p:nvGrpSpPr>
        <p:grpSpPr>
          <a:xfrm>
            <a:off x="13544689" y="7358597"/>
            <a:ext cx="8383145" cy="4017467"/>
            <a:chOff x="25400" y="25400"/>
            <a:chExt cx="8383144" cy="4017466"/>
          </a:xfrm>
        </p:grpSpPr>
        <p:graphicFrame>
          <p:nvGraphicFramePr>
            <p:cNvPr id="243" name="Table 1-1"/>
            <p:cNvGraphicFramePr/>
            <p:nvPr/>
          </p:nvGraphicFramePr>
          <p:xfrm>
            <a:off x="25400" y="25400"/>
            <a:ext cx="8383145" cy="4017467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0">
                  <a:tableStyleId>{4C3C2611-4C71-4FC5-86AE-919BDF0F9419}</a:tableStyleId>
                </a:tblPr>
                <a:tblGrid>
                  <a:gridCol w="2095786"/>
                  <a:gridCol w="2095786"/>
                  <a:gridCol w="1881264"/>
                  <a:gridCol w="2310308"/>
                </a:tblGrid>
                <a:tr h="2008733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b="1" sz="4400">
                            <a:latin typeface="+mj-lt"/>
                            <a:ea typeface="+mj-ea"/>
                            <a:cs typeface="+mj-cs"/>
                            <a:sym typeface="Helvetica Neue"/>
                          </a:rPr>
                          <a:t>X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j-lt"/>
                            <a:ea typeface="+mj-ea"/>
                            <a:cs typeface="+mj-cs"/>
                            <a:sym typeface="Helvetica Neue"/>
                          </a:defRPr>
                        </a:pPr>
                        <a:r>
                          <a:t>h(X)</a:t>
                        </a:r>
                        <a:r>
                          <a:rPr baseline="-5998"/>
                          <a:t>cat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j-lt"/>
                            <a:ea typeface="+mj-ea"/>
                            <a:cs typeface="+mj-cs"/>
                            <a:sym typeface="Helvetica Neue"/>
                          </a:defRPr>
                        </a:pPr>
                        <a:r>
                          <a:t>h(X)</a:t>
                        </a:r>
                        <a:r>
                          <a:rPr baseline="-5998"/>
                          <a:t>dog</a:t>
                        </a:r>
                      </a:p>
                    </a:txBody>
                    <a:tcPr marL="50800" marR="50800" marT="50800" marB="50800" anchor="ctr" anchorCtr="0" horzOverflow="overflow"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b="1" sz="4400">
                            <a:latin typeface="+mj-lt"/>
                            <a:ea typeface="+mj-ea"/>
                            <a:cs typeface="+mj-cs"/>
                            <a:sym typeface="Helvetica Neue"/>
                          </a:defRPr>
                        </a:pPr>
                        <a:r>
                          <a:t>h(X)</a:t>
                        </a:r>
                        <a:r>
                          <a:rPr baseline="-5998"/>
                          <a:t>panda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T w="12700">
                        <a:solidFill>
                          <a:srgbClr val="606060"/>
                        </a:solidFill>
                        <a:miter lim="400000"/>
                      </a:lnT>
                    </a:tcPr>
                  </a:tc>
                </a:tr>
                <a:tr h="2008733">
                  <a:tc>
                    <a:txBody>
                      <a:bodyPr/>
                      <a:lstStyle/>
                      <a:p>
                        <a:pPr indent="228600">
                          <a:defRPr sz="2200">
                            <a:sym typeface="Helvetica Neue Light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5D5D5D"/>
                        </a:solidFill>
                        <a:miter lim="400000"/>
                      </a:lnL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0.5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0.45</a:t>
                        </a:r>
                      </a:p>
                    </a:txBody>
                    <a:tcPr marL="50800" marR="50800" marT="50800" marB="50800" anchor="ctr" anchorCtr="0" horzOverflow="overflow"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4400">
                            <a:sym typeface="Helvetica Neue Light"/>
                          </a:rPr>
                          <a:t>0.05</a:t>
                        </a:r>
                      </a:p>
                    </a:txBody>
                    <a:tcPr marL="50800" marR="50800" marT="50800" marB="50800" anchor="ctr" anchorCtr="0" horzOverflow="overflow">
                      <a:lnR w="12700">
                        <a:solidFill>
                          <a:srgbClr val="5D5D5D"/>
                        </a:solidFill>
                        <a:miter lim="400000"/>
                      </a:lnR>
                      <a:lnB w="12700">
                        <a:solidFill>
                          <a:srgbClr val="606060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  <p:grpSp>
          <p:nvGrpSpPr>
            <p:cNvPr id="247" name="Group"/>
            <p:cNvGrpSpPr/>
            <p:nvPr/>
          </p:nvGrpSpPr>
          <p:grpSpPr>
            <a:xfrm>
              <a:off x="447864" y="2466218"/>
              <a:ext cx="1361659" cy="884772"/>
              <a:chOff x="0" y="0"/>
              <a:chExt cx="1361658" cy="884770"/>
            </a:xfrm>
          </p:grpSpPr>
          <p:sp>
            <p:nvSpPr>
              <p:cNvPr id="244" name="Oval"/>
              <p:cNvSpPr/>
              <p:nvPr/>
            </p:nvSpPr>
            <p:spPr>
              <a:xfrm>
                <a:off x="272653" y="236083"/>
                <a:ext cx="828593" cy="648687"/>
              </a:xfrm>
              <a:prstGeom prst="ellipse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5" name="Triangle"/>
              <p:cNvSpPr/>
              <p:nvPr/>
            </p:nvSpPr>
            <p:spPr>
              <a:xfrm rot="2700000">
                <a:off x="915188" y="55806"/>
                <a:ext cx="340460" cy="4408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4046" y="0"/>
                    </a:moveTo>
                    <a:lnTo>
                      <a:pt x="21600" y="19569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6" name="Triangle"/>
              <p:cNvSpPr/>
              <p:nvPr/>
            </p:nvSpPr>
            <p:spPr>
              <a:xfrm flipH="1" rot="18900000">
                <a:off x="106009" y="55806"/>
                <a:ext cx="340460" cy="4408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4046" y="0"/>
                    </a:moveTo>
                    <a:lnTo>
                      <a:pt x="21600" y="19569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</p:grpSp>
      </p:grpSp>
      <p:sp>
        <p:nvSpPr>
          <p:cNvPr id="249" name="Training examples"/>
          <p:cNvSpPr txBox="1"/>
          <p:nvPr/>
        </p:nvSpPr>
        <p:spPr>
          <a:xfrm>
            <a:off x="5290675" y="4449969"/>
            <a:ext cx="4657826" cy="787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4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Training examples</a:t>
            </a:r>
          </a:p>
        </p:txBody>
      </p:sp>
      <p:sp>
        <p:nvSpPr>
          <p:cNvPr id="250" name="Output on test example"/>
          <p:cNvSpPr txBox="1"/>
          <p:nvPr/>
        </p:nvSpPr>
        <p:spPr>
          <a:xfrm>
            <a:off x="14295685" y="4449969"/>
            <a:ext cx="6035827" cy="787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4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Output on test example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8" grpId="2"/>
      <p:bldP build="whole" bldLvl="1" animBg="1" rev="0" advAuto="0" spid="242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