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/Relationships>

</file>

<file path=ppt/charts/_rels/chart1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692362"/>
          <c:y val="0.168639"/>
          <c:w val="0.925764"/>
          <c:h val="0.637334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L(𝜇)</c:v>
                </c:pt>
              </c:strCache>
            </c:strRef>
          </c:tx>
          <c:spPr>
            <a:noFill/>
            <a:ln w="76200" cap="flat">
              <a:solidFill>
                <a:schemeClr val="accent1"/>
              </a:solidFill>
              <a:prstDash val="solid"/>
              <a:miter lim="400000"/>
            </a:ln>
            <a:effectLst/>
          </c:spPr>
          <c:marker>
            <c:symbol val="none"/>
            <c:size val="6"/>
            <c:spPr>
              <a:noFill/>
              <a:ln w="76200" cap="flat">
                <a:solidFill>
                  <a:schemeClr val="accent1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Sheet1!$B$1:$CX$1</c:f>
              <c:strCache>
                <c:ptCount val="101"/>
                <c:pt idx="0">
                  <c:v>a-2.0</c:v>
                </c:pt>
                <c:pt idx="1">
                  <c:v>a-2.0</c:v>
                </c:pt>
                <c:pt idx="2">
                  <c:v>a-1.9</c:v>
                </c:pt>
                <c:pt idx="3">
                  <c:v>a-1.9</c:v>
                </c:pt>
                <c:pt idx="4">
                  <c:v>a-1.8</c:v>
                </c:pt>
                <c:pt idx="5">
                  <c:v>a-1.8</c:v>
                </c:pt>
                <c:pt idx="6">
                  <c:v>a-1.8</c:v>
                </c:pt>
                <c:pt idx="7">
                  <c:v>a-1.7</c:v>
                </c:pt>
                <c:pt idx="8">
                  <c:v>a-1.7</c:v>
                </c:pt>
                <c:pt idx="9">
                  <c:v>a-1.6</c:v>
                </c:pt>
                <c:pt idx="10">
                  <c:v>a-1.6</c:v>
                </c:pt>
                <c:pt idx="11">
                  <c:v>a-1.6</c:v>
                </c:pt>
                <c:pt idx="12">
                  <c:v>a-1.5</c:v>
                </c:pt>
                <c:pt idx="13">
                  <c:v>a-1.5</c:v>
                </c:pt>
                <c:pt idx="14">
                  <c:v>a-1.4</c:v>
                </c:pt>
                <c:pt idx="15">
                  <c:v>a-1.4</c:v>
                </c:pt>
                <c:pt idx="16">
                  <c:v>a-1.4</c:v>
                </c:pt>
                <c:pt idx="17">
                  <c:v>a-1.3</c:v>
                </c:pt>
                <c:pt idx="18">
                  <c:v>a-1.3</c:v>
                </c:pt>
                <c:pt idx="19">
                  <c:v>a-1.2</c:v>
                </c:pt>
                <c:pt idx="20">
                  <c:v>a-1.2</c:v>
                </c:pt>
                <c:pt idx="21">
                  <c:v>a-1.2</c:v>
                </c:pt>
                <c:pt idx="22">
                  <c:v>a-1.1</c:v>
                </c:pt>
                <c:pt idx="23">
                  <c:v>a-1.1</c:v>
                </c:pt>
                <c:pt idx="24">
                  <c:v>a-1.0</c:v>
                </c:pt>
                <c:pt idx="25">
                  <c:v>a-1.0</c:v>
                </c:pt>
                <c:pt idx="26">
                  <c:v>a-1.0</c:v>
                </c:pt>
                <c:pt idx="27">
                  <c:v>a-0.9</c:v>
                </c:pt>
                <c:pt idx="28">
                  <c:v>a-0.9</c:v>
                </c:pt>
                <c:pt idx="29">
                  <c:v>a-0.8</c:v>
                </c:pt>
                <c:pt idx="30">
                  <c:v>a-0.8</c:v>
                </c:pt>
                <c:pt idx="31">
                  <c:v>a-0.8</c:v>
                </c:pt>
                <c:pt idx="32">
                  <c:v>a-0.7</c:v>
                </c:pt>
                <c:pt idx="33">
                  <c:v>a-0.7</c:v>
                </c:pt>
                <c:pt idx="34">
                  <c:v>a-0.6</c:v>
                </c:pt>
                <c:pt idx="35">
                  <c:v>a-0.6</c:v>
                </c:pt>
                <c:pt idx="36">
                  <c:v>a-0.6</c:v>
                </c:pt>
                <c:pt idx="37">
                  <c:v>a-0.5</c:v>
                </c:pt>
                <c:pt idx="38">
                  <c:v>a-0.5</c:v>
                </c:pt>
                <c:pt idx="39">
                  <c:v>a-0.4</c:v>
                </c:pt>
                <c:pt idx="40">
                  <c:v>a-0.4</c:v>
                </c:pt>
                <c:pt idx="41">
                  <c:v>a-0.4</c:v>
                </c:pt>
                <c:pt idx="42">
                  <c:v>a-0.3</c:v>
                </c:pt>
                <c:pt idx="43">
                  <c:v>a-0.3</c:v>
                </c:pt>
                <c:pt idx="44">
                  <c:v>a-0.2</c:v>
                </c:pt>
                <c:pt idx="45">
                  <c:v>a-0.2</c:v>
                </c:pt>
                <c:pt idx="46">
                  <c:v>a-0.2</c:v>
                </c:pt>
                <c:pt idx="47">
                  <c:v>a-0.1</c:v>
                </c:pt>
                <c:pt idx="48">
                  <c:v>a-0.1</c:v>
                </c:pt>
                <c:pt idx="49">
                  <c:v>a-0.0</c:v>
                </c:pt>
                <c:pt idx="50">
                  <c:v>a+0.0</c:v>
                </c:pt>
                <c:pt idx="51">
                  <c:v>a+0.0</c:v>
                </c:pt>
                <c:pt idx="52">
                  <c:v>a+0.1</c:v>
                </c:pt>
                <c:pt idx="53">
                  <c:v>a+0.1</c:v>
                </c:pt>
                <c:pt idx="54">
                  <c:v>a+0.2</c:v>
                </c:pt>
                <c:pt idx="55">
                  <c:v>a+0.2</c:v>
                </c:pt>
                <c:pt idx="56">
                  <c:v>a+0.2</c:v>
                </c:pt>
                <c:pt idx="57">
                  <c:v>a+0.3</c:v>
                </c:pt>
                <c:pt idx="58">
                  <c:v>a+0.3</c:v>
                </c:pt>
                <c:pt idx="59">
                  <c:v>a+0.4</c:v>
                </c:pt>
                <c:pt idx="60">
                  <c:v>a+0.4</c:v>
                </c:pt>
                <c:pt idx="61">
                  <c:v>a+0.4</c:v>
                </c:pt>
                <c:pt idx="62">
                  <c:v>a+0.5</c:v>
                </c:pt>
                <c:pt idx="63">
                  <c:v>a+0.5</c:v>
                </c:pt>
                <c:pt idx="64">
                  <c:v>a+0.6</c:v>
                </c:pt>
                <c:pt idx="65">
                  <c:v>a+0.6</c:v>
                </c:pt>
                <c:pt idx="66">
                  <c:v>a+0.6</c:v>
                </c:pt>
                <c:pt idx="67">
                  <c:v>a+0.7</c:v>
                </c:pt>
                <c:pt idx="68">
                  <c:v>a+0.7</c:v>
                </c:pt>
                <c:pt idx="69">
                  <c:v>a+0.8</c:v>
                </c:pt>
                <c:pt idx="70">
                  <c:v>a+0.8</c:v>
                </c:pt>
                <c:pt idx="71">
                  <c:v>a+0.8</c:v>
                </c:pt>
                <c:pt idx="72">
                  <c:v>a+0.9</c:v>
                </c:pt>
                <c:pt idx="73">
                  <c:v>a+0.9</c:v>
                </c:pt>
                <c:pt idx="74">
                  <c:v>a+1.0</c:v>
                </c:pt>
                <c:pt idx="75">
                  <c:v>a+1.0</c:v>
                </c:pt>
                <c:pt idx="76">
                  <c:v>a+1.0</c:v>
                </c:pt>
                <c:pt idx="77">
                  <c:v>a+1.1</c:v>
                </c:pt>
                <c:pt idx="78">
                  <c:v>a+1.1</c:v>
                </c:pt>
                <c:pt idx="79">
                  <c:v>a+1.2</c:v>
                </c:pt>
                <c:pt idx="80">
                  <c:v>a+1.2</c:v>
                </c:pt>
                <c:pt idx="81">
                  <c:v>a+1.2</c:v>
                </c:pt>
                <c:pt idx="82">
                  <c:v>a+1.3</c:v>
                </c:pt>
                <c:pt idx="83">
                  <c:v>a+1.3</c:v>
                </c:pt>
                <c:pt idx="84">
                  <c:v>a+1.4</c:v>
                </c:pt>
                <c:pt idx="85">
                  <c:v>a+1.4</c:v>
                </c:pt>
                <c:pt idx="86">
                  <c:v>a+1.4</c:v>
                </c:pt>
                <c:pt idx="87">
                  <c:v>a+1.5</c:v>
                </c:pt>
                <c:pt idx="88">
                  <c:v>a+1.5</c:v>
                </c:pt>
                <c:pt idx="89">
                  <c:v>a+1.6</c:v>
                </c:pt>
                <c:pt idx="90">
                  <c:v>a+1.6</c:v>
                </c:pt>
                <c:pt idx="91">
                  <c:v>a+1.6</c:v>
                </c:pt>
                <c:pt idx="92">
                  <c:v>a+1.7</c:v>
                </c:pt>
                <c:pt idx="93">
                  <c:v>a+1.7</c:v>
                </c:pt>
                <c:pt idx="94">
                  <c:v>a+1.8</c:v>
                </c:pt>
                <c:pt idx="95">
                  <c:v>a+1.8</c:v>
                </c:pt>
                <c:pt idx="96">
                  <c:v>a+1.8</c:v>
                </c:pt>
                <c:pt idx="97">
                  <c:v>a+1.9</c:v>
                </c:pt>
                <c:pt idx="98">
                  <c:v>a+1.9</c:v>
                </c:pt>
                <c:pt idx="99">
                  <c:v>a+2.0</c:v>
                </c:pt>
                <c:pt idx="100">
                  <c:v>a+2.0</c:v>
                </c:pt>
              </c:strCache>
            </c:strRef>
          </c:cat>
          <c:val>
            <c:numRef>
              <c:f>Sheet1!$B$2:$CX$2</c:f>
              <c:numCache>
                <c:ptCount val="101"/>
                <c:pt idx="0">
                  <c:v>4.000000</c:v>
                </c:pt>
                <c:pt idx="1">
                  <c:v>3.840000</c:v>
                </c:pt>
                <c:pt idx="2">
                  <c:v>3.690000</c:v>
                </c:pt>
                <c:pt idx="3">
                  <c:v>3.530000</c:v>
                </c:pt>
                <c:pt idx="4">
                  <c:v>3.390000</c:v>
                </c:pt>
                <c:pt idx="5">
                  <c:v>3.240000</c:v>
                </c:pt>
                <c:pt idx="6">
                  <c:v>3.100000</c:v>
                </c:pt>
                <c:pt idx="7">
                  <c:v>2.960000</c:v>
                </c:pt>
                <c:pt idx="8">
                  <c:v>2.820000</c:v>
                </c:pt>
                <c:pt idx="9">
                  <c:v>2.690000</c:v>
                </c:pt>
                <c:pt idx="10">
                  <c:v>2.560000</c:v>
                </c:pt>
                <c:pt idx="11">
                  <c:v>2.430000</c:v>
                </c:pt>
                <c:pt idx="12">
                  <c:v>2.310000</c:v>
                </c:pt>
                <c:pt idx="13">
                  <c:v>2.190000</c:v>
                </c:pt>
                <c:pt idx="14">
                  <c:v>2.070000</c:v>
                </c:pt>
                <c:pt idx="15">
                  <c:v>1.960000</c:v>
                </c:pt>
                <c:pt idx="16">
                  <c:v>1.850000</c:v>
                </c:pt>
                <c:pt idx="17">
                  <c:v>1.740000</c:v>
                </c:pt>
                <c:pt idx="18">
                  <c:v>1.640000</c:v>
                </c:pt>
                <c:pt idx="19">
                  <c:v>1.540000</c:v>
                </c:pt>
                <c:pt idx="20">
                  <c:v>1.440000</c:v>
                </c:pt>
                <c:pt idx="21">
                  <c:v>1.350000</c:v>
                </c:pt>
                <c:pt idx="22">
                  <c:v>1.250000</c:v>
                </c:pt>
                <c:pt idx="23">
                  <c:v>1.170000</c:v>
                </c:pt>
                <c:pt idx="24">
                  <c:v>1.080000</c:v>
                </c:pt>
                <c:pt idx="25">
                  <c:v>1.000000</c:v>
                </c:pt>
                <c:pt idx="26">
                  <c:v>0.920000</c:v>
                </c:pt>
                <c:pt idx="27">
                  <c:v>0.850000</c:v>
                </c:pt>
                <c:pt idx="28">
                  <c:v>0.770000</c:v>
                </c:pt>
                <c:pt idx="29">
                  <c:v>0.710000</c:v>
                </c:pt>
                <c:pt idx="30">
                  <c:v>0.640000</c:v>
                </c:pt>
                <c:pt idx="31">
                  <c:v>0.580000</c:v>
                </c:pt>
                <c:pt idx="32">
                  <c:v>0.520000</c:v>
                </c:pt>
                <c:pt idx="33">
                  <c:v>0.460000</c:v>
                </c:pt>
                <c:pt idx="34">
                  <c:v>0.410000</c:v>
                </c:pt>
                <c:pt idx="35">
                  <c:v>0.360000</c:v>
                </c:pt>
                <c:pt idx="36">
                  <c:v>0.310000</c:v>
                </c:pt>
                <c:pt idx="37">
                  <c:v>0.270000</c:v>
                </c:pt>
                <c:pt idx="38">
                  <c:v>0.230000</c:v>
                </c:pt>
                <c:pt idx="39">
                  <c:v>0.190000</c:v>
                </c:pt>
                <c:pt idx="40">
                  <c:v>0.160000</c:v>
                </c:pt>
                <c:pt idx="41">
                  <c:v>0.130000</c:v>
                </c:pt>
                <c:pt idx="42">
                  <c:v>0.100000</c:v>
                </c:pt>
                <c:pt idx="43">
                  <c:v>0.080000</c:v>
                </c:pt>
                <c:pt idx="44">
                  <c:v>0.060000</c:v>
                </c:pt>
                <c:pt idx="45">
                  <c:v>0.040000</c:v>
                </c:pt>
                <c:pt idx="46">
                  <c:v>0.030000</c:v>
                </c:pt>
                <c:pt idx="47">
                  <c:v>0.010000</c:v>
                </c:pt>
                <c:pt idx="48">
                  <c:v>0.010000</c:v>
                </c:pt>
                <c:pt idx="49">
                  <c:v>0.000000</c:v>
                </c:pt>
                <c:pt idx="50">
                  <c:v>0.000000</c:v>
                </c:pt>
                <c:pt idx="51">
                  <c:v>0.000000</c:v>
                </c:pt>
                <c:pt idx="52">
                  <c:v>0.010000</c:v>
                </c:pt>
                <c:pt idx="53">
                  <c:v>0.010000</c:v>
                </c:pt>
                <c:pt idx="54">
                  <c:v>0.030000</c:v>
                </c:pt>
                <c:pt idx="55">
                  <c:v>0.040000</c:v>
                </c:pt>
                <c:pt idx="56">
                  <c:v>0.060000</c:v>
                </c:pt>
                <c:pt idx="57">
                  <c:v>0.080000</c:v>
                </c:pt>
                <c:pt idx="58">
                  <c:v>0.100000</c:v>
                </c:pt>
                <c:pt idx="59">
                  <c:v>0.130000</c:v>
                </c:pt>
                <c:pt idx="60">
                  <c:v>0.160000</c:v>
                </c:pt>
                <c:pt idx="61">
                  <c:v>0.190000</c:v>
                </c:pt>
                <c:pt idx="62">
                  <c:v>0.230000</c:v>
                </c:pt>
                <c:pt idx="63">
                  <c:v>0.270000</c:v>
                </c:pt>
                <c:pt idx="64">
                  <c:v>0.310000</c:v>
                </c:pt>
                <c:pt idx="65">
                  <c:v>0.360000</c:v>
                </c:pt>
                <c:pt idx="66">
                  <c:v>0.410000</c:v>
                </c:pt>
                <c:pt idx="67">
                  <c:v>0.460000</c:v>
                </c:pt>
                <c:pt idx="68">
                  <c:v>0.520000</c:v>
                </c:pt>
                <c:pt idx="69">
                  <c:v>0.580000</c:v>
                </c:pt>
                <c:pt idx="70">
                  <c:v>0.640000</c:v>
                </c:pt>
                <c:pt idx="71">
                  <c:v>0.710000</c:v>
                </c:pt>
                <c:pt idx="72">
                  <c:v>0.770000</c:v>
                </c:pt>
                <c:pt idx="73">
                  <c:v>0.850000</c:v>
                </c:pt>
                <c:pt idx="74">
                  <c:v>0.920000</c:v>
                </c:pt>
                <c:pt idx="75">
                  <c:v>1.000000</c:v>
                </c:pt>
                <c:pt idx="76">
                  <c:v>1.080000</c:v>
                </c:pt>
                <c:pt idx="77">
                  <c:v>1.170000</c:v>
                </c:pt>
                <c:pt idx="78">
                  <c:v>1.250000</c:v>
                </c:pt>
                <c:pt idx="79">
                  <c:v>1.350000</c:v>
                </c:pt>
                <c:pt idx="80">
                  <c:v>1.440000</c:v>
                </c:pt>
                <c:pt idx="81">
                  <c:v>1.540000</c:v>
                </c:pt>
                <c:pt idx="82">
                  <c:v>1.640000</c:v>
                </c:pt>
                <c:pt idx="83">
                  <c:v>1.740000</c:v>
                </c:pt>
                <c:pt idx="84">
                  <c:v>1.850000</c:v>
                </c:pt>
                <c:pt idx="85">
                  <c:v>1.960000</c:v>
                </c:pt>
                <c:pt idx="86">
                  <c:v>2.070000</c:v>
                </c:pt>
                <c:pt idx="87">
                  <c:v>2.190000</c:v>
                </c:pt>
                <c:pt idx="88">
                  <c:v>2.310000</c:v>
                </c:pt>
                <c:pt idx="89">
                  <c:v>2.430000</c:v>
                </c:pt>
                <c:pt idx="90">
                  <c:v>2.560000</c:v>
                </c:pt>
                <c:pt idx="91">
                  <c:v>2.690000</c:v>
                </c:pt>
                <c:pt idx="92">
                  <c:v>2.820000</c:v>
                </c:pt>
                <c:pt idx="93">
                  <c:v>2.960000</c:v>
                </c:pt>
                <c:pt idx="94">
                  <c:v>3.100000</c:v>
                </c:pt>
                <c:pt idx="95">
                  <c:v>3.240000</c:v>
                </c:pt>
                <c:pt idx="96">
                  <c:v>3.390000</c:v>
                </c:pt>
                <c:pt idx="97">
                  <c:v>3.530000</c:v>
                </c:pt>
                <c:pt idx="98">
                  <c:v>3.690000</c:v>
                </c:pt>
                <c:pt idx="99">
                  <c:v>3.840000</c:v>
                </c:pt>
                <c:pt idx="100">
                  <c:v>4.000000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L'(𝜇)</c:v>
                </c:pt>
              </c:strCache>
            </c:strRef>
          </c:tx>
          <c:spPr>
            <a:noFill/>
            <a:ln w="76200" cap="flat">
              <a:solidFill>
                <a:schemeClr val="accent3"/>
              </a:solidFill>
              <a:prstDash val="solid"/>
              <a:miter lim="400000"/>
            </a:ln>
            <a:effectLst/>
          </c:spPr>
          <c:marker>
            <c:symbol val="none"/>
            <c:size val="6"/>
            <c:spPr>
              <a:noFill/>
              <a:ln w="76200" cap="flat">
                <a:solidFill>
                  <a:schemeClr val="accent3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Sheet1!$B$1:$CX$1</c:f>
              <c:strCache>
                <c:ptCount val="101"/>
                <c:pt idx="0">
                  <c:v>a-2.0</c:v>
                </c:pt>
                <c:pt idx="1">
                  <c:v>a-2.0</c:v>
                </c:pt>
                <c:pt idx="2">
                  <c:v>a-1.9</c:v>
                </c:pt>
                <c:pt idx="3">
                  <c:v>a-1.9</c:v>
                </c:pt>
                <c:pt idx="4">
                  <c:v>a-1.8</c:v>
                </c:pt>
                <c:pt idx="5">
                  <c:v>a-1.8</c:v>
                </c:pt>
                <c:pt idx="6">
                  <c:v>a-1.8</c:v>
                </c:pt>
                <c:pt idx="7">
                  <c:v>a-1.7</c:v>
                </c:pt>
                <c:pt idx="8">
                  <c:v>a-1.7</c:v>
                </c:pt>
                <c:pt idx="9">
                  <c:v>a-1.6</c:v>
                </c:pt>
                <c:pt idx="10">
                  <c:v>a-1.6</c:v>
                </c:pt>
                <c:pt idx="11">
                  <c:v>a-1.6</c:v>
                </c:pt>
                <c:pt idx="12">
                  <c:v>a-1.5</c:v>
                </c:pt>
                <c:pt idx="13">
                  <c:v>a-1.5</c:v>
                </c:pt>
                <c:pt idx="14">
                  <c:v>a-1.4</c:v>
                </c:pt>
                <c:pt idx="15">
                  <c:v>a-1.4</c:v>
                </c:pt>
                <c:pt idx="16">
                  <c:v>a-1.4</c:v>
                </c:pt>
                <c:pt idx="17">
                  <c:v>a-1.3</c:v>
                </c:pt>
                <c:pt idx="18">
                  <c:v>a-1.3</c:v>
                </c:pt>
                <c:pt idx="19">
                  <c:v>a-1.2</c:v>
                </c:pt>
                <c:pt idx="20">
                  <c:v>a-1.2</c:v>
                </c:pt>
                <c:pt idx="21">
                  <c:v>a-1.2</c:v>
                </c:pt>
                <c:pt idx="22">
                  <c:v>a-1.1</c:v>
                </c:pt>
                <c:pt idx="23">
                  <c:v>a-1.1</c:v>
                </c:pt>
                <c:pt idx="24">
                  <c:v>a-1.0</c:v>
                </c:pt>
                <c:pt idx="25">
                  <c:v>a-1.0</c:v>
                </c:pt>
                <c:pt idx="26">
                  <c:v>a-1.0</c:v>
                </c:pt>
                <c:pt idx="27">
                  <c:v>a-0.9</c:v>
                </c:pt>
                <c:pt idx="28">
                  <c:v>a-0.9</c:v>
                </c:pt>
                <c:pt idx="29">
                  <c:v>a-0.8</c:v>
                </c:pt>
                <c:pt idx="30">
                  <c:v>a-0.8</c:v>
                </c:pt>
                <c:pt idx="31">
                  <c:v>a-0.8</c:v>
                </c:pt>
                <c:pt idx="32">
                  <c:v>a-0.7</c:v>
                </c:pt>
                <c:pt idx="33">
                  <c:v>a-0.7</c:v>
                </c:pt>
                <c:pt idx="34">
                  <c:v>a-0.6</c:v>
                </c:pt>
                <c:pt idx="35">
                  <c:v>a-0.6</c:v>
                </c:pt>
                <c:pt idx="36">
                  <c:v>a-0.6</c:v>
                </c:pt>
                <c:pt idx="37">
                  <c:v>a-0.5</c:v>
                </c:pt>
                <c:pt idx="38">
                  <c:v>a-0.5</c:v>
                </c:pt>
                <c:pt idx="39">
                  <c:v>a-0.4</c:v>
                </c:pt>
                <c:pt idx="40">
                  <c:v>a-0.4</c:v>
                </c:pt>
                <c:pt idx="41">
                  <c:v>a-0.4</c:v>
                </c:pt>
                <c:pt idx="42">
                  <c:v>a-0.3</c:v>
                </c:pt>
                <c:pt idx="43">
                  <c:v>a-0.3</c:v>
                </c:pt>
                <c:pt idx="44">
                  <c:v>a-0.2</c:v>
                </c:pt>
                <c:pt idx="45">
                  <c:v>a-0.2</c:v>
                </c:pt>
                <c:pt idx="46">
                  <c:v>a-0.2</c:v>
                </c:pt>
                <c:pt idx="47">
                  <c:v>a-0.1</c:v>
                </c:pt>
                <c:pt idx="48">
                  <c:v>a-0.1</c:v>
                </c:pt>
                <c:pt idx="49">
                  <c:v>a-0.0</c:v>
                </c:pt>
                <c:pt idx="50">
                  <c:v>a+0.0</c:v>
                </c:pt>
                <c:pt idx="51">
                  <c:v>a+0.0</c:v>
                </c:pt>
                <c:pt idx="52">
                  <c:v>a+0.1</c:v>
                </c:pt>
                <c:pt idx="53">
                  <c:v>a+0.1</c:v>
                </c:pt>
                <c:pt idx="54">
                  <c:v>a+0.2</c:v>
                </c:pt>
                <c:pt idx="55">
                  <c:v>a+0.2</c:v>
                </c:pt>
                <c:pt idx="56">
                  <c:v>a+0.2</c:v>
                </c:pt>
                <c:pt idx="57">
                  <c:v>a+0.3</c:v>
                </c:pt>
                <c:pt idx="58">
                  <c:v>a+0.3</c:v>
                </c:pt>
                <c:pt idx="59">
                  <c:v>a+0.4</c:v>
                </c:pt>
                <c:pt idx="60">
                  <c:v>a+0.4</c:v>
                </c:pt>
                <c:pt idx="61">
                  <c:v>a+0.4</c:v>
                </c:pt>
                <c:pt idx="62">
                  <c:v>a+0.5</c:v>
                </c:pt>
                <c:pt idx="63">
                  <c:v>a+0.5</c:v>
                </c:pt>
                <c:pt idx="64">
                  <c:v>a+0.6</c:v>
                </c:pt>
                <c:pt idx="65">
                  <c:v>a+0.6</c:v>
                </c:pt>
                <c:pt idx="66">
                  <c:v>a+0.6</c:v>
                </c:pt>
                <c:pt idx="67">
                  <c:v>a+0.7</c:v>
                </c:pt>
                <c:pt idx="68">
                  <c:v>a+0.7</c:v>
                </c:pt>
                <c:pt idx="69">
                  <c:v>a+0.8</c:v>
                </c:pt>
                <c:pt idx="70">
                  <c:v>a+0.8</c:v>
                </c:pt>
                <c:pt idx="71">
                  <c:v>a+0.8</c:v>
                </c:pt>
                <c:pt idx="72">
                  <c:v>a+0.9</c:v>
                </c:pt>
                <c:pt idx="73">
                  <c:v>a+0.9</c:v>
                </c:pt>
                <c:pt idx="74">
                  <c:v>a+1.0</c:v>
                </c:pt>
                <c:pt idx="75">
                  <c:v>a+1.0</c:v>
                </c:pt>
                <c:pt idx="76">
                  <c:v>a+1.0</c:v>
                </c:pt>
                <c:pt idx="77">
                  <c:v>a+1.1</c:v>
                </c:pt>
                <c:pt idx="78">
                  <c:v>a+1.1</c:v>
                </c:pt>
                <c:pt idx="79">
                  <c:v>a+1.2</c:v>
                </c:pt>
                <c:pt idx="80">
                  <c:v>a+1.2</c:v>
                </c:pt>
                <c:pt idx="81">
                  <c:v>a+1.2</c:v>
                </c:pt>
                <c:pt idx="82">
                  <c:v>a+1.3</c:v>
                </c:pt>
                <c:pt idx="83">
                  <c:v>a+1.3</c:v>
                </c:pt>
                <c:pt idx="84">
                  <c:v>a+1.4</c:v>
                </c:pt>
                <c:pt idx="85">
                  <c:v>a+1.4</c:v>
                </c:pt>
                <c:pt idx="86">
                  <c:v>a+1.4</c:v>
                </c:pt>
                <c:pt idx="87">
                  <c:v>a+1.5</c:v>
                </c:pt>
                <c:pt idx="88">
                  <c:v>a+1.5</c:v>
                </c:pt>
                <c:pt idx="89">
                  <c:v>a+1.6</c:v>
                </c:pt>
                <c:pt idx="90">
                  <c:v>a+1.6</c:v>
                </c:pt>
                <c:pt idx="91">
                  <c:v>a+1.6</c:v>
                </c:pt>
                <c:pt idx="92">
                  <c:v>a+1.7</c:v>
                </c:pt>
                <c:pt idx="93">
                  <c:v>a+1.7</c:v>
                </c:pt>
                <c:pt idx="94">
                  <c:v>a+1.8</c:v>
                </c:pt>
                <c:pt idx="95">
                  <c:v>a+1.8</c:v>
                </c:pt>
                <c:pt idx="96">
                  <c:v>a+1.8</c:v>
                </c:pt>
                <c:pt idx="97">
                  <c:v>a+1.9</c:v>
                </c:pt>
                <c:pt idx="98">
                  <c:v>a+1.9</c:v>
                </c:pt>
                <c:pt idx="99">
                  <c:v>a+2.0</c:v>
                </c:pt>
                <c:pt idx="100">
                  <c:v>a+2.0</c:v>
                </c:pt>
              </c:strCache>
            </c:strRef>
          </c:cat>
          <c:val>
            <c:numRef>
              <c:f>Sheet1!$B$3:$CX$3</c:f>
              <c:numCache>
                <c:ptCount val="101"/>
                <c:pt idx="0">
                  <c:v>-4.000000</c:v>
                </c:pt>
                <c:pt idx="1">
                  <c:v>-3.920000</c:v>
                </c:pt>
                <c:pt idx="2">
                  <c:v>-3.840000</c:v>
                </c:pt>
                <c:pt idx="3">
                  <c:v>-3.760000</c:v>
                </c:pt>
                <c:pt idx="4">
                  <c:v>-3.680000</c:v>
                </c:pt>
                <c:pt idx="5">
                  <c:v>-3.600000</c:v>
                </c:pt>
                <c:pt idx="6">
                  <c:v>-3.520000</c:v>
                </c:pt>
                <c:pt idx="7">
                  <c:v>-3.440000</c:v>
                </c:pt>
                <c:pt idx="8">
                  <c:v>-3.360000</c:v>
                </c:pt>
                <c:pt idx="9">
                  <c:v>-3.280000</c:v>
                </c:pt>
                <c:pt idx="10">
                  <c:v>-3.200000</c:v>
                </c:pt>
                <c:pt idx="11">
                  <c:v>-3.120000</c:v>
                </c:pt>
                <c:pt idx="12">
                  <c:v>-3.040000</c:v>
                </c:pt>
                <c:pt idx="13">
                  <c:v>-2.960000</c:v>
                </c:pt>
                <c:pt idx="14">
                  <c:v>-2.880000</c:v>
                </c:pt>
                <c:pt idx="15">
                  <c:v>-2.800000</c:v>
                </c:pt>
                <c:pt idx="16">
                  <c:v>-2.720000</c:v>
                </c:pt>
                <c:pt idx="17">
                  <c:v>-2.640000</c:v>
                </c:pt>
                <c:pt idx="18">
                  <c:v>-2.560000</c:v>
                </c:pt>
                <c:pt idx="19">
                  <c:v>-2.480000</c:v>
                </c:pt>
                <c:pt idx="20">
                  <c:v>-2.400000</c:v>
                </c:pt>
                <c:pt idx="21">
                  <c:v>-2.320000</c:v>
                </c:pt>
                <c:pt idx="22">
                  <c:v>-2.240000</c:v>
                </c:pt>
                <c:pt idx="23">
                  <c:v>-2.160000</c:v>
                </c:pt>
                <c:pt idx="24">
                  <c:v>-2.080000</c:v>
                </c:pt>
                <c:pt idx="25">
                  <c:v>-2.000000</c:v>
                </c:pt>
                <c:pt idx="26">
                  <c:v>-1.920000</c:v>
                </c:pt>
                <c:pt idx="27">
                  <c:v>-1.840000</c:v>
                </c:pt>
                <c:pt idx="28">
                  <c:v>-1.760000</c:v>
                </c:pt>
                <c:pt idx="29">
                  <c:v>-1.680000</c:v>
                </c:pt>
                <c:pt idx="30">
                  <c:v>-1.600000</c:v>
                </c:pt>
                <c:pt idx="31">
                  <c:v>-1.520000</c:v>
                </c:pt>
                <c:pt idx="32">
                  <c:v>-1.440000</c:v>
                </c:pt>
                <c:pt idx="33">
                  <c:v>-1.360000</c:v>
                </c:pt>
                <c:pt idx="34">
                  <c:v>-1.280000</c:v>
                </c:pt>
                <c:pt idx="35">
                  <c:v>-1.200000</c:v>
                </c:pt>
                <c:pt idx="36">
                  <c:v>-1.120000</c:v>
                </c:pt>
                <c:pt idx="37">
                  <c:v>-1.040000</c:v>
                </c:pt>
                <c:pt idx="38">
                  <c:v>-0.960000</c:v>
                </c:pt>
                <c:pt idx="39">
                  <c:v>-0.880000</c:v>
                </c:pt>
                <c:pt idx="40">
                  <c:v>-0.800000</c:v>
                </c:pt>
                <c:pt idx="41">
                  <c:v>-0.720000</c:v>
                </c:pt>
                <c:pt idx="42">
                  <c:v>-0.640000</c:v>
                </c:pt>
                <c:pt idx="43">
                  <c:v>-0.560000</c:v>
                </c:pt>
                <c:pt idx="44">
                  <c:v>-0.480000</c:v>
                </c:pt>
                <c:pt idx="45">
                  <c:v>-0.400000</c:v>
                </c:pt>
                <c:pt idx="46">
                  <c:v>-0.320000</c:v>
                </c:pt>
                <c:pt idx="47">
                  <c:v>-0.240000</c:v>
                </c:pt>
                <c:pt idx="48">
                  <c:v>-0.160000</c:v>
                </c:pt>
                <c:pt idx="49">
                  <c:v>-0.080000</c:v>
                </c:pt>
                <c:pt idx="50">
                  <c:v>0.000000</c:v>
                </c:pt>
                <c:pt idx="51">
                  <c:v>0.080000</c:v>
                </c:pt>
                <c:pt idx="52">
                  <c:v>0.160000</c:v>
                </c:pt>
                <c:pt idx="53">
                  <c:v>0.240000</c:v>
                </c:pt>
                <c:pt idx="54">
                  <c:v>0.320000</c:v>
                </c:pt>
                <c:pt idx="55">
                  <c:v>0.400000</c:v>
                </c:pt>
                <c:pt idx="56">
                  <c:v>0.480000</c:v>
                </c:pt>
                <c:pt idx="57">
                  <c:v>0.560000</c:v>
                </c:pt>
                <c:pt idx="58">
                  <c:v>0.640000</c:v>
                </c:pt>
                <c:pt idx="59">
                  <c:v>0.720000</c:v>
                </c:pt>
                <c:pt idx="60">
                  <c:v>0.800000</c:v>
                </c:pt>
                <c:pt idx="61">
                  <c:v>0.880000</c:v>
                </c:pt>
                <c:pt idx="62">
                  <c:v>0.960000</c:v>
                </c:pt>
                <c:pt idx="63">
                  <c:v>1.040000</c:v>
                </c:pt>
                <c:pt idx="64">
                  <c:v>1.120000</c:v>
                </c:pt>
                <c:pt idx="65">
                  <c:v>1.200000</c:v>
                </c:pt>
                <c:pt idx="66">
                  <c:v>1.280000</c:v>
                </c:pt>
                <c:pt idx="67">
                  <c:v>1.360000</c:v>
                </c:pt>
                <c:pt idx="68">
                  <c:v>1.440000</c:v>
                </c:pt>
                <c:pt idx="69">
                  <c:v>1.520000</c:v>
                </c:pt>
                <c:pt idx="70">
                  <c:v>1.600000</c:v>
                </c:pt>
                <c:pt idx="71">
                  <c:v>1.680000</c:v>
                </c:pt>
                <c:pt idx="72">
                  <c:v>1.760000</c:v>
                </c:pt>
                <c:pt idx="73">
                  <c:v>1.840000</c:v>
                </c:pt>
                <c:pt idx="74">
                  <c:v>1.920000</c:v>
                </c:pt>
                <c:pt idx="75">
                  <c:v>2.000000</c:v>
                </c:pt>
                <c:pt idx="76">
                  <c:v>2.080000</c:v>
                </c:pt>
                <c:pt idx="77">
                  <c:v>2.160000</c:v>
                </c:pt>
                <c:pt idx="78">
                  <c:v>2.240000</c:v>
                </c:pt>
                <c:pt idx="79">
                  <c:v>2.320000</c:v>
                </c:pt>
                <c:pt idx="80">
                  <c:v>2.400000</c:v>
                </c:pt>
                <c:pt idx="81">
                  <c:v>2.480000</c:v>
                </c:pt>
                <c:pt idx="82">
                  <c:v>2.560000</c:v>
                </c:pt>
                <c:pt idx="83">
                  <c:v>2.640000</c:v>
                </c:pt>
                <c:pt idx="84">
                  <c:v>2.720000</c:v>
                </c:pt>
                <c:pt idx="85">
                  <c:v>2.800000</c:v>
                </c:pt>
                <c:pt idx="86">
                  <c:v>2.880000</c:v>
                </c:pt>
                <c:pt idx="87">
                  <c:v>2.960000</c:v>
                </c:pt>
                <c:pt idx="88">
                  <c:v>3.040000</c:v>
                </c:pt>
                <c:pt idx="89">
                  <c:v>3.120000</c:v>
                </c:pt>
                <c:pt idx="90">
                  <c:v>3.200000</c:v>
                </c:pt>
                <c:pt idx="91">
                  <c:v>3.280000</c:v>
                </c:pt>
                <c:pt idx="92">
                  <c:v>3.360000</c:v>
                </c:pt>
                <c:pt idx="93">
                  <c:v>3.440000</c:v>
                </c:pt>
                <c:pt idx="94">
                  <c:v>3.520000</c:v>
                </c:pt>
                <c:pt idx="95">
                  <c:v>3.600000</c:v>
                </c:pt>
                <c:pt idx="96">
                  <c:v>3.680000</c:v>
                </c:pt>
                <c:pt idx="97">
                  <c:v>3.760000</c:v>
                </c:pt>
                <c:pt idx="98">
                  <c:v>3.840000</c:v>
                </c:pt>
                <c:pt idx="99">
                  <c:v>3.920000</c:v>
                </c:pt>
                <c:pt idx="100">
                  <c:v>4.000000</c:v>
                </c:pt>
              </c:numCache>
            </c:numRef>
          </c:val>
          <c:smooth val="0"/>
        </c:ser>
        <c:marker val="1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b="0" i="0" strike="noStrike" sz="3000" u="none">
                    <a:solidFill>
                      <a:srgbClr val="000000"/>
                    </a:solidFill>
                    <a:latin typeface="Helvetica Neue"/>
                  </a:defRPr>
                </a:pPr>
                <a:r>
                  <a:rPr b="0" i="0" strike="noStrike" sz="3000" u="none">
                    <a:solidFill>
                      <a:srgbClr val="000000"/>
                    </a:solidFill>
                    <a:latin typeface="Helvetica Neue"/>
                  </a:rPr>
                  <a:t>𝜇</a:t>
                </a:r>
              </a:p>
            </c:rich>
          </c:tx>
          <c:layout/>
          <c:overlay val="1"/>
        </c:title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-1620000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numFmt formatCode="0.##" sourceLinked="0"/>
        <c:majorTickMark val="none"/>
        <c:minorTickMark val="none"/>
        <c:tickLblPos val="nextTo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2"/>
        <c:crosses val="autoZero"/>
        <c:crossBetween val="midCat"/>
        <c:majorUnit val="2"/>
        <c:minorUnit val="1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00867645"/>
          <c:y val="0"/>
          <c:w val="0.987771"/>
          <c:h val="0.0802733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3600" u="none">
              <a:solidFill>
                <a:srgbClr val="000000"/>
              </a:solidFill>
              <a:latin typeface="Helvetica Neue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2" name="Shape 16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9" name="Shape 18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Notice that the loss function ONLY TAKES the parameter as argument, not the data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5" name="Shape 20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partial derivatives</a:t>
            </a:r>
          </a:p>
          <a:p>
            <a:pPr/>
            <a:r>
              <a:t>gradient</a:t>
            </a:r>
          </a:p>
          <a:p>
            <a:pPr/>
            <a:r>
              <a:t>picture of 2-D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7" name="Shape 22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 point</a:t>
            </a:r>
          </a:p>
          <a:p>
            <a:pPr/>
            <a:r>
              <a:t>learning rate</a:t>
            </a:r>
          </a:p>
          <a:p>
            <a:pPr/>
            <a:r>
              <a:t>line search</a:t>
            </a:r>
          </a:p>
          <a:p>
            <a:pPr/>
            <a:r>
              <a:t>see hill climbing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8"/>
            <a:ext cx="14716127" cy="464343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90171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4833937" y="8947546"/>
            <a:ext cx="14716127" cy="64770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>
                <a:latin typeface="+mj-lt"/>
                <a:ea typeface="+mj-ea"/>
                <a:cs typeface="+mj-cs"/>
                <a:sym typeface="Helvetica Neue"/>
              </a:defRPr>
            </a:lvl1pPr>
            <a:lvl2pPr marL="8889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2pPr>
            <a:lvl3pPr marL="13334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3pPr>
            <a:lvl4pPr marL="17779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4pPr>
            <a:lvl5pPr marL="2222499" indent="-444499" algn="ctr">
              <a:spcBef>
                <a:spcPts val="0"/>
              </a:spcBef>
              <a:defRPr i="1" sz="32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21"/>
          </p:nvPr>
        </p:nvSpPr>
        <p:spPr>
          <a:xfrm>
            <a:off x="4833937" y="5997575"/>
            <a:ext cx="14716127" cy="863601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4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1712268" y="0"/>
            <a:ext cx="20959465" cy="139838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2667000" y="413501"/>
            <a:ext cx="19050000" cy="303609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Text"/>
          <p:cNvSpPr txBox="1"/>
          <p:nvPr>
            <p:ph type="title"/>
          </p:nvPr>
        </p:nvSpPr>
        <p:spPr>
          <a:xfrm>
            <a:off x="2667000" y="469814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6" name="Body Level One…"/>
          <p:cNvSpPr txBox="1"/>
          <p:nvPr>
            <p:ph type="body" idx="1"/>
          </p:nvPr>
        </p:nvSpPr>
        <p:spPr>
          <a:xfrm>
            <a:off x="2667000" y="3755940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Text"/>
          <p:cNvSpPr txBox="1"/>
          <p:nvPr>
            <p:ph type="title"/>
          </p:nvPr>
        </p:nvSpPr>
        <p:spPr>
          <a:xfrm>
            <a:off x="2667000" y="385343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5" name="Body Level One…"/>
          <p:cNvSpPr txBox="1"/>
          <p:nvPr>
            <p:ph type="body" idx="1"/>
          </p:nvPr>
        </p:nvSpPr>
        <p:spPr>
          <a:xfrm>
            <a:off x="2667000" y="3671468"/>
            <a:ext cx="1905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Text"/>
          <p:cNvSpPr txBox="1"/>
          <p:nvPr>
            <p:ph type="title"/>
          </p:nvPr>
        </p:nvSpPr>
        <p:spPr>
          <a:xfrm>
            <a:off x="2667000" y="357186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54" name="Body Level One…"/>
          <p:cNvSpPr txBox="1"/>
          <p:nvPr>
            <p:ph type="body" idx="1"/>
          </p:nvPr>
        </p:nvSpPr>
        <p:spPr>
          <a:xfrm>
            <a:off x="2667000" y="3468246"/>
            <a:ext cx="1905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5329061" y="406546"/>
            <a:ext cx="13716005" cy="91487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7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6231432" y="863203"/>
            <a:ext cx="17439683" cy="1162645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6"/>
            <a:ext cx="7500939" cy="578643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2667000" y="464763"/>
            <a:ext cx="19050000" cy="303609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8794253" y="3637357"/>
            <a:ext cx="13260588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1pPr>
            <a:lvl2pPr marL="808263" indent="-465363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2pPr>
            <a:lvl3pPr marL="1151164" indent="-465363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3pPr>
            <a:lvl4pPr marL="1494064" indent="-465364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4pPr>
            <a:lvl5pPr marL="1836964" indent="-465364">
              <a:spcBef>
                <a:spcPts val="4500"/>
              </a:spcBef>
              <a:defRPr sz="38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307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2442031" y="7072311"/>
            <a:ext cx="8514490" cy="567928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2192000" y="1250155"/>
            <a:ext cx="8251033" cy="55006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91704" y="1250155"/>
            <a:ext cx="16850321" cy="1123354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3610166" y="3962400"/>
            <a:ext cx="9550401" cy="975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7670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titleStyle>
    <p:bodyStyle>
      <a:lvl1pPr marL="611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1055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1500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1944686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23891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28336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3278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3722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4167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alculus Refresher"/>
          <p:cNvSpPr txBox="1"/>
          <p:nvPr>
            <p:ph type="ctrTitle"/>
          </p:nvPr>
        </p:nvSpPr>
        <p:spPr>
          <a:xfrm>
            <a:off x="4603905" y="591493"/>
            <a:ext cx="15176190" cy="4643438"/>
          </a:xfrm>
          <a:prstGeom prst="rect">
            <a:avLst/>
          </a:prstGeom>
        </p:spPr>
        <p:txBody>
          <a:bodyPr/>
          <a:lstStyle/>
          <a:p>
            <a:pPr/>
            <a:r>
              <a:t>Calculus Refresher</a:t>
            </a:r>
          </a:p>
        </p:txBody>
      </p:sp>
      <p:sp>
        <p:nvSpPr>
          <p:cNvPr id="165" name="CMPUT 261: Introduction to Artificial Intelligence  GBC §4.1, 4.3"/>
          <p:cNvSpPr txBox="1"/>
          <p:nvPr>
            <p:ph type="subTitle" sz="quarter" idx="1"/>
          </p:nvPr>
        </p:nvSpPr>
        <p:spPr>
          <a:xfrm>
            <a:off x="4833937" y="8206220"/>
            <a:ext cx="14716127" cy="2437179"/>
          </a:xfrm>
          <a:prstGeom prst="rect">
            <a:avLst/>
          </a:prstGeom>
        </p:spPr>
        <p:txBody>
          <a:bodyPr/>
          <a:lstStyle/>
          <a:p>
            <a:pPr lvl="1"/>
            <a:r>
              <a:t>CMPUT 261: Introduction to Artificial Intelligence</a:t>
            </a:r>
            <a:br/>
            <a:br/>
            <a:r>
              <a:rPr sz="3600">
                <a:solidFill>
                  <a:srgbClr val="929292"/>
                </a:solidFill>
              </a:rPr>
              <a:t>GBC §4.1, 4.3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artial Derivatives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Partial Derivatives</a:t>
            </a:r>
          </a:p>
        </p:txBody>
      </p:sp>
      <p:sp>
        <p:nvSpPr>
          <p:cNvPr id="208" name="Partial derivatives: How much does   change when we only change one of its inputs  ?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Partial derivatives: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much does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change when we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only change one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its inputs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Can think of this as the derivative of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</a:t>
            </a:r>
            <a:r>
              <a:t> function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: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f>
                  <m:f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num>
                  <m:den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  <m:sSub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den>
                </m:f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num>
                  <m:den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  <m:sSub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den>
                </m:f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.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radient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 lvl="1"/>
            <a:r>
              <a:t>Gradient</a:t>
            </a:r>
          </a:p>
        </p:txBody>
      </p:sp>
      <p:sp>
        <p:nvSpPr>
          <p:cNvPr id="211" name="The gradient of a function   is just a vector that contains all of its partial derivatives: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gradient</a:t>
            </a:r>
            <a:r>
              <a:t> of a function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is just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vector</a:t>
            </a:r>
            <a:r>
              <a:t> that contains all of its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partial derivatives</a:t>
            </a:r>
            <a:r>
              <a:t>:</a:t>
            </a:r>
          </a:p>
          <a:p>
            <a:pPr marL="0" indent="0" algn="ctr">
              <a:buSzTx/>
              <a:buNone/>
              <a:defRPr sz="76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7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∇</m:t>
                </m:r>
                <m:r>
                  <a:rPr xmlns:a="http://schemas.openxmlformats.org/drawingml/2006/main" sz="7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7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7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7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7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7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eqArr>
                      <m:eqArrPr>
                        <m:ctrlPr>
                          <a:rPr xmlns:a="http://schemas.openxmlformats.org/drawingml/2006/main" sz="7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f>
                          <m:fPr>
                            <m:ctrlPr>
                              <a:rPr xmlns:a="http://schemas.openxmlformats.org/drawingml/2006/main" sz="7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7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∂</m:t>
                            </m:r>
                          </m:num>
                          <m:den>
                            <m:r>
                              <a:rPr xmlns:a="http://schemas.openxmlformats.org/drawingml/2006/main" sz="7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∂</m:t>
                            </m:r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7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7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xmlns:a="http://schemas.openxmlformats.org/drawingml/2006/main" sz="7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7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b"/>
                          </m:rPr>
                          <a:rPr xmlns:a="http://schemas.openxmlformats.org/drawingml/2006/main" sz="7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xmlns:a="http://schemas.openxmlformats.org/drawingml/2006/main" sz="7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7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⋮</m:t>
                        </m:r>
                      </m:e>
                      <m:e>
                        <m:f>
                          <m:fPr>
                            <m:ctrlPr>
                              <a:rPr xmlns:a="http://schemas.openxmlformats.org/drawingml/2006/main" sz="7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7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∂</m:t>
                            </m:r>
                          </m:num>
                          <m:den>
                            <m:r>
                              <a:rPr xmlns:a="http://schemas.openxmlformats.org/drawingml/2006/main" sz="7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∂</m:t>
                            </m:r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7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7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sub>
                            </m:sSub>
                          </m:den>
                        </m:f>
                        <m:r>
                          <a:rPr xmlns:a="http://schemas.openxmlformats.org/drawingml/2006/main" sz="7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7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b"/>
                          </m:rPr>
                          <a:rPr xmlns:a="http://schemas.openxmlformats.org/drawingml/2006/main" sz="7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xmlns:a="http://schemas.openxmlformats.org/drawingml/2006/main" sz="7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eqArr>
                  </m:e>
                </m:d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717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Line"/>
          <p:cNvSpPr/>
          <p:nvPr/>
        </p:nvSpPr>
        <p:spPr>
          <a:xfrm>
            <a:off x="18361263" y="2019459"/>
            <a:ext cx="5479479" cy="4545236"/>
          </a:xfrm>
          <a:prstGeom prst="line">
            <a:avLst/>
          </a:prstGeom>
          <a:ln w="25400">
            <a:solidFill>
              <a:srgbClr val="929292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14" name="Gradient Descent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Gradient Descent</a:t>
            </a:r>
          </a:p>
        </p:txBody>
      </p:sp>
      <p:sp>
        <p:nvSpPr>
          <p:cNvPr id="215" name="The gradient of a function tells how to change every element of a vector to increase the function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764024">
              <a:spcBef>
                <a:spcPts val="3300"/>
              </a:spcBef>
              <a:buSzTx/>
              <a:buNone/>
              <a:defRPr sz="4000"/>
            </a:pPr>
          </a:p>
          <a:p>
            <a:pPr marL="568404" indent="-568404" defTabSz="764024">
              <a:spcBef>
                <a:spcPts val="3300"/>
              </a:spcBef>
              <a:defRPr sz="4000"/>
            </a:pPr>
            <a:r>
              <a:t>The gradient of a function tells how to change every element of a vector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increase</a:t>
            </a:r>
            <a:r>
              <a:t> the function</a:t>
            </a:r>
          </a:p>
          <a:p>
            <a:pPr lvl="2" marL="1395174" indent="-568403" defTabSz="764024">
              <a:spcBef>
                <a:spcPts val="3300"/>
              </a:spcBef>
              <a:defRPr sz="4000"/>
            </a:pPr>
            <a:r>
              <a:t>If the partial derivative of </a:t>
            </a:r>
            <a14:m>
              <m:oMath>
                <m:sSub>
                  <m:e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is positive, increase </a:t>
            </a:r>
            <a14:m>
              <m:oMath>
                <m:sSub>
                  <m:e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endParaRPr baseline="-5998" i="1">
              <a:latin typeface="+mj-lt"/>
              <a:ea typeface="+mj-ea"/>
              <a:cs typeface="+mj-cs"/>
              <a:sym typeface="Helvetica Neue"/>
            </a:endParaRPr>
          </a:p>
          <a:p>
            <a:pPr marL="568404" indent="-568404" defTabSz="764024">
              <a:spcBef>
                <a:spcPts val="3300"/>
              </a:spcBef>
              <a:defRPr b="1" sz="4000">
                <a:latin typeface="+mj-lt"/>
                <a:ea typeface="+mj-ea"/>
                <a:cs typeface="+mj-cs"/>
                <a:sym typeface="Helvetica Neue"/>
              </a:defRPr>
            </a:pPr>
            <a:r>
              <a:t>Gradient descent: 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Iteratively choose new values of x in the (opposite) direction of the gradient:</a:t>
            </a:r>
          </a:p>
          <a:p>
            <a:pPr marL="0" indent="0" algn="ctr" defTabSz="764024">
              <a:spcBef>
                <a:spcPts val="3300"/>
              </a:spcBef>
              <a:buSzTx/>
              <a:buNone/>
              <a:defRPr sz="5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p>
                  <m:e>
                    <m:r>
                      <m:rPr>
                        <m:sty m:val="b"/>
                      </m:r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sup>
                </m:sSup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p>
                </m:sSup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η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∇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p>
                </m:sSup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000">
                <a:latin typeface="Helvetica Neue Light"/>
                <a:ea typeface="Helvetica Neue Light"/>
                <a:cs typeface="Helvetica Neue Light"/>
                <a:sym typeface="Helvetica Neue Light"/>
              </a:rPr>
              <a:t> .</a:t>
            </a:r>
            <a:endParaRPr baseline="-5998" i="1" sz="4000">
              <a:latin typeface="+mj-lt"/>
              <a:ea typeface="+mj-ea"/>
              <a:cs typeface="+mj-cs"/>
              <a:sym typeface="Helvetica Neue"/>
            </a:endParaRPr>
          </a:p>
          <a:p>
            <a:pPr lvl="2" marL="1395174" indent="-568403" defTabSz="764024">
              <a:spcBef>
                <a:spcPts val="3300"/>
              </a:spcBef>
              <a:defRPr sz="4000"/>
            </a:pPr>
            <a:r>
              <a:t>This only works 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sufficiently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small</a:t>
            </a:r>
            <a:r>
              <a:t> changes (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why?</a:t>
            </a:r>
            <a:r>
              <a:t>)</a:t>
            </a:r>
          </a:p>
          <a:p>
            <a:pPr lvl="2" marL="1395174" indent="-568403" defTabSz="764024">
              <a:spcBef>
                <a:spcPts val="3300"/>
              </a:spcBef>
              <a:defRPr b="1" sz="4000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much should we change </a:t>
            </a:r>
            <a14:m>
              <m:oMath>
                <m:sSup>
                  <m:e>
                    <m:r>
                      <m:rPr>
                        <m:sty m:val="b"/>
                      </m:r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p>
                </m:sSup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sz="4717"/>
          </a:p>
        </p:txBody>
      </p:sp>
      <p:grpSp>
        <p:nvGrpSpPr>
          <p:cNvPr id="218" name="Group"/>
          <p:cNvGrpSpPr/>
          <p:nvPr/>
        </p:nvGrpSpPr>
        <p:grpSpPr>
          <a:xfrm>
            <a:off x="12987217" y="10149529"/>
            <a:ext cx="6515760" cy="2257514"/>
            <a:chOff x="0" y="0"/>
            <a:chExt cx="6515757" cy="2257512"/>
          </a:xfrm>
        </p:grpSpPr>
        <p:sp>
          <p:nvSpPr>
            <p:cNvPr id="216" name="learning rate"/>
            <p:cNvSpPr txBox="1"/>
            <p:nvPr/>
          </p:nvSpPr>
          <p:spPr>
            <a:xfrm>
              <a:off x="3956001" y="1643417"/>
              <a:ext cx="2559757" cy="6140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pPr/>
              <a:r>
                <a:t>learning rate</a:t>
              </a:r>
            </a:p>
          </p:txBody>
        </p:sp>
        <p:sp>
          <p:nvSpPr>
            <p:cNvPr id="217" name="Line"/>
            <p:cNvSpPr/>
            <p:nvPr/>
          </p:nvSpPr>
          <p:spPr>
            <a:xfrm flipH="1" flipV="1">
              <a:off x="0" y="0"/>
              <a:ext cx="4894634" cy="1748238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sp>
        <p:nvSpPr>
          <p:cNvPr id="219" name="Line"/>
          <p:cNvSpPr/>
          <p:nvPr/>
        </p:nvSpPr>
        <p:spPr>
          <a:xfrm>
            <a:off x="19511246" y="1448724"/>
            <a:ext cx="4070780" cy="27003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73" fill="norm" stroke="1" extrusionOk="0">
                <a:moveTo>
                  <a:pt x="0" y="0"/>
                </a:moveTo>
                <a:cubicBezTo>
                  <a:pt x="105" y="12027"/>
                  <a:pt x="5047" y="21600"/>
                  <a:pt x="11031" y="21369"/>
                </a:cubicBezTo>
                <a:cubicBezTo>
                  <a:pt x="16847" y="21145"/>
                  <a:pt x="21524" y="11688"/>
                  <a:pt x="21600" y="0"/>
                </a:cubicBezTo>
              </a:path>
            </a:pathLst>
          </a:custGeom>
          <a:ln w="63500">
            <a:solidFill>
              <a:srgbClr val="0076BA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220" name="Circle"/>
          <p:cNvSpPr/>
          <p:nvPr/>
        </p:nvSpPr>
        <p:spPr>
          <a:xfrm>
            <a:off x="20243240" y="3527766"/>
            <a:ext cx="196217" cy="196217"/>
          </a:xfrm>
          <a:prstGeom prst="ellipse">
            <a:avLst/>
          </a:prstGeom>
          <a:solidFill>
            <a:srgbClr val="B51600"/>
          </a:solidFill>
          <a:ln w="12700"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221" name="Circle"/>
          <p:cNvSpPr/>
          <p:nvPr/>
        </p:nvSpPr>
        <p:spPr>
          <a:xfrm>
            <a:off x="20548879" y="3766415"/>
            <a:ext cx="196215" cy="196215"/>
          </a:xfrm>
          <a:prstGeom prst="ellipse">
            <a:avLst/>
          </a:prstGeom>
          <a:solidFill>
            <a:srgbClr val="B51600"/>
          </a:solidFill>
          <a:ln w="12700"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222" name="Circle"/>
          <p:cNvSpPr/>
          <p:nvPr/>
        </p:nvSpPr>
        <p:spPr>
          <a:xfrm>
            <a:off x="23206110" y="2716460"/>
            <a:ext cx="196215" cy="196215"/>
          </a:xfrm>
          <a:prstGeom prst="ellipse">
            <a:avLst/>
          </a:prstGeom>
          <a:solidFill>
            <a:srgbClr val="B51600"/>
          </a:solidFill>
          <a:ln w="12700"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223" name="Line"/>
          <p:cNvSpPr/>
          <p:nvPr/>
        </p:nvSpPr>
        <p:spPr>
          <a:xfrm>
            <a:off x="20243800" y="4190970"/>
            <a:ext cx="304802" cy="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24" name="Line"/>
          <p:cNvSpPr/>
          <p:nvPr/>
        </p:nvSpPr>
        <p:spPr>
          <a:xfrm>
            <a:off x="20243800" y="4518936"/>
            <a:ext cx="2959102" cy="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25" name="Small step in gradient direction decreases the function; too-large step moves past the minimum and actually increases the function"/>
          <p:cNvSpPr txBox="1"/>
          <p:nvPr/>
        </p:nvSpPr>
        <p:spPr>
          <a:xfrm>
            <a:off x="19385750" y="4657959"/>
            <a:ext cx="4675202" cy="2296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>
            <a:lvl1pPr>
              <a:defRPr sz="600">
                <a:solidFill>
                  <a:srgbClr val="D6D5D5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Small step in gradient direction decreases the function; too-large step moves past the minimum and actually increases the function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1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Class="entr" nodeType="afterEffect" presetSubtype="32" presetID="4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35" dur="25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0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Class="entr" nodeType="afterEffect" presetSubtype="32" presetID="4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44" dur="25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2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5" grpId="1"/>
      <p:bldP build="whole" bldLvl="1" animBg="1" rev="0" advAuto="0" spid="222" grpId="8"/>
      <p:bldP build="whole" bldLvl="1" animBg="1" rev="0" advAuto="0" spid="218" grpId="9"/>
      <p:bldP build="whole" bldLvl="1" animBg="1" rev="0" advAuto="0" spid="213" grpId="4"/>
      <p:bldP build="whole" bldLvl="1" animBg="1" rev="0" advAuto="0" spid="219" grpId="2"/>
      <p:bldP build="whole" bldLvl="1" animBg="1" rev="0" advAuto="0" spid="223" grpId="5"/>
      <p:bldP build="whole" bldLvl="1" animBg="1" rev="0" advAuto="0" spid="224" grpId="7"/>
      <p:bldP build="whole" bldLvl="1" animBg="1" rev="0" advAuto="0" spid="220" grpId="3"/>
      <p:bldP build="whole" bldLvl="1" animBg="1" rev="0" advAuto="0" spid="221" grpId="6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Where Do Gradients Come From?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>
            <a:lvl1pPr defTabSz="739377">
              <a:defRPr sz="10000"/>
            </a:lvl1pPr>
          </a:lstStyle>
          <a:p>
            <a:pPr/>
            <a:r>
              <a:t>Where Do Gradients Come From?</a:t>
            </a:r>
          </a:p>
        </p:txBody>
      </p:sp>
      <p:sp>
        <p:nvSpPr>
          <p:cNvPr id="230" name="Analytic expressions / direct derivation…"/>
          <p:cNvSpPr txBox="1"/>
          <p:nvPr>
            <p:ph type="body" sz="half" idx="1"/>
          </p:nvPr>
        </p:nvSpPr>
        <p:spPr>
          <a:xfrm>
            <a:off x="2667000" y="5747125"/>
            <a:ext cx="19050000" cy="6844156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</a:pPr>
            <a:r>
              <a:t>Analytic expressions / direct derivation</a:t>
            </a:r>
          </a:p>
          <a:p>
            <a:pPr marL="873125" indent="-873125">
              <a:buSzPct val="100000"/>
              <a:buAutoNum type="arabicPeriod" startAt="1"/>
            </a:pPr>
            <a:r>
              <a:t>Method of differences</a:t>
            </a:r>
          </a:p>
          <a:p>
            <a:pPr marL="873125" indent="-873125">
              <a:buSzPct val="100000"/>
              <a:buAutoNum type="arabicPeriod" startAt="1"/>
            </a:pPr>
            <a:r>
              <a:t>The Chain Rule (of Calculus)</a:t>
            </a:r>
          </a:p>
        </p:txBody>
      </p:sp>
      <p:sp>
        <p:nvSpPr>
          <p:cNvPr id="231" name="Question: How do we compute the gradients we need for gradient descent?"/>
          <p:cNvSpPr txBox="1"/>
          <p:nvPr/>
        </p:nvSpPr>
        <p:spPr>
          <a:xfrm>
            <a:off x="2667000" y="3663050"/>
            <a:ext cx="19050000" cy="1028697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 algn="l">
              <a:spcBef>
                <a:spcPts val="3600"/>
              </a:spcBef>
              <a:defRPr b="1" sz="40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do we compute the gradients we need for gradient descent?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1. Analytic Expressions: 1D Derivatives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1. Analytic Expressions:</a:t>
            </a:r>
            <a:br/>
            <a:r>
              <a:t>1D Derivatives</a:t>
            </a:r>
          </a:p>
        </p:txBody>
      </p:sp>
      <p:sp>
        <p:nvSpPr>
          <p:cNvPr id="234" name="Double-click to edit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4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m>
                    <m:mPr>
                      <m:ctrlP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μ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den>
                        </m:f>
                        <m:limUpp>
                          <m:e>
                            <m:limLow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∑</m:t>
                                </m:r>
                              </m:e>
                              <m:lim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lim>
                            </m:limLow>
                          </m:e>
                          <m:lim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lim>
                        </m:limUpp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μ</m:t>
                        </m:r>
                        <m:sSup>
                          <m:e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mr>
                    <m:mr>
                      <m:e/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den>
                        </m:f>
                        <m:limUpp>
                          <m:e>
                            <m:limLow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∑</m:t>
                                </m:r>
                              </m:e>
                              <m:lim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lim>
                            </m:limLow>
                          </m:e>
                          <m:lim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lim>
                        </m:limUpp>
                        <m:d>
                          <m:dPr>
                            <m:ctrlP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begChr m:val="["/>
                            <m:endChr m:val="]"/>
                          </m:dPr>
                          <m:e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  <m:sSup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-</m:t>
                            </m:r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μ</m:t>
                            </m:r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μ</m:t>
                                </m:r>
                              </m:e>
                              <m:sup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2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mr>
                  </m:m>
                </m:oMath>
              </m:oMathPara>
            </a14:m>
            <a:endParaRPr sz="3600"/>
          </a:p>
          <a:p>
            <a:pPr marL="0" indent="0" algn="ctr">
              <a:buSzTx/>
              <a:buNone/>
              <a:defRPr sz="4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f>
                    <m:fPr>
                      <m:ctrlP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</m:num>
                    <m:den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μ</m:t>
                      </m:r>
                    </m:den>
                  </m:f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μ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den>
                  </m:f>
                  <m:limUpp>
                    <m:e>
                      <m:limLow>
                        <m:e>
                          <m:r>
                            <a:rPr xmlns:a="http://schemas.openxmlformats.org/drawingml/2006/main" sz="42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42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42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42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Upp>
                  <m:d>
                    <m:dPr>
                      <m:ctrlP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xmlns:a="http://schemas.openxmlformats.org/drawingml/2006/main" sz="42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μ</m:t>
                      </m:r>
                    </m:e>
                  </m:d>
                </m:oMath>
              </m:oMathPara>
            </a14:m>
            <a:endParaRPr sz="4057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4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Analytic Expressions:…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Analytic Expressions:</a:t>
            </a:r>
          </a:p>
          <a:p>
            <a:pPr defTabSz="698300">
              <a:defRPr sz="9500"/>
            </a:pPr>
            <a:r>
              <a:t>Multiple Arguments</a:t>
            </a:r>
          </a:p>
        </p:txBody>
      </p:sp>
      <p:sp>
        <p:nvSpPr>
          <p:cNvPr id="237" name="To analytically find the gradient of a multi-input function, find the partial derivative for each of the inputs (and then collect in a vector).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796884">
              <a:spcBef>
                <a:spcPts val="3400"/>
              </a:spcBef>
              <a:buSzTx/>
              <a:buNone/>
              <a:defRPr sz="4200"/>
            </a:pPr>
            <a:r>
              <a:t>To analytically find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gradient</a:t>
            </a:r>
            <a:r>
              <a:t> of a multi-input function, find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partial derivative</a:t>
            </a:r>
            <a:r>
              <a:t> for each of the inputs (and then collect in a vector).</a:t>
            </a:r>
          </a:p>
          <a:p>
            <a:pPr marL="0" indent="0" defTabSz="796884">
              <a:spcBef>
                <a:spcPts val="3400"/>
              </a:spcBef>
              <a:buSzTx/>
              <a:buNone/>
              <a:defRPr sz="52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den>
                  </m:f>
                  <m:limUpp>
                    <m:e>
                      <m:limLow>
                        <m:e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Upp>
                  <m:sSup>
                    <m:e>
                      <m:d>
                        <m:dPr>
                          <m:ctrlP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e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sSup>
                            <m:e>
                              <m:r>
                                <m:rPr>
                                  <m:sty m:val="b"/>
                                </m:rP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p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⊤</m:t>
                              </m:r>
                            </m:sup>
                          </m:sSup>
                          <m:sSup>
                            <m:e>
                              <m:r>
                                <m:rPr>
                                  <m:sty m:val="b"/>
                                </m:rP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</m:e>
                      </m:d>
                    </m:e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</m:oMath>
              </m:oMathPara>
            </a14:m>
            <a:endParaRPr sz="4200"/>
          </a:p>
          <a:p>
            <a:pPr marL="0" indent="0" defTabSz="796884">
              <a:spcBef>
                <a:spcPts val="3400"/>
              </a:spcBef>
              <a:buSzTx/>
              <a:buNone/>
              <a:defRPr sz="52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phant>
                    <m:phantPr>
                      <m:ctrl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phant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den>
                  </m:f>
                  <m:limUpp>
                    <m:e>
                      <m:limLow>
                        <m:e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Upp>
                  <m:sSup>
                    <m:e>
                      <m:d>
                        <m:dPr>
                          <m:ctrlP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e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sSub>
                            <m:e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b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Sup>
                            <m:e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bSup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sSub>
                            <m:e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b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Sup>
                            <m:e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bSup>
                        </m:e>
                      </m:d>
                    </m:e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</m:oMath>
              </m:oMathPara>
            </a14:m>
            <a:endParaRPr sz="4200"/>
          </a:p>
          <a:p>
            <a:pPr marL="0" indent="0" defTabSz="796884">
              <a:spcBef>
                <a:spcPts val="3400"/>
              </a:spcBef>
              <a:buSzTx/>
              <a:buNone/>
              <a:defRPr sz="52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phant>
                    <m:phantPr>
                      <m:ctrl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phant>
                </m:oMath>
              </m:oMathPara>
            </a14:m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den>
                  </m:f>
                  <m:limUpp>
                    <m:e>
                      <m:limLow>
                        <m:e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Upp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e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</m:oMath>
              </m:oMathPara>
            </a14:m>
            <a:endParaRPr sz="4906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7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Analytic Expressions:…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Analytic Expressions:</a:t>
            </a:r>
          </a:p>
          <a:p>
            <a:pPr defTabSz="698300">
              <a:defRPr sz="9500"/>
            </a:pPr>
            <a:r>
              <a:t>Multiple Arguments</a:t>
            </a:r>
          </a:p>
        </p:txBody>
      </p:sp>
      <p:sp>
        <p:nvSpPr>
          <p:cNvPr id="240" name="To analytically find the gradient of a multi-input function, find the partial derivative for each of the inputs (and then collect in a vector).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796884">
              <a:spcBef>
                <a:spcPts val="3400"/>
              </a:spcBef>
              <a:buSzTx/>
              <a:buNone/>
              <a:defRPr sz="4200"/>
            </a:pPr>
            <a:r>
              <a:t>To analytically find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gradient</a:t>
            </a:r>
            <a:r>
              <a:t> of a multi-input function, find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partial derivative</a:t>
            </a:r>
            <a:r>
              <a:t> for each of the inputs (and then collect in a vector).</a:t>
            </a:r>
          </a:p>
          <a:p>
            <a:pPr marL="0" indent="0" defTabSz="796884">
              <a:spcBef>
                <a:spcPts val="3400"/>
              </a:spcBef>
              <a:buSzTx/>
              <a:buNone/>
              <a:defRPr sz="52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den>
                  </m:f>
                  <m:limUpp>
                    <m:e>
                      <m:limLow>
                        <m:e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Upp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e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</m:oMath>
              </m:oMathPara>
            </a14:m>
            <a:endParaRPr sz="4200"/>
          </a:p>
          <a:p>
            <a:pPr marL="0" indent="0" defTabSz="796884">
              <a:spcBef>
                <a:spcPts val="3400"/>
              </a:spcBef>
              <a:buSzTx/>
              <a:buNone/>
              <a:defRPr sz="52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f>
                    <m:fPr>
                      <m:ctrl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num>
                    <m:den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sSub>
                        <m:e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den>
                  </m:f>
                  <m:limUpp>
                    <m:e>
                      <m:limLow>
                        <m:e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Up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</m:oMath>
              </m:oMathPara>
            </a14:m>
            <a:endParaRPr sz="4200"/>
          </a:p>
          <a:p>
            <a:pPr marL="0" indent="0" defTabSz="796884">
              <a:spcBef>
                <a:spcPts val="3400"/>
              </a:spcBef>
              <a:buSzTx/>
              <a:buNone/>
              <a:defRPr sz="52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f>
                    <m:fPr>
                      <m:ctrl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</m:num>
                    <m:den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sSub>
                        <m:e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den>
                  </m:f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den>
                  </m:f>
                  <m:limUpp>
                    <m:e>
                      <m:limLow>
                        <m:e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5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</m:lim>
                  </m:limUp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bSup>
                    <m:e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5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  <m:r>
                    <a:rPr xmlns:a="http://schemas.openxmlformats.org/drawingml/2006/main" sz="5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</m:oMath>
              </m:oMathPara>
            </a14:m>
            <a:endParaRPr sz="4906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0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Analytic Expressions:…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Analytic Expressions:</a:t>
            </a:r>
          </a:p>
          <a:p>
            <a:pPr defTabSz="698300">
              <a:defRPr sz="9500"/>
            </a:pPr>
            <a:r>
              <a:t>Multiple Arguments</a:t>
            </a:r>
          </a:p>
        </p:txBody>
      </p:sp>
      <p:sp>
        <p:nvSpPr>
          <p:cNvPr id="243" name="To analytically find the gradient of a multi-input function, find the partial derivative for each of the inputs (and then collect in a vector).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To analytically find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gradient</a:t>
            </a:r>
            <a:r>
              <a:t> of a multi-input function, find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partial derivative</a:t>
            </a:r>
            <a:r>
              <a:t> for each of the inputs (and then collect in a vector).</a:t>
            </a:r>
          </a:p>
          <a:p>
            <a:pPr marL="0" indent="0">
              <a:buSzTx/>
              <a:buNone/>
            </a:p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∇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eqArr>
                        <m:eqArrPr>
                          <m:ctrl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f>
                            <m:fPr>
                              <m:ctrlP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</m:num>
                            <m:den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  <m:e>
                          <m:f>
                            <m:fPr>
                              <m:ctrlP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L</m:t>
                              </m:r>
                            </m:num>
                            <m:den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53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eqArr>
                    </m:e>
                  </m:d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eqArr>
                        <m:eqArrPr>
                          <m:ctrl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f>
                            <m:fPr>
                              <m:ctrlP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den>
                          </m:f>
                          <m:sSub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sup>
                          </m:sSub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bSup>
                          <m:sSub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b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b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e>
                          <m:f>
                            <m:fPr>
                              <m:ctrlP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den>
                          </m:f>
                          <m:sSub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sup>
                          </m:sSub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w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bSup>
                          <m:sSub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b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Sup>
                            <m:e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b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</m:eqArr>
                    </m:e>
                  </m:d>
                </m:oMath>
              </m:oMathPara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2. Method of Differences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2. Method of Differences</a:t>
            </a:r>
          </a:p>
        </p:txBody>
      </p:sp>
      <p:sp>
        <p:nvSpPr>
          <p:cNvPr id="246" name="(for &quot;sufficiently&quot; tiny  )…"/>
          <p:cNvSpPr txBox="1"/>
          <p:nvPr>
            <p:ph type="body" idx="1"/>
          </p:nvPr>
        </p:nvSpPr>
        <p:spPr>
          <a:xfrm>
            <a:off x="2667000" y="370622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f>
                  <m:f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num>
                  <m:den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  <m:sSub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den>
                </m:f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ϵ</m:t>
                </m:r>
                <m:sSub>
                  <m:e>
                    <m:r>
                      <m:rPr>
                        <m:sty m:val="b"/>
                      </m:r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e</m:t>
                    </m:r>
                  </m:e>
                  <m:sub>
                    <m:r>
                      <m:rPr>
                        <m:sty m:val="b"/>
                      </m:r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>
              <a:buSzTx/>
              <a:buNone/>
            </a:pPr>
            <a:r>
              <a:t>(for "sufficiently" tiny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ϵ</m:t>
                </m:r>
              </m:oMath>
            </a14:m>
            <a:r>
              <a:t>)</a:t>
            </a:r>
          </a:p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Why would we ever do this?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are the drawbacks?</a:t>
            </a:r>
          </a:p>
        </p:txBody>
      </p:sp>
      <p:sp>
        <p:nvSpPr>
          <p:cNvPr id="247" name="Vector of 0's with a 1 in  -th position…"/>
          <p:cNvSpPr txBox="1"/>
          <p:nvPr/>
        </p:nvSpPr>
        <p:spPr>
          <a:xfrm>
            <a:off x="16894238" y="4510270"/>
            <a:ext cx="5075758" cy="24608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  <a:r>
              <a:t>Vector of 0's with a 1 in </a:t>
            </a:r>
            <a14:m>
              <m:oMath>
                <m:r>
                  <a:rPr xmlns:a="http://schemas.openxmlformats.org/drawingml/2006/main" sz="2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t>-th position</a:t>
            </a:r>
          </a:p>
          <a:p>
            <a:pPr>
              <a:spcBef>
                <a:spcPts val="1600"/>
              </a:spcBef>
              <a:defRPr sz="2400">
                <a:latin typeface="+mj-lt"/>
                <a:ea typeface="+mj-ea"/>
                <a:cs typeface="+mj-cs"/>
                <a:sym typeface="Helvetica Neue"/>
              </a:defRPr>
            </a:pPr>
            <a:r>
              <a:t>e.g., </a:t>
            </a:r>
            <a14:m>
              <m:oMath>
                <m:sSub>
                  <m:e>
                    <m:r>
                      <m:rPr>
                        <m:sty m:val="b"/>
                      </m:rP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e</m:t>
                    </m:r>
                  </m:e>
                  <m:sub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2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eqArr>
                      <m:eqArrPr>
                        <m:ctrlP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e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e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⋮</m:t>
                        </m:r>
                      </m:e>
                      <m:e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eqArr>
                  </m:e>
                </m:d>
              </m:oMath>
            </a14:m>
            <a:endParaRPr sz="2641"/>
          </a:p>
        </p:txBody>
      </p:sp>
      <p:sp>
        <p:nvSpPr>
          <p:cNvPr id="248" name="Line"/>
          <p:cNvSpPr/>
          <p:nvPr/>
        </p:nvSpPr>
        <p:spPr>
          <a:xfrm flipH="1">
            <a:off x="13884588" y="4850893"/>
            <a:ext cx="2959206" cy="1941817"/>
          </a:xfrm>
          <a:prstGeom prst="line">
            <a:avLst/>
          </a:prstGeom>
          <a:ln w="25400">
            <a:solidFill>
              <a:srgbClr val="929292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6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3. Chain Rule (of Calculus): 1D Derivatives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3. Chain Rule (of Calculus):</a:t>
            </a:r>
            <a:br/>
            <a:r>
              <a:t>1D Derivatives</a:t>
            </a:r>
          </a:p>
        </p:txBody>
      </p:sp>
      <p:sp>
        <p:nvSpPr>
          <p:cNvPr id="251" name="i.e.,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f>
                    <m:f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</m:num>
                    <m:den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den>
                  </m:f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</m:num>
                    <m:den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den>
                  </m:f>
                  <m:f>
                    <m:f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y</m:t>
                      </m:r>
                    </m:num>
                    <m:den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den>
                  </m:f>
                </m:oMath>
              </m:oMathPara>
            </a14:m>
            <a:endParaRPr sz="5000"/>
          </a:p>
          <a:p>
            <a:pPr marL="0" indent="0" algn="ctr">
              <a:buSzTx/>
              <a:buNone/>
            </a:pPr>
            <a:r>
              <a:t>i.e.,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⟹</m:t>
                </m:r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/>
            <a:r>
              <a:t>If we know formulas for the derivatives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components</a:t>
            </a:r>
            <a:r>
              <a:t> of a function, then we can build up the derivative of their composition mechanically</a:t>
            </a:r>
          </a:p>
          <a:p>
            <a:pPr/>
            <a:r>
              <a:t>Most prominent example: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Back-propagation</a:t>
            </a:r>
            <a:r>
              <a:t> in neural networks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itle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  <p:sp>
        <p:nvSpPr>
          <p:cNvPr id="168" name="example text here…"/>
          <p:cNvSpPr txBox="1"/>
          <p:nvPr>
            <p:ph type="body" sz="half" idx="1"/>
          </p:nvPr>
        </p:nvSpPr>
        <p:spPr>
          <a:xfrm>
            <a:off x="2667000" y="5787221"/>
            <a:ext cx="19050000" cy="6724641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>
                <a:solidFill>
                  <a:srgbClr val="5E5E5E"/>
                </a:solidFill>
              </a:rPr>
              <a:t>text </a:t>
            </a:r>
            <a:r>
              <a:rPr>
                <a:solidFill>
                  <a:srgbClr val="0076BA"/>
                </a:solidFill>
              </a:rPr>
              <a:t>here</a:t>
            </a:r>
            <a:endParaRPr>
              <a:solidFill>
                <a:srgbClr val="0076BA"/>
              </a:solidFill>
            </a:endParaRPr>
          </a:p>
          <a:p>
            <a:pPr lvl="1">
              <a:defRPr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likelihood</a:t>
            </a:r>
          </a:p>
          <a:p>
            <a:pPr lvl="1">
              <a:defRPr>
                <a:solidFill>
                  <a:srgbClr val="0270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prior</a:t>
            </a:r>
          </a:p>
        </p:txBody>
      </p:sp>
      <p:grpSp>
        <p:nvGrpSpPr>
          <p:cNvPr id="171" name="Definition:  A function   is a linear function of   if it can be written as"/>
          <p:cNvGrpSpPr/>
          <p:nvPr/>
        </p:nvGrpSpPr>
        <p:grpSpPr>
          <a:xfrm>
            <a:off x="2792604" y="3561184"/>
            <a:ext cx="19050002" cy="2086293"/>
            <a:chOff x="0" y="0"/>
            <a:chExt cx="19050001" cy="2086292"/>
          </a:xfrm>
        </p:grpSpPr>
        <p:sp>
          <p:nvSpPr>
            <p:cNvPr id="169" name="Rectangle"/>
            <p:cNvSpPr/>
            <p:nvPr/>
          </p:nvSpPr>
          <p:spPr>
            <a:xfrm>
              <a:off x="0" y="32069"/>
              <a:ext cx="19050002" cy="2022155"/>
            </a:xfrm>
            <a:prstGeom prst="rect">
              <a:avLst/>
            </a:prstGeom>
            <a:solidFill>
              <a:srgbClr val="FAF7E9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 algn="l">
                <a:spcBef>
                  <a:spcPts val="3600"/>
                </a:spcBef>
                <a:defRPr sz="44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70" name="Definition:  A function   is a linear function of   if it can be written as"/>
            <p:cNvSpPr txBox="1"/>
            <p:nvPr/>
          </p:nvSpPr>
          <p:spPr>
            <a:xfrm>
              <a:off x="6350" y="0"/>
              <a:ext cx="19037302" cy="20862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04800" tIns="304800" rIns="304800" bIns="304800" numCol="1" anchor="ctr">
              <a:spAutoFit/>
            </a:bodyPr>
            <a:lstStyle/>
            <a:p>
              <a:pPr algn="l">
                <a:spcBef>
                  <a:spcPts val="3600"/>
                </a:spcBef>
                <a:defRPr b="1" sz="4400">
                  <a:solidFill>
                    <a:srgbClr val="000000"/>
                  </a:solidFill>
                  <a:latin typeface="+mj-lt"/>
                  <a:ea typeface="+mj-ea"/>
                  <a:cs typeface="+mj-cs"/>
                  <a:sym typeface="Helvetica Neue"/>
                </a:defRPr>
              </a:pPr>
              <a:r>
                <a:t>Definition: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b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</a:b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A function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is a </a:t>
              </a:r>
              <a:r>
                <a:rPr b="0">
                  <a:solidFill>
                    <a:srgbClr val="C82506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linear function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of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if it can be written as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endParaRPr sz="5000"/>
            </a:p>
          </p:txBody>
        </p:sp>
      </p:grpSp>
      <p:sp>
        <p:nvSpPr>
          <p:cNvPr id="172" name="Questions:…"/>
          <p:cNvSpPr txBox="1"/>
          <p:nvPr/>
        </p:nvSpPr>
        <p:spPr>
          <a:xfrm>
            <a:off x="9266163" y="5904896"/>
            <a:ext cx="6534817" cy="7008337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>
              <a:spcBef>
                <a:spcPts val="3600"/>
              </a:spcBef>
              <a:defRPr b="1" sz="40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Questions:</a:t>
            </a:r>
          </a:p>
          <a:p>
            <a:pPr marL="873125" indent="-873125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If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can be literally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</a:t>
            </a:r>
            <a:r>
              <a:t> function, then what is the solution?</a:t>
            </a:r>
          </a:p>
          <a:p>
            <a:pPr lvl="1" marL="1000125" indent="-555625" algn="l">
              <a:spcBef>
                <a:spcPts val="1200"/>
              </a:spcBef>
              <a:buSzPct val="75000"/>
              <a:buChar char="•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that desirable?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could we do instead?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are we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squaring</a:t>
            </a:r>
            <a:r>
              <a:t> the difference?</a:t>
            </a:r>
          </a:p>
        </p:txBody>
      </p:sp>
      <p:sp>
        <p:nvSpPr>
          <p:cNvPr id="173" name="(Image: Goodfellow 2016)"/>
          <p:cNvSpPr txBox="1"/>
          <p:nvPr/>
        </p:nvSpPr>
        <p:spPr>
          <a:xfrm>
            <a:off x="18717668" y="12413477"/>
            <a:ext cx="3644011" cy="502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solidFill>
                  <a:srgbClr val="929292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(Image: Goodfellow 2016)</a:t>
            </a:r>
          </a:p>
        </p:txBody>
      </p:sp>
      <p:sp>
        <p:nvSpPr>
          <p:cNvPr id="174" name="Rectangle"/>
          <p:cNvSpPr/>
          <p:nvPr/>
        </p:nvSpPr>
        <p:spPr>
          <a:xfrm>
            <a:off x="3552873" y="8627453"/>
            <a:ext cx="3082417" cy="1044177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1" grpId="1"/>
      <p:bldP build="whole" bldLvl="1" animBg="1" rev="0" advAuto="0" spid="172" grpId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Chain Rule (of Calculus): Multiple Intermediate Arguments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Chain Rule (of Calculus):</a:t>
            </a:r>
            <a:br/>
            <a:r>
              <a:t>Multiple Intermediate Arguments</a:t>
            </a:r>
          </a:p>
        </p:txBody>
      </p:sp>
      <p:sp>
        <p:nvSpPr>
          <p:cNvPr id="254" name="What if  ?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What if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?</a:t>
            </a:r>
          </a:p>
          <a:p>
            <a:pPr marL="0" indent="0">
              <a:buSzTx/>
              <a:buNone/>
            </a:p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f>
                    <m:f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num>
                    <m:den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den>
                  </m:f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</m:num>
                    <m:den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den>
                  </m:f>
                  <m:f>
                    <m:f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den>
                  </m:f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f>
                    <m:f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</m:num>
                    <m:den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∂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den>
                  </m:f>
                  <m:f>
                    <m:f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sSub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num>
                    <m:den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den>
                  </m:f>
                </m:oMath>
              </m:oMathPara>
            </a14:m>
            <a:endParaRPr sz="5000"/>
          </a:p>
          <a:p>
            <a:pPr marL="0" indent="0">
              <a:buSzTx/>
              <a:buNone/>
            </a:pPr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Why do we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add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partials via the two arguments?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4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(*) Chain Rule (of Calculus):…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(*) Chain Rule (of Calculus):</a:t>
            </a:r>
          </a:p>
          <a:p>
            <a:pPr defTabSz="698300">
              <a:defRPr sz="9500"/>
            </a:pPr>
            <a:r>
              <a:t>Multiple Arguments</a:t>
            </a:r>
          </a:p>
        </p:txBody>
      </p:sp>
      <p:sp>
        <p:nvSpPr>
          <p:cNvPr id="257" name="For multiple arguments, things look more complicated, but it's the same idea: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428345">
              <a:spcBef>
                <a:spcPts val="1800"/>
              </a:spcBef>
              <a:buSzTx/>
              <a:buNone/>
              <a:defRPr sz="2291"/>
            </a:pPr>
            <a:r>
              <a:t>For multiple arguments, things look more complicated, but it's the same idea:</a:t>
            </a:r>
          </a:p>
          <a:p>
            <a:pPr marL="0" indent="0" defTabSz="428345">
              <a:spcBef>
                <a:spcPts val="1800"/>
              </a:spcBef>
              <a:buSzTx/>
              <a:buNone/>
              <a:defRPr sz="2765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phant>
                    <m:phantPr>
                      <m:ctrlP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∇</m:t>
                      </m:r>
                    </m:e>
                  </m:phant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2291"/>
          </a:p>
          <a:p>
            <a:pPr marL="0" indent="0" defTabSz="428345">
              <a:spcBef>
                <a:spcPts val="1800"/>
              </a:spcBef>
              <a:buSzTx/>
              <a:buNone/>
              <a:defRPr sz="2765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∇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ctrlP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m>
                        <m:mPr>
                          <m:ctrlP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baseJc m:val="center"/>
                          <m:plcHide m:val="on"/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</m:mPr>
                        <m:mr>
                          <m:e>
                            <m:r>
                              <a:rPr xmlns:a="http://schemas.openxmlformats.org/drawingml/2006/main" sz="2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 xmlns:a="http://schemas.openxmlformats.org/drawingml/2006/main" sz="2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</m:mr>
                        <m:mr>
                          <m:e>
                            <m:sSub>
                              <m:e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∇</m:t>
                                </m:r>
                              </m:e>
                              <m:sub>
                                <m:r>
                                  <m:rPr>
                                    <m:sty m:val="b"/>
                                  </m:rP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</m:sub>
                            </m:sSub>
                            <m:sSub>
                              <m:e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g</m:t>
                                </m:r>
                              </m:e>
                              <m: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xmlns:a="http://schemas.openxmlformats.org/drawingml/2006/main" sz="2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e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</m:e>
                              <m: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xmlns:a="http://schemas.openxmlformats.org/drawingml/2006/main" sz="2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e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</m:e>
                              <m: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xmlns:a="http://schemas.openxmlformats.org/drawingml/2006/main" sz="2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e>
                            <m:sSub>
                              <m:e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∇</m:t>
                                </m:r>
                              </m:e>
                              <m:sub>
                                <m:r>
                                  <m:rPr>
                                    <m:sty m:val="b"/>
                                  </m:rP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</m:sub>
                            </m:sSub>
                            <m:sSub>
                              <m:e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g</m:t>
                                </m:r>
                              </m:e>
                              <m: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xmlns:a="http://schemas.openxmlformats.org/drawingml/2006/main" sz="2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e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</m:e>
                              <m: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xmlns:a="http://schemas.openxmlformats.org/drawingml/2006/main" sz="2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e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w</m:t>
                                </m:r>
                              </m:e>
                              <m: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xmlns:a="http://schemas.openxmlformats.org/drawingml/2006/main" sz="2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mr>
                        <m:mr>
                          <m:e>
                            <m:r>
                              <a:rPr xmlns:a="http://schemas.openxmlformats.org/drawingml/2006/main" sz="2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  <m:e>
                            <m:r>
                              <a:rPr xmlns:a="http://schemas.openxmlformats.org/drawingml/2006/main" sz="27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</m:mr>
                      </m:m>
                    </m:e>
                  </m:d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∇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b"/>
                        </m:rP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2291"/>
          </a:p>
          <a:p>
            <a:pPr marL="0" indent="0" defTabSz="428345">
              <a:spcBef>
                <a:spcPts val="1800"/>
              </a:spcBef>
              <a:buSzTx/>
              <a:buNone/>
              <a:defRPr sz="2765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phant>
                    <m:phantPr>
                      <m:ctrlP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∇</m:t>
                      </m:r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phant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ctrlP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m>
                        <m:mPr>
                          <m:ctrlP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  <m:baseJc m:val="center"/>
                          <m:plcHide m:val="on"/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</m:mPr>
                        <m:mr>
                          <m:e>
                            <m:f>
                              <m:fPr>
                                <m:ctrlP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  <m:type m:val="bar"/>
                              </m:fPr>
                              <m:num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∂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g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∂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  <m:e>
                            <m:f>
                              <m:fPr>
                                <m:ctrlP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  <m:type m:val="bar"/>
                              </m:fPr>
                              <m:num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∂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g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∂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mr>
                        <m:mr>
                          <m:e>
                            <m:f>
                              <m:fPr>
                                <m:ctrlP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  <m:type m:val="bar"/>
                              </m:fPr>
                              <m:num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∂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g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∂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  <m:e>
                            <m:f>
                              <m:fPr>
                                <m:ctrlP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  <m:type m:val="bar"/>
                              </m:fPr>
                              <m:num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∂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g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xmlns:a="http://schemas.openxmlformats.org/drawingml/2006/main" sz="27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∂</m:t>
                                </m:r>
                                <m:sSub>
                                  <m:e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</m:e>
                                  <m:sub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275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mr>
                      </m:m>
                    </m:e>
                  </m:d>
                  <m:d>
                    <m:dPr>
                      <m:ctrlP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eqArr>
                        <m:eqArrPr>
                          <m:ctrlP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f>
                            <m:fPr>
                              <m:ctrlP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d>
                                <m:dPr>
                                  <m:ctrlP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rgPr>
                                    <m:scrLvl m:val="0"/>
                                  </m:argP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num>
                            <m:den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</m:e>
                        <m:e>
                          <m:f>
                            <m:fPr>
                              <m:ctrlP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d>
                                <m:dPr>
                                  <m:ctrlP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rgPr>
                                    <m:scrLvl m:val="0"/>
                                  </m:argP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num>
                            <m:den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</m:e>
                      </m:eqArr>
                    </m:e>
                  </m:d>
                </m:oMath>
              </m:oMathPara>
            </a14:m>
            <a:endParaRPr sz="2291"/>
          </a:p>
          <a:p>
            <a:pPr marL="0" indent="0" defTabSz="428345">
              <a:spcBef>
                <a:spcPts val="1800"/>
              </a:spcBef>
              <a:buSzTx/>
              <a:buNone/>
              <a:defRPr sz="2765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phant>
                    <m:phantPr>
                      <m:ctrlP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show m:val="off"/>
                    </m:phantPr>
                    <m:e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∇</m:t>
                      </m:r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phant>
                  <m:r>
                    <a:rPr xmlns:a="http://schemas.openxmlformats.org/drawingml/2006/main" sz="27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ctrlPr>
                        <a:rPr xmlns:a="http://schemas.openxmlformats.org/drawingml/2006/main" sz="27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eqArr>
                        <m:eqArrPr>
                          <m:ctrlP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f>
                            <m:fPr>
                              <m:ctrlP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d>
                                <m:dPr>
                                  <m:ctrlP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rgPr>
                                    <m:scrLvl m:val="0"/>
                                  </m:argP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num>
                            <m:den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  <m:f>
                            <m:fPr>
                              <m:ctrlP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d>
                                <m:dPr>
                                  <m:ctrlP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rgPr>
                                    <m:scrLvl m:val="0"/>
                                  </m:argP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num>
                            <m:den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  <m:f>
                            <m:fPr>
                              <m:ctrlP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  <m:e>
                          <m:f>
                            <m:fPr>
                              <m:ctrlP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d>
                                <m:dPr>
                                  <m:ctrlP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rgPr>
                                    <m:scrLvl m:val="0"/>
                                  </m:argP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num>
                            <m:den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  <m:f>
                            <m:fPr>
                              <m:ctrlP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xmlns:a="http://schemas.openxmlformats.org/drawingml/2006/main" sz="27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d>
                                <m:dPr>
                                  <m:ctrlP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rgPr>
                                    <m:scrLvl m:val="0"/>
                                  </m:argP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g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e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w</m:t>
                                      </m:r>
                                    </m:e>
                                    <m:sub>
                                      <m:argPr>
                                        <m:scrLvl m:val="0"/>
                                      </m:argPr>
                                      <m:argPr>
                                        <m:scrLvl m:val="0"/>
                                      </m:argPr>
                                      <m:r>
                                        <a:rPr xmlns:a="http://schemas.openxmlformats.org/drawingml/2006/main" sz="275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num>
                            <m:den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  <m:f>
                            <m:fPr>
                              <m:ctrlP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  <m:type m:val="bar"/>
                            </m:fPr>
                            <m:num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g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xmlns:a="http://schemas.openxmlformats.org/drawingml/2006/main" sz="27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∂</m:t>
                              </m:r>
                              <m:sSub>
                                <m:e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w</m:t>
                                  </m:r>
                                </m:e>
                                <m:sub>
                                  <m:argPr>
                                    <m:scrLvl m:val="0"/>
                                  </m:argPr>
                                  <m:r>
                                    <a:rPr xmlns:a="http://schemas.openxmlformats.org/drawingml/2006/main" sz="27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eqArr>
                    </m:e>
                  </m:d>
                </m:oMath>
              </m:oMathPara>
            </a14:m>
            <a:endParaRPr sz="3302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7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econd Derivative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Second Derivative</a:t>
            </a:r>
          </a:p>
        </p:txBody>
      </p:sp>
      <p:sp>
        <p:nvSpPr>
          <p:cNvPr id="260" name="Double-click to edit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Hessian Matrix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Hessian Matrix</a:t>
            </a:r>
          </a:p>
        </p:txBody>
      </p:sp>
      <p:sp>
        <p:nvSpPr>
          <p:cNvPr id="263" name="Double-click to edit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Taylor Series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Taylor Series</a:t>
            </a:r>
          </a:p>
        </p:txBody>
      </p:sp>
      <p:sp>
        <p:nvSpPr>
          <p:cNvPr id="266" name="Double-click to edit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Optimal Learning Rate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Optimal Learning Rate</a:t>
            </a:r>
          </a:p>
        </p:txBody>
      </p:sp>
      <p:sp>
        <p:nvSpPr>
          <p:cNvPr id="269" name="Double-click to edit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Approximating Real Numbers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Approximating Real Numbers</a:t>
            </a:r>
          </a:p>
        </p:txBody>
      </p:sp>
      <p:sp>
        <p:nvSpPr>
          <p:cNvPr id="272" name="Computers store real numbers as finite number of bits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Computers store real numbers as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finite number</a:t>
            </a:r>
            <a:r>
              <a:t> of bits</a:t>
            </a: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Problem: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There are an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infinite number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real numbers in any interval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Real numbers are encoded as 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floating point numbers</a:t>
            </a:r>
            <a:r>
              <a:t>:</a:t>
            </a:r>
          </a:p>
          <a:p>
            <a:pPr lvl="2"/>
            <a:r>
              <a:t>1.001...011011 × 2</a:t>
            </a:r>
            <a:r>
              <a:rPr baseline="31999"/>
              <a:t>1001..0011</a:t>
            </a:r>
            <a:br>
              <a:rPr baseline="31999"/>
            </a:br>
            <a:r>
              <a:rPr baseline="31999"/>
              <a:t>       </a:t>
            </a:r>
            <a:endParaRPr baseline="31999"/>
          </a:p>
          <a:p>
            <a:pPr lvl="2">
              <a:defRPr i="1">
                <a:latin typeface="+mj-lt"/>
                <a:ea typeface="+mj-ea"/>
                <a:cs typeface="+mj-cs"/>
                <a:sym typeface="Helvetica Neue"/>
              </a:defRPr>
            </a:pPr>
            <a:r>
              <a:t>Single precision: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24 bits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significand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, 8 bits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exponent</a:t>
            </a:r>
            <a:endParaRPr i="0"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>
              <a:defRPr i="1">
                <a:latin typeface="+mj-lt"/>
                <a:ea typeface="+mj-ea"/>
                <a:cs typeface="+mj-cs"/>
                <a:sym typeface="Helvetica Neue"/>
              </a:defRPr>
            </a:pPr>
            <a:r>
              <a:t>Double precision: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53 bits significand, 11 bits exponent</a:t>
            </a:r>
            <a:endParaRPr i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Deep learning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often uses single precision!</a:t>
            </a:r>
          </a:p>
        </p:txBody>
      </p:sp>
      <p:sp>
        <p:nvSpPr>
          <p:cNvPr id="273" name="Equation"/>
          <p:cNvSpPr txBox="1"/>
          <p:nvPr/>
        </p:nvSpPr>
        <p:spPr>
          <a:xfrm>
            <a:off x="5277358" y="8187573"/>
            <a:ext cx="1979251" cy="114968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limLow>
                    <m:e>
                      <m:limLow>
                        <m:e/>
                        <m:lim>
                          <m:r>
                            <a:rPr xmlns:a="http://schemas.openxmlformats.org/drawingml/2006/main" sz="49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⏟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4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4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4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4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4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4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xmlns:a="http://schemas.openxmlformats.org/drawingml/2006/main" sz="4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4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xmlns:a="http://schemas.openxmlformats.org/drawingml/2006/main" sz="4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4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4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</m:lim>
                  </m:limLow>
                </m:oMath>
              </m:oMathPara>
            </a14:m>
            <a:endParaRPr sz="4900">
              <a:solidFill>
                <a:srgbClr val="5E5E5E"/>
              </a:solidFill>
            </a:endParaRPr>
          </a:p>
        </p:txBody>
      </p:sp>
      <p:sp>
        <p:nvSpPr>
          <p:cNvPr id="274" name="Equation"/>
          <p:cNvSpPr txBox="1"/>
          <p:nvPr/>
        </p:nvSpPr>
        <p:spPr>
          <a:xfrm>
            <a:off x="9029984" y="8175580"/>
            <a:ext cx="1670238" cy="119568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limLow>
                    <m:e>
                      <m:limLow>
                        <m:e/>
                        <m:lim>
                          <m:r>
                            <a:rPr xmlns:a="http://schemas.openxmlformats.org/drawingml/2006/main" sz="51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⏟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51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xmlns:a="http://schemas.openxmlformats.org/drawingml/2006/main" sz="51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51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51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r>
                        <a:rPr xmlns:a="http://schemas.openxmlformats.org/drawingml/2006/main" sz="51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51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xmlns:a="http://schemas.openxmlformats.org/drawingml/2006/main" sz="51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51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t</m:t>
                      </m:r>
                    </m:lim>
                  </m:limLow>
                </m:oMath>
              </m:oMathPara>
            </a14:m>
            <a:endParaRPr sz="5100">
              <a:solidFill>
                <a:srgbClr val="5E5E5E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3" grpId="3"/>
      <p:bldP build="p" bldLvl="5" animBg="1" rev="0" advAuto="0" spid="272" grpId="1"/>
      <p:bldP build="whole" bldLvl="1" animBg="1" rev="0" advAuto="0" spid="274" grpId="2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Underflow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Underflow</a:t>
            </a:r>
          </a:p>
        </p:txBody>
      </p:sp>
      <p:sp>
        <p:nvSpPr>
          <p:cNvPr id="277" name="Positive numbers that are smaller than 1.00...01 × 2-1111...1111 will be rounded down to zero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605074" indent="-605074" defTabSz="813314">
              <a:spcBef>
                <a:spcPts val="3500"/>
              </a:spcBef>
              <a:defRPr sz="4300"/>
            </a:pPr>
            <a:r>
              <a:t>Positive numbers that are smaller than 1.00...01 × 2</a:t>
            </a:r>
            <a:r>
              <a:rPr baseline="31999"/>
              <a:t>-1111...1111</a:t>
            </a:r>
            <a:r>
              <a:t> will be rounded down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zero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Negative numbers that are bigger than -1.00...01 × 2</a:t>
            </a:r>
            <a:r>
              <a:rPr baseline="31999"/>
              <a:t>-1111...1111</a:t>
            </a:r>
            <a:r>
              <a:t> will be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rounded up to zero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Sometimes that's okay!  (Almost every number gets rounded)</a:t>
            </a: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Often it's not (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when?</a:t>
            </a:r>
            <a:r>
              <a:t>)</a:t>
            </a:r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Denominators: causes divide-by-zero</a:t>
            </a:r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log: returns -inf</a:t>
            </a:r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log(negative): returns nan</a:t>
            </a:r>
          </a:p>
        </p:txBody>
      </p:sp>
      <p:sp>
        <p:nvSpPr>
          <p:cNvPr id="278" name="Equation"/>
          <p:cNvSpPr txBox="1"/>
          <p:nvPr/>
        </p:nvSpPr>
        <p:spPr>
          <a:xfrm>
            <a:off x="16864388" y="1531594"/>
            <a:ext cx="5170809" cy="122931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1.</m:t>
                  </m:r>
                  <m:limLow>
                    <m:e>
                      <m:limLow>
                        <m:e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001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…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011010</m:t>
                          </m:r>
                        </m:e>
                        <m:lim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⏟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</m:lim>
                  </m:limLow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×</m:t>
                  </m:r>
                  <m:sSup>
                    <m:e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e>
                    <m:sup>
                      <m:limLow>
                        <m:e>
                          <m:limLow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1001</m:t>
                              </m:r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0011</m:t>
                              </m:r>
                            </m:e>
                            <m:lim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⏟</m:t>
                              </m:r>
                            </m:lim>
                          </m:limLow>
                        </m:e>
                        <m:lim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lim>
                      </m:limLow>
                    </m:sup>
                  </m:sSup>
                </m:oMath>
              </m:oMathPara>
            </a14:m>
            <a:endParaRPr sz="32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77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Overflow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Overflow</a:t>
            </a:r>
          </a:p>
        </p:txBody>
      </p:sp>
      <p:sp>
        <p:nvSpPr>
          <p:cNvPr id="281" name="Numbers bigger than 1.111...1111 × 21111 will be rounded up to infinity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Numbers bigger than 1.111...1111 × 2</a:t>
            </a:r>
            <a:r>
              <a:rPr baseline="31999"/>
              <a:t>1111</a:t>
            </a:r>
            <a:r>
              <a:t> will be rounded up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infinity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Numbers smaller than -1.111...1111 × 2</a:t>
            </a:r>
            <a:r>
              <a:rPr baseline="31999"/>
              <a:t>1111</a:t>
            </a:r>
            <a:r>
              <a:t> will be rounded down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negative infinity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exp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used very frequently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Underflows for very negative inputs</a:t>
            </a:r>
          </a:p>
          <a:p>
            <a:pPr lvl="2"/>
            <a:r>
              <a:t>Overflows for "large" positive inputs</a:t>
            </a: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89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counts as "large"</a:t>
            </a:r>
          </a:p>
        </p:txBody>
      </p:sp>
      <p:sp>
        <p:nvSpPr>
          <p:cNvPr id="282" name="Equation"/>
          <p:cNvSpPr txBox="1"/>
          <p:nvPr/>
        </p:nvSpPr>
        <p:spPr>
          <a:xfrm>
            <a:off x="16864388" y="1531594"/>
            <a:ext cx="5170809" cy="122931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1.</m:t>
                  </m:r>
                  <m:limLow>
                    <m:e>
                      <m:limLow>
                        <m:e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001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…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011010</m:t>
                          </m:r>
                        </m:e>
                        <m:lim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⏟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</m:lim>
                  </m:limLow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×</m:t>
                  </m:r>
                  <m:sSup>
                    <m:e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e>
                    <m:sup>
                      <m:limLow>
                        <m:e>
                          <m:limLow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1001</m:t>
                              </m:r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0011</m:t>
                              </m:r>
                            </m:e>
                            <m:lim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⏟</m:t>
                              </m:r>
                            </m:lim>
                          </m:limLow>
                        </m:e>
                        <m:lim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lim>
                      </m:limLow>
                    </m:sup>
                  </m:sSup>
                </m:oMath>
              </m:oMathPara>
            </a14:m>
            <a:endParaRPr sz="32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81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Addition/Subtraction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Addition/Subtraction</a:t>
            </a:r>
          </a:p>
        </p:txBody>
      </p:sp>
      <p:sp>
        <p:nvSpPr>
          <p:cNvPr id="285" name="Adding a small number to a large number can have no effect (why?)…"/>
          <p:cNvSpPr txBox="1"/>
          <p:nvPr>
            <p:ph type="body" idx="1"/>
          </p:nvPr>
        </p:nvSpPr>
        <p:spPr>
          <a:xfrm>
            <a:off x="2667000" y="3750488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Adding a small number to a large number can have no effect (</a:t>
            </a:r>
            <a:r>
              <a:rPr b="1">
                <a:latin typeface="+mj-lt"/>
                <a:ea typeface="+mj-ea"/>
                <a:cs typeface="+mj-cs"/>
                <a:sym typeface="Helvetica Neue"/>
              </a:rPr>
              <a:t>why</a:t>
            </a:r>
            <a:r>
              <a:t>?)</a:t>
            </a:r>
          </a:p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Example:</a:t>
            </a:r>
            <a:br/>
            <a: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  <a:t>&gt;&gt;&gt; A = np.array([0., 1e-8])</a:t>
            </a:r>
            <a:b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</a:br>
            <a: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  <a:t>&gt;&gt;&gt; A = np.array([0., 1e-8]).astype('float32')</a:t>
            </a:r>
            <a:b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</a:br>
            <a: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  <a:t>&gt;&gt;&gt; A.argmax()</a:t>
            </a:r>
            <a:b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</a:br>
            <a: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  <a:t>1</a:t>
            </a:r>
            <a:b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</a:br>
            <a: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  <a:t>&gt;&gt;&gt; (A + 1).argmax()</a:t>
            </a:r>
            <a:b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</a:br>
            <a: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  <a:t>0</a:t>
            </a:r>
            <a:endParaRPr>
              <a:latin typeface="American Typewriter"/>
              <a:ea typeface="American Typewriter"/>
              <a:cs typeface="American Typewriter"/>
              <a:sym typeface="American Typewriter"/>
            </a:endParaRPr>
          </a:p>
          <a:p>
            <a:pPr marL="0" indent="0">
              <a:buSzTx/>
              <a:buNone/>
              <a:defRPr>
                <a:latin typeface="American Typewriter"/>
                <a:ea typeface="American Typewriter"/>
                <a:cs typeface="American Typewriter"/>
                <a:sym typeface="American Typewriter"/>
              </a:defRPr>
            </a:pPr>
            <a:r>
              <a:t>&gt;&gt;&gt; A+1</a:t>
            </a:r>
            <a:br/>
            <a:r>
              <a:t>array([1., 1.], dtype=float32)</a:t>
            </a:r>
          </a:p>
        </p:txBody>
      </p:sp>
      <p:sp>
        <p:nvSpPr>
          <p:cNvPr id="286" name="Equation"/>
          <p:cNvSpPr txBox="1"/>
          <p:nvPr/>
        </p:nvSpPr>
        <p:spPr>
          <a:xfrm>
            <a:off x="18812103" y="1182337"/>
            <a:ext cx="5170809" cy="122931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1.</m:t>
                  </m:r>
                  <m:limLow>
                    <m:e>
                      <m:limLow>
                        <m:e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001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…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011010</m:t>
                          </m:r>
                        </m:e>
                        <m:lim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⏟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</m:lim>
                  </m:limLow>
                  <m:r>
                    <a:rPr xmlns:a="http://schemas.openxmlformats.org/drawingml/2006/main" sz="32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×</m:t>
                  </m:r>
                  <m:sSup>
                    <m:e>
                      <m:r>
                        <a:rPr xmlns:a="http://schemas.openxmlformats.org/drawingml/2006/main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e>
                    <m:sup>
                      <m:limLow>
                        <m:e>
                          <m:limLow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1001</m:t>
                              </m:r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0011</m:t>
                              </m:r>
                            </m:e>
                            <m:lim>
                              <m:r>
                                <a:rPr xmlns:a="http://schemas.openxmlformats.org/drawingml/2006/main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⏟</m:t>
                              </m:r>
                            </m:lim>
                          </m:limLow>
                        </m:e>
                        <m:lim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</m:lim>
                      </m:limLow>
                    </m:sup>
                  </m:sSup>
                </m:oMath>
              </m:oMathPara>
            </a14:m>
            <a:endParaRPr sz="3200"/>
          </a:p>
        </p:txBody>
      </p:sp>
      <p:sp>
        <p:nvSpPr>
          <p:cNvPr id="287" name="1e-8 is not the smallest possible float32"/>
          <p:cNvSpPr txBox="1"/>
          <p:nvPr/>
        </p:nvSpPr>
        <p:spPr>
          <a:xfrm>
            <a:off x="11660885" y="8389894"/>
            <a:ext cx="3286887" cy="1591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>
                <a:latin typeface="+mj-lt"/>
                <a:ea typeface="+mj-ea"/>
                <a:cs typeface="+mj-cs"/>
                <a:sym typeface="Helvetica Neue"/>
              </a:defRPr>
            </a:pPr>
            <a:r>
              <a:t>1e-8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not</a:t>
            </a:r>
            <a:r>
              <a:t> the</a:t>
            </a:r>
            <a:br/>
            <a:r>
              <a:t>smallest possible</a:t>
            </a:r>
            <a:br/>
            <a:r>
              <a:t>float32</a:t>
            </a:r>
          </a:p>
        </p:txBody>
      </p:sp>
      <p:sp>
        <p:nvSpPr>
          <p:cNvPr id="288" name="Line"/>
          <p:cNvSpPr/>
          <p:nvPr/>
        </p:nvSpPr>
        <p:spPr>
          <a:xfrm>
            <a:off x="9073688" y="7472368"/>
            <a:ext cx="2816344" cy="1386096"/>
          </a:xfrm>
          <a:prstGeom prst="line">
            <a:avLst/>
          </a:prstGeom>
          <a:ln w="25400">
            <a:solidFill>
              <a:srgbClr val="000000"/>
            </a:solidFill>
            <a:miter lim="400000"/>
            <a:headEnd type="triangle"/>
          </a:ln>
        </p:spPr>
        <p:txBody>
          <a:bodyPr lIns="45718" tIns="45718" rIns="45718" bIns="45718"/>
          <a:lstStyle/>
          <a:p>
            <a:pPr/>
          </a:p>
        </p:txBody>
      </p:sp>
      <p:grpSp>
        <p:nvGrpSpPr>
          <p:cNvPr id="304" name="Group"/>
          <p:cNvGrpSpPr/>
          <p:nvPr/>
        </p:nvGrpSpPr>
        <p:grpSpPr>
          <a:xfrm>
            <a:off x="17005438" y="6826162"/>
            <a:ext cx="6560183" cy="1735176"/>
            <a:chOff x="-1" y="89"/>
            <a:chExt cx="6560182" cy="1735174"/>
          </a:xfrm>
        </p:grpSpPr>
        <p:grpSp>
          <p:nvGrpSpPr>
            <p:cNvPr id="298" name="Group"/>
            <p:cNvGrpSpPr/>
            <p:nvPr/>
          </p:nvGrpSpPr>
          <p:grpSpPr>
            <a:xfrm>
              <a:off x="-2" y="1608261"/>
              <a:ext cx="6560184" cy="127003"/>
              <a:chOff x="0" y="0"/>
              <a:chExt cx="6560182" cy="127001"/>
            </a:xfrm>
          </p:grpSpPr>
          <p:sp>
            <p:nvSpPr>
              <p:cNvPr id="289" name="Line"/>
              <p:cNvSpPr/>
              <p:nvPr/>
            </p:nvSpPr>
            <p:spPr>
              <a:xfrm>
                <a:off x="-1" y="63500"/>
                <a:ext cx="6434826" cy="1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90" name="Circle"/>
              <p:cNvSpPr/>
              <p:nvPr/>
            </p:nvSpPr>
            <p:spPr>
              <a:xfrm>
                <a:off x="0" y="0"/>
                <a:ext cx="127001" cy="127002"/>
              </a:xfrm>
              <a:prstGeom prst="ellipse">
                <a:avLst/>
              </a:prstGeom>
              <a:solidFill>
                <a:srgbClr val="EE230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91" name="Circle"/>
              <p:cNvSpPr/>
              <p:nvPr/>
            </p:nvSpPr>
            <p:spPr>
              <a:xfrm>
                <a:off x="6433180" y="0"/>
                <a:ext cx="127003" cy="127002"/>
              </a:xfrm>
              <a:prstGeom prst="ellipse">
                <a:avLst/>
              </a:prstGeom>
              <a:solidFill>
                <a:srgbClr val="EE230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92" name="Circle"/>
              <p:cNvSpPr/>
              <p:nvPr/>
            </p:nvSpPr>
            <p:spPr>
              <a:xfrm>
                <a:off x="5514154" y="0"/>
                <a:ext cx="127003" cy="127002"/>
              </a:xfrm>
              <a:prstGeom prst="ellipse">
                <a:avLst/>
              </a:prstGeom>
              <a:solidFill>
                <a:srgbClr val="EE230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93" name="Circle"/>
              <p:cNvSpPr/>
              <p:nvPr/>
            </p:nvSpPr>
            <p:spPr>
              <a:xfrm>
                <a:off x="4595129" y="0"/>
                <a:ext cx="127003" cy="127002"/>
              </a:xfrm>
              <a:prstGeom prst="ellipse">
                <a:avLst/>
              </a:prstGeom>
              <a:solidFill>
                <a:srgbClr val="EE230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94" name="Circle"/>
              <p:cNvSpPr/>
              <p:nvPr/>
            </p:nvSpPr>
            <p:spPr>
              <a:xfrm>
                <a:off x="3676103" y="0"/>
                <a:ext cx="127003" cy="127002"/>
              </a:xfrm>
              <a:prstGeom prst="ellipse">
                <a:avLst/>
              </a:prstGeom>
              <a:solidFill>
                <a:srgbClr val="EE230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95" name="Circle"/>
              <p:cNvSpPr/>
              <p:nvPr/>
            </p:nvSpPr>
            <p:spPr>
              <a:xfrm>
                <a:off x="2757077" y="0"/>
                <a:ext cx="127003" cy="127002"/>
              </a:xfrm>
              <a:prstGeom prst="ellipse">
                <a:avLst/>
              </a:prstGeom>
              <a:solidFill>
                <a:srgbClr val="EE230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96" name="Circle"/>
              <p:cNvSpPr/>
              <p:nvPr/>
            </p:nvSpPr>
            <p:spPr>
              <a:xfrm>
                <a:off x="919026" y="0"/>
                <a:ext cx="127003" cy="127002"/>
              </a:xfrm>
              <a:prstGeom prst="ellipse">
                <a:avLst/>
              </a:prstGeom>
              <a:solidFill>
                <a:srgbClr val="EE230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97" name="Circle"/>
              <p:cNvSpPr/>
              <p:nvPr/>
            </p:nvSpPr>
            <p:spPr>
              <a:xfrm>
                <a:off x="1838051" y="0"/>
                <a:ext cx="127003" cy="127002"/>
              </a:xfrm>
              <a:prstGeom prst="ellipse">
                <a:avLst/>
              </a:prstGeom>
              <a:solidFill>
                <a:srgbClr val="EE230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299" name="Equation"/>
            <p:cNvSpPr txBox="1"/>
            <p:nvPr/>
          </p:nvSpPr>
          <p:spPr>
            <a:xfrm rot="18900000">
              <a:off x="-121193" y="590862"/>
              <a:ext cx="1799837" cy="3111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1.0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00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e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m:oMathPara>
              </a14:m>
              <a:endParaRPr sz="2800">
                <a:solidFill>
                  <a:srgbClr val="5E5E5E"/>
                </a:solidFill>
              </a:endParaRPr>
            </a:p>
          </p:txBody>
        </p:sp>
        <p:sp>
          <p:nvSpPr>
            <p:cNvPr id="300" name="Equation"/>
            <p:cNvSpPr txBox="1"/>
            <p:nvPr/>
          </p:nvSpPr>
          <p:spPr>
            <a:xfrm rot="18900000">
              <a:off x="787346" y="590862"/>
              <a:ext cx="1799836" cy="3111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1.0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01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e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m:oMathPara>
              </a14:m>
              <a:endParaRPr sz="2800">
                <a:solidFill>
                  <a:srgbClr val="5E5E5E"/>
                </a:solidFill>
              </a:endParaRPr>
            </a:p>
          </p:txBody>
        </p:sp>
        <p:sp>
          <p:nvSpPr>
            <p:cNvPr id="301" name="Equation"/>
            <p:cNvSpPr txBox="1"/>
            <p:nvPr/>
          </p:nvSpPr>
          <p:spPr>
            <a:xfrm rot="18900000">
              <a:off x="1747522" y="590862"/>
              <a:ext cx="1799836" cy="3111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1.0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10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e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m:oMathPara>
              </a14:m>
              <a:endParaRPr sz="2800">
                <a:solidFill>
                  <a:srgbClr val="5E5E5E"/>
                </a:solidFill>
              </a:endParaRPr>
            </a:p>
          </p:txBody>
        </p:sp>
        <p:sp>
          <p:nvSpPr>
            <p:cNvPr id="302" name="Equation"/>
            <p:cNvSpPr txBox="1"/>
            <p:nvPr/>
          </p:nvSpPr>
          <p:spPr>
            <a:xfrm rot="18900000">
              <a:off x="2650653" y="590862"/>
              <a:ext cx="1799837" cy="3111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1.0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11</m:t>
                    </m:r>
                    <m:r>
                      <a:rPr xmlns:a="http://schemas.openxmlformats.org/drawingml/2006/main" sz="2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e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xmlns:a="http://schemas.openxmlformats.org/drawingml/2006/main" sz="2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m:oMathPara>
              </a14:m>
              <a:endParaRPr sz="2800">
                <a:solidFill>
                  <a:srgbClr val="5E5E5E"/>
                </a:solidFill>
              </a:endParaRPr>
            </a:p>
          </p:txBody>
        </p:sp>
        <p:sp>
          <p:nvSpPr>
            <p:cNvPr id="303" name="Equation"/>
            <p:cNvSpPr txBox="1"/>
            <p:nvPr/>
          </p:nvSpPr>
          <p:spPr>
            <a:xfrm>
              <a:off x="5166357" y="874981"/>
              <a:ext cx="335510" cy="4793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r>
                      <a:rPr xmlns:a="http://schemas.openxmlformats.org/drawingml/2006/main" sz="34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…</m:t>
                    </m:r>
                  </m:oMath>
                </m:oMathPara>
              </a14:m>
              <a:endParaRPr sz="3400">
                <a:solidFill>
                  <a:srgbClr val="5E5E5E"/>
                </a:solidFill>
              </a:endParaRPr>
            </a:p>
          </p:txBody>
        </p:sp>
      </p:grpSp>
      <p:sp>
        <p:nvSpPr>
          <p:cNvPr id="305" name="Equation"/>
          <p:cNvSpPr txBox="1"/>
          <p:nvPr/>
        </p:nvSpPr>
        <p:spPr>
          <a:xfrm>
            <a:off x="17122809" y="8626930"/>
            <a:ext cx="811964" cy="69512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limLow>
                    <m:e>
                      <m:limLow>
                        <m:e/>
                        <m:lim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⏟</m:t>
                          </m:r>
                        </m:lim>
                      </m:limLow>
                    </m:e>
                    <m:lim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</m:lim>
                  </m:limLow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306" name="Equation"/>
          <p:cNvSpPr txBox="1"/>
          <p:nvPr/>
        </p:nvSpPr>
        <p:spPr>
          <a:xfrm>
            <a:off x="18854055" y="10617237"/>
            <a:ext cx="2862947" cy="35558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e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24</m:t>
                      </m:r>
                    </m:sup>
                  </m:sSup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≈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5.9</m:t>
                  </m:r>
                  <m: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×</m:t>
                  </m:r>
                  <m:s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e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</m:sup>
                  </m:s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4" grpId="4"/>
      <p:bldP build="whole" bldLvl="1" animBg="1" rev="0" advAuto="0" spid="287" grpId="3"/>
      <p:bldP build="p" bldLvl="5" animBg="1" rev="0" advAuto="0" spid="285" grpId="1"/>
      <p:bldP build="whole" bldLvl="1" animBg="1" rev="0" advAuto="0" spid="288" grpId="2"/>
      <p:bldP build="whole" bldLvl="1" animBg="1" rev="0" advAuto="0" spid="306" grpId="5"/>
      <p:bldP build="whole" bldLvl="1" animBg="1" rev="0" advAuto="0" spid="305" grpId="6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Logistics"/>
          <p:cNvSpPr txBox="1"/>
          <p:nvPr>
            <p:ph type="title"/>
          </p:nvPr>
        </p:nvSpPr>
        <p:spPr>
          <a:xfrm>
            <a:off x="2667000" y="469814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Logistics</a:t>
            </a:r>
          </a:p>
        </p:txBody>
      </p:sp>
      <p:sp>
        <p:nvSpPr>
          <p:cNvPr id="177" name="Assignment #2 due today at 11:59pm…"/>
          <p:cNvSpPr txBox="1"/>
          <p:nvPr>
            <p:ph type="body" idx="1"/>
          </p:nvPr>
        </p:nvSpPr>
        <p:spPr>
          <a:xfrm>
            <a:off x="2667000" y="3755940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Assignment #2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due today at 11:59pm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Submit via eClass</a:t>
            </a:r>
          </a:p>
          <a:p>
            <a:pPr lvl="2"/>
            <a:r>
              <a:t>Late submissions open until Thursday night</a:t>
            </a:r>
          </a:p>
          <a:p>
            <a:pPr/>
            <a:r>
              <a:t>Midterm next week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oftmax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Softmax</a:t>
            </a:r>
          </a:p>
        </p:txBody>
      </p:sp>
      <p:sp>
        <p:nvSpPr>
          <p:cNvPr id="309" name="Softmax is a very common function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</a:p>
          <a:p>
            <a:pPr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Softmax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a very common function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Used to convert a vector of activations (i.e., numbers) into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probability distribution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Why not normalize them directly without </a:t>
            </a:r>
            <a14:m>
              <m:oMath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But </a:t>
            </a:r>
            <a14:m>
              <m:oMath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</m:oMath>
            </a14:m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overflows</a:t>
            </a:r>
            <a:r>
              <a:t> very quickly:</a:t>
            </a:r>
          </a:p>
          <a:p>
            <a:pPr lvl="2"/>
            <a:r>
              <a:t>Solution: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          where </a:t>
            </a:r>
            <a14:m>
              <m:oMath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limLow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li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lim>
                </m:limLow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</m:oMath>
            </a14:m>
            <a:endParaRPr sz="5000"/>
          </a:p>
        </p:txBody>
      </p:sp>
      <p:sp>
        <p:nvSpPr>
          <p:cNvPr id="310" name="Equation"/>
          <p:cNvSpPr txBox="1"/>
          <p:nvPr/>
        </p:nvSpPr>
        <p:spPr>
          <a:xfrm>
            <a:off x="9125921" y="3296005"/>
            <a:ext cx="6143894" cy="155857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m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sSub>
                    <m:e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sub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m:rPr>
                          <m:sty m:val="p"/>
                        </m:r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m:rPr>
                          <m:sty m:val="p"/>
                        </m:r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m:rPr>
                          <m:sty m:val="p"/>
                        </m:r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num>
                    <m:den>
                      <m:sSubSup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p>
                      </m:sSubSup>
                      <m:r>
                        <m:rPr>
                          <m:sty m:val="p"/>
                        </m:r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m:rPr>
                          <m:sty m:val="p"/>
                        </m:r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m:rPr>
                          <m:sty m:val="p"/>
                        </m:r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</m:sSub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den>
                  </m:f>
                </m:oMath>
              </m:oMathPara>
            </a14:m>
            <a:endParaRPr sz="44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09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Log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Log</a:t>
            </a:r>
          </a:p>
        </p:txBody>
      </p:sp>
      <p:sp>
        <p:nvSpPr>
          <p:cNvPr id="313" name="Dataset likelihoods shrink exponentially quickly in the number of datapoints…"/>
          <p:cNvSpPr txBox="1"/>
          <p:nvPr>
            <p:ph type="body" idx="1"/>
          </p:nvPr>
        </p:nvSpPr>
        <p:spPr>
          <a:xfrm>
            <a:off x="2666999" y="3750888"/>
            <a:ext cx="19756178" cy="8840393"/>
          </a:xfrm>
          <a:prstGeom prst="rect">
            <a:avLst/>
          </a:prstGeom>
        </p:spPr>
        <p:txBody>
          <a:bodyPr/>
          <a:lstStyle/>
          <a:p>
            <a:pPr/>
            <a:r>
              <a:t>Dataset likelihoods shrink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exponentially</a:t>
            </a:r>
            <a:r>
              <a:t> quickly in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number of datapoints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Example: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Likelihood of a sequence of 5 fair coin tosses =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/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32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lvl="2"/>
            <a:r>
              <a:t>Likelihood of a sequence of 100 fair coin tosses =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100</m:t>
                    </m:r>
                  </m:sup>
                </m:sSup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Solution: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Use log-probabilities instead of probabilities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p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log-prob of 1000 fair coin tosses is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1000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0.5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693</m:t>
                </m:r>
              </m:oMath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13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eneral Solution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General Solution</a:t>
            </a:r>
          </a:p>
        </p:txBody>
      </p:sp>
      <p:sp>
        <p:nvSpPr>
          <p:cNvPr id="316" name="Question:  What is the most general solution to numerical problems?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Question: 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What is the most general solution to numerical problems?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 i="1" sz="7200">
                <a:solidFill>
                  <a:srgbClr val="C82506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Standard libraries</a:t>
            </a:r>
          </a:p>
          <a:p>
            <a:pPr lvl="2"/>
            <a:r>
              <a:t>PyTorch, Theano, Tensorflow, etc.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detect</a:t>
            </a:r>
            <a:r>
              <a:t> common unstable expressions</a:t>
            </a:r>
          </a:p>
          <a:p>
            <a:pPr lvl="2"/>
            <a:r>
              <a:t>scipy, numpy have stable implementations of many common patterns (e.g., softmax, logsumexp, sigmoid)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16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ummary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Summary</a:t>
            </a:r>
          </a:p>
        </p:txBody>
      </p:sp>
      <p:sp>
        <p:nvSpPr>
          <p:cNvPr id="319" name="Gradients are just vectors of partial derivatives…"/>
          <p:cNvSpPr txBox="1"/>
          <p:nvPr>
            <p:ph type="body" idx="1"/>
          </p:nvPr>
        </p:nvSpPr>
        <p:spPr>
          <a:xfrm>
            <a:off x="2667000" y="3728559"/>
            <a:ext cx="19050000" cy="8840391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Gradients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are just vectors of </a:t>
            </a:r>
            <a:r>
              <a:t>partial derivatives</a:t>
            </a:r>
          </a:p>
          <a:p>
            <a:pPr lvl="2"/>
            <a:r>
              <a:t>Gradients point "uphill"</a:t>
            </a: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Chain Rule of Calculus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lets us compute derivatives of function compositions using derivatives of simpler functions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Learning rate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controls how fast we walk uphill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Deep learning is fraught with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numerical</a:t>
            </a:r>
            <a:r>
              <a:t> issues:</a:t>
            </a:r>
          </a:p>
          <a:p>
            <a:pPr lvl="2"/>
            <a:r>
              <a:t>Underflow, overflow, magnitude mismatches</a:t>
            </a:r>
          </a:p>
          <a:p>
            <a:pPr lvl="2"/>
            <a:r>
              <a:t>Use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standard implementations</a:t>
            </a:r>
            <a:r>
              <a:t> whenever possible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Assignment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lvl="1"/>
            <a:r>
              <a:t>Assignments</a:t>
            </a:r>
          </a:p>
        </p:txBody>
      </p:sp>
      <p:sp>
        <p:nvSpPr>
          <p:cNvPr id="180" name="Assignment #2 is now available…"/>
          <p:cNvSpPr txBox="1"/>
          <p:nvPr>
            <p:ph type="body" idx="1"/>
          </p:nvPr>
        </p:nvSpPr>
        <p:spPr>
          <a:xfrm>
            <a:off x="2667000" y="3468246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Assignment #2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now available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spcBef>
                <a:spcPts val="1600"/>
              </a:spcBef>
            </a:pPr>
            <a:r>
              <a:t>Due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Oct 21/2025</a:t>
            </a:r>
            <a:r>
              <a:t> (two weeks from today) at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11:59pm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Assignment #1 marking</a:t>
            </a:r>
          </a:p>
          <a:p>
            <a:pPr lvl="2">
              <a:spcBef>
                <a:spcPts val="1600"/>
              </a:spcBef>
            </a:pPr>
            <a:r>
              <a:t>There was a bug in question (2e) of the assignment; </a:t>
            </a:r>
            <a:br/>
            <a:r>
              <a:t>nobody who attempted this question will lose marks</a:t>
            </a:r>
          </a:p>
          <a:p>
            <a:pPr lvl="2">
              <a:spcBef>
                <a:spcPts val="1600"/>
              </a:spcBef>
            </a:pPr>
            <a:r>
              <a:t>Some marks were deducted for questions (1a) and (1b) that should not have been</a:t>
            </a:r>
          </a:p>
          <a:p>
            <a:pPr lvl="2">
              <a:spcBef>
                <a:spcPts val="1600"/>
              </a:spcBef>
            </a:pPr>
            <a:r>
              <a:t>Mark updates will be completed by next week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Lecture Outline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Lecture Outline</a:t>
            </a:r>
          </a:p>
        </p:txBody>
      </p:sp>
      <p:sp>
        <p:nvSpPr>
          <p:cNvPr id="183" name="Recap…"/>
          <p:cNvSpPr txBox="1"/>
          <p:nvPr>
            <p:ph type="body" sz="half" idx="1"/>
          </p:nvPr>
        </p:nvSpPr>
        <p:spPr>
          <a:xfrm>
            <a:off x="2667000" y="3750888"/>
            <a:ext cx="19050000" cy="3750669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</a:pPr>
            <a:r>
              <a:t>Recap</a:t>
            </a:r>
          </a:p>
          <a:p>
            <a:pPr marL="873125" indent="-873125">
              <a:buSzPct val="100000"/>
              <a:buAutoNum type="arabicPeriod" startAt="1"/>
            </a:pPr>
            <a:r>
              <a:t>Gradient-based Optimization &amp; Gradients</a:t>
            </a:r>
          </a:p>
          <a:p>
            <a:pPr marL="873125" indent="-873125">
              <a:buSzPct val="100000"/>
              <a:buAutoNum type="arabicPeriod" startAt="1"/>
            </a:pPr>
            <a:r>
              <a:t>Numerical Issues</a:t>
            </a:r>
          </a:p>
        </p:txBody>
      </p:sp>
      <p:sp>
        <p:nvSpPr>
          <p:cNvPr id="184" name="After this lecture, you should be able to:…"/>
          <p:cNvSpPr txBox="1"/>
          <p:nvPr/>
        </p:nvSpPr>
        <p:spPr>
          <a:xfrm>
            <a:off x="2667000" y="7510560"/>
            <a:ext cx="19050000" cy="5739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b">
            <a:normAutofit fontScale="100000" lnSpcReduction="0"/>
          </a:bodyPr>
          <a:lstStyle/>
          <a:p>
            <a:pPr algn="l">
              <a:spcBef>
                <a:spcPts val="2400"/>
              </a:spcBef>
              <a:defRPr i="1" sz="44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After this lecture, you should be able to: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Apply the chain rule of calculus to functions of one or multiple arguments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Explain the advantages and disadvantages of the method of differences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Describe the numerical problems with softmax and how to solve them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Explain why log probabilities are more numerically stable than probabilities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Loss Minimization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Loss Minimization</a:t>
            </a:r>
          </a:p>
        </p:txBody>
      </p:sp>
      <p:sp>
        <p:nvSpPr>
          <p:cNvPr id="187" name="In supervised learning, we choose a hypothesis to minimize a loss function (+ bias)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In supervised learning, we choose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hypothesis</a:t>
            </a:r>
            <a:r>
              <a:t>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minimize</a:t>
            </a:r>
            <a:r>
              <a:t>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loss function</a:t>
            </a:r>
            <a:r>
              <a:t> (+ bias)</a:t>
            </a:r>
          </a:p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Example: 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Predict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temperature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</a:p>
          <a:p>
            <a:pPr>
              <a:defRPr i="1">
                <a:latin typeface="+mj-lt"/>
                <a:ea typeface="+mj-ea"/>
                <a:cs typeface="+mj-cs"/>
                <a:sym typeface="Helvetica Neue"/>
              </a:defRPr>
            </a:pPr>
            <a:r>
              <a:t>Dataset: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temperatures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</m:oMath>
            </a14:m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from a random sample of days</a:t>
            </a:r>
            <a:endParaRPr i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i="1">
                <a:latin typeface="+mj-lt"/>
                <a:ea typeface="+mj-ea"/>
                <a:cs typeface="+mj-cs"/>
                <a:sym typeface="Helvetica Neue"/>
              </a:defRPr>
            </a:pPr>
            <a:r>
              <a:t>Hypothesis class: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Always predict the </a:t>
            </a:r>
            <a:r>
              <a:rPr>
                <a:solidFill>
                  <a:srgbClr val="C82506"/>
                </a:solidFill>
              </a:rPr>
              <a:t>same value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μ</m:t>
                </m:r>
              </m:oMath>
            </a14:m>
            <a:endParaRPr i="0" sz="5000">
              <a:latin typeface="Times Roman"/>
              <a:ea typeface="Times Roman"/>
              <a:cs typeface="Times Roman"/>
              <a:sym typeface="Times Roman"/>
            </a:endParaRPr>
          </a:p>
          <a:p>
            <a:pPr>
              <a:defRPr i="1">
                <a:latin typeface="+mj-lt"/>
                <a:ea typeface="+mj-ea"/>
                <a:cs typeface="+mj-cs"/>
                <a:sym typeface="Helvetica Neue"/>
              </a:defRPr>
            </a:pPr>
            <a:r>
              <a:t>Loss function: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i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μ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num>
                  <m:den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den>
                </m:f>
                <m:limUpp>
                  <m:e>
                    <m:limLow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lim>
                    </m:limLow>
                  </m:e>
                  <m:li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lim>
                </m:limUp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μ</m:t>
                </m:r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Optimization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Optimization</a:t>
            </a:r>
          </a:p>
        </p:txBody>
      </p:sp>
      <p:sp>
        <p:nvSpPr>
          <p:cNvPr id="192" name="Optimization: finding a value of   that minimizes…"/>
          <p:cNvSpPr txBox="1"/>
          <p:nvPr>
            <p:ph type="body" idx="1"/>
          </p:nvPr>
        </p:nvSpPr>
        <p:spPr>
          <a:xfrm>
            <a:off x="2667000" y="3750888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 defTabSz="813314">
              <a:spcBef>
                <a:spcPts val="3500"/>
              </a:spcBef>
              <a:buSzTx/>
              <a:buNone/>
              <a:defRPr b="1" sz="4300">
                <a:latin typeface="+mj-lt"/>
                <a:ea typeface="+mj-ea"/>
                <a:cs typeface="+mj-cs"/>
                <a:sym typeface="Helvetica Neue"/>
              </a:defRPr>
            </a:pPr>
            <a:r>
              <a:t>Optimization: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finding a value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that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minimizes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marL="0" indent="0" algn="ctr" defTabSz="813314">
              <a:spcBef>
                <a:spcPts val="3500"/>
              </a:spcBef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limLow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li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lim>
                </m:limLow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3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300"/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Temperature example: Find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μ</m:t>
                </m:r>
              </m:oMath>
            </a14:m>
            <a:r>
              <a:t> that makes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μ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small</a:t>
            </a:r>
          </a:p>
          <a:p>
            <a:pPr marL="0" indent="0" defTabSz="813314">
              <a:spcBef>
                <a:spcPts val="3500"/>
              </a:spcBef>
              <a:buSzTx/>
              <a:buNone/>
              <a:defRPr b="1" sz="4300">
                <a:latin typeface="+mj-lt"/>
                <a:ea typeface="+mj-ea"/>
                <a:cs typeface="+mj-cs"/>
                <a:sym typeface="Helvetica Neue"/>
              </a:defRPr>
            </a:pPr>
            <a:r>
              <a:t>Gradient descent: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Iteratively move from current estimate in the direction that makes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smaller</a:t>
            </a:r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discrete</a:t>
            </a:r>
            <a:r>
              <a:t> domains, this is just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hill climbing</a:t>
            </a:r>
            <a:r>
              <a:t>: </a:t>
            </a:r>
            <a:br/>
            <a:r>
              <a:t>Iteratively choose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neighbour</a:t>
            </a:r>
            <a:r>
              <a:t> that has minimum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lvl="2" marL="1485185" indent="-605074" defTabSz="813314">
              <a:spcBef>
                <a:spcPts val="3500"/>
              </a:spcBef>
              <a:defRPr sz="4300"/>
            </a:pPr>
            <a:r>
              <a:t>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continuous</a:t>
            </a:r>
            <a:r>
              <a:t> domains, neighbourhood is less well-defined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9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Derivatives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Derivatives</a:t>
            </a:r>
          </a:p>
        </p:txBody>
      </p:sp>
      <p:sp>
        <p:nvSpPr>
          <p:cNvPr id="195" name="The derivative   of a function   is the slope of   at point…"/>
          <p:cNvSpPr txBox="1"/>
          <p:nvPr>
            <p:ph type="body" sz="half" idx="1"/>
          </p:nvPr>
        </p:nvSpPr>
        <p:spPr>
          <a:xfrm>
            <a:off x="924999" y="3478212"/>
            <a:ext cx="10743383" cy="8840393"/>
          </a:xfrm>
          <a:prstGeom prst="rect">
            <a:avLst/>
          </a:prstGeom>
        </p:spPr>
        <p:txBody>
          <a:bodyPr/>
          <a:lstStyle/>
          <a:p>
            <a:pPr/>
            <a:r>
              <a:t>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derivative</a:t>
            </a:r>
            <a:r>
              <a:t>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num>
                  <m:den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den>
                </m:f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of a function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is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slope</a:t>
            </a:r>
            <a:r>
              <a:t>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at point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/>
            <a:r>
              <a:t>When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&gt;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</m:oMath>
            </a14:m>
            <a:r>
              <a:t>,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increases</a:t>
            </a:r>
            <a:r>
              <a:t> with small enough increases in </a:t>
            </a:r>
            <a:r>
              <a:rPr i="1">
                <a:latin typeface="+mj-lt"/>
                <a:ea typeface="+mj-ea"/>
                <a:cs typeface="+mj-cs"/>
                <a:sym typeface="Helvetica Neue"/>
              </a:rPr>
              <a:t>x</a:t>
            </a:r>
            <a:endParaRPr i="1">
              <a:latin typeface="+mj-lt"/>
              <a:ea typeface="+mj-ea"/>
              <a:cs typeface="+mj-cs"/>
              <a:sym typeface="Helvetica Neue"/>
            </a:endParaRPr>
          </a:p>
          <a:p>
            <a:pPr/>
            <a:r>
              <a:t>When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&lt;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</m:oMath>
            </a14:m>
            <a:r>
              <a:t>,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decreases</a:t>
            </a:r>
            <a:r>
              <a:t> with small enough increases in </a:t>
            </a:r>
            <a:r>
              <a:rPr i="1">
                <a:latin typeface="+mj-lt"/>
                <a:ea typeface="+mj-ea"/>
                <a:cs typeface="+mj-cs"/>
                <a:sym typeface="Helvetica Neue"/>
              </a:rPr>
              <a:t>x</a:t>
            </a:r>
            <a:endParaRPr sz="5000"/>
          </a:p>
        </p:txBody>
      </p:sp>
      <p:grpSp>
        <p:nvGrpSpPr>
          <p:cNvPr id="200" name="Group"/>
          <p:cNvGrpSpPr/>
          <p:nvPr/>
        </p:nvGrpSpPr>
        <p:grpSpPr>
          <a:xfrm>
            <a:off x="12049854" y="3452811"/>
            <a:ext cx="9597967" cy="10293114"/>
            <a:chOff x="-664526" y="-1661973"/>
            <a:chExt cx="9597966" cy="10293112"/>
          </a:xfrm>
        </p:grpSpPr>
        <p:graphicFrame>
          <p:nvGraphicFramePr>
            <p:cNvPr id="196" name="2D Line Chart"/>
            <p:cNvGraphicFramePr/>
            <p:nvPr/>
          </p:nvGraphicFramePr>
          <p:xfrm>
            <a:off x="-664527" y="-1661974"/>
            <a:ext cx="9597967" cy="9855212"/>
          </p:xfrm>
          <a:graphic xmlns:a="http://schemas.openxmlformats.org/drawingml/2006/main">
            <a:graphicData uri="http://schemas.openxmlformats.org/drawingml/2006/chart">
              <c:chart xmlns:c="http://schemas.openxmlformats.org/drawingml/2006/chart" r:id="rId2"/>
            </a:graphicData>
          </a:graphic>
        </p:graphicFrame>
        <p:grpSp>
          <p:nvGrpSpPr>
            <p:cNvPr id="199" name="Caption"/>
            <p:cNvGrpSpPr/>
            <p:nvPr/>
          </p:nvGrpSpPr>
          <p:grpSpPr>
            <a:xfrm>
              <a:off x="1" y="8419589"/>
              <a:ext cx="8890002" cy="211551"/>
              <a:chOff x="0" y="0"/>
              <a:chExt cx="8890001" cy="211550"/>
            </a:xfrm>
          </p:grpSpPr>
          <p:sp>
            <p:nvSpPr>
              <p:cNvPr id="197" name="Rectangle"/>
              <p:cNvSpPr/>
              <p:nvPr/>
            </p:nvSpPr>
            <p:spPr>
              <a:xfrm>
                <a:off x="0" y="0"/>
                <a:ext cx="8890002" cy="211551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</a:p>
            </p:txBody>
          </p:sp>
          <p:sp>
            <p:nvSpPr>
              <p:cNvPr id="198" name="A graph with   on the x-axis and quadratic   on -y-axis in blue, and linear   in green"/>
              <p:cNvSpPr txBox="1"/>
              <p:nvPr/>
            </p:nvSpPr>
            <p:spPr>
              <a:xfrm>
                <a:off x="0" y="0"/>
                <a:ext cx="8890002" cy="2044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j-lt"/>
                    <a:ea typeface="+mj-ea"/>
                    <a:cs typeface="+mj-cs"/>
                    <a:sym typeface="Helvetica Neue"/>
                  </a:defRPr>
                </a:pPr>
                <a:r>
                  <a:t>A graph with </a:t>
                </a:r>
                <a14:m>
                  <m:oMath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μ</m:t>
                    </m:r>
                  </m:oMath>
                </a14:m>
                <a:r>
                  <a:t> on the x-axis and quadratic </a:t>
                </a:r>
                <a14:m>
                  <m:oMath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μ</m:t>
                    </m:r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t> on -y-axis in blue, and linear </a:t>
                </a:r>
                <a14:m>
                  <m:oMath>
                    <m:sSup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</m:e>
                      <m:sup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μ</m:t>
                    </m:r>
                    <m: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t> in green</a:t>
                </a:r>
                <a:endParaRPr sz="660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9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Multiple Inputs"/>
          <p:cNvSpPr txBox="1"/>
          <p:nvPr>
            <p:ph type="title"/>
          </p:nvPr>
        </p:nvSpPr>
        <p:spPr>
          <a:xfrm>
            <a:off x="2667000" y="464762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Multiple Inputs</a:t>
            </a:r>
          </a:p>
        </p:txBody>
      </p:sp>
      <p:sp>
        <p:nvSpPr>
          <p:cNvPr id="203" name="Example: Predict the temperature based on pressure and humidity…"/>
          <p:cNvSpPr txBox="1"/>
          <p:nvPr>
            <p:ph type="body" idx="1"/>
          </p:nvPr>
        </p:nvSpPr>
        <p:spPr>
          <a:xfrm>
            <a:off x="2018406" y="3776288"/>
            <a:ext cx="19698594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j-lt"/>
                <a:ea typeface="+mj-ea"/>
                <a:cs typeface="+mj-cs"/>
                <a:sym typeface="Helvetica Neue"/>
              </a:defRPr>
            </a:pPr>
            <a:r>
              <a:t>Example: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Predict the temperature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based 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pressure and humidity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i="1">
                <a:latin typeface="+mj-lt"/>
                <a:ea typeface="+mj-ea"/>
                <a:cs typeface="+mj-cs"/>
                <a:sym typeface="Helvetica Neue"/>
              </a:defRPr>
            </a:pPr>
            <a:r>
              <a:t>Dataset: </a:t>
            </a:r>
            <a14:m>
              <m:oMath>
                <m:d>
                  <m:d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sSubSup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Sup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p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e>
                </m:d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d>
                  <m:d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sSubSup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Sup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p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e>
                </m:d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{"/>
                    <m:endChr m:val="}"/>
                  </m:dPr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e>
                        <m:r>
                          <m:rPr>
                            <m:sty m:val="b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p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e>
                </m:d>
              </m:oMath>
            </a14:m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i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i="1">
                <a:latin typeface="+mj-lt"/>
                <a:ea typeface="+mj-ea"/>
                <a:cs typeface="+mj-cs"/>
                <a:sym typeface="Helvetica Neue"/>
              </a:defRPr>
            </a:pPr>
            <a:r>
              <a:t>Hypothesis class: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i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Linear regression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;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endParaRPr baseline="-5998"/>
          </a:p>
          <a:p>
            <a:pPr>
              <a:defRPr i="1">
                <a:latin typeface="+mj-lt"/>
                <a:ea typeface="+mj-ea"/>
                <a:cs typeface="+mj-cs"/>
                <a:sym typeface="Helvetica Neue"/>
              </a:defRPr>
            </a:pPr>
            <a:r>
              <a:t>Loss function: 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num>
                  <m:den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den>
                </m:f>
                <m:limUpp>
                  <m:e>
                    <m:limLow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lim>
                    </m:limLow>
                  </m:e>
                  <m:li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lim>
                </m:limUpp>
                <m:sSup>
                  <m:e>
                    <m:d>
                      <m:dPr>
                        <m:ctrl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e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  <m:sup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e>
                            <m:r>
                              <m:rPr>
                                <m:sty m:val="b"/>
                              </m:rP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p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  <m:r>
                              <a:rPr xmlns:a="http://schemas.openxmlformats.org/drawingml/2006/main" sz="53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m:rPr>
                            <m:sty m:val="b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</m:oMath>
            </a14:m>
            <a:r>
              <a:rPr i="1" sz="4400">
                <a:latin typeface="+mj-lt"/>
                <a:ea typeface="+mj-ea"/>
                <a:cs typeface="+mj-cs"/>
                <a:sym typeface="Helvetica Neue"/>
              </a:rPr>
              <a:t> 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3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