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6BA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D8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Shape 15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2032000" y="357186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2032000" y="3643312"/>
            <a:ext cx="2032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2400"/>
              </a:spcBef>
            </a:lvl1pPr>
            <a:lvl2pPr>
              <a:spcBef>
                <a:spcPts val="2400"/>
              </a:spcBef>
            </a:lvl2pPr>
            <a:lvl3pPr>
              <a:spcBef>
                <a:spcPts val="2400"/>
              </a:spcBef>
            </a:lvl3pPr>
            <a:lvl4pPr>
              <a:spcBef>
                <a:spcPts val="2400"/>
              </a:spcBef>
            </a:lvl4pPr>
            <a:lvl5pPr>
              <a:spcBef>
                <a:spcPts val="24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5" name="Body Level One…"/>
          <p:cNvSpPr txBox="1"/>
          <p:nvPr>
            <p:ph type="body" idx="1"/>
          </p:nvPr>
        </p:nvSpPr>
        <p:spPr>
          <a:xfrm>
            <a:off x="2667000" y="3468246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378727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751014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>
            <a:lvl1pPr>
              <a:spcBef>
                <a:spcPts val="5900"/>
              </a:spcBef>
            </a:lvl1pPr>
            <a:lvl2pPr>
              <a:spcBef>
                <a:spcPts val="5900"/>
              </a:spcBef>
            </a:lvl2pPr>
            <a:lvl3pPr>
              <a:spcBef>
                <a:spcPts val="5900"/>
              </a:spcBef>
            </a:lvl3pPr>
            <a:lvl4pPr>
              <a:spcBef>
                <a:spcPts val="5900"/>
              </a:spcBef>
            </a:lvl4pPr>
            <a:lvl5pPr>
              <a:spcBef>
                <a:spcPts val="59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032000" y="378727"/>
            <a:ext cx="20320000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upervised Learning Introduction &amp; Framework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>
            <a:lvl1pPr defTabSz="780454">
              <a:defRPr sz="10600"/>
            </a:lvl1pPr>
          </a:lstStyle>
          <a:p>
            <a:pPr/>
            <a:r>
              <a:t>Supervised Learning Introduction &amp; Framework</a:t>
            </a:r>
          </a:p>
        </p:txBody>
      </p:sp>
      <p:sp>
        <p:nvSpPr>
          <p:cNvPr id="156" name="CMPUT 261: Introduction to Artificial Intelligence  P&amp;M §7.1-7.3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P&amp;M §7.1-7.3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gression Exampl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Regression Example</a:t>
            </a:r>
          </a:p>
        </p:txBody>
      </p:sp>
      <p:sp>
        <p:nvSpPr>
          <p:cNvPr id="216" name="Aim is to predict the value of target   based on features…"/>
          <p:cNvSpPr txBox="1"/>
          <p:nvPr>
            <p:ph type="body" sz="half" idx="1"/>
          </p:nvPr>
        </p:nvSpPr>
        <p:spPr>
          <a:xfrm>
            <a:off x="3556665" y="3620981"/>
            <a:ext cx="12707961" cy="8840394"/>
          </a:xfrm>
          <a:prstGeom prst="rect">
            <a:avLst/>
          </a:prstGeom>
        </p:spPr>
        <p:txBody>
          <a:bodyPr/>
          <a:lstStyle/>
          <a:p>
            <a:pPr marL="574515" indent="-574515" defTabSz="772239">
              <a:spcBef>
                <a:spcPts val="3300"/>
              </a:spcBef>
              <a:defRPr sz="4100"/>
            </a:pPr>
            <a:r>
              <a:t>Aim is to predict the value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</a:t>
            </a:r>
            <a:r>
              <a:t>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 based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features</a:t>
            </a:r>
            <a:r>
              <a:t>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</a:p>
          <a:p>
            <a:pPr marL="574515" indent="-574515" defTabSz="772239">
              <a:spcBef>
                <a:spcPts val="3300"/>
              </a:spcBef>
              <a:defRPr sz="4100"/>
            </a:pPr>
            <a:r>
              <a:t>Both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real-valued</a:t>
            </a:r>
          </a:p>
          <a:p>
            <a:pPr lvl="2" marL="1410176" indent="-574515" defTabSz="772239">
              <a:spcBef>
                <a:spcPts val="3300"/>
              </a:spcBef>
              <a:defRPr sz="41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Exact values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 both targets and features may not have been in the training set</a:t>
            </a:r>
          </a:p>
          <a:p>
            <a:pPr lvl="2" marL="1410176" indent="-574515" defTabSz="772239">
              <a:spcBef>
                <a:spcPts val="3300"/>
              </a:spcBef>
              <a:defRPr sz="4100"/>
            </a:pPr>
            <a:r>
              <a:t>Input 8 is an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interpolation</a:t>
            </a:r>
            <a:r>
              <a:t> problem: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within the range</a:t>
            </a:r>
            <a:r>
              <a:t> of the training examples' values</a:t>
            </a:r>
          </a:p>
          <a:p>
            <a:pPr lvl="2" marL="1410176" indent="-574515" defTabSz="772239">
              <a:spcBef>
                <a:spcPts val="3300"/>
              </a:spcBef>
              <a:defRPr sz="4100"/>
            </a:pPr>
            <a:r>
              <a:t>Input 9 is an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extrapolation</a:t>
            </a:r>
            <a:r>
              <a:t> problem: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outside</a:t>
            </a:r>
            <a:r>
              <a:t> the range of the training examples' values</a:t>
            </a:r>
            <a:endParaRPr sz="4717"/>
          </a:p>
        </p:txBody>
      </p:sp>
      <p:graphicFrame>
        <p:nvGraphicFramePr>
          <p:cNvPr id="217" name="Table 1-1"/>
          <p:cNvGraphicFramePr/>
          <p:nvPr/>
        </p:nvGraphicFramePr>
        <p:xfrm>
          <a:off x="17174784" y="4670359"/>
          <a:ext cx="3652549" cy="460057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217516"/>
                <a:gridCol w="1217516"/>
                <a:gridCol w="1217516"/>
              </a:tblGrid>
              <a:tr h="5858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i="1" sz="3000">
                          <a:sym typeface="Helvetica Neue Medium"/>
                        </a:rPr>
                        <a:t>i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x</a:t>
                      </a:r>
                      <a:r>
                        <a:rPr baseline="31999"/>
                        <a:t>(i)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608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0.7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1.7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608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1.1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2.4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608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1.3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2.5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735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1.7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862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2.6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2.1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862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6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3.1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2.3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862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7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3.9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8" name="Table 1-1-1"/>
          <p:cNvGraphicFramePr/>
          <p:nvPr/>
        </p:nvGraphicFramePr>
        <p:xfrm>
          <a:off x="17174784" y="10239530"/>
          <a:ext cx="3652550" cy="117246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17516"/>
                <a:gridCol w="1217516"/>
                <a:gridCol w="1217516"/>
              </a:tblGrid>
              <a:tr h="5862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8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?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5862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9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5.0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?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9" name="Equation"/>
          <p:cNvSpPr txBox="1"/>
          <p:nvPr/>
        </p:nvSpPr>
        <p:spPr>
          <a:xfrm>
            <a:off x="12148311" y="6722871"/>
            <a:ext cx="87377" cy="27025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i</m:t>
                  </m:r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Data Representation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Data Representation</a:t>
            </a:r>
          </a:p>
        </p:txBody>
      </p:sp>
      <p:sp>
        <p:nvSpPr>
          <p:cNvPr id="222" name="For real-valued features, we typically just record the feature values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 marL="513397" indent="-513397" defTabSz="690085">
              <a:spcBef>
                <a:spcPts val="3000"/>
              </a:spcBef>
              <a:defRPr sz="36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real-valued</a:t>
            </a:r>
            <a:r>
              <a:t> features, we typically just record the feature values</a:t>
            </a:r>
          </a:p>
          <a:p>
            <a:pPr marL="513397" indent="-513397" defTabSz="690085">
              <a:spcBef>
                <a:spcPts val="3000"/>
              </a:spcBef>
              <a:defRPr sz="36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discrete</a:t>
            </a:r>
            <a:r>
              <a:t> features, there are multiple options:</a:t>
            </a:r>
          </a:p>
          <a:p>
            <a:pPr lvl="2" marL="1260156" indent="-513397" defTabSz="690085">
              <a:spcBef>
                <a:spcPts val="30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Binary features: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code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or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</a:p>
          <a:p>
            <a:pPr lvl="2" marL="1260156" indent="-513397" defTabSz="690085">
              <a:spcBef>
                <a:spcPts val="3000"/>
              </a:spcBef>
              <a:defRPr sz="3600"/>
            </a:pPr>
            <a:r>
              <a:t>Can record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numeric</a:t>
            </a:r>
            <a:r>
              <a:t> values for each possible value</a:t>
            </a:r>
          </a:p>
          <a:p>
            <a:pPr lvl="4" marL="2006917" indent="-513396" defTabSz="690085">
              <a:spcBef>
                <a:spcPts val="30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Cardinal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values: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Differences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meaningful (e.g.,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1,2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7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lvl="4" marL="2006917" indent="-513396" defTabSz="690085">
              <a:spcBef>
                <a:spcPts val="30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Ordinal values: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Order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meaningful (e.g.,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lvl="4" marL="2006917" indent="-513396" defTabSz="690085">
              <a:spcBef>
                <a:spcPts val="30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Categorical values: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Neither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differences nor order meaningful (e.g.,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lvl="2" marL="1260156" indent="-513397" defTabSz="690085">
              <a:spcBef>
                <a:spcPts val="3000"/>
              </a:spcBef>
              <a:defRPr sz="3600"/>
            </a:pPr>
            <a:r>
              <a:t>Vector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indicator variables</a:t>
            </a:r>
            <a:r>
              <a:t>: One per feature value, exactly one is true</a:t>
            </a:r>
            <a:br/>
            <a:r>
              <a:t>(sometimes called a "one-hot" encoding)  (e.g.,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</m:oMath>
            </a14:m>
            <a:r>
              <a:t> as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1,0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 as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etc.)</a:t>
            </a:r>
            <a:endParaRPr sz="4245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lassification Example:…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Classification Example:</a:t>
            </a:r>
          </a:p>
          <a:p>
            <a:pPr defTabSz="698300">
              <a:defRPr sz="9500"/>
            </a:pPr>
            <a:r>
              <a:t>Holiday Preferences</a:t>
            </a:r>
          </a:p>
        </p:txBody>
      </p:sp>
      <p:sp>
        <p:nvSpPr>
          <p:cNvPr id="225" name="An agent wants to learn a person's preference for the length of holidays…"/>
          <p:cNvSpPr txBox="1"/>
          <p:nvPr>
            <p:ph type="body" sz="quarter" idx="1"/>
          </p:nvPr>
        </p:nvSpPr>
        <p:spPr>
          <a:xfrm>
            <a:off x="4387453" y="3643312"/>
            <a:ext cx="15609094" cy="3036096"/>
          </a:xfrm>
          <a:prstGeom prst="rect">
            <a:avLst/>
          </a:prstGeom>
        </p:spPr>
        <p:txBody>
          <a:bodyPr/>
          <a:lstStyle/>
          <a:p>
            <a:pPr marL="525621" indent="-525621" defTabSz="706515">
              <a:spcBef>
                <a:spcPts val="3000"/>
              </a:spcBef>
              <a:defRPr sz="3700"/>
            </a:pPr>
            <a:r>
              <a:t>An agent wants to learn a person's preference for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length</a:t>
            </a:r>
            <a:r>
              <a:t> of holidays</a:t>
            </a:r>
          </a:p>
          <a:p>
            <a:pPr marL="525621" indent="-525621" defTabSz="706515">
              <a:spcBef>
                <a:spcPts val="3000"/>
              </a:spcBef>
              <a:defRPr sz="3700"/>
            </a:pPr>
            <a:r>
              <a:t>Holiday can be for 1,2,3,4,5, or 6 days</a:t>
            </a:r>
          </a:p>
          <a:p>
            <a:pPr marL="525621" indent="-525621" defTabSz="706515">
              <a:spcBef>
                <a:spcPts val="3000"/>
              </a:spcBef>
              <a:defRPr sz="3700"/>
            </a:pPr>
            <a:r>
              <a:t>Two possible representations:</a:t>
            </a:r>
          </a:p>
        </p:txBody>
      </p:sp>
      <p:graphicFrame>
        <p:nvGraphicFramePr>
          <p:cNvPr id="226" name="Table 1-1"/>
          <p:cNvGraphicFramePr/>
          <p:nvPr/>
        </p:nvGraphicFramePr>
        <p:xfrm>
          <a:off x="5131386" y="7485936"/>
          <a:ext cx="3652548" cy="4600570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826274"/>
                <a:gridCol w="1826274"/>
              </a:tblGrid>
              <a:tr h="783315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i="1" sz="3000">
                          <a:sym typeface="Helvetica Neue Medium"/>
                        </a:rPr>
                        <a:t>i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986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4986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4986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8382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8382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7" name="Table 1-1-1"/>
          <p:cNvGraphicFramePr/>
          <p:nvPr/>
        </p:nvGraphicFramePr>
        <p:xfrm>
          <a:off x="10622829" y="7485936"/>
          <a:ext cx="6742544" cy="4600569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757374"/>
                <a:gridCol w="1141763"/>
                <a:gridCol w="1164151"/>
                <a:gridCol w="919814"/>
                <a:gridCol w="919814"/>
                <a:gridCol w="919814"/>
                <a:gridCol w="919814"/>
              </a:tblGrid>
              <a:tr h="78621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i="1" sz="3000">
                          <a:sym typeface="Helvetica Neue Medium"/>
                        </a:rPr>
                        <a:t>i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  <a:r>
                        <a:rPr baseline="-5998"/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  <a:r>
                        <a:rPr baseline="-5998"/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  <a:r>
                        <a:rPr baseline="-5998"/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  <a:r>
                        <a:rPr baseline="-5998"/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  <a:r>
                        <a:rPr baseline="-5998"/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i="1" sz="3000">
                          <a:solidFill>
                            <a:srgbClr val="000000"/>
                          </a:solidFill>
                          <a:sym typeface="Helvetica Neue Medium"/>
                        </a:defRPr>
                      </a:pPr>
                      <a:r>
                        <a:t>y</a:t>
                      </a:r>
                      <a:r>
                        <a:rPr baseline="31999"/>
                        <a:t>(i)</a:t>
                      </a:r>
                      <a:r>
                        <a:rPr baseline="-5998"/>
                        <a:t>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5264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5264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5264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6968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</a:tr>
              <a:tr h="7867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8" name="Question:…"/>
          <p:cNvSpPr txBox="1"/>
          <p:nvPr/>
        </p:nvSpPr>
        <p:spPr>
          <a:xfrm>
            <a:off x="19191569" y="7936224"/>
            <a:ext cx="4111729" cy="3190238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2400"/>
              </a:spcBef>
              <a:def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 algn="l">
              <a:spcBef>
                <a:spcPts val="2400"/>
              </a:spcBef>
              <a:def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are the advantages/disadvantages of each representation?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7" grpId="3"/>
      <p:bldP build="whole" bldLvl="1" animBg="1" rev="0" advAuto="0" spid="226" grpId="2"/>
      <p:bldP build="whole" bldLvl="1" animBg="1" rev="0" advAuto="0" spid="228" grpId="4"/>
      <p:bldP build="p" bldLvl="5" animBg="1" rev="0" advAuto="0" spid="22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eneralization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Generalization</a:t>
            </a:r>
          </a:p>
        </p:txBody>
      </p:sp>
      <p:sp>
        <p:nvSpPr>
          <p:cNvPr id="231" name="Question: What does it mean for a trained model to perform well?…"/>
          <p:cNvSpPr txBox="1"/>
          <p:nvPr>
            <p:ph type="body" idx="1"/>
          </p:nvPr>
        </p:nvSpPr>
        <p:spPr>
          <a:xfrm>
            <a:off x="2032000" y="3054363"/>
            <a:ext cx="20320000" cy="9852815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does it mean for a trained model to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perform well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We want to be able to make correct predictions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unseen</a:t>
            </a:r>
            <a:r>
              <a:t> data, not just the training examples</a:t>
            </a:r>
          </a:p>
          <a:p>
            <a:pPr lvl="2"/>
            <a:r>
              <a:t>We are even willing to sacrifice some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</a:t>
            </a:r>
            <a:r>
              <a:t> accuracy to achieve this</a:t>
            </a:r>
          </a:p>
          <a:p>
            <a:pPr lvl="2"/>
            <a:r>
              <a:t>We want our learners to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generalize</a:t>
            </a:r>
            <a:r>
              <a:t>: to go beyond the given training examples to classify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new examples</a:t>
            </a:r>
            <a:r>
              <a:t> well</a:t>
            </a: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Problem: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We can't measure performance on unobserved examples!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We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estimate</a:t>
            </a:r>
            <a:r>
              <a:t> generalization performance by evaluating performance on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set</a:t>
            </a:r>
            <a:r>
              <a:t>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?)</a:t>
            </a:r>
          </a:p>
          <a:p>
            <a:pPr lvl="2"/>
            <a:r>
              <a:t>The learning algorithm doesn't have access to the test data, but we do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eneralization Exampl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Generalization Example</a:t>
            </a:r>
          </a:p>
        </p:txBody>
      </p:sp>
      <p:sp>
        <p:nvSpPr>
          <p:cNvPr id="234" name="Example: Consider binary two classifiers, P and N…"/>
          <p:cNvSpPr txBox="1"/>
          <p:nvPr>
            <p:ph type="body" idx="1"/>
          </p:nvPr>
        </p:nvSpPr>
        <p:spPr>
          <a:xfrm>
            <a:off x="3928212" y="3643312"/>
            <a:ext cx="16527577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Consider binary two classifiers,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</a:t>
            </a:r>
            <a:endParaRPr b="0">
              <a:solidFill>
                <a:srgbClr val="5E5E5E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>
              <a:def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classifies all the </a:t>
            </a:r>
            <a:r>
              <a:rPr>
                <a:solidFill>
                  <a:srgbClr val="C82506"/>
                </a:solidFill>
              </a:rPr>
              <a:t>positive examples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from the training data as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and all others as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>
              <a:def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classifies all of the </a:t>
            </a:r>
            <a:r>
              <a:rPr>
                <a:solidFill>
                  <a:srgbClr val="C82506"/>
                </a:solidFill>
              </a:rPr>
              <a:t>negative examples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from the training data as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and all others as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classifier performs better on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classifier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better?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Bia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Bias</a:t>
            </a:r>
          </a:p>
        </p:txBody>
      </p:sp>
      <p:sp>
        <p:nvSpPr>
          <p:cNvPr id="237" name="The hypothesis is the function   that we learn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The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hypothesis</a:t>
            </a:r>
            <a:r>
              <a:t> is the function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that we learn</a:t>
            </a:r>
          </a:p>
          <a:p>
            <a:pPr/>
            <a:r>
              <a:t>The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hypothesis space</a:t>
            </a:r>
            <a:r>
              <a:t> is the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possible hypotheses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"Training a model" = </a:t>
            </a:r>
            <a:br/>
            <a:r>
              <a:t>"Choosing a hypothesis from the hypothesis space based on data"</a:t>
            </a:r>
          </a:p>
          <a:p>
            <a:pPr/>
            <a:r>
              <a:t>A preference for one hypothesis over another is called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bias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Bias is not a bad thing in this context!</a:t>
            </a:r>
          </a:p>
          <a:p>
            <a:pPr lvl="2"/>
            <a:r>
              <a:t>Preference for "simple" models is a bias </a:t>
            </a:r>
          </a:p>
          <a:p>
            <a:pPr lvl="2"/>
            <a:r>
              <a:t>Which bias works best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generalization</a:t>
            </a:r>
            <a:r>
              <a:t> is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empirical</a:t>
            </a:r>
            <a:r>
              <a:t> question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hoosing Bia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Choosing Bias</a:t>
            </a:r>
          </a:p>
        </p:txBody>
      </p:sp>
      <p:sp>
        <p:nvSpPr>
          <p:cNvPr id="240" name="TODO: example for choosing number of features to use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TODO: example for choosing number of features to use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Learning as Search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Learning as Search</a:t>
            </a:r>
          </a:p>
        </p:txBody>
      </p:sp>
      <p:sp>
        <p:nvSpPr>
          <p:cNvPr id="243" name="Given training data, a hypothesis space, an error measurement, and a bias, learning can be reduced to local search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Given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data</a:t>
            </a:r>
            <a:r>
              <a:t>,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hypothesis space</a:t>
            </a:r>
            <a:r>
              <a:t>, an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error measurement</a:t>
            </a:r>
            <a:r>
              <a:t>, and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bias</a:t>
            </a:r>
            <a:r>
              <a:t>, learning can be reduced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local search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Learning searches the hypothesis space trying to find the hypothesis that best fits the data given the bias</a:t>
            </a:r>
          </a:p>
          <a:p>
            <a:pPr lvl="2"/>
            <a:r>
              <a:t>Search space is prohibitively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large</a:t>
            </a:r>
            <a:r>
              <a:t> (typically infinite)</a:t>
            </a:r>
          </a:p>
          <a:p>
            <a:pPr lvl="2"/>
            <a:r>
              <a:t>Almost all supervised learning methods are versions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local search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Measuring Prediction Error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Measuring Prediction Error</a:t>
            </a:r>
          </a:p>
        </p:txBody>
      </p:sp>
      <p:sp>
        <p:nvSpPr>
          <p:cNvPr id="246" name="We choose our hypothesis partly by measuring its performance on training data…"/>
          <p:cNvSpPr txBox="1"/>
          <p:nvPr>
            <p:ph type="body" idx="1"/>
          </p:nvPr>
        </p:nvSpPr>
        <p:spPr>
          <a:xfrm>
            <a:off x="2032000" y="3664853"/>
            <a:ext cx="20320000" cy="8528648"/>
          </a:xfrm>
          <a:prstGeom prst="rect">
            <a:avLst/>
          </a:prstGeom>
        </p:spPr>
        <p:txBody>
          <a:bodyPr/>
          <a:lstStyle/>
          <a:p>
            <a:pPr/>
            <a:r>
              <a:t>We choose our hypothesis partly by measuring its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performance</a:t>
            </a:r>
            <a:r>
              <a:t> on training data</a:t>
            </a: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other consideration?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This is usually described 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minimizing</a:t>
            </a:r>
            <a:r>
              <a:t> some quantitative measurement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error</a:t>
            </a:r>
            <a:r>
              <a:t> (or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</a:t>
            </a:r>
            <a:r>
              <a:t>)</a:t>
            </a: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might error mean?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6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0/1 Error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0/1 Error</a:t>
            </a:r>
          </a:p>
        </p:txBody>
      </p:sp>
      <p:sp>
        <p:nvSpPr>
          <p:cNvPr id="249" name="Definition: The 0/1 error for a dataset of   examples and hypothesis   is the number of examples for which the prediction was not correct: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 marL="0" indent="0" defTabSz="764024">
              <a:spcBef>
                <a:spcPts val="3300"/>
              </a:spcBef>
              <a:buSzTx/>
              <a:buNone/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0/1 error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of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 and hypothesis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number of examples for which the prediction was not correct:</a:t>
            </a:r>
          </a:p>
          <a:p>
            <a:pPr marL="0" indent="0" algn="ctr" defTabSz="764024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limUpp>
                  <m:e>
                    <m:limLow>
                      <m:e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d>
                  <m:d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sSup>
                      <m:e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e>
                        <m:r>
                          <m:rPr>
                            <m:sty m:val="b"/>
                          </m:rP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40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000"/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Not appropriate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real-valued</a:t>
            </a:r>
            <a:r>
              <a:t> target features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?)</a:t>
            </a:r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Does not take into account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how wrong</a:t>
            </a:r>
            <a:r>
              <a:t> the answer is</a:t>
            </a: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e.g.,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d>
                  <m:d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e>
                </m:d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d>
                  <m:d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e>
                </m:d>
              </m:oMath>
            </a14:m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Most appropriate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</a:t>
            </a:r>
            <a:r>
              <a:t> 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categorical</a:t>
            </a:r>
            <a:r>
              <a:t> target features</a:t>
            </a:r>
          </a:p>
        </p:txBody>
      </p:sp>
      <p:sp>
        <p:nvSpPr>
          <p:cNvPr id="250" name="is indicator function:…"/>
          <p:cNvSpPr txBox="1"/>
          <p:nvPr/>
        </p:nvSpPr>
        <p:spPr>
          <a:xfrm>
            <a:off x="16701181" y="8181966"/>
            <a:ext cx="5176241" cy="1661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⋅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 is </a:t>
            </a:r>
            <a:r>
              <a:rPr sz="32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indicator function</a:t>
            </a:r>
            <a:r>
              <a:rPr sz="3200">
                <a:latin typeface="+mn-lt"/>
                <a:ea typeface="+mn-ea"/>
                <a:cs typeface="+mn-cs"/>
                <a:sym typeface="Helvetica Neue"/>
              </a:rPr>
              <a:t>:</a:t>
            </a:r>
            <a:endParaRPr>
              <a:latin typeface="+mn-lt"/>
              <a:ea typeface="+mn-ea"/>
              <a:cs typeface="+mn-cs"/>
              <a:sym typeface="Helvetica Neue"/>
            </a:endParaRPr>
          </a:p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 value is 1 if the expression </a:t>
            </a:r>
          </a:p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in brackets is TRUE, else 0</a:t>
            </a:r>
          </a:p>
        </p:txBody>
      </p:sp>
      <p:sp>
        <p:nvSpPr>
          <p:cNvPr id="251" name="Line"/>
          <p:cNvSpPr/>
          <p:nvPr/>
        </p:nvSpPr>
        <p:spPr>
          <a:xfrm flipH="1" flipV="1">
            <a:off x="10984754" y="7000385"/>
            <a:ext cx="5828548" cy="1439747"/>
          </a:xfrm>
          <a:prstGeom prst="line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1" grpId="1"/>
      <p:bldP build="whole" bldLvl="1" animBg="1" rev="0" advAuto="0" spid="250" grpId="2"/>
      <p:bldP build="p" bldLvl="5" animBg="1" rev="0" advAuto="0" spid="249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ssignment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lvl="1"/>
            <a:r>
              <a:t>Assignments</a:t>
            </a:r>
          </a:p>
        </p:txBody>
      </p:sp>
      <p:sp>
        <p:nvSpPr>
          <p:cNvPr id="159" name="Assignment #2 is now available…"/>
          <p:cNvSpPr txBox="1"/>
          <p:nvPr>
            <p:ph type="body" idx="1"/>
          </p:nvPr>
        </p:nvSpPr>
        <p:spPr>
          <a:xfrm>
            <a:off x="2667000" y="3468246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Assignment #2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now available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Due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Oct 21/2025</a:t>
            </a:r>
            <a:r>
              <a:t> (two weeks from today) at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11:59pm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Absolute Error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Absolute Error</a:t>
            </a:r>
          </a:p>
        </p:txBody>
      </p:sp>
      <p:sp>
        <p:nvSpPr>
          <p:cNvPr id="254" name="Definition: The absolute error for a dataset of   examples and hypothesis   is the sum of absolute distances between the predicted target value and the actual target value: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absolute error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 and hypothesis 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sum of absolute distances between the predicted target value and the actual target value: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nary>
                    <m:nary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chr m:val="∑"/>
                      <m:limLoc m:val="undOvr"/>
                      <m:grow m:val="1"/>
                      <m:subHide m:val="off"/>
                      <m:supHide m:val="off"/>
                    </m:naryPr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p>
                    <m:e>
                      <m:d>
                        <m:dPr>
                          <m:ctrl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|"/>
                          <m:endChr m:val="|"/>
                        </m:dPr>
                        <m:e>
                          <m:s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e>
                  </m:nary>
                </m:oMath>
              </m:oMathPara>
            </a14:m>
            <a:endParaRPr sz="5000"/>
          </a:p>
          <a:p>
            <a:pPr/>
            <a:r>
              <a:t>Meaningless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categorical</a:t>
            </a:r>
            <a:r>
              <a:t> variables</a:t>
            </a:r>
          </a:p>
          <a:p>
            <a:pPr/>
            <a:r>
              <a:t>Takes account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how wrong</a:t>
            </a:r>
            <a:r>
              <a:t> the predictions are</a:t>
            </a:r>
          </a:p>
          <a:p>
            <a:pPr/>
            <a:r>
              <a:t>Most appropriate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cardinal</a:t>
            </a:r>
            <a:r>
              <a:t> or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possibly</a:t>
            </a:r>
            <a:r>
              <a:t>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ordinal</a:t>
            </a:r>
            <a:r>
              <a:t> values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quared Error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Squared Error</a:t>
            </a:r>
          </a:p>
        </p:txBody>
      </p:sp>
      <p:sp>
        <p:nvSpPr>
          <p:cNvPr id="257" name="Definition: The squared error (or sum of squares error or mean squared error) for a dataset of   examples and hypothesis   is the sum of squared distances between the predicted target value and the actual target value:…"/>
          <p:cNvSpPr txBox="1"/>
          <p:nvPr>
            <p:ph type="body" idx="1"/>
          </p:nvPr>
        </p:nvSpPr>
        <p:spPr>
          <a:xfrm>
            <a:off x="2032000" y="2972633"/>
            <a:ext cx="20320000" cy="1030193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squared error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(or sum of squares error or mean squared error) for a dataset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 and hypothesis 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sum of squared distances between the predicted target value and the actual target value: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nary>
                    <m:nary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chr m:val="∑"/>
                      <m:limLoc m:val="undOvr"/>
                      <m:grow m:val="1"/>
                      <m:subHide m:val="off"/>
                      <m:supHide m:val="off"/>
                    </m:naryPr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p>
                    <m:e>
                      <m:sSup>
                        <m:e>
                          <m:d>
                            <m:dPr>
                              <m:ctrl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e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e>
                                <m:sup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-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e>
                                  <m:r>
                                    <m:rPr>
                                      <m:sty m:val="b"/>
                                    </m:rP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e>
                  </m:nary>
                </m:oMath>
              </m:oMathPara>
            </a14:m>
            <a:endParaRPr sz="5000"/>
          </a:p>
          <a:p>
            <a:pPr/>
            <a:r>
              <a:t>Meaningless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categorical</a:t>
            </a:r>
            <a:r>
              <a:t> variables</a:t>
            </a:r>
          </a:p>
          <a:p>
            <a:pPr/>
            <a:r>
              <a:t>Takes account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how wrong</a:t>
            </a:r>
            <a:r>
              <a:t> the predictions are</a:t>
            </a:r>
          </a:p>
          <a:p>
            <a:pPr lvl="1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Large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errors are much more important than </a:t>
            </a:r>
            <a:r>
              <a:t>small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errors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Most appropriate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cardinal</a:t>
            </a:r>
            <a:r>
              <a:t> values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7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Worst-Case Error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Worst-Case Error</a:t>
            </a:r>
          </a:p>
        </p:txBody>
      </p:sp>
      <p:sp>
        <p:nvSpPr>
          <p:cNvPr id="260" name="Definition: The worst-case error for a dataset of   examples and hypothesis   is the maximum absolute difference between the predicted target value and the actual target value: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 marL="0" indent="0" defTabSz="813314">
              <a:spcBef>
                <a:spcPts val="3500"/>
              </a:spcBef>
              <a:buSzTx/>
              <a:buNone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worst-case error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 and hypothesis 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maximum absolute difference between the predicted target value and the actual target value:</a:t>
            </a:r>
          </a:p>
          <a:p>
            <a:pPr marL="0" indent="0" defTabSz="813314">
              <a:spcBef>
                <a:spcPts val="3500"/>
              </a:spcBef>
              <a:buSzTx/>
              <a:buNone/>
              <a:defRPr sz="4300"/>
            </a:pP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Meaningless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categorical</a:t>
            </a:r>
            <a:r>
              <a:t> variables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Takes account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how wrong</a:t>
            </a:r>
            <a:r>
              <a:t> the predictions are</a:t>
            </a:r>
          </a:p>
          <a:p>
            <a:pPr lvl="1" marL="1045130" indent="-605074" defTabSz="813314">
              <a:spcBef>
                <a:spcPts val="3500"/>
              </a:spcBef>
              <a:defRPr sz="4300"/>
            </a:pPr>
            <a:r>
              <a:t>but only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one example</a:t>
            </a: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r>
              <a:t>(the one whose prediction is furthest from the true target)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Most appropriate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cardinal</a:t>
            </a:r>
            <a:r>
              <a:t> values</a:t>
            </a:r>
          </a:p>
        </p:txBody>
      </p:sp>
      <p:sp>
        <p:nvSpPr>
          <p:cNvPr id="261" name="Equation"/>
          <p:cNvSpPr txBox="1"/>
          <p:nvPr/>
        </p:nvSpPr>
        <p:spPr>
          <a:xfrm>
            <a:off x="10136294" y="6219233"/>
            <a:ext cx="4328717" cy="108077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Low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lim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Low>
                  <m:d>
                    <m:d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|"/>
                      <m:endChr m:val="|"/>
                    </m:dPr>
                    <m:e>
                      <m:sSup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p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44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robabilistic Predictor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Probabilistic Predictors</a:t>
            </a:r>
          </a:p>
        </p:txBody>
      </p:sp>
      <p:sp>
        <p:nvSpPr>
          <p:cNvPr id="264" name="Rather than predicting exactly what a target value will be, many common algorithms predict a probability distribution over possible values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Rather than predicting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</a:t>
            </a:r>
            <a:r>
              <a:t> what a target value will be, many common algorithms predict a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probability distribution</a:t>
            </a:r>
            <a:r>
              <a:t> over possible values</a:t>
            </a:r>
          </a:p>
          <a:p>
            <a:pPr lvl="2"/>
            <a:r>
              <a:t>Especially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classification</a:t>
            </a:r>
            <a:r>
              <a:t> tasks</a:t>
            </a:r>
          </a:p>
          <a:p>
            <a:pPr/>
            <a:r>
              <a:t>Vectors of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indicator variables</a:t>
            </a:r>
            <a:r>
              <a:t> are the most common data representation for this scheme:</a:t>
            </a:r>
          </a:p>
          <a:p>
            <a:pPr lvl="2"/>
            <a:r>
              <a:t>Target features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</a:t>
            </a:r>
            <a:r>
              <a:t> examples have a single 1 for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true</a:t>
            </a:r>
            <a:r>
              <a:t> value</a:t>
            </a: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Predicted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values are </a:t>
            </a:r>
            <a:r>
              <a:t>probabilities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that sum to 1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robabilistic Predictions Exampl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>
            <a:lvl1pPr defTabSz="813314">
              <a:defRPr sz="11000"/>
            </a:lvl1pPr>
          </a:lstStyle>
          <a:p>
            <a:pPr/>
            <a:r>
              <a:t>Probabilistic Predictions Example</a:t>
            </a:r>
          </a:p>
        </p:txBody>
      </p:sp>
      <p:grpSp>
        <p:nvGrpSpPr>
          <p:cNvPr id="284" name="Group"/>
          <p:cNvGrpSpPr/>
          <p:nvPr/>
        </p:nvGrpSpPr>
        <p:grpSpPr>
          <a:xfrm>
            <a:off x="3873087" y="6298146"/>
            <a:ext cx="7488237" cy="6194644"/>
            <a:chOff x="25400" y="25400"/>
            <a:chExt cx="7488235" cy="6194642"/>
          </a:xfrm>
        </p:grpSpPr>
        <p:graphicFrame>
          <p:nvGraphicFramePr>
            <p:cNvPr id="267" name="Table 1"/>
            <p:cNvGraphicFramePr/>
            <p:nvPr/>
          </p:nvGraphicFramePr>
          <p:xfrm>
            <a:off x="25400" y="25400"/>
            <a:ext cx="7488236" cy="6194643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1872059"/>
                  <a:gridCol w="1872059"/>
                  <a:gridCol w="1872059"/>
                  <a:gridCol w="1872059"/>
                </a:tblGrid>
                <a:tr h="2064881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4400">
                            <a:latin typeface="+mn-lt"/>
                            <a:ea typeface="+mn-ea"/>
                            <a:cs typeface="+mn-cs"/>
                            <a:sym typeface="Helvetica Neue"/>
                          </a:rPr>
                          <a:t>X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n-lt"/>
                            <a:ea typeface="+mn-ea"/>
                            <a:cs typeface="+mn-cs"/>
                            <a:sym typeface="Helvetica Neue"/>
                          </a:defRPr>
                        </a:pPr>
                        <a:r>
                          <a:t>Y</a:t>
                        </a:r>
                        <a:r>
                          <a:rPr baseline="-5998"/>
                          <a:t>cat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n-lt"/>
                            <a:ea typeface="+mn-ea"/>
                            <a:cs typeface="+mn-cs"/>
                            <a:sym typeface="Helvetica Neue"/>
                          </a:defRPr>
                        </a:pPr>
                        <a:r>
                          <a:t>Y</a:t>
                        </a:r>
                        <a:r>
                          <a:rPr baseline="-5998"/>
                          <a:t>dog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n-lt"/>
                            <a:ea typeface="+mn-ea"/>
                            <a:cs typeface="+mn-cs"/>
                            <a:sym typeface="Helvetica Neue"/>
                          </a:defRPr>
                        </a:pPr>
                        <a:r>
                          <a:t>Y</a:t>
                        </a:r>
                        <a:r>
                          <a:rPr baseline="-5998"/>
                          <a:t>panda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</a:tr>
                <a:tr h="2064881"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2064881"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1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grpSp>
          <p:nvGrpSpPr>
            <p:cNvPr id="275" name="Group"/>
            <p:cNvGrpSpPr/>
            <p:nvPr/>
          </p:nvGrpSpPr>
          <p:grpSpPr>
            <a:xfrm>
              <a:off x="393690" y="4558132"/>
              <a:ext cx="1088153" cy="1199044"/>
              <a:chOff x="-1" y="0"/>
              <a:chExt cx="1088152" cy="1199042"/>
            </a:xfrm>
          </p:grpSpPr>
          <p:grpSp>
            <p:nvGrpSpPr>
              <p:cNvPr id="271" name="Group"/>
              <p:cNvGrpSpPr/>
              <p:nvPr/>
            </p:nvGrpSpPr>
            <p:grpSpPr>
              <a:xfrm>
                <a:off x="-2" y="-1"/>
                <a:ext cx="1088154" cy="909153"/>
                <a:chOff x="0" y="0"/>
                <a:chExt cx="1088152" cy="909152"/>
              </a:xfrm>
            </p:grpSpPr>
            <p:sp>
              <p:nvSpPr>
                <p:cNvPr id="268" name="Oval"/>
                <p:cNvSpPr/>
                <p:nvPr/>
              </p:nvSpPr>
              <p:spPr>
                <a:xfrm>
                  <a:off x="94956" y="108964"/>
                  <a:ext cx="863809" cy="800189"/>
                </a:xfrm>
                <a:prstGeom prst="ellipse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9" name="Triangle"/>
                <p:cNvSpPr/>
                <p:nvPr/>
              </p:nvSpPr>
              <p:spPr>
                <a:xfrm>
                  <a:off x="-1" y="-1"/>
                  <a:ext cx="740121" cy="45514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0" name="Triangle"/>
                <p:cNvSpPr/>
                <p:nvPr/>
              </p:nvSpPr>
              <p:spPr>
                <a:xfrm>
                  <a:off x="348032" y="-1"/>
                  <a:ext cx="740121" cy="45514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274" name="Caption"/>
              <p:cNvGrpSpPr/>
              <p:nvPr/>
            </p:nvGrpSpPr>
            <p:grpSpPr>
              <a:xfrm>
                <a:off x="-1" y="1010750"/>
                <a:ext cx="1088152" cy="188292"/>
                <a:chOff x="0" y="0"/>
                <a:chExt cx="1088150" cy="188291"/>
              </a:xfrm>
            </p:grpSpPr>
            <p:sp>
              <p:nvSpPr>
                <p:cNvPr id="272" name="Rectangle"/>
                <p:cNvSpPr/>
                <p:nvPr/>
              </p:nvSpPr>
              <p:spPr>
                <a:xfrm>
                  <a:off x="0" y="0"/>
                  <a:ext cx="1088151" cy="188292"/>
                </a:xfrm>
                <a:prstGeom prst="roundRect">
                  <a:avLst>
                    <a:gd name="adj" fmla="val 0"/>
                  </a:avLst>
                </a:prstGeom>
                <a:solidFill>
                  <a:srgbClr val="000000">
                    <a:alpha val="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t">
                  <a:noAutofit/>
                </a:bodyPr>
                <a:lstStyle/>
                <a:p>
                  <a:pPr>
                    <a:defRPr b="1" sz="600">
                      <a:solidFill>
                        <a:srgbClr val="D6D5D5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73" name="silhouette 2"/>
                <p:cNvSpPr txBox="1"/>
                <p:nvPr/>
              </p:nvSpPr>
              <p:spPr>
                <a:xfrm>
                  <a:off x="-1" y="-1"/>
                  <a:ext cx="1088152" cy="18829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50800" tIns="50800" rIns="50800" bIns="50800" numCol="1" anchor="t">
                  <a:spAutoFit/>
                </a:bodyPr>
                <a:lstStyle>
                  <a:lvl1pPr>
                    <a:defRPr b="1" sz="600">
                      <a:solidFill>
                        <a:srgbClr val="D6D5D5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silhouette 2</a:t>
                  </a:r>
                </a:p>
              </p:txBody>
            </p:sp>
          </p:grpSp>
        </p:grpSp>
        <p:grpSp>
          <p:nvGrpSpPr>
            <p:cNvPr id="283" name="Group"/>
            <p:cNvGrpSpPr/>
            <p:nvPr/>
          </p:nvGrpSpPr>
          <p:grpSpPr>
            <a:xfrm>
              <a:off x="480565" y="2668147"/>
              <a:ext cx="914403" cy="1199043"/>
              <a:chOff x="0" y="0"/>
              <a:chExt cx="914402" cy="1199041"/>
            </a:xfrm>
          </p:grpSpPr>
          <p:grpSp>
            <p:nvGrpSpPr>
              <p:cNvPr id="279" name="Group"/>
              <p:cNvGrpSpPr/>
              <p:nvPr/>
            </p:nvGrpSpPr>
            <p:grpSpPr>
              <a:xfrm>
                <a:off x="52733" y="0"/>
                <a:ext cx="808937" cy="909152"/>
                <a:chOff x="0" y="0"/>
                <a:chExt cx="808935" cy="909151"/>
              </a:xfrm>
            </p:grpSpPr>
            <p:sp>
              <p:nvSpPr>
                <p:cNvPr id="276" name="Oval"/>
                <p:cNvSpPr/>
                <p:nvPr/>
              </p:nvSpPr>
              <p:spPr>
                <a:xfrm>
                  <a:off x="-1" y="221509"/>
                  <a:ext cx="808937" cy="687643"/>
                </a:xfrm>
                <a:prstGeom prst="ellipse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7" name="Triangle"/>
                <p:cNvSpPr/>
                <p:nvPr/>
              </p:nvSpPr>
              <p:spPr>
                <a:xfrm>
                  <a:off x="43286" y="-1"/>
                  <a:ext cx="372861" cy="39112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8" name="Triangle"/>
                <p:cNvSpPr/>
                <p:nvPr/>
              </p:nvSpPr>
              <p:spPr>
                <a:xfrm>
                  <a:off x="406229" y="-1"/>
                  <a:ext cx="372862" cy="39112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282" name="Caption"/>
              <p:cNvGrpSpPr/>
              <p:nvPr/>
            </p:nvGrpSpPr>
            <p:grpSpPr>
              <a:xfrm>
                <a:off x="-1" y="1010750"/>
                <a:ext cx="914404" cy="188292"/>
                <a:chOff x="0" y="0"/>
                <a:chExt cx="914402" cy="188291"/>
              </a:xfrm>
            </p:grpSpPr>
            <p:sp>
              <p:nvSpPr>
                <p:cNvPr id="280" name="Rectangle"/>
                <p:cNvSpPr/>
                <p:nvPr/>
              </p:nvSpPr>
              <p:spPr>
                <a:xfrm>
                  <a:off x="0" y="0"/>
                  <a:ext cx="914403" cy="188292"/>
                </a:xfrm>
                <a:prstGeom prst="roundRect">
                  <a:avLst>
                    <a:gd name="adj" fmla="val 0"/>
                  </a:avLst>
                </a:prstGeom>
                <a:solidFill>
                  <a:srgbClr val="000000">
                    <a:alpha val="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t">
                  <a:noAutofit/>
                </a:bodyPr>
                <a:lstStyle/>
                <a:p>
                  <a:pPr>
                    <a:defRPr b="1" sz="600">
                      <a:solidFill>
                        <a:srgbClr val="D6D5D5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81" name="silhouette 1"/>
                <p:cNvSpPr txBox="1"/>
                <p:nvPr/>
              </p:nvSpPr>
              <p:spPr>
                <a:xfrm>
                  <a:off x="-1" y="-1"/>
                  <a:ext cx="914404" cy="18829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50800" tIns="50800" rIns="50800" bIns="50800" numCol="1" anchor="t">
                  <a:spAutoFit/>
                </a:bodyPr>
                <a:lstStyle>
                  <a:lvl1pPr>
                    <a:defRPr b="1" sz="600">
                      <a:solidFill>
                        <a:srgbClr val="D6D5D5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silhouette 1</a:t>
                  </a:r>
                </a:p>
              </p:txBody>
            </p:sp>
          </p:grpSp>
        </p:grpSp>
      </p:grpSp>
      <p:grpSp>
        <p:nvGrpSpPr>
          <p:cNvPr id="294" name="Group"/>
          <p:cNvGrpSpPr/>
          <p:nvPr/>
        </p:nvGrpSpPr>
        <p:grpSpPr>
          <a:xfrm>
            <a:off x="13544689" y="7364947"/>
            <a:ext cx="8383145" cy="4017467"/>
            <a:chOff x="25400" y="25400"/>
            <a:chExt cx="8383144" cy="4017466"/>
          </a:xfrm>
        </p:grpSpPr>
        <p:graphicFrame>
          <p:nvGraphicFramePr>
            <p:cNvPr id="285" name="Table 1-1"/>
            <p:cNvGraphicFramePr/>
            <p:nvPr/>
          </p:nvGraphicFramePr>
          <p:xfrm>
            <a:off x="25400" y="25400"/>
            <a:ext cx="8383145" cy="4017467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2095786"/>
                  <a:gridCol w="2095786"/>
                  <a:gridCol w="1881264"/>
                  <a:gridCol w="2310308"/>
                </a:tblGrid>
                <a:tr h="2008733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4400">
                            <a:latin typeface="+mn-lt"/>
                            <a:ea typeface="+mn-ea"/>
                            <a:cs typeface="+mn-cs"/>
                            <a:sym typeface="Helvetica Neue"/>
                          </a:rPr>
                          <a:t>X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n-lt"/>
                            <a:ea typeface="+mn-ea"/>
                            <a:cs typeface="+mn-cs"/>
                            <a:sym typeface="Helvetica Neue"/>
                          </a:defRPr>
                        </a:pPr>
                        <a:r>
                          <a:t>h(X)</a:t>
                        </a:r>
                        <a:r>
                          <a:rPr baseline="-5998"/>
                          <a:t>cat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n-lt"/>
                            <a:ea typeface="+mn-ea"/>
                            <a:cs typeface="+mn-cs"/>
                            <a:sym typeface="Helvetica Neue"/>
                          </a:defRPr>
                        </a:pPr>
                        <a:r>
                          <a:t>h(X)</a:t>
                        </a:r>
                        <a:r>
                          <a:rPr baseline="-5998"/>
                          <a:t>dog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n-lt"/>
                            <a:ea typeface="+mn-ea"/>
                            <a:cs typeface="+mn-cs"/>
                            <a:sym typeface="Helvetica Neue"/>
                          </a:defRPr>
                        </a:pPr>
                        <a:r>
                          <a:t>h(X)</a:t>
                        </a:r>
                        <a:r>
                          <a:rPr baseline="-5998"/>
                          <a:t>panda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</a:tr>
                <a:tr h="2008733"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0.5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0.45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0.05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grpSp>
          <p:nvGrpSpPr>
            <p:cNvPr id="293" name="Group"/>
            <p:cNvGrpSpPr/>
            <p:nvPr/>
          </p:nvGrpSpPr>
          <p:grpSpPr>
            <a:xfrm>
              <a:off x="447864" y="2466218"/>
              <a:ext cx="1361660" cy="1174662"/>
              <a:chOff x="0" y="0"/>
              <a:chExt cx="1361658" cy="1174660"/>
            </a:xfrm>
          </p:grpSpPr>
          <p:grpSp>
            <p:nvGrpSpPr>
              <p:cNvPr id="289" name="Group"/>
              <p:cNvGrpSpPr/>
              <p:nvPr/>
            </p:nvGrpSpPr>
            <p:grpSpPr>
              <a:xfrm>
                <a:off x="-1" y="-1"/>
                <a:ext cx="1361660" cy="884771"/>
                <a:chOff x="0" y="0"/>
                <a:chExt cx="1361658" cy="884770"/>
              </a:xfrm>
            </p:grpSpPr>
            <p:sp>
              <p:nvSpPr>
                <p:cNvPr id="286" name="Oval"/>
                <p:cNvSpPr/>
                <p:nvPr/>
              </p:nvSpPr>
              <p:spPr>
                <a:xfrm>
                  <a:off x="272653" y="236083"/>
                  <a:ext cx="828593" cy="648687"/>
                </a:xfrm>
                <a:prstGeom prst="ellipse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7" name="Triangle"/>
                <p:cNvSpPr/>
                <p:nvPr/>
              </p:nvSpPr>
              <p:spPr>
                <a:xfrm rot="2700000">
                  <a:off x="915189" y="55806"/>
                  <a:ext cx="340459" cy="4408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4046" y="0"/>
                      </a:moveTo>
                      <a:lnTo>
                        <a:pt x="21600" y="19569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8" name="Triangle"/>
                <p:cNvSpPr/>
                <p:nvPr/>
              </p:nvSpPr>
              <p:spPr>
                <a:xfrm flipH="1" rot="18900000">
                  <a:off x="106010" y="55806"/>
                  <a:ext cx="340460" cy="4408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4046" y="0"/>
                      </a:moveTo>
                      <a:lnTo>
                        <a:pt x="21600" y="19569"/>
                      </a:ln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292" name="Caption"/>
              <p:cNvGrpSpPr/>
              <p:nvPr/>
            </p:nvGrpSpPr>
            <p:grpSpPr>
              <a:xfrm>
                <a:off x="-1" y="986368"/>
                <a:ext cx="1361659" cy="188292"/>
                <a:chOff x="0" y="0"/>
                <a:chExt cx="1361657" cy="188291"/>
              </a:xfrm>
            </p:grpSpPr>
            <p:sp>
              <p:nvSpPr>
                <p:cNvPr id="290" name="Rectangle"/>
                <p:cNvSpPr/>
                <p:nvPr/>
              </p:nvSpPr>
              <p:spPr>
                <a:xfrm>
                  <a:off x="0" y="0"/>
                  <a:ext cx="1361658" cy="188292"/>
                </a:xfrm>
                <a:prstGeom prst="roundRect">
                  <a:avLst>
                    <a:gd name="adj" fmla="val 0"/>
                  </a:avLst>
                </a:prstGeom>
                <a:solidFill>
                  <a:srgbClr val="000000">
                    <a:alpha val="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t">
                  <a:noAutofit/>
                </a:bodyPr>
                <a:lstStyle/>
                <a:p>
                  <a:pPr>
                    <a:defRPr b="1" sz="600">
                      <a:solidFill>
                        <a:srgbClr val="D6D5D5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91" name="silhouette 3"/>
                <p:cNvSpPr txBox="1"/>
                <p:nvPr/>
              </p:nvSpPr>
              <p:spPr>
                <a:xfrm>
                  <a:off x="0" y="-1"/>
                  <a:ext cx="1361657" cy="18829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50800" tIns="50800" rIns="50800" bIns="50800" numCol="1" anchor="t">
                  <a:spAutoFit/>
                </a:bodyPr>
                <a:lstStyle>
                  <a:lvl1pPr>
                    <a:defRPr b="1" sz="600">
                      <a:solidFill>
                        <a:srgbClr val="D6D5D5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silhouette 3</a:t>
                  </a:r>
                </a:p>
              </p:txBody>
            </p:sp>
          </p:grpSp>
        </p:grpSp>
      </p:grpSp>
      <p:sp>
        <p:nvSpPr>
          <p:cNvPr id="295" name="Training examples"/>
          <p:cNvSpPr txBox="1"/>
          <p:nvPr/>
        </p:nvSpPr>
        <p:spPr>
          <a:xfrm>
            <a:off x="5290675" y="4449969"/>
            <a:ext cx="4657826" cy="787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44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Training examples</a:t>
            </a:r>
          </a:p>
        </p:txBody>
      </p:sp>
      <p:sp>
        <p:nvSpPr>
          <p:cNvPr id="296" name="Output on test example"/>
          <p:cNvSpPr txBox="1"/>
          <p:nvPr/>
        </p:nvSpPr>
        <p:spPr>
          <a:xfrm>
            <a:off x="14295685" y="4449969"/>
            <a:ext cx="6035827" cy="787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44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Output on test example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4" grpId="2"/>
      <p:bldP build="whole" bldLvl="1" animBg="1" rev="0" advAuto="0" spid="28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Likelihood"/>
          <p:cNvSpPr txBox="1"/>
          <p:nvPr>
            <p:ph type="title"/>
          </p:nvPr>
        </p:nvSpPr>
        <p:spPr>
          <a:xfrm>
            <a:off x="2032000" y="378728"/>
            <a:ext cx="20320000" cy="2062585"/>
          </a:xfrm>
          <a:prstGeom prst="rect">
            <a:avLst/>
          </a:prstGeom>
        </p:spPr>
        <p:txBody>
          <a:bodyPr/>
          <a:lstStyle/>
          <a:p>
            <a:pPr/>
            <a:r>
              <a:t>Likelihood</a:t>
            </a:r>
          </a:p>
        </p:txBody>
      </p:sp>
      <p:sp>
        <p:nvSpPr>
          <p:cNvPr id="299" name="For probabilistic predictions, we can use likelihood to measure the performance of a learning algorithm…"/>
          <p:cNvSpPr txBox="1"/>
          <p:nvPr>
            <p:ph type="body" idx="1"/>
          </p:nvPr>
        </p:nvSpPr>
        <p:spPr>
          <a:xfrm>
            <a:off x="2032000" y="2860661"/>
            <a:ext cx="20320000" cy="9644583"/>
          </a:xfrm>
          <a:prstGeom prst="rect">
            <a:avLst/>
          </a:prstGeom>
        </p:spPr>
        <p:txBody>
          <a:bodyPr/>
          <a:lstStyle/>
          <a:p>
            <a:pPr marL="458389" indent="-458389" defTabSz="616148">
              <a:spcBef>
                <a:spcPts val="2700"/>
              </a:spcBef>
              <a:defRPr sz="3300"/>
            </a:pPr>
            <a:r>
              <a:t>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probabilistic</a:t>
            </a:r>
            <a:r>
              <a:t> predictions, we can use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likelihood</a:t>
            </a:r>
            <a:r>
              <a:t> to measure the performance of a learning algorithm</a:t>
            </a:r>
          </a:p>
          <a:p>
            <a:pPr marL="0" indent="0" defTabSz="616148">
              <a:spcBef>
                <a:spcPts val="2700"/>
              </a:spcBef>
              <a:buSzTx/>
              <a:buNone/>
              <a:defRPr b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likelihood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examples and hypothesis 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independently observing the examples according to the probabilities assigned by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hypothesis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</a:t>
            </a:r>
          </a:p>
          <a:p>
            <a:pPr marL="0" indent="0" algn="ctr" defTabSz="616148">
              <a:spcBef>
                <a:spcPts val="2700"/>
              </a:spcBef>
              <a:buSzTx/>
              <a:buNone/>
              <a:defRPr sz="4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∏</m:t>
                      </m:r>
                    </m:e>
                    <m:lim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lim>
                  </m:limLow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</m:oMath>
              </m:oMathPara>
            </a14:m>
            <a:endParaRPr sz="3300"/>
          </a:p>
          <a:p>
            <a:pPr marL="458389" indent="-458389" defTabSz="616148">
              <a:spcBef>
                <a:spcPts val="1800"/>
              </a:spcBef>
              <a:defRPr sz="3300"/>
            </a:pPr>
            <a:r>
              <a:t>This has a clear Bayesian interpretation</a:t>
            </a:r>
          </a:p>
          <a:p>
            <a:pPr marL="458389" indent="-458389" defTabSz="616148">
              <a:spcBef>
                <a:spcPts val="1800"/>
              </a:spcBef>
              <a:defRPr sz="3300"/>
            </a:pPr>
            <a:r>
              <a:t>We want to maximize likelihood, so it's not a loss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t>)</a:t>
            </a:r>
          </a:p>
          <a:p>
            <a:pPr lvl="2" marL="1125140" indent="-458389" defTabSz="616148">
              <a:spcBef>
                <a:spcPts val="1200"/>
              </a:spcBef>
              <a:defRPr b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corresponding loss?</a:t>
            </a:r>
          </a:p>
          <a:p>
            <a:pPr marL="458389" indent="-458389" defTabSz="616148">
              <a:spcBef>
                <a:spcPts val="2700"/>
              </a:spcBef>
              <a:defRPr b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Numerical stability issues: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product of probabilities shrinks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exponentially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!</a:t>
            </a:r>
          </a:p>
          <a:p>
            <a:pPr lvl="2" marL="1125140" indent="-458389" defTabSz="616148">
              <a:spcBef>
                <a:spcPts val="2700"/>
              </a:spcBef>
              <a:defRPr i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Probability of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sequence of 5000 coin tosses has probability </a:t>
            </a:r>
            <a14:m>
              <m:oMath>
                <m:sSup>
                  <m:e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5000</m:t>
                    </m:r>
                  </m:sup>
                </m:sSup>
              </m:oMath>
            </a14:m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!</a:t>
            </a:r>
          </a:p>
          <a:p>
            <a:pPr lvl="2" marL="1125140" indent="-458389" defTabSz="616148">
              <a:spcBef>
                <a:spcPts val="2700"/>
              </a:spcBef>
              <a:defRPr sz="3300"/>
            </a:pPr>
            <a:r>
              <a:t>Floating point underflows almost immediately</a:t>
            </a:r>
            <a:br/>
            <a:r>
              <a:t>(double-precision floating point can't represent anything smaller than </a:t>
            </a:r>
            <a14:m>
              <m:oMath>
                <m:sSup>
                  <m:e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1021</m:t>
                    </m:r>
                  </m:sup>
                </m:sSup>
              </m:oMath>
            </a14:m>
            <a:r>
              <a:t>)</a:t>
            </a:r>
            <a:endParaRPr sz="3774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99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Log-Likelihood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Log-Likelihood</a:t>
            </a:r>
          </a:p>
        </p:txBody>
      </p:sp>
      <p:sp>
        <p:nvSpPr>
          <p:cNvPr id="302" name="Definition: The log-likelihood for a dataset   of examples and hypothesis   is the log-probability of independently observing the examples according to the probabilities assigned by the hypothesis:…"/>
          <p:cNvSpPr txBox="1"/>
          <p:nvPr>
            <p:ph type="body" idx="1"/>
          </p:nvPr>
        </p:nvSpPr>
        <p:spPr>
          <a:xfrm>
            <a:off x="1880794" y="2897967"/>
            <a:ext cx="20622412" cy="9607278"/>
          </a:xfrm>
          <a:prstGeom prst="rect">
            <a:avLst/>
          </a:prstGeom>
        </p:spPr>
        <p:txBody>
          <a:bodyPr/>
          <a:lstStyle/>
          <a:p>
            <a:pPr marL="0" indent="0" defTabSz="722947">
              <a:spcBef>
                <a:spcPts val="3100"/>
              </a:spcBef>
              <a:buSzTx/>
              <a:buNone/>
              <a:defRPr b="1" sz="38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log-likelihood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examples and hypothesis 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log-probability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independently observing the examples according to the probabilities assigned by the hypothesis:</a:t>
            </a:r>
          </a:p>
          <a:p>
            <a:pPr marL="0" indent="0" algn="ctr" defTabSz="722947">
              <a:spcBef>
                <a:spcPts val="3100"/>
              </a:spcBef>
              <a:buSzTx/>
              <a:buNone/>
              <a:defRPr sz="47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limLow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∏</m:t>
                          </m:r>
                        </m:e>
                        <m:lim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b"/>
                            </m:rP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lim>
                      </m:limLow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</m:e>
                  </m:mr>
                  <m:mr>
                    <m:e/>
                    <m:e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b"/>
                            </m:rP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lim>
                      </m:limLow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</m:e>
                  </m:mr>
                </m:m>
              </m:oMath>
            </a14:m>
            <a:r>
              <a:rPr sz="38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800"/>
          </a:p>
          <a:p>
            <a:pPr marL="537844" indent="-537844" defTabSz="722947">
              <a:spcBef>
                <a:spcPts val="3100"/>
              </a:spcBef>
              <a:defRPr sz="3800"/>
            </a:pPr>
            <a:r>
              <a:t>Taking log of the likelihood fixes the underflow issue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?)</a:t>
            </a:r>
          </a:p>
          <a:p>
            <a:pPr marL="537844" indent="-537844" defTabSz="722947">
              <a:spcBef>
                <a:spcPts val="3100"/>
              </a:spcBef>
              <a:defRPr sz="3800"/>
            </a:pPr>
            <a:r>
              <a:t>The log function grows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monotonically</a:t>
            </a:r>
            <a:r>
              <a:t>, so maximizing log-likelihood 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thing</a:t>
            </a:r>
            <a:r>
              <a:t> as maximizing likelihood:</a:t>
            </a:r>
          </a:p>
          <a:p>
            <a:pPr marL="0" indent="0" algn="ctr" defTabSz="722947">
              <a:spcBef>
                <a:spcPts val="3100"/>
              </a:spcBef>
              <a:buSzTx/>
              <a:buNone/>
              <a:defRPr sz="47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d>
                    <m:dPr>
                      <m:ctrl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  <m:r>
                    <a:rPr xmlns:a="http://schemas.openxmlformats.org/drawingml/2006/main" sz="47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⟺</m:t>
                  </m:r>
                  <m:d>
                    <m:dPr>
                      <m:ctrl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4434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02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rivial Predictor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Trivial Predictors</a:t>
            </a:r>
          </a:p>
        </p:txBody>
      </p:sp>
      <p:sp>
        <p:nvSpPr>
          <p:cNvPr id="305" name="The simplest possible predictor ignores all input features and just predicts the same value   for any example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The simplest possible predictor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ignores all input features</a:t>
            </a:r>
            <a:r>
              <a:t> and just predicts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value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for any example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would we every want to think about these?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05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Optimal Trivial Predictors…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Optimal Trivial Predictors</a:t>
            </a:r>
          </a:p>
          <a:p>
            <a:pPr defTabSz="698300">
              <a:defRPr sz="9500"/>
            </a:pPr>
            <a:r>
              <a:t>for Binary Data</a:t>
            </a:r>
          </a:p>
        </p:txBody>
      </p:sp>
      <p:graphicFrame>
        <p:nvGraphicFramePr>
          <p:cNvPr id="308" name="Table 1"/>
          <p:cNvGraphicFramePr/>
          <p:nvPr/>
        </p:nvGraphicFramePr>
        <p:xfrm>
          <a:off x="10635812" y="3727105"/>
          <a:ext cx="11255304" cy="949506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627652"/>
                <a:gridCol w="5627652"/>
              </a:tblGrid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4000"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Measure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4000"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Optimal Prediction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0/1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</a:t>
                      </a:r>
                      <a:r>
                        <a:rPr i="1"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n</a:t>
                      </a:r>
                      <a:r>
                        <a:rPr baseline="-5998"/>
                        <a:t>0</a:t>
                      </a:r>
                      <a:r>
                        <a:t> &gt; </a:t>
                      </a:r>
                      <a:r>
                        <a:rPr i="1"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n</a:t>
                      </a:r>
                      <a:r>
                        <a:rPr baseline="-5998"/>
                        <a:t>1</a:t>
                      </a:r>
                      <a:r>
                        <a:t> else 1 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absolute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</a:t>
                      </a:r>
                      <a:r>
                        <a:rPr i="1"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n</a:t>
                      </a:r>
                      <a:r>
                        <a:rPr baseline="-5998"/>
                        <a:t>0</a:t>
                      </a:r>
                      <a:r>
                        <a:t> &gt; </a:t>
                      </a:r>
                      <a:r>
                        <a:rPr i="1"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n</a:t>
                      </a:r>
                      <a:r>
                        <a:rPr baseline="-5998"/>
                        <a:t>1</a:t>
                      </a:r>
                      <a:r>
                        <a:t> else 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08071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squared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915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worst case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07352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log-likelihood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309" name="Equation"/>
          <p:cNvSpPr txBox="1"/>
          <p:nvPr/>
        </p:nvSpPr>
        <p:spPr>
          <a:xfrm>
            <a:off x="18244114" y="7787064"/>
            <a:ext cx="1366028" cy="98524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310" name="Equation"/>
          <p:cNvSpPr txBox="1"/>
          <p:nvPr/>
        </p:nvSpPr>
        <p:spPr>
          <a:xfrm>
            <a:off x="17387871" y="8930275"/>
            <a:ext cx="2897286" cy="165846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m>
                    <m:mPr>
                      <m:ctrlPr>
                        <a:rPr xmlns:a="http://schemas.openxmlformats.org/drawingml/2006/main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if</m:t>
                        </m:r>
                        <m:sSub>
                          <m:e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if</m:t>
                        </m:r>
                        <m:sSub>
                          <m:e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otherwise</m:t>
                        </m:r>
                      </m:e>
                    </m:mr>
                  </m:m>
                </m:oMath>
              </m:oMathPara>
            </a14:m>
            <a:endParaRPr sz="3400"/>
          </a:p>
        </p:txBody>
      </p:sp>
      <p:sp>
        <p:nvSpPr>
          <p:cNvPr id="311" name="Equation"/>
          <p:cNvSpPr txBox="1"/>
          <p:nvPr/>
        </p:nvSpPr>
        <p:spPr>
          <a:xfrm>
            <a:off x="18244114" y="10857882"/>
            <a:ext cx="1366028" cy="98523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312" name="Equation"/>
          <p:cNvSpPr txBox="1"/>
          <p:nvPr/>
        </p:nvSpPr>
        <p:spPr>
          <a:xfrm>
            <a:off x="18244114" y="12094302"/>
            <a:ext cx="1366028" cy="98523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313" name="Suppose we are predicting a binary target…"/>
          <p:cNvSpPr txBox="1"/>
          <p:nvPr>
            <p:ph type="body" sz="quarter" idx="1"/>
          </p:nvPr>
        </p:nvSpPr>
        <p:spPr>
          <a:xfrm>
            <a:off x="2940943" y="3613790"/>
            <a:ext cx="7164249" cy="8840394"/>
          </a:xfrm>
          <a:prstGeom prst="rect">
            <a:avLst/>
          </a:prstGeom>
        </p:spPr>
        <p:txBody>
          <a:bodyPr/>
          <a:lstStyle/>
          <a:p>
            <a:pPr/>
            <a:r>
              <a:t>Suppose we are predicting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</a:t>
            </a:r>
            <a:r>
              <a:t> target</a:t>
            </a: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negative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positive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optimal single prediction?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8" grpId="2"/>
      <p:bldP build="whole" bldLvl="1" animBg="1" rev="0" advAuto="0" spid="310" grpId="4"/>
      <p:bldP build="whole" bldLvl="1" animBg="1" rev="0" advAuto="0" spid="309" grpId="3"/>
      <p:bldP build="whole" bldLvl="1" animBg="1" rev="0" advAuto="0" spid="311" grpId="5"/>
      <p:bldP build="p" bldLvl="5" animBg="1" rev="0" advAuto="0" spid="313" grpId="1"/>
      <p:bldP build="whole" bldLvl="1" animBg="1" rev="0" advAuto="0" spid="312" grpId="6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Optimal Trivial Predictor Deriva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>
            <a:lvl1pPr defTabSz="714732">
              <a:defRPr sz="9700"/>
            </a:lvl1pPr>
          </a:lstStyle>
          <a:p>
            <a:pPr/>
            <a:r>
              <a:t>Optimal Trivial Predictor Derivations</a:t>
            </a:r>
          </a:p>
        </p:txBody>
      </p:sp>
      <p:graphicFrame>
        <p:nvGraphicFramePr>
          <p:cNvPr id="316" name="Table 1"/>
          <p:cNvGraphicFramePr/>
          <p:nvPr/>
        </p:nvGraphicFramePr>
        <p:xfrm>
          <a:off x="1929615" y="4012770"/>
          <a:ext cx="7911223" cy="9906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955611"/>
                <a:gridCol w="3955611"/>
              </a:tblGrid>
              <a:tr h="9906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0/1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n</a:t>
                      </a:r>
                      <a:r>
                        <a:rPr baseline="-5998"/>
                        <a:t>0</a:t>
                      </a:r>
                      <a:r>
                        <a:t> &gt; n</a:t>
                      </a:r>
                      <a:r>
                        <a:rPr baseline="-5998"/>
                        <a:t>1</a:t>
                      </a:r>
                      <a:r>
                        <a:t> else 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317" name="Equation"/>
          <p:cNvSpPr txBox="1"/>
          <p:nvPr/>
        </p:nvSpPr>
        <p:spPr>
          <a:xfrm>
            <a:off x="11311536" y="4246371"/>
            <a:ext cx="4916220" cy="52300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sSub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e>
                    <m: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sSub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e>
                    <m: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</m:oMath>
              </m:oMathPara>
            </a14:m>
            <a:endParaRPr sz="4400"/>
          </a:p>
        </p:txBody>
      </p:sp>
      <p:graphicFrame>
        <p:nvGraphicFramePr>
          <p:cNvPr id="318" name="Table 1-1"/>
          <p:cNvGraphicFramePr/>
          <p:nvPr/>
        </p:nvGraphicFramePr>
        <p:xfrm>
          <a:off x="1954577" y="6388100"/>
          <a:ext cx="7867568" cy="130278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933784"/>
                <a:gridCol w="3933784"/>
              </a:tblGrid>
              <a:tr h="1302783"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(negative)</a:t>
                      </a:r>
                    </a:p>
                    <a:p>
                      <a:pPr defTabSz="914400">
                        <a:defRPr sz="4000"/>
                      </a:pPr>
                      <a:r>
                        <a:t>log-likelihood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319" name="Equation"/>
          <p:cNvSpPr txBox="1"/>
          <p:nvPr/>
        </p:nvSpPr>
        <p:spPr>
          <a:xfrm>
            <a:off x="7214596" y="6628975"/>
            <a:ext cx="1140541" cy="82103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000"/>
          </a:p>
        </p:txBody>
      </p:sp>
      <p:sp>
        <p:nvSpPr>
          <p:cNvPr id="320" name="Equation"/>
          <p:cNvSpPr txBox="1"/>
          <p:nvPr/>
        </p:nvSpPr>
        <p:spPr>
          <a:xfrm>
            <a:off x="10535984" y="6624097"/>
            <a:ext cx="8246432" cy="60071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sSub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sSub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</m:mr>
                    <m:mr>
                      <m:e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</m:mr>
                    <m:mr>
                      <m:e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</m:mr>
                  </m:m>
                </m:oMath>
              </m:oMathPara>
            </a14:m>
            <a:endParaRPr sz="4400"/>
          </a:p>
        </p:txBody>
      </p:sp>
      <p:sp>
        <p:nvSpPr>
          <p:cNvPr id="321" name="Equation"/>
          <p:cNvSpPr txBox="1"/>
          <p:nvPr/>
        </p:nvSpPr>
        <p:spPr>
          <a:xfrm>
            <a:off x="14717737" y="11582220"/>
            <a:ext cx="6844722" cy="120418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∧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&lt;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&lt;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⟹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44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8" grpId="3"/>
      <p:bldP build="whole" bldLvl="1" animBg="1" rev="0" advAuto="0" spid="319" grpId="4"/>
      <p:bldP build="whole" bldLvl="1" animBg="1" rev="0" advAuto="0" spid="317" grpId="2"/>
      <p:bldP build="whole" bldLvl="1" animBg="1" rev="0" advAuto="0" spid="316" grpId="1"/>
      <p:bldP build="whole" bldLvl="1" animBg="1" rev="0" advAuto="0" spid="320" grpId="5"/>
      <p:bldP build="whole" bldLvl="1" animBg="1" rev="0" advAuto="0" spid="321" grpId="6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62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65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63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4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66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67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68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5" grpId="1"/>
      <p:bldP build="whole" bldLvl="1" animBg="1" rev="0" advAuto="0" spid="166" grpId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Decision Tre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Decision Trees</a:t>
            </a:r>
          </a:p>
        </p:txBody>
      </p:sp>
      <p:sp>
        <p:nvSpPr>
          <p:cNvPr id="324" name="Decision trees are a simple approach to classification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Decision trees are a simple approach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classification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tree in which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Every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internal node</a:t>
            </a:r>
            <a:r>
              <a:t> is labelled with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</a:t>
            </a: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r>
              <a:t>(Boolean function of an example)</a:t>
            </a:r>
          </a:p>
          <a:p>
            <a:pPr lvl="2"/>
            <a:r>
              <a:t>Every internal node has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two children</a:t>
            </a:r>
            <a:r>
              <a:t>, one labelled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true</a:t>
            </a:r>
            <a:r>
              <a:t> and one labelled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false</a:t>
            </a:r>
            <a:endParaRPr>
              <a:solidFill>
                <a:srgbClr val="5E5E5E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Every leaf node is labelled with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point estimate</a:t>
            </a:r>
            <a:r>
              <a:t> on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24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Decision Trees Example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Decision Trees Example</a:t>
            </a:r>
          </a:p>
        </p:txBody>
      </p:sp>
      <p:graphicFrame>
        <p:nvGraphicFramePr>
          <p:cNvPr id="327" name="Table 1"/>
          <p:cNvGraphicFramePr/>
          <p:nvPr/>
        </p:nvGraphicFramePr>
        <p:xfrm>
          <a:off x="2015802" y="3643312"/>
          <a:ext cx="10081064" cy="8840393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680177"/>
                <a:gridCol w="1680177"/>
                <a:gridCol w="1680177"/>
                <a:gridCol w="1680177"/>
                <a:gridCol w="1680177"/>
                <a:gridCol w="1680177"/>
              </a:tblGrid>
              <a:tr h="465283"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Example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Author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Thread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Length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Where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Action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e8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e18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</a:tbl>
          </a:graphicData>
        </a:graphic>
      </p:graphicFrame>
      <p:grpSp>
        <p:nvGrpSpPr>
          <p:cNvPr id="353" name="Group"/>
          <p:cNvGrpSpPr/>
          <p:nvPr/>
        </p:nvGrpSpPr>
        <p:grpSpPr>
          <a:xfrm>
            <a:off x="15410912" y="3354515"/>
            <a:ext cx="7889534" cy="6213021"/>
            <a:chOff x="0" y="0"/>
            <a:chExt cx="7889533" cy="6213020"/>
          </a:xfrm>
        </p:grpSpPr>
        <p:grpSp>
          <p:nvGrpSpPr>
            <p:cNvPr id="330" name="Long"/>
            <p:cNvGrpSpPr/>
            <p:nvPr/>
          </p:nvGrpSpPr>
          <p:grpSpPr>
            <a:xfrm>
              <a:off x="1312189" y="-1"/>
              <a:ext cx="1270002" cy="1372740"/>
              <a:chOff x="0" y="0"/>
              <a:chExt cx="1270001" cy="1372738"/>
            </a:xfrm>
          </p:grpSpPr>
          <p:sp>
            <p:nvSpPr>
              <p:cNvPr id="328" name="Rectangle"/>
              <p:cNvSpPr/>
              <p:nvPr/>
            </p:nvSpPr>
            <p:spPr>
              <a:xfrm>
                <a:off x="0" y="304657"/>
                <a:ext cx="1270002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29" name="Long"/>
              <p:cNvSpPr txBox="1"/>
              <p:nvPr/>
            </p:nvSpPr>
            <p:spPr>
              <a:xfrm>
                <a:off x="31750" y="0"/>
                <a:ext cx="1206502" cy="1372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Long</a:t>
                </a:r>
              </a:p>
            </p:txBody>
          </p:sp>
        </p:grpSp>
        <p:grpSp>
          <p:nvGrpSpPr>
            <p:cNvPr id="333" name="New"/>
            <p:cNvGrpSpPr/>
            <p:nvPr/>
          </p:nvGrpSpPr>
          <p:grpSpPr>
            <a:xfrm>
              <a:off x="3151382" y="2055289"/>
              <a:ext cx="1270002" cy="763425"/>
              <a:chOff x="0" y="0"/>
              <a:chExt cx="1270001" cy="763423"/>
            </a:xfrm>
          </p:grpSpPr>
          <p:sp>
            <p:nvSpPr>
              <p:cNvPr id="331" name="Rectangle"/>
              <p:cNvSpPr/>
              <p:nvPr/>
            </p:nvSpPr>
            <p:spPr>
              <a:xfrm>
                <a:off x="-1" y="0"/>
                <a:ext cx="1270003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32" name="New"/>
              <p:cNvSpPr txBox="1"/>
              <p:nvPr/>
            </p:nvSpPr>
            <p:spPr>
              <a:xfrm>
                <a:off x="31749" y="6492"/>
                <a:ext cx="1206503" cy="750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New</a:t>
                </a:r>
              </a:p>
            </p:txBody>
          </p:sp>
        </p:grpSp>
        <p:grpSp>
          <p:nvGrpSpPr>
            <p:cNvPr id="336" name="Unknown"/>
            <p:cNvGrpSpPr/>
            <p:nvPr/>
          </p:nvGrpSpPr>
          <p:grpSpPr>
            <a:xfrm>
              <a:off x="4568370" y="3471033"/>
              <a:ext cx="2106034" cy="1372739"/>
              <a:chOff x="0" y="0"/>
              <a:chExt cx="2106033" cy="1372738"/>
            </a:xfrm>
          </p:grpSpPr>
          <p:sp>
            <p:nvSpPr>
              <p:cNvPr id="334" name="Rectangle"/>
              <p:cNvSpPr/>
              <p:nvPr/>
            </p:nvSpPr>
            <p:spPr>
              <a:xfrm>
                <a:off x="0" y="304657"/>
                <a:ext cx="2106034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35" name="Unknown"/>
              <p:cNvSpPr txBox="1"/>
              <p:nvPr/>
            </p:nvSpPr>
            <p:spPr>
              <a:xfrm>
                <a:off x="31750" y="0"/>
                <a:ext cx="2042534" cy="1372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Unknown</a:t>
                </a:r>
              </a:p>
            </p:txBody>
          </p:sp>
        </p:grpSp>
        <p:sp>
          <p:nvSpPr>
            <p:cNvPr id="337" name="Connection Line"/>
            <p:cNvSpPr/>
            <p:nvPr/>
          </p:nvSpPr>
          <p:spPr>
            <a:xfrm flipH="1" flipV="1">
              <a:off x="1947189" y="686369"/>
              <a:ext cx="1839195" cy="175063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8" name="Connection Line"/>
            <p:cNvSpPr/>
            <p:nvPr/>
          </p:nvSpPr>
          <p:spPr>
            <a:xfrm flipH="1" flipV="1">
              <a:off x="3786383" y="2437002"/>
              <a:ext cx="1835006" cy="17204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9" name="Line"/>
            <p:cNvSpPr/>
            <p:nvPr/>
          </p:nvSpPr>
          <p:spPr>
            <a:xfrm flipV="1">
              <a:off x="607232" y="1095625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0" name="Line"/>
            <p:cNvSpPr/>
            <p:nvPr/>
          </p:nvSpPr>
          <p:spPr>
            <a:xfrm flipV="1">
              <a:off x="2387384" y="2841876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1" name="Line"/>
            <p:cNvSpPr/>
            <p:nvPr/>
          </p:nvSpPr>
          <p:spPr>
            <a:xfrm flipV="1">
              <a:off x="4070058" y="4558452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2" name="Line"/>
            <p:cNvSpPr/>
            <p:nvPr/>
          </p:nvSpPr>
          <p:spPr>
            <a:xfrm flipH="1" flipV="1">
              <a:off x="6225060" y="4558452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3" name="skips"/>
            <p:cNvSpPr txBox="1"/>
            <p:nvPr/>
          </p:nvSpPr>
          <p:spPr>
            <a:xfrm>
              <a:off x="0" y="2123807"/>
              <a:ext cx="1178483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skips</a:t>
              </a:r>
            </a:p>
          </p:txBody>
        </p:sp>
        <p:sp>
          <p:nvSpPr>
            <p:cNvPr id="344" name="reads"/>
            <p:cNvSpPr txBox="1"/>
            <p:nvPr/>
          </p:nvSpPr>
          <p:spPr>
            <a:xfrm>
              <a:off x="1799796" y="3780725"/>
              <a:ext cx="1239444" cy="6263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reads</a:t>
              </a:r>
            </a:p>
          </p:txBody>
        </p:sp>
        <p:sp>
          <p:nvSpPr>
            <p:cNvPr id="345" name="skips"/>
            <p:cNvSpPr txBox="1"/>
            <p:nvPr/>
          </p:nvSpPr>
          <p:spPr>
            <a:xfrm>
              <a:off x="3492347" y="5586634"/>
              <a:ext cx="117848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skips</a:t>
              </a:r>
            </a:p>
          </p:txBody>
        </p:sp>
        <p:sp>
          <p:nvSpPr>
            <p:cNvPr id="346" name="reads"/>
            <p:cNvSpPr txBox="1"/>
            <p:nvPr/>
          </p:nvSpPr>
          <p:spPr>
            <a:xfrm>
              <a:off x="6650090" y="5586634"/>
              <a:ext cx="123944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reads</a:t>
              </a:r>
            </a:p>
          </p:txBody>
        </p:sp>
        <p:sp>
          <p:nvSpPr>
            <p:cNvPr id="347" name="true"/>
            <p:cNvSpPr txBox="1"/>
            <p:nvPr/>
          </p:nvSpPr>
          <p:spPr>
            <a:xfrm>
              <a:off x="398526" y="1072105"/>
              <a:ext cx="686231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48" name="false"/>
            <p:cNvSpPr txBox="1"/>
            <p:nvPr/>
          </p:nvSpPr>
          <p:spPr>
            <a:xfrm>
              <a:off x="2841028" y="1098062"/>
              <a:ext cx="781939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  <p:sp>
          <p:nvSpPr>
            <p:cNvPr id="349" name="true"/>
            <p:cNvSpPr txBox="1"/>
            <p:nvPr/>
          </p:nvSpPr>
          <p:spPr>
            <a:xfrm>
              <a:off x="2236038" y="2806006"/>
              <a:ext cx="686232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50" name="false"/>
            <p:cNvSpPr txBox="1"/>
            <p:nvPr/>
          </p:nvSpPr>
          <p:spPr>
            <a:xfrm>
              <a:off x="4653139" y="2831963"/>
              <a:ext cx="781939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  <p:sp>
          <p:nvSpPr>
            <p:cNvPr id="351" name="true"/>
            <p:cNvSpPr txBox="1"/>
            <p:nvPr/>
          </p:nvSpPr>
          <p:spPr>
            <a:xfrm>
              <a:off x="3697266" y="4770681"/>
              <a:ext cx="686232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52" name="false"/>
            <p:cNvSpPr txBox="1"/>
            <p:nvPr/>
          </p:nvSpPr>
          <p:spPr>
            <a:xfrm>
              <a:off x="6878843" y="4770681"/>
              <a:ext cx="781939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</p:grpSp>
      <p:grpSp>
        <p:nvGrpSpPr>
          <p:cNvPr id="363" name="Group"/>
          <p:cNvGrpSpPr/>
          <p:nvPr/>
        </p:nvGrpSpPr>
        <p:grpSpPr>
          <a:xfrm>
            <a:off x="13433033" y="9528769"/>
            <a:ext cx="4941131" cy="3115928"/>
            <a:chOff x="0" y="0"/>
            <a:chExt cx="4941130" cy="3115926"/>
          </a:xfrm>
        </p:grpSpPr>
        <p:grpSp>
          <p:nvGrpSpPr>
            <p:cNvPr id="356" name="Long"/>
            <p:cNvGrpSpPr/>
            <p:nvPr/>
          </p:nvGrpSpPr>
          <p:grpSpPr>
            <a:xfrm>
              <a:off x="1350627" y="-1"/>
              <a:ext cx="1270002" cy="1372740"/>
              <a:chOff x="0" y="0"/>
              <a:chExt cx="1270001" cy="1372738"/>
            </a:xfrm>
          </p:grpSpPr>
          <p:sp>
            <p:nvSpPr>
              <p:cNvPr id="354" name="Rectangle"/>
              <p:cNvSpPr/>
              <p:nvPr/>
            </p:nvSpPr>
            <p:spPr>
              <a:xfrm>
                <a:off x="0" y="304657"/>
                <a:ext cx="1270002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55" name="Long"/>
              <p:cNvSpPr txBox="1"/>
              <p:nvPr/>
            </p:nvSpPr>
            <p:spPr>
              <a:xfrm>
                <a:off x="31750" y="0"/>
                <a:ext cx="1206502" cy="1372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Long</a:t>
                </a:r>
              </a:p>
            </p:txBody>
          </p:sp>
        </p:grpSp>
        <p:sp>
          <p:nvSpPr>
            <p:cNvPr id="357" name="Line"/>
            <p:cNvSpPr/>
            <p:nvPr/>
          </p:nvSpPr>
          <p:spPr>
            <a:xfrm flipV="1">
              <a:off x="645670" y="1095626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58" name="Line"/>
            <p:cNvSpPr/>
            <p:nvPr/>
          </p:nvSpPr>
          <p:spPr>
            <a:xfrm flipH="1" flipV="1">
              <a:off x="2387384" y="1095626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59" name="true"/>
            <p:cNvSpPr txBox="1"/>
            <p:nvPr/>
          </p:nvSpPr>
          <p:spPr>
            <a:xfrm>
              <a:off x="555047" y="1086408"/>
              <a:ext cx="686231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60" name="false"/>
            <p:cNvSpPr txBox="1"/>
            <p:nvPr/>
          </p:nvSpPr>
          <p:spPr>
            <a:xfrm>
              <a:off x="2997549" y="1112366"/>
              <a:ext cx="781939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  <p:sp>
          <p:nvSpPr>
            <p:cNvPr id="361" name="skips"/>
            <p:cNvSpPr txBox="1"/>
            <p:nvPr/>
          </p:nvSpPr>
          <p:spPr>
            <a:xfrm>
              <a:off x="0" y="2035246"/>
              <a:ext cx="1178483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skips</a:t>
              </a:r>
            </a:p>
          </p:txBody>
        </p:sp>
        <p:sp>
          <p:nvSpPr>
            <p:cNvPr id="362" name="reads with…"/>
            <p:cNvSpPr txBox="1"/>
            <p:nvPr/>
          </p:nvSpPr>
          <p:spPr>
            <a:xfrm>
              <a:off x="1835905" y="1994241"/>
              <a:ext cx="3105226" cy="11216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/>
            <a:p>
              <a:pPr>
                <a:defRPr b="1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reads with</a:t>
              </a:r>
            </a:p>
            <a:p>
              <a:pPr>
                <a:defRPr b="1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probability 0.82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53" grpId="1"/>
      <p:bldP build="whole" bldLvl="1" animBg="1" rev="0" advAuto="0" spid="363" grpId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Building Decision Tre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Building Decision Trees</a:t>
            </a:r>
          </a:p>
        </p:txBody>
      </p:sp>
      <p:sp>
        <p:nvSpPr>
          <p:cNvPr id="366" name="How should an agent choose a decision tree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How should an agent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choose</a:t>
            </a:r>
            <a:r>
              <a:t> a decision tree?</a:t>
            </a:r>
          </a:p>
          <a:p>
            <a:pPr lvl="1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Bias: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decision trees are preferable to others?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Search: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can we search the space of decision trees?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3"/>
            <a:r>
              <a:t>Search space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prohibitively large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3"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Idea: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Choose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branch on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one by one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6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ree Construction Algorithm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Tree Construction Algorithm</a:t>
            </a:r>
          </a:p>
        </p:txBody>
      </p:sp>
      <p:sp>
        <p:nvSpPr>
          <p:cNvPr id="369" name="learn_tree(Cs, Y, Es): Input: conditions Cs; target feature Y; training examples 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06515">
              <a:spcBef>
                <a:spcPts val="3000"/>
              </a:spcBef>
              <a:buSzTx/>
              <a:buNone/>
              <a:defRPr sz="37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learn_tree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):</a:t>
            </a:r>
            <a:b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Input: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conditions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target feature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training examples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Es</a:t>
            </a:r>
            <a:endParaRPr i="1">
              <a:latin typeface="+mn-lt"/>
              <a:ea typeface="+mn-ea"/>
              <a:cs typeface="+mn-cs"/>
              <a:sym typeface="Helvetica Neue"/>
            </a:endParaRPr>
          </a:p>
          <a:p>
            <a:pPr lvl="1" marL="0" indent="0" defTabSz="706515">
              <a:spcBef>
                <a:spcPts val="3000"/>
              </a:spcBef>
              <a:buSzTx/>
              <a:buNone/>
              <a:defRPr b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stopping condition is true: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v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point_estimate(</a:t>
            </a:r>
            <a:r>
              <a:rPr b="0" i="1"/>
              <a:t>Y, 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rPr b="0" i="1"/>
              <a:t>v</a:t>
            </a:r>
            <a:br>
              <a:rPr b="0" i="1"/>
            </a:br>
            <a:r>
              <a:rPr b="0" i="1"/>
              <a:t>    </a:t>
            </a:r>
            <a:r>
              <a:t>return</a:t>
            </a:r>
            <a:r>
              <a:rPr b="0" i="1"/>
              <a:t> T</a:t>
            </a:r>
            <a:br>
              <a:rPr b="0" i="1"/>
            </a:br>
            <a:r>
              <a:t>else:</a:t>
            </a:r>
            <a:br/>
            <a:r>
              <a:t>    select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Cs</a:t>
            </a:r>
            <a:br>
              <a:rPr b="0" i="1"/>
            </a:br>
            <a:r>
              <a:rPr b="0" i="1"/>
              <a:t>    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¬c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0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</a:t>
            </a:r>
            <a:r>
              <a:t>then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</a:t>
            </a:r>
            <a:r>
              <a:t>else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 i="1"/>
              <a:t>0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    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return </a:t>
            </a:r>
            <a:r>
              <a:rPr b="0" i="1"/>
              <a:t>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Tree Construction Algorithm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Tree Construction Algorithm</a:t>
            </a:r>
          </a:p>
        </p:txBody>
      </p:sp>
      <p:sp>
        <p:nvSpPr>
          <p:cNvPr id="372" name="learn_tree(Cs, Y, Es): Input: conditions Cs; target feature Y; training examples 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06515">
              <a:spcBef>
                <a:spcPts val="3000"/>
              </a:spcBef>
              <a:buSzTx/>
              <a:buNone/>
              <a:defRPr sz="37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learn_tree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):</a:t>
            </a:r>
            <a:b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Input: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conditions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target feature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training examples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Es</a:t>
            </a:r>
            <a:endParaRPr i="1">
              <a:latin typeface="+mn-lt"/>
              <a:ea typeface="+mn-ea"/>
              <a:cs typeface="+mn-cs"/>
              <a:sym typeface="Helvetica Neue"/>
            </a:endParaRPr>
          </a:p>
          <a:p>
            <a:pPr lvl="1" marL="0" indent="0" defTabSz="706515">
              <a:spcBef>
                <a:spcPts val="3000"/>
              </a:spcBef>
              <a:buSzTx/>
              <a:buNone/>
              <a:defRPr b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stopping condition is true: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v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point_estimate(</a:t>
            </a:r>
            <a:r>
              <a:rPr b="0" i="1"/>
              <a:t>Y, 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rPr b="0" i="1"/>
              <a:t>v</a:t>
            </a:r>
            <a:br>
              <a:rPr b="0" i="1"/>
            </a:br>
            <a:r>
              <a:rPr b="0" i="1"/>
              <a:t>    </a:t>
            </a:r>
            <a:r>
              <a:t>return</a:t>
            </a:r>
            <a:r>
              <a:rPr b="0" i="1"/>
              <a:t> T</a:t>
            </a:r>
            <a:br>
              <a:rPr b="0" i="1"/>
            </a:br>
            <a:r>
              <a:t>else:</a:t>
            </a:r>
            <a:br/>
            <a:r>
              <a:t>    select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Cs</a:t>
            </a:r>
            <a:br>
              <a:rPr b="0" i="1"/>
            </a:br>
            <a:r>
              <a:rPr b="0" i="1"/>
              <a:t>    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¬c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0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</a:t>
            </a:r>
            <a:r>
              <a:t>then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else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 i="1"/>
              <a:t>0</a:t>
            </a:r>
            <a:br>
              <a:rPr b="0" baseline="-5998" i="1"/>
            </a:b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    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return </a:t>
            </a:r>
            <a:r>
              <a:rPr b="0" i="1"/>
              <a:t>T</a:t>
            </a:r>
          </a:p>
        </p:txBody>
      </p:sp>
      <p:sp>
        <p:nvSpPr>
          <p:cNvPr id="373" name="Rectangle"/>
          <p:cNvSpPr/>
          <p:nvPr/>
        </p:nvSpPr>
        <p:spPr>
          <a:xfrm>
            <a:off x="4090423" y="4458013"/>
            <a:ext cx="3062099" cy="492319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74" name="Rectangle"/>
          <p:cNvSpPr/>
          <p:nvPr/>
        </p:nvSpPr>
        <p:spPr>
          <a:xfrm>
            <a:off x="3108648" y="5430184"/>
            <a:ext cx="3944232" cy="620433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75" name="Rectangle"/>
          <p:cNvSpPr/>
          <p:nvPr/>
        </p:nvSpPr>
        <p:spPr>
          <a:xfrm>
            <a:off x="4094800" y="6025272"/>
            <a:ext cx="3177729" cy="620434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76" name="Rectangle"/>
          <p:cNvSpPr/>
          <p:nvPr/>
        </p:nvSpPr>
        <p:spPr>
          <a:xfrm>
            <a:off x="3157288" y="8283219"/>
            <a:ext cx="3676166" cy="620434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77" name="Unspecified"/>
          <p:cNvSpPr txBox="1"/>
          <p:nvPr/>
        </p:nvSpPr>
        <p:spPr>
          <a:xfrm>
            <a:off x="15736261" y="6847951"/>
            <a:ext cx="3125597" cy="787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4400">
                <a:solidFill>
                  <a:srgbClr val="B516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Unspecified</a:t>
            </a:r>
          </a:p>
        </p:txBody>
      </p:sp>
      <p:cxnSp>
        <p:nvCxnSpPr>
          <p:cNvPr id="378" name="Connection Line"/>
          <p:cNvCxnSpPr>
            <a:stCxn id="373" idx="0"/>
            <a:endCxn id="377" idx="0"/>
          </p:cNvCxnSpPr>
          <p:nvPr/>
        </p:nvCxnSpPr>
        <p:spPr>
          <a:xfrm>
            <a:off x="5621472" y="4704172"/>
            <a:ext cx="11677588" cy="2537594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headEnd type="triangle"/>
          </a:ln>
        </p:spPr>
      </p:cxnSp>
      <p:cxnSp>
        <p:nvCxnSpPr>
          <p:cNvPr id="379" name="Connection Line"/>
          <p:cNvCxnSpPr>
            <a:stCxn id="377" idx="0"/>
            <a:endCxn id="376" idx="0"/>
          </p:cNvCxnSpPr>
          <p:nvPr/>
        </p:nvCxnSpPr>
        <p:spPr>
          <a:xfrm flipH="1">
            <a:off x="4995370" y="7241765"/>
            <a:ext cx="12303690" cy="1351671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</p:cxnSp>
      <p:cxnSp>
        <p:nvCxnSpPr>
          <p:cNvPr id="380" name="Connection Line"/>
          <p:cNvCxnSpPr>
            <a:stCxn id="377" idx="0"/>
            <a:endCxn id="375" idx="0"/>
          </p:cNvCxnSpPr>
          <p:nvPr/>
        </p:nvCxnSpPr>
        <p:spPr>
          <a:xfrm flipH="1" flipV="1">
            <a:off x="5683664" y="6335489"/>
            <a:ext cx="11615396" cy="906277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</p:cxnSp>
      <p:cxnSp>
        <p:nvCxnSpPr>
          <p:cNvPr id="381" name="Connection Line"/>
          <p:cNvCxnSpPr>
            <a:stCxn id="374" idx="0"/>
            <a:endCxn id="377" idx="0"/>
          </p:cNvCxnSpPr>
          <p:nvPr/>
        </p:nvCxnSpPr>
        <p:spPr>
          <a:xfrm>
            <a:off x="5080764" y="5740400"/>
            <a:ext cx="12218296" cy="1501366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headEnd type="triangle"/>
          </a:ln>
        </p:spPr>
      </p:cxn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topping Criter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Stopping Criterion</a:t>
            </a:r>
          </a:p>
        </p:txBody>
      </p:sp>
      <p:sp>
        <p:nvSpPr>
          <p:cNvPr id="384" name="Question: When must the algorithm stop?…"/>
          <p:cNvSpPr txBox="1"/>
          <p:nvPr>
            <p:ph type="body" idx="1"/>
          </p:nvPr>
        </p:nvSpPr>
        <p:spPr>
          <a:xfrm>
            <a:off x="2667000" y="2892804"/>
            <a:ext cx="19050000" cy="10586819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When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must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algorithm stop?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No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No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examples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All examples have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label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Additional possible criteria: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Minimum number of examples: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a node with too few examples (</a:t>
            </a: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Minimum child size: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a node if there would be too few examples in one of the children (</a:t>
            </a: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Improvement criteria: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a node unless it improves some criterion sufficiently (</a:t>
            </a: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Maximum depth: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if the depth reaches a maximum (</a:t>
            </a: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8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Leaf Point Estimat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Leaf Point Estimates</a:t>
            </a:r>
          </a:p>
        </p:txBody>
      </p:sp>
      <p:sp>
        <p:nvSpPr>
          <p:cNvPr id="387" name="Question: What point estimate should go on the leaves?…"/>
          <p:cNvSpPr txBox="1"/>
          <p:nvPr>
            <p:ph type="body" idx="1"/>
          </p:nvPr>
        </p:nvSpPr>
        <p:spPr>
          <a:xfrm>
            <a:off x="2970269" y="3399955"/>
            <a:ext cx="18443462" cy="859616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point estimate should go on the leaves?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Modal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Median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 (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unless categorical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Mean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 (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unless categorical or ordinal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Distribution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over target values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point estimate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optimally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classifies the leaf's examples?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87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plit Condi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Split Conditions</a:t>
            </a:r>
          </a:p>
        </p:txBody>
      </p:sp>
      <p:sp>
        <p:nvSpPr>
          <p:cNvPr id="390" name="Question: What should the set of conditions be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should the set of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be?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Boolean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features can be used directly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Partition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domain into subsets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4"/>
            <a:r>
              <a:t>E.g.,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thresholds</a:t>
            </a:r>
            <a:r>
              <a:t> for ordered features</a:t>
            </a:r>
          </a:p>
          <a:p>
            <a:pPr lvl="2"/>
            <a:r>
              <a:t>One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branch for each</a:t>
            </a:r>
            <a:r>
              <a:t> domain element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90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Choosing Split Condi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Choosing Split Conditions</a:t>
            </a:r>
          </a:p>
        </p:txBody>
      </p:sp>
      <p:sp>
        <p:nvSpPr>
          <p:cNvPr id="393" name="Question: Which condition should be chosen to split on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condition should be chosen to split on?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Standard answer: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myopically optimal</a:t>
            </a:r>
            <a:r>
              <a:t> condition</a:t>
            </a:r>
          </a:p>
          <a:p>
            <a:pPr lvl="2"/>
            <a:r>
              <a:t>If this was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t> split, which condition would result in the best performance?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93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Linear Regress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Linear Regression</a:t>
            </a:r>
          </a:p>
        </p:txBody>
      </p:sp>
      <p:sp>
        <p:nvSpPr>
          <p:cNvPr id="396" name="Linear regression is the problem of fitting a linear function to a set of training exampl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Linear regression is the problem of fitting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function</a:t>
            </a:r>
            <a:r>
              <a:t> to a set of training examples</a:t>
            </a:r>
          </a:p>
          <a:p>
            <a:pPr lvl="2"/>
            <a:r>
              <a:t>Both input and target features must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numeric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Linear function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input features: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m>
                    <m:m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sSup>
                          <m:e>
                            <m:limUp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  <m:lim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̂</m:t>
                                </m:r>
                              </m:lim>
                            </m:limUpp>
                          </m:e>
                          <m:sup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sup>
                        </m:s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sub>
                        </m:sSub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sub>
                        </m:s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Upp>
                          <m:e>
                            <m:limLow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∑</m:t>
                                </m:r>
                              </m:e>
                              <m:lim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lim>
                            </m:limLow>
                          </m:e>
                          <m:lim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lim>
                        </m:limUpp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</m:m>
                </m:oMath>
              </m:oMathPara>
            </a14:m>
            <a:endParaRPr sz="5000"/>
          </a:p>
        </p:txBody>
      </p:sp>
      <p:sp>
        <p:nvSpPr>
          <p:cNvPr id="397" name="For convenience, we often add a special…"/>
          <p:cNvSpPr txBox="1"/>
          <p:nvPr/>
        </p:nvSpPr>
        <p:spPr>
          <a:xfrm>
            <a:off x="11328369" y="12056413"/>
            <a:ext cx="8363605" cy="11831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For convenience, we often add a special </a:t>
            </a:r>
          </a:p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"constant feature" </a:t>
            </a:r>
            <a14:m>
              <m:oMath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 for all examples</a:t>
            </a:r>
            <a:endParaRPr sz="3585"/>
          </a:p>
        </p:txBody>
      </p:sp>
      <p:sp>
        <p:nvSpPr>
          <p:cNvPr id="398" name="Line"/>
          <p:cNvSpPr/>
          <p:nvPr/>
        </p:nvSpPr>
        <p:spPr>
          <a:xfrm>
            <a:off x="10354667" y="11636723"/>
            <a:ext cx="1390277" cy="702790"/>
          </a:xfrm>
          <a:prstGeom prst="line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98" grpId="2"/>
      <p:bldP build="p" bldLvl="5" animBg="1" rev="0" advAuto="0" spid="396" grpId="1"/>
      <p:bldP build="whole" bldLvl="1" animBg="1" rev="0" advAuto="0" spid="397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ap: Uncertainty"/>
          <p:cNvSpPr txBox="1"/>
          <p:nvPr>
            <p:ph type="title"/>
          </p:nvPr>
        </p:nvSpPr>
        <p:spPr>
          <a:xfrm>
            <a:off x="2032000" y="357186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Uncertainty</a:t>
            </a:r>
          </a:p>
        </p:txBody>
      </p:sp>
      <p:sp>
        <p:nvSpPr>
          <p:cNvPr id="171" name="We represent uncertainty about the world by probabilities…"/>
          <p:cNvSpPr txBox="1"/>
          <p:nvPr>
            <p:ph type="body" idx="1"/>
          </p:nvPr>
        </p:nvSpPr>
        <p:spPr>
          <a:xfrm>
            <a:off x="2032000" y="3643312"/>
            <a:ext cx="20320000" cy="8840393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sz="3900"/>
            </a:pPr>
            <a:r>
              <a:t>We represent uncertainty about the world by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probabilities</a:t>
            </a:r>
          </a:p>
          <a:p>
            <a:pPr lvl="2" marL="1335165" indent="-543955" defTabSz="731162">
              <a:spcBef>
                <a:spcPts val="1400"/>
              </a:spcBef>
              <a:defRPr sz="3900"/>
            </a:pPr>
            <a:r>
              <a:t>We update our knowledge by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conditioning</a:t>
            </a:r>
            <a:r>
              <a:t> on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observations</a:t>
            </a:r>
          </a:p>
          <a:p>
            <a:pPr lvl="2" marL="1335165" indent="-543955" defTabSz="731162">
              <a:spcBef>
                <a:spcPts val="1400"/>
              </a:spcBef>
              <a:defRPr sz="3900"/>
            </a:pPr>
            <a:r>
              <a:t>Observations = learning the value of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random variable</a:t>
            </a:r>
          </a:p>
          <a:p>
            <a:pPr marL="543955" indent="-543955" defTabSz="731162">
              <a:spcBef>
                <a:spcPts val="2100"/>
              </a:spcBef>
              <a:defRPr sz="3900"/>
            </a:pPr>
            <a:r>
              <a:t>Full,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unstructured</a:t>
            </a:r>
            <a:r>
              <a:t>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joint distributions</a:t>
            </a:r>
            <a:r>
              <a:t> are intractable to reason about</a:t>
            </a:r>
          </a:p>
          <a:p>
            <a:pPr marL="543955" indent="-543955" defTabSz="731162">
              <a:spcBef>
                <a:spcPts val="21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Conditional independence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kind of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structure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that is:</a:t>
            </a:r>
          </a:p>
          <a:p>
            <a:pPr lvl="2" marL="1907381" indent="-777081" defTabSz="731162">
              <a:spcBef>
                <a:spcPts val="1400"/>
              </a:spcBef>
              <a:buSzPct val="100000"/>
              <a:buAutoNum type="arabicPeriod" startAt="1"/>
              <a:defRPr sz="3900"/>
            </a:pPr>
            <a:r>
              <a:t>widespread</a:t>
            </a:r>
          </a:p>
          <a:p>
            <a:pPr lvl="2" marL="1907381" indent="-777081" defTabSz="731162">
              <a:spcBef>
                <a:spcPts val="1400"/>
              </a:spcBef>
              <a:buSzPct val="100000"/>
              <a:buAutoNum type="arabicPeriod" startAt="1"/>
              <a:defRPr sz="3900"/>
            </a:pPr>
            <a:r>
              <a:t>easy to reason about</a:t>
            </a:r>
          </a:p>
          <a:p>
            <a:pPr lvl="2" marL="1907381" indent="-777081" defTabSz="731162">
              <a:spcBef>
                <a:spcPts val="1400"/>
              </a:spcBef>
              <a:buSzPct val="100000"/>
              <a:buAutoNum type="arabicPeriod" startAt="1"/>
              <a:defRPr sz="3900"/>
            </a:pPr>
            <a:r>
              <a:t>allows tractable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inference</a:t>
            </a:r>
            <a:r>
              <a:t> (computing distribution of unobserved variables)</a:t>
            </a:r>
          </a:p>
          <a:p>
            <a:pPr marL="543955" indent="-543955" defTabSz="731162">
              <a:spcBef>
                <a:spcPts val="21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Belief networks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let us compactly represent joint distributions with a lot of conditional independence</a:t>
            </a:r>
          </a:p>
          <a:p>
            <a:pPr lvl="2" marL="1335165" indent="-543955" defTabSz="731162">
              <a:spcBef>
                <a:spcPts val="21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Variable elimination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an algorithm for efficient inference on belief networks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1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Analytic Linear Regress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Analytic Linear Regression</a:t>
            </a:r>
          </a:p>
        </p:txBody>
      </p:sp>
      <p:sp>
        <p:nvSpPr>
          <p:cNvPr id="401" name="Double-click to edit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radient Descent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Gradient Descent</a:t>
            </a:r>
          </a:p>
        </p:txBody>
      </p:sp>
      <p:sp>
        <p:nvSpPr>
          <p:cNvPr id="404" name="For some loss functions (e.g., sum of squares), linear regression has a closed-form solution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For some loss functions (e.g., sum of squares), linear regression has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closed-form solution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For others, we use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 descent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Gradient descent is an iterative method to find the minimum of a function.</a:t>
            </a:r>
          </a:p>
          <a:p>
            <a:pPr lvl="2"/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minimizing error</a:t>
            </a:r>
            <a:r>
              <a:t>:</a:t>
            </a:r>
          </a:p>
          <a:p>
            <a:pPr lvl="2"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b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4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radient Descent Varia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Gradient Descent Variations</a:t>
            </a:r>
          </a:p>
        </p:txBody>
      </p:sp>
      <p:sp>
        <p:nvSpPr>
          <p:cNvPr id="407" name="Incremental gradient descent: update each weight after each example in turn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574515" indent="-574515" defTabSz="772239">
              <a:spcBef>
                <a:spcPts val="33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Incremental gradient descent: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update each weight after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each example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turn</a:t>
            </a:r>
          </a:p>
          <a:p>
            <a:pPr marL="0" indent="0" algn="ctr" defTabSz="772239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∀</m:t>
                  </m:r>
                  <m:sSub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e>
                    <m: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</m:sSub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∈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:</m:t>
                  </m:r>
                  <m:sSubSup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  <m:sup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d>
                    <m:dPr>
                      <m:ctrlP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sSub>
                        <m:e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e>
                  </m:d>
                </m:oMath>
              </m:oMathPara>
            </a14:m>
            <a:endParaRPr sz="410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4515" indent="-574515" defTabSz="772239">
              <a:spcBef>
                <a:spcPts val="33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Batched gradient descent: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update each weight based on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batch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examples</a:t>
            </a:r>
          </a:p>
          <a:p>
            <a:pPr marL="0" indent="0" algn="ctr" defTabSz="772239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∀</m:t>
                  </m:r>
                  <m:sSub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e>
                    <m: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</m:sSub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:</m:t>
                  </m:r>
                  <m:sSubSup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  <m:sup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d>
                    <m:dPr>
                      <m:ctrlP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sSub>
                        <m:e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  <m:r>
                        <a:rPr xmlns:a="http://schemas.openxmlformats.org/drawingml/2006/main" sz="5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e>
                  </m:d>
                </m:oMath>
              </m:oMathPara>
            </a14:m>
            <a:endParaRPr sz="4100"/>
          </a:p>
          <a:p>
            <a:pPr marL="574515" indent="-574515" defTabSz="772239">
              <a:spcBef>
                <a:spcPts val="33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Stochastic gradient descent: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repeatedly choose example(s) at 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random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update 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7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Linear Classificat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Linear Classification</a:t>
            </a:r>
          </a:p>
        </p:txBody>
      </p:sp>
      <p:sp>
        <p:nvSpPr>
          <p:cNvPr id="410" name="For binary targets, we can use linear regression to do classification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598963" indent="-598963" defTabSz="805099">
              <a:spcBef>
                <a:spcPts val="3500"/>
              </a:spcBef>
              <a:defRPr sz="43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</a:t>
            </a:r>
            <a:r>
              <a:t> targets, we can use linear regression to do classification</a:t>
            </a:r>
          </a:p>
          <a:p>
            <a:pPr marL="598963" indent="-598963" defTabSz="805099">
              <a:spcBef>
                <a:spcPts val="3500"/>
              </a:spcBef>
              <a:defRPr sz="4300"/>
            </a:pPr>
            <a:r>
              <a:t>Represent binary classes by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</a:p>
          <a:p>
            <a:pPr marL="598963" indent="-598963" defTabSz="805099">
              <a:spcBef>
                <a:spcPts val="3500"/>
              </a:spcBef>
              <a:defRPr sz="4300"/>
            </a:pPr>
            <a:r>
              <a:t>If regression target is negative, predict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, else predict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</a:p>
          <a:p>
            <a:pPr marL="0" indent="0" algn="ctr" defTabSz="805099">
              <a:spcBef>
                <a:spcPts val="35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p>
                  <m:e>
                    <m:limUpp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lim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̂</m:t>
                        </m:r>
                      </m:lim>
                    </m:limUpp>
                  </m:e>
                  <m:sup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sup>
                </m:sSup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m:rPr>
                    <m:sty m:val="p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m:rPr>
                    <m:sty m:val="p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d>
                  <m:dPr>
                    <m:ctrlP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limUpp>
                      <m:e>
                        <m:limLow>
                          <m:e>
                            <m:r>
                              <a:rPr xmlns:a="http://schemas.openxmlformats.org/drawingml/2006/main" sz="5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5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5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xmlns:a="http://schemas.openxmlformats.org/drawingml/2006/main" sz="5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e>
                      <m:lim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lim>
                    </m:limUpp>
                    <m:sSub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sSub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br>
              <a:rPr sz="4906"/>
            </a:br>
            <a:endParaRPr sz="4300"/>
          </a:p>
          <a:p>
            <a:pPr marL="598963" indent="-598963" defTabSz="805099">
              <a:spcBef>
                <a:spcPts val="3500"/>
              </a:spcBef>
              <a:defRPr sz="4300"/>
            </a:pPr>
            <a:r>
              <a:t>The line defined by </a:t>
            </a:r>
            <a14:m>
              <m:oMath>
                <m:limUpp>
                  <m:e>
                    <m:limLow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lim>
                    </m:limLow>
                  </m:e>
                  <m:li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 is called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boundary</a:t>
            </a:r>
            <a:endParaRPr sz="4906"/>
          </a:p>
        </p:txBody>
      </p:sp>
      <p:sp>
        <p:nvSpPr>
          <p:cNvPr id="411" name="returns +1 for positive arguments and -1 for negative arguments"/>
          <p:cNvSpPr txBox="1"/>
          <p:nvPr/>
        </p:nvSpPr>
        <p:spPr>
          <a:xfrm>
            <a:off x="11302031" y="10113561"/>
            <a:ext cx="12534290" cy="69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s</m:t>
                </m:r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g</m:t>
                </m:r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 returns +1 for positive arguments and -1 for negative arguments</a:t>
            </a:r>
            <a:endParaRPr sz="3585"/>
          </a:p>
        </p:txBody>
      </p:sp>
      <p:sp>
        <p:nvSpPr>
          <p:cNvPr id="412" name="Line"/>
          <p:cNvSpPr/>
          <p:nvPr/>
        </p:nvSpPr>
        <p:spPr>
          <a:xfrm>
            <a:off x="11388962" y="8949318"/>
            <a:ext cx="379349" cy="1257336"/>
          </a:xfrm>
          <a:prstGeom prst="line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grpSp>
        <p:nvGrpSpPr>
          <p:cNvPr id="436" name="Group"/>
          <p:cNvGrpSpPr/>
          <p:nvPr/>
        </p:nvGrpSpPr>
        <p:grpSpPr>
          <a:xfrm>
            <a:off x="19361516" y="5046741"/>
            <a:ext cx="3649019" cy="3650709"/>
            <a:chOff x="0" y="0"/>
            <a:chExt cx="3649018" cy="3650707"/>
          </a:xfrm>
        </p:grpSpPr>
        <p:sp>
          <p:nvSpPr>
            <p:cNvPr id="413" name="Square"/>
            <p:cNvSpPr/>
            <p:nvPr/>
          </p:nvSpPr>
          <p:spPr>
            <a:xfrm>
              <a:off x="522637" y="0"/>
              <a:ext cx="3126381" cy="3126381"/>
            </a:xfrm>
            <a:prstGeom prst="rect">
              <a:avLst/>
            </a:prstGeom>
            <a:noFill/>
            <a:ln w="635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14" name="Equation"/>
            <p:cNvSpPr txBox="1"/>
            <p:nvPr/>
          </p:nvSpPr>
          <p:spPr>
            <a:xfrm>
              <a:off x="1940415" y="3369885"/>
              <a:ext cx="290823" cy="2808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m:oMathPara>
              </a14:m>
              <a:endParaRPr sz="3200">
                <a:solidFill>
                  <a:srgbClr val="919191"/>
                </a:solidFill>
              </a:endParaRPr>
            </a:p>
          </p:txBody>
        </p:sp>
        <p:sp>
          <p:nvSpPr>
            <p:cNvPr id="415" name="Equation"/>
            <p:cNvSpPr txBox="1"/>
            <p:nvPr/>
          </p:nvSpPr>
          <p:spPr>
            <a:xfrm rot="16200000">
              <a:off x="-20015" y="1422778"/>
              <a:ext cx="320850" cy="2808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m:oMathPara>
              </a14:m>
              <a:endParaRPr sz="3200">
                <a:solidFill>
                  <a:srgbClr val="919191"/>
                </a:solidFill>
              </a:endParaRPr>
            </a:p>
          </p:txBody>
        </p:sp>
        <p:sp>
          <p:nvSpPr>
            <p:cNvPr id="416" name="Circle"/>
            <p:cNvSpPr/>
            <p:nvPr/>
          </p:nvSpPr>
          <p:spPr>
            <a:xfrm>
              <a:off x="1548167" y="1499688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17" name="Circle"/>
            <p:cNvSpPr/>
            <p:nvPr/>
          </p:nvSpPr>
          <p:spPr>
            <a:xfrm>
              <a:off x="947006" y="444402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18" name="Circle"/>
            <p:cNvSpPr/>
            <p:nvPr/>
          </p:nvSpPr>
          <p:spPr>
            <a:xfrm>
              <a:off x="1471967" y="878789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19" name="Circle"/>
            <p:cNvSpPr/>
            <p:nvPr/>
          </p:nvSpPr>
          <p:spPr>
            <a:xfrm>
              <a:off x="947006" y="978463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0" name="Circle"/>
            <p:cNvSpPr/>
            <p:nvPr/>
          </p:nvSpPr>
          <p:spPr>
            <a:xfrm>
              <a:off x="947006" y="1747757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1" name="Circle"/>
            <p:cNvSpPr/>
            <p:nvPr/>
          </p:nvSpPr>
          <p:spPr>
            <a:xfrm>
              <a:off x="1331702" y="2184672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2" name="Circle"/>
            <p:cNvSpPr/>
            <p:nvPr/>
          </p:nvSpPr>
          <p:spPr>
            <a:xfrm>
              <a:off x="1548167" y="257889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3" name="Circle"/>
            <p:cNvSpPr/>
            <p:nvPr/>
          </p:nvSpPr>
          <p:spPr>
            <a:xfrm>
              <a:off x="2201838" y="444402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4" name="Circle"/>
            <p:cNvSpPr/>
            <p:nvPr/>
          </p:nvSpPr>
          <p:spPr>
            <a:xfrm>
              <a:off x="2795606" y="2397635"/>
              <a:ext cx="127003" cy="127003"/>
            </a:xfrm>
            <a:prstGeom prst="ellipse">
              <a:avLst/>
            </a:prstGeom>
            <a:solidFill>
              <a:srgbClr val="004D8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5" name="Star"/>
            <p:cNvSpPr/>
            <p:nvPr/>
          </p:nvSpPr>
          <p:spPr>
            <a:xfrm>
              <a:off x="2973165" y="1157114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6" name="Star"/>
            <p:cNvSpPr/>
            <p:nvPr/>
          </p:nvSpPr>
          <p:spPr>
            <a:xfrm>
              <a:off x="2670540" y="1538114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7" name="Star"/>
            <p:cNvSpPr/>
            <p:nvPr/>
          </p:nvSpPr>
          <p:spPr>
            <a:xfrm>
              <a:off x="2973165" y="578784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8" name="Star"/>
            <p:cNvSpPr/>
            <p:nvPr/>
          </p:nvSpPr>
          <p:spPr>
            <a:xfrm>
              <a:off x="2973165" y="1792114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9" name="Star"/>
            <p:cNvSpPr/>
            <p:nvPr/>
          </p:nvSpPr>
          <p:spPr>
            <a:xfrm>
              <a:off x="1091309" y="161502"/>
              <a:ext cx="241571" cy="229748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30" name="Star"/>
            <p:cNvSpPr/>
            <p:nvPr/>
          </p:nvSpPr>
          <p:spPr>
            <a:xfrm>
              <a:off x="3309434" y="827416"/>
              <a:ext cx="241569" cy="229748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31" name="Star"/>
            <p:cNvSpPr/>
            <p:nvPr/>
          </p:nvSpPr>
          <p:spPr>
            <a:xfrm>
              <a:off x="2543540" y="1962637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32" name="Star"/>
            <p:cNvSpPr/>
            <p:nvPr/>
          </p:nvSpPr>
          <p:spPr>
            <a:xfrm>
              <a:off x="2738322" y="206517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33" name="Star"/>
            <p:cNvSpPr/>
            <p:nvPr/>
          </p:nvSpPr>
          <p:spPr>
            <a:xfrm>
              <a:off x="2144553" y="2504089"/>
              <a:ext cx="241571" cy="229748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34" name="Star"/>
            <p:cNvSpPr/>
            <p:nvPr/>
          </p:nvSpPr>
          <p:spPr>
            <a:xfrm>
              <a:off x="3309434" y="2504089"/>
              <a:ext cx="241569" cy="229748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35" name="Star"/>
            <p:cNvSpPr/>
            <p:nvPr/>
          </p:nvSpPr>
          <p:spPr>
            <a:xfrm>
              <a:off x="2492740" y="2629587"/>
              <a:ext cx="241570" cy="229747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B51600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</p:grpSp>
      <p:grpSp>
        <p:nvGrpSpPr>
          <p:cNvPr id="439" name="Group"/>
          <p:cNvGrpSpPr/>
          <p:nvPr/>
        </p:nvGrpSpPr>
        <p:grpSpPr>
          <a:xfrm>
            <a:off x="20492276" y="4535989"/>
            <a:ext cx="3456695" cy="3656582"/>
            <a:chOff x="0" y="0"/>
            <a:chExt cx="3456693" cy="3656581"/>
          </a:xfrm>
        </p:grpSpPr>
        <p:sp>
          <p:nvSpPr>
            <p:cNvPr id="437" name="Line"/>
            <p:cNvSpPr/>
            <p:nvPr/>
          </p:nvSpPr>
          <p:spPr>
            <a:xfrm flipV="1">
              <a:off x="405062" y="491303"/>
              <a:ext cx="1100013" cy="3165279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38" name="Equation"/>
            <p:cNvSpPr txBox="1"/>
            <p:nvPr/>
          </p:nvSpPr>
          <p:spPr>
            <a:xfrm>
              <a:off x="0" y="-1"/>
              <a:ext cx="3456695" cy="3803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m:oMathPara>
              </a14:m>
              <a:endParaRPr sz="3200"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39" grpId="5"/>
      <p:bldP build="whole" bldLvl="1" animBg="1" rev="0" advAuto="0" spid="412" grpId="2"/>
      <p:bldP build="p" bldLvl="5" animBg="1" rev="0" advAuto="0" spid="410" grpId="1"/>
      <p:bldP build="whole" bldLvl="1" animBg="1" rev="0" advAuto="0" spid="436" grpId="4"/>
      <p:bldP build="whole" bldLvl="1" animBg="1" rev="0" advAuto="0" spid="411" grpId="3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Probabilistic Linear Classificat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 lvl="1" defTabSz="780454">
              <a:defRPr sz="10600"/>
            </a:pPr>
            <a:r>
              <a:t>Probabilistic Linear Classification </a:t>
            </a:r>
          </a:p>
        </p:txBody>
      </p:sp>
      <p:sp>
        <p:nvSpPr>
          <p:cNvPr id="442" name="For binary targets represented by   or numeric input features, we can use linear function to estimate the probability of the clas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 targets</a:t>
            </a:r>
            <a:r>
              <a:t> represented by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numeric input</a:t>
            </a:r>
            <a:r>
              <a:t> features, we can use linear function to estimate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</a:t>
            </a:r>
            <a:r>
              <a:t> of the class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Issue: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we need to constrain the output to lie within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endParaRPr b="0"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Instead of outputting results of the function directly, send it through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activation function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: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 instead: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p>
                    <m:e>
                      <m:limUp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lim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̂</m:t>
                          </m:r>
                        </m:lim>
                      </m:limUpp>
                    </m:e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sup>
                  </m:s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d>
                    <m:d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limUpp>
                        <m:e>
                          <m:limLow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lim>
                      </m:limUpp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42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Logistic Regression"/>
          <p:cNvSpPr txBox="1"/>
          <p:nvPr>
            <p:ph type="title"/>
          </p:nvPr>
        </p:nvSpPr>
        <p:spPr>
          <a:xfrm>
            <a:off x="2667000" y="378728"/>
            <a:ext cx="19050000" cy="1909543"/>
          </a:xfrm>
          <a:prstGeom prst="rect">
            <a:avLst/>
          </a:prstGeom>
        </p:spPr>
        <p:txBody>
          <a:bodyPr/>
          <a:lstStyle/>
          <a:p>
            <a:pPr/>
            <a:r>
              <a:t>Logistic Regression</a:t>
            </a:r>
          </a:p>
        </p:txBody>
      </p:sp>
      <p:sp>
        <p:nvSpPr>
          <p:cNvPr id="445" name="A very commonly used activation function is the logistic function:…"/>
          <p:cNvSpPr txBox="1"/>
          <p:nvPr>
            <p:ph type="body" sz="half" idx="1"/>
          </p:nvPr>
        </p:nvSpPr>
        <p:spPr>
          <a:xfrm>
            <a:off x="1716396" y="3270417"/>
            <a:ext cx="13170102" cy="7898686"/>
          </a:xfrm>
          <a:prstGeom prst="rect">
            <a:avLst/>
          </a:prstGeom>
        </p:spPr>
        <p:txBody>
          <a:bodyPr/>
          <a:lstStyle/>
          <a:p>
            <a:pPr/>
            <a:r>
              <a:t>A very commonly used activation function 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logistic</a:t>
            </a:r>
            <a:r>
              <a:t> function: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</m:den>
                  </m:f>
                </m:oMath>
              </m:oMathPara>
            </a14:m>
            <a:endParaRPr sz="5000"/>
          </a:p>
          <a:p>
            <a:pPr/>
            <a:r>
              <a:t>Linear classification with a logistic activation function is often referred to 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logistic regression: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p>
                    <m:e>
                      <m:limUp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lim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̂</m:t>
                          </m:r>
                        </m:lim>
                      </m:limUpp>
                    </m:e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sup>
                  </m:s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d>
                    <m:d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limUpp>
                        <m:e>
                          <m:limLow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lim>
                      </m:limUpp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5000"/>
          </a:p>
        </p:txBody>
      </p:sp>
      <p:pic>
        <p:nvPicPr>
          <p:cNvPr id="446" name="logsig-eps-converted-to.pdf" descr="logsig-eps-converted-t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817444" y="3541993"/>
            <a:ext cx="9807380" cy="7355535"/>
          </a:xfrm>
          <a:prstGeom prst="rect">
            <a:avLst/>
          </a:prstGeom>
          <a:ln w="12700">
            <a:miter lim="400000"/>
          </a:ln>
        </p:spPr>
      </p:pic>
      <p:sp>
        <p:nvSpPr>
          <p:cNvPr id="447" name="Question: What is the decision boundary in logistic regression?"/>
          <p:cNvSpPr txBox="1"/>
          <p:nvPr/>
        </p:nvSpPr>
        <p:spPr>
          <a:xfrm>
            <a:off x="4151222" y="12157599"/>
            <a:ext cx="16081554" cy="1088691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boundary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logistic regression?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45" grpId="1"/>
      <p:bldP build="whole" bldLvl="1" animBg="1" rev="0" advAuto="0" spid="447" grpId="2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Non-Binary Target Featur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Non-Binary Target Features</a:t>
            </a:r>
          </a:p>
        </p:txBody>
      </p:sp>
      <p:sp>
        <p:nvSpPr>
          <p:cNvPr id="450" name="What if the target feature has   values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What if the target feature has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</m:oMath>
            </a14:m>
            <a:r>
              <a:t> values?</a:t>
            </a:r>
          </a:p>
          <a:p>
            <a:pPr lvl="1" marL="1508125" indent="-873125">
              <a:buSzPct val="100000"/>
              <a:buAutoNum type="arabicPeriod" startAt="1"/>
            </a:pPr>
            <a:r>
              <a:t>Use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indicator</a:t>
            </a:r>
            <a:r>
              <a:t> variables</a:t>
            </a:r>
          </a:p>
          <a:p>
            <a:pPr lvl="1" marL="1508125" indent="-873125">
              <a:buSzPct val="100000"/>
              <a:buAutoNum type="arabicPeriod" startAt="1"/>
            </a:pPr>
            <a:r>
              <a:t>Learn each indicator variable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separately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1508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Normalize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the predictions: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bSup>
                    <m:e>
                      <m:limUp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lim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̂</m:t>
                          </m:r>
                        </m:lim>
                      </m:limUpp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ℓ</m:t>
                      </m:r>
                    </m:sub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sup>
                  </m:sSub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d>
                            <m:dPr>
                              <m:ctrl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e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∑</m:t>
                                  </m:r>
                                </m:e>
                                <m:sub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</m:sup>
                              </m:sSubSup>
                              <m:sSub>
                                <m:e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ℓ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sup>
                      </m:sSup>
                    </m:num>
                    <m:den>
                      <m:nary>
                        <m:naryPr>
                          <m:ctrl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chr m:val="∑"/>
                          <m:limLoc m:val="subSup"/>
                          <m:grow m:val="1"/>
                          <m:subHide m:val="off"/>
                          <m:supHide m:val="off"/>
                        </m:naryPr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</m:sup>
                        <m:e>
                          <m:s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e>
                            <m:sup>
                              <m:d>
                                <m:dPr>
                                  <m:ctrlP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e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∑</m:t>
                                      </m:r>
                                    </m:e>
                                    <m:sub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  <m:sup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n</m:t>
                                      </m:r>
                                    </m:sup>
                                  </m:sSubSup>
                                  <m:sSub>
                                    <m:e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j</m:t>
                                      </m:r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  <m:sSub>
                                    <m:e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  <m:sub>
                                      <m:r>
                                        <a:rPr xmlns:a="http://schemas.openxmlformats.org/drawingml/2006/main" sz="53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sup>
                          </m:sSup>
                        </m:e>
                      </m:nary>
                    </m:den>
                  </m:f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50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Linear Regression Tre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Linear Regression Trees</a:t>
            </a:r>
          </a:p>
        </p:txBody>
      </p:sp>
      <p:sp>
        <p:nvSpPr>
          <p:cNvPr id="453" name="Learning algorithms can be combined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605074" indent="-605074" defTabSz="813314">
              <a:spcBef>
                <a:spcPts val="3500"/>
              </a:spcBef>
              <a:defRPr sz="4300"/>
            </a:pPr>
            <a:r>
              <a:t>Learning algorithms can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combined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Example: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classification trees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Learn a decision tree until stopping criterion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If there are still features left in the leaf, learn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classifier</a:t>
            </a:r>
            <a:r>
              <a:t> on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remaining features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Example: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regression trees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Learn a decision tree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regression</a:t>
            </a:r>
            <a:r>
              <a:t> in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leaves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Splitting criterion has to perform linear regression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each considered split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53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ummary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456" name="Supervised learning is learning a hypothesis function from training examples…"/>
          <p:cNvSpPr txBox="1"/>
          <p:nvPr>
            <p:ph type="body" idx="1"/>
          </p:nvPr>
        </p:nvSpPr>
        <p:spPr>
          <a:xfrm>
            <a:off x="2667000" y="3751014"/>
            <a:ext cx="20320000" cy="8840393"/>
          </a:xfrm>
          <a:prstGeom prst="rect">
            <a:avLst/>
          </a:prstGeom>
        </p:spPr>
        <p:txBody>
          <a:bodyPr/>
          <a:lstStyle/>
          <a:p>
            <a:pPr marL="568404" indent="-568404" defTabSz="764024">
              <a:spcBef>
                <a:spcPts val="3300"/>
              </a:spcBef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Supervised learning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learning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hypothesis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function from training examples</a:t>
            </a: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Maps from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</a:t>
            </a:r>
            <a:r>
              <a:t> features to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</a:t>
            </a:r>
            <a:r>
              <a:t> features</a:t>
            </a:r>
          </a:p>
          <a:p>
            <a:pPr lvl="2" marL="1395174" indent="-568403" defTabSz="764024">
              <a:spcBef>
                <a:spcPts val="3300"/>
              </a:spcBef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Classification: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Discrete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features</a:t>
            </a:r>
          </a:p>
          <a:p>
            <a:pPr lvl="2" marL="1395174" indent="-568403" defTabSz="764024">
              <a:spcBef>
                <a:spcPts val="3300"/>
              </a:spcBef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Regression: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Real-valued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features</a:t>
            </a:r>
          </a:p>
          <a:p>
            <a:pPr marL="568404" indent="-568404" defTabSz="764024">
              <a:spcBef>
                <a:spcPts val="3300"/>
              </a:spcBef>
              <a:defRPr sz="40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Preferences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among hypotheses are called </a:t>
            </a:r>
            <a:r>
              <a:rPr>
                <a:solidFill>
                  <a:srgbClr val="0076BA"/>
                </a:solidFill>
              </a:rPr>
              <a:t>bias</a:t>
            </a:r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Choice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error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measurement</a:t>
            </a:r>
            <a:r>
              <a:t> (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</a:t>
            </a:r>
            <a:r>
              <a:t>) is an important design decision</a:t>
            </a:r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Different losses have different optimal trivial predictors</a:t>
            </a: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Trivial predictors are a baseline: your real model better outperform the trivial predictor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upervised Learning, informally"/>
          <p:cNvSpPr txBox="1"/>
          <p:nvPr>
            <p:ph type="title"/>
          </p:nvPr>
        </p:nvSpPr>
        <p:spPr>
          <a:xfrm>
            <a:off x="2032000" y="357186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Supervised Learning, informally</a:t>
            </a:r>
          </a:p>
        </p:txBody>
      </p:sp>
      <p:sp>
        <p:nvSpPr>
          <p:cNvPr id="174" name="In the uncertainty section, we took the probability distribution as given…"/>
          <p:cNvSpPr txBox="1"/>
          <p:nvPr>
            <p:ph type="body" idx="1"/>
          </p:nvPr>
        </p:nvSpPr>
        <p:spPr>
          <a:xfrm>
            <a:off x="2032000" y="3643312"/>
            <a:ext cx="2032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In the uncertainty section, we took the probability distribution 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given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Our only problem was to represent and derive distributions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Where do these probabilities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come from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Supervised learning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way to learn probabilities from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examples</a:t>
            </a:r>
            <a:endParaRPr>
              <a:solidFill>
                <a:srgbClr val="C82506"/>
              </a:solidFill>
            </a:endParaRPr>
          </a:p>
          <a:p>
            <a:pPr lvl="2"/>
            <a:r>
              <a:t>Probability of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</a:t>
            </a:r>
            <a:r>
              <a:t> feature (or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label</a:t>
            </a:r>
            <a:r>
              <a:t>) given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i.e.,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</a:t>
            </a:r>
            <a:r>
              <a:t> on input features to get probability of target </a:t>
            </a:r>
          </a:p>
          <a:p>
            <a:pPr/>
            <a:r>
              <a:t>Basic idea:</a:t>
            </a:r>
          </a:p>
          <a:p>
            <a:pPr lvl="2"/>
            <a:r>
              <a:t>Take a bunch of inputs (e.g., images) and "correct" outputs</a:t>
            </a:r>
          </a:p>
          <a:p>
            <a:pPr lvl="2"/>
            <a:r>
              <a:t>Learn a model that correctly maps inputs to outputs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upervised Learning vs. Machine Learning vs. Deep Learning"/>
          <p:cNvSpPr txBox="1"/>
          <p:nvPr>
            <p:ph type="title"/>
          </p:nvPr>
        </p:nvSpPr>
        <p:spPr>
          <a:xfrm>
            <a:off x="2032000" y="357186"/>
            <a:ext cx="20320000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Supervised Learning vs. Machine Learning vs. Deep Learning</a:t>
            </a:r>
          </a:p>
        </p:txBody>
      </p:sp>
      <p:sp>
        <p:nvSpPr>
          <p:cNvPr id="177" name="What is the difference between Supervised Learning, Machine Learning, and Deep Learning?"/>
          <p:cNvSpPr txBox="1"/>
          <p:nvPr>
            <p:ph type="body" sz="quarter" idx="1"/>
          </p:nvPr>
        </p:nvSpPr>
        <p:spPr>
          <a:xfrm>
            <a:off x="2032000" y="11902988"/>
            <a:ext cx="20320000" cy="1148179"/>
          </a:xfrm>
          <a:prstGeom prst="rect">
            <a:avLst/>
          </a:prstGeom>
        </p:spPr>
        <p:txBody>
          <a:bodyPr/>
          <a:lstStyle>
            <a:lvl1pPr marL="0" indent="0" defTabSz="739377">
              <a:spcBef>
                <a:spcPts val="2100"/>
              </a:spcBef>
              <a:buSzTx/>
              <a:buNone/>
              <a:defRPr sz="3900"/>
            </a:lvl1pPr>
          </a:lstStyle>
          <a:p>
            <a:pPr/>
            <a:r>
              <a:t>What is the difference between Supervised Learning, Machine Learning, and Deep Learning?</a:t>
            </a:r>
          </a:p>
        </p:txBody>
      </p:sp>
      <p:grpSp>
        <p:nvGrpSpPr>
          <p:cNvPr id="182" name="Group"/>
          <p:cNvGrpSpPr/>
          <p:nvPr/>
        </p:nvGrpSpPr>
        <p:grpSpPr>
          <a:xfrm>
            <a:off x="8422020" y="3871532"/>
            <a:ext cx="7616706" cy="8052646"/>
            <a:chOff x="0" y="0"/>
            <a:chExt cx="7616704" cy="8052644"/>
          </a:xfrm>
        </p:grpSpPr>
        <p:sp>
          <p:nvSpPr>
            <p:cNvPr id="178" name="Circle"/>
            <p:cNvSpPr/>
            <p:nvPr/>
          </p:nvSpPr>
          <p:spPr>
            <a:xfrm>
              <a:off x="31749" y="-1"/>
              <a:ext cx="7553208" cy="7553207"/>
            </a:xfrm>
            <a:prstGeom prst="ellipse">
              <a:avLst/>
            </a:prstGeom>
            <a:noFill/>
            <a:ln w="63500" cap="flat">
              <a:solidFill>
                <a:srgbClr val="FE9301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grpSp>
          <p:nvGrpSpPr>
            <p:cNvPr id="181" name="Caption"/>
            <p:cNvGrpSpPr/>
            <p:nvPr/>
          </p:nvGrpSpPr>
          <p:grpSpPr>
            <a:xfrm>
              <a:off x="0" y="7686553"/>
              <a:ext cx="7616706" cy="366092"/>
              <a:chOff x="0" y="0"/>
              <a:chExt cx="7616704" cy="366091"/>
            </a:xfrm>
          </p:grpSpPr>
          <p:sp>
            <p:nvSpPr>
              <p:cNvPr id="179" name="Rectangle"/>
              <p:cNvSpPr/>
              <p:nvPr/>
            </p:nvSpPr>
            <p:spPr>
              <a:xfrm>
                <a:off x="0" y="0"/>
                <a:ext cx="7616705" cy="3660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180" name="Inside an orange circle labeled &quot;Artificial Intelligence&quot; is a blue circle labelled &quot;Machine Learning&quot;.  The blue circle is divided into three thirds, labelled &quot;reinforcement&quot;, &quot;unsupervised&quot;, and &quot;supervised&quot;.  Inside the blue circle intersecting all th"/>
              <p:cNvSpPr txBox="1"/>
              <p:nvPr/>
            </p:nvSpPr>
            <p:spPr>
              <a:xfrm>
                <a:off x="0" y="-1"/>
                <a:ext cx="7616705" cy="3660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Inside an orange circle labeled "Artificial Intelligence" is a blue circle labelled "Machine Learning".  The blue circle is divided into three thirds, labelled "reinforcement", "unsupervised", and "supervised".  Inside the blue circle intersecting all three thirds is a red circle labelled "deep learning".  Inside the red circle, intersecting all three thirds, is a cyan circle labelled "LLMs".  Green star #1 is in the "supervised" third of Machine Learning, outside the Deep Learning circle.  Green star #2 is in the "supervised" third of Machine Learning, inside the Deep Learning circle.</a:t>
                </a:r>
              </a:p>
            </p:txBody>
          </p:sp>
        </p:grpSp>
      </p:grpSp>
      <p:sp>
        <p:nvSpPr>
          <p:cNvPr id="183" name="Oval"/>
          <p:cNvSpPr/>
          <p:nvPr/>
        </p:nvSpPr>
        <p:spPr>
          <a:xfrm>
            <a:off x="8574676" y="4155799"/>
            <a:ext cx="6536086" cy="6625036"/>
          </a:xfrm>
          <a:prstGeom prst="ellipse">
            <a:avLst/>
          </a:prstGeom>
          <a:ln w="63500">
            <a:solidFill>
              <a:srgbClr val="004D8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grpSp>
        <p:nvGrpSpPr>
          <p:cNvPr id="187" name="Group"/>
          <p:cNvGrpSpPr/>
          <p:nvPr/>
        </p:nvGrpSpPr>
        <p:grpSpPr>
          <a:xfrm>
            <a:off x="9173809" y="4153050"/>
            <a:ext cx="5388325" cy="5177901"/>
            <a:chOff x="0" y="0"/>
            <a:chExt cx="5388324" cy="5177900"/>
          </a:xfrm>
        </p:grpSpPr>
        <p:sp>
          <p:nvSpPr>
            <p:cNvPr id="184" name="Line"/>
            <p:cNvSpPr/>
            <p:nvPr/>
          </p:nvSpPr>
          <p:spPr>
            <a:xfrm flipV="1">
              <a:off x="2668908" y="-1"/>
              <a:ext cx="2" cy="3314703"/>
            </a:xfrm>
            <a:prstGeom prst="line">
              <a:avLst/>
            </a:prstGeom>
            <a:noFill/>
            <a:ln w="50800" cap="rnd">
              <a:solidFill>
                <a:srgbClr val="004D8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85" name="Line"/>
            <p:cNvSpPr/>
            <p:nvPr/>
          </p:nvSpPr>
          <p:spPr>
            <a:xfrm>
              <a:off x="2677360" y="3315265"/>
              <a:ext cx="2710964" cy="1833203"/>
            </a:xfrm>
            <a:prstGeom prst="line">
              <a:avLst/>
            </a:prstGeom>
            <a:noFill/>
            <a:ln w="50800" cap="rnd">
              <a:solidFill>
                <a:srgbClr val="004D8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86" name="Line"/>
            <p:cNvSpPr/>
            <p:nvPr/>
          </p:nvSpPr>
          <p:spPr>
            <a:xfrm flipH="1">
              <a:off x="-1" y="3285833"/>
              <a:ext cx="2672887" cy="1892067"/>
            </a:xfrm>
            <a:prstGeom prst="line">
              <a:avLst/>
            </a:prstGeom>
            <a:noFill/>
            <a:ln w="50800" cap="rnd">
              <a:solidFill>
                <a:srgbClr val="004D8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188" name="Circle"/>
          <p:cNvSpPr/>
          <p:nvPr/>
        </p:nvSpPr>
        <p:spPr>
          <a:xfrm>
            <a:off x="10163561" y="5581322"/>
            <a:ext cx="4133625" cy="4133625"/>
          </a:xfrm>
          <a:prstGeom prst="ellipse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189" name="supervised"/>
          <p:cNvSpPr txBox="1"/>
          <p:nvPr/>
        </p:nvSpPr>
        <p:spPr>
          <a:xfrm>
            <a:off x="11992319" y="4912547"/>
            <a:ext cx="2011426" cy="589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3000">
                <a:solidFill>
                  <a:srgbClr val="004D8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supervised</a:t>
            </a:r>
          </a:p>
        </p:txBody>
      </p:sp>
      <p:sp>
        <p:nvSpPr>
          <p:cNvPr id="190" name="reinforcement"/>
          <p:cNvSpPr txBox="1"/>
          <p:nvPr/>
        </p:nvSpPr>
        <p:spPr>
          <a:xfrm>
            <a:off x="9363533" y="5020017"/>
            <a:ext cx="2498725" cy="589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3000">
                <a:solidFill>
                  <a:srgbClr val="004D8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reinforcement</a:t>
            </a:r>
          </a:p>
        </p:txBody>
      </p:sp>
      <p:sp>
        <p:nvSpPr>
          <p:cNvPr id="191" name="unsupervised"/>
          <p:cNvSpPr txBox="1"/>
          <p:nvPr/>
        </p:nvSpPr>
        <p:spPr>
          <a:xfrm>
            <a:off x="10625169" y="9806988"/>
            <a:ext cx="2435098" cy="589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3000">
                <a:solidFill>
                  <a:srgbClr val="004D8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unsupervised</a:t>
            </a:r>
          </a:p>
        </p:txBody>
      </p:sp>
      <p:sp>
        <p:nvSpPr>
          <p:cNvPr id="192" name="Artificial Intelligence"/>
          <p:cNvSpPr txBox="1"/>
          <p:nvPr/>
        </p:nvSpPr>
        <p:spPr>
          <a:xfrm>
            <a:off x="14723758" y="3839783"/>
            <a:ext cx="2217649" cy="1096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solidFill>
                  <a:srgbClr val="FE9301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Artificial</a:t>
            </a:r>
            <a:br/>
            <a:r>
              <a:t>Intelligence</a:t>
            </a:r>
          </a:p>
        </p:txBody>
      </p:sp>
      <p:sp>
        <p:nvSpPr>
          <p:cNvPr id="193" name="Machine Learning"/>
          <p:cNvSpPr txBox="1"/>
          <p:nvPr/>
        </p:nvSpPr>
        <p:spPr>
          <a:xfrm>
            <a:off x="14944779" y="8383751"/>
            <a:ext cx="3399866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solidFill>
                  <a:srgbClr val="004D8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Machine Learning</a:t>
            </a:r>
          </a:p>
        </p:txBody>
      </p:sp>
      <p:sp>
        <p:nvSpPr>
          <p:cNvPr id="194" name="Deep…"/>
          <p:cNvSpPr txBox="1"/>
          <p:nvPr/>
        </p:nvSpPr>
        <p:spPr>
          <a:xfrm>
            <a:off x="8569158" y="6193652"/>
            <a:ext cx="1736064" cy="1096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solidFill>
                  <a:srgbClr val="B516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Deep</a:t>
            </a:r>
          </a:p>
          <a:p>
            <a:pPr>
              <a:defRPr>
                <a:solidFill>
                  <a:srgbClr val="B516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Learning</a:t>
            </a:r>
          </a:p>
        </p:txBody>
      </p:sp>
      <p:grpSp>
        <p:nvGrpSpPr>
          <p:cNvPr id="197" name="1"/>
          <p:cNvGrpSpPr/>
          <p:nvPr/>
        </p:nvGrpSpPr>
        <p:grpSpPr>
          <a:xfrm>
            <a:off x="13903358" y="5658137"/>
            <a:ext cx="723859" cy="756154"/>
            <a:chOff x="18625" y="0"/>
            <a:chExt cx="723858" cy="756153"/>
          </a:xfrm>
        </p:grpSpPr>
        <p:sp>
          <p:nvSpPr>
            <p:cNvPr id="195" name="Star"/>
            <p:cNvSpPr/>
            <p:nvPr/>
          </p:nvSpPr>
          <p:spPr>
            <a:xfrm>
              <a:off x="18625" y="0"/>
              <a:ext cx="723860" cy="756154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027001"/>
            </a:solidFill>
            <a:ln w="63500" cap="flat">
              <a:solidFill>
                <a:srgbClr val="027001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defTabSz="914400">
                <a:defRPr sz="160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96" name="1"/>
            <p:cNvSpPr txBox="1"/>
            <p:nvPr/>
          </p:nvSpPr>
          <p:spPr>
            <a:xfrm>
              <a:off x="274048" y="321884"/>
              <a:ext cx="213014" cy="2227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defTabSz="914400">
                <a:defRPr sz="160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200" name="2"/>
          <p:cNvGrpSpPr/>
          <p:nvPr/>
        </p:nvGrpSpPr>
        <p:grpSpPr>
          <a:xfrm>
            <a:off x="12781005" y="6775736"/>
            <a:ext cx="723861" cy="756154"/>
            <a:chOff x="18625" y="0"/>
            <a:chExt cx="723859" cy="756153"/>
          </a:xfrm>
        </p:grpSpPr>
        <p:sp>
          <p:nvSpPr>
            <p:cNvPr id="198" name="Star"/>
            <p:cNvSpPr/>
            <p:nvPr/>
          </p:nvSpPr>
          <p:spPr>
            <a:xfrm>
              <a:off x="18625" y="0"/>
              <a:ext cx="723861" cy="756154"/>
            </a:xfrm>
            <a:prstGeom prst="star5">
              <a:avLst>
                <a:gd name="adj" fmla="val 19100"/>
                <a:gd name="hf" fmla="val 105146"/>
                <a:gd name="vf" fmla="val 110557"/>
              </a:avLst>
            </a:prstGeom>
            <a:solidFill>
              <a:srgbClr val="027001"/>
            </a:solidFill>
            <a:ln w="63500" cap="flat">
              <a:solidFill>
                <a:srgbClr val="027001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defTabSz="914400">
                <a:defRPr sz="160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99" name="2"/>
            <p:cNvSpPr txBox="1"/>
            <p:nvPr/>
          </p:nvSpPr>
          <p:spPr>
            <a:xfrm>
              <a:off x="274048" y="321884"/>
              <a:ext cx="213015" cy="2227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defTabSz="914400">
                <a:defRPr sz="160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201" name="Circle"/>
          <p:cNvSpPr/>
          <p:nvPr/>
        </p:nvSpPr>
        <p:spPr>
          <a:xfrm>
            <a:off x="11336456" y="6941711"/>
            <a:ext cx="1012527" cy="1012527"/>
          </a:xfrm>
          <a:prstGeom prst="ellipse">
            <a:avLst/>
          </a:prstGeom>
          <a:ln w="114300">
            <a:solidFill>
              <a:srgbClr val="017C76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202" name="LLMs"/>
          <p:cNvSpPr txBox="1"/>
          <p:nvPr/>
        </p:nvSpPr>
        <p:spPr>
          <a:xfrm>
            <a:off x="11260384" y="7969138"/>
            <a:ext cx="1164666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solidFill>
                  <a:srgbClr val="017C76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LLMs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4" grpId="8"/>
      <p:bldP build="whole" bldLvl="1" animBg="1" rev="0" advAuto="0" spid="200" grpId="10"/>
      <p:bldP build="whole" bldLvl="1" animBg="1" rev="0" advAuto="0" spid="187" grpId="3"/>
      <p:bldP build="whole" bldLvl="1" animBg="1" rev="0" advAuto="0" spid="189" grpId="4"/>
      <p:bldP build="whole" bldLvl="1" animBg="1" rev="0" advAuto="0" spid="183" grpId="1"/>
      <p:bldP build="whole" bldLvl="1" animBg="1" rev="0" advAuto="0" spid="191" grpId="6"/>
      <p:bldP build="whole" bldLvl="1" animBg="1" rev="0" advAuto="0" spid="193" grpId="2"/>
      <p:bldP build="whole" bldLvl="1" animBg="1" rev="0" advAuto="0" spid="201" grpId="11"/>
      <p:bldP build="whole" bldLvl="1" animBg="1" rev="0" advAuto="0" spid="202" grpId="12"/>
      <p:bldP build="whole" bldLvl="1" animBg="1" rev="0" advAuto="0" spid="190" grpId="5"/>
      <p:bldP build="whole" bldLvl="1" animBg="1" rev="0" advAuto="0" spid="197" grpId="9"/>
      <p:bldP build="whole" bldLvl="1" animBg="1" rev="0" advAuto="0" spid="188" grpId="7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Lecture Outline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205" name="Recap &amp; Logistics…"/>
          <p:cNvSpPr txBox="1"/>
          <p:nvPr>
            <p:ph type="body" sz="half" idx="1"/>
          </p:nvPr>
        </p:nvSpPr>
        <p:spPr>
          <a:xfrm>
            <a:off x="2667000" y="3751014"/>
            <a:ext cx="19050000" cy="3572979"/>
          </a:xfrm>
          <a:prstGeom prst="rect">
            <a:avLst/>
          </a:prstGeom>
        </p:spPr>
        <p:txBody>
          <a:bodyPr/>
          <a:lstStyle/>
          <a:p>
            <a:pPr marL="873125" indent="-873125">
              <a:spcBef>
                <a:spcPts val="2300"/>
              </a:spcBef>
              <a:buSzPct val="100000"/>
              <a:buAutoNum type="arabicPeriod" startAt="1"/>
            </a:pPr>
            <a:r>
              <a:t>Recap &amp; Logistics</a:t>
            </a:r>
          </a:p>
          <a:p>
            <a:pPr marL="873125" indent="-873125">
              <a:spcBef>
                <a:spcPts val="2300"/>
              </a:spcBef>
              <a:buSzPct val="100000"/>
              <a:buAutoNum type="arabicPeriod" startAt="1"/>
            </a:pPr>
            <a:r>
              <a:t>Supervised Learning Problem</a:t>
            </a:r>
          </a:p>
          <a:p>
            <a:pPr marL="873125" indent="-873125">
              <a:spcBef>
                <a:spcPts val="2300"/>
              </a:spcBef>
              <a:buSzPct val="100000"/>
              <a:buAutoNum type="arabicPeriod" startAt="1"/>
            </a:pPr>
            <a:r>
              <a:t>Measuring Prediction Quality</a:t>
            </a:r>
          </a:p>
        </p:txBody>
      </p:sp>
      <p:sp>
        <p:nvSpPr>
          <p:cNvPr id="206" name="After this lecture, you should be able to:…"/>
          <p:cNvSpPr txBox="1"/>
          <p:nvPr/>
        </p:nvSpPr>
        <p:spPr>
          <a:xfrm>
            <a:off x="2667000" y="7510560"/>
            <a:ext cx="19050000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 defTabSz="739377">
              <a:spcBef>
                <a:spcPts val="2100"/>
              </a:spcBef>
              <a:defRPr i="1" sz="3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550068" indent="-550068" algn="l" defTabSz="739377">
              <a:spcBef>
                <a:spcPts val="900"/>
              </a:spcBef>
              <a:buSzPct val="75000"/>
              <a:buChar char="•"/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supervised learning task, classification, regression, loss function</a:t>
            </a:r>
          </a:p>
          <a:p>
            <a:pPr marL="550068" indent="-550068" algn="l" defTabSz="739377">
              <a:spcBef>
                <a:spcPts val="900"/>
              </a:spcBef>
              <a:buSzPct val="75000"/>
              <a:buChar char="•"/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represent categorical target values in multiple ways (indicator variables, indexes)</a:t>
            </a:r>
          </a:p>
          <a:p>
            <a:pPr marL="550068" indent="-550068" algn="l" defTabSz="739377">
              <a:spcBef>
                <a:spcPts val="900"/>
              </a:spcBef>
              <a:buSzPct val="75000"/>
              <a:buChar char="•"/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generalization performance</a:t>
            </a:r>
          </a:p>
          <a:p>
            <a:pPr marL="550068" indent="-550068" algn="l" defTabSz="739377">
              <a:spcBef>
                <a:spcPts val="900"/>
              </a:spcBef>
              <a:buSzPct val="75000"/>
              <a:buChar char="•"/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an appropriate loss function for different tasks</a:t>
            </a:r>
          </a:p>
          <a:p>
            <a:pPr marL="550068" indent="-550068" algn="l" defTabSz="739377">
              <a:spcBef>
                <a:spcPts val="900"/>
              </a:spcBef>
              <a:buSzPct val="75000"/>
              <a:buChar char="•"/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why a separate test set estimates generalization performance</a:t>
            </a:r>
          </a:p>
          <a:p>
            <a:pPr marL="550068" indent="-550068" algn="l" defTabSz="739377">
              <a:spcBef>
                <a:spcPts val="900"/>
              </a:spcBef>
              <a:buSzPct val="75000"/>
              <a:buChar char="•"/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0/1 error, absolute error, (log-)likelihood loss, mean squared error, worst-case error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upervised Learning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Supervised Learning</a:t>
            </a:r>
          </a:p>
        </p:txBody>
      </p:sp>
      <p:sp>
        <p:nvSpPr>
          <p:cNvPr id="209" name="Definition: A supervised learning task consists of…"/>
          <p:cNvSpPr txBox="1"/>
          <p:nvPr>
            <p:ph type="body" sz="half" idx="1"/>
          </p:nvPr>
        </p:nvSpPr>
        <p:spPr>
          <a:xfrm>
            <a:off x="2032000" y="3098833"/>
            <a:ext cx="20320000" cy="6254339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defTabSz="788669">
              <a:spcBef>
                <a:spcPts val="3400"/>
              </a:spcBef>
              <a:buSzTx/>
              <a:buNone/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</a:t>
            </a:r>
            <a:r>
              <a:rPr b="0" i="1">
                <a:solidFill>
                  <a:srgbClr val="0076BA"/>
                </a:solidFill>
              </a:rPr>
              <a:t>supervised learning task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consists of</a:t>
            </a:r>
          </a:p>
          <a:p>
            <a:pPr lvl="1" marL="1013458" indent="-586740" defTabSz="788669">
              <a:spcBef>
                <a:spcPts val="1500"/>
              </a:spcBef>
              <a:defRPr sz="4200"/>
            </a:pPr>
            <a:r>
              <a:t>A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b>
                </m:sSub>
              </m:oMath>
            </a14:m>
          </a:p>
          <a:p>
            <a:pPr lvl="1" marL="1013458" indent="-586740" defTabSz="788669">
              <a:spcBef>
                <a:spcPts val="1500"/>
              </a:spcBef>
              <a:defRPr sz="4200"/>
            </a:pPr>
            <a:r>
              <a:t>A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sub>
                </m:sSub>
              </m:oMath>
            </a14:m>
          </a:p>
          <a:p>
            <a:pPr lvl="1" marL="1013458" indent="-586740" defTabSz="788669">
              <a:spcBef>
                <a:spcPts val="1500"/>
              </a:spcBef>
              <a:defRPr sz="4200"/>
            </a:pPr>
            <a:r>
              <a:t>A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examples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sSub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}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p>
                </m:sSubSup>
              </m:oMath>
            </a14:m>
            <a:r>
              <a:t> </a:t>
            </a:r>
            <a:br/>
            <a:r>
              <a:t>sampled randomly from some population</a:t>
            </a:r>
          </a:p>
          <a:p>
            <a:pPr lvl="1" marL="1013458" indent="-586740" defTabSz="788669">
              <a:spcBef>
                <a:spcPts val="1500"/>
              </a:spcBef>
              <a:defRPr sz="4200"/>
            </a:pPr>
            <a:r>
              <a:t>A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examples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sSub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}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p>
                </m:sSubSup>
              </m:oMath>
            </a14:m>
            <a:br>
              <a:rPr sz="4812">
                <a:latin typeface="Times Roman"/>
                <a:ea typeface="Times Roman"/>
                <a:cs typeface="Times Roman"/>
                <a:sym typeface="Times Roman"/>
              </a:rPr>
            </a:br>
            <a:r>
              <a:t>sampled from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population</a:t>
            </a:r>
            <a:endParaRPr sz="4812"/>
          </a:p>
        </p:txBody>
      </p:sp>
      <p:sp>
        <p:nvSpPr>
          <p:cNvPr id="210" name="The goal is to predict the values of the target features given the input features;  i.e., learn a function   that will map features   to a prediction of…"/>
          <p:cNvSpPr txBox="1"/>
          <p:nvPr/>
        </p:nvSpPr>
        <p:spPr>
          <a:xfrm>
            <a:off x="2032000" y="9910843"/>
            <a:ext cx="20320000" cy="3455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lvl="1" algn="l" defTabSz="755807">
              <a:spcBef>
                <a:spcPts val="33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The goal is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</a:t>
            </a:r>
            <a:r>
              <a:t> the values of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t> given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t>; </a:t>
            </a:r>
            <a:br/>
            <a:r>
              <a:t>i.e.,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learn</a:t>
            </a:r>
            <a:r>
              <a:t> a function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that will map features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i="1"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t>to a prediction of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</a:p>
          <a:p>
            <a:pPr lvl="1" marL="971231" indent="-562291" algn="l" defTabSz="755807">
              <a:spcBef>
                <a:spcPts val="1400"/>
              </a:spcBef>
              <a:buSzPct val="75000"/>
              <a:buChar char="•"/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Classification: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discrete</a:t>
            </a:r>
          </a:p>
          <a:p>
            <a:pPr lvl="1" marL="971231" indent="-562291" algn="l" defTabSz="755807">
              <a:spcBef>
                <a:spcPts val="1400"/>
              </a:spcBef>
              <a:buSzPct val="75000"/>
              <a:buChar char="•"/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Regression: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 baseline="-5998" i="1"/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real-valued</a:t>
            </a:r>
            <a:endParaRPr sz="4623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0" grpId="2"/>
      <p:bldP build="p" bldLvl="5" animBg="1" rev="0" advAuto="0" spid="20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upervised Learning Example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Supervised Learning Examples</a:t>
            </a:r>
          </a:p>
        </p:txBody>
      </p:sp>
      <p:sp>
        <p:nvSpPr>
          <p:cNvPr id="213" name="Computational vision: Given example images and labels representing objects, output a label for the main object in the image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 marL="742156" indent="-742156" defTabSz="698300">
              <a:spcBef>
                <a:spcPts val="3000"/>
              </a:spcBef>
              <a:buSzPct val="100000"/>
              <a:buAutoNum type="arabicPeriod" startAt="1"/>
              <a:defRPr b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Computational vision: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example images and labels representing objects, output a label for the main object in the image</a:t>
            </a:r>
          </a:p>
          <a:p>
            <a:pPr lvl="2" marL="1275158" indent="-519508" defTabSz="698300">
              <a:spcBef>
                <a:spcPts val="1300"/>
              </a:spcBef>
              <a:defRPr i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Input features: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Pixel values of the image</a:t>
            </a:r>
          </a:p>
          <a:p>
            <a:pPr lvl="2" marL="1275158" indent="-519508" defTabSz="698300">
              <a:spcBef>
                <a:spcPts val="1300"/>
              </a:spcBef>
              <a:defRPr i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Target features: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One feature for each label (e.g.,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dog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plane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etc.)</a:t>
            </a:r>
          </a:p>
          <a:p>
            <a:pPr marL="742156" indent="-742156" defTabSz="698300">
              <a:spcBef>
                <a:spcPts val="3000"/>
              </a:spcBef>
              <a:buSzPct val="100000"/>
              <a:buAutoNum type="arabicPeriod" startAt="1"/>
              <a:defRPr b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Precision medicine: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examples of symptoms, test results, and treatments, output an estimate of recovery time</a:t>
            </a:r>
          </a:p>
          <a:p>
            <a:pPr lvl="2" marL="1275158" indent="-519508" defTabSz="698300">
              <a:spcBef>
                <a:spcPts val="1300"/>
              </a:spcBef>
              <a:defRPr i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Input features: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symptoms, treatment indicators, test results, demographic information</a:t>
            </a:r>
          </a:p>
          <a:p>
            <a:pPr lvl="2" marL="1275158" indent="-519508" defTabSz="698300">
              <a:spcBef>
                <a:spcPts val="1300"/>
              </a:spcBef>
              <a:defRPr i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Target features: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recovery time, survival time, etc.</a:t>
            </a:r>
          </a:p>
          <a:p>
            <a:pPr marL="742156" indent="-742156" defTabSz="698300">
              <a:spcBef>
                <a:spcPts val="3000"/>
              </a:spcBef>
              <a:buSzPct val="100000"/>
              <a:buAutoNum type="arabicPeriod" startAt="1"/>
              <a:defRPr b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Natural language processing: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example sentences and labels representing "sentiment", output how positive or negative the sentence is</a:t>
            </a:r>
          </a:p>
          <a:p>
            <a:pPr lvl="2" marL="1275158" indent="-519508" defTabSz="698300">
              <a:spcBef>
                <a:spcPts val="1300"/>
              </a:spcBef>
              <a:defRPr i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Input features: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binary indicators for words or characters (**!)</a:t>
            </a:r>
          </a:p>
          <a:p>
            <a:pPr lvl="2" marL="1275158" indent="-519508" defTabSz="698300">
              <a:spcBef>
                <a:spcPts val="1300"/>
              </a:spcBef>
              <a:defRPr i="1" sz="3700">
                <a:latin typeface="+mn-lt"/>
                <a:ea typeface="+mn-ea"/>
                <a:cs typeface="+mn-cs"/>
                <a:sym typeface="Helvetica Neue"/>
              </a:defRPr>
            </a:pPr>
            <a:r>
              <a:t>Target features: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One feature per label (e.g.,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positive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negative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