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29"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mj-lt"/>
        <a:ea typeface="+mj-ea"/>
        <a:cs typeface="+mj-cs"/>
        <a:sym typeface="Helvetica"/>
      </a:defRPr>
    </a:lvl1pPr>
    <a:lvl2pPr marL="0" marR="0" indent="0" algn="ctr" defTabSz="821529"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mj-lt"/>
        <a:ea typeface="+mj-ea"/>
        <a:cs typeface="+mj-cs"/>
        <a:sym typeface="Helvetica"/>
      </a:defRPr>
    </a:lvl2pPr>
    <a:lvl3pPr marL="0" marR="0" indent="0" algn="ctr" defTabSz="821529"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mj-lt"/>
        <a:ea typeface="+mj-ea"/>
        <a:cs typeface="+mj-cs"/>
        <a:sym typeface="Helvetica"/>
      </a:defRPr>
    </a:lvl3pPr>
    <a:lvl4pPr marL="0" marR="0" indent="0" algn="ctr" defTabSz="821529"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mj-lt"/>
        <a:ea typeface="+mj-ea"/>
        <a:cs typeface="+mj-cs"/>
        <a:sym typeface="Helvetica"/>
      </a:defRPr>
    </a:lvl4pPr>
    <a:lvl5pPr marL="0" marR="0" indent="0" algn="ctr" defTabSz="821529"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mj-lt"/>
        <a:ea typeface="+mj-ea"/>
        <a:cs typeface="+mj-cs"/>
        <a:sym typeface="Helvetica"/>
      </a:defRPr>
    </a:lvl5pPr>
    <a:lvl6pPr marL="0" marR="0" indent="0" algn="ctr" defTabSz="821529"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mj-lt"/>
        <a:ea typeface="+mj-ea"/>
        <a:cs typeface="+mj-cs"/>
        <a:sym typeface="Helvetica"/>
      </a:defRPr>
    </a:lvl6pPr>
    <a:lvl7pPr marL="0" marR="0" indent="0" algn="ctr" defTabSz="821529"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mj-lt"/>
        <a:ea typeface="+mj-ea"/>
        <a:cs typeface="+mj-cs"/>
        <a:sym typeface="Helvetica"/>
      </a:defRPr>
    </a:lvl7pPr>
    <a:lvl8pPr marL="0" marR="0" indent="0" algn="ctr" defTabSz="821529"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mj-lt"/>
        <a:ea typeface="+mj-ea"/>
        <a:cs typeface="+mj-cs"/>
        <a:sym typeface="Helvetica"/>
      </a:defRPr>
    </a:lvl8pPr>
    <a:lvl9pPr marL="0" marR="0" indent="0" algn="ctr" defTabSz="821529"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b="def" i="def"/>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4833937" y="2303858"/>
            <a:ext cx="14716127" cy="4643440"/>
          </a:xfrm>
          <a:prstGeom prst="rect">
            <a:avLst/>
          </a:prstGeom>
        </p:spPr>
        <p:txBody>
          <a:bodyPr anchor="b"/>
          <a:lstStyle/>
          <a:p>
            <a:pPr/>
            <a:r>
              <a:t>Title Text</a:t>
            </a:r>
          </a:p>
        </p:txBody>
      </p:sp>
      <p:sp>
        <p:nvSpPr>
          <p:cNvPr id="12" name="Body Level One…"/>
          <p:cNvSpPr txBox="1"/>
          <p:nvPr>
            <p:ph type="body" sz="quarter" idx="1"/>
          </p:nvPr>
        </p:nvSpPr>
        <p:spPr>
          <a:xfrm>
            <a:off x="4833937" y="7090171"/>
            <a:ext cx="14716127" cy="1589488"/>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Body Level One…"/>
          <p:cNvSpPr txBox="1"/>
          <p:nvPr>
            <p:ph type="body" sz="quarter" idx="1"/>
          </p:nvPr>
        </p:nvSpPr>
        <p:spPr>
          <a:xfrm>
            <a:off x="4833937" y="8947546"/>
            <a:ext cx="14716127" cy="647703"/>
          </a:xfrm>
          <a:prstGeom prst="rect">
            <a:avLst/>
          </a:prstGeom>
        </p:spPr>
        <p:txBody>
          <a:bodyPr anchor="t"/>
          <a:lstStyle>
            <a:lvl1pPr marL="0" indent="0" algn="ctr">
              <a:spcBef>
                <a:spcPts val="0"/>
              </a:spcBef>
              <a:buSzTx/>
              <a:buNone/>
              <a:defRPr i="1" sz="3200">
                <a:latin typeface="+mn-lt"/>
                <a:ea typeface="+mn-ea"/>
                <a:cs typeface="+mn-cs"/>
                <a:sym typeface="Helvetica Neue"/>
              </a:defRPr>
            </a:lvl1pPr>
            <a:lvl2pPr marL="888999" indent="-444498" algn="ctr">
              <a:spcBef>
                <a:spcPts val="0"/>
              </a:spcBef>
              <a:defRPr i="1" sz="3200">
                <a:latin typeface="+mn-lt"/>
                <a:ea typeface="+mn-ea"/>
                <a:cs typeface="+mn-cs"/>
                <a:sym typeface="Helvetica Neue"/>
              </a:defRPr>
            </a:lvl2pPr>
            <a:lvl3pPr marL="1333499" indent="-444499" algn="ctr">
              <a:spcBef>
                <a:spcPts val="0"/>
              </a:spcBef>
              <a:defRPr i="1" sz="3200">
                <a:latin typeface="+mn-lt"/>
                <a:ea typeface="+mn-ea"/>
                <a:cs typeface="+mn-cs"/>
                <a:sym typeface="Helvetica Neue"/>
              </a:defRPr>
            </a:lvl3pPr>
            <a:lvl4pPr marL="1777999" indent="-444499" algn="ctr">
              <a:spcBef>
                <a:spcPts val="0"/>
              </a:spcBef>
              <a:defRPr i="1" sz="3200">
                <a:latin typeface="+mn-lt"/>
                <a:ea typeface="+mn-ea"/>
                <a:cs typeface="+mn-cs"/>
                <a:sym typeface="Helvetica Neue"/>
              </a:defRPr>
            </a:lvl4pPr>
            <a:lvl5pPr marL="2222499" indent="-444499" algn="ctr">
              <a:spcBef>
                <a:spcPts val="0"/>
              </a:spcBef>
              <a:defRPr i="1" sz="3200">
                <a:latin typeface="+mn-lt"/>
                <a:ea typeface="+mn-ea"/>
                <a:cs typeface="+mn-cs"/>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94" name="“Type a quote here.”"/>
          <p:cNvSpPr txBox="1"/>
          <p:nvPr>
            <p:ph type="body" sz="quarter" idx="21"/>
          </p:nvPr>
        </p:nvSpPr>
        <p:spPr>
          <a:xfrm>
            <a:off x="4833937" y="5997575"/>
            <a:ext cx="14716127" cy="863601"/>
          </a:xfrm>
          <a:prstGeom prst="rect">
            <a:avLst/>
          </a:prstGeom>
        </p:spPr>
        <p:txBody>
          <a:bodyPr/>
          <a:lstStyle/>
          <a:p>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1712267" y="0"/>
            <a:ext cx="20959466" cy="13983891"/>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17" name="Title Text"/>
          <p:cNvSpPr txBox="1"/>
          <p:nvPr>
            <p:ph type="title"/>
          </p:nvPr>
        </p:nvSpPr>
        <p:spPr>
          <a:xfrm>
            <a:off x="2667000" y="385343"/>
            <a:ext cx="19050000" cy="3036097"/>
          </a:xfrm>
          <a:prstGeom prst="rect">
            <a:avLst/>
          </a:prstGeom>
        </p:spPr>
        <p:txBody>
          <a:bodyPr/>
          <a:lstStyle/>
          <a:p>
            <a:pPr/>
            <a:r>
              <a:t>Title Text</a:t>
            </a:r>
          </a:p>
        </p:txBody>
      </p:sp>
      <p:sp>
        <p:nvSpPr>
          <p:cNvPr id="118" name="Body Level One…"/>
          <p:cNvSpPr txBox="1"/>
          <p:nvPr>
            <p:ph type="body" idx="1"/>
          </p:nvPr>
        </p:nvSpPr>
        <p:spPr>
          <a:xfrm>
            <a:off x="2667000" y="3671468"/>
            <a:ext cx="19050000" cy="8840394"/>
          </a:xfrm>
          <a:prstGeom prst="rect">
            <a:avLst/>
          </a:prstGeom>
        </p:spPr>
        <p:txBody>
          <a:bodyPr/>
          <a:lstStyle>
            <a:lvl1pPr>
              <a:spcBef>
                <a:spcPts val="3600"/>
              </a:spcBef>
            </a:lvl1pPr>
            <a:lvl2pPr>
              <a:spcBef>
                <a:spcPts val="3600"/>
              </a:spcBef>
            </a:lvl2pPr>
            <a:lvl3pPr>
              <a:spcBef>
                <a:spcPts val="3600"/>
              </a:spcBef>
            </a:lvl3pPr>
            <a:lvl4pPr>
              <a:spcBef>
                <a:spcPts val="3600"/>
              </a:spcBef>
            </a:lvl4pPr>
            <a:lvl5pPr>
              <a:spcBef>
                <a:spcPts val="3600"/>
              </a:spcBef>
              <a:buSzPct val="75000"/>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sz="half" idx="21"/>
          </p:nvPr>
        </p:nvSpPr>
        <p:spPr>
          <a:xfrm>
            <a:off x="5329061" y="406546"/>
            <a:ext cx="13716005" cy="9148765"/>
          </a:xfrm>
          <a:prstGeom prst="rect">
            <a:avLst/>
          </a:prstGeom>
        </p:spPr>
        <p:txBody>
          <a:bodyPr lIns="91439" tIns="45719" rIns="91439" bIns="45719" anchor="t">
            <a:noAutofit/>
          </a:bodyPr>
          <a:lstStyle/>
          <a:p>
            <a:pPr/>
          </a:p>
        </p:txBody>
      </p:sp>
      <p:sp>
        <p:nvSpPr>
          <p:cNvPr id="21" name="Title Text"/>
          <p:cNvSpPr txBox="1"/>
          <p:nvPr>
            <p:ph type="title"/>
          </p:nvPr>
        </p:nvSpPr>
        <p:spPr>
          <a:xfrm>
            <a:off x="4833937" y="9447609"/>
            <a:ext cx="14716127" cy="2000253"/>
          </a:xfrm>
          <a:prstGeom prst="rect">
            <a:avLst/>
          </a:prstGeom>
        </p:spPr>
        <p:txBody>
          <a:bodyPr anchor="b"/>
          <a:lstStyle/>
          <a:p>
            <a:pPr/>
            <a:r>
              <a:t>Title Text</a:t>
            </a:r>
          </a:p>
        </p:txBody>
      </p:sp>
      <p:sp>
        <p:nvSpPr>
          <p:cNvPr id="22" name="Body Level One…"/>
          <p:cNvSpPr txBox="1"/>
          <p:nvPr>
            <p:ph type="body" sz="quarter" idx="1"/>
          </p:nvPr>
        </p:nvSpPr>
        <p:spPr>
          <a:xfrm>
            <a:off x="4833937" y="11465717"/>
            <a:ext cx="14716127" cy="1589488"/>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4833937" y="4536280"/>
            <a:ext cx="14716127" cy="464344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6231432" y="863203"/>
            <a:ext cx="17439683" cy="11626455"/>
          </a:xfrm>
          <a:prstGeom prst="rect">
            <a:avLst/>
          </a:prstGeom>
        </p:spPr>
        <p:txBody>
          <a:bodyPr lIns="91439" tIns="45719" rIns="91439" bIns="45719" anchor="t">
            <a:noAutofit/>
          </a:bodyPr>
          <a:lstStyle/>
          <a:p>
            <a:pPr/>
          </a:p>
        </p:txBody>
      </p:sp>
      <p:sp>
        <p:nvSpPr>
          <p:cNvPr id="39" name="Title Text"/>
          <p:cNvSpPr txBox="1"/>
          <p:nvPr>
            <p:ph type="title"/>
          </p:nvPr>
        </p:nvSpPr>
        <p:spPr>
          <a:xfrm>
            <a:off x="4387453" y="892967"/>
            <a:ext cx="7500940" cy="5607847"/>
          </a:xfrm>
          <a:prstGeom prst="rect">
            <a:avLst/>
          </a:prstGeom>
        </p:spPr>
        <p:txBody>
          <a:bodyPr anchor="b"/>
          <a:lstStyle>
            <a:lvl1pPr>
              <a:defRPr sz="8400">
                <a:latin typeface="Helvetica Neue Medium"/>
                <a:ea typeface="Helvetica Neue Medium"/>
                <a:cs typeface="Helvetica Neue Medium"/>
                <a:sym typeface="Helvetica Neue Medium"/>
              </a:defRPr>
            </a:lvl1pPr>
          </a:lstStyle>
          <a:p>
            <a:pPr/>
            <a:r>
              <a:t>Title Text</a:t>
            </a:r>
          </a:p>
        </p:txBody>
      </p:sp>
      <p:sp>
        <p:nvSpPr>
          <p:cNvPr id="40" name="Body Level One…"/>
          <p:cNvSpPr txBox="1"/>
          <p:nvPr>
            <p:ph type="body" sz="quarter" idx="1"/>
          </p:nvPr>
        </p:nvSpPr>
        <p:spPr>
          <a:xfrm>
            <a:off x="4387453" y="6643685"/>
            <a:ext cx="7500940" cy="5786440"/>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xfrm>
            <a:off x="2667000" y="357185"/>
            <a:ext cx="19050000" cy="3036098"/>
          </a:xfrm>
          <a:prstGeom prst="rect">
            <a:avLst/>
          </a:prstGeom>
        </p:spPr>
        <p:txBody>
          <a:bodyPr/>
          <a:lstStyle/>
          <a:p>
            <a:pPr/>
            <a:r>
              <a:t>Title Text</a:t>
            </a:r>
          </a:p>
        </p:txBody>
      </p:sp>
      <p:sp>
        <p:nvSpPr>
          <p:cNvPr id="57" name="Body Level One…"/>
          <p:cNvSpPr txBox="1"/>
          <p:nvPr>
            <p:ph type="body" idx="1"/>
          </p:nvPr>
        </p:nvSpPr>
        <p:spPr>
          <a:xfrm>
            <a:off x="2667000" y="3468246"/>
            <a:ext cx="19050000" cy="8840394"/>
          </a:xfrm>
          <a:prstGeom prst="rect">
            <a:avLst/>
          </a:prstGeom>
        </p:spPr>
        <p:txBody>
          <a:bodyPr/>
          <a:lstStyle>
            <a:lvl1pPr>
              <a:spcBef>
                <a:spcPts val="3600"/>
              </a:spcBef>
            </a:lvl1pPr>
            <a:lvl2pPr>
              <a:spcBef>
                <a:spcPts val="3600"/>
              </a:spcBef>
            </a:lvl2pPr>
            <a:lvl3pPr>
              <a:spcBef>
                <a:spcPts val="3600"/>
              </a:spcBef>
            </a:lvl3pPr>
            <a:lvl4pPr>
              <a:spcBef>
                <a:spcPts val="3600"/>
              </a:spcBef>
            </a:lvl4pPr>
            <a:lvl5pPr>
              <a:spcBef>
                <a:spcPts val="3600"/>
              </a:spcBef>
              <a:buSzPct val="750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21"/>
          </p:nvPr>
        </p:nvSpPr>
        <p:spPr>
          <a:xfrm>
            <a:off x="8794253" y="3637357"/>
            <a:ext cx="13260588" cy="8840393"/>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quarter" idx="1"/>
          </p:nvPr>
        </p:nvSpPr>
        <p:spPr>
          <a:xfrm>
            <a:off x="4387453" y="3643312"/>
            <a:ext cx="7500940" cy="8840394"/>
          </a:xfrm>
          <a:prstGeom prst="rect">
            <a:avLst/>
          </a:prstGeom>
        </p:spPr>
        <p:txBody>
          <a:bodyPr/>
          <a:lstStyle>
            <a:lvl1pPr marL="465363" indent="-465363">
              <a:spcBef>
                <a:spcPts val="4500"/>
              </a:spcBef>
              <a:defRPr sz="3800">
                <a:latin typeface="+mn-lt"/>
                <a:ea typeface="+mn-ea"/>
                <a:cs typeface="+mn-cs"/>
                <a:sym typeface="Helvetica Neue"/>
              </a:defRPr>
            </a:lvl1pPr>
            <a:lvl2pPr marL="808263" indent="-465363">
              <a:spcBef>
                <a:spcPts val="4500"/>
              </a:spcBef>
              <a:defRPr sz="3800">
                <a:latin typeface="+mn-lt"/>
                <a:ea typeface="+mn-ea"/>
                <a:cs typeface="+mn-cs"/>
                <a:sym typeface="Helvetica Neue"/>
              </a:defRPr>
            </a:lvl2pPr>
            <a:lvl3pPr marL="1151164" indent="-465363">
              <a:spcBef>
                <a:spcPts val="4500"/>
              </a:spcBef>
              <a:defRPr sz="3800">
                <a:latin typeface="+mn-lt"/>
                <a:ea typeface="+mn-ea"/>
                <a:cs typeface="+mn-cs"/>
                <a:sym typeface="Helvetica Neue"/>
              </a:defRPr>
            </a:lvl3pPr>
            <a:lvl4pPr marL="1494064" indent="-465364">
              <a:spcBef>
                <a:spcPts val="4500"/>
              </a:spcBef>
              <a:defRPr sz="3800">
                <a:latin typeface="+mn-lt"/>
                <a:ea typeface="+mn-ea"/>
                <a:cs typeface="+mn-cs"/>
                <a:sym typeface="Helvetica Neue"/>
              </a:defRPr>
            </a:lvl4pPr>
            <a:lvl5pPr marL="1836964" indent="-465364">
              <a:spcBef>
                <a:spcPts val="4500"/>
              </a:spcBef>
              <a:defRPr sz="3800">
                <a:latin typeface="+mn-lt"/>
                <a:ea typeface="+mn-ea"/>
                <a:cs typeface="+mn-cs"/>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11954104" y="13073062"/>
            <a:ext cx="466266" cy="473073"/>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4387453" y="1785935"/>
            <a:ext cx="15609094" cy="10144129"/>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12442031" y="7072310"/>
            <a:ext cx="8514491" cy="5679285"/>
          </a:xfrm>
          <a:prstGeom prst="rect">
            <a:avLst/>
          </a:prstGeom>
        </p:spPr>
        <p:txBody>
          <a:bodyPr lIns="91439" tIns="45719" rIns="91439" bIns="45719" anchor="t">
            <a:noAutofit/>
          </a:bodyPr>
          <a:lstStyle/>
          <a:p>
            <a:pPr/>
          </a:p>
        </p:txBody>
      </p:sp>
      <p:sp>
        <p:nvSpPr>
          <p:cNvPr id="84" name="Image"/>
          <p:cNvSpPr/>
          <p:nvPr>
            <p:ph type="pic" sz="quarter" idx="22"/>
          </p:nvPr>
        </p:nvSpPr>
        <p:spPr>
          <a:xfrm>
            <a:off x="12192000" y="1250154"/>
            <a:ext cx="8251033" cy="5500692"/>
          </a:xfrm>
          <a:prstGeom prst="rect">
            <a:avLst/>
          </a:prstGeom>
        </p:spPr>
        <p:txBody>
          <a:bodyPr lIns="91439" tIns="45719" rIns="91439" bIns="45719" anchor="t">
            <a:noAutofit/>
          </a:bodyPr>
          <a:lstStyle/>
          <a:p>
            <a:pPr/>
          </a:p>
        </p:txBody>
      </p:sp>
      <p:sp>
        <p:nvSpPr>
          <p:cNvPr id="85" name="Image"/>
          <p:cNvSpPr/>
          <p:nvPr>
            <p:ph type="pic" idx="23"/>
          </p:nvPr>
        </p:nvSpPr>
        <p:spPr>
          <a:xfrm>
            <a:off x="-291704" y="1250154"/>
            <a:ext cx="16850321" cy="11233551"/>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387453" y="357185"/>
            <a:ext cx="15609094" cy="3036098"/>
          </a:xfrm>
          <a:prstGeom prst="rect">
            <a:avLst/>
          </a:prstGeom>
          <a:ln w="12700">
            <a:miter lim="400000"/>
          </a:ln>
          <a:extLst>
            <a:ext uri="{C572A759-6A51-4108-AA02-DFA0A04FC94B}">
              <ma14:wrappingTextBoxFlag xmlns:ma14="http://schemas.microsoft.com/office/mac/drawingml/2011/main" val="1"/>
            </a:ext>
          </a:extLst>
        </p:spPr>
        <p:txBody>
          <a:bodyPr lIns="71435" tIns="71435" rIns="71435" bIns="71435" anchor="ctr">
            <a:normAutofit fontScale="100000" lnSpcReduction="0"/>
          </a:bodyPr>
          <a:lstStyle/>
          <a:p>
            <a:pPr/>
            <a:r>
              <a:t>Title Text</a:t>
            </a:r>
          </a:p>
        </p:txBody>
      </p:sp>
      <p:sp>
        <p:nvSpPr>
          <p:cNvPr id="3" name="Body Level One…"/>
          <p:cNvSpPr txBox="1"/>
          <p:nvPr>
            <p:ph type="body" idx="1"/>
          </p:nvPr>
        </p:nvSpPr>
        <p:spPr>
          <a:xfrm>
            <a:off x="13610166" y="3962400"/>
            <a:ext cx="9550401" cy="9753600"/>
          </a:xfrm>
          <a:prstGeom prst="rect">
            <a:avLst/>
          </a:prstGeom>
          <a:ln w="12700">
            <a:miter lim="400000"/>
          </a:ln>
          <a:extLst>
            <a:ext uri="{C572A759-6A51-4108-AA02-DFA0A04FC94B}">
              <ma14:wrappingTextBoxFlag xmlns:ma14="http://schemas.microsoft.com/office/mac/drawingml/2011/main" val="1"/>
            </a:ext>
          </a:extLst>
        </p:spPr>
        <p:txBody>
          <a:bodyPr lIns="71435" tIns="71435" rIns="71435" bIns="71435"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4104" y="13073062"/>
            <a:ext cx="466266" cy="477668"/>
          </a:xfrm>
          <a:prstGeom prst="rect">
            <a:avLst/>
          </a:prstGeom>
          <a:ln w="12700">
            <a:miter lim="400000"/>
          </a:ln>
        </p:spPr>
        <p:txBody>
          <a:bodyPr wrap="none" lIns="71435" tIns="71435" rIns="71435" bIns="71435">
            <a:spAutoFit/>
          </a:bodyPr>
          <a:lstStyle>
            <a:lvl1pPr>
              <a:defRPr sz="2200">
                <a:solidFill>
                  <a:srgbClr val="000000"/>
                </a:solidFill>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821529"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1pPr>
      <a:lvl2pPr marL="0" marR="0" indent="0" algn="ctr" defTabSz="821529"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2pPr>
      <a:lvl3pPr marL="0" marR="0" indent="0" algn="ctr" defTabSz="821529"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3pPr>
      <a:lvl4pPr marL="0" marR="0" indent="0" algn="ctr" defTabSz="821529"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4pPr>
      <a:lvl5pPr marL="0" marR="0" indent="0" algn="ctr" defTabSz="821529"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5pPr>
      <a:lvl6pPr marL="0" marR="0" indent="0" algn="ctr" defTabSz="821529"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6pPr>
      <a:lvl7pPr marL="0" marR="0" indent="0" algn="ctr" defTabSz="821529"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7pPr>
      <a:lvl8pPr marL="0" marR="0" indent="0" algn="ctr" defTabSz="821529"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8pPr>
      <a:lvl9pPr marL="0" marR="0" indent="0" algn="ctr" defTabSz="821529"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9pPr>
    </p:titleStyle>
    <p:bodyStyle>
      <a:lvl1pPr marL="611187" marR="0" indent="-611187" algn="l" defTabSz="821529" rtl="0" latinLnBrk="0">
        <a:lnSpc>
          <a:spcPct val="100000"/>
        </a:lnSpc>
        <a:spcBef>
          <a:spcPts val="5900"/>
        </a:spcBef>
        <a:spcAft>
          <a:spcPts val="0"/>
        </a:spcAft>
        <a:buClrTx/>
        <a:buSzPct val="7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1pPr>
      <a:lvl2pPr marL="1055687" marR="0" indent="-611187" algn="l" defTabSz="821529" rtl="0" latinLnBrk="0">
        <a:lnSpc>
          <a:spcPct val="100000"/>
        </a:lnSpc>
        <a:spcBef>
          <a:spcPts val="5900"/>
        </a:spcBef>
        <a:spcAft>
          <a:spcPts val="0"/>
        </a:spcAft>
        <a:buClrTx/>
        <a:buSzPct val="7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2pPr>
      <a:lvl3pPr marL="1500187" marR="0" indent="-611187" algn="l" defTabSz="821529" rtl="0" latinLnBrk="0">
        <a:lnSpc>
          <a:spcPct val="100000"/>
        </a:lnSpc>
        <a:spcBef>
          <a:spcPts val="5900"/>
        </a:spcBef>
        <a:spcAft>
          <a:spcPts val="0"/>
        </a:spcAft>
        <a:buClrTx/>
        <a:buSzPct val="7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3pPr>
      <a:lvl4pPr marL="1944685" marR="0" indent="-611187" algn="l" defTabSz="821529" rtl="0" latinLnBrk="0">
        <a:lnSpc>
          <a:spcPct val="100000"/>
        </a:lnSpc>
        <a:spcBef>
          <a:spcPts val="5900"/>
        </a:spcBef>
        <a:spcAft>
          <a:spcPts val="0"/>
        </a:spcAft>
        <a:buClrTx/>
        <a:buSzPct val="7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4pPr>
      <a:lvl5pPr marL="2389185" marR="0" indent="-611185" algn="l" defTabSz="821529"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5pPr>
      <a:lvl6pPr marL="2833685" marR="0" indent="-611185" algn="l" defTabSz="821529"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6pPr>
      <a:lvl7pPr marL="3278187" marR="0" indent="-611187" algn="l" defTabSz="821529"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7pPr>
      <a:lvl8pPr marL="3722687" marR="0" indent="-611187" algn="l" defTabSz="821529"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8pPr>
      <a:lvl9pPr marL="4167187" marR="0" indent="-611187" algn="l" defTabSz="821529"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9pPr>
    </p:bodyStyle>
    <p:otherStyle>
      <a:lvl1pPr marL="0" marR="0" indent="0" algn="ctr" defTabSz="821529"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1pPr>
      <a:lvl2pPr marL="0" marR="0" indent="0" algn="ctr" defTabSz="821529"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2pPr>
      <a:lvl3pPr marL="0" marR="0" indent="0" algn="ctr" defTabSz="821529"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3pPr>
      <a:lvl4pPr marL="0" marR="0" indent="0" algn="ctr" defTabSz="821529"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4pPr>
      <a:lvl5pPr marL="0" marR="0" indent="0" algn="ctr" defTabSz="821529"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5pPr>
      <a:lvl6pPr marL="0" marR="0" indent="0" algn="ctr" defTabSz="821529"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6pPr>
      <a:lvl7pPr marL="0" marR="0" indent="0" algn="ctr" defTabSz="821529"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7pPr>
      <a:lvl8pPr marL="0" marR="0" indent="0" algn="ctr" defTabSz="821529"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8pPr>
      <a:lvl9pPr marL="0" marR="0" indent="0" algn="ctr" defTabSz="821529"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Inference in…"/>
          <p:cNvSpPr txBox="1"/>
          <p:nvPr>
            <p:ph type="ctrTitle"/>
          </p:nvPr>
        </p:nvSpPr>
        <p:spPr>
          <a:xfrm>
            <a:off x="4603905" y="591493"/>
            <a:ext cx="15176190" cy="4643438"/>
          </a:xfrm>
          <a:prstGeom prst="rect">
            <a:avLst/>
          </a:prstGeom>
        </p:spPr>
        <p:txBody>
          <a:bodyPr/>
          <a:lstStyle/>
          <a:p>
            <a:pPr/>
            <a:r>
              <a:t>Inference in </a:t>
            </a:r>
          </a:p>
          <a:p>
            <a:pPr/>
            <a:r>
              <a:t>Belief Networks</a:t>
            </a:r>
          </a:p>
        </p:txBody>
      </p:sp>
      <p:sp>
        <p:nvSpPr>
          <p:cNvPr id="129" name="CMPUT 261: Introduction to Artificial Intelligence  P&amp;M §8.4"/>
          <p:cNvSpPr txBox="1"/>
          <p:nvPr>
            <p:ph type="subTitle" sz="quarter" idx="1"/>
          </p:nvPr>
        </p:nvSpPr>
        <p:spPr>
          <a:xfrm>
            <a:off x="4833937" y="8206220"/>
            <a:ext cx="14716127" cy="2437180"/>
          </a:xfrm>
          <a:prstGeom prst="rect">
            <a:avLst/>
          </a:prstGeom>
        </p:spPr>
        <p:txBody>
          <a:bodyPr/>
          <a:lstStyle/>
          <a:p>
            <a:pPr lvl="1"/>
            <a:r>
              <a:t>CMPUT 261: Introduction to Artificial Intelligence</a:t>
            </a:r>
            <a:br/>
            <a:br/>
            <a:r>
              <a:rPr sz="3600">
                <a:solidFill>
                  <a:srgbClr val="929292"/>
                </a:solidFill>
              </a:rPr>
              <a:t>P&amp;M §8.4</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Conditional Probabilities…"/>
          <p:cNvSpPr txBox="1"/>
          <p:nvPr>
            <p:ph type="title"/>
          </p:nvPr>
        </p:nvSpPr>
        <p:spPr>
          <a:xfrm>
            <a:off x="2667000" y="357185"/>
            <a:ext cx="19050000" cy="3036099"/>
          </a:xfrm>
          <a:prstGeom prst="rect">
            <a:avLst/>
          </a:prstGeom>
        </p:spPr>
        <p:txBody>
          <a:bodyPr/>
          <a:lstStyle/>
          <a:p>
            <a:pPr defTabSz="698300">
              <a:defRPr sz="9500"/>
            </a:pPr>
            <a:r>
              <a:t>Conditional Probabilities</a:t>
            </a:r>
          </a:p>
          <a:p>
            <a:pPr defTabSz="698300">
              <a:defRPr sz="9500"/>
            </a:pPr>
            <a:r>
              <a:t>as Factor Objects</a:t>
            </a:r>
          </a:p>
        </p:txBody>
      </p:sp>
      <p:sp>
        <p:nvSpPr>
          <p:cNvPr id="226" name="A conditional probability   is a factor object   that obeys the constraint:…"/>
          <p:cNvSpPr txBox="1"/>
          <p:nvPr>
            <p:ph type="body" idx="1"/>
          </p:nvPr>
        </p:nvSpPr>
        <p:spPr>
          <a:xfrm>
            <a:off x="2667000" y="3468246"/>
            <a:ext cx="19050000" cy="8840394"/>
          </a:xfrm>
          <a:prstGeom prst="rect">
            <a:avLst/>
          </a:prstGeom>
        </p:spPr>
        <p:txBody>
          <a:bodyPr/>
          <a:lstStyle/>
          <a:p>
            <a:pPr marL="501171" indent="-501171" defTabSz="673655">
              <a:spcBef>
                <a:spcPts val="2900"/>
              </a:spcBef>
              <a:defRPr sz="3600"/>
            </a:pPr>
            <a:r>
              <a:t>A </a:t>
            </a:r>
            <a:r>
              <a:rPr>
                <a:solidFill>
                  <a:srgbClr val="004D80"/>
                </a:solidFill>
                <a:latin typeface="Helvetica Neue Medium"/>
                <a:ea typeface="Helvetica Neue Medium"/>
                <a:cs typeface="Helvetica Neue Medium"/>
                <a:sym typeface="Helvetica Neue Medium"/>
              </a:rPr>
              <a:t>conditional probability</a:t>
            </a:r>
            <a:r>
              <a:t> </a:t>
            </a:r>
            <a14:m>
              <m:oMath>
                <m:r>
                  <a:rPr xmlns:a="http://schemas.openxmlformats.org/drawingml/2006/main" sz="4400" i="1">
                    <a:solidFill>
                      <a:srgbClr val="000000"/>
                    </a:solidFill>
                    <a:latin typeface="Cambria Math" panose="02040503050406030204" pitchFamily="18" charset="0"/>
                  </a:rPr>
                  <m:t>P</m:t>
                </m: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Y</m:t>
                </m:r>
                <m:r>
                  <a:rPr xmlns:a="http://schemas.openxmlformats.org/drawingml/2006/main" sz="4400" i="1">
                    <a:solidFill>
                      <a:srgbClr val="000000"/>
                    </a:solidFill>
                    <a:latin typeface="Cambria Math" panose="02040503050406030204" pitchFamily="18" charset="0"/>
                  </a:rPr>
                  <m:t>∣</m:t>
                </m:r>
                <m:sSub>
                  <m:e>
                    <m:r>
                      <a:rPr xmlns:a="http://schemas.openxmlformats.org/drawingml/2006/main" sz="4400" i="1">
                        <a:solidFill>
                          <a:srgbClr val="000000"/>
                        </a:solidFill>
                        <a:latin typeface="Cambria Math" panose="02040503050406030204" pitchFamily="18" charset="0"/>
                      </a:rPr>
                      <m:t>X</m:t>
                    </m:r>
                  </m:e>
                  <m:sub>
                    <m:r>
                      <a:rPr xmlns:a="http://schemas.openxmlformats.org/drawingml/2006/main" sz="4400" i="1">
                        <a:solidFill>
                          <a:srgbClr val="000000"/>
                        </a:solidFill>
                        <a:latin typeface="Cambria Math" panose="02040503050406030204" pitchFamily="18" charset="0"/>
                      </a:rPr>
                      <m:t>1</m:t>
                    </m:r>
                  </m:sub>
                </m:sSub>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m:t>
                </m:r>
                <m:sSub>
                  <m:e>
                    <m:r>
                      <a:rPr xmlns:a="http://schemas.openxmlformats.org/drawingml/2006/main" sz="4400" i="1">
                        <a:solidFill>
                          <a:srgbClr val="000000"/>
                        </a:solidFill>
                        <a:latin typeface="Cambria Math" panose="02040503050406030204" pitchFamily="18" charset="0"/>
                      </a:rPr>
                      <m:t>X</m:t>
                    </m:r>
                  </m:e>
                  <m:sub>
                    <m:r>
                      <a:rPr xmlns:a="http://schemas.openxmlformats.org/drawingml/2006/main" sz="4400" i="1">
                        <a:solidFill>
                          <a:srgbClr val="000000"/>
                        </a:solidFill>
                        <a:latin typeface="Cambria Math" panose="02040503050406030204" pitchFamily="18" charset="0"/>
                      </a:rPr>
                      <m:t>n</m:t>
                    </m:r>
                  </m:sub>
                </m:sSub>
                <m:r>
                  <a:rPr xmlns:a="http://schemas.openxmlformats.org/drawingml/2006/main" sz="4400" i="1">
                    <a:solidFill>
                      <a:srgbClr val="000000"/>
                    </a:solidFill>
                    <a:latin typeface="Cambria Math" panose="02040503050406030204" pitchFamily="18" charset="0"/>
                  </a:rPr>
                  <m:t>)</m:t>
                </m:r>
              </m:oMath>
            </a14:m>
            <a:r>
              <a:t> is a factor object </a:t>
            </a:r>
            <a14:m>
              <m:oMath>
                <m:r>
                  <a:rPr xmlns:a="http://schemas.openxmlformats.org/drawingml/2006/main" sz="4400" i="1">
                    <a:solidFill>
                      <a:srgbClr val="000000"/>
                    </a:solidFill>
                    <a:latin typeface="Cambria Math" panose="02040503050406030204" pitchFamily="18" charset="0"/>
                  </a:rPr>
                  <m:t>f</m:t>
                </m: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Y</m:t>
                </m:r>
                <m:r>
                  <a:rPr xmlns:a="http://schemas.openxmlformats.org/drawingml/2006/main" sz="4400" i="1">
                    <a:solidFill>
                      <a:srgbClr val="000000"/>
                    </a:solidFill>
                    <a:latin typeface="Cambria Math" panose="02040503050406030204" pitchFamily="18" charset="0"/>
                  </a:rPr>
                  <m:t>,</m:t>
                </m:r>
                <m:sSub>
                  <m:e>
                    <m:r>
                      <a:rPr xmlns:a="http://schemas.openxmlformats.org/drawingml/2006/main" sz="4400" i="1">
                        <a:solidFill>
                          <a:srgbClr val="000000"/>
                        </a:solidFill>
                        <a:latin typeface="Cambria Math" panose="02040503050406030204" pitchFamily="18" charset="0"/>
                      </a:rPr>
                      <m:t>X</m:t>
                    </m:r>
                  </m:e>
                  <m:sub>
                    <m:r>
                      <a:rPr xmlns:a="http://schemas.openxmlformats.org/drawingml/2006/main" sz="4400" i="1">
                        <a:solidFill>
                          <a:srgbClr val="000000"/>
                        </a:solidFill>
                        <a:latin typeface="Cambria Math" panose="02040503050406030204" pitchFamily="18" charset="0"/>
                      </a:rPr>
                      <m:t>1</m:t>
                    </m:r>
                  </m:sub>
                </m:sSub>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m:t>
                </m:r>
                <m:sSub>
                  <m:e>
                    <m:r>
                      <a:rPr xmlns:a="http://schemas.openxmlformats.org/drawingml/2006/main" sz="4400" i="1">
                        <a:solidFill>
                          <a:srgbClr val="000000"/>
                        </a:solidFill>
                        <a:latin typeface="Cambria Math" panose="02040503050406030204" pitchFamily="18" charset="0"/>
                      </a:rPr>
                      <m:t>X</m:t>
                    </m:r>
                  </m:e>
                  <m:sub>
                    <m:r>
                      <a:rPr xmlns:a="http://schemas.openxmlformats.org/drawingml/2006/main" sz="4400" i="1">
                        <a:solidFill>
                          <a:srgbClr val="000000"/>
                        </a:solidFill>
                        <a:latin typeface="Cambria Math" panose="02040503050406030204" pitchFamily="18" charset="0"/>
                      </a:rPr>
                      <m:t>n</m:t>
                    </m:r>
                  </m:sub>
                </m:sSub>
                <m:r>
                  <a:rPr xmlns:a="http://schemas.openxmlformats.org/drawingml/2006/main" sz="4400" i="1">
                    <a:solidFill>
                      <a:srgbClr val="000000"/>
                    </a:solidFill>
                    <a:latin typeface="Cambria Math" panose="02040503050406030204" pitchFamily="18" charset="0"/>
                  </a:rPr>
                  <m:t>)</m:t>
                </m:r>
              </m:oMath>
            </a14:m>
            <a:r>
              <a:t> that obeys the </a:t>
            </a:r>
            <a:r>
              <a:rPr>
                <a:solidFill>
                  <a:srgbClr val="C82506"/>
                </a:solidFill>
                <a:latin typeface="Helvetica Neue Medium"/>
                <a:ea typeface="Helvetica Neue Medium"/>
                <a:cs typeface="Helvetica Neue Medium"/>
                <a:sym typeface="Helvetica Neue Medium"/>
              </a:rPr>
              <a:t>constraint</a:t>
            </a:r>
            <a:r>
              <a:t>:</a:t>
            </a:r>
          </a:p>
          <a:p>
            <a:pPr marL="0" indent="0" algn="ctr" defTabSz="673655">
              <a:spcBef>
                <a:spcPts val="2900"/>
              </a:spcBef>
              <a:buSzTx/>
              <a:buNone/>
              <a:defRPr>
                <a:latin typeface="Cambria Math"/>
                <a:ea typeface="Cambria Math"/>
                <a:cs typeface="Cambria Math"/>
                <a:sym typeface="Cambria Math"/>
              </a:defRPr>
            </a:pPr>
            <a14:m>
              <m:oMath>
                <m:r>
                  <a:rPr xmlns:a="http://schemas.openxmlformats.org/drawingml/2006/main" sz="4400" i="1">
                    <a:solidFill>
                      <a:srgbClr val="000000"/>
                    </a:solidFill>
                    <a:latin typeface="Cambria Math" panose="02040503050406030204" pitchFamily="18" charset="0"/>
                  </a:rPr>
                  <m:t>∀</m:t>
                </m:r>
                <m:sSub>
                  <m:e>
                    <m:r>
                      <a:rPr xmlns:a="http://schemas.openxmlformats.org/drawingml/2006/main" sz="4400" i="1">
                        <a:solidFill>
                          <a:srgbClr val="000000"/>
                        </a:solidFill>
                        <a:latin typeface="Cambria Math" panose="02040503050406030204" pitchFamily="18" charset="0"/>
                      </a:rPr>
                      <m:t>v</m:t>
                    </m:r>
                  </m:e>
                  <m:sub>
                    <m:r>
                      <a:rPr xmlns:a="http://schemas.openxmlformats.org/drawingml/2006/main" sz="4400" i="1">
                        <a:solidFill>
                          <a:srgbClr val="000000"/>
                        </a:solidFill>
                        <a:latin typeface="Cambria Math" panose="02040503050406030204" pitchFamily="18" charset="0"/>
                      </a:rPr>
                      <m:t>1</m:t>
                    </m:r>
                  </m:sub>
                </m:sSub>
                <m:r>
                  <a:rPr xmlns:a="http://schemas.openxmlformats.org/drawingml/2006/main" sz="4400" i="1">
                    <a:solidFill>
                      <a:srgbClr val="000000"/>
                    </a:solidFill>
                    <a:latin typeface="Cambria Math" panose="02040503050406030204" pitchFamily="18" charset="0"/>
                  </a:rPr>
                  <m:t>∈</m:t>
                </m:r>
                <m:r>
                  <m:rPr>
                    <m:sty m:val="p"/>
                  </m:rPr>
                  <a:rPr xmlns:a="http://schemas.openxmlformats.org/drawingml/2006/main" sz="4400" i="1">
                    <a:solidFill>
                      <a:srgbClr val="000000"/>
                    </a:solidFill>
                    <a:latin typeface="Cambria Math" panose="02040503050406030204" pitchFamily="18" charset="0"/>
                  </a:rPr>
                  <m:t>d</m:t>
                </m:r>
                <m:r>
                  <m:rPr>
                    <m:sty m:val="p"/>
                  </m:rPr>
                  <a:rPr xmlns:a="http://schemas.openxmlformats.org/drawingml/2006/main" sz="4400" i="1">
                    <a:solidFill>
                      <a:srgbClr val="000000"/>
                    </a:solidFill>
                    <a:latin typeface="Cambria Math" panose="02040503050406030204" pitchFamily="18" charset="0"/>
                  </a:rPr>
                  <m:t>o</m:t>
                </m:r>
                <m:r>
                  <m:rPr>
                    <m:sty m:val="p"/>
                  </m:rPr>
                  <a:rPr xmlns:a="http://schemas.openxmlformats.org/drawingml/2006/main" sz="4400" i="1">
                    <a:solidFill>
                      <a:srgbClr val="000000"/>
                    </a:solidFill>
                    <a:latin typeface="Cambria Math" panose="02040503050406030204" pitchFamily="18" charset="0"/>
                  </a:rPr>
                  <m:t>m</m:t>
                </m:r>
                <m:r>
                  <a:rPr xmlns:a="http://schemas.openxmlformats.org/drawingml/2006/main" sz="4400" i="1">
                    <a:solidFill>
                      <a:srgbClr val="000000"/>
                    </a:solidFill>
                    <a:latin typeface="Cambria Math" panose="02040503050406030204" pitchFamily="18" charset="0"/>
                  </a:rPr>
                  <m:t>(</m:t>
                </m:r>
                <m:sSub>
                  <m:e>
                    <m:r>
                      <a:rPr xmlns:a="http://schemas.openxmlformats.org/drawingml/2006/main" sz="4400" i="1">
                        <a:solidFill>
                          <a:srgbClr val="000000"/>
                        </a:solidFill>
                        <a:latin typeface="Cambria Math" panose="02040503050406030204" pitchFamily="18" charset="0"/>
                      </a:rPr>
                      <m:t>X</m:t>
                    </m:r>
                  </m:e>
                  <m:sub>
                    <m:r>
                      <a:rPr xmlns:a="http://schemas.openxmlformats.org/drawingml/2006/main" sz="4400" i="1">
                        <a:solidFill>
                          <a:srgbClr val="000000"/>
                        </a:solidFill>
                        <a:latin typeface="Cambria Math" panose="02040503050406030204" pitchFamily="18" charset="0"/>
                      </a:rPr>
                      <m:t>1</m:t>
                    </m:r>
                  </m:sub>
                </m:sSub>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m:t>
                </m:r>
                <m:sSub>
                  <m:e>
                    <m:r>
                      <a:rPr xmlns:a="http://schemas.openxmlformats.org/drawingml/2006/main" sz="4400" i="1">
                        <a:solidFill>
                          <a:srgbClr val="000000"/>
                        </a:solidFill>
                        <a:latin typeface="Cambria Math" panose="02040503050406030204" pitchFamily="18" charset="0"/>
                      </a:rPr>
                      <m:t>v</m:t>
                    </m:r>
                  </m:e>
                  <m:sub>
                    <m:r>
                      <a:rPr xmlns:a="http://schemas.openxmlformats.org/drawingml/2006/main" sz="4400" i="1">
                        <a:solidFill>
                          <a:srgbClr val="000000"/>
                        </a:solidFill>
                        <a:latin typeface="Cambria Math" panose="02040503050406030204" pitchFamily="18" charset="0"/>
                      </a:rPr>
                      <m:t>2</m:t>
                    </m:r>
                  </m:sub>
                </m:sSub>
                <m:r>
                  <a:rPr xmlns:a="http://schemas.openxmlformats.org/drawingml/2006/main" sz="4400" i="1">
                    <a:solidFill>
                      <a:srgbClr val="000000"/>
                    </a:solidFill>
                    <a:latin typeface="Cambria Math" panose="02040503050406030204" pitchFamily="18" charset="0"/>
                  </a:rPr>
                  <m:t>∈</m:t>
                </m:r>
                <m:r>
                  <m:rPr>
                    <m:sty m:val="p"/>
                  </m:rPr>
                  <a:rPr xmlns:a="http://schemas.openxmlformats.org/drawingml/2006/main" sz="4400" i="1">
                    <a:solidFill>
                      <a:srgbClr val="000000"/>
                    </a:solidFill>
                    <a:latin typeface="Cambria Math" panose="02040503050406030204" pitchFamily="18" charset="0"/>
                  </a:rPr>
                  <m:t>d</m:t>
                </m:r>
                <m:r>
                  <m:rPr>
                    <m:sty m:val="p"/>
                  </m:rPr>
                  <a:rPr xmlns:a="http://schemas.openxmlformats.org/drawingml/2006/main" sz="4400" i="1">
                    <a:solidFill>
                      <a:srgbClr val="000000"/>
                    </a:solidFill>
                    <a:latin typeface="Cambria Math" panose="02040503050406030204" pitchFamily="18" charset="0"/>
                  </a:rPr>
                  <m:t>o</m:t>
                </m:r>
                <m:r>
                  <m:rPr>
                    <m:sty m:val="p"/>
                  </m:rPr>
                  <a:rPr xmlns:a="http://schemas.openxmlformats.org/drawingml/2006/main" sz="4400" i="1">
                    <a:solidFill>
                      <a:srgbClr val="000000"/>
                    </a:solidFill>
                    <a:latin typeface="Cambria Math" panose="02040503050406030204" pitchFamily="18" charset="0"/>
                  </a:rPr>
                  <m:t>m</m:t>
                </m:r>
                <m:r>
                  <a:rPr xmlns:a="http://schemas.openxmlformats.org/drawingml/2006/main" sz="4400" i="1">
                    <a:solidFill>
                      <a:srgbClr val="000000"/>
                    </a:solidFill>
                    <a:latin typeface="Cambria Math" panose="02040503050406030204" pitchFamily="18" charset="0"/>
                  </a:rPr>
                  <m:t>(</m:t>
                </m:r>
                <m:sSub>
                  <m:e>
                    <m:r>
                      <a:rPr xmlns:a="http://schemas.openxmlformats.org/drawingml/2006/main" sz="4400" i="1">
                        <a:solidFill>
                          <a:srgbClr val="000000"/>
                        </a:solidFill>
                        <a:latin typeface="Cambria Math" panose="02040503050406030204" pitchFamily="18" charset="0"/>
                      </a:rPr>
                      <m:t>X</m:t>
                    </m:r>
                  </m:e>
                  <m:sub>
                    <m:r>
                      <a:rPr xmlns:a="http://schemas.openxmlformats.org/drawingml/2006/main" sz="4400" i="1">
                        <a:solidFill>
                          <a:srgbClr val="000000"/>
                        </a:solidFill>
                        <a:latin typeface="Cambria Math" panose="02040503050406030204" pitchFamily="18" charset="0"/>
                      </a:rPr>
                      <m:t>2</m:t>
                    </m:r>
                  </m:sub>
                </m:sSub>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m:t>
                </m:r>
                <m:sSub>
                  <m:e>
                    <m:r>
                      <a:rPr xmlns:a="http://schemas.openxmlformats.org/drawingml/2006/main" sz="4400" i="1">
                        <a:solidFill>
                          <a:srgbClr val="000000"/>
                        </a:solidFill>
                        <a:latin typeface="Cambria Math" panose="02040503050406030204" pitchFamily="18" charset="0"/>
                      </a:rPr>
                      <m:t>v</m:t>
                    </m:r>
                  </m:e>
                  <m:sub>
                    <m:r>
                      <a:rPr xmlns:a="http://schemas.openxmlformats.org/drawingml/2006/main" sz="4400" i="1">
                        <a:solidFill>
                          <a:srgbClr val="000000"/>
                        </a:solidFill>
                        <a:latin typeface="Cambria Math" panose="02040503050406030204" pitchFamily="18" charset="0"/>
                      </a:rPr>
                      <m:t>n</m:t>
                    </m:r>
                  </m:sub>
                </m:sSub>
                <m:r>
                  <a:rPr xmlns:a="http://schemas.openxmlformats.org/drawingml/2006/main" sz="4400" i="1">
                    <a:solidFill>
                      <a:srgbClr val="000000"/>
                    </a:solidFill>
                    <a:latin typeface="Cambria Math" panose="02040503050406030204" pitchFamily="18" charset="0"/>
                  </a:rPr>
                  <m:t>∈</m:t>
                </m:r>
                <m:r>
                  <m:rPr>
                    <m:sty m:val="p"/>
                  </m:rPr>
                  <a:rPr xmlns:a="http://schemas.openxmlformats.org/drawingml/2006/main" sz="4400" i="1">
                    <a:solidFill>
                      <a:srgbClr val="000000"/>
                    </a:solidFill>
                    <a:latin typeface="Cambria Math" panose="02040503050406030204" pitchFamily="18" charset="0"/>
                  </a:rPr>
                  <m:t>d</m:t>
                </m:r>
                <m:r>
                  <m:rPr>
                    <m:sty m:val="p"/>
                  </m:rPr>
                  <a:rPr xmlns:a="http://schemas.openxmlformats.org/drawingml/2006/main" sz="4400" i="1">
                    <a:solidFill>
                      <a:srgbClr val="000000"/>
                    </a:solidFill>
                    <a:latin typeface="Cambria Math" panose="02040503050406030204" pitchFamily="18" charset="0"/>
                  </a:rPr>
                  <m:t>o</m:t>
                </m:r>
                <m:r>
                  <m:rPr>
                    <m:sty m:val="p"/>
                  </m:rPr>
                  <a:rPr xmlns:a="http://schemas.openxmlformats.org/drawingml/2006/main" sz="4400" i="1">
                    <a:solidFill>
                      <a:srgbClr val="000000"/>
                    </a:solidFill>
                    <a:latin typeface="Cambria Math" panose="02040503050406030204" pitchFamily="18" charset="0"/>
                  </a:rPr>
                  <m:t>m</m:t>
                </m:r>
                <m:r>
                  <a:rPr xmlns:a="http://schemas.openxmlformats.org/drawingml/2006/main" sz="4400" i="1">
                    <a:solidFill>
                      <a:srgbClr val="000000"/>
                    </a:solidFill>
                    <a:latin typeface="Cambria Math" panose="02040503050406030204" pitchFamily="18" charset="0"/>
                  </a:rPr>
                  <m:t>(</m:t>
                </m:r>
                <m:sSub>
                  <m:e>
                    <m:r>
                      <a:rPr xmlns:a="http://schemas.openxmlformats.org/drawingml/2006/main" sz="4400" i="1">
                        <a:solidFill>
                          <a:srgbClr val="000000"/>
                        </a:solidFill>
                        <a:latin typeface="Cambria Math" panose="02040503050406030204" pitchFamily="18" charset="0"/>
                      </a:rPr>
                      <m:t>X</m:t>
                    </m:r>
                  </m:e>
                  <m:sub>
                    <m:r>
                      <a:rPr xmlns:a="http://schemas.openxmlformats.org/drawingml/2006/main" sz="4400" i="1">
                        <a:solidFill>
                          <a:srgbClr val="000000"/>
                        </a:solidFill>
                        <a:latin typeface="Cambria Math" panose="02040503050406030204" pitchFamily="18" charset="0"/>
                      </a:rPr>
                      <m:t>n</m:t>
                    </m:r>
                  </m:sub>
                </m:sSub>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m:t>
                </m:r>
                <m:d>
                  <m:dPr>
                    <m:ctrlPr>
                      <a:rPr xmlns:a="http://schemas.openxmlformats.org/drawingml/2006/main" sz="4400" i="1">
                        <a:solidFill>
                          <a:srgbClr val="000000"/>
                        </a:solidFill>
                        <a:latin typeface="Cambria Math" panose="02040503050406030204" pitchFamily="18" charset="0"/>
                      </a:rPr>
                    </m:ctrlPr>
                    <m:begChr m:val="["/>
                    <m:endChr m:val="]"/>
                  </m:dPr>
                  <m:e>
                    <m:limLow>
                      <m:e>
                        <m:r>
                          <a:rPr xmlns:a="http://schemas.openxmlformats.org/drawingml/2006/main" sz="4400" i="1">
                            <a:solidFill>
                              <a:srgbClr val="000000"/>
                            </a:solidFill>
                            <a:latin typeface="Cambria Math" panose="02040503050406030204" pitchFamily="18" charset="0"/>
                          </a:rPr>
                          <m:t>∑</m:t>
                        </m:r>
                      </m:e>
                      <m:lim>
                        <m:r>
                          <a:rPr xmlns:a="http://schemas.openxmlformats.org/drawingml/2006/main" sz="4400" i="1">
                            <a:solidFill>
                              <a:srgbClr val="000000"/>
                            </a:solidFill>
                            <a:latin typeface="Cambria Math" panose="02040503050406030204" pitchFamily="18" charset="0"/>
                          </a:rPr>
                          <m:t>y</m:t>
                        </m:r>
                        <m:r>
                          <a:rPr xmlns:a="http://schemas.openxmlformats.org/drawingml/2006/main" sz="4400" i="1">
                            <a:solidFill>
                              <a:srgbClr val="000000"/>
                            </a:solidFill>
                            <a:latin typeface="Cambria Math" panose="02040503050406030204" pitchFamily="18" charset="0"/>
                          </a:rPr>
                          <m:t>∈</m:t>
                        </m:r>
                        <m:r>
                          <m:rPr>
                            <m:sty m:val="p"/>
                          </m:rPr>
                          <a:rPr xmlns:a="http://schemas.openxmlformats.org/drawingml/2006/main" sz="4400" i="1">
                            <a:solidFill>
                              <a:srgbClr val="000000"/>
                            </a:solidFill>
                            <a:latin typeface="Cambria Math" panose="02040503050406030204" pitchFamily="18" charset="0"/>
                          </a:rPr>
                          <m:t>d</m:t>
                        </m:r>
                        <m:r>
                          <m:rPr>
                            <m:sty m:val="p"/>
                          </m:rPr>
                          <a:rPr xmlns:a="http://schemas.openxmlformats.org/drawingml/2006/main" sz="4400" i="1">
                            <a:solidFill>
                              <a:srgbClr val="000000"/>
                            </a:solidFill>
                            <a:latin typeface="Cambria Math" panose="02040503050406030204" pitchFamily="18" charset="0"/>
                          </a:rPr>
                          <m:t>o</m:t>
                        </m:r>
                        <m:r>
                          <m:rPr>
                            <m:sty m:val="p"/>
                          </m:rPr>
                          <a:rPr xmlns:a="http://schemas.openxmlformats.org/drawingml/2006/main" sz="4400" i="1">
                            <a:solidFill>
                              <a:srgbClr val="000000"/>
                            </a:solidFill>
                            <a:latin typeface="Cambria Math" panose="02040503050406030204" pitchFamily="18" charset="0"/>
                          </a:rPr>
                          <m:t>m</m:t>
                        </m: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Y</m:t>
                        </m:r>
                        <m:r>
                          <a:rPr xmlns:a="http://schemas.openxmlformats.org/drawingml/2006/main" sz="4400" i="1">
                            <a:solidFill>
                              <a:srgbClr val="000000"/>
                            </a:solidFill>
                            <a:latin typeface="Cambria Math" panose="02040503050406030204" pitchFamily="18" charset="0"/>
                          </a:rPr>
                          <m:t>)</m:t>
                        </m:r>
                      </m:lim>
                    </m:limLow>
                    <m:r>
                      <a:rPr xmlns:a="http://schemas.openxmlformats.org/drawingml/2006/main" sz="4400" i="1">
                        <a:solidFill>
                          <a:srgbClr val="000000"/>
                        </a:solidFill>
                        <a:latin typeface="Cambria Math" panose="02040503050406030204" pitchFamily="18" charset="0"/>
                      </a:rPr>
                      <m:t>f</m:t>
                    </m: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y</m:t>
                    </m:r>
                    <m:r>
                      <a:rPr xmlns:a="http://schemas.openxmlformats.org/drawingml/2006/main" sz="4400" i="1">
                        <a:solidFill>
                          <a:srgbClr val="000000"/>
                        </a:solidFill>
                        <a:latin typeface="Cambria Math" panose="02040503050406030204" pitchFamily="18" charset="0"/>
                      </a:rPr>
                      <m:t>,</m:t>
                    </m:r>
                    <m:sSub>
                      <m:e>
                        <m:r>
                          <a:rPr xmlns:a="http://schemas.openxmlformats.org/drawingml/2006/main" sz="4400" i="1">
                            <a:solidFill>
                              <a:srgbClr val="000000"/>
                            </a:solidFill>
                            <a:latin typeface="Cambria Math" panose="02040503050406030204" pitchFamily="18" charset="0"/>
                          </a:rPr>
                          <m:t>v</m:t>
                        </m:r>
                      </m:e>
                      <m:sub>
                        <m:r>
                          <a:rPr xmlns:a="http://schemas.openxmlformats.org/drawingml/2006/main" sz="4400" i="1">
                            <a:solidFill>
                              <a:srgbClr val="000000"/>
                            </a:solidFill>
                            <a:latin typeface="Cambria Math" panose="02040503050406030204" pitchFamily="18" charset="0"/>
                          </a:rPr>
                          <m:t>1</m:t>
                        </m:r>
                      </m:sub>
                    </m:sSub>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m:t>
                    </m:r>
                    <m:sSub>
                      <m:e>
                        <m:r>
                          <a:rPr xmlns:a="http://schemas.openxmlformats.org/drawingml/2006/main" sz="4400" i="1">
                            <a:solidFill>
                              <a:srgbClr val="000000"/>
                            </a:solidFill>
                            <a:latin typeface="Cambria Math" panose="02040503050406030204" pitchFamily="18" charset="0"/>
                          </a:rPr>
                          <m:t>v</m:t>
                        </m:r>
                      </m:e>
                      <m:sub>
                        <m:r>
                          <a:rPr xmlns:a="http://schemas.openxmlformats.org/drawingml/2006/main" sz="4400" i="1">
                            <a:solidFill>
                              <a:srgbClr val="000000"/>
                            </a:solidFill>
                            <a:latin typeface="Cambria Math" panose="02040503050406030204" pitchFamily="18" charset="0"/>
                          </a:rPr>
                          <m:t>n</m:t>
                        </m:r>
                      </m:sub>
                    </m:sSub>
                    <m:r>
                      <a:rPr xmlns:a="http://schemas.openxmlformats.org/drawingml/2006/main" sz="4400" i="1">
                        <a:solidFill>
                          <a:srgbClr val="000000"/>
                        </a:solidFill>
                        <a:latin typeface="Cambria Math" panose="02040503050406030204" pitchFamily="18" charset="0"/>
                      </a:rPr>
                      <m:t>)</m:t>
                    </m:r>
                  </m:e>
                </m:d>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1</m:t>
                </m:r>
              </m:oMath>
            </a14:m>
            <a:r>
              <a:rPr sz="3600">
                <a:latin typeface="Helvetica Neue Light"/>
                <a:ea typeface="Helvetica Neue Light"/>
                <a:cs typeface="Helvetica Neue Light"/>
                <a:sym typeface="Helvetica Neue Light"/>
              </a:rPr>
              <a:t>.</a:t>
            </a:r>
            <a:endParaRPr sz="3600"/>
          </a:p>
          <a:p>
            <a:pPr marL="501171" indent="-501171" defTabSz="673655">
              <a:spcBef>
                <a:spcPts val="2900"/>
              </a:spcBef>
              <a:defRPr sz="3600"/>
            </a:pPr>
            <a:r>
              <a:t>Answer to a query is a factor object </a:t>
            </a:r>
            <a:r>
              <a:rPr>
                <a:solidFill>
                  <a:srgbClr val="C82506"/>
                </a:solidFill>
                <a:latin typeface="Helvetica Neue Medium"/>
                <a:ea typeface="Helvetica Neue Medium"/>
                <a:cs typeface="Helvetica Neue Medium"/>
                <a:sym typeface="Helvetica Neue Medium"/>
              </a:rPr>
              <a:t>constructed </a:t>
            </a:r>
            <a:r>
              <a:t>by applying </a:t>
            </a:r>
            <a:r>
              <a:rPr>
                <a:solidFill>
                  <a:srgbClr val="C82506"/>
                </a:solidFill>
                <a:latin typeface="Helvetica Neue Medium"/>
                <a:ea typeface="Helvetica Neue Medium"/>
                <a:cs typeface="Helvetica Neue Medium"/>
                <a:sym typeface="Helvetica Neue Medium"/>
              </a:rPr>
              <a:t>operations</a:t>
            </a:r>
            <a:r>
              <a:t> to the input factors</a:t>
            </a:r>
          </a:p>
          <a:p>
            <a:pPr lvl="2" marL="1230153" indent="-501171" defTabSz="673655">
              <a:spcBef>
                <a:spcPts val="2900"/>
              </a:spcBef>
              <a:defRPr sz="3600"/>
            </a:pPr>
            <a:r>
              <a:t>Operations on factor objects are </a:t>
            </a:r>
            <a:r>
              <a:rPr i="1">
                <a:latin typeface="+mn-lt"/>
                <a:ea typeface="+mn-ea"/>
                <a:cs typeface="+mn-cs"/>
                <a:sym typeface="Helvetica Neue"/>
              </a:rPr>
              <a:t>not</a:t>
            </a:r>
            <a:r>
              <a:t> guaranteed to </a:t>
            </a:r>
            <a:r>
              <a:rPr>
                <a:solidFill>
                  <a:srgbClr val="C82506"/>
                </a:solidFill>
                <a:latin typeface="Helvetica Neue Medium"/>
                <a:ea typeface="Helvetica Neue Medium"/>
                <a:cs typeface="Helvetica Neue Medium"/>
                <a:sym typeface="Helvetica Neue Medium"/>
              </a:rPr>
              <a:t>maintain</a:t>
            </a:r>
            <a:r>
              <a:t> this constraint!</a:t>
            </a:r>
          </a:p>
          <a:p>
            <a:pPr lvl="2" marL="1230153" indent="-501171" defTabSz="673655">
              <a:spcBef>
                <a:spcPts val="2900"/>
              </a:spcBef>
              <a:defRPr sz="3600"/>
            </a:pPr>
            <a:r>
              <a:t>Solution: </a:t>
            </a:r>
            <a:r>
              <a:rPr>
                <a:solidFill>
                  <a:srgbClr val="C82506"/>
                </a:solidFill>
                <a:latin typeface="Helvetica Neue Medium"/>
                <a:ea typeface="Helvetica Neue Medium"/>
                <a:cs typeface="Helvetica Neue Medium"/>
                <a:sym typeface="Helvetica Neue Medium"/>
              </a:rPr>
              <a:t>Don't sweat it</a:t>
            </a:r>
            <a:r>
              <a:t>!</a:t>
            </a:r>
          </a:p>
          <a:p>
            <a:pPr lvl="2" marL="1230153" indent="-501171" defTabSz="673655">
              <a:spcBef>
                <a:spcPts val="2900"/>
              </a:spcBef>
              <a:defRPr sz="3600"/>
            </a:pPr>
            <a:r>
              <a:t>Operate on </a:t>
            </a:r>
            <a:r>
              <a:rPr>
                <a:solidFill>
                  <a:srgbClr val="C82506"/>
                </a:solidFill>
                <a:latin typeface="Helvetica Neue Medium"/>
                <a:ea typeface="Helvetica Neue Medium"/>
                <a:cs typeface="Helvetica Neue Medium"/>
                <a:sym typeface="Helvetica Neue Medium"/>
              </a:rPr>
              <a:t>unnormalized</a:t>
            </a:r>
            <a:r>
              <a:t> </a:t>
            </a:r>
            <a:r>
              <a:rPr>
                <a:solidFill>
                  <a:srgbClr val="C82506"/>
                </a:solidFill>
                <a:latin typeface="Helvetica Neue Medium"/>
                <a:ea typeface="Helvetica Neue Medium"/>
                <a:cs typeface="Helvetica Neue Medium"/>
                <a:sym typeface="Helvetica Neue Medium"/>
              </a:rPr>
              <a:t>probabilities</a:t>
            </a:r>
            <a:r>
              <a:t> during the computation</a:t>
            </a:r>
          </a:p>
          <a:p>
            <a:pPr lvl="2" marL="1230153" indent="-501171" defTabSz="673655">
              <a:spcBef>
                <a:spcPts val="2900"/>
              </a:spcBef>
              <a:defRPr sz="3600">
                <a:solidFill>
                  <a:srgbClr val="C82506"/>
                </a:solidFill>
                <a:latin typeface="Helvetica Neue Medium"/>
                <a:ea typeface="Helvetica Neue Medium"/>
                <a:cs typeface="Helvetica Neue Medium"/>
                <a:sym typeface="Helvetica Neue Medium"/>
              </a:defRPr>
            </a:pPr>
            <a:r>
              <a:t>Normalize</a:t>
            </a:r>
            <a:r>
              <a:rPr>
                <a:solidFill>
                  <a:srgbClr val="000000"/>
                </a:solidFill>
                <a:latin typeface="Helvetica Neue Light"/>
                <a:ea typeface="Helvetica Neue Light"/>
                <a:cs typeface="Helvetica Neue Light"/>
                <a:sym typeface="Helvetica Neue Light"/>
              </a:rPr>
              <a:t> at the end of the algorithm to re-impose the constraint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6">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26">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226">
                                            <p:txEl>
                                              <p:pRg st="2" end="2"/>
                                            </p:txEl>
                                          </p:spTgt>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1" fill="hold">
                                  <p:stCondLst>
                                    <p:cond delay="0"/>
                                  </p:stCondLst>
                                  <p:iterate type="el" backwards="0">
                                    <p:tmAbs val="0"/>
                                  </p:iterate>
                                  <p:childTnLst>
                                    <p:set>
                                      <p:cBhvr>
                                        <p:cTn id="17" fill="hold"/>
                                        <p:tgtEl>
                                          <p:spTgt spid="226">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0" presetID="1" grpId="1" fill="hold">
                                  <p:stCondLst>
                                    <p:cond delay="0"/>
                                  </p:stCondLst>
                                  <p:iterate type="el" backwards="0">
                                    <p:tmAbs val="0"/>
                                  </p:iterate>
                                  <p:childTnLst>
                                    <p:set>
                                      <p:cBhvr>
                                        <p:cTn id="21" fill="hold"/>
                                        <p:tgtEl>
                                          <p:spTgt spid="226">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0" presetID="1" grpId="1" fill="hold">
                                  <p:stCondLst>
                                    <p:cond delay="0"/>
                                  </p:stCondLst>
                                  <p:iterate type="el" backwards="0">
                                    <p:tmAbs val="0"/>
                                  </p:iterate>
                                  <p:childTnLst>
                                    <p:set>
                                      <p:cBhvr>
                                        <p:cTn id="25" fill="hold"/>
                                        <p:tgtEl>
                                          <p:spTgt spid="226">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1" fill="hold">
                                  <p:stCondLst>
                                    <p:cond delay="0"/>
                                  </p:stCondLst>
                                  <p:iterate type="el" backwards="0">
                                    <p:tmAbs val="0"/>
                                  </p:iterate>
                                  <p:childTnLst>
                                    <p:set>
                                      <p:cBhvr>
                                        <p:cTn id="29" fill="hold"/>
                                        <p:tgtEl>
                                          <p:spTgt spid="226">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6"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Conditioning"/>
          <p:cNvSpPr txBox="1"/>
          <p:nvPr>
            <p:ph type="title"/>
          </p:nvPr>
        </p:nvSpPr>
        <p:spPr>
          <a:xfrm>
            <a:off x="2667000" y="357185"/>
            <a:ext cx="19050000" cy="3036099"/>
          </a:xfrm>
          <a:prstGeom prst="rect">
            <a:avLst/>
          </a:prstGeom>
        </p:spPr>
        <p:txBody>
          <a:bodyPr/>
          <a:lstStyle/>
          <a:p>
            <a:pPr/>
            <a:r>
              <a:t>Conditioning</a:t>
            </a:r>
          </a:p>
        </p:txBody>
      </p:sp>
      <p:sp>
        <p:nvSpPr>
          <p:cNvPr id="229" name="Conditioning is an operation on a single factor…"/>
          <p:cNvSpPr txBox="1"/>
          <p:nvPr>
            <p:ph type="body" idx="1"/>
          </p:nvPr>
        </p:nvSpPr>
        <p:spPr>
          <a:xfrm>
            <a:off x="1440612" y="3468246"/>
            <a:ext cx="21502776" cy="8840394"/>
          </a:xfrm>
          <a:prstGeom prst="rect">
            <a:avLst/>
          </a:prstGeom>
        </p:spPr>
        <p:txBody>
          <a:bodyPr/>
          <a:lstStyle/>
          <a:p>
            <a:pPr marL="0" indent="0" defTabSz="813314">
              <a:spcBef>
                <a:spcPts val="3500"/>
              </a:spcBef>
              <a:buSzTx/>
              <a:buNone/>
              <a:defRPr sz="4300">
                <a:solidFill>
                  <a:srgbClr val="004D80"/>
                </a:solidFill>
                <a:latin typeface="Helvetica Neue Medium"/>
                <a:ea typeface="Helvetica Neue Medium"/>
                <a:cs typeface="Helvetica Neue Medium"/>
                <a:sym typeface="Helvetica Neue Medium"/>
              </a:defRPr>
            </a:pPr>
            <a:r>
              <a:t>Conditioning</a:t>
            </a:r>
            <a:r>
              <a:rPr>
                <a:solidFill>
                  <a:srgbClr val="000000"/>
                </a:solidFill>
                <a:latin typeface="Helvetica Neue Light"/>
                <a:ea typeface="Helvetica Neue Light"/>
                <a:cs typeface="Helvetica Neue Light"/>
                <a:sym typeface="Helvetica Neue Light"/>
              </a:rPr>
              <a:t> is an operation on a </a:t>
            </a:r>
            <a:r>
              <a:rPr>
                <a:solidFill>
                  <a:srgbClr val="C82506"/>
                </a:solidFill>
              </a:rPr>
              <a:t>single</a:t>
            </a:r>
            <a:r>
              <a:rPr>
                <a:solidFill>
                  <a:srgbClr val="000000"/>
                </a:solidFill>
                <a:latin typeface="Helvetica Neue Light"/>
                <a:ea typeface="Helvetica Neue Light"/>
                <a:cs typeface="Helvetica Neue Light"/>
                <a:sym typeface="Helvetica Neue Light"/>
              </a:rPr>
              <a:t> </a:t>
            </a:r>
            <a:r>
              <a:rPr>
                <a:solidFill>
                  <a:srgbClr val="C82506"/>
                </a:solidFill>
              </a:rPr>
              <a:t>factor</a:t>
            </a:r>
            <a:r>
              <a:rPr>
                <a:solidFill>
                  <a:srgbClr val="000000"/>
                </a:solidFill>
                <a:latin typeface="Helvetica Neue Light"/>
                <a:ea typeface="Helvetica Neue Light"/>
                <a:cs typeface="Helvetica Neue Light"/>
                <a:sym typeface="Helvetica Neue Light"/>
              </a:rPr>
              <a:t> </a:t>
            </a:r>
          </a:p>
          <a:p>
            <a:pPr lvl="2" marL="1485185" indent="-605074" defTabSz="813314">
              <a:spcBef>
                <a:spcPts val="3500"/>
              </a:spcBef>
              <a:defRPr sz="4300"/>
            </a:pPr>
            <a:r>
              <a:t>Constructs a </a:t>
            </a:r>
            <a:r>
              <a:rPr>
                <a:solidFill>
                  <a:srgbClr val="C82506"/>
                </a:solidFill>
                <a:latin typeface="Helvetica Neue Medium"/>
                <a:ea typeface="Helvetica Neue Medium"/>
                <a:cs typeface="Helvetica Neue Medium"/>
                <a:sym typeface="Helvetica Neue Medium"/>
              </a:rPr>
              <a:t>new factor</a:t>
            </a:r>
            <a:r>
              <a:t> that returns the values of the original factor with some of its inputs fixed</a:t>
            </a:r>
          </a:p>
          <a:p>
            <a:pPr marL="0" indent="0" defTabSz="813314">
              <a:spcBef>
                <a:spcPts val="3500"/>
              </a:spcBef>
              <a:buSzTx/>
              <a:buNone/>
              <a:defRPr b="1" sz="4300">
                <a:latin typeface="+mn-lt"/>
                <a:ea typeface="+mn-ea"/>
                <a:cs typeface="+mn-cs"/>
                <a:sym typeface="Helvetica Neue"/>
              </a:defRPr>
            </a:pPr>
            <a:r>
              <a:t>Definition:</a:t>
            </a:r>
            <a:br/>
            <a:r>
              <a:rPr b="0">
                <a:latin typeface="Helvetica Neue Light"/>
                <a:ea typeface="Helvetica Neue Light"/>
                <a:cs typeface="Helvetica Neue Light"/>
                <a:sym typeface="Helvetica Neue Light"/>
              </a:rPr>
              <a:t>For a factor </a:t>
            </a:r>
            <a14:m>
              <m:oMath>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X</m:t>
                    </m:r>
                  </m:e>
                  <m:sub>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X</m:t>
                    </m:r>
                  </m:e>
                  <m:sub>
                    <m:r>
                      <a:rPr xmlns:a="http://schemas.openxmlformats.org/drawingml/2006/main" sz="5300" i="1">
                        <a:solidFill>
                          <a:srgbClr val="000000"/>
                        </a:solidFill>
                        <a:latin typeface="Cambria Math" panose="02040503050406030204" pitchFamily="18" charset="0"/>
                      </a:rPr>
                      <m:t>k</m:t>
                    </m:r>
                  </m:sub>
                </m:sSub>
                <m:r>
                  <a:rPr xmlns:a="http://schemas.openxmlformats.org/drawingml/2006/main" sz="5300" i="1">
                    <a:solidFill>
                      <a:srgbClr val="000000"/>
                    </a:solidFill>
                    <a:latin typeface="Cambria Math" panose="02040503050406030204" pitchFamily="18" charset="0"/>
                  </a:rPr>
                  <m:t>)</m:t>
                </m:r>
              </m:oMath>
            </a14:m>
            <a:r>
              <a:rPr b="0">
                <a:latin typeface="Helvetica Neue Light"/>
                <a:ea typeface="Helvetica Neue Light"/>
                <a:cs typeface="Helvetica Neue Light"/>
                <a:sym typeface="Helvetica Neue Light"/>
              </a:rPr>
              <a:t>, </a:t>
            </a:r>
            <a:r>
              <a:rPr b="0">
                <a:solidFill>
                  <a:srgbClr val="004D80"/>
                </a:solidFill>
                <a:latin typeface="Helvetica Neue Medium"/>
                <a:ea typeface="Helvetica Neue Medium"/>
                <a:cs typeface="Helvetica Neue Medium"/>
                <a:sym typeface="Helvetica Neue Medium"/>
              </a:rPr>
              <a:t>conditioning on </a:t>
            </a:r>
            <a14:m>
              <m:oMath>
                <m:sSub>
                  <m:e>
                    <m:r>
                      <a:rPr xmlns:a="http://schemas.openxmlformats.org/drawingml/2006/main" sz="5200" i="1">
                        <a:solidFill>
                          <a:srgbClr val="004C7F"/>
                        </a:solidFill>
                        <a:latin typeface="Cambria Math" panose="02040503050406030204" pitchFamily="18" charset="0"/>
                      </a:rPr>
                      <m:t>X</m:t>
                    </m:r>
                  </m:e>
                  <m:sub>
                    <m:r>
                      <a:rPr xmlns:a="http://schemas.openxmlformats.org/drawingml/2006/main" sz="5200" i="1">
                        <a:solidFill>
                          <a:srgbClr val="004C7F"/>
                        </a:solidFill>
                        <a:latin typeface="Cambria Math" panose="02040503050406030204" pitchFamily="18" charset="0"/>
                      </a:rPr>
                      <m:t>i</m:t>
                    </m:r>
                  </m:sub>
                </m:sSub>
                <m:r>
                  <a:rPr xmlns:a="http://schemas.openxmlformats.org/drawingml/2006/main" sz="5200" i="1">
                    <a:solidFill>
                      <a:srgbClr val="004C7F"/>
                    </a:solidFill>
                    <a:latin typeface="Cambria Math" panose="02040503050406030204" pitchFamily="18" charset="0"/>
                  </a:rPr>
                  <m:t>=</m:t>
                </m:r>
                <m:sSub>
                  <m:e>
                    <m:r>
                      <a:rPr xmlns:a="http://schemas.openxmlformats.org/drawingml/2006/main" sz="5200" i="1">
                        <a:solidFill>
                          <a:srgbClr val="004C7F"/>
                        </a:solidFill>
                        <a:latin typeface="Cambria Math" panose="02040503050406030204" pitchFamily="18" charset="0"/>
                      </a:rPr>
                      <m:t>v</m:t>
                    </m:r>
                  </m:e>
                  <m:sub>
                    <m:r>
                      <a:rPr xmlns:a="http://schemas.openxmlformats.org/drawingml/2006/main" sz="5200" i="1">
                        <a:solidFill>
                          <a:srgbClr val="004C7F"/>
                        </a:solidFill>
                        <a:latin typeface="Cambria Math" panose="02040503050406030204" pitchFamily="18" charset="0"/>
                      </a:rPr>
                      <m:t>i</m:t>
                    </m:r>
                  </m:sub>
                </m:sSub>
              </m:oMath>
            </a14:m>
            <a:r>
              <a:rPr b="0">
                <a:latin typeface="Helvetica Neue Light"/>
                <a:ea typeface="Helvetica Neue Light"/>
                <a:cs typeface="Helvetica Neue Light"/>
                <a:sym typeface="Helvetica Neue Light"/>
              </a:rPr>
              <a:t> yields a new factor </a:t>
            </a:r>
          </a:p>
          <a:p>
            <a:pPr marL="0" indent="0" algn="ctr" defTabSz="813314">
              <a:spcBef>
                <a:spcPts val="3500"/>
              </a:spcBef>
              <a:buSzTx/>
              <a:buNone/>
              <a:defRPr sz="5300">
                <a:latin typeface="Cambria Math"/>
                <a:ea typeface="Cambria Math"/>
                <a:cs typeface="Cambria Math"/>
                <a:sym typeface="Cambria Math"/>
              </a:defRPr>
            </a:pPr>
            <a14:m>
              <m:oMath>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1</m:t>
                    </m:r>
                  </m:sub>
                </m:sSub>
                <m:sSub>
                  <m:e>
                    <m:r>
                      <a:rPr xmlns:a="http://schemas.openxmlformats.org/drawingml/2006/main" sz="5300" i="1">
                        <a:solidFill>
                          <a:srgbClr val="000000"/>
                        </a:solidFill>
                        <a:latin typeface="Cambria Math" panose="02040503050406030204" pitchFamily="18" charset="0"/>
                      </a:rPr>
                      <m:t>)</m:t>
                    </m:r>
                  </m:e>
                  <m:sub>
                    <m:sSub>
                      <m:e>
                        <m:r>
                          <a:rPr xmlns:a="http://schemas.openxmlformats.org/drawingml/2006/main" sz="5300" i="1">
                            <a:solidFill>
                              <a:srgbClr val="000000"/>
                            </a:solidFill>
                            <a:latin typeface="Cambria Math" panose="02040503050406030204" pitchFamily="18" charset="0"/>
                          </a:rPr>
                          <m:t>X</m:t>
                        </m:r>
                      </m:e>
                      <m:sub>
                        <m:r>
                          <a:rPr xmlns:a="http://schemas.openxmlformats.org/drawingml/2006/main" sz="5300" i="1">
                            <a:solidFill>
                              <a:srgbClr val="000000"/>
                            </a:solidFill>
                            <a:latin typeface="Cambria Math" panose="02040503050406030204" pitchFamily="18" charset="0"/>
                          </a:rPr>
                          <m:t>i</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FF0000"/>
                            </a:solidFill>
                            <a:latin typeface="Cambria Math" panose="02040503050406030204" pitchFamily="18" charset="0"/>
                          </a:rPr>
                          <m:t>v</m:t>
                        </m:r>
                      </m:e>
                      <m:sub>
                        <m:r>
                          <a:rPr xmlns:a="http://schemas.openxmlformats.org/drawingml/2006/main" sz="5300" i="1">
                            <a:solidFill>
                              <a:srgbClr val="FF0000"/>
                            </a:solidFill>
                            <a:latin typeface="Cambria Math" panose="02040503050406030204" pitchFamily="18" charset="0"/>
                          </a:rPr>
                          <m:t>i</m:t>
                        </m:r>
                      </m:sub>
                    </m:sSub>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2</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X</m:t>
                    </m:r>
                  </m:e>
                  <m:sub>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X</m:t>
                    </m:r>
                  </m:e>
                  <m:sub>
                    <m:r>
                      <a:rPr xmlns:a="http://schemas.openxmlformats.org/drawingml/2006/main" sz="5300" i="1">
                        <a:solidFill>
                          <a:srgbClr val="000000"/>
                        </a:solidFill>
                        <a:latin typeface="Cambria Math" panose="02040503050406030204" pitchFamily="18" charset="0"/>
                      </a:rPr>
                      <m:t>i</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X</m:t>
                    </m:r>
                  </m:e>
                  <m:sub>
                    <m:r>
                      <a:rPr xmlns:a="http://schemas.openxmlformats.org/drawingml/2006/main" sz="5300" i="1">
                        <a:solidFill>
                          <a:srgbClr val="000000"/>
                        </a:solidFill>
                        <a:latin typeface="Cambria Math" panose="02040503050406030204" pitchFamily="18" charset="0"/>
                      </a:rPr>
                      <m:t>i</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X</m:t>
                    </m:r>
                  </m:e>
                  <m:sub>
                    <m:r>
                      <a:rPr xmlns:a="http://schemas.openxmlformats.org/drawingml/2006/main" sz="5300" i="1">
                        <a:solidFill>
                          <a:srgbClr val="000000"/>
                        </a:solidFill>
                        <a:latin typeface="Cambria Math" panose="02040503050406030204" pitchFamily="18" charset="0"/>
                      </a:rPr>
                      <m:t>k</m:t>
                    </m:r>
                  </m:sub>
                </m:sSub>
                <m:r>
                  <a:rPr xmlns:a="http://schemas.openxmlformats.org/drawingml/2006/main" sz="5300" i="1">
                    <a:solidFill>
                      <a:srgbClr val="000000"/>
                    </a:solidFill>
                    <a:latin typeface="Cambria Math" panose="02040503050406030204" pitchFamily="18" charset="0"/>
                  </a:rPr>
                  <m:t>)</m:t>
                </m:r>
              </m:oMath>
            </a14:m>
            <a:r>
              <a:rPr baseline="-5998" i="1" sz="4300">
                <a:latin typeface="+mn-lt"/>
                <a:ea typeface="+mn-ea"/>
                <a:cs typeface="+mn-cs"/>
                <a:sym typeface="Helvetica Neue"/>
              </a:rPr>
              <a:t> </a:t>
            </a:r>
            <a:endParaRPr baseline="-5998" i="1" sz="4300">
              <a:latin typeface="+mn-lt"/>
              <a:ea typeface="+mn-ea"/>
              <a:cs typeface="+mn-cs"/>
              <a:sym typeface="Helvetica Neue"/>
            </a:endParaRPr>
          </a:p>
          <a:p>
            <a:pPr marL="0" indent="0" defTabSz="813314">
              <a:spcBef>
                <a:spcPts val="3500"/>
              </a:spcBef>
              <a:buSzTx/>
              <a:buNone/>
              <a:defRPr sz="4300"/>
            </a:pPr>
            <a:r>
              <a:t>such that for all values </a:t>
            </a:r>
            <a14:m>
              <m:oMath>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i</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i</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k</m:t>
                    </m:r>
                  </m:sub>
                </m:sSub>
              </m:oMath>
            </a14:m>
            <a:r>
              <a:rPr baseline="-5998" i="1">
                <a:latin typeface="+mn-lt"/>
                <a:ea typeface="+mn-ea"/>
                <a:cs typeface="+mn-cs"/>
                <a:sym typeface="Helvetica Neue"/>
              </a:rPr>
              <a:t> </a:t>
            </a:r>
            <a:r>
              <a:t>in the domain of </a:t>
            </a:r>
            <a14:m>
              <m:oMath>
                <m:sSub>
                  <m:e>
                    <m:r>
                      <a:rPr xmlns:a="http://schemas.openxmlformats.org/drawingml/2006/main" sz="5300" i="1">
                        <a:solidFill>
                          <a:srgbClr val="000000"/>
                        </a:solidFill>
                        <a:latin typeface="Cambria Math" panose="02040503050406030204" pitchFamily="18" charset="0"/>
                      </a:rPr>
                      <m:t>X</m:t>
                    </m:r>
                  </m:e>
                  <m:sub>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X</m:t>
                    </m:r>
                  </m:e>
                  <m:sub>
                    <m:r>
                      <a:rPr xmlns:a="http://schemas.openxmlformats.org/drawingml/2006/main" sz="5300" i="1">
                        <a:solidFill>
                          <a:srgbClr val="000000"/>
                        </a:solidFill>
                        <a:latin typeface="Cambria Math" panose="02040503050406030204" pitchFamily="18" charset="0"/>
                      </a:rPr>
                      <m:t>i</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X</m:t>
                    </m:r>
                  </m:e>
                  <m:sub>
                    <m:r>
                      <a:rPr xmlns:a="http://schemas.openxmlformats.org/drawingml/2006/main" sz="5300" i="1">
                        <a:solidFill>
                          <a:srgbClr val="000000"/>
                        </a:solidFill>
                        <a:latin typeface="Cambria Math" panose="02040503050406030204" pitchFamily="18" charset="0"/>
                      </a:rPr>
                      <m:t>i</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X</m:t>
                    </m:r>
                  </m:e>
                  <m:sub>
                    <m:r>
                      <a:rPr xmlns:a="http://schemas.openxmlformats.org/drawingml/2006/main" sz="5300" i="1">
                        <a:solidFill>
                          <a:srgbClr val="000000"/>
                        </a:solidFill>
                        <a:latin typeface="Cambria Math" panose="02040503050406030204" pitchFamily="18" charset="0"/>
                      </a:rPr>
                      <m:t>k</m:t>
                    </m:r>
                  </m:sub>
                </m:sSub>
              </m:oMath>
            </a14:m>
            <a:r>
              <a:rPr baseline="-5998" i="1">
                <a:latin typeface="+mn-lt"/>
                <a:ea typeface="+mn-ea"/>
                <a:cs typeface="+mn-cs"/>
                <a:sym typeface="Helvetica Neue"/>
              </a:rPr>
              <a:t>,</a:t>
            </a:r>
          </a:p>
          <a:p>
            <a:pPr marL="0" indent="0" algn="ctr" defTabSz="813314">
              <a:spcBef>
                <a:spcPts val="3500"/>
              </a:spcBef>
              <a:buSzTx/>
              <a:buNone/>
              <a:defRPr sz="5300">
                <a:latin typeface="Cambria Math"/>
                <a:ea typeface="Cambria Math"/>
                <a:cs typeface="Cambria Math"/>
                <a:sym typeface="Cambria Math"/>
              </a:defRPr>
            </a:pPr>
            <a14:m>
              <m:oMath>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2</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i</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i</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k</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i</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sSub>
                  <m:e>
                    <m:r>
                      <m:rPr>
                        <m:sty m:val="b"/>
                      </m:rPr>
                      <a:rPr xmlns:a="http://schemas.openxmlformats.org/drawingml/2006/main" sz="5300" i="1">
                        <a:solidFill>
                          <a:srgbClr val="FF0000"/>
                        </a:solidFill>
                        <a:latin typeface="Cambria Math" panose="02040503050406030204" pitchFamily="18" charset="0"/>
                      </a:rPr>
                      <m:t>v</m:t>
                    </m:r>
                  </m:e>
                  <m:sub>
                    <m:r>
                      <m:rPr>
                        <m:sty m:val="b"/>
                      </m:rPr>
                      <a:rPr xmlns:a="http://schemas.openxmlformats.org/drawingml/2006/main" sz="5300" i="1">
                        <a:solidFill>
                          <a:srgbClr val="FF0000"/>
                        </a:solidFill>
                        <a:latin typeface="Cambria Math" panose="02040503050406030204" pitchFamily="18" charset="0"/>
                      </a:rPr>
                      <m:t>i</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i</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k</m:t>
                    </m:r>
                  </m:sub>
                </m:sSub>
                <m:r>
                  <a:rPr xmlns:a="http://schemas.openxmlformats.org/drawingml/2006/main" sz="5300" i="1">
                    <a:solidFill>
                      <a:srgbClr val="000000"/>
                    </a:solidFill>
                    <a:latin typeface="Cambria Math" panose="02040503050406030204" pitchFamily="18" charset="0"/>
                  </a:rPr>
                  <m:t>)</m:t>
                </m:r>
              </m:oMath>
            </a14:m>
            <a:r>
              <a:rPr sz="4300">
                <a:latin typeface="Helvetica Neue Light"/>
                <a:ea typeface="Helvetica Neue Light"/>
                <a:cs typeface="Helvetica Neue Light"/>
                <a:sym typeface="Helvetica Neue Light"/>
              </a:rPr>
              <a:t>.</a:t>
            </a:r>
            <a:endParaRPr sz="5000"/>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22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22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22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229">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9"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Conditioning Example"/>
          <p:cNvSpPr txBox="1"/>
          <p:nvPr>
            <p:ph type="title"/>
          </p:nvPr>
        </p:nvSpPr>
        <p:spPr>
          <a:xfrm>
            <a:off x="2667000" y="357185"/>
            <a:ext cx="19050000" cy="3036099"/>
          </a:xfrm>
          <a:prstGeom prst="rect">
            <a:avLst/>
          </a:prstGeom>
        </p:spPr>
        <p:txBody>
          <a:bodyPr/>
          <a:lstStyle/>
          <a:p>
            <a:pPr/>
            <a:r>
              <a:t>Conditioning Example</a:t>
            </a:r>
          </a:p>
        </p:txBody>
      </p:sp>
      <p:sp>
        <p:nvSpPr>
          <p:cNvPr id="232" name="Double-click to edit"/>
          <p:cNvSpPr txBox="1"/>
          <p:nvPr>
            <p:ph type="body" sz="quarter" idx="1"/>
          </p:nvPr>
        </p:nvSpPr>
        <p:spPr>
          <a:xfrm>
            <a:off x="4387453" y="3643312"/>
            <a:ext cx="15609094" cy="987342"/>
          </a:xfrm>
          <a:prstGeom prst="rect">
            <a:avLst/>
          </a:prstGeom>
        </p:spPr>
        <p:txBody>
          <a:bodyPr/>
          <a:lstStyle/>
          <a:p>
            <a:pPr marL="0" indent="0" algn="ctr">
              <a:buSzTx/>
              <a:buNone/>
              <a:defRPr sz="5300">
                <a:latin typeface="Cambria Math"/>
                <a:ea typeface="Cambria Math"/>
                <a:cs typeface="Cambria Math"/>
                <a:sym typeface="Cambria Math"/>
              </a:defRPr>
            </a:pPr>
            <a14:m>
              <m:oMath>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A</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B</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C</m:t>
                </m:r>
                <m:sSub>
                  <m:e>
                    <m:r>
                      <a:rPr xmlns:a="http://schemas.openxmlformats.org/drawingml/2006/main" sz="5300" i="1">
                        <a:solidFill>
                          <a:srgbClr val="000000"/>
                        </a:solidFill>
                        <a:latin typeface="Cambria Math" panose="02040503050406030204" pitchFamily="18" charset="0"/>
                      </a:rPr>
                      <m:t>)</m:t>
                    </m:r>
                  </m:e>
                  <m:sub>
                    <m:r>
                      <a:rPr xmlns:a="http://schemas.openxmlformats.org/drawingml/2006/main" sz="5300" i="1">
                        <a:solidFill>
                          <a:srgbClr val="000000"/>
                        </a:solidFill>
                        <a:latin typeface="Cambria Math" panose="02040503050406030204" pitchFamily="18" charset="0"/>
                      </a:rPr>
                      <m:t>C</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r</m:t>
                    </m:r>
                    <m:r>
                      <a:rPr xmlns:a="http://schemas.openxmlformats.org/drawingml/2006/main" sz="5300" i="1">
                        <a:solidFill>
                          <a:srgbClr val="000000"/>
                        </a:solidFill>
                        <a:latin typeface="Cambria Math" panose="02040503050406030204" pitchFamily="18" charset="0"/>
                      </a:rPr>
                      <m:t>u</m:t>
                    </m:r>
                    <m:r>
                      <a:rPr xmlns:a="http://schemas.openxmlformats.org/drawingml/2006/main" sz="5300" i="1">
                        <a:solidFill>
                          <a:srgbClr val="000000"/>
                        </a:solidFill>
                        <a:latin typeface="Cambria Math" panose="02040503050406030204" pitchFamily="18" charset="0"/>
                      </a:rPr>
                      <m:t>e</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2</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A</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B</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A</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B</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r</m:t>
                </m:r>
                <m:r>
                  <a:rPr xmlns:a="http://schemas.openxmlformats.org/drawingml/2006/main" sz="5300" i="1">
                    <a:solidFill>
                      <a:srgbClr val="000000"/>
                    </a:solidFill>
                    <a:latin typeface="Cambria Math" panose="02040503050406030204" pitchFamily="18" charset="0"/>
                  </a:rPr>
                  <m:t>u</m:t>
                </m:r>
                <m:r>
                  <a:rPr xmlns:a="http://schemas.openxmlformats.org/drawingml/2006/main" sz="5300" i="1">
                    <a:solidFill>
                      <a:srgbClr val="000000"/>
                    </a:solidFill>
                    <a:latin typeface="Cambria Math" panose="02040503050406030204" pitchFamily="18" charset="0"/>
                  </a:rPr>
                  <m:t>e</m:t>
                </m:r>
                <m:r>
                  <a:rPr xmlns:a="http://schemas.openxmlformats.org/drawingml/2006/main" sz="5300" i="1">
                    <a:solidFill>
                      <a:srgbClr val="000000"/>
                    </a:solidFill>
                    <a:latin typeface="Cambria Math" panose="02040503050406030204" pitchFamily="18" charset="0"/>
                  </a:rPr>
                  <m:t>)</m:t>
                </m:r>
              </m:oMath>
            </a14:m>
            <a:r>
              <a:rPr i="1" sz="4400">
                <a:latin typeface="+mn-lt"/>
                <a:ea typeface="+mn-ea"/>
                <a:cs typeface="+mn-cs"/>
                <a:sym typeface="Helvetica Neue"/>
              </a:rPr>
              <a:t> </a:t>
            </a:r>
            <a:endParaRPr sz="5000"/>
          </a:p>
        </p:txBody>
      </p:sp>
      <p:graphicFrame>
        <p:nvGraphicFramePr>
          <p:cNvPr id="233" name="Table 1"/>
          <p:cNvGraphicFramePr/>
          <p:nvPr/>
        </p:nvGraphicFramePr>
        <p:xfrm>
          <a:off x="5381149" y="5886875"/>
          <a:ext cx="5489782" cy="6073319"/>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372445"/>
                <a:gridCol w="1372445"/>
                <a:gridCol w="1372445"/>
                <a:gridCol w="1372445"/>
              </a:tblGrid>
              <a:tr h="674813">
                <a:tc>
                  <a:txBody>
                    <a:bodyPr/>
                    <a:lstStyle/>
                    <a:p>
                      <a:pPr defTabSz="914400">
                        <a:tabLst>
                          <a:tab pos="1651000" algn="l"/>
                        </a:tabLst>
                        <a:defRPr b="0" sz="1800"/>
                      </a:pPr>
                      <a:r>
                        <a:rPr sz="3000">
                          <a:latin typeface="Helvetica Neue Medium"/>
                          <a:ea typeface="Helvetica Neue Medium"/>
                          <a:cs typeface="Helvetica Neue Medium"/>
                          <a:sym typeface="Helvetica Neue Medium"/>
                        </a:rPr>
                        <a:t>A</a:t>
                      </a:r>
                    </a:p>
                  </a:txBody>
                  <a:tcPr marL="50800" marR="50800" marT="50800" marB="50800" anchor="ctr" anchorCtr="0" horzOverflow="overflow">
                    <a:lnL w="38100">
                      <a:solidFill>
                        <a:srgbClr val="000000"/>
                      </a:solidFill>
                      <a:miter lim="400000"/>
                    </a:lnL>
                    <a:lnT w="38100">
                      <a:solidFill>
                        <a:srgbClr val="000000"/>
                      </a:solidFill>
                      <a:miter lim="400000"/>
                    </a:lnT>
                  </a:tcPr>
                </a:tc>
                <a:tc>
                  <a:txBody>
                    <a:bodyPr/>
                    <a:lstStyle/>
                    <a:p>
                      <a:pPr defTabSz="914400">
                        <a:tabLst>
                          <a:tab pos="1651000" algn="l"/>
                        </a:tabLst>
                        <a:defRPr b="0" sz="1800"/>
                      </a:pPr>
                      <a:r>
                        <a:rPr sz="3000">
                          <a:latin typeface="Helvetica Neue Medium"/>
                          <a:ea typeface="Helvetica Neue Medium"/>
                          <a:cs typeface="Helvetica Neue Medium"/>
                          <a:sym typeface="Helvetica Neue Medium"/>
                        </a:rPr>
                        <a:t>B</a:t>
                      </a:r>
                    </a:p>
                  </a:txBody>
                  <a:tcPr marL="50800" marR="50800" marT="50800" marB="50800" anchor="ctr" anchorCtr="0" horzOverflow="overflow">
                    <a:lnT w="38100">
                      <a:solidFill>
                        <a:srgbClr val="000000"/>
                      </a:solidFill>
                      <a:miter lim="400000"/>
                    </a:lnT>
                  </a:tcPr>
                </a:tc>
                <a:tc>
                  <a:txBody>
                    <a:bodyPr/>
                    <a:lstStyle/>
                    <a:p>
                      <a:pPr defTabSz="914400">
                        <a:tabLst>
                          <a:tab pos="1651000" algn="l"/>
                        </a:tabLst>
                        <a:defRPr b="0" sz="1800"/>
                      </a:pPr>
                      <a:r>
                        <a:rPr sz="3000">
                          <a:latin typeface="Helvetica Neue Medium"/>
                          <a:ea typeface="Helvetica Neue Medium"/>
                          <a:cs typeface="Helvetica Neue Medium"/>
                          <a:sym typeface="Helvetica Neue Medium"/>
                        </a:rPr>
                        <a:t>C</a:t>
                      </a:r>
                    </a:p>
                  </a:txBody>
                  <a:tcPr marL="50800" marR="50800" marT="50800" marB="50800" anchor="ctr" anchorCtr="0" horzOverflow="overflow">
                    <a:lnT w="38100">
                      <a:solidFill>
                        <a:srgbClr val="000000"/>
                      </a:solidFill>
                      <a:miter lim="400000"/>
                    </a:lnT>
                  </a:tcPr>
                </a:tc>
                <a:tc>
                  <a:txBody>
                    <a:bodyPr/>
                    <a:lstStyle/>
                    <a:p>
                      <a:pPr defTabSz="914400">
                        <a:tabLst>
                          <a:tab pos="1651000" algn="l"/>
                        </a:tabLst>
                        <a:defRPr b="0" sz="1800"/>
                      </a:pPr>
                      <a:r>
                        <a:rPr sz="3000">
                          <a:latin typeface="Helvetica Neue Medium"/>
                          <a:ea typeface="Helvetica Neue Medium"/>
                          <a:cs typeface="Helvetica Neue Medium"/>
                          <a:sym typeface="Helvetica Neue Medium"/>
                        </a:rPr>
                        <a:t>value</a:t>
                      </a:r>
                    </a:p>
                  </a:txBody>
                  <a:tcPr marL="50800" marR="50800" marT="50800" marB="50800" anchor="ctr" anchorCtr="0" horzOverflow="overflow">
                    <a:lnR w="38100">
                      <a:solidFill>
                        <a:srgbClr val="000000"/>
                      </a:solidFill>
                      <a:miter lim="400000"/>
                    </a:lnR>
                    <a:lnT w="38100">
                      <a:solidFill>
                        <a:srgbClr val="000000"/>
                      </a:solidFill>
                      <a:miter lim="400000"/>
                    </a:lnT>
                  </a:tcPr>
                </a:tc>
              </a:tr>
              <a:tr h="674813">
                <a:tc>
                  <a:txBody>
                    <a:bodyPr/>
                    <a:lstStyle/>
                    <a:p>
                      <a:pPr defTabSz="914400">
                        <a:defRPr sz="1800"/>
                      </a:pPr>
                      <a:r>
                        <a:rPr sz="3000">
                          <a:sym typeface="Helvetica"/>
                        </a:rPr>
                        <a:t>F</a:t>
                      </a:r>
                    </a:p>
                  </a:txBody>
                  <a:tcPr marL="50800" marR="50800" marT="50800" marB="50800" anchor="ctr" anchorCtr="0" horzOverflow="overflow">
                    <a:lnL w="38100">
                      <a:solidFill>
                        <a:srgbClr val="000000"/>
                      </a:solidFill>
                      <a:miter lim="400000"/>
                    </a:lnL>
                  </a:tcPr>
                </a:tc>
                <a:tc>
                  <a:txBody>
                    <a:bodyPr/>
                    <a:lstStyle/>
                    <a:p>
                      <a:pPr defTabSz="914400">
                        <a:defRPr sz="1800"/>
                      </a:pPr>
                      <a:r>
                        <a:rPr sz="3000">
                          <a:sym typeface="Helvetica"/>
                        </a:rPr>
                        <a:t>F</a:t>
                      </a:r>
                    </a:p>
                  </a:txBody>
                  <a:tcPr marL="50800" marR="50800" marT="50800" marB="50800" anchor="ctr" anchorCtr="0" horzOverflow="overflow"/>
                </a:tc>
                <a:tc>
                  <a:txBody>
                    <a:bodyPr/>
                    <a:lstStyle/>
                    <a:p>
                      <a:pPr defTabSz="914400">
                        <a:defRPr sz="1800"/>
                      </a:pPr>
                      <a:r>
                        <a:rPr sz="3000">
                          <a:sym typeface="Helvetica"/>
                        </a:rPr>
                        <a:t>F</a:t>
                      </a:r>
                    </a:p>
                  </a:txBody>
                  <a:tcPr marL="50800" marR="50800" marT="50800" marB="50800" anchor="ctr" anchorCtr="0" horzOverflow="overflow"/>
                </a:tc>
                <a:tc>
                  <a:txBody>
                    <a:bodyPr/>
                    <a:lstStyle/>
                    <a:p>
                      <a:pPr defTabSz="914400">
                        <a:defRPr sz="1800"/>
                      </a:pPr>
                      <a:r>
                        <a:rPr sz="3000">
                          <a:sym typeface="Helvetica"/>
                        </a:rPr>
                        <a:t>0.1</a:t>
                      </a:r>
                    </a:p>
                  </a:txBody>
                  <a:tcPr marL="50800" marR="50800" marT="50800" marB="50800" anchor="ctr" anchorCtr="0" horzOverflow="overflow">
                    <a:lnR w="38100">
                      <a:solidFill>
                        <a:srgbClr val="000000"/>
                      </a:solidFill>
                      <a:miter lim="400000"/>
                    </a:lnR>
                  </a:tcPr>
                </a:tc>
              </a:tr>
              <a:tr h="674813">
                <a:tc>
                  <a:txBody>
                    <a:bodyPr/>
                    <a:lstStyle/>
                    <a:p>
                      <a:pPr defTabSz="914400">
                        <a:defRPr sz="1800"/>
                      </a:pPr>
                      <a:r>
                        <a:rPr sz="3000">
                          <a:sym typeface="Helvetica"/>
                        </a:rPr>
                        <a:t>F</a:t>
                      </a:r>
                    </a:p>
                  </a:txBody>
                  <a:tcPr marL="50800" marR="50800" marT="50800" marB="50800" anchor="ctr" anchorCtr="0" horzOverflow="overflow">
                    <a:lnL w="38100">
                      <a:solidFill>
                        <a:srgbClr val="000000"/>
                      </a:solidFill>
                      <a:miter lim="400000"/>
                    </a:lnL>
                  </a:tcPr>
                </a:tc>
                <a:tc>
                  <a:txBody>
                    <a:bodyPr/>
                    <a:lstStyle/>
                    <a:p>
                      <a:pPr defTabSz="914400">
                        <a:defRPr sz="1800"/>
                      </a:pPr>
                      <a:r>
                        <a:rPr sz="3000">
                          <a:sym typeface="Helvetica"/>
                        </a:rPr>
                        <a:t>F</a:t>
                      </a:r>
                    </a:p>
                  </a:txBody>
                  <a:tcPr marL="50800" marR="50800" marT="50800" marB="50800" anchor="ctr" anchorCtr="0" horzOverflow="overflow"/>
                </a:tc>
                <a:tc>
                  <a:txBody>
                    <a:bodyPr/>
                    <a:lstStyle/>
                    <a:p>
                      <a:pPr defTabSz="914400">
                        <a:defRPr sz="1800"/>
                      </a:pPr>
                      <a:r>
                        <a:rPr sz="3000">
                          <a:sym typeface="Helvetica"/>
                        </a:rPr>
                        <a:t>T</a:t>
                      </a:r>
                    </a:p>
                  </a:txBody>
                  <a:tcPr marL="50800" marR="50800" marT="50800" marB="50800" anchor="ctr" anchorCtr="0" horzOverflow="overflow"/>
                </a:tc>
                <a:tc>
                  <a:txBody>
                    <a:bodyPr/>
                    <a:lstStyle/>
                    <a:p>
                      <a:pPr defTabSz="914400">
                        <a:defRPr sz="1800"/>
                      </a:pPr>
                      <a:r>
                        <a:rPr sz="3000">
                          <a:sym typeface="Helvetica"/>
                        </a:rPr>
                        <a:t>0.88</a:t>
                      </a:r>
                    </a:p>
                  </a:txBody>
                  <a:tcPr marL="50800" marR="50800" marT="50800" marB="50800" anchor="ctr" anchorCtr="0" horzOverflow="overflow">
                    <a:lnR w="38100">
                      <a:solidFill>
                        <a:srgbClr val="000000"/>
                      </a:solidFill>
                      <a:miter lim="400000"/>
                    </a:lnR>
                  </a:tcPr>
                </a:tc>
              </a:tr>
              <a:tr h="674813">
                <a:tc>
                  <a:txBody>
                    <a:bodyPr/>
                    <a:lstStyle/>
                    <a:p>
                      <a:pPr defTabSz="914400">
                        <a:defRPr sz="1800"/>
                      </a:pPr>
                      <a:r>
                        <a:rPr sz="3000">
                          <a:sym typeface="Helvetica"/>
                        </a:rPr>
                        <a:t>F</a:t>
                      </a:r>
                    </a:p>
                  </a:txBody>
                  <a:tcPr marL="50800" marR="50800" marT="50800" marB="50800" anchor="ctr" anchorCtr="0" horzOverflow="overflow">
                    <a:lnL w="38100">
                      <a:solidFill>
                        <a:srgbClr val="000000"/>
                      </a:solidFill>
                      <a:miter lim="400000"/>
                    </a:lnL>
                  </a:tcPr>
                </a:tc>
                <a:tc>
                  <a:txBody>
                    <a:bodyPr/>
                    <a:lstStyle/>
                    <a:p>
                      <a:pPr defTabSz="914400">
                        <a:defRPr sz="1800"/>
                      </a:pPr>
                      <a:r>
                        <a:rPr sz="3000">
                          <a:sym typeface="Helvetica"/>
                        </a:rPr>
                        <a:t>T</a:t>
                      </a:r>
                    </a:p>
                  </a:txBody>
                  <a:tcPr marL="50800" marR="50800" marT="50800" marB="50800" anchor="ctr" anchorCtr="0" horzOverflow="overflow"/>
                </a:tc>
                <a:tc>
                  <a:txBody>
                    <a:bodyPr/>
                    <a:lstStyle/>
                    <a:p>
                      <a:pPr defTabSz="914400">
                        <a:defRPr sz="1800"/>
                      </a:pPr>
                      <a:r>
                        <a:rPr sz="3000">
                          <a:sym typeface="Helvetica"/>
                        </a:rPr>
                        <a:t>F</a:t>
                      </a:r>
                    </a:p>
                  </a:txBody>
                  <a:tcPr marL="50800" marR="50800" marT="50800" marB="50800" anchor="ctr" anchorCtr="0" horzOverflow="overflow"/>
                </a:tc>
                <a:tc>
                  <a:txBody>
                    <a:bodyPr/>
                    <a:lstStyle/>
                    <a:p>
                      <a:pPr defTabSz="914400">
                        <a:defRPr sz="1800"/>
                      </a:pPr>
                      <a:r>
                        <a:rPr sz="3000">
                          <a:sym typeface="Helvetica"/>
                        </a:rPr>
                        <a:t>0.12</a:t>
                      </a:r>
                    </a:p>
                  </a:txBody>
                  <a:tcPr marL="50800" marR="50800" marT="50800" marB="50800" anchor="ctr" anchorCtr="0" horzOverflow="overflow">
                    <a:lnR w="38100">
                      <a:solidFill>
                        <a:srgbClr val="000000"/>
                      </a:solidFill>
                      <a:miter lim="400000"/>
                    </a:lnR>
                  </a:tcPr>
                </a:tc>
              </a:tr>
              <a:tr h="674813">
                <a:tc>
                  <a:txBody>
                    <a:bodyPr/>
                    <a:lstStyle/>
                    <a:p>
                      <a:pPr defTabSz="914400">
                        <a:defRPr sz="1800"/>
                      </a:pPr>
                      <a:r>
                        <a:rPr sz="3000">
                          <a:sym typeface="Helvetica"/>
                        </a:rPr>
                        <a:t>F</a:t>
                      </a:r>
                    </a:p>
                  </a:txBody>
                  <a:tcPr marL="50800" marR="50800" marT="50800" marB="50800" anchor="ctr" anchorCtr="0" horzOverflow="overflow">
                    <a:lnL w="38100">
                      <a:solidFill>
                        <a:srgbClr val="000000"/>
                      </a:solidFill>
                      <a:miter lim="400000"/>
                    </a:lnL>
                  </a:tcPr>
                </a:tc>
                <a:tc>
                  <a:txBody>
                    <a:bodyPr/>
                    <a:lstStyle/>
                    <a:p>
                      <a:pPr defTabSz="914400">
                        <a:defRPr sz="1800"/>
                      </a:pPr>
                      <a:r>
                        <a:rPr sz="3000">
                          <a:sym typeface="Helvetica"/>
                        </a:rPr>
                        <a:t>T</a:t>
                      </a:r>
                    </a:p>
                  </a:txBody>
                  <a:tcPr marL="50800" marR="50800" marT="50800" marB="50800" anchor="ctr" anchorCtr="0" horzOverflow="overflow"/>
                </a:tc>
                <a:tc>
                  <a:txBody>
                    <a:bodyPr/>
                    <a:lstStyle/>
                    <a:p>
                      <a:pPr defTabSz="914400">
                        <a:defRPr sz="1800"/>
                      </a:pPr>
                      <a:r>
                        <a:rPr sz="3000">
                          <a:sym typeface="Helvetica"/>
                        </a:rPr>
                        <a:t>T</a:t>
                      </a:r>
                    </a:p>
                  </a:txBody>
                  <a:tcPr marL="50800" marR="50800" marT="50800" marB="50800" anchor="ctr" anchorCtr="0" horzOverflow="overflow"/>
                </a:tc>
                <a:tc>
                  <a:txBody>
                    <a:bodyPr/>
                    <a:lstStyle/>
                    <a:p>
                      <a:pPr defTabSz="914400">
                        <a:defRPr sz="1800"/>
                      </a:pPr>
                      <a:r>
                        <a:rPr sz="3000">
                          <a:sym typeface="Helvetica"/>
                        </a:rPr>
                        <a:t>0.45</a:t>
                      </a:r>
                    </a:p>
                  </a:txBody>
                  <a:tcPr marL="50800" marR="50800" marT="50800" marB="50800" anchor="ctr" anchorCtr="0" horzOverflow="overflow">
                    <a:lnR w="38100">
                      <a:solidFill>
                        <a:srgbClr val="000000"/>
                      </a:solidFill>
                      <a:miter lim="400000"/>
                    </a:lnR>
                  </a:tcPr>
                </a:tc>
              </a:tr>
              <a:tr h="674813">
                <a:tc>
                  <a:txBody>
                    <a:bodyPr/>
                    <a:lstStyle/>
                    <a:p>
                      <a:pPr defTabSz="914400">
                        <a:defRPr sz="1800"/>
                      </a:pPr>
                      <a:r>
                        <a:rPr sz="3000">
                          <a:sym typeface="Helvetica"/>
                        </a:rPr>
                        <a:t>T</a:t>
                      </a:r>
                    </a:p>
                  </a:txBody>
                  <a:tcPr marL="50800" marR="50800" marT="50800" marB="50800" anchor="ctr" anchorCtr="0" horzOverflow="overflow">
                    <a:lnL w="38100">
                      <a:solidFill>
                        <a:srgbClr val="000000"/>
                      </a:solidFill>
                      <a:miter lim="400000"/>
                    </a:lnL>
                  </a:tcPr>
                </a:tc>
                <a:tc>
                  <a:txBody>
                    <a:bodyPr/>
                    <a:lstStyle/>
                    <a:p>
                      <a:pPr defTabSz="914400">
                        <a:defRPr sz="1800"/>
                      </a:pPr>
                      <a:r>
                        <a:rPr sz="3000">
                          <a:sym typeface="Helvetica"/>
                        </a:rPr>
                        <a:t>F</a:t>
                      </a:r>
                    </a:p>
                  </a:txBody>
                  <a:tcPr marL="50800" marR="50800" marT="50800" marB="50800" anchor="ctr" anchorCtr="0" horzOverflow="overflow"/>
                </a:tc>
                <a:tc>
                  <a:txBody>
                    <a:bodyPr/>
                    <a:lstStyle/>
                    <a:p>
                      <a:pPr defTabSz="914400">
                        <a:defRPr sz="1800"/>
                      </a:pPr>
                      <a:r>
                        <a:rPr sz="3000">
                          <a:sym typeface="Helvetica"/>
                        </a:rPr>
                        <a:t>F</a:t>
                      </a:r>
                    </a:p>
                  </a:txBody>
                  <a:tcPr marL="50800" marR="50800" marT="50800" marB="50800" anchor="ctr" anchorCtr="0" horzOverflow="overflow"/>
                </a:tc>
                <a:tc>
                  <a:txBody>
                    <a:bodyPr/>
                    <a:lstStyle/>
                    <a:p>
                      <a:pPr defTabSz="914400">
                        <a:defRPr sz="1800"/>
                      </a:pPr>
                      <a:r>
                        <a:rPr sz="3000">
                          <a:sym typeface="Helvetica"/>
                        </a:rPr>
                        <a:t>0.7</a:t>
                      </a:r>
                    </a:p>
                  </a:txBody>
                  <a:tcPr marL="50800" marR="50800" marT="50800" marB="50800" anchor="ctr" anchorCtr="0" horzOverflow="overflow">
                    <a:lnR w="38100">
                      <a:solidFill>
                        <a:srgbClr val="000000"/>
                      </a:solidFill>
                      <a:miter lim="400000"/>
                    </a:lnR>
                  </a:tcPr>
                </a:tc>
              </a:tr>
              <a:tr h="674813">
                <a:tc>
                  <a:txBody>
                    <a:bodyPr/>
                    <a:lstStyle/>
                    <a:p>
                      <a:pPr defTabSz="914400">
                        <a:defRPr sz="1800"/>
                      </a:pPr>
                      <a:r>
                        <a:rPr sz="3000">
                          <a:sym typeface="Helvetica"/>
                        </a:rPr>
                        <a:t>T</a:t>
                      </a:r>
                    </a:p>
                  </a:txBody>
                  <a:tcPr marL="50800" marR="50800" marT="50800" marB="50800" anchor="ctr" anchorCtr="0" horzOverflow="overflow">
                    <a:lnL w="38100">
                      <a:solidFill>
                        <a:srgbClr val="000000"/>
                      </a:solidFill>
                      <a:miter lim="400000"/>
                    </a:lnL>
                  </a:tcPr>
                </a:tc>
                <a:tc>
                  <a:txBody>
                    <a:bodyPr/>
                    <a:lstStyle/>
                    <a:p>
                      <a:pPr defTabSz="914400">
                        <a:defRPr sz="1800"/>
                      </a:pPr>
                      <a:r>
                        <a:rPr sz="3000">
                          <a:sym typeface="Helvetica"/>
                        </a:rPr>
                        <a:t>F</a:t>
                      </a:r>
                    </a:p>
                  </a:txBody>
                  <a:tcPr marL="50800" marR="50800" marT="50800" marB="50800" anchor="ctr" anchorCtr="0" horzOverflow="overflow"/>
                </a:tc>
                <a:tc>
                  <a:txBody>
                    <a:bodyPr/>
                    <a:lstStyle/>
                    <a:p>
                      <a:pPr defTabSz="914400">
                        <a:defRPr sz="1800"/>
                      </a:pPr>
                      <a:r>
                        <a:rPr sz="3000">
                          <a:sym typeface="Helvetica"/>
                        </a:rPr>
                        <a:t>T</a:t>
                      </a:r>
                    </a:p>
                  </a:txBody>
                  <a:tcPr marL="50800" marR="50800" marT="50800" marB="50800" anchor="ctr" anchorCtr="0" horzOverflow="overflow"/>
                </a:tc>
                <a:tc>
                  <a:txBody>
                    <a:bodyPr/>
                    <a:lstStyle/>
                    <a:p>
                      <a:pPr defTabSz="914400">
                        <a:defRPr sz="1800"/>
                      </a:pPr>
                      <a:r>
                        <a:rPr sz="3000">
                          <a:sym typeface="Helvetica"/>
                        </a:rPr>
                        <a:t>0.66</a:t>
                      </a:r>
                    </a:p>
                  </a:txBody>
                  <a:tcPr marL="50800" marR="50800" marT="50800" marB="50800" anchor="ctr" anchorCtr="0" horzOverflow="overflow">
                    <a:lnR w="38100">
                      <a:solidFill>
                        <a:srgbClr val="000000"/>
                      </a:solidFill>
                      <a:miter lim="400000"/>
                    </a:lnR>
                  </a:tcPr>
                </a:tc>
              </a:tr>
              <a:tr h="674813">
                <a:tc>
                  <a:txBody>
                    <a:bodyPr/>
                    <a:lstStyle/>
                    <a:p>
                      <a:pPr defTabSz="914400">
                        <a:defRPr sz="1800"/>
                      </a:pPr>
                      <a:r>
                        <a:rPr sz="3000">
                          <a:sym typeface="Helvetica"/>
                        </a:rPr>
                        <a:t>T</a:t>
                      </a:r>
                    </a:p>
                  </a:txBody>
                  <a:tcPr marL="50800" marR="50800" marT="50800" marB="50800" anchor="ctr" anchorCtr="0" horzOverflow="overflow">
                    <a:lnL w="38100">
                      <a:solidFill>
                        <a:srgbClr val="000000"/>
                      </a:solidFill>
                      <a:miter lim="400000"/>
                    </a:lnL>
                  </a:tcPr>
                </a:tc>
                <a:tc>
                  <a:txBody>
                    <a:bodyPr/>
                    <a:lstStyle/>
                    <a:p>
                      <a:pPr defTabSz="914400">
                        <a:defRPr sz="1800"/>
                      </a:pPr>
                      <a:r>
                        <a:rPr sz="3000">
                          <a:sym typeface="Helvetica"/>
                        </a:rPr>
                        <a:t>T</a:t>
                      </a:r>
                    </a:p>
                  </a:txBody>
                  <a:tcPr marL="50800" marR="50800" marT="50800" marB="50800" anchor="ctr" anchorCtr="0" horzOverflow="overflow"/>
                </a:tc>
                <a:tc>
                  <a:txBody>
                    <a:bodyPr/>
                    <a:lstStyle/>
                    <a:p>
                      <a:pPr defTabSz="914400">
                        <a:defRPr sz="1800"/>
                      </a:pPr>
                      <a:r>
                        <a:rPr sz="3000">
                          <a:sym typeface="Helvetica"/>
                        </a:rPr>
                        <a:t>F</a:t>
                      </a:r>
                    </a:p>
                  </a:txBody>
                  <a:tcPr marL="50800" marR="50800" marT="50800" marB="50800" anchor="ctr" anchorCtr="0" horzOverflow="overflow"/>
                </a:tc>
                <a:tc>
                  <a:txBody>
                    <a:bodyPr/>
                    <a:lstStyle/>
                    <a:p>
                      <a:pPr defTabSz="914400">
                        <a:defRPr sz="1800"/>
                      </a:pPr>
                      <a:r>
                        <a:rPr sz="3000">
                          <a:sym typeface="Helvetica"/>
                        </a:rPr>
                        <a:t>0.1</a:t>
                      </a:r>
                    </a:p>
                  </a:txBody>
                  <a:tcPr marL="50800" marR="50800" marT="50800" marB="50800" anchor="ctr" anchorCtr="0" horzOverflow="overflow">
                    <a:lnR w="38100">
                      <a:solidFill>
                        <a:srgbClr val="000000"/>
                      </a:solidFill>
                      <a:miter lim="400000"/>
                    </a:lnR>
                  </a:tcPr>
                </a:tc>
              </a:tr>
              <a:tr h="674813">
                <a:tc>
                  <a:txBody>
                    <a:bodyPr/>
                    <a:lstStyle/>
                    <a:p>
                      <a:pPr defTabSz="914400">
                        <a:defRPr sz="1800"/>
                      </a:pPr>
                      <a:r>
                        <a:rPr sz="3000">
                          <a:sym typeface="Helvetica"/>
                        </a:rPr>
                        <a:t>T</a:t>
                      </a:r>
                    </a:p>
                  </a:txBody>
                  <a:tcPr marL="50800" marR="50800" marT="50800" marB="50800" anchor="ctr" anchorCtr="0" horzOverflow="overflow">
                    <a:lnL w="38100">
                      <a:solidFill>
                        <a:srgbClr val="000000"/>
                      </a:solidFill>
                      <a:miter lim="400000"/>
                    </a:lnL>
                    <a:lnB w="38100">
                      <a:solidFill>
                        <a:srgbClr val="000000"/>
                      </a:solidFill>
                      <a:miter lim="400000"/>
                    </a:lnB>
                  </a:tcPr>
                </a:tc>
                <a:tc>
                  <a:txBody>
                    <a:bodyPr/>
                    <a:lstStyle/>
                    <a:p>
                      <a:pPr defTabSz="914400">
                        <a:defRPr sz="1800"/>
                      </a:pPr>
                      <a:r>
                        <a:rPr sz="3000">
                          <a:sym typeface="Helvetica"/>
                        </a:rPr>
                        <a:t>T</a:t>
                      </a:r>
                    </a:p>
                  </a:txBody>
                  <a:tcPr marL="50800" marR="50800" marT="50800" marB="50800" anchor="ctr" anchorCtr="0" horzOverflow="overflow">
                    <a:lnB w="38100">
                      <a:solidFill>
                        <a:srgbClr val="000000"/>
                      </a:solidFill>
                      <a:miter lim="400000"/>
                    </a:lnB>
                  </a:tcPr>
                </a:tc>
                <a:tc>
                  <a:txBody>
                    <a:bodyPr/>
                    <a:lstStyle/>
                    <a:p>
                      <a:pPr defTabSz="914400">
                        <a:defRPr sz="1800"/>
                      </a:pPr>
                      <a:r>
                        <a:rPr sz="3000">
                          <a:sym typeface="Helvetica"/>
                        </a:rPr>
                        <a:t>T</a:t>
                      </a:r>
                    </a:p>
                  </a:txBody>
                  <a:tcPr marL="50800" marR="50800" marT="50800" marB="50800" anchor="ctr" anchorCtr="0" horzOverflow="overflow">
                    <a:lnB w="38100">
                      <a:solidFill>
                        <a:srgbClr val="000000"/>
                      </a:solidFill>
                      <a:miter lim="400000"/>
                    </a:lnB>
                  </a:tcPr>
                </a:tc>
                <a:tc>
                  <a:txBody>
                    <a:bodyPr/>
                    <a:lstStyle/>
                    <a:p>
                      <a:pPr defTabSz="914400">
                        <a:defRPr sz="1800"/>
                      </a:pPr>
                      <a:r>
                        <a:rPr sz="3000">
                          <a:sym typeface="Helvetica"/>
                        </a:rPr>
                        <a:t>0.25</a:t>
                      </a:r>
                    </a:p>
                  </a:txBody>
                  <a:tcPr marL="50800" marR="50800" marT="50800" marB="50800" anchor="ctr" anchorCtr="0" horzOverflow="overflow">
                    <a:lnR w="38100">
                      <a:solidFill>
                        <a:srgbClr val="000000"/>
                      </a:solidFill>
                      <a:miter lim="400000"/>
                    </a:lnR>
                    <a:lnB w="38100">
                      <a:solidFill>
                        <a:srgbClr val="000000"/>
                      </a:solidFill>
                      <a:miter lim="400000"/>
                    </a:lnB>
                  </a:tcPr>
                </a:tc>
              </a:tr>
            </a:tbl>
          </a:graphicData>
        </a:graphic>
      </p:graphicFrame>
      <p:graphicFrame>
        <p:nvGraphicFramePr>
          <p:cNvPr id="234" name="Table 1-1"/>
          <p:cNvGraphicFramePr/>
          <p:nvPr/>
        </p:nvGraphicFramePr>
        <p:xfrm>
          <a:off x="14423364" y="5886875"/>
          <a:ext cx="3652550" cy="3516213"/>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217516"/>
                <a:gridCol w="1217516"/>
                <a:gridCol w="1217516"/>
              </a:tblGrid>
              <a:tr h="703242">
                <a:tc>
                  <a:txBody>
                    <a:bodyPr/>
                    <a:lstStyle/>
                    <a:p>
                      <a:pPr defTabSz="914400">
                        <a:tabLst>
                          <a:tab pos="1651000" algn="l"/>
                        </a:tabLst>
                        <a:defRPr b="0" sz="1800"/>
                      </a:pPr>
                      <a:r>
                        <a:rPr sz="3000">
                          <a:latin typeface="Helvetica Neue Medium"/>
                          <a:ea typeface="Helvetica Neue Medium"/>
                          <a:cs typeface="Helvetica Neue Medium"/>
                          <a:sym typeface="Helvetica Neue Medium"/>
                        </a:rPr>
                        <a:t>A</a:t>
                      </a:r>
                    </a:p>
                  </a:txBody>
                  <a:tcPr marL="50800" marR="50800" marT="50800" marB="50800" anchor="ctr" anchorCtr="0" horzOverflow="overflow">
                    <a:lnL w="38100">
                      <a:solidFill>
                        <a:srgbClr val="000000"/>
                      </a:solidFill>
                      <a:miter lim="400000"/>
                    </a:lnL>
                    <a:lnT w="38100">
                      <a:solidFill>
                        <a:srgbClr val="000000"/>
                      </a:solidFill>
                      <a:miter lim="400000"/>
                    </a:lnT>
                  </a:tcPr>
                </a:tc>
                <a:tc>
                  <a:txBody>
                    <a:bodyPr/>
                    <a:lstStyle/>
                    <a:p>
                      <a:pPr defTabSz="914400">
                        <a:tabLst>
                          <a:tab pos="1651000" algn="l"/>
                        </a:tabLst>
                        <a:defRPr b="0" sz="1800"/>
                      </a:pPr>
                      <a:r>
                        <a:rPr sz="3000">
                          <a:latin typeface="Helvetica Neue Medium"/>
                          <a:ea typeface="Helvetica Neue Medium"/>
                          <a:cs typeface="Helvetica Neue Medium"/>
                          <a:sym typeface="Helvetica Neue Medium"/>
                        </a:rPr>
                        <a:t>B</a:t>
                      </a:r>
                    </a:p>
                  </a:txBody>
                  <a:tcPr marL="50800" marR="50800" marT="50800" marB="50800" anchor="ctr" anchorCtr="0" horzOverflow="overflow">
                    <a:lnT w="38100">
                      <a:solidFill>
                        <a:srgbClr val="000000"/>
                      </a:solidFill>
                      <a:miter lim="400000"/>
                    </a:lnT>
                  </a:tcPr>
                </a:tc>
                <a:tc>
                  <a:txBody>
                    <a:bodyPr/>
                    <a:lstStyle/>
                    <a:p>
                      <a:pPr defTabSz="914400">
                        <a:tabLst>
                          <a:tab pos="1651000" algn="l"/>
                        </a:tabLst>
                        <a:defRPr b="0" sz="1800"/>
                      </a:pPr>
                      <a:r>
                        <a:rPr sz="3000">
                          <a:latin typeface="Helvetica Neue Medium"/>
                          <a:ea typeface="Helvetica Neue Medium"/>
                          <a:cs typeface="Helvetica Neue Medium"/>
                          <a:sym typeface="Helvetica Neue Medium"/>
                        </a:rPr>
                        <a:t>value</a:t>
                      </a:r>
                    </a:p>
                  </a:txBody>
                  <a:tcPr marL="50800" marR="50800" marT="50800" marB="50800" anchor="ctr" anchorCtr="0" horzOverflow="overflow">
                    <a:lnR w="38100">
                      <a:solidFill>
                        <a:srgbClr val="000000"/>
                      </a:solidFill>
                      <a:miter lim="400000"/>
                    </a:lnR>
                    <a:lnT w="38100">
                      <a:solidFill>
                        <a:srgbClr val="000000"/>
                      </a:solidFill>
                      <a:miter lim="400000"/>
                    </a:lnT>
                  </a:tcPr>
                </a:tc>
              </a:tr>
              <a:tr h="703242">
                <a:tc>
                  <a:txBody>
                    <a:bodyPr/>
                    <a:lstStyle/>
                    <a:p>
                      <a:pPr defTabSz="914400">
                        <a:defRPr sz="1800"/>
                      </a:pPr>
                      <a:r>
                        <a:rPr sz="3000">
                          <a:sym typeface="Helvetica"/>
                        </a:rPr>
                        <a:t>F</a:t>
                      </a:r>
                    </a:p>
                  </a:txBody>
                  <a:tcPr marL="50800" marR="50800" marT="50800" marB="50800" anchor="ctr" anchorCtr="0" horzOverflow="overflow">
                    <a:lnL w="38100">
                      <a:solidFill>
                        <a:srgbClr val="000000"/>
                      </a:solidFill>
                      <a:miter lim="400000"/>
                    </a:lnL>
                  </a:tcPr>
                </a:tc>
                <a:tc>
                  <a:txBody>
                    <a:bodyPr/>
                    <a:lstStyle/>
                    <a:p>
                      <a:pPr defTabSz="914400">
                        <a:defRPr sz="1800"/>
                      </a:pPr>
                      <a:r>
                        <a:rPr sz="3000">
                          <a:sym typeface="Helvetica"/>
                        </a:rPr>
                        <a:t>F</a:t>
                      </a:r>
                    </a:p>
                  </a:txBody>
                  <a:tcPr marL="50800" marR="50800" marT="50800" marB="50800" anchor="ctr" anchorCtr="0" horzOverflow="overflow"/>
                </a:tc>
                <a:tc>
                  <a:txBody>
                    <a:bodyPr/>
                    <a:lstStyle/>
                    <a:p>
                      <a:pPr defTabSz="914400">
                        <a:defRPr sz="1800"/>
                      </a:pPr>
                      <a:r>
                        <a:rPr sz="3000">
                          <a:sym typeface="Helvetica"/>
                        </a:rPr>
                        <a:t>0.88</a:t>
                      </a:r>
                    </a:p>
                  </a:txBody>
                  <a:tcPr marL="50800" marR="50800" marT="50800" marB="50800" anchor="ctr" anchorCtr="0" horzOverflow="overflow">
                    <a:lnR w="38100">
                      <a:solidFill>
                        <a:srgbClr val="000000"/>
                      </a:solidFill>
                      <a:miter lim="400000"/>
                    </a:lnR>
                  </a:tcPr>
                </a:tc>
              </a:tr>
              <a:tr h="703242">
                <a:tc>
                  <a:txBody>
                    <a:bodyPr/>
                    <a:lstStyle/>
                    <a:p>
                      <a:pPr defTabSz="914400">
                        <a:defRPr sz="1800"/>
                      </a:pPr>
                      <a:r>
                        <a:rPr sz="3000">
                          <a:sym typeface="Helvetica"/>
                        </a:rPr>
                        <a:t>F</a:t>
                      </a:r>
                    </a:p>
                  </a:txBody>
                  <a:tcPr marL="50800" marR="50800" marT="50800" marB="50800" anchor="ctr" anchorCtr="0" horzOverflow="overflow">
                    <a:lnL w="38100">
                      <a:solidFill>
                        <a:srgbClr val="000000"/>
                      </a:solidFill>
                      <a:miter lim="400000"/>
                    </a:lnL>
                  </a:tcPr>
                </a:tc>
                <a:tc>
                  <a:txBody>
                    <a:bodyPr/>
                    <a:lstStyle/>
                    <a:p>
                      <a:pPr defTabSz="914400">
                        <a:defRPr sz="1800"/>
                      </a:pPr>
                      <a:r>
                        <a:rPr sz="3000">
                          <a:sym typeface="Helvetica"/>
                        </a:rPr>
                        <a:t>T</a:t>
                      </a:r>
                    </a:p>
                  </a:txBody>
                  <a:tcPr marL="50800" marR="50800" marT="50800" marB="50800" anchor="ctr" anchorCtr="0" horzOverflow="overflow"/>
                </a:tc>
                <a:tc>
                  <a:txBody>
                    <a:bodyPr/>
                    <a:lstStyle/>
                    <a:p>
                      <a:pPr defTabSz="914400">
                        <a:defRPr sz="1800"/>
                      </a:pPr>
                      <a:r>
                        <a:rPr sz="3000">
                          <a:sym typeface="Helvetica"/>
                        </a:rPr>
                        <a:t>0.45</a:t>
                      </a:r>
                    </a:p>
                  </a:txBody>
                  <a:tcPr marL="50800" marR="50800" marT="50800" marB="50800" anchor="ctr" anchorCtr="0" horzOverflow="overflow">
                    <a:lnR w="38100">
                      <a:solidFill>
                        <a:srgbClr val="000000"/>
                      </a:solidFill>
                      <a:miter lim="400000"/>
                    </a:lnR>
                  </a:tcPr>
                </a:tc>
              </a:tr>
              <a:tr h="703242">
                <a:tc>
                  <a:txBody>
                    <a:bodyPr/>
                    <a:lstStyle/>
                    <a:p>
                      <a:pPr defTabSz="914400">
                        <a:defRPr sz="1800"/>
                      </a:pPr>
                      <a:r>
                        <a:rPr sz="3000">
                          <a:sym typeface="Helvetica"/>
                        </a:rPr>
                        <a:t>T</a:t>
                      </a:r>
                    </a:p>
                  </a:txBody>
                  <a:tcPr marL="50800" marR="50800" marT="50800" marB="50800" anchor="ctr" anchorCtr="0" horzOverflow="overflow">
                    <a:lnL w="38100">
                      <a:solidFill>
                        <a:srgbClr val="000000"/>
                      </a:solidFill>
                      <a:miter lim="400000"/>
                    </a:lnL>
                  </a:tcPr>
                </a:tc>
                <a:tc>
                  <a:txBody>
                    <a:bodyPr/>
                    <a:lstStyle/>
                    <a:p>
                      <a:pPr defTabSz="914400">
                        <a:defRPr sz="1800"/>
                      </a:pPr>
                      <a:r>
                        <a:rPr sz="3000">
                          <a:sym typeface="Helvetica"/>
                        </a:rPr>
                        <a:t>F</a:t>
                      </a:r>
                    </a:p>
                  </a:txBody>
                  <a:tcPr marL="50800" marR="50800" marT="50800" marB="50800" anchor="ctr" anchorCtr="0" horzOverflow="overflow"/>
                </a:tc>
                <a:tc>
                  <a:txBody>
                    <a:bodyPr/>
                    <a:lstStyle/>
                    <a:p>
                      <a:pPr defTabSz="914400">
                        <a:defRPr sz="1800"/>
                      </a:pPr>
                      <a:r>
                        <a:rPr sz="3000">
                          <a:sym typeface="Helvetica"/>
                        </a:rPr>
                        <a:t>0.66</a:t>
                      </a:r>
                    </a:p>
                  </a:txBody>
                  <a:tcPr marL="50800" marR="50800" marT="50800" marB="50800" anchor="ctr" anchorCtr="0" horzOverflow="overflow">
                    <a:lnR w="38100">
                      <a:solidFill>
                        <a:srgbClr val="000000"/>
                      </a:solidFill>
                      <a:miter lim="400000"/>
                    </a:lnR>
                  </a:tcPr>
                </a:tc>
              </a:tr>
              <a:tr h="703242">
                <a:tc>
                  <a:txBody>
                    <a:bodyPr/>
                    <a:lstStyle/>
                    <a:p>
                      <a:pPr defTabSz="914400">
                        <a:defRPr sz="1800"/>
                      </a:pPr>
                      <a:r>
                        <a:rPr sz="3000">
                          <a:sym typeface="Helvetica"/>
                        </a:rPr>
                        <a:t>T</a:t>
                      </a:r>
                    </a:p>
                  </a:txBody>
                  <a:tcPr marL="50800" marR="50800" marT="50800" marB="50800" anchor="ctr" anchorCtr="0" horzOverflow="overflow">
                    <a:lnL w="38100">
                      <a:solidFill>
                        <a:srgbClr val="000000"/>
                      </a:solidFill>
                      <a:miter lim="400000"/>
                    </a:lnL>
                    <a:lnB w="38100">
                      <a:solidFill>
                        <a:srgbClr val="000000"/>
                      </a:solidFill>
                      <a:miter lim="400000"/>
                    </a:lnB>
                  </a:tcPr>
                </a:tc>
                <a:tc>
                  <a:txBody>
                    <a:bodyPr/>
                    <a:lstStyle/>
                    <a:p>
                      <a:pPr defTabSz="914400">
                        <a:defRPr sz="1800"/>
                      </a:pPr>
                      <a:r>
                        <a:rPr sz="3000">
                          <a:sym typeface="Helvetica"/>
                        </a:rPr>
                        <a:t>T</a:t>
                      </a:r>
                    </a:p>
                  </a:txBody>
                  <a:tcPr marL="50800" marR="50800" marT="50800" marB="50800" anchor="ctr" anchorCtr="0" horzOverflow="overflow">
                    <a:lnB w="38100">
                      <a:solidFill>
                        <a:srgbClr val="000000"/>
                      </a:solidFill>
                      <a:miter lim="400000"/>
                    </a:lnB>
                  </a:tcPr>
                </a:tc>
                <a:tc>
                  <a:txBody>
                    <a:bodyPr/>
                    <a:lstStyle/>
                    <a:p>
                      <a:pPr defTabSz="914400">
                        <a:defRPr sz="1800"/>
                      </a:pPr>
                      <a:r>
                        <a:rPr sz="3000">
                          <a:sym typeface="Helvetica"/>
                        </a:rPr>
                        <a:t>0.25</a:t>
                      </a:r>
                    </a:p>
                  </a:txBody>
                  <a:tcPr marL="50800" marR="50800" marT="50800" marB="50800" anchor="ctr" anchorCtr="0" horzOverflow="overflow">
                    <a:lnR w="38100">
                      <a:solidFill>
                        <a:srgbClr val="000000"/>
                      </a:solidFill>
                      <a:miter lim="400000"/>
                    </a:lnR>
                    <a:lnB w="38100">
                      <a:solidFill>
                        <a:srgbClr val="000000"/>
                      </a:solidFill>
                      <a:miter lim="400000"/>
                    </a:lnB>
                  </a:tcPr>
                </a:tc>
              </a:tr>
            </a:tbl>
          </a:graphicData>
        </a:graphic>
      </p:graphicFrame>
      <p:sp>
        <p:nvSpPr>
          <p:cNvPr id="235" name="Rectangle"/>
          <p:cNvSpPr/>
          <p:nvPr/>
        </p:nvSpPr>
        <p:spPr>
          <a:xfrm>
            <a:off x="5357676" y="7210400"/>
            <a:ext cx="5668570" cy="828461"/>
          </a:xfrm>
          <a:prstGeom prst="rect">
            <a:avLst/>
          </a:prstGeom>
          <a:ln w="63500">
            <a:solidFill>
              <a:srgbClr val="B51600"/>
            </a:solidFill>
            <a:miter lim="400000"/>
          </a:ln>
        </p:spPr>
        <p:txBody>
          <a:bodyPr lIns="71435" tIns="71435" rIns="71435" bIns="71435" anchor="ctr"/>
          <a:lstStyle/>
          <a:p>
            <a:pPr>
              <a:spcBef>
                <a:spcPts val="3600"/>
              </a:spcBef>
              <a:defRPr sz="4000">
                <a:solidFill>
                  <a:srgbClr val="000000"/>
                </a:solidFill>
                <a:latin typeface="Helvetica Neue Light"/>
                <a:ea typeface="Helvetica Neue Light"/>
                <a:cs typeface="Helvetica Neue Light"/>
                <a:sym typeface="Helvetica Neue Light"/>
              </a:defRPr>
            </a:pPr>
          </a:p>
        </p:txBody>
      </p:sp>
      <p:sp>
        <p:nvSpPr>
          <p:cNvPr id="236" name="Rectangle"/>
          <p:cNvSpPr/>
          <p:nvPr/>
        </p:nvSpPr>
        <p:spPr>
          <a:xfrm>
            <a:off x="5357676" y="11205501"/>
            <a:ext cx="5668570" cy="828461"/>
          </a:xfrm>
          <a:prstGeom prst="rect">
            <a:avLst/>
          </a:prstGeom>
          <a:ln w="63500">
            <a:solidFill>
              <a:srgbClr val="B51600"/>
            </a:solidFill>
            <a:miter lim="400000"/>
          </a:ln>
        </p:spPr>
        <p:txBody>
          <a:bodyPr lIns="71435" tIns="71435" rIns="71435" bIns="71435" anchor="ctr"/>
          <a:lstStyle/>
          <a:p>
            <a:pPr>
              <a:spcBef>
                <a:spcPts val="3600"/>
              </a:spcBef>
              <a:defRPr sz="4000">
                <a:solidFill>
                  <a:srgbClr val="000000"/>
                </a:solidFill>
                <a:latin typeface="Helvetica Neue Light"/>
                <a:ea typeface="Helvetica Neue Light"/>
                <a:cs typeface="Helvetica Neue Light"/>
                <a:sym typeface="Helvetica Neue Light"/>
              </a:defRPr>
            </a:pPr>
          </a:p>
        </p:txBody>
      </p:sp>
      <p:sp>
        <p:nvSpPr>
          <p:cNvPr id="237" name="Rectangle"/>
          <p:cNvSpPr/>
          <p:nvPr/>
        </p:nvSpPr>
        <p:spPr>
          <a:xfrm>
            <a:off x="5357676" y="8509303"/>
            <a:ext cx="5668570" cy="828461"/>
          </a:xfrm>
          <a:prstGeom prst="rect">
            <a:avLst/>
          </a:prstGeom>
          <a:ln w="63500">
            <a:solidFill>
              <a:srgbClr val="B51600"/>
            </a:solidFill>
            <a:miter lim="400000"/>
          </a:ln>
        </p:spPr>
        <p:txBody>
          <a:bodyPr lIns="71435" tIns="71435" rIns="71435" bIns="71435" anchor="ctr"/>
          <a:lstStyle/>
          <a:p>
            <a:pPr>
              <a:spcBef>
                <a:spcPts val="3600"/>
              </a:spcBef>
              <a:defRPr sz="4000">
                <a:solidFill>
                  <a:srgbClr val="000000"/>
                </a:solidFill>
                <a:latin typeface="Helvetica Neue Light"/>
                <a:ea typeface="Helvetica Neue Light"/>
                <a:cs typeface="Helvetica Neue Light"/>
                <a:sym typeface="Helvetica Neue Light"/>
              </a:defRPr>
            </a:pPr>
          </a:p>
        </p:txBody>
      </p:sp>
      <p:sp>
        <p:nvSpPr>
          <p:cNvPr id="238" name="Rectangle"/>
          <p:cNvSpPr/>
          <p:nvPr/>
        </p:nvSpPr>
        <p:spPr>
          <a:xfrm>
            <a:off x="5357676" y="9808209"/>
            <a:ext cx="5668570" cy="828461"/>
          </a:xfrm>
          <a:prstGeom prst="rect">
            <a:avLst/>
          </a:prstGeom>
          <a:ln w="63500">
            <a:solidFill>
              <a:srgbClr val="B51600"/>
            </a:solidFill>
            <a:miter lim="400000"/>
          </a:ln>
        </p:spPr>
        <p:txBody>
          <a:bodyPr lIns="71435" tIns="71435" rIns="71435" bIns="71435" anchor="ctr"/>
          <a:lstStyle/>
          <a:p>
            <a:pPr>
              <a:spcBef>
                <a:spcPts val="3600"/>
              </a:spcBef>
              <a:defRPr sz="4000">
                <a:solidFill>
                  <a:srgbClr val="000000"/>
                </a:solidFill>
                <a:latin typeface="Helvetica Neue Light"/>
                <a:ea typeface="Helvetica Neue Light"/>
                <a:cs typeface="Helvetica Neue Light"/>
                <a:sym typeface="Helvetica Neue Light"/>
              </a:defRPr>
            </a:pPr>
          </a:p>
        </p:txBody>
      </p:sp>
      <p:sp>
        <p:nvSpPr>
          <p:cNvPr id="239" name="Equation"/>
          <p:cNvSpPr txBox="1"/>
          <p:nvPr/>
        </p:nvSpPr>
        <p:spPr>
          <a:xfrm>
            <a:off x="7989976" y="5284846"/>
            <a:ext cx="272128" cy="377140"/>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sSub>
                    <m:e>
                      <m:r>
                        <a:rPr xmlns:a="http://schemas.openxmlformats.org/drawingml/2006/main" sz="3200" i="1">
                          <a:solidFill>
                            <a:srgbClr val="5E5E5E"/>
                          </a:solidFill>
                          <a:latin typeface="Cambria Math" panose="02040503050406030204" pitchFamily="18" charset="0"/>
                        </a:rPr>
                        <m:t>f</m:t>
                      </m:r>
                    </m:e>
                    <m:sub>
                      <m:r>
                        <a:rPr xmlns:a="http://schemas.openxmlformats.org/drawingml/2006/main" sz="3200" i="1">
                          <a:solidFill>
                            <a:srgbClr val="5E5E5E"/>
                          </a:solidFill>
                          <a:latin typeface="Cambria Math" panose="02040503050406030204" pitchFamily="18" charset="0"/>
                        </a:rPr>
                        <m:t>1</m:t>
                      </m:r>
                    </m:sub>
                  </m:sSub>
                </m:oMath>
              </m:oMathPara>
            </a14:m>
            <a:endParaRPr sz="3200">
              <a:solidFill>
                <a:srgbClr val="5E5E5E"/>
              </a:solidFill>
            </a:endParaRPr>
          </a:p>
        </p:txBody>
      </p:sp>
      <p:sp>
        <p:nvSpPr>
          <p:cNvPr id="240" name="Equation"/>
          <p:cNvSpPr txBox="1"/>
          <p:nvPr/>
        </p:nvSpPr>
        <p:spPr>
          <a:xfrm>
            <a:off x="16102032" y="5284846"/>
            <a:ext cx="295212" cy="377140"/>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sSub>
                    <m:e>
                      <m:r>
                        <a:rPr xmlns:a="http://schemas.openxmlformats.org/drawingml/2006/main" sz="3200" i="1">
                          <a:solidFill>
                            <a:srgbClr val="5E5E5E"/>
                          </a:solidFill>
                          <a:latin typeface="Cambria Math" panose="02040503050406030204" pitchFamily="18" charset="0"/>
                        </a:rPr>
                        <m:t>f</m:t>
                      </m:r>
                    </m:e>
                    <m:sub>
                      <m:r>
                        <a:rPr xmlns:a="http://schemas.openxmlformats.org/drawingml/2006/main" sz="3200" i="1">
                          <a:solidFill>
                            <a:srgbClr val="5E5E5E"/>
                          </a:solidFill>
                          <a:latin typeface="Cambria Math" panose="02040503050406030204" pitchFamily="18" charset="0"/>
                        </a:rPr>
                        <m:t>2</m:t>
                      </m:r>
                    </m:sub>
                  </m:sSub>
                </m:oMath>
              </m:oMathPara>
            </a14:m>
            <a:endParaRPr sz="3200">
              <a:solidFill>
                <a:srgbClr val="5E5E5E"/>
              </a:solidFill>
            </a:endParaR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5"/>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37"/>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238"/>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el" backwards="0">
                                    <p:tmAbs val="0"/>
                                  </p:iterate>
                                  <p:childTnLst>
                                    <p:set>
                                      <p:cBhvr>
                                        <p:cTn id="15" fill="hold"/>
                                        <p:tgtEl>
                                          <p:spTgt spid="23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5" fill="hold">
                                  <p:stCondLst>
                                    <p:cond delay="0"/>
                                  </p:stCondLst>
                                  <p:iterate type="el" backwards="0">
                                    <p:tmAbs val="0"/>
                                  </p:iterate>
                                  <p:childTnLst>
                                    <p:set>
                                      <p:cBhvr>
                                        <p:cTn id="19" fill="hold"/>
                                        <p:tgtEl>
                                          <p:spTgt spid="234"/>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6" fill="hold">
                                  <p:stCondLst>
                                    <p:cond delay="0"/>
                                  </p:stCondLst>
                                  <p:iterate type="el" backwards="0">
                                    <p:tmAbs val="0"/>
                                  </p:iterate>
                                  <p:childTnLst>
                                    <p:set>
                                      <p:cBhvr>
                                        <p:cTn id="22" fill="hold"/>
                                        <p:tgtEl>
                                          <p:spTgt spid="2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8" grpId="3"/>
      <p:bldP build="whole" bldLvl="1" animBg="1" rev="0" advAuto="0" spid="234" grpId="5"/>
      <p:bldP build="whole" bldLvl="1" animBg="1" rev="0" advAuto="0" spid="237" grpId="2"/>
      <p:bldP build="whole" bldLvl="1" animBg="1" rev="0" advAuto="0" spid="236" grpId="4"/>
      <p:bldP build="whole" bldLvl="1" animBg="1" rev="0" advAuto="0" spid="235" grpId="1"/>
      <p:bldP build="whole" bldLvl="1" animBg="1" rev="0" advAuto="0" spid="240" grpId="6"/>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Multiplication"/>
          <p:cNvSpPr txBox="1"/>
          <p:nvPr>
            <p:ph type="title"/>
          </p:nvPr>
        </p:nvSpPr>
        <p:spPr>
          <a:xfrm>
            <a:off x="2667000" y="357185"/>
            <a:ext cx="19050000" cy="3036099"/>
          </a:xfrm>
          <a:prstGeom prst="rect">
            <a:avLst/>
          </a:prstGeom>
        </p:spPr>
        <p:txBody>
          <a:bodyPr/>
          <a:lstStyle/>
          <a:p>
            <a:pPr/>
            <a:r>
              <a:t>Multiplication</a:t>
            </a:r>
          </a:p>
        </p:txBody>
      </p:sp>
      <p:sp>
        <p:nvSpPr>
          <p:cNvPr id="243" name="Multiplication is an operation on two factors…"/>
          <p:cNvSpPr txBox="1"/>
          <p:nvPr>
            <p:ph type="body" idx="1"/>
          </p:nvPr>
        </p:nvSpPr>
        <p:spPr>
          <a:xfrm>
            <a:off x="2667000" y="3468246"/>
            <a:ext cx="19050000" cy="8840394"/>
          </a:xfrm>
          <a:prstGeom prst="rect">
            <a:avLst/>
          </a:prstGeom>
        </p:spPr>
        <p:txBody>
          <a:bodyPr/>
          <a:lstStyle/>
          <a:p>
            <a:pPr marL="0" indent="0" defTabSz="731162">
              <a:spcBef>
                <a:spcPts val="3200"/>
              </a:spcBef>
              <a:buSzTx/>
              <a:buNone/>
              <a:defRPr sz="3900">
                <a:solidFill>
                  <a:srgbClr val="004D80"/>
                </a:solidFill>
                <a:latin typeface="Helvetica Neue Medium"/>
                <a:ea typeface="Helvetica Neue Medium"/>
                <a:cs typeface="Helvetica Neue Medium"/>
                <a:sym typeface="Helvetica Neue Medium"/>
              </a:defRPr>
            </a:pPr>
            <a:r>
              <a:t>Multiplication</a:t>
            </a:r>
            <a:r>
              <a:rPr>
                <a:solidFill>
                  <a:srgbClr val="000000"/>
                </a:solidFill>
                <a:latin typeface="Helvetica Neue Light"/>
                <a:ea typeface="Helvetica Neue Light"/>
                <a:cs typeface="Helvetica Neue Light"/>
                <a:sym typeface="Helvetica Neue Light"/>
              </a:rPr>
              <a:t> is an operation on </a:t>
            </a:r>
            <a:r>
              <a:rPr>
                <a:solidFill>
                  <a:srgbClr val="C82506"/>
                </a:solidFill>
              </a:rPr>
              <a:t>two factors</a:t>
            </a:r>
          </a:p>
          <a:p>
            <a:pPr lvl="2" marL="1335165" indent="-543954" defTabSz="731162">
              <a:spcBef>
                <a:spcPts val="3200"/>
              </a:spcBef>
              <a:defRPr sz="3900"/>
            </a:pPr>
            <a:r>
              <a:t>Constructs a new factor that returns the </a:t>
            </a:r>
            <a:r>
              <a:rPr>
                <a:solidFill>
                  <a:srgbClr val="C82506"/>
                </a:solidFill>
                <a:latin typeface="Helvetica Neue Medium"/>
                <a:ea typeface="Helvetica Neue Medium"/>
                <a:cs typeface="Helvetica Neue Medium"/>
                <a:sym typeface="Helvetica Neue Medium"/>
              </a:rPr>
              <a:t>product</a:t>
            </a:r>
            <a:r>
              <a:t> of the rows selected from each factor by its arguments</a:t>
            </a:r>
          </a:p>
          <a:p>
            <a:pPr lvl="2" marL="0" indent="0" defTabSz="731162">
              <a:spcBef>
                <a:spcPts val="3200"/>
              </a:spcBef>
              <a:buSzTx/>
              <a:buNone/>
              <a:defRPr b="1" sz="3900">
                <a:latin typeface="+mn-lt"/>
                <a:ea typeface="+mn-ea"/>
                <a:cs typeface="+mn-cs"/>
                <a:sym typeface="Helvetica Neue"/>
              </a:defRPr>
            </a:pPr>
            <a:r>
              <a:t>Definition:</a:t>
            </a:r>
            <a:br/>
            <a:r>
              <a:rPr b="0">
                <a:latin typeface="Helvetica Neue Light"/>
                <a:ea typeface="Helvetica Neue Light"/>
                <a:cs typeface="Helvetica Neue Light"/>
                <a:sym typeface="Helvetica Neue Light"/>
              </a:rPr>
              <a:t>For two factors </a:t>
            </a:r>
            <a14:m>
              <m:oMath>
                <m:sSub>
                  <m:e>
                    <m:r>
                      <a:rPr xmlns:a="http://schemas.openxmlformats.org/drawingml/2006/main" sz="4700" i="1">
                        <a:solidFill>
                          <a:srgbClr val="000000"/>
                        </a:solidFill>
                        <a:latin typeface="Cambria Math" panose="02040503050406030204" pitchFamily="18" charset="0"/>
                      </a:rPr>
                      <m:t>f</m:t>
                    </m:r>
                  </m:e>
                  <m:sub>
                    <m:r>
                      <a:rPr xmlns:a="http://schemas.openxmlformats.org/drawingml/2006/main" sz="4700" i="1">
                        <a:solidFill>
                          <a:srgbClr val="000000"/>
                        </a:solidFill>
                        <a:latin typeface="Cambria Math" panose="02040503050406030204" pitchFamily="18" charset="0"/>
                      </a:rPr>
                      <m:t>1</m:t>
                    </m:r>
                  </m:sub>
                </m:sSub>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X</m:t>
                    </m:r>
                  </m:e>
                  <m:sub>
                    <m:r>
                      <a:rPr xmlns:a="http://schemas.openxmlformats.org/drawingml/2006/main" sz="4700" i="1">
                        <a:solidFill>
                          <a:srgbClr val="000000"/>
                        </a:solidFill>
                        <a:latin typeface="Cambria Math" panose="02040503050406030204" pitchFamily="18" charset="0"/>
                      </a:rPr>
                      <m:t>1</m:t>
                    </m:r>
                  </m:sub>
                </m:sSub>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X</m:t>
                    </m:r>
                  </m:e>
                  <m:sub>
                    <m:r>
                      <a:rPr xmlns:a="http://schemas.openxmlformats.org/drawingml/2006/main" sz="4700" i="1">
                        <a:solidFill>
                          <a:srgbClr val="000000"/>
                        </a:solidFill>
                        <a:latin typeface="Cambria Math" panose="02040503050406030204" pitchFamily="18" charset="0"/>
                      </a:rPr>
                      <m:t>j</m:t>
                    </m:r>
                  </m:sub>
                </m:sSub>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Y</m:t>
                    </m:r>
                  </m:e>
                  <m:sub>
                    <m:r>
                      <a:rPr xmlns:a="http://schemas.openxmlformats.org/drawingml/2006/main" sz="4700" i="1">
                        <a:solidFill>
                          <a:srgbClr val="000000"/>
                        </a:solidFill>
                        <a:latin typeface="Cambria Math" panose="02040503050406030204" pitchFamily="18" charset="0"/>
                      </a:rPr>
                      <m:t>1</m:t>
                    </m:r>
                  </m:sub>
                </m:sSub>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Y</m:t>
                    </m:r>
                  </m:e>
                  <m:sub>
                    <m:r>
                      <a:rPr xmlns:a="http://schemas.openxmlformats.org/drawingml/2006/main" sz="4700" i="1">
                        <a:solidFill>
                          <a:srgbClr val="000000"/>
                        </a:solidFill>
                        <a:latin typeface="Cambria Math" panose="02040503050406030204" pitchFamily="18" charset="0"/>
                      </a:rPr>
                      <m:t>k</m:t>
                    </m:r>
                  </m:sub>
                </m:sSub>
                <m:r>
                  <a:rPr xmlns:a="http://schemas.openxmlformats.org/drawingml/2006/main" sz="4700" i="1">
                    <a:solidFill>
                      <a:srgbClr val="000000"/>
                    </a:solidFill>
                    <a:latin typeface="Cambria Math" panose="02040503050406030204" pitchFamily="18" charset="0"/>
                  </a:rPr>
                  <m:t>)</m:t>
                </m:r>
              </m:oMath>
            </a14:m>
            <a:r>
              <a:rPr b="0">
                <a:latin typeface="Helvetica Neue Light"/>
                <a:ea typeface="Helvetica Neue Light"/>
                <a:cs typeface="Helvetica Neue Light"/>
                <a:sym typeface="Helvetica Neue Light"/>
              </a:rPr>
              <a:t> and </a:t>
            </a:r>
            <a14:m>
              <m:oMath>
                <m:sSub>
                  <m:e>
                    <m:r>
                      <a:rPr xmlns:a="http://schemas.openxmlformats.org/drawingml/2006/main" sz="4700" i="1">
                        <a:solidFill>
                          <a:srgbClr val="000000"/>
                        </a:solidFill>
                        <a:latin typeface="Cambria Math" panose="02040503050406030204" pitchFamily="18" charset="0"/>
                      </a:rPr>
                      <m:t>f</m:t>
                    </m:r>
                  </m:e>
                  <m:sub>
                    <m:r>
                      <a:rPr xmlns:a="http://schemas.openxmlformats.org/drawingml/2006/main" sz="4700" i="1">
                        <a:solidFill>
                          <a:srgbClr val="000000"/>
                        </a:solidFill>
                        <a:latin typeface="Cambria Math" panose="02040503050406030204" pitchFamily="18" charset="0"/>
                      </a:rPr>
                      <m:t>2</m:t>
                    </m:r>
                  </m:sub>
                </m:sSub>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Y</m:t>
                    </m:r>
                  </m:e>
                  <m:sub>
                    <m:r>
                      <a:rPr xmlns:a="http://schemas.openxmlformats.org/drawingml/2006/main" sz="4700" i="1">
                        <a:solidFill>
                          <a:srgbClr val="000000"/>
                        </a:solidFill>
                        <a:latin typeface="Cambria Math" panose="02040503050406030204" pitchFamily="18" charset="0"/>
                      </a:rPr>
                      <m:t>1</m:t>
                    </m:r>
                  </m:sub>
                </m:sSub>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Y</m:t>
                    </m:r>
                  </m:e>
                  <m:sub>
                    <m:r>
                      <a:rPr xmlns:a="http://schemas.openxmlformats.org/drawingml/2006/main" sz="4700" i="1">
                        <a:solidFill>
                          <a:srgbClr val="000000"/>
                        </a:solidFill>
                        <a:latin typeface="Cambria Math" panose="02040503050406030204" pitchFamily="18" charset="0"/>
                      </a:rPr>
                      <m:t>k</m:t>
                    </m:r>
                  </m:sub>
                </m:sSub>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Z</m:t>
                    </m:r>
                  </m:e>
                  <m:sub>
                    <m:r>
                      <a:rPr xmlns:a="http://schemas.openxmlformats.org/drawingml/2006/main" sz="4700" i="1">
                        <a:solidFill>
                          <a:srgbClr val="000000"/>
                        </a:solidFill>
                        <a:latin typeface="Cambria Math" panose="02040503050406030204" pitchFamily="18" charset="0"/>
                      </a:rPr>
                      <m:t>1</m:t>
                    </m:r>
                  </m:sub>
                </m:sSub>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Z</m:t>
                    </m:r>
                  </m:e>
                  <m:sub>
                    <m:r>
                      <a:rPr xmlns:a="http://schemas.openxmlformats.org/drawingml/2006/main" sz="4700" i="1">
                        <a:solidFill>
                          <a:srgbClr val="000000"/>
                        </a:solidFill>
                        <a:latin typeface="Cambria Math" panose="02040503050406030204" pitchFamily="18" charset="0"/>
                      </a:rPr>
                      <m:t>ℓ</m:t>
                    </m:r>
                  </m:sub>
                </m:sSub>
                <m:r>
                  <a:rPr xmlns:a="http://schemas.openxmlformats.org/drawingml/2006/main" sz="4700" i="1">
                    <a:solidFill>
                      <a:srgbClr val="000000"/>
                    </a:solidFill>
                    <a:latin typeface="Cambria Math" panose="02040503050406030204" pitchFamily="18" charset="0"/>
                  </a:rPr>
                  <m:t>)</m:t>
                </m:r>
              </m:oMath>
            </a14:m>
            <a:r>
              <a:rPr b="0">
                <a:latin typeface="Helvetica Neue Light"/>
                <a:ea typeface="Helvetica Neue Light"/>
                <a:cs typeface="Helvetica Neue Light"/>
                <a:sym typeface="Helvetica Neue Light"/>
              </a:rPr>
              <a:t>, </a:t>
            </a:r>
            <a:br>
              <a:rPr b="0">
                <a:latin typeface="Helvetica Neue Light"/>
                <a:ea typeface="Helvetica Neue Light"/>
                <a:cs typeface="Helvetica Neue Light"/>
                <a:sym typeface="Helvetica Neue Light"/>
              </a:rPr>
            </a:br>
            <a:r>
              <a:rPr b="0">
                <a:solidFill>
                  <a:srgbClr val="004D80"/>
                </a:solidFill>
                <a:latin typeface="Helvetica Neue Medium"/>
                <a:ea typeface="Helvetica Neue Medium"/>
                <a:cs typeface="Helvetica Neue Medium"/>
                <a:sym typeface="Helvetica Neue Medium"/>
              </a:rPr>
              <a:t>multiplication of </a:t>
            </a:r>
            <a14:m>
              <m:oMath>
                <m:sSub>
                  <m:e>
                    <m:r>
                      <a:rPr xmlns:a="http://schemas.openxmlformats.org/drawingml/2006/main" sz="4700" i="1">
                        <a:solidFill>
                          <a:srgbClr val="004C7F"/>
                        </a:solidFill>
                        <a:latin typeface="Cambria Math" panose="02040503050406030204" pitchFamily="18" charset="0"/>
                      </a:rPr>
                      <m:t>f</m:t>
                    </m:r>
                  </m:e>
                  <m:sub>
                    <m:r>
                      <a:rPr xmlns:a="http://schemas.openxmlformats.org/drawingml/2006/main" sz="4700" i="1">
                        <a:solidFill>
                          <a:srgbClr val="004C7F"/>
                        </a:solidFill>
                        <a:latin typeface="Cambria Math" panose="02040503050406030204" pitchFamily="18" charset="0"/>
                      </a:rPr>
                      <m:t>1</m:t>
                    </m:r>
                  </m:sub>
                </m:sSub>
              </m:oMath>
            </a14:m>
            <a:r>
              <a:rPr b="0">
                <a:solidFill>
                  <a:srgbClr val="004D80"/>
                </a:solidFill>
                <a:latin typeface="Helvetica Neue Medium"/>
                <a:ea typeface="Helvetica Neue Medium"/>
                <a:cs typeface="Helvetica Neue Medium"/>
                <a:sym typeface="Helvetica Neue Medium"/>
              </a:rPr>
              <a:t> and </a:t>
            </a:r>
            <a14:m>
              <m:oMath>
                <m:sSub>
                  <m:e>
                    <m:r>
                      <a:rPr xmlns:a="http://schemas.openxmlformats.org/drawingml/2006/main" sz="4700" i="1">
                        <a:solidFill>
                          <a:srgbClr val="004C7F"/>
                        </a:solidFill>
                        <a:latin typeface="Cambria Math" panose="02040503050406030204" pitchFamily="18" charset="0"/>
                      </a:rPr>
                      <m:t>f</m:t>
                    </m:r>
                  </m:e>
                  <m:sub>
                    <m:r>
                      <a:rPr xmlns:a="http://schemas.openxmlformats.org/drawingml/2006/main" sz="4700" i="1">
                        <a:solidFill>
                          <a:srgbClr val="004C7F"/>
                        </a:solidFill>
                        <a:latin typeface="Cambria Math" panose="02040503050406030204" pitchFamily="18" charset="0"/>
                      </a:rPr>
                      <m:t>2</m:t>
                    </m:r>
                  </m:sub>
                </m:sSub>
              </m:oMath>
            </a14:m>
            <a:r>
              <a:rPr b="0">
                <a:latin typeface="Helvetica Neue Light"/>
                <a:ea typeface="Helvetica Neue Light"/>
                <a:cs typeface="Helvetica Neue Light"/>
                <a:sym typeface="Helvetica Neue Light"/>
              </a:rPr>
              <a:t> yields a new factor </a:t>
            </a:r>
          </a:p>
          <a:p>
            <a:pPr lvl="2" marL="0" indent="0" algn="ctr" defTabSz="731162">
              <a:spcBef>
                <a:spcPts val="3200"/>
              </a:spcBef>
              <a:buSzTx/>
              <a:buNone/>
              <a:defRPr sz="4700">
                <a:latin typeface="Cambria Math"/>
                <a:ea typeface="Cambria Math"/>
                <a:cs typeface="Cambria Math"/>
                <a:sym typeface="Cambria Math"/>
              </a:defRPr>
            </a:pPr>
            <a14:m>
              <m:oMath>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f</m:t>
                    </m:r>
                  </m:e>
                  <m:sub>
                    <m:r>
                      <a:rPr xmlns:a="http://schemas.openxmlformats.org/drawingml/2006/main" sz="4700" i="1">
                        <a:solidFill>
                          <a:srgbClr val="000000"/>
                        </a:solidFill>
                        <a:latin typeface="Cambria Math" panose="02040503050406030204" pitchFamily="18" charset="0"/>
                      </a:rPr>
                      <m:t>1</m:t>
                    </m:r>
                  </m:sub>
                </m:sSub>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f</m:t>
                    </m:r>
                  </m:e>
                  <m:sub>
                    <m:r>
                      <a:rPr xmlns:a="http://schemas.openxmlformats.org/drawingml/2006/main" sz="4700" i="1">
                        <a:solidFill>
                          <a:srgbClr val="000000"/>
                        </a:solidFill>
                        <a:latin typeface="Cambria Math" panose="02040503050406030204" pitchFamily="18" charset="0"/>
                      </a:rPr>
                      <m:t>2</m:t>
                    </m:r>
                  </m:sub>
                </m:sSub>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f</m:t>
                    </m:r>
                  </m:e>
                  <m:sub>
                    <m:r>
                      <a:rPr xmlns:a="http://schemas.openxmlformats.org/drawingml/2006/main" sz="4700" i="1">
                        <a:solidFill>
                          <a:srgbClr val="000000"/>
                        </a:solidFill>
                        <a:latin typeface="Cambria Math" panose="02040503050406030204" pitchFamily="18" charset="0"/>
                      </a:rPr>
                      <m:t>3</m:t>
                    </m:r>
                  </m:sub>
                </m:sSub>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X</m:t>
                    </m:r>
                  </m:e>
                  <m:sub>
                    <m:r>
                      <a:rPr xmlns:a="http://schemas.openxmlformats.org/drawingml/2006/main" sz="4700" i="1">
                        <a:solidFill>
                          <a:srgbClr val="000000"/>
                        </a:solidFill>
                        <a:latin typeface="Cambria Math" panose="02040503050406030204" pitchFamily="18" charset="0"/>
                      </a:rPr>
                      <m:t>1</m:t>
                    </m:r>
                  </m:sub>
                </m:sSub>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X</m:t>
                    </m:r>
                  </m:e>
                  <m:sub>
                    <m:r>
                      <a:rPr xmlns:a="http://schemas.openxmlformats.org/drawingml/2006/main" sz="4700" i="1">
                        <a:solidFill>
                          <a:srgbClr val="000000"/>
                        </a:solidFill>
                        <a:latin typeface="Cambria Math" panose="02040503050406030204" pitchFamily="18" charset="0"/>
                      </a:rPr>
                      <m:t>j</m:t>
                    </m:r>
                  </m:sub>
                </m:sSub>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Y</m:t>
                    </m:r>
                  </m:e>
                  <m:sub>
                    <m:r>
                      <a:rPr xmlns:a="http://schemas.openxmlformats.org/drawingml/2006/main" sz="4700" i="1">
                        <a:solidFill>
                          <a:srgbClr val="000000"/>
                        </a:solidFill>
                        <a:latin typeface="Cambria Math" panose="02040503050406030204" pitchFamily="18" charset="0"/>
                      </a:rPr>
                      <m:t>1</m:t>
                    </m:r>
                  </m:sub>
                </m:sSub>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Y</m:t>
                    </m:r>
                  </m:e>
                  <m:sub>
                    <m:r>
                      <a:rPr xmlns:a="http://schemas.openxmlformats.org/drawingml/2006/main" sz="4700" i="1">
                        <a:solidFill>
                          <a:srgbClr val="000000"/>
                        </a:solidFill>
                        <a:latin typeface="Cambria Math" panose="02040503050406030204" pitchFamily="18" charset="0"/>
                      </a:rPr>
                      <m:t>k</m:t>
                    </m:r>
                  </m:sub>
                </m:sSub>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Z</m:t>
                    </m:r>
                  </m:e>
                  <m:sub>
                    <m:r>
                      <a:rPr xmlns:a="http://schemas.openxmlformats.org/drawingml/2006/main" sz="4700" i="1">
                        <a:solidFill>
                          <a:srgbClr val="000000"/>
                        </a:solidFill>
                        <a:latin typeface="Cambria Math" panose="02040503050406030204" pitchFamily="18" charset="0"/>
                      </a:rPr>
                      <m:t>1</m:t>
                    </m:r>
                  </m:sub>
                </m:sSub>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Z</m:t>
                    </m:r>
                  </m:e>
                  <m:sub>
                    <m:r>
                      <a:rPr xmlns:a="http://schemas.openxmlformats.org/drawingml/2006/main" sz="4700" i="1">
                        <a:solidFill>
                          <a:srgbClr val="000000"/>
                        </a:solidFill>
                        <a:latin typeface="Cambria Math" panose="02040503050406030204" pitchFamily="18" charset="0"/>
                      </a:rPr>
                      <m:t>ℓ</m:t>
                    </m:r>
                  </m:sub>
                </m:sSub>
                <m:r>
                  <a:rPr xmlns:a="http://schemas.openxmlformats.org/drawingml/2006/main" sz="4700" i="1">
                    <a:solidFill>
                      <a:srgbClr val="000000"/>
                    </a:solidFill>
                    <a:latin typeface="Cambria Math" panose="02040503050406030204" pitchFamily="18" charset="0"/>
                  </a:rPr>
                  <m:t>)</m:t>
                </m:r>
              </m:oMath>
            </a14:m>
            <a:r>
              <a:rPr sz="3900">
                <a:latin typeface="Helvetica Neue Light"/>
                <a:ea typeface="Helvetica Neue Light"/>
                <a:cs typeface="Helvetica Neue Light"/>
                <a:sym typeface="Helvetica Neue Light"/>
              </a:rPr>
              <a:t> </a:t>
            </a:r>
            <a:endParaRPr sz="3900"/>
          </a:p>
          <a:p>
            <a:pPr lvl="2" marL="0" indent="0" defTabSz="731162">
              <a:spcBef>
                <a:spcPts val="3200"/>
              </a:spcBef>
              <a:buSzTx/>
              <a:buNone/>
              <a:defRPr sz="3900"/>
            </a:pPr>
            <a:r>
              <a:t>such that for all values </a:t>
            </a:r>
            <a14:m>
              <m:oMath>
                <m:sSub>
                  <m:e>
                    <m:r>
                      <a:rPr xmlns:a="http://schemas.openxmlformats.org/drawingml/2006/main" sz="4700" i="1">
                        <a:solidFill>
                          <a:srgbClr val="000000"/>
                        </a:solidFill>
                        <a:latin typeface="Cambria Math" panose="02040503050406030204" pitchFamily="18" charset="0"/>
                      </a:rPr>
                      <m:t>x</m:t>
                    </m:r>
                  </m:e>
                  <m:sub>
                    <m:r>
                      <a:rPr xmlns:a="http://schemas.openxmlformats.org/drawingml/2006/main" sz="4700" i="1">
                        <a:solidFill>
                          <a:srgbClr val="000000"/>
                        </a:solidFill>
                        <a:latin typeface="Cambria Math" panose="02040503050406030204" pitchFamily="18" charset="0"/>
                      </a:rPr>
                      <m:t>1</m:t>
                    </m:r>
                  </m:sub>
                </m:sSub>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x</m:t>
                    </m:r>
                  </m:e>
                  <m:sub>
                    <m:r>
                      <a:rPr xmlns:a="http://schemas.openxmlformats.org/drawingml/2006/main" sz="4700" i="1">
                        <a:solidFill>
                          <a:srgbClr val="000000"/>
                        </a:solidFill>
                        <a:latin typeface="Cambria Math" panose="02040503050406030204" pitchFamily="18" charset="0"/>
                      </a:rPr>
                      <m:t>j</m:t>
                    </m:r>
                  </m:sub>
                </m:sSub>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y</m:t>
                    </m:r>
                  </m:e>
                  <m:sub>
                    <m:r>
                      <a:rPr xmlns:a="http://schemas.openxmlformats.org/drawingml/2006/main" sz="4700" i="1">
                        <a:solidFill>
                          <a:srgbClr val="000000"/>
                        </a:solidFill>
                        <a:latin typeface="Cambria Math" panose="02040503050406030204" pitchFamily="18" charset="0"/>
                      </a:rPr>
                      <m:t>1</m:t>
                    </m:r>
                  </m:sub>
                </m:sSub>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y</m:t>
                    </m:r>
                  </m:e>
                  <m:sub>
                    <m:r>
                      <a:rPr xmlns:a="http://schemas.openxmlformats.org/drawingml/2006/main" sz="4700" i="1">
                        <a:solidFill>
                          <a:srgbClr val="000000"/>
                        </a:solidFill>
                        <a:latin typeface="Cambria Math" panose="02040503050406030204" pitchFamily="18" charset="0"/>
                      </a:rPr>
                      <m:t>k</m:t>
                    </m:r>
                  </m:sub>
                </m:sSub>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z</m:t>
                    </m:r>
                  </m:e>
                  <m:sub>
                    <m:r>
                      <a:rPr xmlns:a="http://schemas.openxmlformats.org/drawingml/2006/main" sz="4700" i="1">
                        <a:solidFill>
                          <a:srgbClr val="000000"/>
                        </a:solidFill>
                        <a:latin typeface="Cambria Math" panose="02040503050406030204" pitchFamily="18" charset="0"/>
                      </a:rPr>
                      <m:t>1</m:t>
                    </m:r>
                  </m:sub>
                </m:sSub>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z</m:t>
                    </m:r>
                  </m:e>
                  <m:sub>
                    <m:r>
                      <a:rPr xmlns:a="http://schemas.openxmlformats.org/drawingml/2006/main" sz="4700" i="1">
                        <a:solidFill>
                          <a:srgbClr val="000000"/>
                        </a:solidFill>
                        <a:latin typeface="Cambria Math" panose="02040503050406030204" pitchFamily="18" charset="0"/>
                      </a:rPr>
                      <m:t>ℓ</m:t>
                    </m:r>
                  </m:sub>
                </m:sSub>
              </m:oMath>
            </a14:m>
            <a:r>
              <a:rPr baseline="-5998">
                <a:latin typeface="Apple Symbols"/>
                <a:ea typeface="Apple Symbols"/>
                <a:cs typeface="Apple Symbols"/>
                <a:sym typeface="Apple Symbols"/>
              </a:rPr>
              <a:t>,</a:t>
            </a:r>
          </a:p>
          <a:p>
            <a:pPr lvl="2" marL="0" indent="0" algn="ctr" defTabSz="731162">
              <a:spcBef>
                <a:spcPts val="3200"/>
              </a:spcBef>
              <a:buSzTx/>
              <a:buNone/>
              <a:defRPr sz="4700">
                <a:latin typeface="Cambria Math"/>
                <a:ea typeface="Cambria Math"/>
                <a:cs typeface="Cambria Math"/>
                <a:sym typeface="Cambria Math"/>
              </a:defRPr>
            </a:pPr>
            <a14:m>
              <m:oMath>
                <m:sSub>
                  <m:e>
                    <m:r>
                      <a:rPr xmlns:a="http://schemas.openxmlformats.org/drawingml/2006/main" sz="4700" i="1">
                        <a:solidFill>
                          <a:srgbClr val="000000"/>
                        </a:solidFill>
                        <a:latin typeface="Cambria Math" panose="02040503050406030204" pitchFamily="18" charset="0"/>
                      </a:rPr>
                      <m:t>f</m:t>
                    </m:r>
                  </m:e>
                  <m:sub>
                    <m:r>
                      <a:rPr xmlns:a="http://schemas.openxmlformats.org/drawingml/2006/main" sz="4700" i="1">
                        <a:solidFill>
                          <a:srgbClr val="000000"/>
                        </a:solidFill>
                        <a:latin typeface="Cambria Math" panose="02040503050406030204" pitchFamily="18" charset="0"/>
                      </a:rPr>
                      <m:t>3</m:t>
                    </m:r>
                  </m:sub>
                </m:sSub>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x</m:t>
                    </m:r>
                  </m:e>
                  <m:sub>
                    <m:r>
                      <a:rPr xmlns:a="http://schemas.openxmlformats.org/drawingml/2006/main" sz="4700" i="1">
                        <a:solidFill>
                          <a:srgbClr val="000000"/>
                        </a:solidFill>
                        <a:latin typeface="Cambria Math" panose="02040503050406030204" pitchFamily="18" charset="0"/>
                      </a:rPr>
                      <m:t>1</m:t>
                    </m:r>
                  </m:sub>
                </m:sSub>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x</m:t>
                    </m:r>
                  </m:e>
                  <m:sub>
                    <m:r>
                      <a:rPr xmlns:a="http://schemas.openxmlformats.org/drawingml/2006/main" sz="4700" i="1">
                        <a:solidFill>
                          <a:srgbClr val="000000"/>
                        </a:solidFill>
                        <a:latin typeface="Cambria Math" panose="02040503050406030204" pitchFamily="18" charset="0"/>
                      </a:rPr>
                      <m:t>j</m:t>
                    </m:r>
                  </m:sub>
                </m:sSub>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y</m:t>
                    </m:r>
                  </m:e>
                  <m:sub>
                    <m:r>
                      <a:rPr xmlns:a="http://schemas.openxmlformats.org/drawingml/2006/main" sz="4700" i="1">
                        <a:solidFill>
                          <a:srgbClr val="000000"/>
                        </a:solidFill>
                        <a:latin typeface="Cambria Math" panose="02040503050406030204" pitchFamily="18" charset="0"/>
                      </a:rPr>
                      <m:t>1</m:t>
                    </m:r>
                  </m:sub>
                </m:sSub>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y</m:t>
                    </m:r>
                  </m:e>
                  <m:sub>
                    <m:r>
                      <a:rPr xmlns:a="http://schemas.openxmlformats.org/drawingml/2006/main" sz="4700" i="1">
                        <a:solidFill>
                          <a:srgbClr val="000000"/>
                        </a:solidFill>
                        <a:latin typeface="Cambria Math" panose="02040503050406030204" pitchFamily="18" charset="0"/>
                      </a:rPr>
                      <m:t>k</m:t>
                    </m:r>
                  </m:sub>
                </m:sSub>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z</m:t>
                    </m:r>
                  </m:e>
                  <m:sub>
                    <m:r>
                      <a:rPr xmlns:a="http://schemas.openxmlformats.org/drawingml/2006/main" sz="4700" i="1">
                        <a:solidFill>
                          <a:srgbClr val="000000"/>
                        </a:solidFill>
                        <a:latin typeface="Cambria Math" panose="02040503050406030204" pitchFamily="18" charset="0"/>
                      </a:rPr>
                      <m:t>1</m:t>
                    </m:r>
                  </m:sub>
                </m:sSub>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z</m:t>
                    </m:r>
                  </m:e>
                  <m:sub>
                    <m:r>
                      <a:rPr xmlns:a="http://schemas.openxmlformats.org/drawingml/2006/main" sz="4700" i="1">
                        <a:solidFill>
                          <a:srgbClr val="000000"/>
                        </a:solidFill>
                        <a:latin typeface="Cambria Math" panose="02040503050406030204" pitchFamily="18" charset="0"/>
                      </a:rPr>
                      <m:t>ℓ</m:t>
                    </m:r>
                  </m:sub>
                </m:sSub>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f</m:t>
                    </m:r>
                  </m:e>
                  <m:sub>
                    <m:r>
                      <a:rPr xmlns:a="http://schemas.openxmlformats.org/drawingml/2006/main" sz="4700" i="1">
                        <a:solidFill>
                          <a:srgbClr val="000000"/>
                        </a:solidFill>
                        <a:latin typeface="Cambria Math" panose="02040503050406030204" pitchFamily="18" charset="0"/>
                      </a:rPr>
                      <m:t>1</m:t>
                    </m:r>
                  </m:sub>
                </m:sSub>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x</m:t>
                    </m:r>
                  </m:e>
                  <m:sub>
                    <m:r>
                      <a:rPr xmlns:a="http://schemas.openxmlformats.org/drawingml/2006/main" sz="4700" i="1">
                        <a:solidFill>
                          <a:srgbClr val="000000"/>
                        </a:solidFill>
                        <a:latin typeface="Cambria Math" panose="02040503050406030204" pitchFamily="18" charset="0"/>
                      </a:rPr>
                      <m:t>1</m:t>
                    </m:r>
                  </m:sub>
                </m:sSub>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x</m:t>
                    </m:r>
                  </m:e>
                  <m:sub>
                    <m:r>
                      <a:rPr xmlns:a="http://schemas.openxmlformats.org/drawingml/2006/main" sz="4700" i="1">
                        <a:solidFill>
                          <a:srgbClr val="000000"/>
                        </a:solidFill>
                        <a:latin typeface="Cambria Math" panose="02040503050406030204" pitchFamily="18" charset="0"/>
                      </a:rPr>
                      <m:t>j</m:t>
                    </m:r>
                  </m:sub>
                </m:sSub>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y</m:t>
                    </m:r>
                  </m:e>
                  <m:sub>
                    <m:r>
                      <a:rPr xmlns:a="http://schemas.openxmlformats.org/drawingml/2006/main" sz="4700" i="1">
                        <a:solidFill>
                          <a:srgbClr val="000000"/>
                        </a:solidFill>
                        <a:latin typeface="Cambria Math" panose="02040503050406030204" pitchFamily="18" charset="0"/>
                      </a:rPr>
                      <m:t>1</m:t>
                    </m:r>
                  </m:sub>
                </m:sSub>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y</m:t>
                    </m:r>
                  </m:e>
                  <m:sub>
                    <m:r>
                      <a:rPr xmlns:a="http://schemas.openxmlformats.org/drawingml/2006/main" sz="4700" i="1">
                        <a:solidFill>
                          <a:srgbClr val="000000"/>
                        </a:solidFill>
                        <a:latin typeface="Cambria Math" panose="02040503050406030204" pitchFamily="18" charset="0"/>
                      </a:rPr>
                      <m:t>k</m:t>
                    </m:r>
                  </m:sub>
                </m:sSub>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f</m:t>
                    </m:r>
                  </m:e>
                  <m:sub>
                    <m:r>
                      <a:rPr xmlns:a="http://schemas.openxmlformats.org/drawingml/2006/main" sz="4700" i="1">
                        <a:solidFill>
                          <a:srgbClr val="000000"/>
                        </a:solidFill>
                        <a:latin typeface="Cambria Math" panose="02040503050406030204" pitchFamily="18" charset="0"/>
                      </a:rPr>
                      <m:t>2</m:t>
                    </m:r>
                  </m:sub>
                </m:sSub>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y</m:t>
                    </m:r>
                  </m:e>
                  <m:sub>
                    <m:r>
                      <a:rPr xmlns:a="http://schemas.openxmlformats.org/drawingml/2006/main" sz="4700" i="1">
                        <a:solidFill>
                          <a:srgbClr val="000000"/>
                        </a:solidFill>
                        <a:latin typeface="Cambria Math" panose="02040503050406030204" pitchFamily="18" charset="0"/>
                      </a:rPr>
                      <m:t>1</m:t>
                    </m:r>
                  </m:sub>
                </m:sSub>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y</m:t>
                    </m:r>
                  </m:e>
                  <m:sub>
                    <m:r>
                      <a:rPr xmlns:a="http://schemas.openxmlformats.org/drawingml/2006/main" sz="4700" i="1">
                        <a:solidFill>
                          <a:srgbClr val="000000"/>
                        </a:solidFill>
                        <a:latin typeface="Cambria Math" panose="02040503050406030204" pitchFamily="18" charset="0"/>
                      </a:rPr>
                      <m:t>k</m:t>
                    </m:r>
                  </m:sub>
                </m:sSub>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z</m:t>
                    </m:r>
                  </m:e>
                  <m:sub>
                    <m:r>
                      <a:rPr xmlns:a="http://schemas.openxmlformats.org/drawingml/2006/main" sz="4700" i="1">
                        <a:solidFill>
                          <a:srgbClr val="000000"/>
                        </a:solidFill>
                        <a:latin typeface="Cambria Math" panose="02040503050406030204" pitchFamily="18" charset="0"/>
                      </a:rPr>
                      <m:t>1</m:t>
                    </m:r>
                  </m:sub>
                </m:sSub>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z</m:t>
                    </m:r>
                  </m:e>
                  <m:sub>
                    <m:r>
                      <a:rPr xmlns:a="http://schemas.openxmlformats.org/drawingml/2006/main" sz="4700" i="1">
                        <a:solidFill>
                          <a:srgbClr val="000000"/>
                        </a:solidFill>
                        <a:latin typeface="Cambria Math" panose="02040503050406030204" pitchFamily="18" charset="0"/>
                      </a:rPr>
                      <m:t>ℓ</m:t>
                    </m:r>
                  </m:sub>
                </m:sSub>
                <m:r>
                  <a:rPr xmlns:a="http://schemas.openxmlformats.org/drawingml/2006/main" sz="4700" i="1">
                    <a:solidFill>
                      <a:srgbClr val="000000"/>
                    </a:solidFill>
                    <a:latin typeface="Cambria Math" panose="02040503050406030204" pitchFamily="18" charset="0"/>
                  </a:rPr>
                  <m:t>)</m:t>
                </m:r>
              </m:oMath>
            </a14:m>
            <a:r>
              <a:rPr i="1" sz="3900">
                <a:latin typeface="+mn-lt"/>
                <a:ea typeface="+mn-ea"/>
                <a:cs typeface="+mn-cs"/>
                <a:sym typeface="Helvetica Neue"/>
              </a:rPr>
              <a:t>.</a:t>
            </a:r>
            <a:endParaRPr sz="4434"/>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2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243">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3"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Multiplication Example"/>
          <p:cNvSpPr txBox="1"/>
          <p:nvPr>
            <p:ph type="title"/>
          </p:nvPr>
        </p:nvSpPr>
        <p:spPr>
          <a:xfrm>
            <a:off x="2667000" y="357185"/>
            <a:ext cx="19050000" cy="3036099"/>
          </a:xfrm>
          <a:prstGeom prst="rect">
            <a:avLst/>
          </a:prstGeom>
        </p:spPr>
        <p:txBody>
          <a:bodyPr/>
          <a:lstStyle/>
          <a:p>
            <a:pPr/>
            <a:r>
              <a:t>Multiplication Example</a:t>
            </a:r>
          </a:p>
        </p:txBody>
      </p:sp>
      <p:sp>
        <p:nvSpPr>
          <p:cNvPr id="246" name="Double-click to edit"/>
          <p:cNvSpPr txBox="1"/>
          <p:nvPr>
            <p:ph type="body" sz="quarter" idx="1"/>
          </p:nvPr>
        </p:nvSpPr>
        <p:spPr>
          <a:xfrm>
            <a:off x="4387453" y="3643312"/>
            <a:ext cx="15609094" cy="1309993"/>
          </a:xfrm>
          <a:prstGeom prst="rect">
            <a:avLst/>
          </a:prstGeom>
        </p:spPr>
        <p:txBody>
          <a:bodyPr/>
          <a:lstStyle/>
          <a:p>
            <a:pPr marL="0" indent="0" algn="ctr">
              <a:buSzTx/>
              <a:buNone/>
              <a:defRPr sz="5300">
                <a:latin typeface="Cambria Math"/>
                <a:ea typeface="Cambria Math"/>
                <a:cs typeface="Cambria Math"/>
                <a:sym typeface="Cambria Math"/>
              </a:defRPr>
            </a:pPr>
            <a14:m>
              <m:oMath>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3</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A</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B</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C</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A</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B</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2</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B</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C</m:t>
                </m:r>
                <m:r>
                  <a:rPr xmlns:a="http://schemas.openxmlformats.org/drawingml/2006/main" sz="5300" i="1">
                    <a:solidFill>
                      <a:srgbClr val="000000"/>
                    </a:solidFill>
                    <a:latin typeface="Cambria Math" panose="02040503050406030204" pitchFamily="18" charset="0"/>
                  </a:rPr>
                  <m:t>)</m:t>
                </m:r>
              </m:oMath>
            </a14:m>
            <a:r>
              <a:rPr i="1" sz="4400">
                <a:latin typeface="+mn-lt"/>
                <a:ea typeface="+mn-ea"/>
                <a:cs typeface="+mn-cs"/>
                <a:sym typeface="Helvetica Neue"/>
              </a:rPr>
              <a:t> </a:t>
            </a:r>
            <a:endParaRPr sz="5000"/>
          </a:p>
        </p:txBody>
      </p:sp>
      <p:graphicFrame>
        <p:nvGraphicFramePr>
          <p:cNvPr id="247" name="Table 1-1"/>
          <p:cNvGraphicFramePr/>
          <p:nvPr/>
        </p:nvGraphicFramePr>
        <p:xfrm>
          <a:off x="2939243" y="6831534"/>
          <a:ext cx="3652550" cy="3516212"/>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217516"/>
                <a:gridCol w="1217516"/>
                <a:gridCol w="1217516"/>
              </a:tblGrid>
              <a:tr h="703242">
                <a:tc>
                  <a:txBody>
                    <a:bodyPr/>
                    <a:lstStyle/>
                    <a:p>
                      <a:pPr defTabSz="914400">
                        <a:tabLst>
                          <a:tab pos="1651000" algn="l"/>
                        </a:tabLst>
                        <a:defRPr b="0" sz="1800"/>
                      </a:pPr>
                      <a:r>
                        <a:rPr sz="3000">
                          <a:latin typeface="Helvetica Neue Medium"/>
                          <a:ea typeface="Helvetica Neue Medium"/>
                          <a:cs typeface="Helvetica Neue Medium"/>
                          <a:sym typeface="Helvetica Neue Medium"/>
                        </a:rPr>
                        <a:t>A</a:t>
                      </a:r>
                    </a:p>
                  </a:txBody>
                  <a:tcPr marL="50800" marR="50800" marT="50800" marB="50800" anchor="ctr" anchorCtr="0" horzOverflow="overflow">
                    <a:lnL w="38100">
                      <a:solidFill>
                        <a:srgbClr val="000000"/>
                      </a:solidFill>
                      <a:miter lim="400000"/>
                    </a:lnL>
                    <a:lnT w="38100">
                      <a:solidFill>
                        <a:srgbClr val="000000"/>
                      </a:solidFill>
                      <a:miter lim="400000"/>
                    </a:lnT>
                  </a:tcPr>
                </a:tc>
                <a:tc>
                  <a:txBody>
                    <a:bodyPr/>
                    <a:lstStyle/>
                    <a:p>
                      <a:pPr defTabSz="914400">
                        <a:tabLst>
                          <a:tab pos="1651000" algn="l"/>
                        </a:tabLst>
                        <a:defRPr b="0" sz="1800"/>
                      </a:pPr>
                      <a:r>
                        <a:rPr sz="3000">
                          <a:latin typeface="Helvetica Neue Medium"/>
                          <a:ea typeface="Helvetica Neue Medium"/>
                          <a:cs typeface="Helvetica Neue Medium"/>
                          <a:sym typeface="Helvetica Neue Medium"/>
                        </a:rPr>
                        <a:t>B</a:t>
                      </a:r>
                    </a:p>
                  </a:txBody>
                  <a:tcPr marL="50800" marR="50800" marT="50800" marB="50800" anchor="ctr" anchorCtr="0" horzOverflow="overflow">
                    <a:lnT w="38100">
                      <a:solidFill>
                        <a:srgbClr val="000000"/>
                      </a:solidFill>
                      <a:miter lim="400000"/>
                    </a:lnT>
                  </a:tcPr>
                </a:tc>
                <a:tc>
                  <a:txBody>
                    <a:bodyPr/>
                    <a:lstStyle/>
                    <a:p>
                      <a:pPr defTabSz="914400">
                        <a:tabLst>
                          <a:tab pos="1651000" algn="l"/>
                        </a:tabLst>
                        <a:defRPr b="0" sz="1800"/>
                      </a:pPr>
                      <a:r>
                        <a:rPr sz="3000">
                          <a:latin typeface="Helvetica Neue Medium"/>
                          <a:ea typeface="Helvetica Neue Medium"/>
                          <a:cs typeface="Helvetica Neue Medium"/>
                          <a:sym typeface="Helvetica Neue Medium"/>
                        </a:rPr>
                        <a:t>value</a:t>
                      </a:r>
                    </a:p>
                  </a:txBody>
                  <a:tcPr marL="50800" marR="50800" marT="50800" marB="50800" anchor="ctr" anchorCtr="0" horzOverflow="overflow">
                    <a:lnR w="38100">
                      <a:solidFill>
                        <a:srgbClr val="000000"/>
                      </a:solidFill>
                      <a:miter lim="400000"/>
                    </a:lnR>
                    <a:lnT w="38100">
                      <a:solidFill>
                        <a:srgbClr val="000000"/>
                      </a:solidFill>
                      <a:miter lim="400000"/>
                    </a:lnT>
                  </a:tcPr>
                </a:tc>
              </a:tr>
              <a:tr h="703242">
                <a:tc>
                  <a:txBody>
                    <a:bodyPr/>
                    <a:lstStyle/>
                    <a:p>
                      <a:pPr defTabSz="914400">
                        <a:defRPr sz="1800"/>
                      </a:pPr>
                      <a:r>
                        <a:rPr sz="3000">
                          <a:sym typeface="Helvetica"/>
                        </a:rPr>
                        <a:t>F</a:t>
                      </a:r>
                    </a:p>
                  </a:txBody>
                  <a:tcPr marL="50800" marR="50800" marT="50800" marB="50800" anchor="ctr" anchorCtr="0" horzOverflow="overflow">
                    <a:lnL w="38100">
                      <a:solidFill>
                        <a:srgbClr val="000000"/>
                      </a:solidFill>
                      <a:miter lim="400000"/>
                    </a:lnL>
                  </a:tcPr>
                </a:tc>
                <a:tc>
                  <a:txBody>
                    <a:bodyPr/>
                    <a:lstStyle/>
                    <a:p>
                      <a:pPr defTabSz="914400">
                        <a:defRPr sz="1800"/>
                      </a:pPr>
                      <a:r>
                        <a:rPr sz="3000">
                          <a:sym typeface="Helvetica"/>
                        </a:rPr>
                        <a:t>F</a:t>
                      </a:r>
                    </a:p>
                  </a:txBody>
                  <a:tcPr marL="50800" marR="50800" marT="50800" marB="50800" anchor="ctr" anchorCtr="0" horzOverflow="overflow"/>
                </a:tc>
                <a:tc>
                  <a:txBody>
                    <a:bodyPr/>
                    <a:lstStyle/>
                    <a:p>
                      <a:pPr defTabSz="914400">
                        <a:defRPr sz="1800"/>
                      </a:pPr>
                      <a:r>
                        <a:rPr sz="3000">
                          <a:sym typeface="Helvetica"/>
                        </a:rPr>
                        <a:t>0.1</a:t>
                      </a:r>
                    </a:p>
                  </a:txBody>
                  <a:tcPr marL="50800" marR="50800" marT="50800" marB="50800" anchor="ctr" anchorCtr="0" horzOverflow="overflow">
                    <a:lnR w="38100">
                      <a:solidFill>
                        <a:srgbClr val="000000"/>
                      </a:solidFill>
                      <a:miter lim="400000"/>
                    </a:lnR>
                  </a:tcPr>
                </a:tc>
              </a:tr>
              <a:tr h="703242">
                <a:tc>
                  <a:txBody>
                    <a:bodyPr/>
                    <a:lstStyle/>
                    <a:p>
                      <a:pPr defTabSz="914400">
                        <a:defRPr sz="1800"/>
                      </a:pPr>
                      <a:r>
                        <a:rPr sz="3000">
                          <a:sym typeface="Helvetica"/>
                        </a:rPr>
                        <a:t>F</a:t>
                      </a:r>
                    </a:p>
                  </a:txBody>
                  <a:tcPr marL="50800" marR="50800" marT="50800" marB="50800" anchor="ctr" anchorCtr="0" horzOverflow="overflow">
                    <a:lnL w="38100">
                      <a:solidFill>
                        <a:srgbClr val="000000"/>
                      </a:solidFill>
                      <a:miter lim="400000"/>
                    </a:lnL>
                  </a:tcPr>
                </a:tc>
                <a:tc>
                  <a:txBody>
                    <a:bodyPr/>
                    <a:lstStyle/>
                    <a:p>
                      <a:pPr defTabSz="914400">
                        <a:defRPr sz="1800"/>
                      </a:pPr>
                      <a:r>
                        <a:rPr sz="3000">
                          <a:sym typeface="Helvetica"/>
                        </a:rPr>
                        <a:t>T</a:t>
                      </a:r>
                    </a:p>
                  </a:txBody>
                  <a:tcPr marL="50800" marR="50800" marT="50800" marB="50800" anchor="ctr" anchorCtr="0" horzOverflow="overflow"/>
                </a:tc>
                <a:tc>
                  <a:txBody>
                    <a:bodyPr/>
                    <a:lstStyle/>
                    <a:p>
                      <a:pPr defTabSz="914400">
                        <a:defRPr sz="1800"/>
                      </a:pPr>
                      <a:r>
                        <a:rPr sz="3000">
                          <a:sym typeface="Helvetica"/>
                        </a:rPr>
                        <a:t>0.2</a:t>
                      </a:r>
                    </a:p>
                  </a:txBody>
                  <a:tcPr marL="50800" marR="50800" marT="50800" marB="50800" anchor="ctr" anchorCtr="0" horzOverflow="overflow">
                    <a:lnR w="38100">
                      <a:solidFill>
                        <a:srgbClr val="000000"/>
                      </a:solidFill>
                      <a:miter lim="400000"/>
                    </a:lnR>
                  </a:tcPr>
                </a:tc>
              </a:tr>
              <a:tr h="703242">
                <a:tc>
                  <a:txBody>
                    <a:bodyPr/>
                    <a:lstStyle/>
                    <a:p>
                      <a:pPr defTabSz="914400">
                        <a:defRPr sz="1800"/>
                      </a:pPr>
                      <a:r>
                        <a:rPr sz="3000">
                          <a:sym typeface="Helvetica"/>
                        </a:rPr>
                        <a:t>T</a:t>
                      </a:r>
                    </a:p>
                  </a:txBody>
                  <a:tcPr marL="50800" marR="50800" marT="50800" marB="50800" anchor="ctr" anchorCtr="0" horzOverflow="overflow">
                    <a:lnL w="38100">
                      <a:solidFill>
                        <a:srgbClr val="000000"/>
                      </a:solidFill>
                      <a:miter lim="400000"/>
                    </a:lnL>
                  </a:tcPr>
                </a:tc>
                <a:tc>
                  <a:txBody>
                    <a:bodyPr/>
                    <a:lstStyle/>
                    <a:p>
                      <a:pPr defTabSz="914400">
                        <a:defRPr sz="1800"/>
                      </a:pPr>
                      <a:r>
                        <a:rPr sz="3000">
                          <a:sym typeface="Helvetica"/>
                        </a:rPr>
                        <a:t>F</a:t>
                      </a:r>
                    </a:p>
                  </a:txBody>
                  <a:tcPr marL="50800" marR="50800" marT="50800" marB="50800" anchor="ctr" anchorCtr="0" horzOverflow="overflow"/>
                </a:tc>
                <a:tc>
                  <a:txBody>
                    <a:bodyPr/>
                    <a:lstStyle/>
                    <a:p>
                      <a:pPr defTabSz="914400">
                        <a:defRPr sz="1800"/>
                      </a:pPr>
                      <a:r>
                        <a:rPr sz="3000">
                          <a:sym typeface="Helvetica"/>
                        </a:rPr>
                        <a:t>0.3</a:t>
                      </a:r>
                    </a:p>
                  </a:txBody>
                  <a:tcPr marL="50800" marR="50800" marT="50800" marB="50800" anchor="ctr" anchorCtr="0" horzOverflow="overflow">
                    <a:lnR w="38100">
                      <a:solidFill>
                        <a:srgbClr val="000000"/>
                      </a:solidFill>
                      <a:miter lim="400000"/>
                    </a:lnR>
                  </a:tcPr>
                </a:tc>
              </a:tr>
              <a:tr h="703242">
                <a:tc>
                  <a:txBody>
                    <a:bodyPr/>
                    <a:lstStyle/>
                    <a:p>
                      <a:pPr defTabSz="914400">
                        <a:defRPr sz="1800"/>
                      </a:pPr>
                      <a:r>
                        <a:rPr sz="3000">
                          <a:sym typeface="Helvetica"/>
                        </a:rPr>
                        <a:t>T</a:t>
                      </a:r>
                    </a:p>
                  </a:txBody>
                  <a:tcPr marL="50800" marR="50800" marT="50800" marB="50800" anchor="ctr" anchorCtr="0" horzOverflow="overflow">
                    <a:lnL w="38100">
                      <a:solidFill>
                        <a:srgbClr val="000000"/>
                      </a:solidFill>
                      <a:miter lim="400000"/>
                    </a:lnL>
                    <a:lnB w="38100">
                      <a:solidFill>
                        <a:srgbClr val="000000"/>
                      </a:solidFill>
                      <a:miter lim="400000"/>
                    </a:lnB>
                  </a:tcPr>
                </a:tc>
                <a:tc>
                  <a:txBody>
                    <a:bodyPr/>
                    <a:lstStyle/>
                    <a:p>
                      <a:pPr defTabSz="914400">
                        <a:defRPr sz="1800"/>
                      </a:pPr>
                      <a:r>
                        <a:rPr sz="3000">
                          <a:sym typeface="Helvetica"/>
                        </a:rPr>
                        <a:t>T</a:t>
                      </a:r>
                    </a:p>
                  </a:txBody>
                  <a:tcPr marL="50800" marR="50800" marT="50800" marB="50800" anchor="ctr" anchorCtr="0" horzOverflow="overflow">
                    <a:lnB w="38100">
                      <a:solidFill>
                        <a:srgbClr val="000000"/>
                      </a:solidFill>
                      <a:miter lim="400000"/>
                    </a:lnB>
                  </a:tcPr>
                </a:tc>
                <a:tc>
                  <a:txBody>
                    <a:bodyPr/>
                    <a:lstStyle/>
                    <a:p>
                      <a:pPr defTabSz="914400">
                        <a:defRPr sz="1800"/>
                      </a:pPr>
                      <a:r>
                        <a:rPr sz="3000">
                          <a:sym typeface="Helvetica"/>
                        </a:rPr>
                        <a:t>0.4</a:t>
                      </a:r>
                    </a:p>
                  </a:txBody>
                  <a:tcPr marL="50800" marR="50800" marT="50800" marB="50800" anchor="ctr" anchorCtr="0" horzOverflow="overflow">
                    <a:lnR w="38100">
                      <a:solidFill>
                        <a:srgbClr val="000000"/>
                      </a:solidFill>
                      <a:miter lim="400000"/>
                    </a:lnR>
                    <a:lnB w="38100">
                      <a:solidFill>
                        <a:srgbClr val="000000"/>
                      </a:solidFill>
                      <a:miter lim="400000"/>
                    </a:lnB>
                  </a:tcPr>
                </a:tc>
              </a:tr>
            </a:tbl>
          </a:graphicData>
        </a:graphic>
      </p:graphicFrame>
      <p:graphicFrame>
        <p:nvGraphicFramePr>
          <p:cNvPr id="248" name="Table 1-1-1"/>
          <p:cNvGraphicFramePr/>
          <p:nvPr/>
        </p:nvGraphicFramePr>
        <p:xfrm>
          <a:off x="8371030" y="6831534"/>
          <a:ext cx="3652550" cy="3516212"/>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217516"/>
                <a:gridCol w="1217516"/>
                <a:gridCol w="1217516"/>
              </a:tblGrid>
              <a:tr h="703242">
                <a:tc>
                  <a:txBody>
                    <a:bodyPr/>
                    <a:lstStyle/>
                    <a:p>
                      <a:pPr defTabSz="914400">
                        <a:tabLst>
                          <a:tab pos="1651000" algn="l"/>
                        </a:tabLst>
                        <a:defRPr b="0" sz="1800"/>
                      </a:pPr>
                      <a:r>
                        <a:rPr sz="3000">
                          <a:latin typeface="Helvetica Neue Medium"/>
                          <a:ea typeface="Helvetica Neue Medium"/>
                          <a:cs typeface="Helvetica Neue Medium"/>
                          <a:sym typeface="Helvetica Neue Medium"/>
                        </a:rPr>
                        <a:t>B</a:t>
                      </a:r>
                    </a:p>
                  </a:txBody>
                  <a:tcPr marL="50800" marR="50800" marT="50800" marB="50800" anchor="ctr" anchorCtr="0" horzOverflow="overflow">
                    <a:lnL w="38100">
                      <a:solidFill>
                        <a:srgbClr val="000000"/>
                      </a:solidFill>
                      <a:miter lim="400000"/>
                    </a:lnL>
                    <a:lnT w="38100">
                      <a:solidFill>
                        <a:srgbClr val="000000"/>
                      </a:solidFill>
                      <a:miter lim="400000"/>
                    </a:lnT>
                  </a:tcPr>
                </a:tc>
                <a:tc>
                  <a:txBody>
                    <a:bodyPr/>
                    <a:lstStyle/>
                    <a:p>
                      <a:pPr defTabSz="914400">
                        <a:tabLst>
                          <a:tab pos="1651000" algn="l"/>
                        </a:tabLst>
                        <a:defRPr b="0" sz="1800"/>
                      </a:pPr>
                      <a:r>
                        <a:rPr sz="3000">
                          <a:latin typeface="Helvetica Neue Medium"/>
                          <a:ea typeface="Helvetica Neue Medium"/>
                          <a:cs typeface="Helvetica Neue Medium"/>
                          <a:sym typeface="Helvetica Neue Medium"/>
                        </a:rPr>
                        <a:t>C</a:t>
                      </a:r>
                    </a:p>
                  </a:txBody>
                  <a:tcPr marL="50800" marR="50800" marT="50800" marB="50800" anchor="ctr" anchorCtr="0" horzOverflow="overflow">
                    <a:lnT w="38100">
                      <a:solidFill>
                        <a:srgbClr val="000000"/>
                      </a:solidFill>
                      <a:miter lim="400000"/>
                    </a:lnT>
                  </a:tcPr>
                </a:tc>
                <a:tc>
                  <a:txBody>
                    <a:bodyPr/>
                    <a:lstStyle/>
                    <a:p>
                      <a:pPr defTabSz="914400">
                        <a:tabLst>
                          <a:tab pos="1651000" algn="l"/>
                        </a:tabLst>
                        <a:defRPr b="0" sz="1800"/>
                      </a:pPr>
                      <a:r>
                        <a:rPr sz="3000">
                          <a:latin typeface="Helvetica Neue Medium"/>
                          <a:ea typeface="Helvetica Neue Medium"/>
                          <a:cs typeface="Helvetica Neue Medium"/>
                          <a:sym typeface="Helvetica Neue Medium"/>
                        </a:rPr>
                        <a:t>value</a:t>
                      </a:r>
                    </a:p>
                  </a:txBody>
                  <a:tcPr marL="50800" marR="50800" marT="50800" marB="50800" anchor="ctr" anchorCtr="0" horzOverflow="overflow">
                    <a:lnR w="38100">
                      <a:solidFill>
                        <a:srgbClr val="000000"/>
                      </a:solidFill>
                      <a:miter lim="400000"/>
                    </a:lnR>
                    <a:lnT w="38100">
                      <a:solidFill>
                        <a:srgbClr val="000000"/>
                      </a:solidFill>
                      <a:miter lim="400000"/>
                    </a:lnT>
                  </a:tcPr>
                </a:tc>
              </a:tr>
              <a:tr h="703242">
                <a:tc>
                  <a:txBody>
                    <a:bodyPr/>
                    <a:lstStyle/>
                    <a:p>
                      <a:pPr defTabSz="914400">
                        <a:defRPr sz="1800"/>
                      </a:pPr>
                      <a:r>
                        <a:rPr sz="3000">
                          <a:sym typeface="Helvetica"/>
                        </a:rPr>
                        <a:t>F</a:t>
                      </a:r>
                    </a:p>
                  </a:txBody>
                  <a:tcPr marL="50800" marR="50800" marT="50800" marB="50800" anchor="ctr" anchorCtr="0" horzOverflow="overflow">
                    <a:lnL w="38100">
                      <a:solidFill>
                        <a:srgbClr val="000000"/>
                      </a:solidFill>
                      <a:miter lim="400000"/>
                    </a:lnL>
                  </a:tcPr>
                </a:tc>
                <a:tc>
                  <a:txBody>
                    <a:bodyPr/>
                    <a:lstStyle/>
                    <a:p>
                      <a:pPr defTabSz="914400">
                        <a:defRPr sz="1800"/>
                      </a:pPr>
                      <a:r>
                        <a:rPr sz="3000">
                          <a:sym typeface="Helvetica"/>
                        </a:rPr>
                        <a:t>F</a:t>
                      </a:r>
                    </a:p>
                  </a:txBody>
                  <a:tcPr marL="50800" marR="50800" marT="50800" marB="50800" anchor="ctr" anchorCtr="0" horzOverflow="overflow"/>
                </a:tc>
                <a:tc>
                  <a:txBody>
                    <a:bodyPr/>
                    <a:lstStyle/>
                    <a:p>
                      <a:pPr defTabSz="914400">
                        <a:defRPr sz="1800"/>
                      </a:pPr>
                      <a:r>
                        <a:rPr sz="3000">
                          <a:sym typeface="Helvetica"/>
                        </a:rPr>
                        <a:t>1.0</a:t>
                      </a:r>
                    </a:p>
                  </a:txBody>
                  <a:tcPr marL="50800" marR="50800" marT="50800" marB="50800" anchor="ctr" anchorCtr="0" horzOverflow="overflow">
                    <a:lnR w="38100">
                      <a:solidFill>
                        <a:srgbClr val="000000"/>
                      </a:solidFill>
                      <a:miter lim="400000"/>
                    </a:lnR>
                  </a:tcPr>
                </a:tc>
              </a:tr>
              <a:tr h="703242">
                <a:tc>
                  <a:txBody>
                    <a:bodyPr/>
                    <a:lstStyle/>
                    <a:p>
                      <a:pPr defTabSz="914400">
                        <a:defRPr sz="1800"/>
                      </a:pPr>
                      <a:r>
                        <a:rPr sz="3000">
                          <a:sym typeface="Helvetica"/>
                        </a:rPr>
                        <a:t>F</a:t>
                      </a:r>
                    </a:p>
                  </a:txBody>
                  <a:tcPr marL="50800" marR="50800" marT="50800" marB="50800" anchor="ctr" anchorCtr="0" horzOverflow="overflow">
                    <a:lnL w="38100">
                      <a:solidFill>
                        <a:srgbClr val="000000"/>
                      </a:solidFill>
                      <a:miter lim="400000"/>
                    </a:lnL>
                  </a:tcPr>
                </a:tc>
                <a:tc>
                  <a:txBody>
                    <a:bodyPr/>
                    <a:lstStyle/>
                    <a:p>
                      <a:pPr defTabSz="914400">
                        <a:defRPr sz="1800"/>
                      </a:pPr>
                      <a:r>
                        <a:rPr sz="3000">
                          <a:sym typeface="Helvetica"/>
                        </a:rPr>
                        <a:t>T</a:t>
                      </a:r>
                    </a:p>
                  </a:txBody>
                  <a:tcPr marL="50800" marR="50800" marT="50800" marB="50800" anchor="ctr" anchorCtr="0" horzOverflow="overflow"/>
                </a:tc>
                <a:tc>
                  <a:txBody>
                    <a:bodyPr/>
                    <a:lstStyle/>
                    <a:p>
                      <a:pPr defTabSz="914400">
                        <a:defRPr sz="1800"/>
                      </a:pPr>
                      <a:r>
                        <a:rPr sz="3000">
                          <a:sym typeface="Helvetica"/>
                        </a:rPr>
                        <a:t>0</a:t>
                      </a:r>
                    </a:p>
                  </a:txBody>
                  <a:tcPr marL="50800" marR="50800" marT="50800" marB="50800" anchor="ctr" anchorCtr="0" horzOverflow="overflow">
                    <a:lnR w="38100">
                      <a:solidFill>
                        <a:srgbClr val="000000"/>
                      </a:solidFill>
                      <a:miter lim="400000"/>
                    </a:lnR>
                  </a:tcPr>
                </a:tc>
              </a:tr>
              <a:tr h="703242">
                <a:tc>
                  <a:txBody>
                    <a:bodyPr/>
                    <a:lstStyle/>
                    <a:p>
                      <a:pPr defTabSz="914400">
                        <a:defRPr sz="1800"/>
                      </a:pPr>
                      <a:r>
                        <a:rPr sz="3000">
                          <a:sym typeface="Helvetica"/>
                        </a:rPr>
                        <a:t>T</a:t>
                      </a:r>
                    </a:p>
                  </a:txBody>
                  <a:tcPr marL="50800" marR="50800" marT="50800" marB="50800" anchor="ctr" anchorCtr="0" horzOverflow="overflow">
                    <a:lnL w="38100">
                      <a:solidFill>
                        <a:srgbClr val="000000"/>
                      </a:solidFill>
                      <a:miter lim="400000"/>
                    </a:lnL>
                  </a:tcPr>
                </a:tc>
                <a:tc>
                  <a:txBody>
                    <a:bodyPr/>
                    <a:lstStyle/>
                    <a:p>
                      <a:pPr defTabSz="914400">
                        <a:defRPr sz="1800"/>
                      </a:pPr>
                      <a:r>
                        <a:rPr sz="3000">
                          <a:sym typeface="Helvetica"/>
                        </a:rPr>
                        <a:t>F</a:t>
                      </a:r>
                    </a:p>
                  </a:txBody>
                  <a:tcPr marL="50800" marR="50800" marT="50800" marB="50800" anchor="ctr" anchorCtr="0" horzOverflow="overflow"/>
                </a:tc>
                <a:tc>
                  <a:txBody>
                    <a:bodyPr/>
                    <a:lstStyle/>
                    <a:p>
                      <a:pPr defTabSz="914400">
                        <a:defRPr sz="1800"/>
                      </a:pPr>
                      <a:r>
                        <a:rPr sz="3000">
                          <a:sym typeface="Helvetica"/>
                        </a:rPr>
                        <a:t>0.5</a:t>
                      </a:r>
                    </a:p>
                  </a:txBody>
                  <a:tcPr marL="50800" marR="50800" marT="50800" marB="50800" anchor="ctr" anchorCtr="0" horzOverflow="overflow">
                    <a:lnR w="38100">
                      <a:solidFill>
                        <a:srgbClr val="000000"/>
                      </a:solidFill>
                      <a:miter lim="400000"/>
                    </a:lnR>
                  </a:tcPr>
                </a:tc>
              </a:tr>
              <a:tr h="703242">
                <a:tc>
                  <a:txBody>
                    <a:bodyPr/>
                    <a:lstStyle/>
                    <a:p>
                      <a:pPr defTabSz="914400">
                        <a:defRPr sz="1800"/>
                      </a:pPr>
                      <a:r>
                        <a:rPr sz="3000">
                          <a:sym typeface="Helvetica"/>
                        </a:rPr>
                        <a:t>T</a:t>
                      </a:r>
                    </a:p>
                  </a:txBody>
                  <a:tcPr marL="50800" marR="50800" marT="50800" marB="50800" anchor="ctr" anchorCtr="0" horzOverflow="overflow">
                    <a:lnL w="38100">
                      <a:solidFill>
                        <a:srgbClr val="000000"/>
                      </a:solidFill>
                      <a:miter lim="400000"/>
                    </a:lnL>
                    <a:lnB w="38100">
                      <a:solidFill>
                        <a:srgbClr val="000000"/>
                      </a:solidFill>
                      <a:miter lim="400000"/>
                    </a:lnB>
                  </a:tcPr>
                </a:tc>
                <a:tc>
                  <a:txBody>
                    <a:bodyPr/>
                    <a:lstStyle/>
                    <a:p>
                      <a:pPr defTabSz="914400">
                        <a:defRPr sz="1800"/>
                      </a:pPr>
                      <a:r>
                        <a:rPr sz="3000">
                          <a:sym typeface="Helvetica"/>
                        </a:rPr>
                        <a:t>T</a:t>
                      </a:r>
                    </a:p>
                  </a:txBody>
                  <a:tcPr marL="50800" marR="50800" marT="50800" marB="50800" anchor="ctr" anchorCtr="0" horzOverflow="overflow">
                    <a:lnB w="38100">
                      <a:solidFill>
                        <a:srgbClr val="000000"/>
                      </a:solidFill>
                      <a:miter lim="400000"/>
                    </a:lnB>
                  </a:tcPr>
                </a:tc>
                <a:tc>
                  <a:txBody>
                    <a:bodyPr/>
                    <a:lstStyle/>
                    <a:p>
                      <a:pPr defTabSz="914400">
                        <a:defRPr sz="1800"/>
                      </a:pPr>
                      <a:r>
                        <a:rPr sz="3000">
                          <a:sym typeface="Helvetica"/>
                        </a:rPr>
                        <a:t>0.25</a:t>
                      </a:r>
                    </a:p>
                  </a:txBody>
                  <a:tcPr marL="50800" marR="50800" marT="50800" marB="50800" anchor="ctr" anchorCtr="0" horzOverflow="overflow">
                    <a:lnR w="38100">
                      <a:solidFill>
                        <a:srgbClr val="000000"/>
                      </a:solidFill>
                      <a:miter lim="400000"/>
                    </a:lnR>
                    <a:lnB w="38100">
                      <a:solidFill>
                        <a:srgbClr val="000000"/>
                      </a:solidFill>
                      <a:miter lim="400000"/>
                    </a:lnB>
                  </a:tcPr>
                </a:tc>
              </a:tr>
            </a:tbl>
          </a:graphicData>
        </a:graphic>
      </p:graphicFrame>
      <p:graphicFrame>
        <p:nvGraphicFramePr>
          <p:cNvPr id="249" name="Table 1"/>
          <p:cNvGraphicFramePr/>
          <p:nvPr/>
        </p:nvGraphicFramePr>
        <p:xfrm>
          <a:off x="15860340" y="5975436"/>
          <a:ext cx="5489782" cy="6073320"/>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372445"/>
                <a:gridCol w="1372445"/>
                <a:gridCol w="1372445"/>
                <a:gridCol w="1372445"/>
              </a:tblGrid>
              <a:tr h="674813">
                <a:tc>
                  <a:txBody>
                    <a:bodyPr/>
                    <a:lstStyle/>
                    <a:p>
                      <a:pPr defTabSz="914400">
                        <a:tabLst>
                          <a:tab pos="1651000" algn="l"/>
                        </a:tabLst>
                        <a:defRPr b="0" sz="1800"/>
                      </a:pPr>
                      <a:r>
                        <a:rPr sz="3000">
                          <a:latin typeface="Helvetica Neue Medium"/>
                          <a:ea typeface="Helvetica Neue Medium"/>
                          <a:cs typeface="Helvetica Neue Medium"/>
                          <a:sym typeface="Helvetica Neue Medium"/>
                        </a:rPr>
                        <a:t>A</a:t>
                      </a:r>
                    </a:p>
                  </a:txBody>
                  <a:tcPr marL="50800" marR="50800" marT="50800" marB="50800" anchor="ctr" anchorCtr="0" horzOverflow="overflow">
                    <a:lnL w="38100">
                      <a:solidFill>
                        <a:srgbClr val="000000"/>
                      </a:solidFill>
                      <a:miter lim="400000"/>
                    </a:lnL>
                    <a:lnT w="38100">
                      <a:solidFill>
                        <a:srgbClr val="000000"/>
                      </a:solidFill>
                      <a:miter lim="400000"/>
                    </a:lnT>
                  </a:tcPr>
                </a:tc>
                <a:tc>
                  <a:txBody>
                    <a:bodyPr/>
                    <a:lstStyle/>
                    <a:p>
                      <a:pPr defTabSz="914400">
                        <a:tabLst>
                          <a:tab pos="1651000" algn="l"/>
                        </a:tabLst>
                        <a:defRPr b="0" sz="1800"/>
                      </a:pPr>
                      <a:r>
                        <a:rPr sz="3000">
                          <a:latin typeface="Helvetica Neue Medium"/>
                          <a:ea typeface="Helvetica Neue Medium"/>
                          <a:cs typeface="Helvetica Neue Medium"/>
                          <a:sym typeface="Helvetica Neue Medium"/>
                        </a:rPr>
                        <a:t>B</a:t>
                      </a:r>
                    </a:p>
                  </a:txBody>
                  <a:tcPr marL="50800" marR="50800" marT="50800" marB="50800" anchor="ctr" anchorCtr="0" horzOverflow="overflow">
                    <a:lnT w="38100">
                      <a:solidFill>
                        <a:srgbClr val="000000"/>
                      </a:solidFill>
                      <a:miter lim="400000"/>
                    </a:lnT>
                  </a:tcPr>
                </a:tc>
                <a:tc>
                  <a:txBody>
                    <a:bodyPr/>
                    <a:lstStyle/>
                    <a:p>
                      <a:pPr defTabSz="914400">
                        <a:tabLst>
                          <a:tab pos="1651000" algn="l"/>
                        </a:tabLst>
                        <a:defRPr b="0" sz="1800"/>
                      </a:pPr>
                      <a:r>
                        <a:rPr sz="3000">
                          <a:latin typeface="Helvetica Neue Medium"/>
                          <a:ea typeface="Helvetica Neue Medium"/>
                          <a:cs typeface="Helvetica Neue Medium"/>
                          <a:sym typeface="Helvetica Neue Medium"/>
                        </a:rPr>
                        <a:t>C</a:t>
                      </a:r>
                    </a:p>
                  </a:txBody>
                  <a:tcPr marL="50800" marR="50800" marT="50800" marB="50800" anchor="ctr" anchorCtr="0" horzOverflow="overflow">
                    <a:lnT w="38100">
                      <a:solidFill>
                        <a:srgbClr val="000000"/>
                      </a:solidFill>
                      <a:miter lim="400000"/>
                    </a:lnT>
                  </a:tcPr>
                </a:tc>
                <a:tc>
                  <a:txBody>
                    <a:bodyPr/>
                    <a:lstStyle/>
                    <a:p>
                      <a:pPr defTabSz="914400">
                        <a:tabLst>
                          <a:tab pos="1651000" algn="l"/>
                        </a:tabLst>
                        <a:defRPr b="0" sz="1800"/>
                      </a:pPr>
                      <a:r>
                        <a:rPr sz="3000">
                          <a:latin typeface="Helvetica Neue Medium"/>
                          <a:ea typeface="Helvetica Neue Medium"/>
                          <a:cs typeface="Helvetica Neue Medium"/>
                          <a:sym typeface="Helvetica Neue Medium"/>
                        </a:rPr>
                        <a:t>value</a:t>
                      </a:r>
                    </a:p>
                  </a:txBody>
                  <a:tcPr marL="50800" marR="50800" marT="50800" marB="50800" anchor="ctr" anchorCtr="0" horzOverflow="overflow">
                    <a:lnR w="38100">
                      <a:solidFill>
                        <a:srgbClr val="000000"/>
                      </a:solidFill>
                      <a:miter lim="400000"/>
                    </a:lnR>
                    <a:lnT w="38100">
                      <a:solidFill>
                        <a:srgbClr val="000000"/>
                      </a:solidFill>
                      <a:miter lim="400000"/>
                    </a:lnT>
                  </a:tcPr>
                </a:tc>
              </a:tr>
              <a:tr h="674813">
                <a:tc>
                  <a:txBody>
                    <a:bodyPr/>
                    <a:lstStyle/>
                    <a:p>
                      <a:pPr defTabSz="914400">
                        <a:defRPr sz="1800"/>
                      </a:pPr>
                      <a:r>
                        <a:rPr sz="3000">
                          <a:sym typeface="Helvetica"/>
                        </a:rPr>
                        <a:t>F</a:t>
                      </a:r>
                    </a:p>
                  </a:txBody>
                  <a:tcPr marL="50800" marR="50800" marT="50800" marB="50800" anchor="ctr" anchorCtr="0" horzOverflow="overflow">
                    <a:lnL w="38100">
                      <a:solidFill>
                        <a:srgbClr val="000000"/>
                      </a:solidFill>
                      <a:miter lim="400000"/>
                    </a:lnL>
                  </a:tcPr>
                </a:tc>
                <a:tc>
                  <a:txBody>
                    <a:bodyPr/>
                    <a:lstStyle/>
                    <a:p>
                      <a:pPr defTabSz="914400">
                        <a:defRPr sz="1800"/>
                      </a:pPr>
                      <a:r>
                        <a:rPr sz="3000">
                          <a:sym typeface="Helvetica"/>
                        </a:rPr>
                        <a:t>F</a:t>
                      </a:r>
                    </a:p>
                  </a:txBody>
                  <a:tcPr marL="50800" marR="50800" marT="50800" marB="50800" anchor="ctr" anchorCtr="0" horzOverflow="overflow"/>
                </a:tc>
                <a:tc>
                  <a:txBody>
                    <a:bodyPr/>
                    <a:lstStyle/>
                    <a:p>
                      <a:pPr defTabSz="914400">
                        <a:defRPr sz="1800"/>
                      </a:pPr>
                      <a:r>
                        <a:rPr sz="3000">
                          <a:sym typeface="Helvetica"/>
                        </a:rPr>
                        <a:t>F</a:t>
                      </a:r>
                    </a:p>
                  </a:txBody>
                  <a:tcPr marL="50800" marR="50800" marT="50800" marB="50800" anchor="ctr" anchorCtr="0" horzOverflow="overflow"/>
                </a:tc>
                <a:tc>
                  <a:txBody>
                    <a:bodyPr/>
                    <a:lstStyle/>
                    <a:p>
                      <a:pPr defTabSz="914400">
                        <a:defRPr sz="1800"/>
                      </a:pPr>
                      <a:r>
                        <a:rPr sz="3000">
                          <a:sym typeface="Helvetica"/>
                        </a:rPr>
                        <a:t>0.1</a:t>
                      </a:r>
                    </a:p>
                  </a:txBody>
                  <a:tcPr marL="50800" marR="50800" marT="50800" marB="50800" anchor="ctr" anchorCtr="0" horzOverflow="overflow">
                    <a:lnR w="38100">
                      <a:solidFill>
                        <a:srgbClr val="000000"/>
                      </a:solidFill>
                      <a:miter lim="400000"/>
                    </a:lnR>
                  </a:tcPr>
                </a:tc>
              </a:tr>
              <a:tr h="674813">
                <a:tc>
                  <a:txBody>
                    <a:bodyPr/>
                    <a:lstStyle/>
                    <a:p>
                      <a:pPr defTabSz="914400">
                        <a:defRPr sz="1800"/>
                      </a:pPr>
                      <a:r>
                        <a:rPr sz="3000">
                          <a:sym typeface="Helvetica"/>
                        </a:rPr>
                        <a:t>F</a:t>
                      </a:r>
                    </a:p>
                  </a:txBody>
                  <a:tcPr marL="50800" marR="50800" marT="50800" marB="50800" anchor="ctr" anchorCtr="0" horzOverflow="overflow">
                    <a:lnL w="38100">
                      <a:solidFill>
                        <a:srgbClr val="000000"/>
                      </a:solidFill>
                      <a:miter lim="400000"/>
                    </a:lnL>
                  </a:tcPr>
                </a:tc>
                <a:tc>
                  <a:txBody>
                    <a:bodyPr/>
                    <a:lstStyle/>
                    <a:p>
                      <a:pPr defTabSz="914400">
                        <a:defRPr sz="1800"/>
                      </a:pPr>
                      <a:r>
                        <a:rPr sz="3000">
                          <a:sym typeface="Helvetica"/>
                        </a:rPr>
                        <a:t>F</a:t>
                      </a:r>
                    </a:p>
                  </a:txBody>
                  <a:tcPr marL="50800" marR="50800" marT="50800" marB="50800" anchor="ctr" anchorCtr="0" horzOverflow="overflow"/>
                </a:tc>
                <a:tc>
                  <a:txBody>
                    <a:bodyPr/>
                    <a:lstStyle/>
                    <a:p>
                      <a:pPr defTabSz="914400">
                        <a:defRPr sz="1800"/>
                      </a:pPr>
                      <a:r>
                        <a:rPr sz="3000">
                          <a:sym typeface="Helvetica"/>
                        </a:rPr>
                        <a:t>T</a:t>
                      </a:r>
                    </a:p>
                  </a:txBody>
                  <a:tcPr marL="50800" marR="50800" marT="50800" marB="50800" anchor="ctr" anchorCtr="0" horzOverflow="overflow"/>
                </a:tc>
                <a:tc>
                  <a:txBody>
                    <a:bodyPr/>
                    <a:lstStyle/>
                    <a:p>
                      <a:pPr defTabSz="914400">
                        <a:defRPr sz="1800"/>
                      </a:pPr>
                      <a:r>
                        <a:rPr sz="3000">
                          <a:sym typeface="Helvetica"/>
                        </a:rPr>
                        <a:t>0</a:t>
                      </a:r>
                    </a:p>
                  </a:txBody>
                  <a:tcPr marL="50800" marR="50800" marT="50800" marB="50800" anchor="ctr" anchorCtr="0" horzOverflow="overflow">
                    <a:lnR w="38100">
                      <a:solidFill>
                        <a:srgbClr val="000000"/>
                      </a:solidFill>
                      <a:miter lim="400000"/>
                    </a:lnR>
                  </a:tcPr>
                </a:tc>
              </a:tr>
              <a:tr h="674813">
                <a:tc>
                  <a:txBody>
                    <a:bodyPr/>
                    <a:lstStyle/>
                    <a:p>
                      <a:pPr defTabSz="914400">
                        <a:defRPr sz="1800"/>
                      </a:pPr>
                      <a:r>
                        <a:rPr sz="3000">
                          <a:sym typeface="Helvetica"/>
                        </a:rPr>
                        <a:t>F</a:t>
                      </a:r>
                    </a:p>
                  </a:txBody>
                  <a:tcPr marL="50800" marR="50800" marT="50800" marB="50800" anchor="ctr" anchorCtr="0" horzOverflow="overflow">
                    <a:lnL w="38100">
                      <a:solidFill>
                        <a:srgbClr val="000000"/>
                      </a:solidFill>
                      <a:miter lim="400000"/>
                    </a:lnL>
                  </a:tcPr>
                </a:tc>
                <a:tc>
                  <a:txBody>
                    <a:bodyPr/>
                    <a:lstStyle/>
                    <a:p>
                      <a:pPr defTabSz="914400">
                        <a:defRPr sz="1800"/>
                      </a:pPr>
                      <a:r>
                        <a:rPr sz="3000">
                          <a:sym typeface="Helvetica"/>
                        </a:rPr>
                        <a:t>T</a:t>
                      </a:r>
                    </a:p>
                  </a:txBody>
                  <a:tcPr marL="50800" marR="50800" marT="50800" marB="50800" anchor="ctr" anchorCtr="0" horzOverflow="overflow"/>
                </a:tc>
                <a:tc>
                  <a:txBody>
                    <a:bodyPr/>
                    <a:lstStyle/>
                    <a:p>
                      <a:pPr defTabSz="914400">
                        <a:defRPr sz="1800"/>
                      </a:pPr>
                      <a:r>
                        <a:rPr sz="3000">
                          <a:sym typeface="Helvetica"/>
                        </a:rPr>
                        <a:t>F</a:t>
                      </a:r>
                    </a:p>
                  </a:txBody>
                  <a:tcPr marL="50800" marR="50800" marT="50800" marB="50800" anchor="ctr" anchorCtr="0" horzOverflow="overflow"/>
                </a:tc>
                <a:tc>
                  <a:txBody>
                    <a:bodyPr/>
                    <a:lstStyle/>
                    <a:p>
                      <a:pPr defTabSz="914400">
                        <a:defRPr sz="1800"/>
                      </a:pPr>
                      <a:r>
                        <a:rPr sz="3000">
                          <a:sym typeface="Helvetica"/>
                        </a:rPr>
                        <a:t>0.1</a:t>
                      </a:r>
                    </a:p>
                  </a:txBody>
                  <a:tcPr marL="50800" marR="50800" marT="50800" marB="50800" anchor="ctr" anchorCtr="0" horzOverflow="overflow">
                    <a:lnR w="38100">
                      <a:solidFill>
                        <a:srgbClr val="000000"/>
                      </a:solidFill>
                      <a:miter lim="400000"/>
                    </a:lnR>
                  </a:tcPr>
                </a:tc>
              </a:tr>
              <a:tr h="674813">
                <a:tc>
                  <a:txBody>
                    <a:bodyPr/>
                    <a:lstStyle/>
                    <a:p>
                      <a:pPr defTabSz="914400">
                        <a:defRPr sz="1800"/>
                      </a:pPr>
                      <a:r>
                        <a:rPr sz="3000">
                          <a:sym typeface="Helvetica"/>
                        </a:rPr>
                        <a:t>F</a:t>
                      </a:r>
                    </a:p>
                  </a:txBody>
                  <a:tcPr marL="50800" marR="50800" marT="50800" marB="50800" anchor="ctr" anchorCtr="0" horzOverflow="overflow">
                    <a:lnL w="38100">
                      <a:solidFill>
                        <a:srgbClr val="000000"/>
                      </a:solidFill>
                      <a:miter lim="400000"/>
                    </a:lnL>
                  </a:tcPr>
                </a:tc>
                <a:tc>
                  <a:txBody>
                    <a:bodyPr/>
                    <a:lstStyle/>
                    <a:p>
                      <a:pPr defTabSz="914400">
                        <a:defRPr sz="1800"/>
                      </a:pPr>
                      <a:r>
                        <a:rPr sz="3000">
                          <a:sym typeface="Helvetica"/>
                        </a:rPr>
                        <a:t>T</a:t>
                      </a:r>
                    </a:p>
                  </a:txBody>
                  <a:tcPr marL="50800" marR="50800" marT="50800" marB="50800" anchor="ctr" anchorCtr="0" horzOverflow="overflow"/>
                </a:tc>
                <a:tc>
                  <a:txBody>
                    <a:bodyPr/>
                    <a:lstStyle/>
                    <a:p>
                      <a:pPr defTabSz="914400">
                        <a:defRPr sz="1800"/>
                      </a:pPr>
                      <a:r>
                        <a:rPr sz="3000">
                          <a:sym typeface="Helvetica"/>
                        </a:rPr>
                        <a:t>T</a:t>
                      </a:r>
                    </a:p>
                  </a:txBody>
                  <a:tcPr marL="50800" marR="50800" marT="50800" marB="50800" anchor="ctr" anchorCtr="0" horzOverflow="overflow"/>
                </a:tc>
                <a:tc>
                  <a:txBody>
                    <a:bodyPr/>
                    <a:lstStyle/>
                    <a:p>
                      <a:pPr defTabSz="914400">
                        <a:defRPr sz="1800"/>
                      </a:pPr>
                      <a:r>
                        <a:rPr sz="3000">
                          <a:sym typeface="Helvetica"/>
                        </a:rPr>
                        <a:t>0.05</a:t>
                      </a:r>
                    </a:p>
                  </a:txBody>
                  <a:tcPr marL="50800" marR="50800" marT="50800" marB="50800" anchor="ctr" anchorCtr="0" horzOverflow="overflow">
                    <a:lnR w="38100">
                      <a:solidFill>
                        <a:srgbClr val="000000"/>
                      </a:solidFill>
                      <a:miter lim="400000"/>
                    </a:lnR>
                  </a:tcPr>
                </a:tc>
              </a:tr>
              <a:tr h="674813">
                <a:tc>
                  <a:txBody>
                    <a:bodyPr/>
                    <a:lstStyle/>
                    <a:p>
                      <a:pPr defTabSz="914400">
                        <a:defRPr sz="1800"/>
                      </a:pPr>
                      <a:r>
                        <a:rPr sz="3000">
                          <a:sym typeface="Helvetica"/>
                        </a:rPr>
                        <a:t>T</a:t>
                      </a:r>
                    </a:p>
                  </a:txBody>
                  <a:tcPr marL="50800" marR="50800" marT="50800" marB="50800" anchor="ctr" anchorCtr="0" horzOverflow="overflow">
                    <a:lnL w="38100">
                      <a:solidFill>
                        <a:srgbClr val="000000"/>
                      </a:solidFill>
                      <a:miter lim="400000"/>
                    </a:lnL>
                  </a:tcPr>
                </a:tc>
                <a:tc>
                  <a:txBody>
                    <a:bodyPr/>
                    <a:lstStyle/>
                    <a:p>
                      <a:pPr defTabSz="914400">
                        <a:defRPr sz="1800"/>
                      </a:pPr>
                      <a:r>
                        <a:rPr sz="3000">
                          <a:sym typeface="Helvetica"/>
                        </a:rPr>
                        <a:t>F</a:t>
                      </a:r>
                    </a:p>
                  </a:txBody>
                  <a:tcPr marL="50800" marR="50800" marT="50800" marB="50800" anchor="ctr" anchorCtr="0" horzOverflow="overflow"/>
                </a:tc>
                <a:tc>
                  <a:txBody>
                    <a:bodyPr/>
                    <a:lstStyle/>
                    <a:p>
                      <a:pPr defTabSz="914400">
                        <a:defRPr sz="1800"/>
                      </a:pPr>
                      <a:r>
                        <a:rPr sz="3000">
                          <a:sym typeface="Helvetica"/>
                        </a:rPr>
                        <a:t>F</a:t>
                      </a:r>
                    </a:p>
                  </a:txBody>
                  <a:tcPr marL="50800" marR="50800" marT="50800" marB="50800" anchor="ctr" anchorCtr="0" horzOverflow="overflow"/>
                </a:tc>
                <a:tc>
                  <a:txBody>
                    <a:bodyPr/>
                    <a:lstStyle/>
                    <a:p>
                      <a:pPr defTabSz="914400">
                        <a:defRPr sz="1800"/>
                      </a:pPr>
                      <a:r>
                        <a:rPr sz="3000">
                          <a:sym typeface="Helvetica"/>
                        </a:rPr>
                        <a:t>0.3</a:t>
                      </a:r>
                    </a:p>
                  </a:txBody>
                  <a:tcPr marL="50800" marR="50800" marT="50800" marB="50800" anchor="ctr" anchorCtr="0" horzOverflow="overflow">
                    <a:lnR w="38100">
                      <a:solidFill>
                        <a:srgbClr val="000000"/>
                      </a:solidFill>
                      <a:miter lim="400000"/>
                    </a:lnR>
                  </a:tcPr>
                </a:tc>
              </a:tr>
              <a:tr h="674813">
                <a:tc>
                  <a:txBody>
                    <a:bodyPr/>
                    <a:lstStyle/>
                    <a:p>
                      <a:pPr defTabSz="914400">
                        <a:defRPr sz="1800"/>
                      </a:pPr>
                      <a:r>
                        <a:rPr sz="3000">
                          <a:sym typeface="Helvetica"/>
                        </a:rPr>
                        <a:t>T</a:t>
                      </a:r>
                    </a:p>
                  </a:txBody>
                  <a:tcPr marL="50800" marR="50800" marT="50800" marB="50800" anchor="ctr" anchorCtr="0" horzOverflow="overflow">
                    <a:lnL w="38100">
                      <a:solidFill>
                        <a:srgbClr val="000000"/>
                      </a:solidFill>
                      <a:miter lim="400000"/>
                    </a:lnL>
                  </a:tcPr>
                </a:tc>
                <a:tc>
                  <a:txBody>
                    <a:bodyPr/>
                    <a:lstStyle/>
                    <a:p>
                      <a:pPr defTabSz="914400">
                        <a:defRPr sz="1800"/>
                      </a:pPr>
                      <a:r>
                        <a:rPr sz="3000">
                          <a:sym typeface="Helvetica"/>
                        </a:rPr>
                        <a:t>F</a:t>
                      </a:r>
                    </a:p>
                  </a:txBody>
                  <a:tcPr marL="50800" marR="50800" marT="50800" marB="50800" anchor="ctr" anchorCtr="0" horzOverflow="overflow"/>
                </a:tc>
                <a:tc>
                  <a:txBody>
                    <a:bodyPr/>
                    <a:lstStyle/>
                    <a:p>
                      <a:pPr defTabSz="914400">
                        <a:defRPr sz="1800"/>
                      </a:pPr>
                      <a:r>
                        <a:rPr sz="3000">
                          <a:sym typeface="Helvetica"/>
                        </a:rPr>
                        <a:t>T</a:t>
                      </a:r>
                    </a:p>
                  </a:txBody>
                  <a:tcPr marL="50800" marR="50800" marT="50800" marB="50800" anchor="ctr" anchorCtr="0" horzOverflow="overflow"/>
                </a:tc>
                <a:tc>
                  <a:txBody>
                    <a:bodyPr/>
                    <a:lstStyle/>
                    <a:p>
                      <a:pPr defTabSz="914400">
                        <a:defRPr sz="1800"/>
                      </a:pPr>
                      <a:r>
                        <a:rPr sz="3000">
                          <a:sym typeface="Helvetica"/>
                        </a:rPr>
                        <a:t>0</a:t>
                      </a:r>
                    </a:p>
                  </a:txBody>
                  <a:tcPr marL="50800" marR="50800" marT="50800" marB="50800" anchor="ctr" anchorCtr="0" horzOverflow="overflow">
                    <a:lnR w="38100">
                      <a:solidFill>
                        <a:srgbClr val="000000"/>
                      </a:solidFill>
                      <a:miter lim="400000"/>
                    </a:lnR>
                  </a:tcPr>
                </a:tc>
              </a:tr>
              <a:tr h="674813">
                <a:tc>
                  <a:txBody>
                    <a:bodyPr/>
                    <a:lstStyle/>
                    <a:p>
                      <a:pPr defTabSz="914400">
                        <a:defRPr sz="1800"/>
                      </a:pPr>
                      <a:r>
                        <a:rPr sz="3000">
                          <a:sym typeface="Helvetica"/>
                        </a:rPr>
                        <a:t>T</a:t>
                      </a:r>
                    </a:p>
                  </a:txBody>
                  <a:tcPr marL="50800" marR="50800" marT="50800" marB="50800" anchor="ctr" anchorCtr="0" horzOverflow="overflow">
                    <a:lnL w="38100">
                      <a:solidFill>
                        <a:srgbClr val="000000"/>
                      </a:solidFill>
                      <a:miter lim="400000"/>
                    </a:lnL>
                  </a:tcPr>
                </a:tc>
                <a:tc>
                  <a:txBody>
                    <a:bodyPr/>
                    <a:lstStyle/>
                    <a:p>
                      <a:pPr defTabSz="914400">
                        <a:defRPr sz="1800"/>
                      </a:pPr>
                      <a:r>
                        <a:rPr sz="3000">
                          <a:sym typeface="Helvetica"/>
                        </a:rPr>
                        <a:t>T</a:t>
                      </a:r>
                    </a:p>
                  </a:txBody>
                  <a:tcPr marL="50800" marR="50800" marT="50800" marB="50800" anchor="ctr" anchorCtr="0" horzOverflow="overflow"/>
                </a:tc>
                <a:tc>
                  <a:txBody>
                    <a:bodyPr/>
                    <a:lstStyle/>
                    <a:p>
                      <a:pPr defTabSz="914400">
                        <a:defRPr sz="1800"/>
                      </a:pPr>
                      <a:r>
                        <a:rPr sz="3000">
                          <a:sym typeface="Helvetica"/>
                        </a:rPr>
                        <a:t>F</a:t>
                      </a:r>
                    </a:p>
                  </a:txBody>
                  <a:tcPr marL="50800" marR="50800" marT="50800" marB="50800" anchor="ctr" anchorCtr="0" horzOverflow="overflow"/>
                </a:tc>
                <a:tc>
                  <a:txBody>
                    <a:bodyPr/>
                    <a:lstStyle/>
                    <a:p>
                      <a:pPr defTabSz="914400">
                        <a:defRPr sz="1800"/>
                      </a:pPr>
                      <a:r>
                        <a:rPr sz="3000">
                          <a:sym typeface="Helvetica"/>
                        </a:rPr>
                        <a:t>0.2</a:t>
                      </a:r>
                    </a:p>
                  </a:txBody>
                  <a:tcPr marL="50800" marR="50800" marT="50800" marB="50800" anchor="ctr" anchorCtr="0" horzOverflow="overflow">
                    <a:lnR w="38100">
                      <a:solidFill>
                        <a:srgbClr val="000000"/>
                      </a:solidFill>
                      <a:miter lim="400000"/>
                    </a:lnR>
                  </a:tcPr>
                </a:tc>
              </a:tr>
              <a:tr h="674813">
                <a:tc>
                  <a:txBody>
                    <a:bodyPr/>
                    <a:lstStyle/>
                    <a:p>
                      <a:pPr defTabSz="914400">
                        <a:defRPr sz="1800"/>
                      </a:pPr>
                      <a:r>
                        <a:rPr sz="3000">
                          <a:sym typeface="Helvetica"/>
                        </a:rPr>
                        <a:t>T</a:t>
                      </a:r>
                    </a:p>
                  </a:txBody>
                  <a:tcPr marL="50800" marR="50800" marT="50800" marB="50800" anchor="ctr" anchorCtr="0" horzOverflow="overflow">
                    <a:lnL w="38100">
                      <a:solidFill>
                        <a:srgbClr val="000000"/>
                      </a:solidFill>
                      <a:miter lim="400000"/>
                    </a:lnL>
                    <a:lnB w="38100">
                      <a:solidFill>
                        <a:srgbClr val="000000"/>
                      </a:solidFill>
                      <a:miter lim="400000"/>
                    </a:lnB>
                  </a:tcPr>
                </a:tc>
                <a:tc>
                  <a:txBody>
                    <a:bodyPr/>
                    <a:lstStyle/>
                    <a:p>
                      <a:pPr defTabSz="914400">
                        <a:defRPr sz="1800"/>
                      </a:pPr>
                      <a:r>
                        <a:rPr sz="3000">
                          <a:sym typeface="Helvetica"/>
                        </a:rPr>
                        <a:t>T</a:t>
                      </a:r>
                    </a:p>
                  </a:txBody>
                  <a:tcPr marL="50800" marR="50800" marT="50800" marB="50800" anchor="ctr" anchorCtr="0" horzOverflow="overflow">
                    <a:lnB w="38100">
                      <a:solidFill>
                        <a:srgbClr val="000000"/>
                      </a:solidFill>
                      <a:miter lim="400000"/>
                    </a:lnB>
                  </a:tcPr>
                </a:tc>
                <a:tc>
                  <a:txBody>
                    <a:bodyPr/>
                    <a:lstStyle/>
                    <a:p>
                      <a:pPr defTabSz="914400">
                        <a:defRPr sz="1800"/>
                      </a:pPr>
                      <a:r>
                        <a:rPr sz="3000">
                          <a:sym typeface="Helvetica"/>
                        </a:rPr>
                        <a:t>T</a:t>
                      </a:r>
                    </a:p>
                  </a:txBody>
                  <a:tcPr marL="50800" marR="50800" marT="50800" marB="50800" anchor="ctr" anchorCtr="0" horzOverflow="overflow">
                    <a:lnB w="38100">
                      <a:solidFill>
                        <a:srgbClr val="000000"/>
                      </a:solidFill>
                      <a:miter lim="400000"/>
                    </a:lnB>
                  </a:tcPr>
                </a:tc>
                <a:tc>
                  <a:txBody>
                    <a:bodyPr/>
                    <a:lstStyle/>
                    <a:p>
                      <a:pPr defTabSz="914400">
                        <a:defRPr sz="1800"/>
                      </a:pPr>
                      <a:r>
                        <a:rPr sz="3000">
                          <a:sym typeface="Helvetica"/>
                        </a:rPr>
                        <a:t>0.1</a:t>
                      </a:r>
                    </a:p>
                  </a:txBody>
                  <a:tcPr marL="50800" marR="50800" marT="50800" marB="50800" anchor="ctr" anchorCtr="0" horzOverflow="overflow">
                    <a:lnR w="38100">
                      <a:solidFill>
                        <a:srgbClr val="000000"/>
                      </a:solidFill>
                      <a:miter lim="400000"/>
                    </a:lnR>
                    <a:lnB w="38100">
                      <a:solidFill>
                        <a:srgbClr val="000000"/>
                      </a:solidFill>
                      <a:miter lim="400000"/>
                    </a:lnB>
                  </a:tcPr>
                </a:tc>
              </a:tr>
            </a:tbl>
          </a:graphicData>
        </a:graphic>
      </p:graphicFrame>
      <p:sp>
        <p:nvSpPr>
          <p:cNvPr id="250" name="Rectangle"/>
          <p:cNvSpPr/>
          <p:nvPr/>
        </p:nvSpPr>
        <p:spPr>
          <a:xfrm>
            <a:off x="2751177" y="8175411"/>
            <a:ext cx="4121046" cy="828461"/>
          </a:xfrm>
          <a:prstGeom prst="rect">
            <a:avLst/>
          </a:prstGeom>
          <a:ln w="63500">
            <a:solidFill>
              <a:srgbClr val="B51600"/>
            </a:solidFill>
            <a:miter lim="400000"/>
          </a:ln>
        </p:spPr>
        <p:txBody>
          <a:bodyPr lIns="71435" tIns="71435" rIns="71435" bIns="71435" anchor="ctr"/>
          <a:lstStyle/>
          <a:p>
            <a:pPr>
              <a:spcBef>
                <a:spcPts val="3600"/>
              </a:spcBef>
              <a:defRPr sz="4000">
                <a:solidFill>
                  <a:srgbClr val="000000"/>
                </a:solidFill>
                <a:latin typeface="Helvetica Neue Light"/>
                <a:ea typeface="Helvetica Neue Light"/>
                <a:cs typeface="Helvetica Neue Light"/>
                <a:sym typeface="Helvetica Neue Light"/>
              </a:defRPr>
            </a:pPr>
          </a:p>
        </p:txBody>
      </p:sp>
      <p:sp>
        <p:nvSpPr>
          <p:cNvPr id="251" name="Rectangle"/>
          <p:cNvSpPr/>
          <p:nvPr/>
        </p:nvSpPr>
        <p:spPr>
          <a:xfrm>
            <a:off x="8040975" y="8893071"/>
            <a:ext cx="4312659" cy="828461"/>
          </a:xfrm>
          <a:prstGeom prst="rect">
            <a:avLst/>
          </a:prstGeom>
          <a:ln w="63500">
            <a:solidFill>
              <a:srgbClr val="B51600"/>
            </a:solidFill>
            <a:miter lim="400000"/>
          </a:ln>
        </p:spPr>
        <p:txBody>
          <a:bodyPr lIns="71435" tIns="71435" rIns="71435" bIns="71435" anchor="ctr"/>
          <a:lstStyle/>
          <a:p>
            <a:pPr>
              <a:spcBef>
                <a:spcPts val="3600"/>
              </a:spcBef>
              <a:defRPr sz="4000">
                <a:solidFill>
                  <a:srgbClr val="000000"/>
                </a:solidFill>
                <a:latin typeface="Helvetica Neue Light"/>
                <a:ea typeface="Helvetica Neue Light"/>
                <a:cs typeface="Helvetica Neue Light"/>
                <a:sym typeface="Helvetica Neue Light"/>
              </a:defRPr>
            </a:pPr>
          </a:p>
        </p:txBody>
      </p:sp>
      <p:sp>
        <p:nvSpPr>
          <p:cNvPr id="252" name="Rectangle"/>
          <p:cNvSpPr/>
          <p:nvPr/>
        </p:nvSpPr>
        <p:spPr>
          <a:xfrm>
            <a:off x="15577641" y="7927809"/>
            <a:ext cx="6055181" cy="828461"/>
          </a:xfrm>
          <a:prstGeom prst="rect">
            <a:avLst/>
          </a:prstGeom>
          <a:ln w="63500">
            <a:solidFill>
              <a:srgbClr val="B51600"/>
            </a:solidFill>
            <a:miter lim="400000"/>
          </a:ln>
        </p:spPr>
        <p:txBody>
          <a:bodyPr lIns="71435" tIns="71435" rIns="71435" bIns="71435" anchor="ctr"/>
          <a:lstStyle/>
          <a:p>
            <a:pPr>
              <a:spcBef>
                <a:spcPts val="3600"/>
              </a:spcBef>
              <a:defRPr sz="4000">
                <a:solidFill>
                  <a:srgbClr val="000000"/>
                </a:solidFill>
                <a:latin typeface="Helvetica Neue Light"/>
                <a:ea typeface="Helvetica Neue Light"/>
                <a:cs typeface="Helvetica Neue Light"/>
                <a:sym typeface="Helvetica Neue Light"/>
              </a:defRPr>
            </a:pPr>
          </a:p>
        </p:txBody>
      </p:sp>
      <p:sp>
        <p:nvSpPr>
          <p:cNvPr id="253" name="Equation"/>
          <p:cNvSpPr txBox="1"/>
          <p:nvPr/>
        </p:nvSpPr>
        <p:spPr>
          <a:xfrm>
            <a:off x="4629453" y="6308102"/>
            <a:ext cx="272129" cy="377140"/>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sSub>
                    <m:e>
                      <m:r>
                        <a:rPr xmlns:a="http://schemas.openxmlformats.org/drawingml/2006/main" sz="3200" i="1">
                          <a:solidFill>
                            <a:srgbClr val="5E5E5E"/>
                          </a:solidFill>
                          <a:latin typeface="Cambria Math" panose="02040503050406030204" pitchFamily="18" charset="0"/>
                        </a:rPr>
                        <m:t>f</m:t>
                      </m:r>
                    </m:e>
                    <m:sub>
                      <m:r>
                        <a:rPr xmlns:a="http://schemas.openxmlformats.org/drawingml/2006/main" sz="3200" i="1">
                          <a:solidFill>
                            <a:srgbClr val="5E5E5E"/>
                          </a:solidFill>
                          <a:latin typeface="Cambria Math" panose="02040503050406030204" pitchFamily="18" charset="0"/>
                        </a:rPr>
                        <m:t>1</m:t>
                      </m:r>
                    </m:sub>
                  </m:sSub>
                </m:oMath>
              </m:oMathPara>
            </a14:m>
            <a:endParaRPr sz="3200">
              <a:solidFill>
                <a:srgbClr val="5E5E5E"/>
              </a:solidFill>
            </a:endParaRPr>
          </a:p>
        </p:txBody>
      </p:sp>
      <p:sp>
        <p:nvSpPr>
          <p:cNvPr id="254" name="Equation"/>
          <p:cNvSpPr txBox="1"/>
          <p:nvPr/>
        </p:nvSpPr>
        <p:spPr>
          <a:xfrm>
            <a:off x="10223902" y="6308102"/>
            <a:ext cx="295212" cy="377140"/>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sSub>
                    <m:e>
                      <m:r>
                        <a:rPr xmlns:a="http://schemas.openxmlformats.org/drawingml/2006/main" sz="3200" i="1">
                          <a:solidFill>
                            <a:srgbClr val="5E5E5E"/>
                          </a:solidFill>
                          <a:latin typeface="Cambria Math" panose="02040503050406030204" pitchFamily="18" charset="0"/>
                        </a:rPr>
                        <m:t>f</m:t>
                      </m:r>
                    </m:e>
                    <m:sub>
                      <m:r>
                        <a:rPr xmlns:a="http://schemas.openxmlformats.org/drawingml/2006/main" sz="3200" i="1">
                          <a:solidFill>
                            <a:srgbClr val="5E5E5E"/>
                          </a:solidFill>
                          <a:latin typeface="Cambria Math" panose="02040503050406030204" pitchFamily="18" charset="0"/>
                        </a:rPr>
                        <m:t>2</m:t>
                      </m:r>
                    </m:sub>
                  </m:sSub>
                </m:oMath>
              </m:oMathPara>
            </a14:m>
            <a:endParaRPr sz="3200">
              <a:solidFill>
                <a:srgbClr val="5E5E5E"/>
              </a:solidFill>
            </a:endParaRPr>
          </a:p>
        </p:txBody>
      </p:sp>
      <p:sp>
        <p:nvSpPr>
          <p:cNvPr id="255" name="Equation"/>
          <p:cNvSpPr txBox="1"/>
          <p:nvPr/>
        </p:nvSpPr>
        <p:spPr>
          <a:xfrm>
            <a:off x="18463829" y="5453936"/>
            <a:ext cx="282805" cy="381179"/>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sSub>
                    <m:e>
                      <m:r>
                        <a:rPr xmlns:a="http://schemas.openxmlformats.org/drawingml/2006/main" sz="3200" i="1">
                          <a:solidFill>
                            <a:srgbClr val="5E5E5E"/>
                          </a:solidFill>
                          <a:latin typeface="Cambria Math" panose="02040503050406030204" pitchFamily="18" charset="0"/>
                        </a:rPr>
                        <m:t>f</m:t>
                      </m:r>
                    </m:e>
                    <m:sub>
                      <m:r>
                        <a:rPr xmlns:a="http://schemas.openxmlformats.org/drawingml/2006/main" sz="3200" i="1">
                          <a:solidFill>
                            <a:srgbClr val="5E5E5E"/>
                          </a:solidFill>
                          <a:latin typeface="Cambria Math" panose="02040503050406030204" pitchFamily="18" charset="0"/>
                        </a:rPr>
                        <m:t>3</m:t>
                      </m:r>
                    </m:sub>
                  </m:sSub>
                </m:oMath>
              </m:oMathPara>
            </a14:m>
            <a:endParaRPr sz="3200">
              <a:solidFill>
                <a:srgbClr val="5E5E5E"/>
              </a:solidFill>
            </a:endParaR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0"/>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5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249"/>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252"/>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5" fill="hold">
                                  <p:stCondLst>
                                    <p:cond delay="0"/>
                                  </p:stCondLst>
                                  <p:iterate type="el" backwards="0">
                                    <p:tmAbs val="0"/>
                                  </p:iterate>
                                  <p:childTnLst>
                                    <p:set>
                                      <p:cBhvr>
                                        <p:cTn id="19" fill="hold"/>
                                        <p:tgtEl>
                                          <p:spTgt spid="2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5" grpId="5"/>
      <p:bldP build="whole" bldLvl="1" animBg="1" rev="0" advAuto="0" spid="252" grpId="4"/>
      <p:bldP build="whole" bldLvl="1" animBg="1" rev="0" advAuto="0" spid="249" grpId="3"/>
      <p:bldP build="whole" bldLvl="1" animBg="1" rev="0" advAuto="0" spid="251" grpId="2"/>
      <p:bldP build="whole" bldLvl="1" animBg="1" rev="0" advAuto="0" spid="250"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Summing Out"/>
          <p:cNvSpPr txBox="1"/>
          <p:nvPr>
            <p:ph type="title"/>
          </p:nvPr>
        </p:nvSpPr>
        <p:spPr>
          <a:xfrm>
            <a:off x="2667000" y="357185"/>
            <a:ext cx="19050000" cy="3036099"/>
          </a:xfrm>
          <a:prstGeom prst="rect">
            <a:avLst/>
          </a:prstGeom>
        </p:spPr>
        <p:txBody>
          <a:bodyPr/>
          <a:lstStyle/>
          <a:p>
            <a:pPr/>
            <a:r>
              <a:t>Summing Out</a:t>
            </a:r>
          </a:p>
        </p:txBody>
      </p:sp>
      <p:sp>
        <p:nvSpPr>
          <p:cNvPr id="258" name="Summing out is an operation on a single factor…"/>
          <p:cNvSpPr txBox="1"/>
          <p:nvPr>
            <p:ph type="body" idx="1"/>
          </p:nvPr>
        </p:nvSpPr>
        <p:spPr>
          <a:xfrm>
            <a:off x="2667000" y="3468246"/>
            <a:ext cx="19050000" cy="8840394"/>
          </a:xfrm>
          <a:prstGeom prst="rect">
            <a:avLst/>
          </a:prstGeom>
        </p:spPr>
        <p:txBody>
          <a:bodyPr/>
          <a:lstStyle/>
          <a:p>
            <a:pPr marL="0" indent="0" defTabSz="632579">
              <a:spcBef>
                <a:spcPts val="2700"/>
              </a:spcBef>
              <a:buSzTx/>
              <a:buNone/>
              <a:defRPr sz="3300">
                <a:solidFill>
                  <a:srgbClr val="004D80"/>
                </a:solidFill>
                <a:latin typeface="Helvetica Neue Medium"/>
                <a:ea typeface="Helvetica Neue Medium"/>
                <a:cs typeface="Helvetica Neue Medium"/>
                <a:sym typeface="Helvetica Neue Medium"/>
              </a:defRPr>
            </a:pPr>
            <a:r>
              <a:t>Summing out</a:t>
            </a:r>
            <a:r>
              <a:rPr>
                <a:solidFill>
                  <a:srgbClr val="000000"/>
                </a:solidFill>
                <a:latin typeface="Helvetica Neue Light"/>
                <a:ea typeface="Helvetica Neue Light"/>
                <a:cs typeface="Helvetica Neue Light"/>
                <a:sym typeface="Helvetica Neue Light"/>
              </a:rPr>
              <a:t> is an operation on a </a:t>
            </a:r>
            <a:r>
              <a:rPr>
                <a:solidFill>
                  <a:srgbClr val="C82506"/>
                </a:solidFill>
              </a:rPr>
              <a:t>single factor</a:t>
            </a:r>
          </a:p>
          <a:p>
            <a:pPr lvl="1" marL="812877" indent="-470614" defTabSz="632579">
              <a:spcBef>
                <a:spcPts val="2700"/>
              </a:spcBef>
              <a:defRPr sz="3300"/>
            </a:pPr>
            <a:r>
              <a:t>Constructs a new factor that returns the </a:t>
            </a:r>
            <a:r>
              <a:rPr>
                <a:solidFill>
                  <a:srgbClr val="C82506"/>
                </a:solidFill>
                <a:latin typeface="Helvetica Neue Medium"/>
                <a:ea typeface="Helvetica Neue Medium"/>
                <a:cs typeface="Helvetica Neue Medium"/>
                <a:sym typeface="Helvetica Neue Medium"/>
              </a:rPr>
              <a:t>sum over all values</a:t>
            </a:r>
            <a:r>
              <a:t> of a random variable of the original factor</a:t>
            </a:r>
          </a:p>
          <a:p>
            <a:pPr lvl="1" marL="0" indent="0" defTabSz="632579">
              <a:spcBef>
                <a:spcPts val="2700"/>
              </a:spcBef>
              <a:buSzTx/>
              <a:buNone/>
              <a:defRPr b="1" sz="3300">
                <a:latin typeface="+mn-lt"/>
                <a:ea typeface="+mn-ea"/>
                <a:cs typeface="+mn-cs"/>
                <a:sym typeface="Helvetica Neue"/>
              </a:defRPr>
            </a:pPr>
            <a:r>
              <a:t>Definition:</a:t>
            </a:r>
            <a:br/>
            <a:r>
              <a:rPr b="0">
                <a:latin typeface="Helvetica Neue Light"/>
                <a:ea typeface="Helvetica Neue Light"/>
                <a:cs typeface="Helvetica Neue Light"/>
                <a:sym typeface="Helvetica Neue Light"/>
              </a:rPr>
              <a:t>For a factor </a:t>
            </a:r>
            <a14:m>
              <m:oMath>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X</m:t>
                    </m:r>
                  </m:e>
                  <m:sub>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X</m:t>
                    </m:r>
                  </m:e>
                  <m:sub>
                    <m:r>
                      <a:rPr xmlns:a="http://schemas.openxmlformats.org/drawingml/2006/main" sz="4100" i="1">
                        <a:solidFill>
                          <a:srgbClr val="000000"/>
                        </a:solidFill>
                        <a:latin typeface="Cambria Math" panose="02040503050406030204" pitchFamily="18" charset="0"/>
                      </a:rPr>
                      <m:t>k</m:t>
                    </m:r>
                  </m:sub>
                </m:sSub>
                <m:r>
                  <a:rPr xmlns:a="http://schemas.openxmlformats.org/drawingml/2006/main" sz="4100" i="1">
                    <a:solidFill>
                      <a:srgbClr val="000000"/>
                    </a:solidFill>
                    <a:latin typeface="Cambria Math" panose="02040503050406030204" pitchFamily="18" charset="0"/>
                  </a:rPr>
                  <m:t>)</m:t>
                </m:r>
              </m:oMath>
            </a14:m>
            <a:r>
              <a:rPr b="0">
                <a:latin typeface="Helvetica Neue Light"/>
                <a:ea typeface="Helvetica Neue Light"/>
                <a:cs typeface="Helvetica Neue Light"/>
                <a:sym typeface="Helvetica Neue Light"/>
              </a:rPr>
              <a:t>, summing out a variable </a:t>
            </a:r>
            <a14:m>
              <m:oMath>
                <m:sSub>
                  <m:e>
                    <m:r>
                      <a:rPr xmlns:a="http://schemas.openxmlformats.org/drawingml/2006/main" sz="4100" i="1">
                        <a:solidFill>
                          <a:srgbClr val="000000"/>
                        </a:solidFill>
                        <a:latin typeface="Cambria Math" panose="02040503050406030204" pitchFamily="18" charset="0"/>
                      </a:rPr>
                      <m:t>X</m:t>
                    </m:r>
                  </m:e>
                  <m:sub>
                    <m:r>
                      <a:rPr xmlns:a="http://schemas.openxmlformats.org/drawingml/2006/main" sz="4100" i="1">
                        <a:solidFill>
                          <a:srgbClr val="000000"/>
                        </a:solidFill>
                        <a:latin typeface="Cambria Math" panose="02040503050406030204" pitchFamily="18" charset="0"/>
                      </a:rPr>
                      <m:t>i</m:t>
                    </m:r>
                  </m:sub>
                </m:sSub>
              </m:oMath>
            </a14:m>
            <a:r>
              <a:rPr b="0">
                <a:latin typeface="Helvetica Neue Light"/>
                <a:ea typeface="Helvetica Neue Light"/>
                <a:cs typeface="Helvetica Neue Light"/>
                <a:sym typeface="Helvetica Neue Light"/>
              </a:rPr>
              <a:t> yields a new factor</a:t>
            </a:r>
          </a:p>
          <a:p>
            <a:pPr lvl="1" marL="0" indent="0" algn="ctr" defTabSz="632579">
              <a:spcBef>
                <a:spcPts val="2700"/>
              </a:spcBef>
              <a:buSzTx/>
              <a:buNone/>
              <a:defRPr sz="4100">
                <a:latin typeface="Cambria Math"/>
                <a:ea typeface="Cambria Math"/>
                <a:cs typeface="Cambria Math"/>
                <a:sym typeface="Cambria Math"/>
              </a:defRPr>
            </a:pPr>
            <a14:m>
              <m:oMath>
                <m:d>
                  <m:dPr>
                    <m:ctrlPr>
                      <a:rPr xmlns:a="http://schemas.openxmlformats.org/drawingml/2006/main" sz="4100" i="1">
                        <a:solidFill>
                          <a:srgbClr val="000000"/>
                        </a:solidFill>
                        <a:latin typeface="Cambria Math" panose="02040503050406030204" pitchFamily="18" charset="0"/>
                      </a:rPr>
                    </m:ctrlPr>
                  </m:dPr>
                  <m:e>
                    <m:nary>
                      <m:naryPr>
                        <m:ctrlPr>
                          <a:rPr xmlns:a="http://schemas.openxmlformats.org/drawingml/2006/main" sz="4100" i="1">
                            <a:solidFill>
                              <a:srgbClr val="000000"/>
                            </a:solidFill>
                            <a:latin typeface="Cambria Math" panose="02040503050406030204" pitchFamily="18" charset="0"/>
                          </a:rPr>
                        </m:ctrlPr>
                        <m:chr m:val="∑"/>
                        <m:limLoc m:val="undOvr"/>
                        <m:grow m:val="1"/>
                        <m:subHide m:val="off"/>
                        <m:supHide m:val="on"/>
                      </m:naryPr>
                      <m:sub>
                        <m:sSub>
                          <m:e>
                            <m:r>
                              <a:rPr xmlns:a="http://schemas.openxmlformats.org/drawingml/2006/main" sz="4100" i="1">
                                <a:solidFill>
                                  <a:srgbClr val="000000"/>
                                </a:solidFill>
                                <a:latin typeface="Cambria Math" panose="02040503050406030204" pitchFamily="18" charset="0"/>
                              </a:rPr>
                              <m:t>X</m:t>
                            </m:r>
                          </m:e>
                          <m:sub>
                            <m:r>
                              <a:rPr xmlns:a="http://schemas.openxmlformats.org/drawingml/2006/main" sz="4100" i="1">
                                <a:solidFill>
                                  <a:srgbClr val="000000"/>
                                </a:solidFill>
                                <a:latin typeface="Cambria Math" panose="02040503050406030204" pitchFamily="18" charset="0"/>
                              </a:rPr>
                              <m:t>i</m:t>
                            </m:r>
                          </m:sub>
                        </m:sSub>
                      </m:sub>
                      <m:sup/>
                      <m:e>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1</m:t>
                            </m:r>
                          </m:sub>
                        </m:sSub>
                      </m:e>
                    </m:nary>
                  </m:e>
                </m:d>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2</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X</m:t>
                    </m:r>
                  </m:e>
                  <m:sub>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X</m:t>
                    </m:r>
                  </m:e>
                  <m:sub>
                    <m:r>
                      <a:rPr xmlns:a="http://schemas.openxmlformats.org/drawingml/2006/main" sz="4100" i="1">
                        <a:solidFill>
                          <a:srgbClr val="000000"/>
                        </a:solidFill>
                        <a:latin typeface="Cambria Math" panose="02040503050406030204" pitchFamily="18" charset="0"/>
                      </a:rPr>
                      <m:t>i</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X</m:t>
                    </m:r>
                  </m:e>
                  <m:sub>
                    <m:r>
                      <a:rPr xmlns:a="http://schemas.openxmlformats.org/drawingml/2006/main" sz="4100" i="1">
                        <a:solidFill>
                          <a:srgbClr val="000000"/>
                        </a:solidFill>
                        <a:latin typeface="Cambria Math" panose="02040503050406030204" pitchFamily="18" charset="0"/>
                      </a:rPr>
                      <m:t>i</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X</m:t>
                    </m:r>
                  </m:e>
                  <m:sub>
                    <m:r>
                      <a:rPr xmlns:a="http://schemas.openxmlformats.org/drawingml/2006/main" sz="4100" i="1">
                        <a:solidFill>
                          <a:srgbClr val="000000"/>
                        </a:solidFill>
                        <a:latin typeface="Cambria Math" panose="02040503050406030204" pitchFamily="18" charset="0"/>
                      </a:rPr>
                      <m:t>k</m:t>
                    </m:r>
                  </m:sub>
                </m:sSub>
                <m:r>
                  <a:rPr xmlns:a="http://schemas.openxmlformats.org/drawingml/2006/main" sz="4100" i="1">
                    <a:solidFill>
                      <a:srgbClr val="000000"/>
                    </a:solidFill>
                    <a:latin typeface="Cambria Math" panose="02040503050406030204" pitchFamily="18" charset="0"/>
                  </a:rPr>
                  <m:t>)</m:t>
                </m:r>
              </m:oMath>
            </a14:m>
            <a:r>
              <a:rPr sz="3300">
                <a:latin typeface="Helvetica Neue Light"/>
                <a:ea typeface="Helvetica Neue Light"/>
                <a:cs typeface="Helvetica Neue Light"/>
                <a:sym typeface="Helvetica Neue Light"/>
              </a:rPr>
              <a:t> </a:t>
            </a:r>
            <a:endParaRPr sz="3300"/>
          </a:p>
          <a:p>
            <a:pPr marL="0" indent="0" defTabSz="632579">
              <a:spcBef>
                <a:spcPts val="2700"/>
              </a:spcBef>
              <a:buSzTx/>
              <a:buNone/>
              <a:defRPr sz="3300"/>
            </a:pPr>
            <a:r>
              <a:t>such that for all values </a:t>
            </a:r>
            <a14:m>
              <m:oMath>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i</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i</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k</m:t>
                    </m:r>
                  </m:sub>
                </m:sSub>
              </m:oMath>
            </a14:m>
            <a:r>
              <a:rPr baseline="-5998" i="1">
                <a:latin typeface="+mn-lt"/>
                <a:ea typeface="+mn-ea"/>
                <a:cs typeface="+mn-cs"/>
                <a:sym typeface="Helvetica Neue"/>
              </a:rPr>
              <a:t> </a:t>
            </a:r>
            <a:r>
              <a:t>in the domain of </a:t>
            </a:r>
            <a14:m>
              <m:oMath>
                <m:sSub>
                  <m:e>
                    <m:r>
                      <a:rPr xmlns:a="http://schemas.openxmlformats.org/drawingml/2006/main" sz="4100" i="1">
                        <a:solidFill>
                          <a:srgbClr val="000000"/>
                        </a:solidFill>
                        <a:latin typeface="Cambria Math" panose="02040503050406030204" pitchFamily="18" charset="0"/>
                      </a:rPr>
                      <m:t>X</m:t>
                    </m:r>
                  </m:e>
                  <m:sub>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X</m:t>
                    </m:r>
                  </m:e>
                  <m:sub>
                    <m:r>
                      <a:rPr xmlns:a="http://schemas.openxmlformats.org/drawingml/2006/main" sz="4100" i="1">
                        <a:solidFill>
                          <a:srgbClr val="000000"/>
                        </a:solidFill>
                        <a:latin typeface="Cambria Math" panose="02040503050406030204" pitchFamily="18" charset="0"/>
                      </a:rPr>
                      <m:t>i</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X</m:t>
                    </m:r>
                  </m:e>
                  <m:sub>
                    <m:r>
                      <a:rPr xmlns:a="http://schemas.openxmlformats.org/drawingml/2006/main" sz="4100" i="1">
                        <a:solidFill>
                          <a:srgbClr val="000000"/>
                        </a:solidFill>
                        <a:latin typeface="Cambria Math" panose="02040503050406030204" pitchFamily="18" charset="0"/>
                      </a:rPr>
                      <m:t>i</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X</m:t>
                    </m:r>
                  </m:e>
                  <m:sub>
                    <m:r>
                      <a:rPr xmlns:a="http://schemas.openxmlformats.org/drawingml/2006/main" sz="4100" i="1">
                        <a:solidFill>
                          <a:srgbClr val="000000"/>
                        </a:solidFill>
                        <a:latin typeface="Cambria Math" panose="02040503050406030204" pitchFamily="18" charset="0"/>
                      </a:rPr>
                      <m:t>k</m:t>
                    </m:r>
                  </m:sub>
                </m:sSub>
              </m:oMath>
            </a14:m>
            <a:r>
              <a:rPr baseline="-5998" i="1">
                <a:latin typeface="+mn-lt"/>
                <a:ea typeface="+mn-ea"/>
                <a:cs typeface="+mn-cs"/>
                <a:sym typeface="Helvetica Neue"/>
              </a:rPr>
              <a:t>,</a:t>
            </a:r>
            <a:endParaRPr baseline="-5998" i="1">
              <a:latin typeface="+mn-lt"/>
              <a:ea typeface="+mn-ea"/>
              <a:cs typeface="+mn-cs"/>
              <a:sym typeface="Helvetica Neue"/>
            </a:endParaRPr>
          </a:p>
          <a:p>
            <a:pPr marL="0" indent="0" algn="ctr" defTabSz="632579">
              <a:spcBef>
                <a:spcPts val="4500"/>
              </a:spcBef>
              <a:buSzTx/>
              <a:buNone/>
              <a:defRPr sz="4100">
                <a:latin typeface="Cambria Math"/>
                <a:ea typeface="Cambria Math"/>
                <a:cs typeface="Cambria Math"/>
                <a:sym typeface="Cambria Math"/>
              </a:defRPr>
            </a:pPr>
            <a14:m>
              <m:oMath>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2</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i</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i</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k</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limLow>
                  <m:e>
                    <m:r>
                      <a:rPr xmlns:a="http://schemas.openxmlformats.org/drawingml/2006/main" sz="4100" i="1">
                        <a:solidFill>
                          <a:srgbClr val="000000"/>
                        </a:solidFill>
                        <a:latin typeface="Cambria Math" panose="02040503050406030204" pitchFamily="18" charset="0"/>
                      </a:rPr>
                      <m:t>∑</m:t>
                    </m:r>
                  </m:e>
                  <m:lim>
                    <m:sSub>
                      <m:e>
                        <m:r>
                          <m:rPr>
                            <m:sty m:val="b"/>
                          </m:rPr>
                          <a:rPr xmlns:a="http://schemas.openxmlformats.org/drawingml/2006/main" sz="4100" i="1">
                            <a:solidFill>
                              <a:srgbClr val="FF0000"/>
                            </a:solidFill>
                            <a:latin typeface="Cambria Math" panose="02040503050406030204" pitchFamily="18" charset="0"/>
                          </a:rPr>
                          <m:t>v</m:t>
                        </m:r>
                      </m:e>
                      <m:sub>
                        <m:r>
                          <m:rPr>
                            <m:sty m:val="b"/>
                          </m:rPr>
                          <a:rPr xmlns:a="http://schemas.openxmlformats.org/drawingml/2006/main" sz="4100" i="1">
                            <a:solidFill>
                              <a:srgbClr val="FF0000"/>
                            </a:solidFill>
                            <a:latin typeface="Cambria Math" panose="02040503050406030204" pitchFamily="18" charset="0"/>
                          </a:rPr>
                          <m:t>i</m:t>
                        </m:r>
                      </m:sub>
                    </m:sSub>
                    <m:r>
                      <a:rPr xmlns:a="http://schemas.openxmlformats.org/drawingml/2006/main" sz="4100" i="1">
                        <a:solidFill>
                          <a:srgbClr val="000000"/>
                        </a:solidFill>
                        <a:latin typeface="Cambria Math" panose="02040503050406030204" pitchFamily="18" charset="0"/>
                      </a:rPr>
                      <m:t>∈</m:t>
                    </m:r>
                    <m:r>
                      <m:rPr>
                        <m:sty m:val="p"/>
                      </m:rPr>
                      <a:rPr xmlns:a="http://schemas.openxmlformats.org/drawingml/2006/main" sz="4100" i="1">
                        <a:solidFill>
                          <a:srgbClr val="000000"/>
                        </a:solidFill>
                        <a:latin typeface="Cambria Math" panose="02040503050406030204" pitchFamily="18" charset="0"/>
                      </a:rPr>
                      <m:t>d</m:t>
                    </m:r>
                    <m:r>
                      <m:rPr>
                        <m:sty m:val="p"/>
                      </m:rPr>
                      <a:rPr xmlns:a="http://schemas.openxmlformats.org/drawingml/2006/main" sz="4100" i="1">
                        <a:solidFill>
                          <a:srgbClr val="000000"/>
                        </a:solidFill>
                        <a:latin typeface="Cambria Math" panose="02040503050406030204" pitchFamily="18" charset="0"/>
                      </a:rPr>
                      <m:t>o</m:t>
                    </m:r>
                    <m:r>
                      <m:rPr>
                        <m:sty m:val="p"/>
                      </m:rPr>
                      <a:rPr xmlns:a="http://schemas.openxmlformats.org/drawingml/2006/main" sz="4100" i="1">
                        <a:solidFill>
                          <a:srgbClr val="000000"/>
                        </a:solidFill>
                        <a:latin typeface="Cambria Math" panose="02040503050406030204" pitchFamily="18" charset="0"/>
                      </a:rPr>
                      <m:t>m</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X</m:t>
                        </m:r>
                      </m:e>
                      <m:sub>
                        <m:r>
                          <a:rPr xmlns:a="http://schemas.openxmlformats.org/drawingml/2006/main" sz="4100" i="1">
                            <a:solidFill>
                              <a:srgbClr val="000000"/>
                            </a:solidFill>
                            <a:latin typeface="Cambria Math" panose="02040503050406030204" pitchFamily="18" charset="0"/>
                          </a:rPr>
                          <m:t>i</m:t>
                        </m:r>
                      </m:sub>
                    </m:sSub>
                    <m:r>
                      <a:rPr xmlns:a="http://schemas.openxmlformats.org/drawingml/2006/main" sz="4100" i="1">
                        <a:solidFill>
                          <a:srgbClr val="000000"/>
                        </a:solidFill>
                        <a:latin typeface="Cambria Math" panose="02040503050406030204" pitchFamily="18" charset="0"/>
                      </a:rPr>
                      <m:t>)</m:t>
                    </m:r>
                  </m:lim>
                </m:limLow>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i</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sSub>
                  <m:e>
                    <m:r>
                      <m:rPr>
                        <m:sty m:val="b"/>
                      </m:rPr>
                      <a:rPr xmlns:a="http://schemas.openxmlformats.org/drawingml/2006/main" sz="4100" i="1">
                        <a:solidFill>
                          <a:srgbClr val="FF0000"/>
                        </a:solidFill>
                        <a:latin typeface="Cambria Math" panose="02040503050406030204" pitchFamily="18" charset="0"/>
                      </a:rPr>
                      <m:t>v</m:t>
                    </m:r>
                  </m:e>
                  <m:sub>
                    <m:r>
                      <m:rPr>
                        <m:sty m:val="b"/>
                      </m:rPr>
                      <a:rPr xmlns:a="http://schemas.openxmlformats.org/drawingml/2006/main" sz="4100" i="1">
                        <a:solidFill>
                          <a:srgbClr val="FF0000"/>
                        </a:solidFill>
                        <a:latin typeface="Cambria Math" panose="02040503050406030204" pitchFamily="18" charset="0"/>
                      </a:rPr>
                      <m:t>i</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i</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k</m:t>
                    </m:r>
                  </m:sub>
                </m:sSub>
                <m:r>
                  <a:rPr xmlns:a="http://schemas.openxmlformats.org/drawingml/2006/main" sz="4100" i="1">
                    <a:solidFill>
                      <a:srgbClr val="000000"/>
                    </a:solidFill>
                    <a:latin typeface="Cambria Math" panose="02040503050406030204" pitchFamily="18" charset="0"/>
                  </a:rPr>
                  <m:t>)</m:t>
                </m:r>
              </m:oMath>
            </a14:m>
            <a:r>
              <a:rPr sz="3300">
                <a:latin typeface="Helvetica Neue Light"/>
                <a:ea typeface="Helvetica Neue Light"/>
                <a:cs typeface="Helvetica Neue Light"/>
                <a:sym typeface="Helvetica Neue Light"/>
              </a:rPr>
              <a:t>. </a:t>
            </a:r>
            <a:endParaRPr sz="3868"/>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258">
                                            <p:txEl>
                                              <p:pRg st="2" end="2"/>
                                            </p:txEl>
                                          </p:spTgt>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1" fill="hold">
                                  <p:stCondLst>
                                    <p:cond delay="0"/>
                                  </p:stCondLst>
                                  <p:iterate type="el" backwards="0">
                                    <p:tmAbs val="0"/>
                                  </p:iterate>
                                  <p:childTnLst>
                                    <p:set>
                                      <p:cBhvr>
                                        <p:cTn id="13" fill="hold"/>
                                        <p:tgtEl>
                                          <p:spTgt spid="258">
                                            <p:txEl>
                                              <p:pRg st="3" end="3"/>
                                            </p:txEl>
                                          </p:spTgt>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1" fill="hold">
                                  <p:stCondLst>
                                    <p:cond delay="0"/>
                                  </p:stCondLst>
                                  <p:iterate type="el" backwards="0">
                                    <p:tmAbs val="0"/>
                                  </p:iterate>
                                  <p:childTnLst>
                                    <p:set>
                                      <p:cBhvr>
                                        <p:cTn id="16" fill="hold"/>
                                        <p:tgtEl>
                                          <p:spTgt spid="258">
                                            <p:txEl>
                                              <p:pRg st="4" end="4"/>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1" fill="hold">
                                  <p:stCondLst>
                                    <p:cond delay="0"/>
                                  </p:stCondLst>
                                  <p:iterate type="el" backwards="0">
                                    <p:tmAbs val="0"/>
                                  </p:iterate>
                                  <p:childTnLst>
                                    <p:set>
                                      <p:cBhvr>
                                        <p:cTn id="19" fill="hold"/>
                                        <p:tgtEl>
                                          <p:spTgt spid="258">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8"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Summing Out Example"/>
          <p:cNvSpPr txBox="1"/>
          <p:nvPr>
            <p:ph type="title"/>
          </p:nvPr>
        </p:nvSpPr>
        <p:spPr>
          <a:xfrm>
            <a:off x="2667000" y="357185"/>
            <a:ext cx="19050000" cy="3036099"/>
          </a:xfrm>
          <a:prstGeom prst="rect">
            <a:avLst/>
          </a:prstGeom>
        </p:spPr>
        <p:txBody>
          <a:bodyPr/>
          <a:lstStyle/>
          <a:p>
            <a:pPr/>
            <a:r>
              <a:t>Summing Out Example</a:t>
            </a:r>
          </a:p>
        </p:txBody>
      </p:sp>
      <p:sp>
        <p:nvSpPr>
          <p:cNvPr id="261" name="Double-click to edit"/>
          <p:cNvSpPr txBox="1"/>
          <p:nvPr>
            <p:ph type="body" sz="quarter" idx="1"/>
          </p:nvPr>
        </p:nvSpPr>
        <p:spPr>
          <a:xfrm>
            <a:off x="4387453" y="3643312"/>
            <a:ext cx="15609094" cy="1750792"/>
          </a:xfrm>
          <a:prstGeom prst="rect">
            <a:avLst/>
          </a:prstGeom>
        </p:spPr>
        <p:txBody>
          <a:bodyPr/>
          <a:lstStyle>
            <a:lvl1pPr marL="0" indent="0" algn="ctr">
              <a:buSzTx/>
              <a:buNone/>
              <a:defRPr sz="5300">
                <a:latin typeface="Cambria Math"/>
                <a:ea typeface="Cambria Math"/>
                <a:cs typeface="Cambria Math"/>
                <a:sym typeface="Cambria Math"/>
              </a:defRPr>
            </a:lvl1pPr>
          </a:lstStyle>
          <a:p>
            <a:pPr/>
            <a14:m>
              <m:oMathPara>
                <m:oMathParaPr>
                  <m:jc m:val="center"/>
                </m:oMathParaPr>
                <m:oMath>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2</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B</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limLow>
                    <m:e>
                      <m:r>
                        <a:rPr xmlns:a="http://schemas.openxmlformats.org/drawingml/2006/main" sz="5300" i="1">
                          <a:solidFill>
                            <a:srgbClr val="000000"/>
                          </a:solidFill>
                          <a:latin typeface="Cambria Math" panose="02040503050406030204" pitchFamily="18" charset="0"/>
                        </a:rPr>
                        <m:t>∑</m:t>
                      </m:r>
                    </m:e>
                    <m:lim>
                      <m:r>
                        <a:rPr xmlns:a="http://schemas.openxmlformats.org/drawingml/2006/main" sz="5300" i="1">
                          <a:solidFill>
                            <a:srgbClr val="000000"/>
                          </a:solidFill>
                          <a:latin typeface="Cambria Math" panose="02040503050406030204" pitchFamily="18" charset="0"/>
                        </a:rPr>
                        <m:t>A</m:t>
                      </m:r>
                    </m:lim>
                  </m:limLow>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A</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B</m:t>
                  </m:r>
                  <m:r>
                    <a:rPr xmlns:a="http://schemas.openxmlformats.org/drawingml/2006/main" sz="5300" i="1">
                      <a:solidFill>
                        <a:srgbClr val="000000"/>
                      </a:solidFill>
                      <a:latin typeface="Cambria Math" panose="02040503050406030204" pitchFamily="18" charset="0"/>
                    </a:rPr>
                    <m:t>)</m:t>
                  </m:r>
                </m:oMath>
              </m:oMathPara>
            </a14:m>
            <a:endParaRPr sz="5000"/>
          </a:p>
        </p:txBody>
      </p:sp>
      <p:graphicFrame>
        <p:nvGraphicFramePr>
          <p:cNvPr id="262" name="Table 1-1"/>
          <p:cNvGraphicFramePr/>
          <p:nvPr/>
        </p:nvGraphicFramePr>
        <p:xfrm>
          <a:off x="7043218" y="6506809"/>
          <a:ext cx="3652550" cy="3516211"/>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217516"/>
                <a:gridCol w="1217516"/>
                <a:gridCol w="1217516"/>
              </a:tblGrid>
              <a:tr h="703242">
                <a:tc>
                  <a:txBody>
                    <a:bodyPr/>
                    <a:lstStyle/>
                    <a:p>
                      <a:pPr defTabSz="914400">
                        <a:tabLst>
                          <a:tab pos="1651000" algn="l"/>
                        </a:tabLst>
                        <a:defRPr b="0" sz="1800"/>
                      </a:pPr>
                      <a:r>
                        <a:rPr sz="3000">
                          <a:latin typeface="Helvetica Neue Medium"/>
                          <a:ea typeface="Helvetica Neue Medium"/>
                          <a:cs typeface="Helvetica Neue Medium"/>
                          <a:sym typeface="Helvetica Neue Medium"/>
                        </a:rPr>
                        <a:t>A</a:t>
                      </a:r>
                    </a:p>
                  </a:txBody>
                  <a:tcPr marL="50800" marR="50800" marT="50800" marB="50800" anchor="ctr" anchorCtr="0" horzOverflow="overflow">
                    <a:lnL w="38100">
                      <a:solidFill>
                        <a:srgbClr val="000000"/>
                      </a:solidFill>
                      <a:miter lim="400000"/>
                    </a:lnL>
                    <a:lnT w="38100">
                      <a:solidFill>
                        <a:srgbClr val="000000"/>
                      </a:solidFill>
                      <a:miter lim="400000"/>
                    </a:lnT>
                  </a:tcPr>
                </a:tc>
                <a:tc>
                  <a:txBody>
                    <a:bodyPr/>
                    <a:lstStyle/>
                    <a:p>
                      <a:pPr defTabSz="914400">
                        <a:tabLst>
                          <a:tab pos="1651000" algn="l"/>
                        </a:tabLst>
                        <a:defRPr b="0" sz="1800"/>
                      </a:pPr>
                      <a:r>
                        <a:rPr sz="3000">
                          <a:latin typeface="Helvetica Neue Medium"/>
                          <a:ea typeface="Helvetica Neue Medium"/>
                          <a:cs typeface="Helvetica Neue Medium"/>
                          <a:sym typeface="Helvetica Neue Medium"/>
                        </a:rPr>
                        <a:t>B</a:t>
                      </a:r>
                    </a:p>
                  </a:txBody>
                  <a:tcPr marL="50800" marR="50800" marT="50800" marB="50800" anchor="ctr" anchorCtr="0" horzOverflow="overflow">
                    <a:lnT w="38100">
                      <a:solidFill>
                        <a:srgbClr val="000000"/>
                      </a:solidFill>
                      <a:miter lim="400000"/>
                    </a:lnT>
                  </a:tcPr>
                </a:tc>
                <a:tc>
                  <a:txBody>
                    <a:bodyPr/>
                    <a:lstStyle/>
                    <a:p>
                      <a:pPr defTabSz="914400">
                        <a:tabLst>
                          <a:tab pos="1651000" algn="l"/>
                        </a:tabLst>
                        <a:defRPr b="0" sz="1800"/>
                      </a:pPr>
                      <a:r>
                        <a:rPr sz="3000">
                          <a:latin typeface="Helvetica Neue Medium"/>
                          <a:ea typeface="Helvetica Neue Medium"/>
                          <a:cs typeface="Helvetica Neue Medium"/>
                          <a:sym typeface="Helvetica Neue Medium"/>
                        </a:rPr>
                        <a:t>value</a:t>
                      </a:r>
                    </a:p>
                  </a:txBody>
                  <a:tcPr marL="50800" marR="50800" marT="50800" marB="50800" anchor="ctr" anchorCtr="0" horzOverflow="overflow">
                    <a:lnR w="38100">
                      <a:solidFill>
                        <a:srgbClr val="000000"/>
                      </a:solidFill>
                      <a:miter lim="400000"/>
                    </a:lnR>
                    <a:lnT w="38100">
                      <a:solidFill>
                        <a:srgbClr val="000000"/>
                      </a:solidFill>
                      <a:miter lim="400000"/>
                    </a:lnT>
                  </a:tcPr>
                </a:tc>
              </a:tr>
              <a:tr h="703242">
                <a:tc>
                  <a:txBody>
                    <a:bodyPr/>
                    <a:lstStyle/>
                    <a:p>
                      <a:pPr defTabSz="914400">
                        <a:defRPr sz="1800"/>
                      </a:pPr>
                      <a:r>
                        <a:rPr sz="3000">
                          <a:sym typeface="Helvetica"/>
                        </a:rPr>
                        <a:t>F</a:t>
                      </a:r>
                    </a:p>
                  </a:txBody>
                  <a:tcPr marL="50800" marR="50800" marT="50800" marB="50800" anchor="ctr" anchorCtr="0" horzOverflow="overflow">
                    <a:lnL w="38100">
                      <a:solidFill>
                        <a:srgbClr val="000000"/>
                      </a:solidFill>
                      <a:miter lim="400000"/>
                    </a:lnL>
                  </a:tcPr>
                </a:tc>
                <a:tc>
                  <a:txBody>
                    <a:bodyPr/>
                    <a:lstStyle/>
                    <a:p>
                      <a:pPr defTabSz="914400">
                        <a:defRPr sz="1800"/>
                      </a:pPr>
                      <a:r>
                        <a:rPr sz="3000">
                          <a:sym typeface="Helvetica"/>
                        </a:rPr>
                        <a:t>F</a:t>
                      </a:r>
                    </a:p>
                  </a:txBody>
                  <a:tcPr marL="50800" marR="50800" marT="50800" marB="50800" anchor="ctr" anchorCtr="0" horzOverflow="overflow"/>
                </a:tc>
                <a:tc>
                  <a:txBody>
                    <a:bodyPr/>
                    <a:lstStyle/>
                    <a:p>
                      <a:pPr defTabSz="914400">
                        <a:defRPr sz="1800"/>
                      </a:pPr>
                      <a:r>
                        <a:rPr sz="3000">
                          <a:sym typeface="Helvetica"/>
                        </a:rPr>
                        <a:t>0.1</a:t>
                      </a:r>
                    </a:p>
                  </a:txBody>
                  <a:tcPr marL="50800" marR="50800" marT="50800" marB="50800" anchor="ctr" anchorCtr="0" horzOverflow="overflow">
                    <a:lnR w="38100">
                      <a:solidFill>
                        <a:srgbClr val="000000"/>
                      </a:solidFill>
                      <a:miter lim="400000"/>
                    </a:lnR>
                  </a:tcPr>
                </a:tc>
              </a:tr>
              <a:tr h="703242">
                <a:tc>
                  <a:txBody>
                    <a:bodyPr/>
                    <a:lstStyle/>
                    <a:p>
                      <a:pPr defTabSz="914400">
                        <a:defRPr sz="1800"/>
                      </a:pPr>
                      <a:r>
                        <a:rPr sz="3000">
                          <a:sym typeface="Helvetica"/>
                        </a:rPr>
                        <a:t>F</a:t>
                      </a:r>
                    </a:p>
                  </a:txBody>
                  <a:tcPr marL="50800" marR="50800" marT="50800" marB="50800" anchor="ctr" anchorCtr="0" horzOverflow="overflow">
                    <a:lnL w="38100">
                      <a:solidFill>
                        <a:srgbClr val="000000"/>
                      </a:solidFill>
                      <a:miter lim="400000"/>
                    </a:lnL>
                  </a:tcPr>
                </a:tc>
                <a:tc>
                  <a:txBody>
                    <a:bodyPr/>
                    <a:lstStyle/>
                    <a:p>
                      <a:pPr defTabSz="914400">
                        <a:defRPr sz="1800"/>
                      </a:pPr>
                      <a:r>
                        <a:rPr sz="3000">
                          <a:sym typeface="Helvetica"/>
                        </a:rPr>
                        <a:t>T</a:t>
                      </a:r>
                    </a:p>
                  </a:txBody>
                  <a:tcPr marL="50800" marR="50800" marT="50800" marB="50800" anchor="ctr" anchorCtr="0" horzOverflow="overflow"/>
                </a:tc>
                <a:tc>
                  <a:txBody>
                    <a:bodyPr/>
                    <a:lstStyle/>
                    <a:p>
                      <a:pPr defTabSz="914400">
                        <a:defRPr sz="1800"/>
                      </a:pPr>
                      <a:r>
                        <a:rPr sz="3000">
                          <a:sym typeface="Helvetica"/>
                        </a:rPr>
                        <a:t>0.2</a:t>
                      </a:r>
                    </a:p>
                  </a:txBody>
                  <a:tcPr marL="50800" marR="50800" marT="50800" marB="50800" anchor="ctr" anchorCtr="0" horzOverflow="overflow">
                    <a:lnR w="38100">
                      <a:solidFill>
                        <a:srgbClr val="000000"/>
                      </a:solidFill>
                      <a:miter lim="400000"/>
                    </a:lnR>
                  </a:tcPr>
                </a:tc>
              </a:tr>
              <a:tr h="703242">
                <a:tc>
                  <a:txBody>
                    <a:bodyPr/>
                    <a:lstStyle/>
                    <a:p>
                      <a:pPr defTabSz="914400">
                        <a:defRPr sz="1800"/>
                      </a:pPr>
                      <a:r>
                        <a:rPr sz="3000">
                          <a:sym typeface="Helvetica"/>
                        </a:rPr>
                        <a:t>T</a:t>
                      </a:r>
                    </a:p>
                  </a:txBody>
                  <a:tcPr marL="50800" marR="50800" marT="50800" marB="50800" anchor="ctr" anchorCtr="0" horzOverflow="overflow">
                    <a:lnL w="38100">
                      <a:solidFill>
                        <a:srgbClr val="000000"/>
                      </a:solidFill>
                      <a:miter lim="400000"/>
                    </a:lnL>
                  </a:tcPr>
                </a:tc>
                <a:tc>
                  <a:txBody>
                    <a:bodyPr/>
                    <a:lstStyle/>
                    <a:p>
                      <a:pPr defTabSz="914400">
                        <a:defRPr sz="1800"/>
                      </a:pPr>
                      <a:r>
                        <a:rPr sz="3000">
                          <a:sym typeface="Helvetica"/>
                        </a:rPr>
                        <a:t>F</a:t>
                      </a:r>
                    </a:p>
                  </a:txBody>
                  <a:tcPr marL="50800" marR="50800" marT="50800" marB="50800" anchor="ctr" anchorCtr="0" horzOverflow="overflow"/>
                </a:tc>
                <a:tc>
                  <a:txBody>
                    <a:bodyPr/>
                    <a:lstStyle/>
                    <a:p>
                      <a:pPr defTabSz="914400">
                        <a:defRPr sz="1800"/>
                      </a:pPr>
                      <a:r>
                        <a:rPr sz="3000">
                          <a:sym typeface="Helvetica"/>
                        </a:rPr>
                        <a:t>0.3</a:t>
                      </a:r>
                    </a:p>
                  </a:txBody>
                  <a:tcPr marL="50800" marR="50800" marT="50800" marB="50800" anchor="ctr" anchorCtr="0" horzOverflow="overflow">
                    <a:lnR w="38100">
                      <a:solidFill>
                        <a:srgbClr val="000000"/>
                      </a:solidFill>
                      <a:miter lim="400000"/>
                    </a:lnR>
                  </a:tcPr>
                </a:tc>
              </a:tr>
              <a:tr h="703242">
                <a:tc>
                  <a:txBody>
                    <a:bodyPr/>
                    <a:lstStyle/>
                    <a:p>
                      <a:pPr defTabSz="914400">
                        <a:defRPr sz="1800"/>
                      </a:pPr>
                      <a:r>
                        <a:rPr sz="3000">
                          <a:sym typeface="Helvetica"/>
                        </a:rPr>
                        <a:t>T</a:t>
                      </a:r>
                    </a:p>
                  </a:txBody>
                  <a:tcPr marL="50800" marR="50800" marT="50800" marB="50800" anchor="ctr" anchorCtr="0" horzOverflow="overflow">
                    <a:lnL w="38100">
                      <a:solidFill>
                        <a:srgbClr val="000000"/>
                      </a:solidFill>
                      <a:miter lim="400000"/>
                    </a:lnL>
                    <a:lnB w="38100">
                      <a:solidFill>
                        <a:srgbClr val="000000"/>
                      </a:solidFill>
                      <a:miter lim="400000"/>
                    </a:lnB>
                  </a:tcPr>
                </a:tc>
                <a:tc>
                  <a:txBody>
                    <a:bodyPr/>
                    <a:lstStyle/>
                    <a:p>
                      <a:pPr defTabSz="914400">
                        <a:defRPr sz="1800"/>
                      </a:pPr>
                      <a:r>
                        <a:rPr sz="3000">
                          <a:sym typeface="Helvetica"/>
                        </a:rPr>
                        <a:t>T</a:t>
                      </a:r>
                    </a:p>
                  </a:txBody>
                  <a:tcPr marL="50800" marR="50800" marT="50800" marB="50800" anchor="ctr" anchorCtr="0" horzOverflow="overflow">
                    <a:lnB w="38100">
                      <a:solidFill>
                        <a:srgbClr val="000000"/>
                      </a:solidFill>
                      <a:miter lim="400000"/>
                    </a:lnB>
                  </a:tcPr>
                </a:tc>
                <a:tc>
                  <a:txBody>
                    <a:bodyPr/>
                    <a:lstStyle/>
                    <a:p>
                      <a:pPr defTabSz="914400">
                        <a:defRPr sz="1800"/>
                      </a:pPr>
                      <a:r>
                        <a:rPr sz="3000">
                          <a:sym typeface="Helvetica"/>
                        </a:rPr>
                        <a:t>0.4</a:t>
                      </a:r>
                    </a:p>
                  </a:txBody>
                  <a:tcPr marL="50800" marR="50800" marT="50800" marB="50800" anchor="ctr" anchorCtr="0" horzOverflow="overflow">
                    <a:lnR w="38100">
                      <a:solidFill>
                        <a:srgbClr val="000000"/>
                      </a:solidFill>
                      <a:miter lim="400000"/>
                    </a:lnR>
                    <a:lnB w="38100">
                      <a:solidFill>
                        <a:srgbClr val="000000"/>
                      </a:solidFill>
                      <a:miter lim="400000"/>
                    </a:lnB>
                  </a:tcPr>
                </a:tc>
              </a:tr>
            </a:tbl>
          </a:graphicData>
        </a:graphic>
      </p:graphicFrame>
      <p:graphicFrame>
        <p:nvGraphicFramePr>
          <p:cNvPr id="263" name="Table 1-1-1"/>
          <p:cNvGraphicFramePr/>
          <p:nvPr/>
        </p:nvGraphicFramePr>
        <p:xfrm>
          <a:off x="14225638" y="7408570"/>
          <a:ext cx="2750058" cy="1712690"/>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375028"/>
                <a:gridCol w="1375028"/>
              </a:tblGrid>
              <a:tr h="570896">
                <a:tc>
                  <a:txBody>
                    <a:bodyPr/>
                    <a:lstStyle/>
                    <a:p>
                      <a:pPr defTabSz="914400">
                        <a:tabLst>
                          <a:tab pos="1651000" algn="l"/>
                        </a:tabLst>
                        <a:defRPr b="0" sz="1800"/>
                      </a:pPr>
                      <a:r>
                        <a:rPr sz="3000">
                          <a:latin typeface="Helvetica Neue Medium"/>
                          <a:ea typeface="Helvetica Neue Medium"/>
                          <a:cs typeface="Helvetica Neue Medium"/>
                          <a:sym typeface="Helvetica Neue Medium"/>
                        </a:rPr>
                        <a:t>B</a:t>
                      </a:r>
                    </a:p>
                  </a:txBody>
                  <a:tcPr marL="50800" marR="50800" marT="50800" marB="50800" anchor="ctr" anchorCtr="0" horzOverflow="overflow">
                    <a:lnL w="38100">
                      <a:solidFill>
                        <a:srgbClr val="000000"/>
                      </a:solidFill>
                      <a:miter lim="400000"/>
                    </a:lnL>
                    <a:lnT w="38100">
                      <a:solidFill>
                        <a:srgbClr val="000000"/>
                      </a:solidFill>
                      <a:miter lim="400000"/>
                    </a:lnT>
                  </a:tcPr>
                </a:tc>
                <a:tc>
                  <a:txBody>
                    <a:bodyPr/>
                    <a:lstStyle/>
                    <a:p>
                      <a:pPr defTabSz="914400">
                        <a:tabLst>
                          <a:tab pos="1651000" algn="l"/>
                        </a:tabLst>
                        <a:defRPr b="0" sz="1800"/>
                      </a:pPr>
                      <a:r>
                        <a:rPr sz="3000">
                          <a:latin typeface="Helvetica Neue Medium"/>
                          <a:ea typeface="Helvetica Neue Medium"/>
                          <a:cs typeface="Helvetica Neue Medium"/>
                          <a:sym typeface="Helvetica Neue Medium"/>
                        </a:rPr>
                        <a:t>value</a:t>
                      </a:r>
                    </a:p>
                  </a:txBody>
                  <a:tcPr marL="50800" marR="50800" marT="50800" marB="50800" anchor="ctr" anchorCtr="0" horzOverflow="overflow">
                    <a:lnR w="38100">
                      <a:solidFill>
                        <a:srgbClr val="000000"/>
                      </a:solidFill>
                      <a:miter lim="400000"/>
                    </a:lnR>
                    <a:lnT w="38100">
                      <a:solidFill>
                        <a:srgbClr val="000000"/>
                      </a:solidFill>
                      <a:miter lim="400000"/>
                    </a:lnT>
                  </a:tcPr>
                </a:tc>
              </a:tr>
              <a:tr h="570896">
                <a:tc>
                  <a:txBody>
                    <a:bodyPr/>
                    <a:lstStyle/>
                    <a:p>
                      <a:pPr defTabSz="914400">
                        <a:defRPr sz="1800"/>
                      </a:pPr>
                      <a:r>
                        <a:rPr sz="3000">
                          <a:sym typeface="Helvetica"/>
                        </a:rPr>
                        <a:t>F</a:t>
                      </a:r>
                    </a:p>
                  </a:txBody>
                  <a:tcPr marL="50800" marR="50800" marT="50800" marB="50800" anchor="ctr" anchorCtr="0" horzOverflow="overflow">
                    <a:lnL w="38100">
                      <a:solidFill>
                        <a:srgbClr val="000000"/>
                      </a:solidFill>
                      <a:miter lim="400000"/>
                    </a:lnL>
                  </a:tcPr>
                </a:tc>
                <a:tc>
                  <a:txBody>
                    <a:bodyPr/>
                    <a:lstStyle/>
                    <a:p>
                      <a:pPr defTabSz="914400">
                        <a:defRPr sz="1800"/>
                      </a:pPr>
                      <a:r>
                        <a:rPr sz="3000">
                          <a:sym typeface="Helvetica"/>
                        </a:rPr>
                        <a:t>0.4</a:t>
                      </a:r>
                    </a:p>
                  </a:txBody>
                  <a:tcPr marL="50800" marR="50800" marT="50800" marB="50800" anchor="ctr" anchorCtr="0" horzOverflow="overflow">
                    <a:lnR w="38100">
                      <a:solidFill>
                        <a:srgbClr val="000000"/>
                      </a:solidFill>
                      <a:miter lim="400000"/>
                    </a:lnR>
                  </a:tcPr>
                </a:tc>
              </a:tr>
              <a:tr h="570896">
                <a:tc>
                  <a:txBody>
                    <a:bodyPr/>
                    <a:lstStyle/>
                    <a:p>
                      <a:pPr defTabSz="914400">
                        <a:defRPr sz="1800"/>
                      </a:pPr>
                      <a:r>
                        <a:rPr sz="3000">
                          <a:sym typeface="Helvetica"/>
                        </a:rPr>
                        <a:t>T</a:t>
                      </a:r>
                    </a:p>
                  </a:txBody>
                  <a:tcPr marL="50800" marR="50800" marT="50800" marB="50800" anchor="ctr" anchorCtr="0" horzOverflow="overflow">
                    <a:lnL w="38100">
                      <a:solidFill>
                        <a:srgbClr val="000000"/>
                      </a:solidFill>
                      <a:miter lim="400000"/>
                    </a:lnL>
                    <a:lnB w="38100">
                      <a:solidFill>
                        <a:srgbClr val="000000"/>
                      </a:solidFill>
                      <a:miter lim="400000"/>
                    </a:lnB>
                  </a:tcPr>
                </a:tc>
                <a:tc>
                  <a:txBody>
                    <a:bodyPr/>
                    <a:lstStyle/>
                    <a:p>
                      <a:pPr defTabSz="914400">
                        <a:defRPr sz="1800"/>
                      </a:pPr>
                      <a:r>
                        <a:rPr sz="3000">
                          <a:sym typeface="Helvetica"/>
                        </a:rPr>
                        <a:t>0.6</a:t>
                      </a:r>
                    </a:p>
                  </a:txBody>
                  <a:tcPr marL="50800" marR="50800" marT="50800" marB="50800" anchor="ctr" anchorCtr="0" horzOverflow="overflow">
                    <a:lnR w="38100">
                      <a:solidFill>
                        <a:srgbClr val="000000"/>
                      </a:solidFill>
                      <a:miter lim="400000"/>
                    </a:lnR>
                    <a:lnB w="38100">
                      <a:solidFill>
                        <a:srgbClr val="000000"/>
                      </a:solidFill>
                      <a:miter lim="400000"/>
                    </a:lnB>
                  </a:tcPr>
                </a:tc>
              </a:tr>
            </a:tbl>
          </a:graphicData>
        </a:graphic>
      </p:graphicFrame>
      <p:sp>
        <p:nvSpPr>
          <p:cNvPr id="264" name="Rectangle"/>
          <p:cNvSpPr/>
          <p:nvPr/>
        </p:nvSpPr>
        <p:spPr>
          <a:xfrm>
            <a:off x="6713163" y="7151358"/>
            <a:ext cx="4312659" cy="828461"/>
          </a:xfrm>
          <a:prstGeom prst="rect">
            <a:avLst/>
          </a:prstGeom>
          <a:ln w="63500">
            <a:solidFill>
              <a:srgbClr val="B51600"/>
            </a:solidFill>
            <a:miter lim="400000"/>
          </a:ln>
        </p:spPr>
        <p:txBody>
          <a:bodyPr lIns="71435" tIns="71435" rIns="71435" bIns="71435" anchor="ctr"/>
          <a:lstStyle/>
          <a:p>
            <a:pPr>
              <a:spcBef>
                <a:spcPts val="3600"/>
              </a:spcBef>
              <a:defRPr sz="4000">
                <a:solidFill>
                  <a:srgbClr val="000000"/>
                </a:solidFill>
                <a:latin typeface="Helvetica Neue Light"/>
                <a:ea typeface="Helvetica Neue Light"/>
                <a:cs typeface="Helvetica Neue Light"/>
                <a:sym typeface="Helvetica Neue Light"/>
              </a:defRPr>
            </a:pPr>
          </a:p>
        </p:txBody>
      </p:sp>
      <p:sp>
        <p:nvSpPr>
          <p:cNvPr id="265" name="Rectangle"/>
          <p:cNvSpPr/>
          <p:nvPr/>
        </p:nvSpPr>
        <p:spPr>
          <a:xfrm>
            <a:off x="6713163" y="8479783"/>
            <a:ext cx="4312659" cy="828461"/>
          </a:xfrm>
          <a:prstGeom prst="rect">
            <a:avLst/>
          </a:prstGeom>
          <a:ln w="63500">
            <a:solidFill>
              <a:srgbClr val="B51600"/>
            </a:solidFill>
            <a:miter lim="400000"/>
          </a:ln>
        </p:spPr>
        <p:txBody>
          <a:bodyPr lIns="71435" tIns="71435" rIns="71435" bIns="71435" anchor="ctr"/>
          <a:lstStyle/>
          <a:p>
            <a:pPr>
              <a:spcBef>
                <a:spcPts val="3600"/>
              </a:spcBef>
              <a:defRPr sz="4000">
                <a:solidFill>
                  <a:srgbClr val="000000"/>
                </a:solidFill>
                <a:latin typeface="Helvetica Neue Light"/>
                <a:ea typeface="Helvetica Neue Light"/>
                <a:cs typeface="Helvetica Neue Light"/>
                <a:sym typeface="Helvetica Neue Light"/>
              </a:defRPr>
            </a:pPr>
          </a:p>
        </p:txBody>
      </p:sp>
      <p:sp>
        <p:nvSpPr>
          <p:cNvPr id="266" name="Rectangle"/>
          <p:cNvSpPr/>
          <p:nvPr/>
        </p:nvSpPr>
        <p:spPr>
          <a:xfrm>
            <a:off x="14129846" y="7850685"/>
            <a:ext cx="2941643" cy="828461"/>
          </a:xfrm>
          <a:prstGeom prst="rect">
            <a:avLst/>
          </a:prstGeom>
          <a:ln w="63500">
            <a:solidFill>
              <a:srgbClr val="B51600"/>
            </a:solidFill>
            <a:miter lim="400000"/>
          </a:ln>
        </p:spPr>
        <p:txBody>
          <a:bodyPr lIns="71435" tIns="71435" rIns="71435" bIns="71435" anchor="ctr"/>
          <a:lstStyle/>
          <a:p>
            <a:pPr>
              <a:spcBef>
                <a:spcPts val="3600"/>
              </a:spcBef>
              <a:defRPr sz="4000">
                <a:solidFill>
                  <a:srgbClr val="000000"/>
                </a:solidFill>
                <a:latin typeface="Helvetica Neue Light"/>
                <a:ea typeface="Helvetica Neue Light"/>
                <a:cs typeface="Helvetica Neue Light"/>
                <a:sym typeface="Helvetica Neue Light"/>
              </a:defRPr>
            </a:pPr>
          </a:p>
        </p:txBody>
      </p:sp>
      <p:sp>
        <p:nvSpPr>
          <p:cNvPr id="267" name="Equation"/>
          <p:cNvSpPr txBox="1"/>
          <p:nvPr/>
        </p:nvSpPr>
        <p:spPr>
          <a:xfrm>
            <a:off x="8733429" y="6068140"/>
            <a:ext cx="272128" cy="377140"/>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sSub>
                    <m:e>
                      <m:r>
                        <a:rPr xmlns:a="http://schemas.openxmlformats.org/drawingml/2006/main" sz="3200" i="1">
                          <a:solidFill>
                            <a:srgbClr val="5E5E5E"/>
                          </a:solidFill>
                          <a:latin typeface="Cambria Math" panose="02040503050406030204" pitchFamily="18" charset="0"/>
                        </a:rPr>
                        <m:t>f</m:t>
                      </m:r>
                    </m:e>
                    <m:sub>
                      <m:r>
                        <a:rPr xmlns:a="http://schemas.openxmlformats.org/drawingml/2006/main" sz="3200" i="1">
                          <a:solidFill>
                            <a:srgbClr val="5E5E5E"/>
                          </a:solidFill>
                          <a:latin typeface="Cambria Math" panose="02040503050406030204" pitchFamily="18" charset="0"/>
                        </a:rPr>
                        <m:t>1</m:t>
                      </m:r>
                    </m:sub>
                  </m:sSub>
                </m:oMath>
              </m:oMathPara>
            </a14:m>
            <a:endParaRPr sz="3200">
              <a:solidFill>
                <a:srgbClr val="5E5E5E"/>
              </a:solidFill>
            </a:endParaRPr>
          </a:p>
        </p:txBody>
      </p:sp>
      <p:sp>
        <p:nvSpPr>
          <p:cNvPr id="268" name="Equation"/>
          <p:cNvSpPr txBox="1"/>
          <p:nvPr/>
        </p:nvSpPr>
        <p:spPr>
          <a:xfrm>
            <a:off x="15453061" y="6892583"/>
            <a:ext cx="295212" cy="377140"/>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sSub>
                    <m:e>
                      <m:r>
                        <a:rPr xmlns:a="http://schemas.openxmlformats.org/drawingml/2006/main" sz="3200" i="1">
                          <a:solidFill>
                            <a:srgbClr val="5E5E5E"/>
                          </a:solidFill>
                          <a:latin typeface="Cambria Math" panose="02040503050406030204" pitchFamily="18" charset="0"/>
                        </a:rPr>
                        <m:t>f</m:t>
                      </m:r>
                    </m:e>
                    <m:sub>
                      <m:r>
                        <a:rPr xmlns:a="http://schemas.openxmlformats.org/drawingml/2006/main" sz="3200" i="1">
                          <a:solidFill>
                            <a:srgbClr val="5E5E5E"/>
                          </a:solidFill>
                          <a:latin typeface="Cambria Math" panose="02040503050406030204" pitchFamily="18" charset="0"/>
                        </a:rPr>
                        <m:t>2</m:t>
                      </m:r>
                    </m:sub>
                  </m:sSub>
                </m:oMath>
              </m:oMathPara>
            </a14:m>
            <a:endParaRPr sz="3200">
              <a:solidFill>
                <a:srgbClr val="5E5E5E"/>
              </a:solidFill>
            </a:endParaR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4"/>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6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263"/>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266"/>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5" fill="hold">
                                  <p:stCondLst>
                                    <p:cond delay="0"/>
                                  </p:stCondLst>
                                  <p:iterate type="el" backwards="0">
                                    <p:tmAbs val="0"/>
                                  </p:iterate>
                                  <p:childTnLst>
                                    <p:set>
                                      <p:cBhvr>
                                        <p:cTn id="19" fill="hold"/>
                                        <p:tgtEl>
                                          <p:spTgt spid="2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5" grpId="2"/>
      <p:bldP build="whole" bldLvl="1" animBg="1" rev="0" advAuto="0" spid="268" grpId="5"/>
      <p:bldP build="whole" bldLvl="1" animBg="1" rev="0" advAuto="0" spid="266" grpId="4"/>
      <p:bldP build="whole" bldLvl="1" animBg="1" rev="0" advAuto="0" spid="264" grpId="1"/>
      <p:bldP build="whole" bldLvl="1" animBg="1" rev="0" advAuto="0" spid="263" grpId="3"/>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Variable Elimination"/>
          <p:cNvSpPr txBox="1"/>
          <p:nvPr>
            <p:ph type="title"/>
          </p:nvPr>
        </p:nvSpPr>
        <p:spPr>
          <a:xfrm>
            <a:off x="2667000" y="357185"/>
            <a:ext cx="19050000" cy="3036099"/>
          </a:xfrm>
          <a:prstGeom prst="rect">
            <a:avLst/>
          </a:prstGeom>
        </p:spPr>
        <p:txBody>
          <a:bodyPr/>
          <a:lstStyle/>
          <a:p>
            <a:pPr/>
            <a:r>
              <a:t>Variable Elimination</a:t>
            </a:r>
          </a:p>
        </p:txBody>
      </p:sp>
      <p:sp>
        <p:nvSpPr>
          <p:cNvPr id="271" name="Given observations   and query variable  , we want…"/>
          <p:cNvSpPr txBox="1"/>
          <p:nvPr>
            <p:ph type="body" idx="1"/>
          </p:nvPr>
        </p:nvSpPr>
        <p:spPr>
          <a:xfrm>
            <a:off x="2667000" y="3468246"/>
            <a:ext cx="19050000" cy="8840394"/>
          </a:xfrm>
          <a:prstGeom prst="rect">
            <a:avLst/>
          </a:prstGeom>
        </p:spPr>
        <p:txBody>
          <a:bodyPr/>
          <a:lstStyle/>
          <a:p>
            <a:pPr marL="476725" indent="-476725" defTabSz="640793">
              <a:spcBef>
                <a:spcPts val="2800"/>
              </a:spcBef>
              <a:defRPr sz="3400"/>
            </a:pPr>
            <a:r>
              <a:t>Given </a:t>
            </a:r>
            <a:r>
              <a:rPr>
                <a:solidFill>
                  <a:srgbClr val="C82506"/>
                </a:solidFill>
                <a:latin typeface="Helvetica Neue Medium"/>
                <a:ea typeface="Helvetica Neue Medium"/>
                <a:cs typeface="Helvetica Neue Medium"/>
                <a:sym typeface="Helvetica Neue Medium"/>
              </a:rPr>
              <a:t>observations</a:t>
            </a:r>
            <a:r>
              <a:t> </a:t>
            </a:r>
            <a14:m>
              <m:oMath>
                <m:sSub>
                  <m:e>
                    <m:r>
                      <a:rPr xmlns:a="http://schemas.openxmlformats.org/drawingml/2006/main" sz="4100" i="1">
                        <a:solidFill>
                          <a:srgbClr val="000000"/>
                        </a:solidFill>
                        <a:latin typeface="Cambria Math" panose="02040503050406030204" pitchFamily="18" charset="0"/>
                      </a:rPr>
                      <m:t>Y</m:t>
                    </m:r>
                  </m:e>
                  <m:sub>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Y</m:t>
                    </m:r>
                  </m:e>
                  <m:sub>
                    <m:r>
                      <a:rPr xmlns:a="http://schemas.openxmlformats.org/drawingml/2006/main" sz="4100" i="1">
                        <a:solidFill>
                          <a:srgbClr val="000000"/>
                        </a:solidFill>
                        <a:latin typeface="Cambria Math" panose="02040503050406030204" pitchFamily="18" charset="0"/>
                      </a:rPr>
                      <m:t>k</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k</m:t>
                    </m:r>
                  </m:sub>
                </m:sSub>
              </m:oMath>
            </a14:m>
            <a:r>
              <a:t> and query variable </a:t>
            </a:r>
            <a14:m>
              <m:oMath>
                <m:r>
                  <a:rPr xmlns:a="http://schemas.openxmlformats.org/drawingml/2006/main" sz="4100" i="1">
                    <a:solidFill>
                      <a:srgbClr val="000000"/>
                    </a:solidFill>
                    <a:latin typeface="Cambria Math" panose="02040503050406030204" pitchFamily="18" charset="0"/>
                  </a:rPr>
                  <m:t>Q</m:t>
                </m:r>
              </m:oMath>
            </a14:m>
            <a:r>
              <a:t>, we want</a:t>
            </a:r>
          </a:p>
          <a:p>
            <a:pPr marL="0" indent="0" algn="ctr" defTabSz="640793">
              <a:spcBef>
                <a:spcPts val="2800"/>
              </a:spcBef>
              <a:buSzTx/>
              <a:buNone/>
              <a:defRPr sz="4100">
                <a:latin typeface="Cambria Math"/>
                <a:ea typeface="Cambria Math"/>
                <a:cs typeface="Cambria Math"/>
                <a:sym typeface="Cambria Math"/>
              </a:defRPr>
            </a:pPr>
            <a14:m>
              <m:oMath>
                <m:r>
                  <a:rPr xmlns:a="http://schemas.openxmlformats.org/drawingml/2006/main" sz="4100" i="1">
                    <a:solidFill>
                      <a:srgbClr val="000000"/>
                    </a:solidFill>
                    <a:latin typeface="Cambria Math" panose="02040503050406030204" pitchFamily="18" charset="0"/>
                  </a:rPr>
                  <m:t>P</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Q</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Y</m:t>
                    </m:r>
                  </m:e>
                  <m:sub>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Y</m:t>
                    </m:r>
                  </m:e>
                  <m:sub>
                    <m:r>
                      <a:rPr xmlns:a="http://schemas.openxmlformats.org/drawingml/2006/main" sz="4100" i="1">
                        <a:solidFill>
                          <a:srgbClr val="000000"/>
                        </a:solidFill>
                        <a:latin typeface="Cambria Math" panose="02040503050406030204" pitchFamily="18" charset="0"/>
                      </a:rPr>
                      <m:t>k</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k</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f>
                  <m:fPr>
                    <m:ctrlPr>
                      <a:rPr xmlns:a="http://schemas.openxmlformats.org/drawingml/2006/main" sz="4100" i="1">
                        <a:solidFill>
                          <a:srgbClr val="000000"/>
                        </a:solidFill>
                        <a:latin typeface="Cambria Math" panose="02040503050406030204" pitchFamily="18" charset="0"/>
                      </a:rPr>
                    </m:ctrlPr>
                    <m:type m:val="bar"/>
                  </m:fPr>
                  <m:num>
                    <m:r>
                      <a:rPr xmlns:a="http://schemas.openxmlformats.org/drawingml/2006/main" sz="4100" i="1">
                        <a:solidFill>
                          <a:srgbClr val="000000"/>
                        </a:solidFill>
                        <a:latin typeface="Cambria Math" panose="02040503050406030204" pitchFamily="18" charset="0"/>
                      </a:rPr>
                      <m:t>P</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Q</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Y</m:t>
                        </m:r>
                      </m:e>
                      <m:sub>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Y</m:t>
                        </m:r>
                      </m:e>
                      <m:sub>
                        <m:r>
                          <a:rPr xmlns:a="http://schemas.openxmlformats.org/drawingml/2006/main" sz="4100" i="1">
                            <a:solidFill>
                              <a:srgbClr val="000000"/>
                            </a:solidFill>
                            <a:latin typeface="Cambria Math" panose="02040503050406030204" pitchFamily="18" charset="0"/>
                          </a:rPr>
                          <m:t>k</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k</m:t>
                        </m:r>
                      </m:sub>
                    </m:sSub>
                    <m:r>
                      <a:rPr xmlns:a="http://schemas.openxmlformats.org/drawingml/2006/main" sz="4100" i="1">
                        <a:solidFill>
                          <a:srgbClr val="000000"/>
                        </a:solidFill>
                        <a:latin typeface="Cambria Math" panose="02040503050406030204" pitchFamily="18" charset="0"/>
                      </a:rPr>
                      <m:t>)</m:t>
                    </m:r>
                  </m:num>
                  <m:den>
                    <m:sSub>
                      <m:e>
                        <m:r>
                          <a:rPr xmlns:a="http://schemas.openxmlformats.org/drawingml/2006/main" sz="4100" i="1">
                            <a:solidFill>
                              <a:srgbClr val="000000"/>
                            </a:solidFill>
                            <a:latin typeface="Cambria Math" panose="02040503050406030204" pitchFamily="18" charset="0"/>
                          </a:rPr>
                          <m:t>∑</m:t>
                        </m:r>
                      </m:e>
                      <m:sub>
                        <m:r>
                          <a:rPr xmlns:a="http://schemas.openxmlformats.org/drawingml/2006/main" sz="4100" i="1">
                            <a:solidFill>
                              <a:srgbClr val="000000"/>
                            </a:solidFill>
                            <a:latin typeface="Cambria Math" panose="02040503050406030204" pitchFamily="18" charset="0"/>
                          </a:rPr>
                          <m:t>q</m:t>
                        </m:r>
                        <m:r>
                          <a:rPr xmlns:a="http://schemas.openxmlformats.org/drawingml/2006/main" sz="4100" i="1">
                            <a:solidFill>
                              <a:srgbClr val="000000"/>
                            </a:solidFill>
                            <a:latin typeface="Cambria Math" panose="02040503050406030204" pitchFamily="18" charset="0"/>
                          </a:rPr>
                          <m:t>∈</m:t>
                        </m:r>
                        <m:r>
                          <m:rPr>
                            <m:sty m:val="p"/>
                          </m:rPr>
                          <a:rPr xmlns:a="http://schemas.openxmlformats.org/drawingml/2006/main" sz="4100" i="1">
                            <a:solidFill>
                              <a:srgbClr val="000000"/>
                            </a:solidFill>
                            <a:latin typeface="Cambria Math" panose="02040503050406030204" pitchFamily="18" charset="0"/>
                          </a:rPr>
                          <m:t>d</m:t>
                        </m:r>
                        <m:r>
                          <m:rPr>
                            <m:sty m:val="p"/>
                          </m:rPr>
                          <a:rPr xmlns:a="http://schemas.openxmlformats.org/drawingml/2006/main" sz="4100" i="1">
                            <a:solidFill>
                              <a:srgbClr val="000000"/>
                            </a:solidFill>
                            <a:latin typeface="Cambria Math" panose="02040503050406030204" pitchFamily="18" charset="0"/>
                          </a:rPr>
                          <m:t>o</m:t>
                        </m:r>
                        <m:r>
                          <m:rPr>
                            <m:sty m:val="p"/>
                          </m:rPr>
                          <a:rPr xmlns:a="http://schemas.openxmlformats.org/drawingml/2006/main" sz="4100" i="1">
                            <a:solidFill>
                              <a:srgbClr val="000000"/>
                            </a:solidFill>
                            <a:latin typeface="Cambria Math" panose="02040503050406030204" pitchFamily="18" charset="0"/>
                          </a:rPr>
                          <m:t>m</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Q</m:t>
                        </m:r>
                        <m:r>
                          <a:rPr xmlns:a="http://schemas.openxmlformats.org/drawingml/2006/main" sz="4100" i="1">
                            <a:solidFill>
                              <a:srgbClr val="000000"/>
                            </a:solidFill>
                            <a:latin typeface="Cambria Math" panose="02040503050406030204" pitchFamily="18" charset="0"/>
                          </a:rPr>
                          <m:t>)</m:t>
                        </m:r>
                      </m:sub>
                    </m:sSub>
                    <m:r>
                      <a:rPr xmlns:a="http://schemas.openxmlformats.org/drawingml/2006/main" sz="4100" i="1">
                        <a:solidFill>
                          <a:srgbClr val="000000"/>
                        </a:solidFill>
                        <a:latin typeface="Cambria Math" panose="02040503050406030204" pitchFamily="18" charset="0"/>
                      </a:rPr>
                      <m:t>P</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Q</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q</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Y</m:t>
                        </m:r>
                      </m:e>
                      <m:sub>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Y</m:t>
                        </m:r>
                      </m:e>
                      <m:sub>
                        <m:r>
                          <a:rPr xmlns:a="http://schemas.openxmlformats.org/drawingml/2006/main" sz="4100" i="1">
                            <a:solidFill>
                              <a:srgbClr val="000000"/>
                            </a:solidFill>
                            <a:latin typeface="Cambria Math" panose="02040503050406030204" pitchFamily="18" charset="0"/>
                          </a:rPr>
                          <m:t>k</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k</m:t>
                        </m:r>
                      </m:sub>
                    </m:sSub>
                    <m:r>
                      <a:rPr xmlns:a="http://schemas.openxmlformats.org/drawingml/2006/main" sz="4100" i="1">
                        <a:solidFill>
                          <a:srgbClr val="000000"/>
                        </a:solidFill>
                        <a:latin typeface="Cambria Math" panose="02040503050406030204" pitchFamily="18" charset="0"/>
                      </a:rPr>
                      <m:t>)</m:t>
                    </m:r>
                  </m:den>
                </m:f>
              </m:oMath>
            </a14:m>
            <a:r>
              <a:rPr sz="3400">
                <a:latin typeface="Helvetica Neue Light"/>
                <a:ea typeface="Helvetica Neue Light"/>
                <a:cs typeface="Helvetica Neue Light"/>
                <a:sym typeface="Helvetica Neue Light"/>
              </a:rPr>
              <a:t>.    </a:t>
            </a:r>
            <a:endParaRPr sz="3400"/>
          </a:p>
          <a:p>
            <a:pPr marL="476725" indent="-476725" defTabSz="640793">
              <a:spcBef>
                <a:spcPts val="2800"/>
              </a:spcBef>
              <a:defRPr sz="3400"/>
            </a:pPr>
            <a:r>
              <a:t>Basic idea of variable elimination:</a:t>
            </a:r>
          </a:p>
          <a:p>
            <a:pPr lvl="2" marL="1671635" indent="-681037" defTabSz="640793">
              <a:spcBef>
                <a:spcPts val="2800"/>
              </a:spcBef>
              <a:buSzPct val="100000"/>
              <a:buAutoNum type="arabicPeriod" startAt="1"/>
              <a:defRPr sz="3400"/>
            </a:pPr>
            <a:r>
              <a:t>Condition on observations by </a:t>
            </a:r>
            <a:r>
              <a:rPr>
                <a:solidFill>
                  <a:srgbClr val="C82506"/>
                </a:solidFill>
                <a:latin typeface="Helvetica Neue Medium"/>
                <a:ea typeface="Helvetica Neue Medium"/>
                <a:cs typeface="Helvetica Neue Medium"/>
                <a:sym typeface="Helvetica Neue Medium"/>
              </a:rPr>
              <a:t>conditioning</a:t>
            </a:r>
          </a:p>
          <a:p>
            <a:pPr lvl="2" marL="1671635" indent="-681037" defTabSz="640793">
              <a:spcBef>
                <a:spcPts val="2800"/>
              </a:spcBef>
              <a:buSzPct val="100000"/>
              <a:buAutoNum type="arabicPeriod" startAt="1"/>
              <a:defRPr sz="3400"/>
            </a:pPr>
            <a:r>
              <a:t>Construct joint distribution factor by </a:t>
            </a:r>
            <a:r>
              <a:rPr>
                <a:solidFill>
                  <a:srgbClr val="C82506"/>
                </a:solidFill>
                <a:latin typeface="Helvetica Neue Medium"/>
                <a:ea typeface="Helvetica Neue Medium"/>
                <a:cs typeface="Helvetica Neue Medium"/>
                <a:sym typeface="Helvetica Neue Medium"/>
              </a:rPr>
              <a:t>multiplication</a:t>
            </a:r>
          </a:p>
          <a:p>
            <a:pPr lvl="2" marL="1671635" indent="-681037" defTabSz="640793">
              <a:spcBef>
                <a:spcPts val="2800"/>
              </a:spcBef>
              <a:buSzPct val="100000"/>
              <a:buAutoNum type="arabicPeriod" startAt="1"/>
              <a:defRPr sz="3400"/>
            </a:pPr>
            <a:r>
              <a:t>Remove unwanted variables (neither query nor observed) by </a:t>
            </a:r>
            <a:r>
              <a:rPr>
                <a:solidFill>
                  <a:srgbClr val="C82506"/>
                </a:solidFill>
                <a:latin typeface="Helvetica Neue Medium"/>
                <a:ea typeface="Helvetica Neue Medium"/>
                <a:cs typeface="Helvetica Neue Medium"/>
                <a:sym typeface="Helvetica Neue Medium"/>
              </a:rPr>
              <a:t>summing out</a:t>
            </a:r>
            <a:endParaRPr>
              <a:solidFill>
                <a:srgbClr val="C82506"/>
              </a:solidFill>
              <a:latin typeface="Helvetica Neue Medium"/>
              <a:ea typeface="Helvetica Neue Medium"/>
              <a:cs typeface="Helvetica Neue Medium"/>
              <a:sym typeface="Helvetica Neue Medium"/>
            </a:endParaRPr>
          </a:p>
          <a:p>
            <a:pPr lvl="2" marL="1671635" indent="-681037" defTabSz="640793">
              <a:spcBef>
                <a:spcPts val="2800"/>
              </a:spcBef>
              <a:buSzPct val="100000"/>
              <a:buAutoNum type="arabicPeriod" startAt="1"/>
              <a:defRPr sz="3400">
                <a:solidFill>
                  <a:srgbClr val="C82506"/>
                </a:solidFill>
                <a:latin typeface="Helvetica Neue Medium"/>
                <a:ea typeface="Helvetica Neue Medium"/>
                <a:cs typeface="Helvetica Neue Medium"/>
                <a:sym typeface="Helvetica Neue Medium"/>
              </a:defRPr>
            </a:pPr>
            <a:r>
              <a:t>Normalize</a:t>
            </a:r>
            <a:r>
              <a:rPr>
                <a:solidFill>
                  <a:srgbClr val="000000"/>
                </a:solidFill>
                <a:latin typeface="Helvetica Neue Light"/>
                <a:ea typeface="Helvetica Neue Light"/>
                <a:cs typeface="Helvetica Neue Light"/>
                <a:sym typeface="Helvetica Neue Light"/>
              </a:rPr>
              <a:t> at the end</a:t>
            </a:r>
          </a:p>
          <a:p>
            <a:pPr marL="476725" indent="-476725" defTabSz="640793">
              <a:spcBef>
                <a:spcPts val="2800"/>
              </a:spcBef>
              <a:defRPr sz="3400"/>
            </a:pPr>
            <a:r>
              <a:t>Doing these steps in order is </a:t>
            </a:r>
            <a:r>
              <a:rPr>
                <a:solidFill>
                  <a:srgbClr val="C82506"/>
                </a:solidFill>
                <a:latin typeface="Helvetica Neue Medium"/>
                <a:ea typeface="Helvetica Neue Medium"/>
                <a:cs typeface="Helvetica Neue Medium"/>
                <a:sym typeface="Helvetica Neue Medium"/>
              </a:rPr>
              <a:t>correct</a:t>
            </a:r>
            <a:r>
              <a:t> but not </a:t>
            </a:r>
            <a:r>
              <a:rPr>
                <a:solidFill>
                  <a:srgbClr val="C82506"/>
                </a:solidFill>
                <a:latin typeface="Helvetica Neue Medium"/>
                <a:ea typeface="Helvetica Neue Medium"/>
                <a:cs typeface="Helvetica Neue Medium"/>
                <a:sym typeface="Helvetica Neue Medium"/>
              </a:rPr>
              <a:t>efficient</a:t>
            </a:r>
          </a:p>
          <a:p>
            <a:pPr marL="476725" indent="-476725" defTabSz="640793">
              <a:spcBef>
                <a:spcPts val="2800"/>
              </a:spcBef>
              <a:defRPr sz="3400"/>
            </a:pPr>
            <a:r>
              <a:t>Efficiency comes from </a:t>
            </a:r>
            <a:r>
              <a:rPr>
                <a:solidFill>
                  <a:srgbClr val="C82506"/>
                </a:solidFill>
                <a:latin typeface="Helvetica Neue Medium"/>
                <a:ea typeface="Helvetica Neue Medium"/>
                <a:cs typeface="Helvetica Neue Medium"/>
                <a:sym typeface="Helvetica Neue Medium"/>
              </a:rPr>
              <a:t>interleaving</a:t>
            </a:r>
            <a:r>
              <a:t> the order of operations</a:t>
            </a:r>
          </a:p>
        </p:txBody>
      </p:sp>
      <p:sp>
        <p:nvSpPr>
          <p:cNvPr id="272" name="Rectangle"/>
          <p:cNvSpPr/>
          <p:nvPr/>
        </p:nvSpPr>
        <p:spPr>
          <a:xfrm>
            <a:off x="3683256" y="8053174"/>
            <a:ext cx="15496453" cy="1803368"/>
          </a:xfrm>
          <a:prstGeom prst="rect">
            <a:avLst/>
          </a:prstGeom>
          <a:ln w="127000">
            <a:solidFill>
              <a:srgbClr val="B51600"/>
            </a:solidFill>
            <a:miter lim="400000"/>
          </a:ln>
        </p:spPr>
        <p:txBody>
          <a:bodyPr lIns="71435" tIns="71435" rIns="71435" bIns="71435" anchor="ctr"/>
          <a:lstStyle/>
          <a:p>
            <a:pPr>
              <a:spcBef>
                <a:spcPts val="3600"/>
              </a:spcBef>
              <a:defRPr sz="4000">
                <a:solidFill>
                  <a:srgbClr val="000000"/>
                </a:solidFill>
                <a:latin typeface="Helvetica Neue Light"/>
                <a:ea typeface="Helvetica Neue Light"/>
                <a:cs typeface="Helvetica Neue Light"/>
                <a:sym typeface="Helvetica Neue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71">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71">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271">
                                            <p:txEl>
                                              <p:pRg st="2" end="2"/>
                                            </p:txEl>
                                          </p:spTgt>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1" fill="hold">
                                  <p:stCondLst>
                                    <p:cond delay="0"/>
                                  </p:stCondLst>
                                  <p:iterate type="el" backwards="0">
                                    <p:tmAbs val="0"/>
                                  </p:iterate>
                                  <p:childTnLst>
                                    <p:set>
                                      <p:cBhvr>
                                        <p:cTn id="17" fill="hold"/>
                                        <p:tgtEl>
                                          <p:spTgt spid="271">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0" presetID="1" grpId="1" fill="hold">
                                  <p:stCondLst>
                                    <p:cond delay="0"/>
                                  </p:stCondLst>
                                  <p:iterate type="el" backwards="0">
                                    <p:tmAbs val="0"/>
                                  </p:iterate>
                                  <p:childTnLst>
                                    <p:set>
                                      <p:cBhvr>
                                        <p:cTn id="21" fill="hold"/>
                                        <p:tgtEl>
                                          <p:spTgt spid="271">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0" presetID="1" grpId="1" fill="hold">
                                  <p:stCondLst>
                                    <p:cond delay="0"/>
                                  </p:stCondLst>
                                  <p:iterate type="el" backwards="0">
                                    <p:tmAbs val="0"/>
                                  </p:iterate>
                                  <p:childTnLst>
                                    <p:set>
                                      <p:cBhvr>
                                        <p:cTn id="25" fill="hold"/>
                                        <p:tgtEl>
                                          <p:spTgt spid="271">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1" fill="hold">
                                  <p:stCondLst>
                                    <p:cond delay="0"/>
                                  </p:stCondLst>
                                  <p:iterate type="el" backwards="0">
                                    <p:tmAbs val="0"/>
                                  </p:iterate>
                                  <p:childTnLst>
                                    <p:set>
                                      <p:cBhvr>
                                        <p:cTn id="29" fill="hold"/>
                                        <p:tgtEl>
                                          <p:spTgt spid="271">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0" presetID="1" grpId="1" fill="hold">
                                  <p:stCondLst>
                                    <p:cond delay="0"/>
                                  </p:stCondLst>
                                  <p:iterate type="el" backwards="0">
                                    <p:tmAbs val="0"/>
                                  </p:iterate>
                                  <p:childTnLst>
                                    <p:set>
                                      <p:cBhvr>
                                        <p:cTn id="33" fill="hold"/>
                                        <p:tgtEl>
                                          <p:spTgt spid="271">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1" fill="hold">
                                  <p:stCondLst>
                                    <p:cond delay="0"/>
                                  </p:stCondLst>
                                  <p:iterate type="el" backwards="0">
                                    <p:tmAbs val="0"/>
                                  </p:iterate>
                                  <p:childTnLst>
                                    <p:set>
                                      <p:cBhvr>
                                        <p:cTn id="37" fill="hold"/>
                                        <p:tgtEl>
                                          <p:spTgt spid="271">
                                            <p:txEl>
                                              <p:pRg st="8" end="8"/>
                                            </p:txEl>
                                          </p:spTgt>
                                        </p:tgtEl>
                                        <p:attrNameLst>
                                          <p:attrName>style.visibility</p:attrName>
                                        </p:attrNameLst>
                                      </p:cBhvr>
                                      <p:to>
                                        <p:strVal val="visible"/>
                                      </p:to>
                                    </p:set>
                                  </p:childTnLst>
                                </p:cTn>
                              </p:par>
                            </p:childTnLst>
                          </p:cTn>
                        </p:par>
                        <p:par>
                          <p:cTn id="38" fill="hold">
                            <p:stCondLst>
                              <p:cond delay="0"/>
                            </p:stCondLst>
                            <p:childTnLst>
                              <p:par>
                                <p:cTn id="39" presetClass="entr" nodeType="afterEffect" presetSubtype="0" presetID="1" grpId="2" fill="hold">
                                  <p:stCondLst>
                                    <p:cond delay="0"/>
                                  </p:stCondLst>
                                  <p:iterate type="el" backwards="0">
                                    <p:tmAbs val="0"/>
                                  </p:iterate>
                                  <p:childTnLst>
                                    <p:set>
                                      <p:cBhvr>
                                        <p:cTn id="40" fill="hold"/>
                                        <p:tgtEl>
                                          <p:spTgt spid="2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2" grpId="2"/>
      <p:bldP build="p" bldLvl="5" animBg="1" rev="0" advAuto="0" spid="271"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Sums of Products"/>
          <p:cNvSpPr txBox="1"/>
          <p:nvPr>
            <p:ph type="title"/>
          </p:nvPr>
        </p:nvSpPr>
        <p:spPr>
          <a:xfrm>
            <a:off x="2667000" y="357185"/>
            <a:ext cx="19050000" cy="3036099"/>
          </a:xfrm>
          <a:prstGeom prst="rect">
            <a:avLst/>
          </a:prstGeom>
        </p:spPr>
        <p:txBody>
          <a:bodyPr/>
          <a:lstStyle/>
          <a:p>
            <a:pPr/>
            <a:r>
              <a:t>Sums of Products</a:t>
            </a:r>
          </a:p>
        </p:txBody>
      </p:sp>
      <p:sp>
        <p:nvSpPr>
          <p:cNvPr id="275" name="The computationally intensive part of variable elimination is computing sums of products…"/>
          <p:cNvSpPr txBox="1"/>
          <p:nvPr>
            <p:ph type="body" idx="1"/>
          </p:nvPr>
        </p:nvSpPr>
        <p:spPr>
          <a:xfrm>
            <a:off x="2606596" y="3579896"/>
            <a:ext cx="18254073" cy="8840391"/>
          </a:xfrm>
          <a:prstGeom prst="rect">
            <a:avLst/>
          </a:prstGeom>
        </p:spPr>
        <p:txBody>
          <a:bodyPr/>
          <a:lstStyle/>
          <a:p>
            <a:pPr marL="0" indent="0">
              <a:buSzTx/>
              <a:buNone/>
            </a:pPr>
          </a:p>
          <a:p>
            <a:pPr marL="0" indent="0">
              <a:buSzTx/>
              <a:buNone/>
            </a:pPr>
            <a:r>
              <a:t>The computationally intensive part of variable elimination is computing </a:t>
            </a:r>
            <a:r>
              <a:rPr>
                <a:solidFill>
                  <a:srgbClr val="C82506"/>
                </a:solidFill>
                <a:latin typeface="Helvetica Neue Medium"/>
                <a:ea typeface="Helvetica Neue Medium"/>
                <a:cs typeface="Helvetica Neue Medium"/>
                <a:sym typeface="Helvetica Neue Medium"/>
              </a:rPr>
              <a:t>sums</a:t>
            </a:r>
            <a:r>
              <a:t> of </a:t>
            </a:r>
            <a:r>
              <a:rPr>
                <a:solidFill>
                  <a:srgbClr val="C82506"/>
                </a:solidFill>
                <a:latin typeface="Helvetica Neue Medium"/>
                <a:ea typeface="Helvetica Neue Medium"/>
                <a:cs typeface="Helvetica Neue Medium"/>
                <a:sym typeface="Helvetica Neue Medium"/>
              </a:rPr>
              <a:t>products</a:t>
            </a:r>
            <a:endParaRPr>
              <a:solidFill>
                <a:srgbClr val="C82506"/>
              </a:solidFill>
              <a:latin typeface="Helvetica Neue Medium"/>
              <a:ea typeface="Helvetica Neue Medium"/>
              <a:cs typeface="Helvetica Neue Medium"/>
              <a:sym typeface="Helvetica Neue Medium"/>
            </a:endParaRPr>
          </a:p>
          <a:p>
            <a:pPr marL="0" indent="0">
              <a:buSzTx/>
              <a:buNone/>
              <a:defRPr b="1">
                <a:latin typeface="+mn-lt"/>
                <a:ea typeface="+mn-ea"/>
                <a:cs typeface="+mn-cs"/>
                <a:sym typeface="Helvetica Neue"/>
              </a:defRPr>
            </a:pPr>
            <a:r>
              <a:t>Example</a:t>
            </a:r>
            <a:r>
              <a:rPr b="0">
                <a:latin typeface="Helvetica Neue Light"/>
                <a:ea typeface="Helvetica Neue Light"/>
                <a:cs typeface="Helvetica Neue Light"/>
                <a:sym typeface="Helvetica Neue Light"/>
              </a:rPr>
              <a:t>: multiply factors </a:t>
            </a:r>
            <a14:m>
              <m:oMath>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Q</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A</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B</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C</m:t>
                </m:r>
                <m:r>
                  <a:rPr xmlns:a="http://schemas.openxmlformats.org/drawingml/2006/main" sz="5300" i="1">
                    <a:solidFill>
                      <a:srgbClr val="000000"/>
                    </a:solidFill>
                    <a:latin typeface="Cambria Math" panose="02040503050406030204" pitchFamily="18" charset="0"/>
                  </a:rPr>
                  <m:t>)</m:t>
                </m:r>
              </m:oMath>
            </a14:m>
            <a:r>
              <a:rPr b="0">
                <a:latin typeface="Helvetica Neue Light"/>
                <a:ea typeface="Helvetica Neue Light"/>
                <a:cs typeface="Helvetica Neue Light"/>
                <a:sym typeface="Helvetica Neue Light"/>
              </a:rPr>
              <a:t>, </a:t>
            </a:r>
            <a14:m>
              <m:oMath>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2</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C</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D</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E</m:t>
                </m:r>
                <m:r>
                  <a:rPr xmlns:a="http://schemas.openxmlformats.org/drawingml/2006/main" sz="5300" i="1">
                    <a:solidFill>
                      <a:srgbClr val="000000"/>
                    </a:solidFill>
                    <a:latin typeface="Cambria Math" panose="02040503050406030204" pitchFamily="18" charset="0"/>
                  </a:rPr>
                  <m:t>)</m:t>
                </m:r>
              </m:oMath>
            </a14:m>
            <a:r>
              <a:rPr b="0">
                <a:latin typeface="Helvetica Neue Light"/>
                <a:ea typeface="Helvetica Neue Light"/>
                <a:cs typeface="Helvetica Neue Light"/>
                <a:sym typeface="Helvetica Neue Light"/>
              </a:rPr>
              <a:t>; sum out </a:t>
            </a:r>
            <a14:m>
              <m:oMath>
                <m:r>
                  <a:rPr xmlns:a="http://schemas.openxmlformats.org/drawingml/2006/main" sz="5300" i="1">
                    <a:solidFill>
                      <a:srgbClr val="000000"/>
                    </a:solidFill>
                    <a:latin typeface="Cambria Math" panose="02040503050406030204" pitchFamily="18" charset="0"/>
                  </a:rPr>
                  <m:t>A</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E</m:t>
                </m:r>
              </m:oMath>
            </a14:m>
            <a:endParaRPr i="1"/>
          </a:p>
          <a:p>
            <a:pPr marL="777306" indent="-777306">
              <a:buSzPct val="100000"/>
              <a:buAutoNum type="arabicPeriod" startAt="1"/>
              <a:defRPr sz="5300">
                <a:latin typeface="Cambria Math"/>
                <a:ea typeface="Cambria Math"/>
                <a:cs typeface="Cambria Math"/>
                <a:sym typeface="Cambria Math"/>
              </a:defRPr>
            </a:pPr>
            <a14:m>
              <m:oMath>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3</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Q</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A</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B</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C</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D</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E</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Q</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A</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B</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C</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2</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C</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D</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E</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p>
                  <m:e>
                    <m:r>
                      <a:rPr xmlns:a="http://schemas.openxmlformats.org/drawingml/2006/main" sz="5300" i="1">
                        <a:solidFill>
                          <a:srgbClr val="FF0000"/>
                        </a:solidFill>
                        <a:latin typeface="Cambria Math" panose="02040503050406030204" pitchFamily="18" charset="0"/>
                      </a:rPr>
                      <m:t>2</m:t>
                    </m:r>
                  </m:e>
                  <m:sup>
                    <m:r>
                      <a:rPr xmlns:a="http://schemas.openxmlformats.org/drawingml/2006/main" sz="5300" i="1">
                        <a:solidFill>
                          <a:srgbClr val="FF0000"/>
                        </a:solidFill>
                        <a:latin typeface="Cambria Math" panose="02040503050406030204" pitchFamily="18" charset="0"/>
                      </a:rPr>
                      <m:t>6</m:t>
                    </m:r>
                  </m:sup>
                </m:sSup>
                <m:r>
                  <m:rPr>
                    <m:nor/>
                  </m:rPr>
                  <a:rPr xmlns:a="http://schemas.openxmlformats.org/drawingml/2006/main" sz="5300" i="1">
                    <a:solidFill>
                      <a:srgbClr val="000000"/>
                    </a:solidFill>
                    <a:latin typeface="Cambria Math" panose="02040503050406030204" pitchFamily="18" charset="0"/>
                  </a:rPr>
                  <m:t>multiplications</m:t>
                </m:r>
              </m:oMath>
            </a14:m>
            <a:r>
              <a:rPr sz="4400">
                <a:latin typeface="Helvetica Neue Light"/>
                <a:ea typeface="Helvetica Neue Light"/>
                <a:cs typeface="Helvetica Neue Light"/>
                <a:sym typeface="Helvetica Neue Light"/>
              </a:rPr>
              <a:t> </a:t>
            </a:r>
            <a:endParaRPr sz="4400">
              <a:latin typeface="Helvetica Neue Light"/>
              <a:ea typeface="Helvetica Neue Light"/>
              <a:cs typeface="Helvetica Neue Light"/>
              <a:sym typeface="Helvetica Neue Light"/>
            </a:endParaRPr>
          </a:p>
          <a:p>
            <a:pPr marL="777306" indent="-777306">
              <a:buSzPct val="100000"/>
              <a:buAutoNum type="arabicPeriod" startAt="1"/>
              <a:defRPr sz="5300">
                <a:latin typeface="Cambria Math"/>
                <a:ea typeface="Cambria Math"/>
                <a:cs typeface="Cambria Math"/>
                <a:sym typeface="Cambria Math"/>
              </a:defRPr>
            </a:pPr>
            <a14:m>
              <m:oMathPara>
                <m:oMathParaPr>
                  <m:jc m:val="left"/>
                </m:oMathParaPr>
                <m:oMath>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4</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Q</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B</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C</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D</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limLow>
                    <m:e>
                      <m:r>
                        <a:rPr xmlns:a="http://schemas.openxmlformats.org/drawingml/2006/main" sz="5300" i="1">
                          <a:solidFill>
                            <a:srgbClr val="000000"/>
                          </a:solidFill>
                          <a:latin typeface="Cambria Math" panose="02040503050406030204" pitchFamily="18" charset="0"/>
                        </a:rPr>
                        <m:t>∑</m:t>
                      </m:r>
                    </m:e>
                    <m:lim>
                      <m:r>
                        <a:rPr xmlns:a="http://schemas.openxmlformats.org/drawingml/2006/main" sz="5300" i="1">
                          <a:solidFill>
                            <a:srgbClr val="000000"/>
                          </a:solidFill>
                          <a:latin typeface="Cambria Math" panose="02040503050406030204" pitchFamily="18" charset="0"/>
                        </a:rPr>
                        <m:t>A</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E</m:t>
                      </m:r>
                    </m:lim>
                  </m:limLow>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3</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Q</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A</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B</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C</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D</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E</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FF0000"/>
                      </a:solidFill>
                      <a:latin typeface="Cambria Math" panose="02040503050406030204" pitchFamily="18" charset="0"/>
                    </a:rPr>
                    <m:t>3</m:t>
                  </m:r>
                  <m:r>
                    <a:rPr xmlns:a="http://schemas.openxmlformats.org/drawingml/2006/main" sz="5300" i="1">
                      <a:solidFill>
                        <a:srgbClr val="FF0000"/>
                      </a:solidFill>
                      <a:latin typeface="Cambria Math" panose="02040503050406030204" pitchFamily="18" charset="0"/>
                    </a:rPr>
                    <m:t>×</m:t>
                  </m:r>
                  <m:r>
                    <a:rPr xmlns:a="http://schemas.openxmlformats.org/drawingml/2006/main" sz="5300" i="1">
                      <a:solidFill>
                        <a:srgbClr val="FF0000"/>
                      </a:solidFill>
                      <a:latin typeface="Cambria Math" panose="02040503050406030204" pitchFamily="18" charset="0"/>
                    </a:rPr>
                    <m:t>16</m:t>
                  </m:r>
                  <m:r>
                    <m:rPr>
                      <m:nor/>
                    </m:rPr>
                    <a:rPr xmlns:a="http://schemas.openxmlformats.org/drawingml/2006/main" sz="5300" i="1">
                      <a:solidFill>
                        <a:srgbClr val="000000"/>
                      </a:solidFill>
                      <a:latin typeface="Cambria Math" panose="02040503050406030204" pitchFamily="18" charset="0"/>
                    </a:rPr>
                    <m:t>additions</m:t>
                  </m:r>
                </m:oMath>
              </m:oMathPara>
            </a14:m>
            <a:endParaRPr sz="5000"/>
          </a:p>
          <a:p>
            <a:pPr marL="0" indent="0">
              <a:buSzTx/>
              <a:buNone/>
            </a:pPr>
            <a:r>
              <a:t>Total: </a:t>
            </a:r>
            <a:r>
              <a:rPr>
                <a:solidFill>
                  <a:srgbClr val="C82506"/>
                </a:solidFill>
                <a:latin typeface="Helvetica Neue Medium"/>
                <a:ea typeface="Helvetica Neue Medium"/>
                <a:cs typeface="Helvetica Neue Medium"/>
                <a:sym typeface="Helvetica Neue Medium"/>
              </a:rPr>
              <a:t>112</a:t>
            </a:r>
            <a:r>
              <a:t> arithmetic operations</a:t>
            </a:r>
          </a:p>
        </p:txBody>
      </p:sp>
      <p:grpSp>
        <p:nvGrpSpPr>
          <p:cNvPr id="278" name="Group"/>
          <p:cNvGrpSpPr/>
          <p:nvPr/>
        </p:nvGrpSpPr>
        <p:grpSpPr>
          <a:xfrm>
            <a:off x="4416093" y="3044058"/>
            <a:ext cx="14635083" cy="1664725"/>
            <a:chOff x="0" y="0"/>
            <a:chExt cx="14635081" cy="1664724"/>
          </a:xfrm>
        </p:grpSpPr>
        <p:sp>
          <p:nvSpPr>
            <p:cNvPr id="276" name="Construct joint distribution factor by multiplication…"/>
            <p:cNvSpPr txBox="1"/>
            <p:nvPr/>
          </p:nvSpPr>
          <p:spPr>
            <a:xfrm>
              <a:off x="-1" y="220349"/>
              <a:ext cx="14605314" cy="12240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p>
              <a:pPr lvl="2" marL="2143125" indent="-873125" algn="l">
                <a:spcBef>
                  <a:spcPts val="5900"/>
                </a:spcBef>
                <a:buSzPct val="100000"/>
                <a:buAutoNum type="arabicPeriod" startAt="2"/>
                <a:defRPr sz="3000">
                  <a:solidFill>
                    <a:srgbClr val="000000"/>
                  </a:solidFill>
                  <a:latin typeface="Helvetica Neue Light"/>
                  <a:ea typeface="Helvetica Neue Light"/>
                  <a:cs typeface="Helvetica Neue Light"/>
                  <a:sym typeface="Helvetica Neue Light"/>
                </a:defRPr>
              </a:pPr>
              <a:r>
                <a:t>Construct joint distribution factor by </a:t>
              </a:r>
              <a:r>
                <a:rPr>
                  <a:solidFill>
                    <a:srgbClr val="C82506"/>
                  </a:solidFill>
                  <a:latin typeface="Helvetica Neue Medium"/>
                  <a:ea typeface="Helvetica Neue Medium"/>
                  <a:cs typeface="Helvetica Neue Medium"/>
                  <a:sym typeface="Helvetica Neue Medium"/>
                </a:rPr>
                <a:t>multiplication</a:t>
              </a:r>
            </a:p>
            <a:p>
              <a:pPr lvl="2" marL="2143125" indent="-873125" algn="l">
                <a:spcBef>
                  <a:spcPts val="1200"/>
                </a:spcBef>
                <a:buSzPct val="100000"/>
                <a:buAutoNum type="arabicPeriod" startAt="2"/>
                <a:defRPr sz="3000">
                  <a:solidFill>
                    <a:srgbClr val="000000"/>
                  </a:solidFill>
                  <a:latin typeface="Helvetica Neue Light"/>
                  <a:ea typeface="Helvetica Neue Light"/>
                  <a:cs typeface="Helvetica Neue Light"/>
                  <a:sym typeface="Helvetica Neue Light"/>
                </a:defRPr>
              </a:pPr>
              <a:r>
                <a:t>Remove unwanted variables (neither query nor observed) by </a:t>
              </a:r>
              <a:r>
                <a:rPr>
                  <a:solidFill>
                    <a:srgbClr val="C82506"/>
                  </a:solidFill>
                  <a:latin typeface="Helvetica Neue Medium"/>
                  <a:ea typeface="Helvetica Neue Medium"/>
                  <a:cs typeface="Helvetica Neue Medium"/>
                  <a:sym typeface="Helvetica Neue Medium"/>
                </a:rPr>
                <a:t>summing out</a:t>
              </a:r>
            </a:p>
          </p:txBody>
        </p:sp>
        <p:sp>
          <p:nvSpPr>
            <p:cNvPr id="277" name="Rectangle"/>
            <p:cNvSpPr/>
            <p:nvPr/>
          </p:nvSpPr>
          <p:spPr>
            <a:xfrm>
              <a:off x="857691" y="0"/>
              <a:ext cx="13777391" cy="1664725"/>
            </a:xfrm>
            <a:prstGeom prst="rect">
              <a:avLst/>
            </a:prstGeom>
            <a:noFill/>
            <a:ln w="127000" cap="flat">
              <a:solidFill>
                <a:srgbClr val="B51600"/>
              </a:solidFill>
              <a:prstDash val="solid"/>
              <a:miter lim="400000"/>
            </a:ln>
            <a:effectLst/>
          </p:spPr>
          <p:txBody>
            <a:bodyPr wrap="square" lIns="71435" tIns="71435" rIns="71435" bIns="71435" numCol="1" anchor="ctr">
              <a:noAutofit/>
            </a:bodyPr>
            <a:lstStyle/>
            <a:p>
              <a:pPr>
                <a:spcBef>
                  <a:spcPts val="3600"/>
                </a:spcBef>
                <a:defRPr sz="4000">
                  <a:solidFill>
                    <a:srgbClr val="000000"/>
                  </a:solidFill>
                  <a:latin typeface="Helvetica Neue Light"/>
                  <a:ea typeface="Helvetica Neue Light"/>
                  <a:cs typeface="Helvetica Neue Light"/>
                  <a:sym typeface="Helvetica Neue Light"/>
                </a:defRPr>
              </a:pPr>
            </a:p>
          </p:txBody>
        </p:sp>
      </p:grpSp>
      <p:sp>
        <p:nvSpPr>
          <p:cNvPr id="279" name="(*) For all numerical examples,…"/>
          <p:cNvSpPr txBox="1"/>
          <p:nvPr/>
        </p:nvSpPr>
        <p:spPr>
          <a:xfrm>
            <a:off x="18183082" y="11914399"/>
            <a:ext cx="5702933" cy="1096693"/>
          </a:xfrm>
          <a:prstGeom prst="rect">
            <a:avLst/>
          </a:prstGeom>
          <a:ln w="12700">
            <a:miter lim="400000"/>
          </a:ln>
          <a:extLst>
            <a:ext uri="{C572A759-6A51-4108-AA02-DFA0A04FC94B}">
              <ma14:wrappingTextBoxFlag xmlns:ma14="http://schemas.microsoft.com/office/mac/drawingml/2011/main" val="1"/>
            </a:ext>
          </a:extLst>
        </p:spPr>
        <p:txBody>
          <a:bodyPr wrap="none" lIns="71435" tIns="71435" rIns="71435" bIns="71435" anchor="ctr">
            <a:spAutoFit/>
          </a:bodyPr>
          <a:lstStyle/>
          <a:p>
            <a:pPr>
              <a:defRPr>
                <a:latin typeface="+mn-lt"/>
                <a:ea typeface="+mn-ea"/>
                <a:cs typeface="+mn-cs"/>
                <a:sym typeface="Helvetica Neue"/>
              </a:defRPr>
            </a:pPr>
            <a:r>
              <a:t>(*) For all numerical examples, </a:t>
            </a:r>
          </a:p>
          <a:p>
            <a:pPr algn="r">
              <a:defRPr>
                <a:latin typeface="+mn-lt"/>
                <a:ea typeface="+mn-ea"/>
                <a:cs typeface="+mn-cs"/>
                <a:sym typeface="Helvetica Neue"/>
              </a:defRPr>
            </a:pPr>
            <a:r>
              <a:t>we assume binary domains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2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2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2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275">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5"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Efficient Sums of Products"/>
          <p:cNvSpPr txBox="1"/>
          <p:nvPr>
            <p:ph type="title"/>
          </p:nvPr>
        </p:nvSpPr>
        <p:spPr>
          <a:xfrm>
            <a:off x="2667000" y="357185"/>
            <a:ext cx="19050000" cy="3036099"/>
          </a:xfrm>
          <a:prstGeom prst="rect">
            <a:avLst/>
          </a:prstGeom>
        </p:spPr>
        <p:txBody>
          <a:bodyPr/>
          <a:lstStyle/>
          <a:p>
            <a:pPr/>
            <a:r>
              <a:t>Efficient Sums of Products</a:t>
            </a:r>
          </a:p>
        </p:txBody>
      </p:sp>
      <p:sp>
        <p:nvSpPr>
          <p:cNvPr id="282" name="We can reduce the number of computations required by changing their order.…"/>
          <p:cNvSpPr txBox="1"/>
          <p:nvPr>
            <p:ph type="body" idx="1"/>
          </p:nvPr>
        </p:nvSpPr>
        <p:spPr>
          <a:xfrm>
            <a:off x="1021415" y="2641896"/>
            <a:ext cx="18149796" cy="10601781"/>
          </a:xfrm>
          <a:prstGeom prst="rect">
            <a:avLst/>
          </a:prstGeom>
        </p:spPr>
        <p:txBody>
          <a:bodyPr/>
          <a:lstStyle/>
          <a:p>
            <a:pPr marL="0" indent="0" defTabSz="788669">
              <a:spcBef>
                <a:spcPts val="3400"/>
              </a:spcBef>
              <a:buSzTx/>
              <a:buNone/>
              <a:defRPr sz="4200"/>
            </a:pPr>
            <a:r>
              <a:t>We can reduce the number of computations required by changing their </a:t>
            </a:r>
            <a:r>
              <a:rPr>
                <a:solidFill>
                  <a:srgbClr val="C82506"/>
                </a:solidFill>
                <a:latin typeface="Helvetica Neue Medium"/>
                <a:ea typeface="Helvetica Neue Medium"/>
                <a:cs typeface="Helvetica Neue Medium"/>
                <a:sym typeface="Helvetica Neue Medium"/>
              </a:rPr>
              <a:t>order</a:t>
            </a:r>
            <a:r>
              <a:t>.</a:t>
            </a:r>
          </a:p>
          <a:p>
            <a:pPr marL="0" indent="0" algn="ctr" defTabSz="788669">
              <a:spcBef>
                <a:spcPts val="3400"/>
              </a:spcBef>
              <a:buSzTx/>
              <a:buNone/>
              <a:defRPr sz="5100">
                <a:latin typeface="Cambria Math"/>
                <a:ea typeface="Cambria Math"/>
                <a:cs typeface="Cambria Math"/>
                <a:sym typeface="Cambria Math"/>
              </a:defRPr>
            </a:pPr>
            <a14:m>
              <m:oMath>
                <m:m>
                  <m:mPr>
                    <m:ctrlPr>
                      <a:rPr xmlns:a="http://schemas.openxmlformats.org/drawingml/2006/main" sz="5100" i="1">
                        <a:solidFill>
                          <a:srgbClr val="000000"/>
                        </a:solidFill>
                        <a:latin typeface="Cambria Math" panose="02040503050406030204" pitchFamily="18" charset="0"/>
                      </a:rPr>
                    </m:ctrlPr>
                    <m:baseJc m:val="center"/>
                    <m:plcHide m:val="on"/>
                    <m:mcs>
                      <m:mc>
                        <m:mcPr>
                          <m:count m:val="2"/>
                          <m:mcJc m:val="center"/>
                        </m:mcPr>
                      </m:mc>
                    </m:mcs>
                  </m:mPr>
                  <m:mr>
                    <m:e/>
                    <m:e>
                      <m:limLow>
                        <m:e>
                          <m:r>
                            <a:rPr xmlns:a="http://schemas.openxmlformats.org/drawingml/2006/main" sz="5100" i="1">
                              <a:solidFill>
                                <a:srgbClr val="000000"/>
                              </a:solidFill>
                              <a:latin typeface="Cambria Math" panose="02040503050406030204" pitchFamily="18" charset="0"/>
                            </a:rPr>
                            <m:t>∑</m:t>
                          </m:r>
                        </m:e>
                        <m:lim>
                          <m:r>
                            <a:rPr xmlns:a="http://schemas.openxmlformats.org/drawingml/2006/main" sz="5100" i="1">
                              <a:solidFill>
                                <a:srgbClr val="000000"/>
                              </a:solidFill>
                              <a:latin typeface="Cambria Math" panose="02040503050406030204" pitchFamily="18" charset="0"/>
                            </a:rPr>
                            <m:t>A</m:t>
                          </m:r>
                        </m:lim>
                      </m:limLow>
                      <m:limLow>
                        <m:e>
                          <m:r>
                            <a:rPr xmlns:a="http://schemas.openxmlformats.org/drawingml/2006/main" sz="5100" i="1">
                              <a:solidFill>
                                <a:srgbClr val="000000"/>
                              </a:solidFill>
                              <a:latin typeface="Cambria Math" panose="02040503050406030204" pitchFamily="18" charset="0"/>
                            </a:rPr>
                            <m:t>∑</m:t>
                          </m:r>
                        </m:e>
                        <m:lim>
                          <m:r>
                            <a:rPr xmlns:a="http://schemas.openxmlformats.org/drawingml/2006/main" sz="5100" i="1">
                              <a:solidFill>
                                <a:srgbClr val="000000"/>
                              </a:solidFill>
                              <a:latin typeface="Cambria Math" panose="02040503050406030204" pitchFamily="18" charset="0"/>
                            </a:rPr>
                            <m:t>E</m:t>
                          </m:r>
                        </m:lim>
                      </m:limLow>
                      <m:sSub>
                        <m:e>
                          <m:r>
                            <a:rPr xmlns:a="http://schemas.openxmlformats.org/drawingml/2006/main" sz="5100" i="1">
                              <a:solidFill>
                                <a:srgbClr val="000000"/>
                              </a:solidFill>
                              <a:latin typeface="Cambria Math" panose="02040503050406030204" pitchFamily="18" charset="0"/>
                            </a:rPr>
                            <m:t>f</m:t>
                          </m:r>
                        </m:e>
                        <m:sub>
                          <m:r>
                            <a:rPr xmlns:a="http://schemas.openxmlformats.org/drawingml/2006/main" sz="5100" i="1">
                              <a:solidFill>
                                <a:srgbClr val="000000"/>
                              </a:solidFill>
                              <a:latin typeface="Cambria Math" panose="02040503050406030204" pitchFamily="18" charset="0"/>
                            </a:rPr>
                            <m:t>1</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Q</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A</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B</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C</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m:t>
                      </m:r>
                      <m:sSub>
                        <m:e>
                          <m:r>
                            <a:rPr xmlns:a="http://schemas.openxmlformats.org/drawingml/2006/main" sz="5100" i="1">
                              <a:solidFill>
                                <a:srgbClr val="000000"/>
                              </a:solidFill>
                              <a:latin typeface="Cambria Math" panose="02040503050406030204" pitchFamily="18" charset="0"/>
                            </a:rPr>
                            <m:t>f</m:t>
                          </m:r>
                        </m:e>
                        <m:sub>
                          <m:r>
                            <a:rPr xmlns:a="http://schemas.openxmlformats.org/drawingml/2006/main" sz="5100" i="1">
                              <a:solidFill>
                                <a:srgbClr val="000000"/>
                              </a:solidFill>
                              <a:latin typeface="Cambria Math" panose="02040503050406030204" pitchFamily="18" charset="0"/>
                            </a:rPr>
                            <m:t>2</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C</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D</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E</m:t>
                      </m:r>
                      <m:r>
                        <a:rPr xmlns:a="http://schemas.openxmlformats.org/drawingml/2006/main" sz="5100" i="1">
                          <a:solidFill>
                            <a:srgbClr val="000000"/>
                          </a:solidFill>
                          <a:latin typeface="Cambria Math" panose="02040503050406030204" pitchFamily="18" charset="0"/>
                        </a:rPr>
                        <m:t>)</m:t>
                      </m:r>
                    </m:e>
                  </m:mr>
                  <m:mr>
                    <m:e/>
                    <m:e>
                      <m:r>
                        <a:rPr xmlns:a="http://schemas.openxmlformats.org/drawingml/2006/main" sz="5100" i="1">
                          <a:solidFill>
                            <a:srgbClr val="000000"/>
                          </a:solidFill>
                          <a:latin typeface="Cambria Math" panose="02040503050406030204" pitchFamily="18" charset="0"/>
                        </a:rPr>
                        <m:t>=</m:t>
                      </m:r>
                      <m:d>
                        <m:dPr>
                          <m:ctrlPr>
                            <a:rPr xmlns:a="http://schemas.openxmlformats.org/drawingml/2006/main" sz="5100" i="1">
                              <a:solidFill>
                                <a:srgbClr val="000000"/>
                              </a:solidFill>
                              <a:latin typeface="Cambria Math" panose="02040503050406030204" pitchFamily="18" charset="0"/>
                            </a:rPr>
                          </m:ctrlPr>
                        </m:dPr>
                        <m:e>
                          <m:limLow>
                            <m:e>
                              <m:r>
                                <a:rPr xmlns:a="http://schemas.openxmlformats.org/drawingml/2006/main" sz="5100" i="1">
                                  <a:solidFill>
                                    <a:srgbClr val="000000"/>
                                  </a:solidFill>
                                  <a:latin typeface="Cambria Math" panose="02040503050406030204" pitchFamily="18" charset="0"/>
                                </a:rPr>
                                <m:t>∑</m:t>
                              </m:r>
                            </m:e>
                            <m:lim>
                              <m:r>
                                <a:rPr xmlns:a="http://schemas.openxmlformats.org/drawingml/2006/main" sz="5100" i="1">
                                  <a:solidFill>
                                    <a:srgbClr val="000000"/>
                                  </a:solidFill>
                                  <a:latin typeface="Cambria Math" panose="02040503050406030204" pitchFamily="18" charset="0"/>
                                </a:rPr>
                                <m:t>A</m:t>
                              </m:r>
                            </m:lim>
                          </m:limLow>
                          <m:sSub>
                            <m:e>
                              <m:r>
                                <a:rPr xmlns:a="http://schemas.openxmlformats.org/drawingml/2006/main" sz="5100" i="1">
                                  <a:solidFill>
                                    <a:srgbClr val="000000"/>
                                  </a:solidFill>
                                  <a:latin typeface="Cambria Math" panose="02040503050406030204" pitchFamily="18" charset="0"/>
                                </a:rPr>
                                <m:t>f</m:t>
                              </m:r>
                            </m:e>
                            <m:sub>
                              <m:r>
                                <a:rPr xmlns:a="http://schemas.openxmlformats.org/drawingml/2006/main" sz="5100" i="1">
                                  <a:solidFill>
                                    <a:srgbClr val="000000"/>
                                  </a:solidFill>
                                  <a:latin typeface="Cambria Math" panose="02040503050406030204" pitchFamily="18" charset="0"/>
                                </a:rPr>
                                <m:t>1</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Q</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A</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B</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C</m:t>
                          </m:r>
                          <m:r>
                            <a:rPr xmlns:a="http://schemas.openxmlformats.org/drawingml/2006/main" sz="5100" i="1">
                              <a:solidFill>
                                <a:srgbClr val="000000"/>
                              </a:solidFill>
                              <a:latin typeface="Cambria Math" panose="02040503050406030204" pitchFamily="18" charset="0"/>
                            </a:rPr>
                            <m:t>)</m:t>
                          </m:r>
                        </m:e>
                      </m:d>
                      <m:r>
                        <a:rPr xmlns:a="http://schemas.openxmlformats.org/drawingml/2006/main" sz="5100" i="1">
                          <a:solidFill>
                            <a:srgbClr val="000000"/>
                          </a:solidFill>
                          <a:latin typeface="Cambria Math" panose="02040503050406030204" pitchFamily="18" charset="0"/>
                        </a:rPr>
                        <m:t>×</m:t>
                      </m:r>
                      <m:d>
                        <m:dPr>
                          <m:ctrlPr>
                            <a:rPr xmlns:a="http://schemas.openxmlformats.org/drawingml/2006/main" sz="5100" i="1">
                              <a:solidFill>
                                <a:srgbClr val="000000"/>
                              </a:solidFill>
                              <a:latin typeface="Cambria Math" panose="02040503050406030204" pitchFamily="18" charset="0"/>
                            </a:rPr>
                          </m:ctrlPr>
                        </m:dPr>
                        <m:e>
                          <m:limLow>
                            <m:e>
                              <m:r>
                                <a:rPr xmlns:a="http://schemas.openxmlformats.org/drawingml/2006/main" sz="5100" i="1">
                                  <a:solidFill>
                                    <a:srgbClr val="000000"/>
                                  </a:solidFill>
                                  <a:latin typeface="Cambria Math" panose="02040503050406030204" pitchFamily="18" charset="0"/>
                                </a:rPr>
                                <m:t>∑</m:t>
                              </m:r>
                            </m:e>
                            <m:lim>
                              <m:r>
                                <a:rPr xmlns:a="http://schemas.openxmlformats.org/drawingml/2006/main" sz="5100" i="1">
                                  <a:solidFill>
                                    <a:srgbClr val="000000"/>
                                  </a:solidFill>
                                  <a:latin typeface="Cambria Math" panose="02040503050406030204" pitchFamily="18" charset="0"/>
                                </a:rPr>
                                <m:t>E</m:t>
                              </m:r>
                            </m:lim>
                          </m:limLow>
                          <m:sSub>
                            <m:e>
                              <m:r>
                                <a:rPr xmlns:a="http://schemas.openxmlformats.org/drawingml/2006/main" sz="5100" i="1">
                                  <a:solidFill>
                                    <a:srgbClr val="000000"/>
                                  </a:solidFill>
                                  <a:latin typeface="Cambria Math" panose="02040503050406030204" pitchFamily="18" charset="0"/>
                                </a:rPr>
                                <m:t>f</m:t>
                              </m:r>
                            </m:e>
                            <m:sub>
                              <m:r>
                                <a:rPr xmlns:a="http://schemas.openxmlformats.org/drawingml/2006/main" sz="5100" i="1">
                                  <a:solidFill>
                                    <a:srgbClr val="000000"/>
                                  </a:solidFill>
                                  <a:latin typeface="Cambria Math" panose="02040503050406030204" pitchFamily="18" charset="0"/>
                                </a:rPr>
                                <m:t>2</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C</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D</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E</m:t>
                          </m:r>
                          <m:r>
                            <a:rPr xmlns:a="http://schemas.openxmlformats.org/drawingml/2006/main" sz="5100" i="1">
                              <a:solidFill>
                                <a:srgbClr val="000000"/>
                              </a:solidFill>
                              <a:latin typeface="Cambria Math" panose="02040503050406030204" pitchFamily="18" charset="0"/>
                            </a:rPr>
                            <m:t>)</m:t>
                          </m:r>
                        </m:e>
                      </m:d>
                    </m:e>
                  </m:mr>
                </m:m>
              </m:oMath>
            </a14:m>
            <a:r>
              <a:rPr sz="4200">
                <a:latin typeface="Helvetica Neue Light"/>
                <a:ea typeface="Helvetica Neue Light"/>
                <a:cs typeface="Helvetica Neue Light"/>
                <a:sym typeface="Helvetica Neue Light"/>
              </a:rPr>
              <a:t> </a:t>
            </a:r>
            <a:endParaRPr sz="4200"/>
          </a:p>
          <a:p>
            <a:pPr marL="838200" indent="-838200" defTabSz="788669">
              <a:spcBef>
                <a:spcPts val="6900"/>
              </a:spcBef>
              <a:buSzPct val="100000"/>
              <a:buAutoNum type="arabicPeriod" startAt="1"/>
              <a:defRPr sz="4200"/>
            </a:pPr>
            <a:r>
              <a:t> </a:t>
            </a:r>
            <a14:m>
              <m:oMath>
                <m:sSub>
                  <m:e>
                    <m:r>
                      <a:rPr xmlns:a="http://schemas.openxmlformats.org/drawingml/2006/main" sz="5100" i="1">
                        <a:solidFill>
                          <a:srgbClr val="000000"/>
                        </a:solidFill>
                        <a:latin typeface="Cambria Math" panose="02040503050406030204" pitchFamily="18" charset="0"/>
                      </a:rPr>
                      <m:t>f</m:t>
                    </m:r>
                  </m:e>
                  <m:sub>
                    <m:r>
                      <a:rPr xmlns:a="http://schemas.openxmlformats.org/drawingml/2006/main" sz="5100" i="1">
                        <a:solidFill>
                          <a:srgbClr val="000000"/>
                        </a:solidFill>
                        <a:latin typeface="Cambria Math" panose="02040503050406030204" pitchFamily="18" charset="0"/>
                      </a:rPr>
                      <m:t>3</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C</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D</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m:t>
                </m:r>
                <m:sSub>
                  <m:e>
                    <m:r>
                      <m:rPr>
                        <m:sty m:val="p"/>
                      </m:rPr>
                      <a:rPr xmlns:a="http://schemas.openxmlformats.org/drawingml/2006/main" sz="5100" i="1">
                        <a:solidFill>
                          <a:srgbClr val="000000"/>
                        </a:solidFill>
                        <a:latin typeface="Cambria Math" panose="02040503050406030204" pitchFamily="18" charset="0"/>
                      </a:rPr>
                      <m:t>Σ</m:t>
                    </m:r>
                  </m:e>
                  <m:sub>
                    <m:r>
                      <a:rPr xmlns:a="http://schemas.openxmlformats.org/drawingml/2006/main" sz="5100" i="1">
                        <a:solidFill>
                          <a:srgbClr val="000000"/>
                        </a:solidFill>
                        <a:latin typeface="Cambria Math" panose="02040503050406030204" pitchFamily="18" charset="0"/>
                      </a:rPr>
                      <m:t>E</m:t>
                    </m:r>
                  </m:sub>
                </m:sSub>
                <m:sSub>
                  <m:e>
                    <m:r>
                      <a:rPr xmlns:a="http://schemas.openxmlformats.org/drawingml/2006/main" sz="5100" i="1">
                        <a:solidFill>
                          <a:srgbClr val="000000"/>
                        </a:solidFill>
                        <a:latin typeface="Cambria Math" panose="02040503050406030204" pitchFamily="18" charset="0"/>
                      </a:rPr>
                      <m:t>f</m:t>
                    </m:r>
                  </m:e>
                  <m:sub>
                    <m:r>
                      <a:rPr xmlns:a="http://schemas.openxmlformats.org/drawingml/2006/main" sz="5100" i="1">
                        <a:solidFill>
                          <a:srgbClr val="000000"/>
                        </a:solidFill>
                        <a:latin typeface="Cambria Math" panose="02040503050406030204" pitchFamily="18" charset="0"/>
                      </a:rPr>
                      <m:t>2</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C</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D</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E</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m:t>
                </m:r>
                <m:sSup>
                  <m:e>
                    <m:r>
                      <a:rPr xmlns:a="http://schemas.openxmlformats.org/drawingml/2006/main" sz="5100" i="1">
                        <a:solidFill>
                          <a:srgbClr val="FF0000"/>
                        </a:solidFill>
                        <a:latin typeface="Cambria Math" panose="02040503050406030204" pitchFamily="18" charset="0"/>
                      </a:rPr>
                      <m:t>2</m:t>
                    </m:r>
                  </m:e>
                  <m:sup>
                    <m:r>
                      <a:rPr xmlns:a="http://schemas.openxmlformats.org/drawingml/2006/main" sz="5100" i="1">
                        <a:solidFill>
                          <a:srgbClr val="FF0000"/>
                        </a:solidFill>
                        <a:latin typeface="Cambria Math" panose="02040503050406030204" pitchFamily="18" charset="0"/>
                      </a:rPr>
                      <m:t>2</m:t>
                    </m:r>
                  </m:sup>
                </m:sSup>
                <m:r>
                  <m:rPr>
                    <m:nor/>
                  </m:rPr>
                  <a:rPr xmlns:a="http://schemas.openxmlformats.org/drawingml/2006/main" sz="5100" i="1">
                    <a:solidFill>
                      <a:srgbClr val="000000"/>
                    </a:solidFill>
                    <a:latin typeface="Cambria Math" panose="02040503050406030204" pitchFamily="18" charset="0"/>
                  </a:rPr>
                  <m:t>additions</m:t>
                </m:r>
              </m:oMath>
            </a14:m>
          </a:p>
          <a:p>
            <a:pPr marL="838200" indent="-838200" defTabSz="788669">
              <a:spcBef>
                <a:spcPts val="3400"/>
              </a:spcBef>
              <a:buSzPct val="100000"/>
              <a:buAutoNum type="arabicPeriod" startAt="1"/>
              <a:defRPr sz="4200"/>
            </a:pPr>
            <a:r>
              <a:t> </a:t>
            </a:r>
            <a14:m>
              <m:oMath>
                <m:sSub>
                  <m:e>
                    <m:r>
                      <a:rPr xmlns:a="http://schemas.openxmlformats.org/drawingml/2006/main" sz="5100" i="1">
                        <a:solidFill>
                          <a:srgbClr val="000000"/>
                        </a:solidFill>
                        <a:latin typeface="Cambria Math" panose="02040503050406030204" pitchFamily="18" charset="0"/>
                      </a:rPr>
                      <m:t>f</m:t>
                    </m:r>
                  </m:e>
                  <m:sub>
                    <m:r>
                      <a:rPr xmlns:a="http://schemas.openxmlformats.org/drawingml/2006/main" sz="5100" i="1">
                        <a:solidFill>
                          <a:srgbClr val="000000"/>
                        </a:solidFill>
                        <a:latin typeface="Cambria Math" panose="02040503050406030204" pitchFamily="18" charset="0"/>
                      </a:rPr>
                      <m:t>4</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Q</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B</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C</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m:t>
                </m:r>
                <m:sSub>
                  <m:e>
                    <m:r>
                      <m:rPr>
                        <m:sty m:val="p"/>
                      </m:rPr>
                      <a:rPr xmlns:a="http://schemas.openxmlformats.org/drawingml/2006/main" sz="5100" i="1">
                        <a:solidFill>
                          <a:srgbClr val="000000"/>
                        </a:solidFill>
                        <a:latin typeface="Cambria Math" panose="02040503050406030204" pitchFamily="18" charset="0"/>
                      </a:rPr>
                      <m:t>Σ</m:t>
                    </m:r>
                  </m:e>
                  <m:sub>
                    <m:r>
                      <a:rPr xmlns:a="http://schemas.openxmlformats.org/drawingml/2006/main" sz="5100" i="1">
                        <a:solidFill>
                          <a:srgbClr val="000000"/>
                        </a:solidFill>
                        <a:latin typeface="Cambria Math" panose="02040503050406030204" pitchFamily="18" charset="0"/>
                      </a:rPr>
                      <m:t>A</m:t>
                    </m:r>
                  </m:sub>
                </m:sSub>
                <m:sSub>
                  <m:e>
                    <m:r>
                      <a:rPr xmlns:a="http://schemas.openxmlformats.org/drawingml/2006/main" sz="5100" i="1">
                        <a:solidFill>
                          <a:srgbClr val="000000"/>
                        </a:solidFill>
                        <a:latin typeface="Cambria Math" panose="02040503050406030204" pitchFamily="18" charset="0"/>
                      </a:rPr>
                      <m:t>f</m:t>
                    </m:r>
                  </m:e>
                  <m:sub>
                    <m:r>
                      <a:rPr xmlns:a="http://schemas.openxmlformats.org/drawingml/2006/main" sz="5100" i="1">
                        <a:solidFill>
                          <a:srgbClr val="000000"/>
                        </a:solidFill>
                        <a:latin typeface="Cambria Math" panose="02040503050406030204" pitchFamily="18" charset="0"/>
                      </a:rPr>
                      <m:t>1</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Q</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A</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B</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C</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m:t>
                </m:r>
                <m:sSup>
                  <m:e>
                    <m:r>
                      <a:rPr xmlns:a="http://schemas.openxmlformats.org/drawingml/2006/main" sz="5100" i="1">
                        <a:solidFill>
                          <a:srgbClr val="FF0000"/>
                        </a:solidFill>
                        <a:latin typeface="Cambria Math" panose="02040503050406030204" pitchFamily="18" charset="0"/>
                      </a:rPr>
                      <m:t>2</m:t>
                    </m:r>
                  </m:e>
                  <m:sup>
                    <m:r>
                      <a:rPr xmlns:a="http://schemas.openxmlformats.org/drawingml/2006/main" sz="5100" i="1">
                        <a:solidFill>
                          <a:srgbClr val="FF0000"/>
                        </a:solidFill>
                        <a:latin typeface="Cambria Math" panose="02040503050406030204" pitchFamily="18" charset="0"/>
                      </a:rPr>
                      <m:t>3</m:t>
                    </m:r>
                  </m:sup>
                </m:sSup>
                <m:r>
                  <m:rPr>
                    <m:nor/>
                  </m:rPr>
                  <a:rPr xmlns:a="http://schemas.openxmlformats.org/drawingml/2006/main" sz="5100" i="1">
                    <a:solidFill>
                      <a:srgbClr val="000000"/>
                    </a:solidFill>
                    <a:latin typeface="Cambria Math" panose="02040503050406030204" pitchFamily="18" charset="0"/>
                  </a:rPr>
                  <m:t>additions</m:t>
                </m:r>
              </m:oMath>
            </a14:m>
          </a:p>
          <a:p>
            <a:pPr marL="838200" indent="-838200" defTabSz="788669">
              <a:spcBef>
                <a:spcPts val="3400"/>
              </a:spcBef>
              <a:buSzPct val="100000"/>
              <a:buAutoNum type="arabicPeriod" startAt="1"/>
              <a:defRPr sz="4200"/>
            </a:pPr>
            <a:r>
              <a:t> </a:t>
            </a:r>
            <a14:m>
              <m:oMath>
                <m:sSub>
                  <m:e>
                    <m:r>
                      <a:rPr xmlns:a="http://schemas.openxmlformats.org/drawingml/2006/main" sz="5100" i="1">
                        <a:solidFill>
                          <a:srgbClr val="000000"/>
                        </a:solidFill>
                        <a:latin typeface="Cambria Math" panose="02040503050406030204" pitchFamily="18" charset="0"/>
                      </a:rPr>
                      <m:t>f</m:t>
                    </m:r>
                  </m:e>
                  <m:sub>
                    <m:r>
                      <a:rPr xmlns:a="http://schemas.openxmlformats.org/drawingml/2006/main" sz="5100" i="1">
                        <a:solidFill>
                          <a:srgbClr val="000000"/>
                        </a:solidFill>
                        <a:latin typeface="Cambria Math" panose="02040503050406030204" pitchFamily="18" charset="0"/>
                      </a:rPr>
                      <m:t>5</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Q</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B</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C</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D</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m:t>
                </m:r>
                <m:sSub>
                  <m:e>
                    <m:r>
                      <a:rPr xmlns:a="http://schemas.openxmlformats.org/drawingml/2006/main" sz="5100" i="1">
                        <a:solidFill>
                          <a:srgbClr val="000000"/>
                        </a:solidFill>
                        <a:latin typeface="Cambria Math" panose="02040503050406030204" pitchFamily="18" charset="0"/>
                      </a:rPr>
                      <m:t>f</m:t>
                    </m:r>
                  </m:e>
                  <m:sub>
                    <m:r>
                      <a:rPr xmlns:a="http://schemas.openxmlformats.org/drawingml/2006/main" sz="5100" i="1">
                        <a:solidFill>
                          <a:srgbClr val="000000"/>
                        </a:solidFill>
                        <a:latin typeface="Cambria Math" panose="02040503050406030204" pitchFamily="18" charset="0"/>
                      </a:rPr>
                      <m:t>3</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Q</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B</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C</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m:t>
                </m:r>
                <m:sSub>
                  <m:e>
                    <m:r>
                      <a:rPr xmlns:a="http://schemas.openxmlformats.org/drawingml/2006/main" sz="5100" i="1">
                        <a:solidFill>
                          <a:srgbClr val="000000"/>
                        </a:solidFill>
                        <a:latin typeface="Cambria Math" panose="02040503050406030204" pitchFamily="18" charset="0"/>
                      </a:rPr>
                      <m:t>f</m:t>
                    </m:r>
                  </m:e>
                  <m:sub>
                    <m:r>
                      <a:rPr xmlns:a="http://schemas.openxmlformats.org/drawingml/2006/main" sz="5100" i="1">
                        <a:solidFill>
                          <a:srgbClr val="000000"/>
                        </a:solidFill>
                        <a:latin typeface="Cambria Math" panose="02040503050406030204" pitchFamily="18" charset="0"/>
                      </a:rPr>
                      <m:t>4</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B</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C</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D</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m:t>
                </m:r>
                <m:sSup>
                  <m:e>
                    <m:r>
                      <a:rPr xmlns:a="http://schemas.openxmlformats.org/drawingml/2006/main" sz="5100" i="1">
                        <a:solidFill>
                          <a:srgbClr val="FF0000"/>
                        </a:solidFill>
                        <a:latin typeface="Cambria Math" panose="02040503050406030204" pitchFamily="18" charset="0"/>
                      </a:rPr>
                      <m:t>2</m:t>
                    </m:r>
                  </m:e>
                  <m:sup>
                    <m:r>
                      <a:rPr xmlns:a="http://schemas.openxmlformats.org/drawingml/2006/main" sz="5100" i="1">
                        <a:solidFill>
                          <a:srgbClr val="FF0000"/>
                        </a:solidFill>
                        <a:latin typeface="Cambria Math" panose="02040503050406030204" pitchFamily="18" charset="0"/>
                      </a:rPr>
                      <m:t>4</m:t>
                    </m:r>
                  </m:sup>
                </m:sSup>
                <m:r>
                  <m:rPr>
                    <m:nor/>
                  </m:rPr>
                  <a:rPr xmlns:a="http://schemas.openxmlformats.org/drawingml/2006/main" sz="5100" i="1">
                    <a:solidFill>
                      <a:srgbClr val="000000"/>
                    </a:solidFill>
                    <a:latin typeface="Cambria Math" panose="02040503050406030204" pitchFamily="18" charset="0"/>
                  </a:rPr>
                  <m:t>multiplications</m:t>
                </m:r>
              </m:oMath>
            </a14:m>
          </a:p>
          <a:p>
            <a:pPr marL="0" indent="0" defTabSz="788669">
              <a:spcBef>
                <a:spcPts val="3400"/>
              </a:spcBef>
              <a:buSzTx/>
              <a:buNone/>
              <a:defRPr sz="4200"/>
            </a:pPr>
            <a:r>
              <a:t>Total: </a:t>
            </a:r>
            <a:r>
              <a:rPr>
                <a:solidFill>
                  <a:srgbClr val="C82506"/>
                </a:solidFill>
                <a:latin typeface="Helvetica Neue Medium"/>
                <a:ea typeface="Helvetica Neue Medium"/>
                <a:cs typeface="Helvetica Neue Medium"/>
                <a:sym typeface="Helvetica Neue Medium"/>
              </a:rPr>
              <a:t>28</a:t>
            </a:r>
            <a:r>
              <a:t> arithmetic operations</a:t>
            </a:r>
          </a:p>
        </p:txBody>
      </p:sp>
      <p:sp>
        <p:nvSpPr>
          <p:cNvPr id="283" name="Text"/>
          <p:cNvSpPr txBox="1"/>
          <p:nvPr/>
        </p:nvSpPr>
        <p:spPr>
          <a:xfrm>
            <a:off x="17259543" y="3919220"/>
            <a:ext cx="6655803" cy="3642357"/>
          </a:xfrm>
          <a:prstGeom prst="rect">
            <a:avLst/>
          </a:prstGeom>
          <a:ln w="12700">
            <a:miter lim="400000"/>
          </a:ln>
          <a:extLst>
            <a:ext uri="{C572A759-6A51-4108-AA02-DFA0A04FC94B}">
              <ma14:wrappingTextBoxFlag xmlns:ma14="http://schemas.microsoft.com/office/mac/drawingml/2011/main" val="1"/>
            </a:ext>
          </a:extLst>
        </p:spPr>
        <p:txBody>
          <a:bodyPr wrap="none" lIns="71435" tIns="71435" rIns="71435" bIns="71435" anchor="ctr">
            <a:spAutoFit/>
          </a:bodyPr>
          <a:lstStyle/>
          <a:p>
            <a:pPr>
              <a:defRPr sz="3300">
                <a:latin typeface="Cambria Math"/>
                <a:ea typeface="Cambria Math"/>
                <a:cs typeface="Cambria Math"/>
                <a:sym typeface="Cambria Math"/>
              </a:defRPr>
            </a:pPr>
            <a14:m>
              <m:oMathPara>
                <m:oMathParaPr>
                  <m:jc m:val="center"/>
                </m:oMathParaPr>
                <m:oMath>
                  <m:phant>
                    <m:phantPr>
                      <m:ctrlPr>
                        <a:rPr xmlns:a="http://schemas.openxmlformats.org/drawingml/2006/main" sz="3300" i="1">
                          <a:solidFill>
                            <a:srgbClr val="5E5E5E"/>
                          </a:solidFill>
                          <a:latin typeface="Cambria Math" panose="02040503050406030204" pitchFamily="18" charset="0"/>
                        </a:rPr>
                      </m:ctrlPr>
                      <m:show m:val="off"/>
                    </m:phantPr>
                    <m:e>
                      <m:r>
                        <a:rPr xmlns:a="http://schemas.openxmlformats.org/drawingml/2006/main" sz="3300" i="1">
                          <a:solidFill>
                            <a:srgbClr val="5E5E5E"/>
                          </a:solidFill>
                          <a:latin typeface="Cambria Math" panose="02040503050406030204" pitchFamily="18" charset="0"/>
                        </a:rPr>
                        <m:t>=</m:t>
                      </m:r>
                    </m:e>
                  </m:phant>
                  <m:limLow>
                    <m:e>
                      <m:r>
                        <a:rPr xmlns:a="http://schemas.openxmlformats.org/drawingml/2006/main" sz="3300" i="1">
                          <a:solidFill>
                            <a:srgbClr val="5E5E5E"/>
                          </a:solidFill>
                          <a:latin typeface="Cambria Math" panose="02040503050406030204" pitchFamily="18" charset="0"/>
                        </a:rPr>
                        <m:t>∑</m:t>
                      </m:r>
                    </m:e>
                    <m:lim>
                      <m:r>
                        <a:rPr xmlns:a="http://schemas.openxmlformats.org/drawingml/2006/main" sz="3300" i="1">
                          <a:solidFill>
                            <a:srgbClr val="5E5E5E"/>
                          </a:solidFill>
                          <a:latin typeface="Cambria Math" panose="02040503050406030204" pitchFamily="18" charset="0"/>
                        </a:rPr>
                        <m:t>A</m:t>
                      </m:r>
                    </m:lim>
                  </m:limLow>
                  <m:limLow>
                    <m:e>
                      <m:r>
                        <a:rPr xmlns:a="http://schemas.openxmlformats.org/drawingml/2006/main" sz="3300" i="1">
                          <a:solidFill>
                            <a:srgbClr val="5E5E5E"/>
                          </a:solidFill>
                          <a:latin typeface="Cambria Math" panose="02040503050406030204" pitchFamily="18" charset="0"/>
                        </a:rPr>
                        <m:t>∑</m:t>
                      </m:r>
                    </m:e>
                    <m:lim>
                      <m:r>
                        <a:rPr xmlns:a="http://schemas.openxmlformats.org/drawingml/2006/main" sz="3300" i="1">
                          <a:solidFill>
                            <a:srgbClr val="5E5E5E"/>
                          </a:solidFill>
                          <a:latin typeface="Cambria Math" panose="02040503050406030204" pitchFamily="18" charset="0"/>
                        </a:rPr>
                        <m:t>E</m:t>
                      </m:r>
                    </m:lim>
                  </m:limLow>
                  <m:sSub>
                    <m:e>
                      <m:r>
                        <a:rPr xmlns:a="http://schemas.openxmlformats.org/drawingml/2006/main" sz="3300" i="1">
                          <a:solidFill>
                            <a:srgbClr val="5E5E5E"/>
                          </a:solidFill>
                          <a:latin typeface="Cambria Math" panose="02040503050406030204" pitchFamily="18" charset="0"/>
                        </a:rPr>
                        <m:t>f</m:t>
                      </m:r>
                    </m:e>
                    <m:sub>
                      <m:r>
                        <a:rPr xmlns:a="http://schemas.openxmlformats.org/drawingml/2006/main" sz="3300" i="1">
                          <a:solidFill>
                            <a:srgbClr val="5E5E5E"/>
                          </a:solidFill>
                          <a:latin typeface="Cambria Math" panose="02040503050406030204" pitchFamily="18" charset="0"/>
                        </a:rPr>
                        <m:t>1</m:t>
                      </m:r>
                    </m:sub>
                  </m:sSub>
                  <m:r>
                    <a:rPr xmlns:a="http://schemas.openxmlformats.org/drawingml/2006/main" sz="3300" i="1">
                      <a:solidFill>
                        <a:srgbClr val="5E5E5E"/>
                      </a:solidFill>
                      <a:latin typeface="Cambria Math" panose="02040503050406030204" pitchFamily="18" charset="0"/>
                    </a:rPr>
                    <m:t>(</m:t>
                  </m:r>
                  <m:r>
                    <a:rPr xmlns:a="http://schemas.openxmlformats.org/drawingml/2006/main" sz="3300" i="1">
                      <a:solidFill>
                        <a:srgbClr val="5E5E5E"/>
                      </a:solidFill>
                      <a:latin typeface="Cambria Math" panose="02040503050406030204" pitchFamily="18" charset="0"/>
                    </a:rPr>
                    <m:t>Q</m:t>
                  </m:r>
                  <m:r>
                    <a:rPr xmlns:a="http://schemas.openxmlformats.org/drawingml/2006/main" sz="3300" i="1">
                      <a:solidFill>
                        <a:srgbClr val="5E5E5E"/>
                      </a:solidFill>
                      <a:latin typeface="Cambria Math" panose="02040503050406030204" pitchFamily="18" charset="0"/>
                    </a:rPr>
                    <m:t>,</m:t>
                  </m:r>
                  <m:r>
                    <a:rPr xmlns:a="http://schemas.openxmlformats.org/drawingml/2006/main" sz="3300" i="1">
                      <a:solidFill>
                        <a:srgbClr val="5E5E5E"/>
                      </a:solidFill>
                      <a:latin typeface="Cambria Math" panose="02040503050406030204" pitchFamily="18" charset="0"/>
                    </a:rPr>
                    <m:t>A</m:t>
                  </m:r>
                  <m:r>
                    <a:rPr xmlns:a="http://schemas.openxmlformats.org/drawingml/2006/main" sz="3300" i="1">
                      <a:solidFill>
                        <a:srgbClr val="5E5E5E"/>
                      </a:solidFill>
                      <a:latin typeface="Cambria Math" panose="02040503050406030204" pitchFamily="18" charset="0"/>
                    </a:rPr>
                    <m:t>,</m:t>
                  </m:r>
                  <m:r>
                    <a:rPr xmlns:a="http://schemas.openxmlformats.org/drawingml/2006/main" sz="3300" i="1">
                      <a:solidFill>
                        <a:srgbClr val="5E5E5E"/>
                      </a:solidFill>
                      <a:latin typeface="Cambria Math" panose="02040503050406030204" pitchFamily="18" charset="0"/>
                    </a:rPr>
                    <m:t>B</m:t>
                  </m:r>
                  <m:r>
                    <a:rPr xmlns:a="http://schemas.openxmlformats.org/drawingml/2006/main" sz="3300" i="1">
                      <a:solidFill>
                        <a:srgbClr val="5E5E5E"/>
                      </a:solidFill>
                      <a:latin typeface="Cambria Math" panose="02040503050406030204" pitchFamily="18" charset="0"/>
                    </a:rPr>
                    <m:t>,</m:t>
                  </m:r>
                  <m:r>
                    <a:rPr xmlns:a="http://schemas.openxmlformats.org/drawingml/2006/main" sz="3300" i="1">
                      <a:solidFill>
                        <a:srgbClr val="5E5E5E"/>
                      </a:solidFill>
                      <a:latin typeface="Cambria Math" panose="02040503050406030204" pitchFamily="18" charset="0"/>
                    </a:rPr>
                    <m:t>C</m:t>
                  </m:r>
                  <m:r>
                    <a:rPr xmlns:a="http://schemas.openxmlformats.org/drawingml/2006/main" sz="3300" i="1">
                      <a:solidFill>
                        <a:srgbClr val="5E5E5E"/>
                      </a:solidFill>
                      <a:latin typeface="Cambria Math" panose="02040503050406030204" pitchFamily="18" charset="0"/>
                    </a:rPr>
                    <m:t>)</m:t>
                  </m:r>
                  <m:r>
                    <a:rPr xmlns:a="http://schemas.openxmlformats.org/drawingml/2006/main" sz="3300" i="1">
                      <a:solidFill>
                        <a:srgbClr val="5E5E5E"/>
                      </a:solidFill>
                      <a:latin typeface="Cambria Math" panose="02040503050406030204" pitchFamily="18" charset="0"/>
                    </a:rPr>
                    <m:t>×</m:t>
                  </m:r>
                  <m:sSub>
                    <m:e>
                      <m:r>
                        <a:rPr xmlns:a="http://schemas.openxmlformats.org/drawingml/2006/main" sz="3300" i="1">
                          <a:solidFill>
                            <a:srgbClr val="5E5E5E"/>
                          </a:solidFill>
                          <a:latin typeface="Cambria Math" panose="02040503050406030204" pitchFamily="18" charset="0"/>
                        </a:rPr>
                        <m:t>f</m:t>
                      </m:r>
                    </m:e>
                    <m:sub>
                      <m:r>
                        <a:rPr xmlns:a="http://schemas.openxmlformats.org/drawingml/2006/main" sz="3300" i="1">
                          <a:solidFill>
                            <a:srgbClr val="5E5E5E"/>
                          </a:solidFill>
                          <a:latin typeface="Cambria Math" panose="02040503050406030204" pitchFamily="18" charset="0"/>
                        </a:rPr>
                        <m:t>2</m:t>
                      </m:r>
                    </m:sub>
                  </m:sSub>
                  <m:r>
                    <a:rPr xmlns:a="http://schemas.openxmlformats.org/drawingml/2006/main" sz="3300" i="1">
                      <a:solidFill>
                        <a:srgbClr val="5E5E5E"/>
                      </a:solidFill>
                      <a:latin typeface="Cambria Math" panose="02040503050406030204" pitchFamily="18" charset="0"/>
                    </a:rPr>
                    <m:t>(</m:t>
                  </m:r>
                  <m:r>
                    <a:rPr xmlns:a="http://schemas.openxmlformats.org/drawingml/2006/main" sz="3300" i="1">
                      <a:solidFill>
                        <a:srgbClr val="5E5E5E"/>
                      </a:solidFill>
                      <a:latin typeface="Cambria Math" panose="02040503050406030204" pitchFamily="18" charset="0"/>
                    </a:rPr>
                    <m:t>C</m:t>
                  </m:r>
                  <m:r>
                    <a:rPr xmlns:a="http://schemas.openxmlformats.org/drawingml/2006/main" sz="3300" i="1">
                      <a:solidFill>
                        <a:srgbClr val="5E5E5E"/>
                      </a:solidFill>
                      <a:latin typeface="Cambria Math" panose="02040503050406030204" pitchFamily="18" charset="0"/>
                    </a:rPr>
                    <m:t>,</m:t>
                  </m:r>
                  <m:r>
                    <a:rPr xmlns:a="http://schemas.openxmlformats.org/drawingml/2006/main" sz="3300" i="1">
                      <a:solidFill>
                        <a:srgbClr val="5E5E5E"/>
                      </a:solidFill>
                      <a:latin typeface="Cambria Math" panose="02040503050406030204" pitchFamily="18" charset="0"/>
                    </a:rPr>
                    <m:t>D</m:t>
                  </m:r>
                  <m:r>
                    <a:rPr xmlns:a="http://schemas.openxmlformats.org/drawingml/2006/main" sz="3300" i="1">
                      <a:solidFill>
                        <a:srgbClr val="5E5E5E"/>
                      </a:solidFill>
                      <a:latin typeface="Cambria Math" panose="02040503050406030204" pitchFamily="18" charset="0"/>
                    </a:rPr>
                    <m:t>,</m:t>
                  </m:r>
                  <m:r>
                    <a:rPr xmlns:a="http://schemas.openxmlformats.org/drawingml/2006/main" sz="3300" i="1">
                      <a:solidFill>
                        <a:srgbClr val="5E5E5E"/>
                      </a:solidFill>
                      <a:latin typeface="Cambria Math" panose="02040503050406030204" pitchFamily="18" charset="0"/>
                    </a:rPr>
                    <m:t>E</m:t>
                  </m:r>
                  <m:r>
                    <a:rPr xmlns:a="http://schemas.openxmlformats.org/drawingml/2006/main" sz="3300" i="1">
                      <a:solidFill>
                        <a:srgbClr val="5E5E5E"/>
                      </a:solidFill>
                      <a:latin typeface="Cambria Math" panose="02040503050406030204" pitchFamily="18" charset="0"/>
                    </a:rPr>
                    <m:t>)</m:t>
                  </m:r>
                </m:oMath>
              </m:oMathPara>
            </a14:m>
            <a:endParaRPr sz="2800">
              <a:latin typeface="+mn-lt"/>
              <a:ea typeface="+mn-ea"/>
              <a:cs typeface="+mn-cs"/>
              <a:sym typeface="Helvetica Neue"/>
            </a:endParaRPr>
          </a:p>
          <a:p>
            <a:pPr>
              <a:defRPr sz="3300">
                <a:latin typeface="Cambria Math"/>
                <a:ea typeface="Cambria Math"/>
                <a:cs typeface="Cambria Math"/>
                <a:sym typeface="Cambria Math"/>
              </a:defRPr>
            </a:pPr>
            <a14:m>
              <m:oMathPara>
                <m:oMathParaPr>
                  <m:jc m:val="center"/>
                </m:oMathParaPr>
                <m:oMath>
                  <m:r>
                    <a:rPr xmlns:a="http://schemas.openxmlformats.org/drawingml/2006/main" sz="3300" i="1">
                      <a:solidFill>
                        <a:srgbClr val="5E5E5E"/>
                      </a:solidFill>
                      <a:latin typeface="Cambria Math" panose="02040503050406030204" pitchFamily="18" charset="0"/>
                    </a:rPr>
                    <m:t>=</m:t>
                  </m:r>
                  <m:limLow>
                    <m:e>
                      <m:r>
                        <a:rPr xmlns:a="http://schemas.openxmlformats.org/drawingml/2006/main" sz="3300" i="1">
                          <a:solidFill>
                            <a:srgbClr val="5E5E5E"/>
                          </a:solidFill>
                          <a:latin typeface="Cambria Math" panose="02040503050406030204" pitchFamily="18" charset="0"/>
                        </a:rPr>
                        <m:t>∑</m:t>
                      </m:r>
                    </m:e>
                    <m:lim>
                      <m:r>
                        <a:rPr xmlns:a="http://schemas.openxmlformats.org/drawingml/2006/main" sz="3300" i="1">
                          <a:solidFill>
                            <a:srgbClr val="5E5E5E"/>
                          </a:solidFill>
                          <a:latin typeface="Cambria Math" panose="02040503050406030204" pitchFamily="18" charset="0"/>
                        </a:rPr>
                        <m:t>A</m:t>
                      </m:r>
                    </m:lim>
                  </m:limLow>
                  <m:sSub>
                    <m:e>
                      <m:r>
                        <a:rPr xmlns:a="http://schemas.openxmlformats.org/drawingml/2006/main" sz="3300" i="1">
                          <a:solidFill>
                            <a:srgbClr val="5E5E5E"/>
                          </a:solidFill>
                          <a:latin typeface="Cambria Math" panose="02040503050406030204" pitchFamily="18" charset="0"/>
                        </a:rPr>
                        <m:t>f</m:t>
                      </m:r>
                    </m:e>
                    <m:sub>
                      <m:r>
                        <a:rPr xmlns:a="http://schemas.openxmlformats.org/drawingml/2006/main" sz="3300" i="1">
                          <a:solidFill>
                            <a:srgbClr val="5E5E5E"/>
                          </a:solidFill>
                          <a:latin typeface="Cambria Math" panose="02040503050406030204" pitchFamily="18" charset="0"/>
                        </a:rPr>
                        <m:t>1</m:t>
                      </m:r>
                    </m:sub>
                  </m:sSub>
                  <m:r>
                    <a:rPr xmlns:a="http://schemas.openxmlformats.org/drawingml/2006/main" sz="3300" i="1">
                      <a:solidFill>
                        <a:srgbClr val="5E5E5E"/>
                      </a:solidFill>
                      <a:latin typeface="Cambria Math" panose="02040503050406030204" pitchFamily="18" charset="0"/>
                    </a:rPr>
                    <m:t>(</m:t>
                  </m:r>
                  <m:r>
                    <a:rPr xmlns:a="http://schemas.openxmlformats.org/drawingml/2006/main" sz="3300" i="1">
                      <a:solidFill>
                        <a:srgbClr val="5E5E5E"/>
                      </a:solidFill>
                      <a:latin typeface="Cambria Math" panose="02040503050406030204" pitchFamily="18" charset="0"/>
                    </a:rPr>
                    <m:t>Q</m:t>
                  </m:r>
                  <m:r>
                    <a:rPr xmlns:a="http://schemas.openxmlformats.org/drawingml/2006/main" sz="3300" i="1">
                      <a:solidFill>
                        <a:srgbClr val="5E5E5E"/>
                      </a:solidFill>
                      <a:latin typeface="Cambria Math" panose="02040503050406030204" pitchFamily="18" charset="0"/>
                    </a:rPr>
                    <m:t>,</m:t>
                  </m:r>
                  <m:r>
                    <a:rPr xmlns:a="http://schemas.openxmlformats.org/drawingml/2006/main" sz="3300" i="1">
                      <a:solidFill>
                        <a:srgbClr val="5E5E5E"/>
                      </a:solidFill>
                      <a:latin typeface="Cambria Math" panose="02040503050406030204" pitchFamily="18" charset="0"/>
                    </a:rPr>
                    <m:t>A</m:t>
                  </m:r>
                  <m:r>
                    <a:rPr xmlns:a="http://schemas.openxmlformats.org/drawingml/2006/main" sz="3300" i="1">
                      <a:solidFill>
                        <a:srgbClr val="5E5E5E"/>
                      </a:solidFill>
                      <a:latin typeface="Cambria Math" panose="02040503050406030204" pitchFamily="18" charset="0"/>
                    </a:rPr>
                    <m:t>,</m:t>
                  </m:r>
                  <m:r>
                    <a:rPr xmlns:a="http://schemas.openxmlformats.org/drawingml/2006/main" sz="3300" i="1">
                      <a:solidFill>
                        <a:srgbClr val="5E5E5E"/>
                      </a:solidFill>
                      <a:latin typeface="Cambria Math" panose="02040503050406030204" pitchFamily="18" charset="0"/>
                    </a:rPr>
                    <m:t>B</m:t>
                  </m:r>
                  <m:r>
                    <a:rPr xmlns:a="http://schemas.openxmlformats.org/drawingml/2006/main" sz="3300" i="1">
                      <a:solidFill>
                        <a:srgbClr val="5E5E5E"/>
                      </a:solidFill>
                      <a:latin typeface="Cambria Math" panose="02040503050406030204" pitchFamily="18" charset="0"/>
                    </a:rPr>
                    <m:t>,</m:t>
                  </m:r>
                  <m:r>
                    <a:rPr xmlns:a="http://schemas.openxmlformats.org/drawingml/2006/main" sz="3300" i="1">
                      <a:solidFill>
                        <a:srgbClr val="5E5E5E"/>
                      </a:solidFill>
                      <a:latin typeface="Cambria Math" panose="02040503050406030204" pitchFamily="18" charset="0"/>
                    </a:rPr>
                    <m:t>C</m:t>
                  </m:r>
                  <m:r>
                    <a:rPr xmlns:a="http://schemas.openxmlformats.org/drawingml/2006/main" sz="3300" i="1">
                      <a:solidFill>
                        <a:srgbClr val="5E5E5E"/>
                      </a:solidFill>
                      <a:latin typeface="Cambria Math" panose="02040503050406030204" pitchFamily="18" charset="0"/>
                    </a:rPr>
                    <m:t>)</m:t>
                  </m:r>
                  <m:d>
                    <m:dPr>
                      <m:ctrlPr>
                        <a:rPr xmlns:a="http://schemas.openxmlformats.org/drawingml/2006/main" sz="3300" i="1">
                          <a:solidFill>
                            <a:srgbClr val="5E5E5E"/>
                          </a:solidFill>
                          <a:latin typeface="Cambria Math" panose="02040503050406030204" pitchFamily="18" charset="0"/>
                        </a:rPr>
                      </m:ctrlPr>
                    </m:dPr>
                    <m:e>
                      <m:limLow>
                        <m:e>
                          <m:r>
                            <a:rPr xmlns:a="http://schemas.openxmlformats.org/drawingml/2006/main" sz="3300" i="1">
                              <a:solidFill>
                                <a:srgbClr val="5E5E5E"/>
                              </a:solidFill>
                              <a:latin typeface="Cambria Math" panose="02040503050406030204" pitchFamily="18" charset="0"/>
                            </a:rPr>
                            <m:t>∑</m:t>
                          </m:r>
                        </m:e>
                        <m:lim>
                          <m:r>
                            <a:rPr xmlns:a="http://schemas.openxmlformats.org/drawingml/2006/main" sz="3300" i="1">
                              <a:solidFill>
                                <a:srgbClr val="5E5E5E"/>
                              </a:solidFill>
                              <a:latin typeface="Cambria Math" panose="02040503050406030204" pitchFamily="18" charset="0"/>
                            </a:rPr>
                            <m:t>E</m:t>
                          </m:r>
                        </m:lim>
                      </m:limLow>
                      <m:sSub>
                        <m:e>
                          <m:r>
                            <a:rPr xmlns:a="http://schemas.openxmlformats.org/drawingml/2006/main" sz="3300" i="1">
                              <a:solidFill>
                                <a:srgbClr val="5E5E5E"/>
                              </a:solidFill>
                              <a:latin typeface="Cambria Math" panose="02040503050406030204" pitchFamily="18" charset="0"/>
                            </a:rPr>
                            <m:t>f</m:t>
                          </m:r>
                        </m:e>
                        <m:sub>
                          <m:r>
                            <a:rPr xmlns:a="http://schemas.openxmlformats.org/drawingml/2006/main" sz="3300" i="1">
                              <a:solidFill>
                                <a:srgbClr val="5E5E5E"/>
                              </a:solidFill>
                              <a:latin typeface="Cambria Math" panose="02040503050406030204" pitchFamily="18" charset="0"/>
                            </a:rPr>
                            <m:t>2</m:t>
                          </m:r>
                        </m:sub>
                      </m:sSub>
                      <m:r>
                        <a:rPr xmlns:a="http://schemas.openxmlformats.org/drawingml/2006/main" sz="3300" i="1">
                          <a:solidFill>
                            <a:srgbClr val="5E5E5E"/>
                          </a:solidFill>
                          <a:latin typeface="Cambria Math" panose="02040503050406030204" pitchFamily="18" charset="0"/>
                        </a:rPr>
                        <m:t>(</m:t>
                      </m:r>
                      <m:r>
                        <a:rPr xmlns:a="http://schemas.openxmlformats.org/drawingml/2006/main" sz="3300" i="1">
                          <a:solidFill>
                            <a:srgbClr val="5E5E5E"/>
                          </a:solidFill>
                          <a:latin typeface="Cambria Math" panose="02040503050406030204" pitchFamily="18" charset="0"/>
                        </a:rPr>
                        <m:t>C</m:t>
                      </m:r>
                      <m:r>
                        <a:rPr xmlns:a="http://schemas.openxmlformats.org/drawingml/2006/main" sz="3300" i="1">
                          <a:solidFill>
                            <a:srgbClr val="5E5E5E"/>
                          </a:solidFill>
                          <a:latin typeface="Cambria Math" panose="02040503050406030204" pitchFamily="18" charset="0"/>
                        </a:rPr>
                        <m:t>,</m:t>
                      </m:r>
                      <m:r>
                        <a:rPr xmlns:a="http://schemas.openxmlformats.org/drawingml/2006/main" sz="3300" i="1">
                          <a:solidFill>
                            <a:srgbClr val="5E5E5E"/>
                          </a:solidFill>
                          <a:latin typeface="Cambria Math" panose="02040503050406030204" pitchFamily="18" charset="0"/>
                        </a:rPr>
                        <m:t>D</m:t>
                      </m:r>
                      <m:r>
                        <a:rPr xmlns:a="http://schemas.openxmlformats.org/drawingml/2006/main" sz="3300" i="1">
                          <a:solidFill>
                            <a:srgbClr val="5E5E5E"/>
                          </a:solidFill>
                          <a:latin typeface="Cambria Math" panose="02040503050406030204" pitchFamily="18" charset="0"/>
                        </a:rPr>
                        <m:t>,</m:t>
                      </m:r>
                      <m:r>
                        <a:rPr xmlns:a="http://schemas.openxmlformats.org/drawingml/2006/main" sz="3300" i="1">
                          <a:solidFill>
                            <a:srgbClr val="5E5E5E"/>
                          </a:solidFill>
                          <a:latin typeface="Cambria Math" panose="02040503050406030204" pitchFamily="18" charset="0"/>
                        </a:rPr>
                        <m:t>E</m:t>
                      </m:r>
                      <m:r>
                        <a:rPr xmlns:a="http://schemas.openxmlformats.org/drawingml/2006/main" sz="3300" i="1">
                          <a:solidFill>
                            <a:srgbClr val="5E5E5E"/>
                          </a:solidFill>
                          <a:latin typeface="Cambria Math" panose="02040503050406030204" pitchFamily="18" charset="0"/>
                        </a:rPr>
                        <m:t>)</m:t>
                      </m:r>
                    </m:e>
                  </m:d>
                </m:oMath>
              </m:oMathPara>
            </a14:m>
            <a:endParaRPr sz="2800">
              <a:latin typeface="+mn-lt"/>
              <a:ea typeface="+mn-ea"/>
              <a:cs typeface="+mn-cs"/>
              <a:sym typeface="Helvetica Neue"/>
            </a:endParaRPr>
          </a:p>
          <a:p>
            <a:pPr>
              <a:defRPr sz="3300">
                <a:latin typeface="Cambria Math"/>
                <a:ea typeface="Cambria Math"/>
                <a:cs typeface="Cambria Math"/>
                <a:sym typeface="Cambria Math"/>
              </a:defRPr>
            </a:pPr>
            <a14:m>
              <m:oMathPara>
                <m:oMathParaPr>
                  <m:jc m:val="center"/>
                </m:oMathParaPr>
                <m:oMath>
                  <m:r>
                    <a:rPr xmlns:a="http://schemas.openxmlformats.org/drawingml/2006/main" sz="3300" i="1">
                      <a:solidFill>
                        <a:srgbClr val="5E5E5E"/>
                      </a:solidFill>
                      <a:latin typeface="Cambria Math" panose="02040503050406030204" pitchFamily="18" charset="0"/>
                    </a:rPr>
                    <m:t>=</m:t>
                  </m:r>
                  <m:d>
                    <m:dPr>
                      <m:ctrlPr>
                        <a:rPr xmlns:a="http://schemas.openxmlformats.org/drawingml/2006/main" sz="3300" i="1">
                          <a:solidFill>
                            <a:srgbClr val="5E5E5E"/>
                          </a:solidFill>
                          <a:latin typeface="Cambria Math" panose="02040503050406030204" pitchFamily="18" charset="0"/>
                        </a:rPr>
                      </m:ctrlPr>
                    </m:dPr>
                    <m:e>
                      <m:limLow>
                        <m:e>
                          <m:r>
                            <a:rPr xmlns:a="http://schemas.openxmlformats.org/drawingml/2006/main" sz="3300" i="1">
                              <a:solidFill>
                                <a:srgbClr val="5E5E5E"/>
                              </a:solidFill>
                              <a:latin typeface="Cambria Math" panose="02040503050406030204" pitchFamily="18" charset="0"/>
                            </a:rPr>
                            <m:t>∑</m:t>
                          </m:r>
                        </m:e>
                        <m:lim>
                          <m:r>
                            <a:rPr xmlns:a="http://schemas.openxmlformats.org/drawingml/2006/main" sz="3300" i="1">
                              <a:solidFill>
                                <a:srgbClr val="5E5E5E"/>
                              </a:solidFill>
                              <a:latin typeface="Cambria Math" panose="02040503050406030204" pitchFamily="18" charset="0"/>
                            </a:rPr>
                            <m:t>E</m:t>
                          </m:r>
                        </m:lim>
                      </m:limLow>
                      <m:sSub>
                        <m:e>
                          <m:r>
                            <a:rPr xmlns:a="http://schemas.openxmlformats.org/drawingml/2006/main" sz="3300" i="1">
                              <a:solidFill>
                                <a:srgbClr val="5E5E5E"/>
                              </a:solidFill>
                              <a:latin typeface="Cambria Math" panose="02040503050406030204" pitchFamily="18" charset="0"/>
                            </a:rPr>
                            <m:t>f</m:t>
                          </m:r>
                        </m:e>
                        <m:sub>
                          <m:r>
                            <a:rPr xmlns:a="http://schemas.openxmlformats.org/drawingml/2006/main" sz="3300" i="1">
                              <a:solidFill>
                                <a:srgbClr val="5E5E5E"/>
                              </a:solidFill>
                              <a:latin typeface="Cambria Math" panose="02040503050406030204" pitchFamily="18" charset="0"/>
                            </a:rPr>
                            <m:t>2</m:t>
                          </m:r>
                        </m:sub>
                      </m:sSub>
                      <m:r>
                        <a:rPr xmlns:a="http://schemas.openxmlformats.org/drawingml/2006/main" sz="3300" i="1">
                          <a:solidFill>
                            <a:srgbClr val="5E5E5E"/>
                          </a:solidFill>
                          <a:latin typeface="Cambria Math" panose="02040503050406030204" pitchFamily="18" charset="0"/>
                        </a:rPr>
                        <m:t>(</m:t>
                      </m:r>
                      <m:r>
                        <a:rPr xmlns:a="http://schemas.openxmlformats.org/drawingml/2006/main" sz="3300" i="1">
                          <a:solidFill>
                            <a:srgbClr val="5E5E5E"/>
                          </a:solidFill>
                          <a:latin typeface="Cambria Math" panose="02040503050406030204" pitchFamily="18" charset="0"/>
                        </a:rPr>
                        <m:t>C</m:t>
                      </m:r>
                      <m:r>
                        <a:rPr xmlns:a="http://schemas.openxmlformats.org/drawingml/2006/main" sz="3300" i="1">
                          <a:solidFill>
                            <a:srgbClr val="5E5E5E"/>
                          </a:solidFill>
                          <a:latin typeface="Cambria Math" panose="02040503050406030204" pitchFamily="18" charset="0"/>
                        </a:rPr>
                        <m:t>,</m:t>
                      </m:r>
                      <m:r>
                        <a:rPr xmlns:a="http://schemas.openxmlformats.org/drawingml/2006/main" sz="3300" i="1">
                          <a:solidFill>
                            <a:srgbClr val="5E5E5E"/>
                          </a:solidFill>
                          <a:latin typeface="Cambria Math" panose="02040503050406030204" pitchFamily="18" charset="0"/>
                        </a:rPr>
                        <m:t>D</m:t>
                      </m:r>
                      <m:r>
                        <a:rPr xmlns:a="http://schemas.openxmlformats.org/drawingml/2006/main" sz="3300" i="1">
                          <a:solidFill>
                            <a:srgbClr val="5E5E5E"/>
                          </a:solidFill>
                          <a:latin typeface="Cambria Math" panose="02040503050406030204" pitchFamily="18" charset="0"/>
                        </a:rPr>
                        <m:t>,</m:t>
                      </m:r>
                      <m:r>
                        <a:rPr xmlns:a="http://schemas.openxmlformats.org/drawingml/2006/main" sz="3300" i="1">
                          <a:solidFill>
                            <a:srgbClr val="5E5E5E"/>
                          </a:solidFill>
                          <a:latin typeface="Cambria Math" panose="02040503050406030204" pitchFamily="18" charset="0"/>
                        </a:rPr>
                        <m:t>E</m:t>
                      </m:r>
                      <m:r>
                        <a:rPr xmlns:a="http://schemas.openxmlformats.org/drawingml/2006/main" sz="3300" i="1">
                          <a:solidFill>
                            <a:srgbClr val="5E5E5E"/>
                          </a:solidFill>
                          <a:latin typeface="Cambria Math" panose="02040503050406030204" pitchFamily="18" charset="0"/>
                        </a:rPr>
                        <m:t>)</m:t>
                      </m:r>
                    </m:e>
                  </m:d>
                  <m:limLow>
                    <m:e>
                      <m:r>
                        <a:rPr xmlns:a="http://schemas.openxmlformats.org/drawingml/2006/main" sz="3300" i="1">
                          <a:solidFill>
                            <a:srgbClr val="5E5E5E"/>
                          </a:solidFill>
                          <a:latin typeface="Cambria Math" panose="02040503050406030204" pitchFamily="18" charset="0"/>
                        </a:rPr>
                        <m:t>∑</m:t>
                      </m:r>
                    </m:e>
                    <m:lim>
                      <m:r>
                        <a:rPr xmlns:a="http://schemas.openxmlformats.org/drawingml/2006/main" sz="3300" i="1">
                          <a:solidFill>
                            <a:srgbClr val="5E5E5E"/>
                          </a:solidFill>
                          <a:latin typeface="Cambria Math" panose="02040503050406030204" pitchFamily="18" charset="0"/>
                        </a:rPr>
                        <m:t>A</m:t>
                      </m:r>
                    </m:lim>
                  </m:limLow>
                  <m:sSub>
                    <m:e>
                      <m:r>
                        <a:rPr xmlns:a="http://schemas.openxmlformats.org/drawingml/2006/main" sz="3300" i="1">
                          <a:solidFill>
                            <a:srgbClr val="5E5E5E"/>
                          </a:solidFill>
                          <a:latin typeface="Cambria Math" panose="02040503050406030204" pitchFamily="18" charset="0"/>
                        </a:rPr>
                        <m:t>f</m:t>
                      </m:r>
                    </m:e>
                    <m:sub>
                      <m:r>
                        <a:rPr xmlns:a="http://schemas.openxmlformats.org/drawingml/2006/main" sz="3300" i="1">
                          <a:solidFill>
                            <a:srgbClr val="5E5E5E"/>
                          </a:solidFill>
                          <a:latin typeface="Cambria Math" panose="02040503050406030204" pitchFamily="18" charset="0"/>
                        </a:rPr>
                        <m:t>1</m:t>
                      </m:r>
                    </m:sub>
                  </m:sSub>
                  <m:r>
                    <a:rPr xmlns:a="http://schemas.openxmlformats.org/drawingml/2006/main" sz="3300" i="1">
                      <a:solidFill>
                        <a:srgbClr val="5E5E5E"/>
                      </a:solidFill>
                      <a:latin typeface="Cambria Math" panose="02040503050406030204" pitchFamily="18" charset="0"/>
                    </a:rPr>
                    <m:t>(</m:t>
                  </m:r>
                  <m:r>
                    <a:rPr xmlns:a="http://schemas.openxmlformats.org/drawingml/2006/main" sz="3300" i="1">
                      <a:solidFill>
                        <a:srgbClr val="5E5E5E"/>
                      </a:solidFill>
                      <a:latin typeface="Cambria Math" panose="02040503050406030204" pitchFamily="18" charset="0"/>
                    </a:rPr>
                    <m:t>Q</m:t>
                  </m:r>
                  <m:r>
                    <a:rPr xmlns:a="http://schemas.openxmlformats.org/drawingml/2006/main" sz="3300" i="1">
                      <a:solidFill>
                        <a:srgbClr val="5E5E5E"/>
                      </a:solidFill>
                      <a:latin typeface="Cambria Math" panose="02040503050406030204" pitchFamily="18" charset="0"/>
                    </a:rPr>
                    <m:t>,</m:t>
                  </m:r>
                  <m:r>
                    <a:rPr xmlns:a="http://schemas.openxmlformats.org/drawingml/2006/main" sz="3300" i="1">
                      <a:solidFill>
                        <a:srgbClr val="5E5E5E"/>
                      </a:solidFill>
                      <a:latin typeface="Cambria Math" panose="02040503050406030204" pitchFamily="18" charset="0"/>
                    </a:rPr>
                    <m:t>A</m:t>
                  </m:r>
                  <m:r>
                    <a:rPr xmlns:a="http://schemas.openxmlformats.org/drawingml/2006/main" sz="3300" i="1">
                      <a:solidFill>
                        <a:srgbClr val="5E5E5E"/>
                      </a:solidFill>
                      <a:latin typeface="Cambria Math" panose="02040503050406030204" pitchFamily="18" charset="0"/>
                    </a:rPr>
                    <m:t>,</m:t>
                  </m:r>
                  <m:r>
                    <a:rPr xmlns:a="http://schemas.openxmlformats.org/drawingml/2006/main" sz="3300" i="1">
                      <a:solidFill>
                        <a:srgbClr val="5E5E5E"/>
                      </a:solidFill>
                      <a:latin typeface="Cambria Math" panose="02040503050406030204" pitchFamily="18" charset="0"/>
                    </a:rPr>
                    <m:t>B</m:t>
                  </m:r>
                  <m:r>
                    <a:rPr xmlns:a="http://schemas.openxmlformats.org/drawingml/2006/main" sz="3300" i="1">
                      <a:solidFill>
                        <a:srgbClr val="5E5E5E"/>
                      </a:solidFill>
                      <a:latin typeface="Cambria Math" panose="02040503050406030204" pitchFamily="18" charset="0"/>
                    </a:rPr>
                    <m:t>,</m:t>
                  </m:r>
                  <m:r>
                    <a:rPr xmlns:a="http://schemas.openxmlformats.org/drawingml/2006/main" sz="3300" i="1">
                      <a:solidFill>
                        <a:srgbClr val="5E5E5E"/>
                      </a:solidFill>
                      <a:latin typeface="Cambria Math" panose="02040503050406030204" pitchFamily="18" charset="0"/>
                    </a:rPr>
                    <m:t>C</m:t>
                  </m:r>
                  <m:r>
                    <a:rPr xmlns:a="http://schemas.openxmlformats.org/drawingml/2006/main" sz="3300" i="1">
                      <a:solidFill>
                        <a:srgbClr val="5E5E5E"/>
                      </a:solidFill>
                      <a:latin typeface="Cambria Math" panose="02040503050406030204" pitchFamily="18" charset="0"/>
                    </a:rPr>
                    <m:t>)</m:t>
                  </m:r>
                </m:oMath>
              </m:oMathPara>
            </a14:m>
            <a:endParaRPr sz="3113"/>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83">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83">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2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2" fill="hold">
                                  <p:stCondLst>
                                    <p:cond delay="0"/>
                                  </p:stCondLst>
                                  <p:iterate type="el" backwards="0">
                                    <p:tmAbs val="0"/>
                                  </p:iterate>
                                  <p:childTnLst>
                                    <p:set>
                                      <p:cBhvr>
                                        <p:cTn id="18" fill="hold"/>
                                        <p:tgtEl>
                                          <p:spTgt spid="28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2" fill="hold">
                                  <p:stCondLst>
                                    <p:cond delay="0"/>
                                  </p:stCondLst>
                                  <p:iterate type="el" backwards="0">
                                    <p:tmAbs val="0"/>
                                  </p:iterate>
                                  <p:childTnLst>
                                    <p:set>
                                      <p:cBhvr>
                                        <p:cTn id="22" fill="hold"/>
                                        <p:tgtEl>
                                          <p:spTgt spid="28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2" fill="hold">
                                  <p:stCondLst>
                                    <p:cond delay="0"/>
                                  </p:stCondLst>
                                  <p:iterate type="el" backwards="0">
                                    <p:tmAbs val="0"/>
                                  </p:iterate>
                                  <p:childTnLst>
                                    <p:set>
                                      <p:cBhvr>
                                        <p:cTn id="26" fill="hold"/>
                                        <p:tgtEl>
                                          <p:spTgt spid="28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2" fill="hold">
                                  <p:stCondLst>
                                    <p:cond delay="0"/>
                                  </p:stCondLst>
                                  <p:iterate type="el" backwards="0">
                                    <p:tmAbs val="0"/>
                                  </p:iterate>
                                  <p:childTnLst>
                                    <p:set>
                                      <p:cBhvr>
                                        <p:cTn id="30" fill="hold"/>
                                        <p:tgtEl>
                                          <p:spTgt spid="282">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2" grpId="2"/>
      <p:bldP build="p" bldLvl="5" animBg="1" rev="0" advAuto="0" spid="283"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Assignments"/>
          <p:cNvSpPr txBox="1"/>
          <p:nvPr>
            <p:ph type="title"/>
          </p:nvPr>
        </p:nvSpPr>
        <p:spPr>
          <a:xfrm>
            <a:off x="2667000" y="357185"/>
            <a:ext cx="19050000" cy="3036099"/>
          </a:xfrm>
          <a:prstGeom prst="rect">
            <a:avLst/>
          </a:prstGeom>
        </p:spPr>
        <p:txBody>
          <a:bodyPr/>
          <a:lstStyle/>
          <a:p>
            <a:pPr lvl="1"/>
            <a:r>
              <a:t>Assignments</a:t>
            </a:r>
          </a:p>
        </p:txBody>
      </p:sp>
      <p:sp>
        <p:nvSpPr>
          <p:cNvPr id="132" name="Assignment #1: Marking should be done by next week…"/>
          <p:cNvSpPr txBox="1"/>
          <p:nvPr>
            <p:ph type="body" idx="1"/>
          </p:nvPr>
        </p:nvSpPr>
        <p:spPr>
          <a:xfrm>
            <a:off x="2667000" y="3468246"/>
            <a:ext cx="19050000" cy="8840394"/>
          </a:xfrm>
          <a:prstGeom prst="rect">
            <a:avLst/>
          </a:prstGeom>
        </p:spPr>
        <p:txBody>
          <a:bodyPr/>
          <a:lstStyle/>
          <a:p>
            <a:pPr marL="611187" indent="-611187" defTabSz="821531"/>
            <a:r>
              <a:rPr b="1">
                <a:latin typeface="+mn-lt"/>
                <a:ea typeface="+mn-ea"/>
                <a:cs typeface="+mn-cs"/>
                <a:sym typeface="Helvetica Neue"/>
              </a:rPr>
              <a:t>Assignment #1:</a:t>
            </a:r>
            <a:r>
              <a:t> Marking should be done by next week</a:t>
            </a:r>
          </a:p>
          <a:p>
            <a:pPr lvl="1" marL="1055687" indent="-611187" defTabSz="821531"/>
            <a:r>
              <a:t>Final grades are not yet entered</a:t>
            </a:r>
          </a:p>
          <a:p>
            <a:pPr lvl="1" marL="1055687" indent="-611187" defTabSz="821531"/>
            <a:r>
              <a:rPr>
                <a:solidFill>
                  <a:srgbClr val="C82506"/>
                </a:solidFill>
                <a:latin typeface="Helvetica Neue Medium"/>
                <a:ea typeface="Helvetica Neue Medium"/>
                <a:cs typeface="Helvetica Neue Medium"/>
                <a:sym typeface="Helvetica Neue Medium"/>
              </a:rPr>
              <a:t>Don't Panic:</a:t>
            </a:r>
            <a:r>
              <a:t> Some people may have gotten partial grades for one question due to a Canvas glitch</a:t>
            </a:r>
          </a:p>
          <a:p>
            <a:pPr marL="611187" indent="-611187" defTabSz="821531"/>
            <a:r>
              <a:rPr b="1">
                <a:latin typeface="+mn-lt"/>
                <a:ea typeface="+mn-ea"/>
                <a:cs typeface="+mn-cs"/>
                <a:sym typeface="Helvetica Neue"/>
              </a:rPr>
              <a:t>Assignment #2</a:t>
            </a:r>
            <a:r>
              <a:t> will be posted </a:t>
            </a:r>
            <a:r>
              <a:rPr>
                <a:solidFill>
                  <a:srgbClr val="C82506"/>
                </a:solidFill>
                <a:latin typeface="Helvetica Neue Medium"/>
                <a:ea typeface="Helvetica Neue Medium"/>
                <a:cs typeface="Helvetica Neue Medium"/>
                <a:sym typeface="Helvetica Neue Medium"/>
              </a:rPr>
              <a:t>today</a:t>
            </a:r>
            <a:r>
              <a:t> by midnight</a:t>
            </a:r>
          </a:p>
          <a:p>
            <a:pPr lvl="2" marL="1500187" indent="-611187" defTabSz="821531"/>
            <a:r>
              <a:t>Due </a:t>
            </a:r>
            <a:r>
              <a:rPr>
                <a:solidFill>
                  <a:srgbClr val="004D80"/>
                </a:solidFill>
                <a:latin typeface="Helvetica Neue Medium"/>
                <a:ea typeface="Helvetica Neue Medium"/>
                <a:cs typeface="Helvetica Neue Medium"/>
                <a:sym typeface="Helvetica Neue Medium"/>
              </a:rPr>
              <a:t>October 21/2025</a:t>
            </a:r>
            <a:r>
              <a:t> at </a:t>
            </a:r>
            <a:r>
              <a:rPr>
                <a:solidFill>
                  <a:srgbClr val="004D80"/>
                </a:solidFill>
                <a:latin typeface="Helvetica Neue Medium"/>
                <a:ea typeface="Helvetica Neue Medium"/>
                <a:cs typeface="Helvetica Neue Medium"/>
                <a:sym typeface="Helvetica Neue Medium"/>
              </a:rPr>
              <a:t>11:59pm</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Variable Elimination Algorithm"/>
          <p:cNvSpPr txBox="1"/>
          <p:nvPr>
            <p:ph type="title"/>
          </p:nvPr>
        </p:nvSpPr>
        <p:spPr>
          <a:xfrm>
            <a:off x="2667000" y="357185"/>
            <a:ext cx="19050000" cy="3036099"/>
          </a:xfrm>
          <a:prstGeom prst="rect">
            <a:avLst/>
          </a:prstGeom>
        </p:spPr>
        <p:txBody>
          <a:bodyPr/>
          <a:lstStyle/>
          <a:p>
            <a:pPr/>
            <a:r>
              <a:t>Variable Elimination Algorithm</a:t>
            </a:r>
          </a:p>
        </p:txBody>
      </p:sp>
      <p:sp>
        <p:nvSpPr>
          <p:cNvPr id="286" name="Input: query variable  ; set of variables  ; observations  ; factors   representing conditional probability tables…"/>
          <p:cNvSpPr txBox="1"/>
          <p:nvPr>
            <p:ph type="body" idx="1"/>
          </p:nvPr>
        </p:nvSpPr>
        <p:spPr>
          <a:xfrm>
            <a:off x="2667000" y="3468246"/>
            <a:ext cx="19050000" cy="8840394"/>
          </a:xfrm>
          <a:prstGeom prst="rect">
            <a:avLst/>
          </a:prstGeom>
        </p:spPr>
        <p:txBody>
          <a:bodyPr/>
          <a:lstStyle/>
          <a:p>
            <a:pPr marL="0" indent="0" defTabSz="558639">
              <a:spcBef>
                <a:spcPts val="2400"/>
              </a:spcBef>
              <a:buSzTx/>
              <a:buNone/>
              <a:defRPr b="1" sz="2900">
                <a:latin typeface="+mn-lt"/>
                <a:ea typeface="+mn-ea"/>
                <a:cs typeface="+mn-cs"/>
                <a:sym typeface="Helvetica Neue"/>
              </a:defRPr>
            </a:pPr>
            <a:r>
              <a:t>Input</a:t>
            </a:r>
            <a:r>
              <a:rPr b="0">
                <a:latin typeface="Helvetica Neue Light"/>
                <a:ea typeface="Helvetica Neue Light"/>
                <a:cs typeface="Helvetica Neue Light"/>
                <a:sym typeface="Helvetica Neue Light"/>
              </a:rPr>
              <a:t>: query variable </a:t>
            </a:r>
            <a14:m>
              <m:oMath>
                <m:r>
                  <a:rPr xmlns:a="http://schemas.openxmlformats.org/drawingml/2006/main" sz="3600" i="1">
                    <a:solidFill>
                      <a:srgbClr val="000000"/>
                    </a:solidFill>
                    <a:latin typeface="Cambria Math" panose="02040503050406030204" pitchFamily="18" charset="0"/>
                  </a:rPr>
                  <m:t>Q</m:t>
                </m:r>
              </m:oMath>
            </a14:m>
            <a:r>
              <a:rPr b="0">
                <a:latin typeface="Helvetica Neue Light"/>
                <a:ea typeface="Helvetica Neue Light"/>
                <a:cs typeface="Helvetica Neue Light"/>
                <a:sym typeface="Helvetica Neue Light"/>
              </a:rPr>
              <a:t>; set of variables </a:t>
            </a:r>
            <a14:m>
              <m:oMath>
                <m:r>
                  <a:rPr xmlns:a="http://schemas.openxmlformats.org/drawingml/2006/main" sz="3600" i="1">
                    <a:solidFill>
                      <a:srgbClr val="000000"/>
                    </a:solidFill>
                    <a:latin typeface="Cambria Math" panose="02040503050406030204" pitchFamily="18" charset="0"/>
                  </a:rPr>
                  <m:t>V</m:t>
                </m:r>
                <m:r>
                  <a:rPr xmlns:a="http://schemas.openxmlformats.org/drawingml/2006/main" sz="3600" i="1">
                    <a:solidFill>
                      <a:srgbClr val="000000"/>
                    </a:solidFill>
                    <a:latin typeface="Cambria Math" panose="02040503050406030204" pitchFamily="18" charset="0"/>
                  </a:rPr>
                  <m:t>s</m:t>
                </m:r>
              </m:oMath>
            </a14:m>
            <a:r>
              <a:rPr b="0">
                <a:latin typeface="Helvetica Neue Light"/>
                <a:ea typeface="Helvetica Neue Light"/>
                <a:cs typeface="Helvetica Neue Light"/>
                <a:sym typeface="Helvetica Neue Light"/>
              </a:rPr>
              <a:t>; observations </a:t>
            </a:r>
            <a14:m>
              <m:oMath>
                <m:r>
                  <a:rPr xmlns:a="http://schemas.openxmlformats.org/drawingml/2006/main" sz="3600" i="1">
                    <a:solidFill>
                      <a:srgbClr val="000000"/>
                    </a:solidFill>
                    <a:latin typeface="Cambria Math" panose="02040503050406030204" pitchFamily="18" charset="0"/>
                  </a:rPr>
                  <m:t>O</m:t>
                </m:r>
              </m:oMath>
            </a14:m>
            <a:r>
              <a:rPr b="0">
                <a:latin typeface="Helvetica Neue Light"/>
                <a:ea typeface="Helvetica Neue Light"/>
                <a:cs typeface="Helvetica Neue Light"/>
                <a:sym typeface="Helvetica Neue Light"/>
              </a:rPr>
              <a:t>; factors </a:t>
            </a:r>
            <a14:m>
              <m:oMath>
                <m:r>
                  <a:rPr xmlns:a="http://schemas.openxmlformats.org/drawingml/2006/main" sz="3600" i="1">
                    <a:solidFill>
                      <a:srgbClr val="000000"/>
                    </a:solidFill>
                    <a:latin typeface="Cambria Math" panose="02040503050406030204" pitchFamily="18" charset="0"/>
                  </a:rPr>
                  <m:t>P</m:t>
                </m:r>
                <m:r>
                  <a:rPr xmlns:a="http://schemas.openxmlformats.org/drawingml/2006/main" sz="3600" i="1">
                    <a:solidFill>
                      <a:srgbClr val="000000"/>
                    </a:solidFill>
                    <a:latin typeface="Cambria Math" panose="02040503050406030204" pitchFamily="18" charset="0"/>
                  </a:rPr>
                  <m:t>s</m:t>
                </m:r>
              </m:oMath>
            </a14:m>
            <a:r>
              <a:rPr b="0">
                <a:latin typeface="Helvetica Neue Light"/>
                <a:ea typeface="Helvetica Neue Light"/>
                <a:cs typeface="Helvetica Neue Light"/>
                <a:sym typeface="Helvetica Neue Light"/>
              </a:rPr>
              <a:t> representing conditional probability tables</a:t>
            </a:r>
          </a:p>
          <a:p>
            <a:pPr marL="0" indent="0" defTabSz="558639">
              <a:spcBef>
                <a:spcPts val="2400"/>
              </a:spcBef>
              <a:buSzTx/>
              <a:buNone/>
              <a:defRPr sz="3600">
                <a:latin typeface="Cambria Math"/>
                <a:ea typeface="Cambria Math"/>
                <a:cs typeface="Cambria Math"/>
                <a:sym typeface="Cambria Math"/>
              </a:defRPr>
            </a:pPr>
            <a14:m>
              <m:oMath>
                <m:r>
                  <a:rPr xmlns:a="http://schemas.openxmlformats.org/drawingml/2006/main" sz="3600" i="1">
                    <a:solidFill>
                      <a:srgbClr val="000000"/>
                    </a:solidFill>
                    <a:latin typeface="Cambria Math" panose="02040503050406030204" pitchFamily="18" charset="0"/>
                  </a:rPr>
                  <m:t>F</m:t>
                </m:r>
                <m:r>
                  <a:rPr xmlns:a="http://schemas.openxmlformats.org/drawingml/2006/main" sz="3600" i="1">
                    <a:solidFill>
                      <a:srgbClr val="000000"/>
                    </a:solidFill>
                    <a:latin typeface="Cambria Math" panose="02040503050406030204" pitchFamily="18" charset="0"/>
                  </a:rPr>
                  <m:t>s</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P</m:t>
                </m:r>
                <m:r>
                  <a:rPr xmlns:a="http://schemas.openxmlformats.org/drawingml/2006/main" sz="3600" i="1">
                    <a:solidFill>
                      <a:srgbClr val="000000"/>
                    </a:solidFill>
                    <a:latin typeface="Cambria Math" panose="02040503050406030204" pitchFamily="18" charset="0"/>
                  </a:rPr>
                  <m:t>s</m:t>
                </m:r>
              </m:oMath>
            </a14:m>
            <a:br>
              <a:rPr sz="3396"/>
            </a:br>
            <a:r>
              <a:rPr b="1" sz="2900">
                <a:latin typeface="+mn-lt"/>
                <a:ea typeface="+mn-ea"/>
                <a:cs typeface="+mn-cs"/>
                <a:sym typeface="Helvetica Neue"/>
              </a:rPr>
              <a:t>for each</a:t>
            </a:r>
            <a:r>
              <a:rPr sz="2900">
                <a:latin typeface="Helvetica Neue Light"/>
                <a:ea typeface="Helvetica Neue Light"/>
                <a:cs typeface="Helvetica Neue Light"/>
                <a:sym typeface="Helvetica Neue Light"/>
              </a:rPr>
              <a:t> </a:t>
            </a:r>
            <a14:m>
              <m:oMath>
                <m:r>
                  <a:rPr xmlns:a="http://schemas.openxmlformats.org/drawingml/2006/main" sz="3600" i="1">
                    <a:solidFill>
                      <a:srgbClr val="000000"/>
                    </a:solidFill>
                    <a:latin typeface="Cambria Math" panose="02040503050406030204" pitchFamily="18" charset="0"/>
                  </a:rPr>
                  <m:t>X</m:t>
                </m:r>
              </m:oMath>
            </a14:m>
            <a:r>
              <a:rPr sz="2900">
                <a:latin typeface="Helvetica Neue Light"/>
                <a:ea typeface="Helvetica Neue Light"/>
                <a:cs typeface="Helvetica Neue Light"/>
                <a:sym typeface="Helvetica Neue Light"/>
              </a:rPr>
              <a:t> in </a:t>
            </a:r>
            <a14:m>
              <m:oMath>
                <m:r>
                  <a:rPr xmlns:a="http://schemas.openxmlformats.org/drawingml/2006/main" sz="3600" i="1">
                    <a:solidFill>
                      <a:srgbClr val="000000"/>
                    </a:solidFill>
                    <a:latin typeface="Cambria Math" panose="02040503050406030204" pitchFamily="18" charset="0"/>
                  </a:rPr>
                  <m:t>V</m:t>
                </m:r>
                <m:r>
                  <a:rPr xmlns:a="http://schemas.openxmlformats.org/drawingml/2006/main" sz="3600" i="1">
                    <a:solidFill>
                      <a:srgbClr val="000000"/>
                    </a:solidFill>
                    <a:latin typeface="Cambria Math" panose="02040503050406030204" pitchFamily="18" charset="0"/>
                  </a:rPr>
                  <m:t>s</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Q</m:t>
                </m:r>
                <m:r>
                  <a:rPr xmlns:a="http://schemas.openxmlformats.org/drawingml/2006/main" sz="3600" i="1">
                    <a:solidFill>
                      <a:srgbClr val="000000"/>
                    </a:solidFill>
                    <a:latin typeface="Cambria Math" panose="02040503050406030204" pitchFamily="18" charset="0"/>
                  </a:rPr>
                  <m:t>}</m:t>
                </m:r>
              </m:oMath>
            </a14:m>
            <a:r>
              <a:rPr sz="2900">
                <a:latin typeface="Helvetica Neue Light"/>
                <a:ea typeface="Helvetica Neue Light"/>
                <a:cs typeface="Helvetica Neue Light"/>
                <a:sym typeface="Helvetica Neue Light"/>
              </a:rPr>
              <a:t> according to some </a:t>
            </a:r>
            <a:r>
              <a:rPr sz="2900">
                <a:solidFill>
                  <a:srgbClr val="C82506"/>
                </a:solidFill>
                <a:latin typeface="Helvetica Neue Medium"/>
                <a:ea typeface="Helvetica Neue Medium"/>
                <a:cs typeface="Helvetica Neue Medium"/>
                <a:sym typeface="Helvetica Neue Medium"/>
              </a:rPr>
              <a:t>elimination ordering</a:t>
            </a:r>
            <a:r>
              <a:rPr sz="2900">
                <a:latin typeface="Helvetica Neue Light"/>
                <a:ea typeface="Helvetica Neue Light"/>
                <a:cs typeface="Helvetica Neue Light"/>
                <a:sym typeface="Helvetica Neue Light"/>
              </a:rPr>
              <a:t>:</a:t>
            </a:r>
            <a:br>
              <a:rPr sz="2900">
                <a:latin typeface="Helvetica Neue Light"/>
                <a:ea typeface="Helvetica Neue Light"/>
                <a:cs typeface="Helvetica Neue Light"/>
                <a:sym typeface="Helvetica Neue Light"/>
              </a:rPr>
            </a:br>
            <a:r>
              <a:rPr sz="2900">
                <a:latin typeface="Helvetica Neue Light"/>
                <a:ea typeface="Helvetica Neue Light"/>
                <a:cs typeface="Helvetica Neue Light"/>
                <a:sym typeface="Helvetica Neue Light"/>
              </a:rPr>
              <a:t>    </a:t>
            </a:r>
            <a14:m>
              <m:oMath>
                <m:r>
                  <a:rPr xmlns:a="http://schemas.openxmlformats.org/drawingml/2006/main" sz="3600" i="1">
                    <a:solidFill>
                      <a:srgbClr val="000000"/>
                    </a:solidFill>
                    <a:latin typeface="Cambria Math" panose="02040503050406030204" pitchFamily="18" charset="0"/>
                  </a:rPr>
                  <m:t>R</m:t>
                </m:r>
                <m:r>
                  <a:rPr xmlns:a="http://schemas.openxmlformats.org/drawingml/2006/main" sz="3600" i="1">
                    <a:solidFill>
                      <a:srgbClr val="000000"/>
                    </a:solidFill>
                    <a:latin typeface="Cambria Math" panose="02040503050406030204" pitchFamily="18" charset="0"/>
                  </a:rPr>
                  <m:t>s</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F</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F</m:t>
                </m:r>
                <m:r>
                  <a:rPr xmlns:a="http://schemas.openxmlformats.org/drawingml/2006/main" sz="3600" i="1">
                    <a:solidFill>
                      <a:srgbClr val="000000"/>
                    </a:solidFill>
                    <a:latin typeface="Cambria Math" panose="02040503050406030204" pitchFamily="18" charset="0"/>
                  </a:rPr>
                  <m:t>s</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F</m:t>
                </m:r>
                <m:r>
                  <m:rPr>
                    <m:nor/>
                  </m:rPr>
                  <a:rPr xmlns:a="http://schemas.openxmlformats.org/drawingml/2006/main" sz="3600" i="1">
                    <a:solidFill>
                      <a:srgbClr val="000000"/>
                    </a:solidFill>
                    <a:latin typeface="Cambria Math" panose="02040503050406030204" pitchFamily="18" charset="0"/>
                  </a:rPr>
                  <m:t>involves</m:t>
                </m:r>
                <m:r>
                  <a:rPr xmlns:a="http://schemas.openxmlformats.org/drawingml/2006/main" sz="3600" i="1">
                    <a:solidFill>
                      <a:srgbClr val="000000"/>
                    </a:solidFill>
                    <a:latin typeface="Cambria Math" panose="02040503050406030204" pitchFamily="18" charset="0"/>
                  </a:rPr>
                  <m:t>X</m:t>
                </m:r>
                <m:r>
                  <a:rPr xmlns:a="http://schemas.openxmlformats.org/drawingml/2006/main" sz="3600" i="1">
                    <a:solidFill>
                      <a:srgbClr val="000000"/>
                    </a:solidFill>
                    <a:latin typeface="Cambria Math" panose="02040503050406030204" pitchFamily="18" charset="0"/>
                  </a:rPr>
                  <m:t>}</m:t>
                </m:r>
              </m:oMath>
            </a14:m>
            <a:br>
              <a:rPr sz="3396"/>
            </a:br>
            <a:r>
              <a:rPr sz="2900">
                <a:latin typeface="Helvetica Neue Light"/>
                <a:ea typeface="Helvetica Neue Light"/>
                <a:cs typeface="Helvetica Neue Light"/>
                <a:sym typeface="Helvetica Neue Light"/>
              </a:rPr>
              <a:t>    </a:t>
            </a:r>
            <a:r>
              <a:rPr b="1" sz="2900">
                <a:latin typeface="+mn-lt"/>
                <a:ea typeface="+mn-ea"/>
                <a:cs typeface="+mn-cs"/>
                <a:sym typeface="Helvetica Neue"/>
              </a:rPr>
              <a:t>if</a:t>
            </a:r>
            <a:r>
              <a:rPr sz="2900">
                <a:latin typeface="Helvetica Neue Light"/>
                <a:ea typeface="Helvetica Neue Light"/>
                <a:cs typeface="Helvetica Neue Light"/>
                <a:sym typeface="Helvetica Neue Light"/>
              </a:rPr>
              <a:t> </a:t>
            </a:r>
            <a14:m>
              <m:oMath>
                <m:r>
                  <a:rPr xmlns:a="http://schemas.openxmlformats.org/drawingml/2006/main" sz="3600" i="1">
                    <a:solidFill>
                      <a:srgbClr val="000000"/>
                    </a:solidFill>
                    <a:latin typeface="Cambria Math" panose="02040503050406030204" pitchFamily="18" charset="0"/>
                  </a:rPr>
                  <m:t>X</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O</m:t>
                </m:r>
              </m:oMath>
            </a14:m>
            <a:r>
              <a:rPr sz="2900">
                <a:latin typeface="Helvetica Neue Light"/>
                <a:ea typeface="Helvetica Neue Light"/>
                <a:cs typeface="Helvetica Neue Light"/>
                <a:sym typeface="Helvetica Neue Light"/>
              </a:rPr>
              <a:t>:</a:t>
            </a:r>
            <a:br>
              <a:rPr sz="2900">
                <a:latin typeface="Helvetica Neue Light"/>
                <a:ea typeface="Helvetica Neue Light"/>
                <a:cs typeface="Helvetica Neue Light"/>
                <a:sym typeface="Helvetica Neue Light"/>
              </a:rPr>
            </a:br>
            <a:r>
              <a:rPr sz="2900">
                <a:latin typeface="Helvetica Neue Light"/>
                <a:ea typeface="Helvetica Neue Light"/>
                <a:cs typeface="Helvetica Neue Light"/>
                <a:sym typeface="Helvetica Neue Light"/>
              </a:rPr>
              <a:t>        for each </a:t>
            </a:r>
            <a14:m>
              <m:oMath>
                <m:r>
                  <a:rPr xmlns:a="http://schemas.openxmlformats.org/drawingml/2006/main" sz="3600" i="1">
                    <a:solidFill>
                      <a:srgbClr val="000000"/>
                    </a:solidFill>
                    <a:latin typeface="Cambria Math" panose="02040503050406030204" pitchFamily="18" charset="0"/>
                  </a:rPr>
                  <m:t>F</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R</m:t>
                </m:r>
                <m:r>
                  <a:rPr xmlns:a="http://schemas.openxmlformats.org/drawingml/2006/main" sz="3600" i="1">
                    <a:solidFill>
                      <a:srgbClr val="000000"/>
                    </a:solidFill>
                    <a:latin typeface="Cambria Math" panose="02040503050406030204" pitchFamily="18" charset="0"/>
                  </a:rPr>
                  <m:t>s</m:t>
                </m:r>
              </m:oMath>
            </a14:m>
            <a:r>
              <a:rPr sz="2900">
                <a:latin typeface="Helvetica Neue Light"/>
                <a:ea typeface="Helvetica Neue Light"/>
                <a:cs typeface="Helvetica Neue Light"/>
                <a:sym typeface="Helvetica Neue Light"/>
              </a:rPr>
              <a:t>:</a:t>
            </a:r>
            <a:br>
              <a:rPr sz="2900">
                <a:latin typeface="Helvetica Neue Light"/>
                <a:ea typeface="Helvetica Neue Light"/>
                <a:cs typeface="Helvetica Neue Light"/>
                <a:sym typeface="Helvetica Neue Light"/>
              </a:rPr>
            </a:br>
            <a:r>
              <a:rPr sz="2900">
                <a:latin typeface="Helvetica Neue Light"/>
                <a:ea typeface="Helvetica Neue Light"/>
                <a:cs typeface="Helvetica Neue Light"/>
                <a:sym typeface="Helvetica Neue Light"/>
              </a:rPr>
              <a:t>            </a:t>
            </a:r>
            <a14:m>
              <m:oMath>
                <m:sSup>
                  <m:e>
                    <m:r>
                      <a:rPr xmlns:a="http://schemas.openxmlformats.org/drawingml/2006/main" sz="3600" i="1">
                        <a:solidFill>
                          <a:srgbClr val="000000"/>
                        </a:solidFill>
                        <a:latin typeface="Cambria Math" panose="02040503050406030204" pitchFamily="18" charset="0"/>
                      </a:rPr>
                      <m:t>F</m:t>
                    </m:r>
                  </m:e>
                  <m:sup>
                    <m:r>
                      <a:rPr xmlns:a="http://schemas.openxmlformats.org/drawingml/2006/main" sz="3600" i="1">
                        <a:solidFill>
                          <a:srgbClr val="000000"/>
                        </a:solidFill>
                        <a:latin typeface="Cambria Math" panose="02040503050406030204" pitchFamily="18" charset="0"/>
                      </a:rPr>
                      <m:t>′</m:t>
                    </m:r>
                  </m:sup>
                </m:sSup>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F</m:t>
                </m:r>
              </m:oMath>
            </a14:m>
            <a:r>
              <a:rPr sz="2900">
                <a:latin typeface="Helvetica Neue Light"/>
                <a:ea typeface="Helvetica Neue Light"/>
                <a:cs typeface="Helvetica Neue Light"/>
                <a:sym typeface="Helvetica Neue Light"/>
              </a:rPr>
              <a:t> </a:t>
            </a:r>
            <a:r>
              <a:rPr sz="2900">
                <a:solidFill>
                  <a:srgbClr val="C82506"/>
                </a:solidFill>
                <a:latin typeface="Helvetica Neue Medium"/>
                <a:ea typeface="Helvetica Neue Medium"/>
                <a:cs typeface="Helvetica Neue Medium"/>
                <a:sym typeface="Helvetica Neue Medium"/>
              </a:rPr>
              <a:t>conditioned</a:t>
            </a:r>
            <a:r>
              <a:rPr sz="2900">
                <a:latin typeface="Helvetica Neue Light"/>
                <a:ea typeface="Helvetica Neue Light"/>
                <a:cs typeface="Helvetica Neue Light"/>
                <a:sym typeface="Helvetica Neue Light"/>
              </a:rPr>
              <a:t> on observed value of </a:t>
            </a:r>
            <a14:m>
              <m:oMath>
                <m:r>
                  <a:rPr xmlns:a="http://schemas.openxmlformats.org/drawingml/2006/main" sz="3600" i="1">
                    <a:solidFill>
                      <a:srgbClr val="000000"/>
                    </a:solidFill>
                    <a:latin typeface="Cambria Math" panose="02040503050406030204" pitchFamily="18" charset="0"/>
                  </a:rPr>
                  <m:t>X</m:t>
                </m:r>
              </m:oMath>
            </a14:m>
            <a:br>
              <a:rPr sz="3396"/>
            </a:br>
            <a:r>
              <a:rPr sz="2900">
                <a:latin typeface="Helvetica Neue Light"/>
                <a:ea typeface="Helvetica Neue Light"/>
                <a:cs typeface="Helvetica Neue Light"/>
                <a:sym typeface="Helvetica Neue Light"/>
              </a:rPr>
              <a:t>            </a:t>
            </a:r>
            <a14:m>
              <m:oMath>
                <m:r>
                  <a:rPr xmlns:a="http://schemas.openxmlformats.org/drawingml/2006/main" sz="3600" i="1">
                    <a:solidFill>
                      <a:srgbClr val="000000"/>
                    </a:solidFill>
                    <a:latin typeface="Cambria Math" panose="02040503050406030204" pitchFamily="18" charset="0"/>
                  </a:rPr>
                  <m:t>F</m:t>
                </m:r>
                <m:r>
                  <a:rPr xmlns:a="http://schemas.openxmlformats.org/drawingml/2006/main" sz="3600" i="1">
                    <a:solidFill>
                      <a:srgbClr val="000000"/>
                    </a:solidFill>
                    <a:latin typeface="Cambria Math" panose="02040503050406030204" pitchFamily="18" charset="0"/>
                  </a:rPr>
                  <m:t>s</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m:t>
                </m:r>
                <m:d>
                  <m:dPr>
                    <m:ctrlPr>
                      <a:rPr xmlns:a="http://schemas.openxmlformats.org/drawingml/2006/main" sz="3600" i="1">
                        <a:solidFill>
                          <a:srgbClr val="000000"/>
                        </a:solidFill>
                        <a:latin typeface="Cambria Math" panose="02040503050406030204" pitchFamily="18" charset="0"/>
                      </a:rPr>
                    </m:ctrlPr>
                  </m:dPr>
                  <m:e>
                    <m:r>
                      <a:rPr xmlns:a="http://schemas.openxmlformats.org/drawingml/2006/main" sz="3600" i="1">
                        <a:solidFill>
                          <a:srgbClr val="000000"/>
                        </a:solidFill>
                        <a:latin typeface="Cambria Math" panose="02040503050406030204" pitchFamily="18" charset="0"/>
                      </a:rPr>
                      <m:t>F</m:t>
                    </m:r>
                    <m:r>
                      <a:rPr xmlns:a="http://schemas.openxmlformats.org/drawingml/2006/main" sz="3600" i="1">
                        <a:solidFill>
                          <a:srgbClr val="000000"/>
                        </a:solidFill>
                        <a:latin typeface="Cambria Math" panose="02040503050406030204" pitchFamily="18" charset="0"/>
                      </a:rPr>
                      <m:t>s</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F</m:t>
                    </m:r>
                    <m:r>
                      <a:rPr xmlns:a="http://schemas.openxmlformats.org/drawingml/2006/main" sz="3600" i="1">
                        <a:solidFill>
                          <a:srgbClr val="000000"/>
                        </a:solidFill>
                        <a:latin typeface="Cambria Math" panose="02040503050406030204" pitchFamily="18" charset="0"/>
                      </a:rPr>
                      <m:t>}</m:t>
                    </m:r>
                  </m:e>
                </m:d>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m:t>
                </m:r>
                <m:sSup>
                  <m:e>
                    <m:r>
                      <a:rPr xmlns:a="http://schemas.openxmlformats.org/drawingml/2006/main" sz="3600" i="1">
                        <a:solidFill>
                          <a:srgbClr val="000000"/>
                        </a:solidFill>
                        <a:latin typeface="Cambria Math" panose="02040503050406030204" pitchFamily="18" charset="0"/>
                      </a:rPr>
                      <m:t>F</m:t>
                    </m:r>
                  </m:e>
                  <m:sup>
                    <m:r>
                      <a:rPr xmlns:a="http://schemas.openxmlformats.org/drawingml/2006/main" sz="3600" i="1">
                        <a:solidFill>
                          <a:srgbClr val="000000"/>
                        </a:solidFill>
                        <a:latin typeface="Cambria Math" panose="02040503050406030204" pitchFamily="18" charset="0"/>
                      </a:rPr>
                      <m:t>′</m:t>
                    </m:r>
                  </m:sup>
                </m:sSup>
                <m:r>
                  <a:rPr xmlns:a="http://schemas.openxmlformats.org/drawingml/2006/main" sz="3600" i="1">
                    <a:solidFill>
                      <a:srgbClr val="000000"/>
                    </a:solidFill>
                    <a:latin typeface="Cambria Math" panose="02040503050406030204" pitchFamily="18" charset="0"/>
                  </a:rPr>
                  <m:t>}</m:t>
                </m:r>
              </m:oMath>
            </a14:m>
            <a:br>
              <a:rPr sz="3396"/>
            </a:br>
            <a:r>
              <a:rPr b="1" sz="2900">
                <a:latin typeface="+mn-lt"/>
                <a:ea typeface="+mn-ea"/>
                <a:cs typeface="+mn-cs"/>
                <a:sym typeface="Helvetica Neue"/>
              </a:rPr>
              <a:t>    else</a:t>
            </a:r>
            <a:r>
              <a:rPr sz="2900">
                <a:latin typeface="Helvetica Neue Light"/>
                <a:ea typeface="Helvetica Neue Light"/>
                <a:cs typeface="Helvetica Neue Light"/>
                <a:sym typeface="Helvetica Neue Light"/>
              </a:rPr>
              <a:t>:</a:t>
            </a:r>
            <a:br>
              <a:rPr sz="2900">
                <a:latin typeface="Helvetica Neue Light"/>
                <a:ea typeface="Helvetica Neue Light"/>
                <a:cs typeface="Helvetica Neue Light"/>
                <a:sym typeface="Helvetica Neue Light"/>
              </a:rPr>
            </a:br>
            <a:r>
              <a:rPr sz="2900">
                <a:latin typeface="Helvetica Neue Light"/>
                <a:ea typeface="Helvetica Neue Light"/>
                <a:cs typeface="Helvetica Neue Light"/>
                <a:sym typeface="Helvetica Neue Light"/>
              </a:rPr>
              <a:t>        </a:t>
            </a:r>
            <a14:m>
              <m:oMath>
                <m:r>
                  <a:rPr xmlns:a="http://schemas.openxmlformats.org/drawingml/2006/main" sz="3600" i="1">
                    <a:solidFill>
                      <a:srgbClr val="000000"/>
                    </a:solidFill>
                    <a:latin typeface="Cambria Math" panose="02040503050406030204" pitchFamily="18" charset="0"/>
                  </a:rPr>
                  <m:t>T</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m:t>
                </m:r>
              </m:oMath>
            </a14:m>
            <a:r>
              <a:rPr sz="2900">
                <a:latin typeface="Helvetica Neue Light"/>
                <a:ea typeface="Helvetica Neue Light"/>
                <a:cs typeface="Helvetica Neue Light"/>
                <a:sym typeface="Helvetica Neue Light"/>
              </a:rPr>
              <a:t> </a:t>
            </a:r>
            <a:r>
              <a:rPr sz="2900">
                <a:solidFill>
                  <a:srgbClr val="C82506"/>
                </a:solidFill>
                <a:latin typeface="Helvetica Neue Medium"/>
                <a:ea typeface="Helvetica Neue Medium"/>
                <a:cs typeface="Helvetica Neue Medium"/>
                <a:sym typeface="Helvetica Neue Medium"/>
              </a:rPr>
              <a:t>product</a:t>
            </a:r>
            <a:r>
              <a:rPr sz="2900">
                <a:latin typeface="Helvetica Neue Light"/>
                <a:ea typeface="Helvetica Neue Light"/>
                <a:cs typeface="Helvetica Neue Light"/>
                <a:sym typeface="Helvetica Neue Light"/>
              </a:rPr>
              <a:t> of factors in </a:t>
            </a:r>
            <a14:m>
              <m:oMath>
                <m:r>
                  <a:rPr xmlns:a="http://schemas.openxmlformats.org/drawingml/2006/main" sz="3600" i="1">
                    <a:solidFill>
                      <a:srgbClr val="000000"/>
                    </a:solidFill>
                    <a:latin typeface="Cambria Math" panose="02040503050406030204" pitchFamily="18" charset="0"/>
                  </a:rPr>
                  <m:t>R</m:t>
                </m:r>
                <m:r>
                  <a:rPr xmlns:a="http://schemas.openxmlformats.org/drawingml/2006/main" sz="3600" i="1">
                    <a:solidFill>
                      <a:srgbClr val="000000"/>
                    </a:solidFill>
                    <a:latin typeface="Cambria Math" panose="02040503050406030204" pitchFamily="18" charset="0"/>
                  </a:rPr>
                  <m:t>s</m:t>
                </m:r>
              </m:oMath>
            </a14:m>
            <a:br>
              <a:rPr sz="3396"/>
            </a:br>
            <a:r>
              <a:rPr sz="2900">
                <a:latin typeface="Helvetica Neue Light"/>
                <a:ea typeface="Helvetica Neue Light"/>
                <a:cs typeface="Helvetica Neue Light"/>
                <a:sym typeface="Helvetica Neue Light"/>
              </a:rPr>
              <a:t>        </a:t>
            </a:r>
            <a14:m>
              <m:oMath>
                <m:r>
                  <a:rPr xmlns:a="http://schemas.openxmlformats.org/drawingml/2006/main" sz="3600" i="1">
                    <a:solidFill>
                      <a:srgbClr val="000000"/>
                    </a:solidFill>
                    <a:latin typeface="Cambria Math" panose="02040503050406030204" pitchFamily="18" charset="0"/>
                  </a:rPr>
                  <m:t>N</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m:t>
                </m:r>
              </m:oMath>
            </a14:m>
            <a:r>
              <a:rPr sz="2900">
                <a:latin typeface="Helvetica Neue Light"/>
                <a:ea typeface="Helvetica Neue Light"/>
                <a:cs typeface="Helvetica Neue Light"/>
                <a:sym typeface="Helvetica Neue Light"/>
              </a:rPr>
              <a:t> </a:t>
            </a:r>
            <a:r>
              <a:rPr sz="2900">
                <a:solidFill>
                  <a:srgbClr val="C82506"/>
                </a:solidFill>
                <a:latin typeface="Helvetica Neue Medium"/>
                <a:ea typeface="Helvetica Neue Medium"/>
                <a:cs typeface="Helvetica Neue Medium"/>
                <a:sym typeface="Helvetica Neue Medium"/>
              </a:rPr>
              <a:t>sum</a:t>
            </a:r>
            <a:r>
              <a:rPr sz="2900">
                <a:latin typeface="Helvetica Neue Light"/>
                <a:ea typeface="Helvetica Neue Light"/>
                <a:cs typeface="Helvetica Neue Light"/>
                <a:sym typeface="Helvetica Neue Light"/>
              </a:rPr>
              <a:t> </a:t>
            </a:r>
            <a14:m>
              <m:oMath>
                <m:r>
                  <a:rPr xmlns:a="http://schemas.openxmlformats.org/drawingml/2006/main" sz="3600" i="1">
                    <a:solidFill>
                      <a:srgbClr val="000000"/>
                    </a:solidFill>
                    <a:latin typeface="Cambria Math" panose="02040503050406030204" pitchFamily="18" charset="0"/>
                  </a:rPr>
                  <m:t>X</m:t>
                </m:r>
              </m:oMath>
            </a14:m>
            <a:r>
              <a:rPr sz="2900">
                <a:latin typeface="Helvetica Neue Light"/>
                <a:ea typeface="Helvetica Neue Light"/>
                <a:cs typeface="Helvetica Neue Light"/>
                <a:sym typeface="Helvetica Neue Light"/>
              </a:rPr>
              <a:t> out of </a:t>
            </a:r>
            <a14:m>
              <m:oMath>
                <m:r>
                  <a:rPr xmlns:a="http://schemas.openxmlformats.org/drawingml/2006/main" sz="3600" i="1">
                    <a:solidFill>
                      <a:srgbClr val="000000"/>
                    </a:solidFill>
                    <a:latin typeface="Cambria Math" panose="02040503050406030204" pitchFamily="18" charset="0"/>
                  </a:rPr>
                  <m:t>T</m:t>
                </m:r>
              </m:oMath>
            </a14:m>
            <a:br>
              <a:rPr sz="3396"/>
            </a:br>
            <a:r>
              <a:rPr sz="2900">
                <a:latin typeface="Helvetica Neue Light"/>
                <a:ea typeface="Helvetica Neue Light"/>
                <a:cs typeface="Helvetica Neue Light"/>
                <a:sym typeface="Helvetica Neue Light"/>
              </a:rPr>
              <a:t>        </a:t>
            </a:r>
            <a14:m>
              <m:oMath>
                <m:r>
                  <a:rPr xmlns:a="http://schemas.openxmlformats.org/drawingml/2006/main" sz="3600" i="1">
                    <a:solidFill>
                      <a:srgbClr val="000000"/>
                    </a:solidFill>
                    <a:latin typeface="Cambria Math" panose="02040503050406030204" pitchFamily="18" charset="0"/>
                  </a:rPr>
                  <m:t>F</m:t>
                </m:r>
                <m:r>
                  <a:rPr xmlns:a="http://schemas.openxmlformats.org/drawingml/2006/main" sz="3600" i="1">
                    <a:solidFill>
                      <a:srgbClr val="000000"/>
                    </a:solidFill>
                    <a:latin typeface="Cambria Math" panose="02040503050406030204" pitchFamily="18" charset="0"/>
                  </a:rPr>
                  <m:t>s</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m:t>
                </m:r>
                <m:d>
                  <m:dPr>
                    <m:ctrlPr>
                      <a:rPr xmlns:a="http://schemas.openxmlformats.org/drawingml/2006/main" sz="3600" i="1">
                        <a:solidFill>
                          <a:srgbClr val="000000"/>
                        </a:solidFill>
                        <a:latin typeface="Cambria Math" panose="02040503050406030204" pitchFamily="18" charset="0"/>
                      </a:rPr>
                    </m:ctrlPr>
                  </m:dPr>
                  <m:e>
                    <m:r>
                      <a:rPr xmlns:a="http://schemas.openxmlformats.org/drawingml/2006/main" sz="3600" i="1">
                        <a:solidFill>
                          <a:srgbClr val="000000"/>
                        </a:solidFill>
                        <a:latin typeface="Cambria Math" panose="02040503050406030204" pitchFamily="18" charset="0"/>
                      </a:rPr>
                      <m:t>F</m:t>
                    </m:r>
                    <m:r>
                      <a:rPr xmlns:a="http://schemas.openxmlformats.org/drawingml/2006/main" sz="3600" i="1">
                        <a:solidFill>
                          <a:srgbClr val="000000"/>
                        </a:solidFill>
                        <a:latin typeface="Cambria Math" panose="02040503050406030204" pitchFamily="18" charset="0"/>
                      </a:rPr>
                      <m:t>s</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R</m:t>
                    </m:r>
                    <m:r>
                      <a:rPr xmlns:a="http://schemas.openxmlformats.org/drawingml/2006/main" sz="3600" i="1">
                        <a:solidFill>
                          <a:srgbClr val="000000"/>
                        </a:solidFill>
                        <a:latin typeface="Cambria Math" panose="02040503050406030204" pitchFamily="18" charset="0"/>
                      </a:rPr>
                      <m:t>s</m:t>
                    </m:r>
                  </m:e>
                </m:d>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N</m:t>
                </m:r>
                <m:r>
                  <a:rPr xmlns:a="http://schemas.openxmlformats.org/drawingml/2006/main" sz="3600" i="1">
                    <a:solidFill>
                      <a:srgbClr val="000000"/>
                    </a:solidFill>
                    <a:latin typeface="Cambria Math" panose="02040503050406030204" pitchFamily="18" charset="0"/>
                  </a:rPr>
                  <m:t>}</m:t>
                </m:r>
              </m:oMath>
            </a14:m>
            <a:br>
              <a:rPr sz="3396"/>
            </a:br>
            <a14:m>
              <m:oMath>
                <m:r>
                  <a:rPr xmlns:a="http://schemas.openxmlformats.org/drawingml/2006/main" sz="3600" i="1">
                    <a:solidFill>
                      <a:srgbClr val="000000"/>
                    </a:solidFill>
                    <a:latin typeface="Cambria Math" panose="02040503050406030204" pitchFamily="18" charset="0"/>
                  </a:rPr>
                  <m:t>T</m:t>
                </m:r>
              </m:oMath>
            </a14:m>
            <a:r>
              <a:rPr sz="2900">
                <a:latin typeface="Helvetica Neue Light"/>
                <a:ea typeface="Helvetica Neue Light"/>
                <a:cs typeface="Helvetica Neue Light"/>
                <a:sym typeface="Helvetica Neue Light"/>
              </a:rPr>
              <a:t> := </a:t>
            </a:r>
            <a:r>
              <a:rPr sz="2900">
                <a:solidFill>
                  <a:srgbClr val="C82506"/>
                </a:solidFill>
                <a:latin typeface="Helvetica Neue Medium"/>
                <a:ea typeface="Helvetica Neue Medium"/>
                <a:cs typeface="Helvetica Neue Medium"/>
                <a:sym typeface="Helvetica Neue Medium"/>
              </a:rPr>
              <a:t>product</a:t>
            </a:r>
            <a:r>
              <a:rPr sz="2900">
                <a:latin typeface="Helvetica Neue Light"/>
                <a:ea typeface="Helvetica Neue Light"/>
                <a:cs typeface="Helvetica Neue Light"/>
                <a:sym typeface="Helvetica Neue Light"/>
              </a:rPr>
              <a:t> of factors in </a:t>
            </a:r>
            <a14:m>
              <m:oMath>
                <m:r>
                  <a:rPr xmlns:a="http://schemas.openxmlformats.org/drawingml/2006/main" sz="3600" i="1">
                    <a:solidFill>
                      <a:srgbClr val="000000"/>
                    </a:solidFill>
                    <a:latin typeface="Cambria Math" panose="02040503050406030204" pitchFamily="18" charset="0"/>
                  </a:rPr>
                  <m:t>F</m:t>
                </m:r>
                <m:r>
                  <a:rPr xmlns:a="http://schemas.openxmlformats.org/drawingml/2006/main" sz="3600" i="1">
                    <a:solidFill>
                      <a:srgbClr val="000000"/>
                    </a:solidFill>
                    <a:latin typeface="Cambria Math" panose="02040503050406030204" pitchFamily="18" charset="0"/>
                  </a:rPr>
                  <m:t>s</m:t>
                </m:r>
              </m:oMath>
            </a14:m>
            <a:br>
              <a:rPr sz="3396"/>
            </a:br>
            <a14:m>
              <m:oMath>
                <m:r>
                  <a:rPr xmlns:a="http://schemas.openxmlformats.org/drawingml/2006/main" sz="3600" i="1">
                    <a:solidFill>
                      <a:srgbClr val="000000"/>
                    </a:solidFill>
                    <a:latin typeface="Cambria Math" panose="02040503050406030204" pitchFamily="18" charset="0"/>
                  </a:rPr>
                  <m:t>N</m:t>
                </m:r>
              </m:oMath>
            </a14:m>
            <a:r>
              <a:rPr sz="2900">
                <a:latin typeface="Helvetica Neue Light"/>
                <a:ea typeface="Helvetica Neue Light"/>
                <a:cs typeface="Helvetica Neue Light"/>
                <a:sym typeface="Helvetica Neue Light"/>
              </a:rPr>
              <a:t> := </a:t>
            </a:r>
            <a:r>
              <a:rPr sz="2900">
                <a:solidFill>
                  <a:srgbClr val="C82506"/>
                </a:solidFill>
                <a:latin typeface="Helvetica Neue Medium"/>
                <a:ea typeface="Helvetica Neue Medium"/>
                <a:cs typeface="Helvetica Neue Medium"/>
                <a:sym typeface="Helvetica Neue Medium"/>
              </a:rPr>
              <a:t>sum</a:t>
            </a:r>
            <a:r>
              <a:rPr sz="2900">
                <a:latin typeface="Helvetica Neue Light"/>
                <a:ea typeface="Helvetica Neue Light"/>
                <a:cs typeface="Helvetica Neue Light"/>
                <a:sym typeface="Helvetica Neue Light"/>
              </a:rPr>
              <a:t> </a:t>
            </a:r>
            <a14:m>
              <m:oMath>
                <m:r>
                  <a:rPr xmlns:a="http://schemas.openxmlformats.org/drawingml/2006/main" sz="3600" i="1">
                    <a:solidFill>
                      <a:srgbClr val="000000"/>
                    </a:solidFill>
                    <a:latin typeface="Cambria Math" panose="02040503050406030204" pitchFamily="18" charset="0"/>
                  </a:rPr>
                  <m:t>Q</m:t>
                </m:r>
              </m:oMath>
            </a14:m>
            <a:r>
              <a:rPr sz="2900">
                <a:latin typeface="Helvetica Neue Light"/>
                <a:ea typeface="Helvetica Neue Light"/>
                <a:cs typeface="Helvetica Neue Light"/>
                <a:sym typeface="Helvetica Neue Light"/>
              </a:rPr>
              <a:t> out of </a:t>
            </a:r>
            <a14:m>
              <m:oMath>
                <m:r>
                  <a:rPr xmlns:a="http://schemas.openxmlformats.org/drawingml/2006/main" sz="3600" i="1">
                    <a:solidFill>
                      <a:srgbClr val="000000"/>
                    </a:solidFill>
                    <a:latin typeface="Cambria Math" panose="02040503050406030204" pitchFamily="18" charset="0"/>
                  </a:rPr>
                  <m:t>T</m:t>
                </m:r>
              </m:oMath>
            </a14:m>
            <a:r>
              <a:rPr i="1" sz="2900">
                <a:latin typeface="+mn-lt"/>
                <a:ea typeface="+mn-ea"/>
                <a:cs typeface="+mn-cs"/>
                <a:sym typeface="Helvetica Neue"/>
              </a:rPr>
              <a:t>  </a:t>
            </a:r>
            <a:r>
              <a:rPr sz="2900">
                <a:latin typeface="Helvetica Neue Light"/>
                <a:ea typeface="Helvetica Neue Light"/>
                <a:cs typeface="Helvetica Neue Light"/>
                <a:sym typeface="Helvetica Neue Light"/>
              </a:rPr>
              <a:t>(returns a scalar number)</a:t>
            </a:r>
            <a:br>
              <a:rPr sz="2900">
                <a:latin typeface="Helvetica Neue Light"/>
                <a:ea typeface="Helvetica Neue Light"/>
                <a:cs typeface="Helvetica Neue Light"/>
                <a:sym typeface="Helvetica Neue Light"/>
              </a:rPr>
            </a:br>
            <a:r>
              <a:rPr b="1" sz="2900">
                <a:latin typeface="+mn-lt"/>
                <a:ea typeface="+mn-ea"/>
                <a:cs typeface="+mn-cs"/>
                <a:sym typeface="Helvetica Neue"/>
              </a:rPr>
              <a:t>return</a:t>
            </a:r>
            <a:r>
              <a:rPr sz="2900">
                <a:latin typeface="Helvetica Neue Light"/>
                <a:ea typeface="Helvetica Neue Light"/>
                <a:cs typeface="Helvetica Neue Light"/>
                <a:sym typeface="Helvetica Neue Light"/>
              </a:rPr>
              <a:t> </a:t>
            </a:r>
            <a14:m>
              <m:oMath>
                <m:f>
                  <m:fPr>
                    <m:ctrlPr>
                      <a:rPr xmlns:a="http://schemas.openxmlformats.org/drawingml/2006/main" sz="3600" i="1">
                        <a:solidFill>
                          <a:srgbClr val="000000"/>
                        </a:solidFill>
                        <a:latin typeface="Cambria Math" panose="02040503050406030204" pitchFamily="18" charset="0"/>
                      </a:rPr>
                    </m:ctrlPr>
                    <m:type m:val="lin"/>
                  </m:fPr>
                  <m:num>
                    <m:r>
                      <a:rPr xmlns:a="http://schemas.openxmlformats.org/drawingml/2006/main" sz="3600" i="1">
                        <a:solidFill>
                          <a:srgbClr val="000000"/>
                        </a:solidFill>
                        <a:latin typeface="Cambria Math" panose="02040503050406030204" pitchFamily="18" charset="0"/>
                      </a:rPr>
                      <m:t>T</m:t>
                    </m:r>
                  </m:num>
                  <m:den>
                    <m:r>
                      <a:rPr xmlns:a="http://schemas.openxmlformats.org/drawingml/2006/main" sz="3600" i="1">
                        <a:solidFill>
                          <a:srgbClr val="000000"/>
                        </a:solidFill>
                        <a:latin typeface="Cambria Math" panose="02040503050406030204" pitchFamily="18" charset="0"/>
                      </a:rPr>
                      <m:t>N</m:t>
                    </m:r>
                  </m:den>
                </m:f>
              </m:oMath>
            </a14:m>
            <a:r>
              <a:rPr sz="2900">
                <a:latin typeface="Helvetica Neue Light"/>
                <a:ea typeface="Helvetica Neue Light"/>
                <a:cs typeface="Helvetica Neue Light"/>
                <a:sym typeface="Helvetica Neue Light"/>
              </a:rPr>
              <a:t>                 (i.e., normalize </a:t>
            </a:r>
            <a14:m>
              <m:oMath>
                <m:r>
                  <a:rPr xmlns:a="http://schemas.openxmlformats.org/drawingml/2006/main" sz="3600" i="1">
                    <a:solidFill>
                      <a:srgbClr val="000000"/>
                    </a:solidFill>
                    <a:latin typeface="Cambria Math" panose="02040503050406030204" pitchFamily="18" charset="0"/>
                  </a:rPr>
                  <m:t>T</m:t>
                </m:r>
              </m:oMath>
            </a14:m>
            <a:r>
              <a:rPr sz="2900">
                <a:latin typeface="Helvetica Neue Light"/>
                <a:ea typeface="Helvetica Neue Light"/>
                <a:cs typeface="Helvetica Neue Light"/>
                <a:sym typeface="Helvetica Neue Light"/>
              </a:rPr>
              <a:t>)</a:t>
            </a:r>
            <a:endParaRPr sz="3396"/>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Variable Elimination Example:…"/>
          <p:cNvSpPr txBox="1"/>
          <p:nvPr>
            <p:ph type="title"/>
          </p:nvPr>
        </p:nvSpPr>
        <p:spPr>
          <a:xfrm>
            <a:off x="2881902" y="268623"/>
            <a:ext cx="15609097" cy="3036099"/>
          </a:xfrm>
          <a:prstGeom prst="rect">
            <a:avLst/>
          </a:prstGeom>
        </p:spPr>
        <p:txBody>
          <a:bodyPr/>
          <a:lstStyle/>
          <a:p>
            <a:pPr defTabSz="698300">
              <a:defRPr sz="9500"/>
            </a:pPr>
            <a:r>
              <a:t>Variable Elimination Example:</a:t>
            </a:r>
          </a:p>
          <a:p>
            <a:pPr defTabSz="698300">
              <a:defRPr sz="9500"/>
            </a:pPr>
            <a:r>
              <a:t>Conditioning</a:t>
            </a:r>
          </a:p>
        </p:txBody>
      </p:sp>
      <p:sp>
        <p:nvSpPr>
          <p:cNvPr id="289" name="Query:   Variable ordering:…"/>
          <p:cNvSpPr txBox="1"/>
          <p:nvPr>
            <p:ph type="body" idx="1"/>
          </p:nvPr>
        </p:nvSpPr>
        <p:spPr>
          <a:xfrm>
            <a:off x="739354" y="3879477"/>
            <a:ext cx="22905292" cy="8840391"/>
          </a:xfrm>
          <a:prstGeom prst="rect">
            <a:avLst/>
          </a:prstGeom>
        </p:spPr>
        <p:txBody>
          <a:bodyPr/>
          <a:lstStyle/>
          <a:p>
            <a:pPr marL="0" indent="0" defTabSz="764024">
              <a:spcBef>
                <a:spcPts val="3300"/>
              </a:spcBef>
              <a:buSzTx/>
              <a:buNone/>
              <a:defRPr b="1" sz="4000">
                <a:latin typeface="+mn-lt"/>
                <a:ea typeface="+mn-ea"/>
                <a:cs typeface="+mn-cs"/>
                <a:sym typeface="Helvetica Neue"/>
              </a:defRPr>
            </a:pPr>
            <a:r>
              <a:t>Query:</a:t>
            </a:r>
            <a:r>
              <a:rPr b="0">
                <a:latin typeface="Helvetica Neue Light"/>
                <a:ea typeface="Helvetica Neue Light"/>
                <a:cs typeface="Helvetica Neue Light"/>
                <a:sym typeface="Helvetica Neue Light"/>
              </a:rPr>
              <a:t> </a:t>
            </a:r>
            <a14:m>
              <m:oMath>
                <m:r>
                  <a:rPr xmlns:a="http://schemas.openxmlformats.org/drawingml/2006/main" sz="5000" i="1">
                    <a:solidFill>
                      <a:srgbClr val="000000"/>
                    </a:solidFill>
                    <a:latin typeface="Cambria Math" panose="02040503050406030204" pitchFamily="18" charset="0"/>
                  </a:rPr>
                  <m:t>P</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1,</m:t>
                </m:r>
                <m:r>
                  <a:rPr xmlns:a="http://schemas.openxmlformats.org/drawingml/2006/main" sz="5000" i="1">
                    <a:solidFill>
                      <a:srgbClr val="000000"/>
                    </a:solidFill>
                    <a:latin typeface="Cambria Math" panose="02040503050406030204" pitchFamily="18" charset="0"/>
                  </a:rPr>
                  <m:t>R</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1</m:t>
                </m:r>
                <m:r>
                  <a:rPr xmlns:a="http://schemas.openxmlformats.org/drawingml/2006/main" sz="5000" i="1">
                    <a:solidFill>
                      <a:srgbClr val="000000"/>
                    </a:solidFill>
                    <a:latin typeface="Cambria Math" panose="02040503050406030204" pitchFamily="18" charset="0"/>
                  </a:rPr>
                  <m:t>)</m:t>
                </m:r>
              </m:oMath>
            </a14:m>
            <a:br>
              <a:rPr b="0" sz="4717">
                <a:latin typeface="Times Roman"/>
                <a:ea typeface="Times Roman"/>
                <a:cs typeface="Times Roman"/>
                <a:sym typeface="Times Roman"/>
              </a:rPr>
            </a:br>
            <a:r>
              <a:t>Variable ordering:</a:t>
            </a:r>
            <a:r>
              <a:rPr b="0">
                <a:latin typeface="Helvetica Neue Light"/>
                <a:ea typeface="Helvetica Neue Light"/>
                <a:cs typeface="Helvetica Neue Light"/>
                <a:sym typeface="Helvetica Neue Light"/>
              </a:rPr>
              <a:t> </a:t>
            </a:r>
            <a14:m>
              <m:oMath>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R</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F</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A</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L</m:t>
                </m:r>
              </m:oMath>
            </a14:m>
          </a:p>
          <a:p>
            <a:pPr marL="0" indent="0" defTabSz="764024">
              <a:spcBef>
                <a:spcPts val="3300"/>
              </a:spcBef>
              <a:buSzTx/>
              <a:buNone/>
              <a:defRPr sz="5000">
                <a:latin typeface="Cambria Math"/>
                <a:ea typeface="Cambria Math"/>
                <a:cs typeface="Cambria Math"/>
                <a:sym typeface="Cambria Math"/>
              </a:defRPr>
            </a:pPr>
            <a14:m>
              <m:oMathPara>
                <m:oMathParaPr>
                  <m:jc m:val="left"/>
                </m:oMathParaPr>
                <m:oMath>
                  <m:r>
                    <a:rPr xmlns:a="http://schemas.openxmlformats.org/drawingml/2006/main" sz="5000" i="1">
                      <a:solidFill>
                        <a:srgbClr val="000000"/>
                      </a:solidFill>
                      <a:latin typeface="Cambria Math" panose="02040503050406030204" pitchFamily="18" charset="0"/>
                    </a:rPr>
                    <m:t>P</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F</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A</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L</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R</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P</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P</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F</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P</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A</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F</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P</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F</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P</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L</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A</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P</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R</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L</m:t>
                  </m:r>
                  <m:r>
                    <a:rPr xmlns:a="http://schemas.openxmlformats.org/drawingml/2006/main" sz="5000" i="1">
                      <a:solidFill>
                        <a:srgbClr val="000000"/>
                      </a:solidFill>
                      <a:latin typeface="Cambria Math" panose="02040503050406030204" pitchFamily="18" charset="0"/>
                    </a:rPr>
                    <m:t>)</m:t>
                  </m:r>
                </m:oMath>
              </m:oMathPara>
            </a14:m>
            <a:endParaRPr sz="4000"/>
          </a:p>
          <a:p>
            <a:pPr marL="0" indent="0" defTabSz="764024">
              <a:spcBef>
                <a:spcPts val="3300"/>
              </a:spcBef>
              <a:buSzTx/>
              <a:buNone/>
              <a:defRPr sz="4000"/>
            </a:pPr>
            <a:r>
              <a:t>Construct </a:t>
            </a:r>
            <a:r>
              <a:rPr>
                <a:solidFill>
                  <a:srgbClr val="C82506"/>
                </a:solidFill>
                <a:latin typeface="Helvetica Neue Medium"/>
                <a:ea typeface="Helvetica Neue Medium"/>
                <a:cs typeface="Helvetica Neue Medium"/>
                <a:sym typeface="Helvetica Neue Medium"/>
              </a:rPr>
              <a:t>factors</a:t>
            </a:r>
            <a:r>
              <a:t> for each table:</a:t>
            </a:r>
            <a:br/>
            <a14:m>
              <m:oMath>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f</m:t>
                    </m:r>
                  </m:e>
                  <m:sub>
                    <m:r>
                      <a:rPr xmlns:a="http://schemas.openxmlformats.org/drawingml/2006/main" sz="5000" i="1">
                        <a:solidFill>
                          <a:srgbClr val="000000"/>
                        </a:solidFill>
                        <a:latin typeface="Cambria Math" panose="02040503050406030204" pitchFamily="18" charset="0"/>
                      </a:rPr>
                      <m:t>0</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f</m:t>
                    </m:r>
                  </m:e>
                  <m:sub>
                    <m:r>
                      <a:rPr xmlns:a="http://schemas.openxmlformats.org/drawingml/2006/main" sz="5000" i="1">
                        <a:solidFill>
                          <a:srgbClr val="000000"/>
                        </a:solidFill>
                        <a:latin typeface="Cambria Math" panose="02040503050406030204" pitchFamily="18" charset="0"/>
                      </a:rPr>
                      <m:t>1</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F</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f</m:t>
                    </m:r>
                  </m:e>
                  <m:sub>
                    <m:r>
                      <a:rPr xmlns:a="http://schemas.openxmlformats.org/drawingml/2006/main" sz="5000" i="1">
                        <a:solidFill>
                          <a:srgbClr val="000000"/>
                        </a:solidFill>
                        <a:latin typeface="Cambria Math" panose="02040503050406030204" pitchFamily="18" charset="0"/>
                      </a:rPr>
                      <m:t>2</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A</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F</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f</m:t>
                    </m:r>
                  </m:e>
                  <m:sub>
                    <m:r>
                      <a:rPr xmlns:a="http://schemas.openxmlformats.org/drawingml/2006/main" sz="5000" i="1">
                        <a:solidFill>
                          <a:srgbClr val="000000"/>
                        </a:solidFill>
                        <a:latin typeface="Cambria Math" panose="02040503050406030204" pitchFamily="18" charset="0"/>
                      </a:rPr>
                      <m:t>3</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F</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f</m:t>
                    </m:r>
                  </m:e>
                  <m:sub>
                    <m:r>
                      <a:rPr xmlns:a="http://schemas.openxmlformats.org/drawingml/2006/main" sz="5000" i="1">
                        <a:solidFill>
                          <a:srgbClr val="000000"/>
                        </a:solidFill>
                        <a:latin typeface="Cambria Math" panose="02040503050406030204" pitchFamily="18" charset="0"/>
                      </a:rPr>
                      <m:t>4</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L</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A</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f</m:t>
                    </m:r>
                  </m:e>
                  <m:sub>
                    <m:r>
                      <a:rPr xmlns:a="http://schemas.openxmlformats.org/drawingml/2006/main" sz="5000" i="1">
                        <a:solidFill>
                          <a:srgbClr val="000000"/>
                        </a:solidFill>
                        <a:latin typeface="Cambria Math" panose="02040503050406030204" pitchFamily="18" charset="0"/>
                      </a:rPr>
                      <m:t>5</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R</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L</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oMath>
            </a14:m>
          </a:p>
          <a:p>
            <a:pPr marL="0" indent="0" defTabSz="764024">
              <a:spcBef>
                <a:spcPts val="3300"/>
              </a:spcBef>
              <a:buSzTx/>
              <a:buNone/>
              <a:defRPr sz="4000">
                <a:solidFill>
                  <a:srgbClr val="C82506"/>
                </a:solidFill>
                <a:latin typeface="Helvetica Neue Medium"/>
                <a:ea typeface="Helvetica Neue Medium"/>
                <a:cs typeface="Helvetica Neue Medium"/>
                <a:sym typeface="Helvetica Neue Medium"/>
              </a:defRPr>
            </a:pPr>
            <a:r>
              <a:t>Condition</a:t>
            </a:r>
            <a:r>
              <a:rPr>
                <a:solidFill>
                  <a:srgbClr val="000000"/>
                </a:solidFill>
                <a:latin typeface="Helvetica Neue Light"/>
                <a:ea typeface="Helvetica Neue Light"/>
                <a:cs typeface="Helvetica Neue Light"/>
                <a:sym typeface="Helvetica Neue Light"/>
              </a:rPr>
              <a:t> on </a:t>
            </a:r>
            <a14:m>
              <m:oMath>
                <m:r>
                  <a:rPr xmlns:a="http://schemas.openxmlformats.org/drawingml/2006/main" sz="5000" i="1">
                    <a:solidFill>
                      <a:srgbClr val="000000"/>
                    </a:solidFill>
                    <a:latin typeface="Cambria Math" panose="02040503050406030204" pitchFamily="18" charset="0"/>
                  </a:rPr>
                  <m:t>S</m:t>
                </m:r>
              </m:oMath>
            </a14:m>
            <a:r>
              <a:rPr>
                <a:solidFill>
                  <a:srgbClr val="000000"/>
                </a:solidFill>
                <a:latin typeface="Helvetica Neue Light"/>
                <a:ea typeface="Helvetica Neue Light"/>
                <a:cs typeface="Helvetica Neue Light"/>
                <a:sym typeface="Helvetica Neue Light"/>
              </a:rPr>
              <a:t>:  </a:t>
            </a:r>
            <a14:m>
              <m:oMath>
                <m:sSub>
                  <m:e>
                    <m:r>
                      <a:rPr xmlns:a="http://schemas.openxmlformats.org/drawingml/2006/main" sz="5000" i="1">
                        <a:solidFill>
                          <a:srgbClr val="000000"/>
                        </a:solidFill>
                        <a:latin typeface="Cambria Math" panose="02040503050406030204" pitchFamily="18" charset="0"/>
                      </a:rPr>
                      <m:t>f</m:t>
                    </m:r>
                  </m:e>
                  <m:sub>
                    <m:r>
                      <a:rPr xmlns:a="http://schemas.openxmlformats.org/drawingml/2006/main" sz="5000" i="1">
                        <a:solidFill>
                          <a:srgbClr val="000000"/>
                        </a:solidFill>
                        <a:latin typeface="Cambria Math" panose="02040503050406030204" pitchFamily="18" charset="0"/>
                      </a:rPr>
                      <m:t>6</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f</m:t>
                    </m:r>
                  </m:e>
                  <m:sub>
                    <m:r>
                      <a:rPr xmlns:a="http://schemas.openxmlformats.org/drawingml/2006/main" sz="5000" i="1">
                        <a:solidFill>
                          <a:srgbClr val="000000"/>
                        </a:solidFill>
                        <a:latin typeface="Cambria Math" panose="02040503050406030204" pitchFamily="18" charset="0"/>
                      </a:rPr>
                      <m:t>3</m:t>
                    </m:r>
                  </m:sub>
                </m:sSub>
                <m:sSub>
                  <m:e>
                    <m:r>
                      <a:rPr xmlns:a="http://schemas.openxmlformats.org/drawingml/2006/main" sz="5000" i="1">
                        <a:solidFill>
                          <a:srgbClr val="000000"/>
                        </a:solidFill>
                        <a:latin typeface="Cambria Math" panose="02040503050406030204" pitchFamily="18" charset="0"/>
                      </a:rPr>
                      <m:t>)</m:t>
                    </m:r>
                  </m:e>
                  <m:sub>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1</m:t>
                    </m:r>
                  </m:sub>
                </m:sSub>
              </m:oMath>
            </a14:m>
            <a:br>
              <a:rPr sz="4717">
                <a:latin typeface="Times Roman"/>
                <a:ea typeface="Times Roman"/>
                <a:cs typeface="Times Roman"/>
                <a:sym typeface="Times Roman"/>
              </a:rPr>
            </a:br>
            <a14:m>
              <m:oMath>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f</m:t>
                    </m:r>
                  </m:e>
                  <m:sub>
                    <m:r>
                      <a:rPr xmlns:a="http://schemas.openxmlformats.org/drawingml/2006/main" sz="5000" i="1">
                        <a:solidFill>
                          <a:srgbClr val="000000"/>
                        </a:solidFill>
                        <a:latin typeface="Cambria Math" panose="02040503050406030204" pitchFamily="18" charset="0"/>
                      </a:rPr>
                      <m:t>0</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f</m:t>
                    </m:r>
                  </m:e>
                  <m:sub>
                    <m:r>
                      <a:rPr xmlns:a="http://schemas.openxmlformats.org/drawingml/2006/main" sz="5000" i="1">
                        <a:solidFill>
                          <a:srgbClr val="000000"/>
                        </a:solidFill>
                        <a:latin typeface="Cambria Math" panose="02040503050406030204" pitchFamily="18" charset="0"/>
                      </a:rPr>
                      <m:t>1</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F</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f</m:t>
                    </m:r>
                  </m:e>
                  <m:sub>
                    <m:r>
                      <a:rPr xmlns:a="http://schemas.openxmlformats.org/drawingml/2006/main" sz="5000" i="1">
                        <a:solidFill>
                          <a:srgbClr val="000000"/>
                        </a:solidFill>
                        <a:latin typeface="Cambria Math" panose="02040503050406030204" pitchFamily="18" charset="0"/>
                      </a:rPr>
                      <m:t>2</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A</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F</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f</m:t>
                    </m:r>
                  </m:e>
                  <m:sub>
                    <m:r>
                      <a:rPr xmlns:a="http://schemas.openxmlformats.org/drawingml/2006/main" sz="5000" i="1">
                        <a:solidFill>
                          <a:srgbClr val="000000"/>
                        </a:solidFill>
                        <a:latin typeface="Cambria Math" panose="02040503050406030204" pitchFamily="18" charset="0"/>
                      </a:rPr>
                      <m:t>6</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F</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f</m:t>
                    </m:r>
                  </m:e>
                  <m:sub>
                    <m:r>
                      <a:rPr xmlns:a="http://schemas.openxmlformats.org/drawingml/2006/main" sz="5000" i="1">
                        <a:solidFill>
                          <a:srgbClr val="000000"/>
                        </a:solidFill>
                        <a:latin typeface="Cambria Math" panose="02040503050406030204" pitchFamily="18" charset="0"/>
                      </a:rPr>
                      <m:t>4</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L</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A</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f</m:t>
                    </m:r>
                  </m:e>
                  <m:sub>
                    <m:r>
                      <a:rPr xmlns:a="http://schemas.openxmlformats.org/drawingml/2006/main" sz="5000" i="1">
                        <a:solidFill>
                          <a:srgbClr val="000000"/>
                        </a:solidFill>
                        <a:latin typeface="Cambria Math" panose="02040503050406030204" pitchFamily="18" charset="0"/>
                      </a:rPr>
                      <m:t>5</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R</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L</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oMath>
            </a14:m>
          </a:p>
          <a:p>
            <a:pPr marL="0" indent="0" defTabSz="764024">
              <a:spcBef>
                <a:spcPts val="3300"/>
              </a:spcBef>
              <a:buSzTx/>
              <a:buNone/>
              <a:defRPr sz="4000">
                <a:solidFill>
                  <a:srgbClr val="C82506"/>
                </a:solidFill>
                <a:latin typeface="Helvetica Neue Medium"/>
                <a:ea typeface="Helvetica Neue Medium"/>
                <a:cs typeface="Helvetica Neue Medium"/>
                <a:sym typeface="Helvetica Neue Medium"/>
              </a:defRPr>
            </a:pPr>
            <a:r>
              <a:t>Condition</a:t>
            </a:r>
            <a:r>
              <a:rPr>
                <a:solidFill>
                  <a:srgbClr val="000000"/>
                </a:solidFill>
                <a:latin typeface="Helvetica Neue Light"/>
                <a:ea typeface="Helvetica Neue Light"/>
                <a:cs typeface="Helvetica Neue Light"/>
                <a:sym typeface="Helvetica Neue Light"/>
              </a:rPr>
              <a:t> on </a:t>
            </a:r>
            <a14:m>
              <m:oMath>
                <m:r>
                  <a:rPr xmlns:a="http://schemas.openxmlformats.org/drawingml/2006/main" sz="5000" i="1">
                    <a:solidFill>
                      <a:srgbClr val="000000"/>
                    </a:solidFill>
                    <a:latin typeface="Cambria Math" panose="02040503050406030204" pitchFamily="18" charset="0"/>
                  </a:rPr>
                  <m:t>R</m:t>
                </m:r>
              </m:oMath>
            </a14:m>
            <a:r>
              <a:rPr>
                <a:solidFill>
                  <a:srgbClr val="000000"/>
                </a:solidFill>
                <a:latin typeface="Helvetica Neue Light"/>
                <a:ea typeface="Helvetica Neue Light"/>
                <a:cs typeface="Helvetica Neue Light"/>
                <a:sym typeface="Helvetica Neue Light"/>
              </a:rPr>
              <a:t>: </a:t>
            </a:r>
            <a14:m>
              <m:oMath>
                <m:sSub>
                  <m:e>
                    <m:r>
                      <a:rPr xmlns:a="http://schemas.openxmlformats.org/drawingml/2006/main" sz="5000" i="1">
                        <a:solidFill>
                          <a:srgbClr val="000000"/>
                        </a:solidFill>
                        <a:latin typeface="Cambria Math" panose="02040503050406030204" pitchFamily="18" charset="0"/>
                      </a:rPr>
                      <m:t>f</m:t>
                    </m:r>
                  </m:e>
                  <m:sub>
                    <m:r>
                      <a:rPr xmlns:a="http://schemas.openxmlformats.org/drawingml/2006/main" sz="5000" i="1">
                        <a:solidFill>
                          <a:srgbClr val="000000"/>
                        </a:solidFill>
                        <a:latin typeface="Cambria Math" panose="02040503050406030204" pitchFamily="18" charset="0"/>
                      </a:rPr>
                      <m:t>7</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f</m:t>
                    </m:r>
                  </m:e>
                  <m:sub>
                    <m:r>
                      <a:rPr xmlns:a="http://schemas.openxmlformats.org/drawingml/2006/main" sz="5000" i="1">
                        <a:solidFill>
                          <a:srgbClr val="000000"/>
                        </a:solidFill>
                        <a:latin typeface="Cambria Math" panose="02040503050406030204" pitchFamily="18" charset="0"/>
                      </a:rPr>
                      <m:t>5</m:t>
                    </m:r>
                  </m:sub>
                </m:sSub>
                <m:sSub>
                  <m:e>
                    <m:r>
                      <a:rPr xmlns:a="http://schemas.openxmlformats.org/drawingml/2006/main" sz="5000" i="1">
                        <a:solidFill>
                          <a:srgbClr val="000000"/>
                        </a:solidFill>
                        <a:latin typeface="Cambria Math" panose="02040503050406030204" pitchFamily="18" charset="0"/>
                      </a:rPr>
                      <m:t>)</m:t>
                    </m:r>
                  </m:e>
                  <m:sub>
                    <m:r>
                      <a:rPr xmlns:a="http://schemas.openxmlformats.org/drawingml/2006/main" sz="5000" i="1">
                        <a:solidFill>
                          <a:srgbClr val="000000"/>
                        </a:solidFill>
                        <a:latin typeface="Cambria Math" panose="02040503050406030204" pitchFamily="18" charset="0"/>
                      </a:rPr>
                      <m:t>R</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1</m:t>
                    </m:r>
                  </m:sub>
                </m:sSub>
              </m:oMath>
            </a14:m>
            <a:br>
              <a:rPr sz="4717">
                <a:latin typeface="Times Roman"/>
                <a:ea typeface="Times Roman"/>
                <a:cs typeface="Times Roman"/>
                <a:sym typeface="Times Roman"/>
              </a:rPr>
            </a:br>
            <a14:m>
              <m:oMath>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f</m:t>
                    </m:r>
                  </m:e>
                  <m:sub>
                    <m:r>
                      <a:rPr xmlns:a="http://schemas.openxmlformats.org/drawingml/2006/main" sz="5000" i="1">
                        <a:solidFill>
                          <a:srgbClr val="000000"/>
                        </a:solidFill>
                        <a:latin typeface="Cambria Math" panose="02040503050406030204" pitchFamily="18" charset="0"/>
                      </a:rPr>
                      <m:t>0</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f</m:t>
                    </m:r>
                  </m:e>
                  <m:sub>
                    <m:r>
                      <a:rPr xmlns:a="http://schemas.openxmlformats.org/drawingml/2006/main" sz="5000" i="1">
                        <a:solidFill>
                          <a:srgbClr val="000000"/>
                        </a:solidFill>
                        <a:latin typeface="Cambria Math" panose="02040503050406030204" pitchFamily="18" charset="0"/>
                      </a:rPr>
                      <m:t>1</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F</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f</m:t>
                    </m:r>
                  </m:e>
                  <m:sub>
                    <m:r>
                      <a:rPr xmlns:a="http://schemas.openxmlformats.org/drawingml/2006/main" sz="5000" i="1">
                        <a:solidFill>
                          <a:srgbClr val="000000"/>
                        </a:solidFill>
                        <a:latin typeface="Cambria Math" panose="02040503050406030204" pitchFamily="18" charset="0"/>
                      </a:rPr>
                      <m:t>2</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A</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F</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f</m:t>
                    </m:r>
                  </m:e>
                  <m:sub>
                    <m:r>
                      <a:rPr xmlns:a="http://schemas.openxmlformats.org/drawingml/2006/main" sz="5000" i="1">
                        <a:solidFill>
                          <a:srgbClr val="000000"/>
                        </a:solidFill>
                        <a:latin typeface="Cambria Math" panose="02040503050406030204" pitchFamily="18" charset="0"/>
                      </a:rPr>
                      <m:t>6</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F</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f</m:t>
                    </m:r>
                  </m:e>
                  <m:sub>
                    <m:r>
                      <a:rPr xmlns:a="http://schemas.openxmlformats.org/drawingml/2006/main" sz="5000" i="1">
                        <a:solidFill>
                          <a:srgbClr val="000000"/>
                        </a:solidFill>
                        <a:latin typeface="Cambria Math" panose="02040503050406030204" pitchFamily="18" charset="0"/>
                      </a:rPr>
                      <m:t>4</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L</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A</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f</m:t>
                    </m:r>
                  </m:e>
                  <m:sub>
                    <m:r>
                      <a:rPr xmlns:a="http://schemas.openxmlformats.org/drawingml/2006/main" sz="5000" i="1">
                        <a:solidFill>
                          <a:srgbClr val="000000"/>
                        </a:solidFill>
                        <a:latin typeface="Cambria Math" panose="02040503050406030204" pitchFamily="18" charset="0"/>
                      </a:rPr>
                      <m:t>7</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L</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oMath>
            </a14:m>
            <a:endParaRPr sz="4717"/>
          </a:p>
        </p:txBody>
      </p:sp>
      <p:grpSp>
        <p:nvGrpSpPr>
          <p:cNvPr id="317" name="Group"/>
          <p:cNvGrpSpPr/>
          <p:nvPr/>
        </p:nvGrpSpPr>
        <p:grpSpPr>
          <a:xfrm>
            <a:off x="20402266" y="571119"/>
            <a:ext cx="3707067" cy="3656314"/>
            <a:chOff x="0" y="-3"/>
            <a:chExt cx="3707066" cy="3656312"/>
          </a:xfrm>
        </p:grpSpPr>
        <p:grpSp>
          <p:nvGrpSpPr>
            <p:cNvPr id="313" name="Group"/>
            <p:cNvGrpSpPr/>
            <p:nvPr/>
          </p:nvGrpSpPr>
          <p:grpSpPr>
            <a:xfrm>
              <a:off x="31748" y="-4"/>
              <a:ext cx="3643570" cy="3156879"/>
              <a:chOff x="0" y="-2"/>
              <a:chExt cx="3643569" cy="3156876"/>
            </a:xfrm>
          </p:grpSpPr>
          <p:grpSp>
            <p:nvGrpSpPr>
              <p:cNvPr id="292" name="Report"/>
              <p:cNvGrpSpPr/>
              <p:nvPr/>
            </p:nvGrpSpPr>
            <p:grpSpPr>
              <a:xfrm>
                <a:off x="710523" y="2648914"/>
                <a:ext cx="1170053" cy="507961"/>
                <a:chOff x="0" y="-1"/>
                <a:chExt cx="1170051" cy="507960"/>
              </a:xfrm>
            </p:grpSpPr>
            <p:sp>
              <p:nvSpPr>
                <p:cNvPr id="290" name="Oval"/>
                <p:cNvSpPr/>
                <p:nvPr/>
              </p:nvSpPr>
              <p:spPr>
                <a:xfrm>
                  <a:off x="-1" y="-2"/>
                  <a:ext cx="1170052" cy="507962"/>
                </a:xfrm>
                <a:prstGeom prst="ellipse">
                  <a:avLst/>
                </a:prstGeom>
                <a:solidFill>
                  <a:srgbClr val="D6D5D5"/>
                </a:solid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sz="1100">
                      <a:latin typeface="Helvetica Neue Light"/>
                      <a:ea typeface="Helvetica Neue Light"/>
                      <a:cs typeface="Helvetica Neue Light"/>
                      <a:sym typeface="Helvetica Neue Light"/>
                    </a:defRPr>
                  </a:pPr>
                </a:p>
              </p:txBody>
            </p:sp>
            <p:sp>
              <p:nvSpPr>
                <p:cNvPr id="291" name="Report"/>
                <p:cNvSpPr txBox="1"/>
                <p:nvPr/>
              </p:nvSpPr>
              <p:spPr>
                <a:xfrm>
                  <a:off x="203098" y="102016"/>
                  <a:ext cx="763853" cy="3039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sz="1100">
                      <a:latin typeface="Helvetica Neue Light"/>
                      <a:ea typeface="Helvetica Neue Light"/>
                      <a:cs typeface="Helvetica Neue Light"/>
                      <a:sym typeface="Helvetica Neue Light"/>
                    </a:defRPr>
                  </a:lvl1pPr>
                </a:lstStyle>
                <a:p>
                  <a:pPr/>
                  <a:r>
                    <a:t>Report</a:t>
                  </a:r>
                </a:p>
              </p:txBody>
            </p:sp>
          </p:grpSp>
          <p:grpSp>
            <p:nvGrpSpPr>
              <p:cNvPr id="295" name="Fire"/>
              <p:cNvGrpSpPr/>
              <p:nvPr/>
            </p:nvGrpSpPr>
            <p:grpSpPr>
              <a:xfrm>
                <a:off x="1467235" y="-3"/>
                <a:ext cx="1170053" cy="507959"/>
                <a:chOff x="0" y="0"/>
                <a:chExt cx="1170051" cy="507957"/>
              </a:xfrm>
            </p:grpSpPr>
            <p:sp>
              <p:nvSpPr>
                <p:cNvPr id="293" name="Oval"/>
                <p:cNvSpPr/>
                <p:nvPr/>
              </p:nvSpPr>
              <p:spPr>
                <a:xfrm>
                  <a:off x="-1" y="-1"/>
                  <a:ext cx="1170052" cy="507959"/>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sz="1100">
                      <a:latin typeface="Helvetica Neue Light"/>
                      <a:ea typeface="Helvetica Neue Light"/>
                      <a:cs typeface="Helvetica Neue Light"/>
                      <a:sym typeface="Helvetica Neue Light"/>
                    </a:defRPr>
                  </a:pPr>
                </a:p>
              </p:txBody>
            </p:sp>
            <p:sp>
              <p:nvSpPr>
                <p:cNvPr id="294" name="Fire"/>
                <p:cNvSpPr txBox="1"/>
                <p:nvPr/>
              </p:nvSpPr>
              <p:spPr>
                <a:xfrm>
                  <a:off x="203098" y="102016"/>
                  <a:ext cx="763853" cy="3039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sz="1100">
                      <a:latin typeface="Helvetica Neue Light"/>
                      <a:ea typeface="Helvetica Neue Light"/>
                      <a:cs typeface="Helvetica Neue Light"/>
                      <a:sym typeface="Helvetica Neue Light"/>
                    </a:defRPr>
                  </a:lvl1pPr>
                </a:lstStyle>
                <a:p>
                  <a:pPr/>
                  <a:r>
                    <a:t>Fire</a:t>
                  </a:r>
                </a:p>
              </p:txBody>
            </p:sp>
          </p:grpSp>
          <p:grpSp>
            <p:nvGrpSpPr>
              <p:cNvPr id="298" name="Tampering"/>
              <p:cNvGrpSpPr/>
              <p:nvPr/>
            </p:nvGrpSpPr>
            <p:grpSpPr>
              <a:xfrm>
                <a:off x="-1" y="-3"/>
                <a:ext cx="1170052" cy="507959"/>
                <a:chOff x="0" y="0"/>
                <a:chExt cx="1170051" cy="507957"/>
              </a:xfrm>
            </p:grpSpPr>
            <p:sp>
              <p:nvSpPr>
                <p:cNvPr id="296" name="Oval"/>
                <p:cNvSpPr/>
                <p:nvPr/>
              </p:nvSpPr>
              <p:spPr>
                <a:xfrm>
                  <a:off x="-1" y="-1"/>
                  <a:ext cx="1170052" cy="507959"/>
                </a:xfrm>
                <a:prstGeom prst="ellipse">
                  <a:avLst/>
                </a:prstGeom>
                <a:noFill/>
                <a:ln w="63500" cap="flat">
                  <a:solidFill>
                    <a:srgbClr val="B51600"/>
                  </a:solidFill>
                  <a:prstDash val="solid"/>
                  <a:miter lim="400000"/>
                </a:ln>
                <a:effectLst/>
              </p:spPr>
              <p:txBody>
                <a:bodyPr wrap="square" lIns="71435" tIns="71435" rIns="71435" bIns="71435" numCol="1" anchor="ctr">
                  <a:noAutofit/>
                </a:bodyPr>
                <a:lstStyle/>
                <a:p>
                  <a:pPr>
                    <a:spcBef>
                      <a:spcPts val="3600"/>
                    </a:spcBef>
                    <a:defRPr sz="1100">
                      <a:latin typeface="Helvetica Neue Light"/>
                      <a:ea typeface="Helvetica Neue Light"/>
                      <a:cs typeface="Helvetica Neue Light"/>
                      <a:sym typeface="Helvetica Neue Light"/>
                    </a:defRPr>
                  </a:pPr>
                </a:p>
              </p:txBody>
            </p:sp>
            <p:sp>
              <p:nvSpPr>
                <p:cNvPr id="297" name="Tampering"/>
                <p:cNvSpPr txBox="1"/>
                <p:nvPr/>
              </p:nvSpPr>
              <p:spPr>
                <a:xfrm>
                  <a:off x="203098" y="19466"/>
                  <a:ext cx="763853" cy="4690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sz="1100">
                      <a:latin typeface="Helvetica Neue Light"/>
                      <a:ea typeface="Helvetica Neue Light"/>
                      <a:cs typeface="Helvetica Neue Light"/>
                      <a:sym typeface="Helvetica Neue Light"/>
                    </a:defRPr>
                  </a:lvl1pPr>
                </a:lstStyle>
                <a:p>
                  <a:pPr/>
                  <a:r>
                    <a:t>Tampering</a:t>
                  </a:r>
                </a:p>
              </p:txBody>
            </p:sp>
          </p:grpSp>
          <p:grpSp>
            <p:nvGrpSpPr>
              <p:cNvPr id="301" name="Alarm"/>
              <p:cNvGrpSpPr/>
              <p:nvPr/>
            </p:nvGrpSpPr>
            <p:grpSpPr>
              <a:xfrm>
                <a:off x="710523" y="866596"/>
                <a:ext cx="1170053" cy="507961"/>
                <a:chOff x="0" y="-1"/>
                <a:chExt cx="1170051" cy="507960"/>
              </a:xfrm>
            </p:grpSpPr>
            <p:sp>
              <p:nvSpPr>
                <p:cNvPr id="299" name="Oval"/>
                <p:cNvSpPr/>
                <p:nvPr/>
              </p:nvSpPr>
              <p:spPr>
                <a:xfrm>
                  <a:off x="-1" y="-2"/>
                  <a:ext cx="1170052" cy="507962"/>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sz="1100">
                      <a:latin typeface="Helvetica Neue Light"/>
                      <a:ea typeface="Helvetica Neue Light"/>
                      <a:cs typeface="Helvetica Neue Light"/>
                      <a:sym typeface="Helvetica Neue Light"/>
                    </a:defRPr>
                  </a:pPr>
                </a:p>
              </p:txBody>
            </p:sp>
            <p:sp>
              <p:nvSpPr>
                <p:cNvPr id="300" name="Alarm"/>
                <p:cNvSpPr txBox="1"/>
                <p:nvPr/>
              </p:nvSpPr>
              <p:spPr>
                <a:xfrm>
                  <a:off x="203098" y="102016"/>
                  <a:ext cx="763853" cy="3039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sz="1100">
                      <a:latin typeface="Helvetica Neue Light"/>
                      <a:ea typeface="Helvetica Neue Light"/>
                      <a:cs typeface="Helvetica Neue Light"/>
                      <a:sym typeface="Helvetica Neue Light"/>
                    </a:defRPr>
                  </a:lvl1pPr>
                </a:lstStyle>
                <a:p>
                  <a:pPr/>
                  <a:r>
                    <a:t>Alarm</a:t>
                  </a:r>
                </a:p>
              </p:txBody>
            </p:sp>
          </p:grpSp>
          <p:grpSp>
            <p:nvGrpSpPr>
              <p:cNvPr id="304" name="Leaving"/>
              <p:cNvGrpSpPr/>
              <p:nvPr/>
            </p:nvGrpSpPr>
            <p:grpSpPr>
              <a:xfrm>
                <a:off x="710523" y="1757755"/>
                <a:ext cx="1170053" cy="507961"/>
                <a:chOff x="0" y="-1"/>
                <a:chExt cx="1170051" cy="507960"/>
              </a:xfrm>
            </p:grpSpPr>
            <p:sp>
              <p:nvSpPr>
                <p:cNvPr id="302" name="Oval"/>
                <p:cNvSpPr/>
                <p:nvPr/>
              </p:nvSpPr>
              <p:spPr>
                <a:xfrm>
                  <a:off x="-1" y="-2"/>
                  <a:ext cx="1170052" cy="507962"/>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sz="1100">
                      <a:latin typeface="Helvetica Neue Light"/>
                      <a:ea typeface="Helvetica Neue Light"/>
                      <a:cs typeface="Helvetica Neue Light"/>
                      <a:sym typeface="Helvetica Neue Light"/>
                    </a:defRPr>
                  </a:pPr>
                </a:p>
              </p:txBody>
            </p:sp>
            <p:sp>
              <p:nvSpPr>
                <p:cNvPr id="303" name="Leaving"/>
                <p:cNvSpPr txBox="1"/>
                <p:nvPr/>
              </p:nvSpPr>
              <p:spPr>
                <a:xfrm>
                  <a:off x="203098" y="102016"/>
                  <a:ext cx="763853" cy="3039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sz="1100">
                      <a:latin typeface="Helvetica Neue Light"/>
                      <a:ea typeface="Helvetica Neue Light"/>
                      <a:cs typeface="Helvetica Neue Light"/>
                      <a:sym typeface="Helvetica Neue Light"/>
                    </a:defRPr>
                  </a:lvl1pPr>
                </a:lstStyle>
                <a:p>
                  <a:pPr/>
                  <a:r>
                    <a:t>Leaving</a:t>
                  </a:r>
                </a:p>
              </p:txBody>
            </p:sp>
          </p:grpSp>
          <p:sp>
            <p:nvSpPr>
              <p:cNvPr id="305" name="Connection Line"/>
              <p:cNvSpPr/>
              <p:nvPr/>
            </p:nvSpPr>
            <p:spPr>
              <a:xfrm flipH="1" flipV="1">
                <a:off x="585023" y="253976"/>
                <a:ext cx="710527" cy="866602"/>
              </a:xfrm>
              <a:prstGeom prst="line">
                <a:avLst/>
              </a:prstGeom>
              <a:noFill/>
              <a:ln w="25400" cap="flat">
                <a:solidFill>
                  <a:srgbClr val="000000"/>
                </a:solidFill>
                <a:prstDash val="solid"/>
                <a:miter lim="400000"/>
                <a:headEnd type="triangle" w="med" len="med"/>
              </a:ln>
              <a:effectLst/>
            </p:spPr>
            <p:txBody>
              <a:bodyPr wrap="square" lIns="45718" tIns="45718" rIns="45718" bIns="45718" numCol="1" anchor="t">
                <a:noAutofit/>
              </a:bodyPr>
              <a:lstStyle/>
              <a:p>
                <a:pPr/>
              </a:p>
            </p:txBody>
          </p:sp>
          <p:sp>
            <p:nvSpPr>
              <p:cNvPr id="306" name="Connection Line"/>
              <p:cNvSpPr/>
              <p:nvPr/>
            </p:nvSpPr>
            <p:spPr>
              <a:xfrm flipV="1">
                <a:off x="1295548" y="1120576"/>
                <a:ext cx="3" cy="891161"/>
              </a:xfrm>
              <a:prstGeom prst="line">
                <a:avLst/>
              </a:prstGeom>
              <a:noFill/>
              <a:ln w="25400" cap="flat">
                <a:solidFill>
                  <a:srgbClr val="000000"/>
                </a:solidFill>
                <a:prstDash val="solid"/>
                <a:miter lim="400000"/>
                <a:headEnd type="triangle" w="med" len="med"/>
              </a:ln>
              <a:effectLst/>
            </p:spPr>
            <p:txBody>
              <a:bodyPr wrap="square" lIns="45718" tIns="45718" rIns="45718" bIns="45718" numCol="1" anchor="t">
                <a:noAutofit/>
              </a:bodyPr>
              <a:lstStyle/>
              <a:p>
                <a:pPr/>
              </a:p>
            </p:txBody>
          </p:sp>
          <p:sp>
            <p:nvSpPr>
              <p:cNvPr id="307" name="Connection Line"/>
              <p:cNvSpPr/>
              <p:nvPr/>
            </p:nvSpPr>
            <p:spPr>
              <a:xfrm flipH="1" flipV="1">
                <a:off x="2052261" y="253976"/>
                <a:ext cx="1006284" cy="866602"/>
              </a:xfrm>
              <a:prstGeom prst="line">
                <a:avLst/>
              </a:prstGeom>
              <a:noFill/>
              <a:ln w="25400" cap="flat">
                <a:solidFill>
                  <a:srgbClr val="000000"/>
                </a:solidFill>
                <a:prstDash val="solid"/>
                <a:miter lim="400000"/>
                <a:headEnd type="triangle" w="med" len="med"/>
              </a:ln>
              <a:effectLst/>
            </p:spPr>
            <p:txBody>
              <a:bodyPr wrap="square" lIns="45718" tIns="45718" rIns="45718" bIns="45718" numCol="1" anchor="t">
                <a:noAutofit/>
              </a:bodyPr>
              <a:lstStyle/>
              <a:p>
                <a:pPr/>
              </a:p>
            </p:txBody>
          </p:sp>
          <p:sp>
            <p:nvSpPr>
              <p:cNvPr id="308" name="Connection Line"/>
              <p:cNvSpPr/>
              <p:nvPr/>
            </p:nvSpPr>
            <p:spPr>
              <a:xfrm flipV="1">
                <a:off x="1295547" y="253976"/>
                <a:ext cx="756714" cy="866602"/>
              </a:xfrm>
              <a:prstGeom prst="line">
                <a:avLst/>
              </a:prstGeom>
              <a:noFill/>
              <a:ln w="25400" cap="flat">
                <a:solidFill>
                  <a:srgbClr val="000000"/>
                </a:solidFill>
                <a:prstDash val="solid"/>
                <a:miter lim="400000"/>
                <a:headEnd type="triangle" w="med" len="med"/>
              </a:ln>
              <a:effectLst/>
            </p:spPr>
            <p:txBody>
              <a:bodyPr wrap="square" lIns="45718" tIns="45718" rIns="45718" bIns="45718" numCol="1" anchor="t">
                <a:noAutofit/>
              </a:bodyPr>
              <a:lstStyle/>
              <a:p>
                <a:pPr/>
              </a:p>
            </p:txBody>
          </p:sp>
          <p:sp>
            <p:nvSpPr>
              <p:cNvPr id="309" name="Connection Line"/>
              <p:cNvSpPr/>
              <p:nvPr/>
            </p:nvSpPr>
            <p:spPr>
              <a:xfrm flipV="1">
                <a:off x="1295548" y="2011735"/>
                <a:ext cx="3" cy="891161"/>
              </a:xfrm>
              <a:prstGeom prst="line">
                <a:avLst/>
              </a:prstGeom>
              <a:noFill/>
              <a:ln w="25400" cap="flat">
                <a:solidFill>
                  <a:srgbClr val="000000"/>
                </a:solidFill>
                <a:prstDash val="solid"/>
                <a:miter lim="400000"/>
                <a:headEnd type="triangle" w="med" len="med"/>
              </a:ln>
              <a:effectLst/>
            </p:spPr>
            <p:txBody>
              <a:bodyPr wrap="square" lIns="45718" tIns="45718" rIns="45718" bIns="45718" numCol="1" anchor="t">
                <a:noAutofit/>
              </a:bodyPr>
              <a:lstStyle/>
              <a:p>
                <a:pPr/>
              </a:p>
            </p:txBody>
          </p:sp>
          <p:grpSp>
            <p:nvGrpSpPr>
              <p:cNvPr id="312" name="Smoke"/>
              <p:cNvGrpSpPr/>
              <p:nvPr/>
            </p:nvGrpSpPr>
            <p:grpSpPr>
              <a:xfrm>
                <a:off x="2473516" y="866596"/>
                <a:ext cx="1170053" cy="507961"/>
                <a:chOff x="0" y="-1"/>
                <a:chExt cx="1170051" cy="507960"/>
              </a:xfrm>
            </p:grpSpPr>
            <p:sp>
              <p:nvSpPr>
                <p:cNvPr id="310" name="Oval"/>
                <p:cNvSpPr/>
                <p:nvPr/>
              </p:nvSpPr>
              <p:spPr>
                <a:xfrm>
                  <a:off x="-1" y="-2"/>
                  <a:ext cx="1170052" cy="507962"/>
                </a:xfrm>
                <a:prstGeom prst="ellipse">
                  <a:avLst/>
                </a:prstGeom>
                <a:solidFill>
                  <a:srgbClr val="D6D5D5"/>
                </a:solid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sz="1100">
                      <a:latin typeface="Helvetica Neue Light"/>
                      <a:ea typeface="Helvetica Neue Light"/>
                      <a:cs typeface="Helvetica Neue Light"/>
                      <a:sym typeface="Helvetica Neue Light"/>
                    </a:defRPr>
                  </a:pPr>
                </a:p>
              </p:txBody>
            </p:sp>
            <p:sp>
              <p:nvSpPr>
                <p:cNvPr id="311" name="Smoke"/>
                <p:cNvSpPr txBox="1"/>
                <p:nvPr/>
              </p:nvSpPr>
              <p:spPr>
                <a:xfrm>
                  <a:off x="203099" y="102016"/>
                  <a:ext cx="763852" cy="3039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sz="1100">
                      <a:latin typeface="Helvetica Neue Light"/>
                      <a:ea typeface="Helvetica Neue Light"/>
                      <a:cs typeface="Helvetica Neue Light"/>
                      <a:sym typeface="Helvetica Neue Light"/>
                    </a:defRPr>
                  </a:lvl1pPr>
                </a:lstStyle>
                <a:p>
                  <a:pPr/>
                  <a:r>
                    <a:t>Smoke</a:t>
                  </a:r>
                </a:p>
              </p:txBody>
            </p:sp>
          </p:grpSp>
        </p:grpSp>
        <p:grpSp>
          <p:nvGrpSpPr>
            <p:cNvPr id="316" name="Caption"/>
            <p:cNvGrpSpPr/>
            <p:nvPr/>
          </p:nvGrpSpPr>
          <p:grpSpPr>
            <a:xfrm>
              <a:off x="-1" y="3290216"/>
              <a:ext cx="3707068" cy="366094"/>
              <a:chOff x="0" y="0"/>
              <a:chExt cx="3707066" cy="366093"/>
            </a:xfrm>
          </p:grpSpPr>
          <p:sp>
            <p:nvSpPr>
              <p:cNvPr id="314" name="Rectangle"/>
              <p:cNvSpPr/>
              <p:nvPr/>
            </p:nvSpPr>
            <p:spPr>
              <a:xfrm>
                <a:off x="0" y="0"/>
                <a:ext cx="3707067" cy="366093"/>
              </a:xfrm>
              <a:prstGeom prst="roundRect">
                <a:avLst>
                  <a:gd name="adj" fmla="val 0"/>
                </a:avLst>
              </a:prstGeom>
              <a:solidFill>
                <a:srgbClr val="000000">
                  <a:alpha val="0"/>
                </a:srgbClr>
              </a:solidFill>
              <a:ln w="12700" cap="flat">
                <a:noFill/>
                <a:miter lim="400000"/>
              </a:ln>
              <a:effectLst/>
            </p:spPr>
            <p:txBody>
              <a:bodyPr wrap="square" lIns="71435" tIns="71435" rIns="71435" bIns="71435" numCol="1" anchor="t">
                <a:noAutofit/>
              </a:bodyPr>
              <a:lstStyle/>
              <a:p>
                <a:pPr>
                  <a:defRPr b="1" sz="600">
                    <a:solidFill>
                      <a:srgbClr val="D6D5D5"/>
                    </a:solidFill>
                    <a:latin typeface="+mn-lt"/>
                    <a:ea typeface="+mn-ea"/>
                    <a:cs typeface="+mn-cs"/>
                    <a:sym typeface="Helvetica Neue"/>
                  </a:defRPr>
                </a:pPr>
              </a:p>
            </p:txBody>
          </p:sp>
          <p:sp>
            <p:nvSpPr>
              <p:cNvPr id="315" name="Bayes Net: Report has parent Leaving, Leaving has parent Alarm, Alarm has parents Tampering and Fire, Smoke has parent Fire, Tampering and Fire have no parents. Smoke and Report are both grey (indicating &quot;observed&quot;), and Tampering has a red border (indic"/>
              <p:cNvSpPr txBox="1"/>
              <p:nvPr/>
            </p:nvSpPr>
            <p:spPr>
              <a:xfrm>
                <a:off x="-1" y="-1"/>
                <a:ext cx="3707067" cy="3660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Bayes Net: Report has parent Leaving, Leaving has parent Alarm, Alarm has parents Tampering and Fire, Smoke has parent Fire, Tampering and Fire have no parents. Smoke and Report are both grey (indicating "observed"), and Tampering has a red border (indicating "queried").</a:t>
                </a:r>
              </a:p>
            </p:txBody>
          </p:sp>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28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28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28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9"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Variable Elimination Example: Elimination"/>
          <p:cNvSpPr txBox="1"/>
          <p:nvPr>
            <p:ph type="title"/>
          </p:nvPr>
        </p:nvSpPr>
        <p:spPr>
          <a:xfrm>
            <a:off x="3078615" y="386706"/>
            <a:ext cx="15609094" cy="3036098"/>
          </a:xfrm>
          <a:prstGeom prst="rect">
            <a:avLst/>
          </a:prstGeom>
        </p:spPr>
        <p:txBody>
          <a:bodyPr/>
          <a:lstStyle/>
          <a:p>
            <a:pPr defTabSz="698300">
              <a:defRPr sz="9500"/>
            </a:pPr>
            <a:r>
              <a:t>Variable Elimination Example:</a:t>
            </a:r>
            <a:br/>
            <a:r>
              <a:t>Elimination</a:t>
            </a:r>
          </a:p>
        </p:txBody>
      </p:sp>
      <p:sp>
        <p:nvSpPr>
          <p:cNvPr id="320" name="Query:   Variable ordering:…"/>
          <p:cNvSpPr txBox="1"/>
          <p:nvPr>
            <p:ph type="body" idx="1"/>
          </p:nvPr>
        </p:nvSpPr>
        <p:spPr>
          <a:xfrm>
            <a:off x="1029372" y="3849956"/>
            <a:ext cx="22325256" cy="8840394"/>
          </a:xfrm>
          <a:prstGeom prst="rect">
            <a:avLst/>
          </a:prstGeom>
        </p:spPr>
        <p:txBody>
          <a:bodyPr/>
          <a:lstStyle/>
          <a:p>
            <a:pPr marL="0" indent="0" defTabSz="640793">
              <a:spcBef>
                <a:spcPts val="2800"/>
              </a:spcBef>
              <a:buSzTx/>
              <a:buNone/>
              <a:defRPr b="1" sz="3400">
                <a:latin typeface="+mn-lt"/>
                <a:ea typeface="+mn-ea"/>
                <a:cs typeface="+mn-cs"/>
                <a:sym typeface="Helvetica Neue"/>
              </a:defRPr>
            </a:pPr>
            <a:r>
              <a:t>Query:</a:t>
            </a:r>
            <a:r>
              <a:rPr b="0">
                <a:latin typeface="Helvetica Neue Light"/>
                <a:ea typeface="Helvetica Neue Light"/>
                <a:cs typeface="Helvetica Neue Light"/>
                <a:sym typeface="Helvetica Neue Light"/>
              </a:rPr>
              <a:t> </a:t>
            </a:r>
            <a14:m>
              <m:oMath>
                <m:r>
                  <a:rPr xmlns:a="http://schemas.openxmlformats.org/drawingml/2006/main" sz="4100" i="1">
                    <a:solidFill>
                      <a:srgbClr val="000000"/>
                    </a:solidFill>
                    <a:latin typeface="Cambria Math" panose="02040503050406030204" pitchFamily="18" charset="0"/>
                  </a:rPr>
                  <m:t>P</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S</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1,</m:t>
                </m:r>
                <m:r>
                  <a:rPr xmlns:a="http://schemas.openxmlformats.org/drawingml/2006/main" sz="4100" i="1">
                    <a:solidFill>
                      <a:srgbClr val="000000"/>
                    </a:solidFill>
                    <a:latin typeface="Cambria Math" panose="02040503050406030204" pitchFamily="18" charset="0"/>
                  </a:rPr>
                  <m:t>R</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1</m:t>
                </m:r>
                <m:r>
                  <a:rPr xmlns:a="http://schemas.openxmlformats.org/drawingml/2006/main" sz="4100" i="1">
                    <a:solidFill>
                      <a:srgbClr val="000000"/>
                    </a:solidFill>
                    <a:latin typeface="Cambria Math" panose="02040503050406030204" pitchFamily="18" charset="0"/>
                  </a:rPr>
                  <m:t>)</m:t>
                </m:r>
              </m:oMath>
            </a14:m>
            <a:br>
              <a:rPr b="0" sz="3868">
                <a:latin typeface="Times Roman"/>
                <a:ea typeface="Times Roman"/>
                <a:cs typeface="Times Roman"/>
                <a:sym typeface="Times Roman"/>
              </a:rPr>
            </a:br>
            <a:r>
              <a:t>Variable ordering:</a:t>
            </a:r>
            <a:r>
              <a:rPr b="0">
                <a:latin typeface="Helvetica Neue Light"/>
                <a:ea typeface="Helvetica Neue Light"/>
                <a:cs typeface="Helvetica Neue Light"/>
                <a:sym typeface="Helvetica Neue Light"/>
              </a:rPr>
              <a:t> </a:t>
            </a:r>
            <a14:m>
              <m:oMath>
                <m:r>
                  <a:rPr xmlns:a="http://schemas.openxmlformats.org/drawingml/2006/main" sz="4100" i="1">
                    <a:solidFill>
                      <a:srgbClr val="000000"/>
                    </a:solidFill>
                    <a:latin typeface="Cambria Math" panose="02040503050406030204" pitchFamily="18" charset="0"/>
                  </a:rPr>
                  <m:t>S</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R</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F</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A</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L</m:t>
                </m:r>
              </m:oMath>
            </a14:m>
            <a:br>
              <a:rPr b="0" sz="3868">
                <a:latin typeface="Times Roman"/>
                <a:ea typeface="Times Roman"/>
                <a:cs typeface="Times Roman"/>
                <a:sym typeface="Times Roman"/>
              </a:rPr>
            </a:br>
            <a14:m>
              <m:oMath>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0</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F</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2</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A</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F</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6</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F</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4</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L</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A</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7</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L</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oMath>
            </a14:m>
          </a:p>
          <a:p>
            <a:pPr marL="0" indent="0" defTabSz="640793">
              <a:spcBef>
                <a:spcPts val="2800"/>
              </a:spcBef>
              <a:buSzTx/>
              <a:buNone/>
              <a:defRPr sz="3400">
                <a:solidFill>
                  <a:srgbClr val="C82506"/>
                </a:solidFill>
                <a:latin typeface="Helvetica Neue Medium"/>
                <a:ea typeface="Helvetica Neue Medium"/>
                <a:cs typeface="Helvetica Neue Medium"/>
                <a:sym typeface="Helvetica Neue Medium"/>
              </a:defRPr>
            </a:pPr>
            <a:r>
              <a:t>Sum out</a:t>
            </a:r>
            <a:r>
              <a:rPr>
                <a:solidFill>
                  <a:srgbClr val="000000"/>
                </a:solidFill>
                <a:latin typeface="Helvetica Neue Light"/>
                <a:ea typeface="Helvetica Neue Light"/>
                <a:cs typeface="Helvetica Neue Light"/>
                <a:sym typeface="Helvetica Neue Light"/>
              </a:rPr>
              <a:t> </a:t>
            </a:r>
            <a14:m>
              <m:oMath>
                <m:r>
                  <a:rPr xmlns:a="http://schemas.openxmlformats.org/drawingml/2006/main" sz="4100" i="1">
                    <a:solidFill>
                      <a:srgbClr val="000000"/>
                    </a:solidFill>
                    <a:latin typeface="Cambria Math" panose="02040503050406030204" pitchFamily="18" charset="0"/>
                  </a:rPr>
                  <m:t>F</m:t>
                </m:r>
              </m:oMath>
            </a14:m>
            <a:r>
              <a:rPr>
                <a:solidFill>
                  <a:srgbClr val="000000"/>
                </a:solidFill>
                <a:latin typeface="Helvetica Neue Light"/>
                <a:ea typeface="Helvetica Neue Light"/>
                <a:cs typeface="Helvetica Neue Light"/>
                <a:sym typeface="Helvetica Neue Light"/>
              </a:rPr>
              <a:t> from </a:t>
            </a:r>
            <a:r>
              <a:t>product</a:t>
            </a:r>
            <a:r>
              <a:rPr>
                <a:solidFill>
                  <a:srgbClr val="000000"/>
                </a:solidFill>
                <a:latin typeface="Helvetica Neue Light"/>
                <a:ea typeface="Helvetica Neue Light"/>
                <a:cs typeface="Helvetica Neue Light"/>
                <a:sym typeface="Helvetica Neue Light"/>
              </a:rPr>
              <a:t> of </a:t>
            </a:r>
            <a14:m>
              <m:oMath>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2</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6</m:t>
                    </m:r>
                  </m:sub>
                </m:sSub>
              </m:oMath>
            </a14:m>
            <a:r>
              <a:rPr>
                <a:solidFill>
                  <a:srgbClr val="000000"/>
                </a:solidFill>
                <a:latin typeface="Helvetica Neue Light"/>
                <a:ea typeface="Helvetica Neue Light"/>
                <a:cs typeface="Helvetica Neue Light"/>
                <a:sym typeface="Helvetica Neue Light"/>
              </a:rPr>
              <a:t>:  </a:t>
            </a:r>
            <a14:m>
              <m:oMath>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8</m:t>
                    </m:r>
                  </m:sub>
                </m:sSub>
                <m:r>
                  <a:rPr xmlns:a="http://schemas.openxmlformats.org/drawingml/2006/main" sz="4100" i="1">
                    <a:solidFill>
                      <a:srgbClr val="000000"/>
                    </a:solidFill>
                    <a:latin typeface="Cambria Math" panose="02040503050406030204" pitchFamily="18" charset="0"/>
                  </a:rPr>
                  <m:t>=</m:t>
                </m:r>
                <m:limLow>
                  <m:e>
                    <m:r>
                      <a:rPr xmlns:a="http://schemas.openxmlformats.org/drawingml/2006/main" sz="4100" i="1">
                        <a:solidFill>
                          <a:srgbClr val="000000"/>
                        </a:solidFill>
                        <a:latin typeface="Cambria Math" panose="02040503050406030204" pitchFamily="18" charset="0"/>
                      </a:rPr>
                      <m:t>∑</m:t>
                    </m:r>
                  </m:e>
                  <m:lim>
                    <m:r>
                      <a:rPr xmlns:a="http://schemas.openxmlformats.org/drawingml/2006/main" sz="4100" i="1">
                        <a:solidFill>
                          <a:srgbClr val="000000"/>
                        </a:solidFill>
                        <a:latin typeface="Cambria Math" panose="02040503050406030204" pitchFamily="18" charset="0"/>
                      </a:rPr>
                      <m:t>F</m:t>
                    </m:r>
                  </m:lim>
                </m:limLow>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2</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6</m:t>
                    </m:r>
                  </m:sub>
                </m:sSub>
                <m:r>
                  <a:rPr xmlns:a="http://schemas.openxmlformats.org/drawingml/2006/main" sz="4100" i="1">
                    <a:solidFill>
                      <a:srgbClr val="000000"/>
                    </a:solidFill>
                    <a:latin typeface="Cambria Math" panose="02040503050406030204" pitchFamily="18" charset="0"/>
                  </a:rPr>
                  <m:t>)</m:t>
                </m:r>
              </m:oMath>
            </a14:m>
            <a:br>
              <a:rPr sz="3868">
                <a:latin typeface="Times Roman"/>
                <a:ea typeface="Times Roman"/>
                <a:cs typeface="Times Roman"/>
                <a:sym typeface="Times Roman"/>
              </a:rPr>
            </a:br>
            <a14:m>
              <m:oMath>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0</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8</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A</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4</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L</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A</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7</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L</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oMath>
            </a14:m>
          </a:p>
          <a:p>
            <a:pPr marL="0" indent="0" defTabSz="640793">
              <a:spcBef>
                <a:spcPts val="2800"/>
              </a:spcBef>
              <a:buSzTx/>
              <a:buNone/>
              <a:defRPr sz="3400">
                <a:solidFill>
                  <a:srgbClr val="C82506"/>
                </a:solidFill>
                <a:latin typeface="Helvetica Neue Medium"/>
                <a:ea typeface="Helvetica Neue Medium"/>
                <a:cs typeface="Helvetica Neue Medium"/>
                <a:sym typeface="Helvetica Neue Medium"/>
              </a:defRPr>
            </a:pPr>
            <a:r>
              <a:t>Sum out</a:t>
            </a:r>
            <a:r>
              <a:rPr>
                <a:solidFill>
                  <a:srgbClr val="000000"/>
                </a:solidFill>
                <a:latin typeface="Helvetica Neue Light"/>
                <a:ea typeface="Helvetica Neue Light"/>
                <a:cs typeface="Helvetica Neue Light"/>
                <a:sym typeface="Helvetica Neue Light"/>
              </a:rPr>
              <a:t> </a:t>
            </a:r>
            <a14:m>
              <m:oMath>
                <m:r>
                  <a:rPr xmlns:a="http://schemas.openxmlformats.org/drawingml/2006/main" sz="4100" i="1">
                    <a:solidFill>
                      <a:srgbClr val="000000"/>
                    </a:solidFill>
                    <a:latin typeface="Cambria Math" panose="02040503050406030204" pitchFamily="18" charset="0"/>
                  </a:rPr>
                  <m:t>A</m:t>
                </m:r>
              </m:oMath>
            </a14:m>
            <a:r>
              <a:rPr>
                <a:solidFill>
                  <a:srgbClr val="000000"/>
                </a:solidFill>
                <a:latin typeface="Helvetica Neue Light"/>
                <a:ea typeface="Helvetica Neue Light"/>
                <a:cs typeface="Helvetica Neue Light"/>
                <a:sym typeface="Helvetica Neue Light"/>
              </a:rPr>
              <a:t> from </a:t>
            </a:r>
            <a:r>
              <a:t>product</a:t>
            </a:r>
            <a:r>
              <a:rPr>
                <a:solidFill>
                  <a:srgbClr val="000000"/>
                </a:solidFill>
                <a:latin typeface="Helvetica Neue Light"/>
                <a:ea typeface="Helvetica Neue Light"/>
                <a:cs typeface="Helvetica Neue Light"/>
                <a:sym typeface="Helvetica Neue Light"/>
              </a:rPr>
              <a:t> of </a:t>
            </a:r>
            <a14:m>
              <m:oMath>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8</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4</m:t>
                    </m:r>
                  </m:sub>
                </m:sSub>
              </m:oMath>
            </a14:m>
            <a:r>
              <a:rPr>
                <a:solidFill>
                  <a:srgbClr val="000000"/>
                </a:solidFill>
                <a:latin typeface="Helvetica Neue Light"/>
                <a:ea typeface="Helvetica Neue Light"/>
                <a:cs typeface="Helvetica Neue Light"/>
                <a:sym typeface="Helvetica Neue Light"/>
              </a:rPr>
              <a:t>:  </a:t>
            </a:r>
            <a14:m>
              <m:oMath>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9</m:t>
                    </m:r>
                  </m:sub>
                </m:sSub>
                <m:r>
                  <a:rPr xmlns:a="http://schemas.openxmlformats.org/drawingml/2006/main" sz="4100" i="1">
                    <a:solidFill>
                      <a:srgbClr val="000000"/>
                    </a:solidFill>
                    <a:latin typeface="Cambria Math" panose="02040503050406030204" pitchFamily="18" charset="0"/>
                  </a:rPr>
                  <m:t>=</m:t>
                </m:r>
                <m:limLow>
                  <m:e>
                    <m:r>
                      <a:rPr xmlns:a="http://schemas.openxmlformats.org/drawingml/2006/main" sz="4100" i="1">
                        <a:solidFill>
                          <a:srgbClr val="000000"/>
                        </a:solidFill>
                        <a:latin typeface="Cambria Math" panose="02040503050406030204" pitchFamily="18" charset="0"/>
                      </a:rPr>
                      <m:t>∑</m:t>
                    </m:r>
                  </m:e>
                  <m:lim>
                    <m:r>
                      <a:rPr xmlns:a="http://schemas.openxmlformats.org/drawingml/2006/main" sz="4100" i="1">
                        <a:solidFill>
                          <a:srgbClr val="000000"/>
                        </a:solidFill>
                        <a:latin typeface="Cambria Math" panose="02040503050406030204" pitchFamily="18" charset="0"/>
                      </a:rPr>
                      <m:t>A</m:t>
                    </m:r>
                  </m:lim>
                </m:limLow>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8</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4</m:t>
                    </m:r>
                  </m:sub>
                </m:sSub>
                <m:r>
                  <a:rPr xmlns:a="http://schemas.openxmlformats.org/drawingml/2006/main" sz="4100" i="1">
                    <a:solidFill>
                      <a:srgbClr val="000000"/>
                    </a:solidFill>
                    <a:latin typeface="Cambria Math" panose="02040503050406030204" pitchFamily="18" charset="0"/>
                  </a:rPr>
                  <m:t>)</m:t>
                </m:r>
              </m:oMath>
            </a14:m>
            <a:br>
              <a:rPr sz="3868">
                <a:latin typeface="Times Roman"/>
                <a:ea typeface="Times Roman"/>
                <a:cs typeface="Times Roman"/>
                <a:sym typeface="Times Roman"/>
              </a:rPr>
            </a:br>
            <a14:m>
              <m:oMath>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0</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9</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L</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7</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L</m:t>
                </m:r>
                <m:r>
                  <a:rPr xmlns:a="http://schemas.openxmlformats.org/drawingml/2006/main" sz="4100" i="1">
                    <a:solidFill>
                      <a:srgbClr val="000000"/>
                    </a:solidFill>
                    <a:latin typeface="Cambria Math" panose="02040503050406030204" pitchFamily="18" charset="0"/>
                  </a:rPr>
                  <m:t>)</m:t>
                </m:r>
              </m:oMath>
            </a14:m>
          </a:p>
          <a:p>
            <a:pPr marL="0" indent="0" defTabSz="640793">
              <a:spcBef>
                <a:spcPts val="2800"/>
              </a:spcBef>
              <a:buSzTx/>
              <a:buNone/>
              <a:defRPr sz="3400">
                <a:solidFill>
                  <a:srgbClr val="C82506"/>
                </a:solidFill>
                <a:latin typeface="Helvetica Neue Medium"/>
                <a:ea typeface="Helvetica Neue Medium"/>
                <a:cs typeface="Helvetica Neue Medium"/>
                <a:sym typeface="Helvetica Neue Medium"/>
              </a:defRPr>
            </a:pPr>
            <a:r>
              <a:t>Sum out</a:t>
            </a:r>
            <a:r>
              <a:rPr>
                <a:solidFill>
                  <a:srgbClr val="000000"/>
                </a:solidFill>
                <a:latin typeface="Helvetica Neue Light"/>
                <a:ea typeface="Helvetica Neue Light"/>
                <a:cs typeface="Helvetica Neue Light"/>
                <a:sym typeface="Helvetica Neue Light"/>
              </a:rPr>
              <a:t> </a:t>
            </a:r>
            <a14:m>
              <m:oMath>
                <m:r>
                  <a:rPr xmlns:a="http://schemas.openxmlformats.org/drawingml/2006/main" sz="4100" i="1">
                    <a:solidFill>
                      <a:srgbClr val="000000"/>
                    </a:solidFill>
                    <a:latin typeface="Cambria Math" panose="02040503050406030204" pitchFamily="18" charset="0"/>
                  </a:rPr>
                  <m:t>L</m:t>
                </m:r>
              </m:oMath>
            </a14:m>
            <a:r>
              <a:rPr>
                <a:solidFill>
                  <a:srgbClr val="000000"/>
                </a:solidFill>
                <a:latin typeface="Helvetica Neue Light"/>
                <a:ea typeface="Helvetica Neue Light"/>
                <a:cs typeface="Helvetica Neue Light"/>
                <a:sym typeface="Helvetica Neue Light"/>
              </a:rPr>
              <a:t> from </a:t>
            </a:r>
            <a:r>
              <a:t>product</a:t>
            </a:r>
            <a:r>
              <a:rPr>
                <a:solidFill>
                  <a:srgbClr val="000000"/>
                </a:solidFill>
                <a:latin typeface="Helvetica Neue Light"/>
                <a:ea typeface="Helvetica Neue Light"/>
                <a:cs typeface="Helvetica Neue Light"/>
                <a:sym typeface="Helvetica Neue Light"/>
              </a:rPr>
              <a:t> of </a:t>
            </a:r>
            <a14:m>
              <m:oMath>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9</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7</m:t>
                    </m:r>
                  </m:sub>
                </m:sSub>
              </m:oMath>
            </a14:m>
            <a:r>
              <a:rPr>
                <a:solidFill>
                  <a:srgbClr val="000000"/>
                </a:solidFill>
                <a:latin typeface="Helvetica Neue Light"/>
                <a:ea typeface="Helvetica Neue Light"/>
                <a:cs typeface="Helvetica Neue Light"/>
                <a:sym typeface="Helvetica Neue Light"/>
              </a:rPr>
              <a:t>: </a:t>
            </a:r>
            <a14:m>
              <m:oMath>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10</m:t>
                    </m:r>
                  </m:sub>
                </m:sSub>
                <m:r>
                  <a:rPr xmlns:a="http://schemas.openxmlformats.org/drawingml/2006/main" sz="4100" i="1">
                    <a:solidFill>
                      <a:srgbClr val="000000"/>
                    </a:solidFill>
                    <a:latin typeface="Cambria Math" panose="02040503050406030204" pitchFamily="18" charset="0"/>
                  </a:rPr>
                  <m:t>=</m:t>
                </m:r>
                <m:limLow>
                  <m:e>
                    <m:r>
                      <a:rPr xmlns:a="http://schemas.openxmlformats.org/drawingml/2006/main" sz="4100" i="1">
                        <a:solidFill>
                          <a:srgbClr val="000000"/>
                        </a:solidFill>
                        <a:latin typeface="Cambria Math" panose="02040503050406030204" pitchFamily="18" charset="0"/>
                      </a:rPr>
                      <m:t>∑</m:t>
                    </m:r>
                  </m:e>
                  <m:lim>
                    <m:r>
                      <a:rPr xmlns:a="http://schemas.openxmlformats.org/drawingml/2006/main" sz="4100" i="1">
                        <a:solidFill>
                          <a:srgbClr val="000000"/>
                        </a:solidFill>
                        <a:latin typeface="Cambria Math" panose="02040503050406030204" pitchFamily="18" charset="0"/>
                      </a:rPr>
                      <m:t>L</m:t>
                    </m:r>
                  </m:lim>
                </m:limLow>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9</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7</m:t>
                    </m:r>
                  </m:sub>
                </m:sSub>
                <m:r>
                  <a:rPr xmlns:a="http://schemas.openxmlformats.org/drawingml/2006/main" sz="4100" i="1">
                    <a:solidFill>
                      <a:srgbClr val="000000"/>
                    </a:solidFill>
                    <a:latin typeface="Cambria Math" panose="02040503050406030204" pitchFamily="18" charset="0"/>
                  </a:rPr>
                  <m:t>)</m:t>
                </m:r>
              </m:oMath>
            </a14:m>
            <a:br>
              <a:rPr sz="3868">
                <a:latin typeface="Times Roman"/>
                <a:ea typeface="Times Roman"/>
                <a:cs typeface="Times Roman"/>
                <a:sym typeface="Times Roman"/>
              </a:rPr>
            </a:br>
            <a14:m>
              <m:oMath>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0</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f</m:t>
                    </m:r>
                  </m:e>
                  <m:sub>
                    <m:r>
                      <a:rPr xmlns:a="http://schemas.openxmlformats.org/drawingml/2006/main" sz="4100" i="1">
                        <a:solidFill>
                          <a:srgbClr val="000000"/>
                        </a:solidFill>
                        <a:latin typeface="Cambria Math" panose="02040503050406030204" pitchFamily="18" charset="0"/>
                      </a:rPr>
                      <m:t>10</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oMath>
            </a14:m>
            <a:endParaRPr sz="3868"/>
          </a:p>
        </p:txBody>
      </p:sp>
      <p:grpSp>
        <p:nvGrpSpPr>
          <p:cNvPr id="348" name="Group"/>
          <p:cNvGrpSpPr/>
          <p:nvPr/>
        </p:nvGrpSpPr>
        <p:grpSpPr>
          <a:xfrm>
            <a:off x="20402266" y="571119"/>
            <a:ext cx="3707067" cy="3656314"/>
            <a:chOff x="0" y="-3"/>
            <a:chExt cx="3707066" cy="3656312"/>
          </a:xfrm>
        </p:grpSpPr>
        <p:grpSp>
          <p:nvGrpSpPr>
            <p:cNvPr id="344" name="Group"/>
            <p:cNvGrpSpPr/>
            <p:nvPr/>
          </p:nvGrpSpPr>
          <p:grpSpPr>
            <a:xfrm>
              <a:off x="31748" y="-4"/>
              <a:ext cx="3643570" cy="3156879"/>
              <a:chOff x="0" y="-2"/>
              <a:chExt cx="3643569" cy="3156876"/>
            </a:xfrm>
          </p:grpSpPr>
          <p:grpSp>
            <p:nvGrpSpPr>
              <p:cNvPr id="323" name="Report"/>
              <p:cNvGrpSpPr/>
              <p:nvPr/>
            </p:nvGrpSpPr>
            <p:grpSpPr>
              <a:xfrm>
                <a:off x="710523" y="2648914"/>
                <a:ext cx="1170053" cy="507961"/>
                <a:chOff x="0" y="-1"/>
                <a:chExt cx="1170051" cy="507960"/>
              </a:xfrm>
            </p:grpSpPr>
            <p:sp>
              <p:nvSpPr>
                <p:cNvPr id="321" name="Oval"/>
                <p:cNvSpPr/>
                <p:nvPr/>
              </p:nvSpPr>
              <p:spPr>
                <a:xfrm>
                  <a:off x="-1" y="-2"/>
                  <a:ext cx="1170052" cy="507962"/>
                </a:xfrm>
                <a:prstGeom prst="ellipse">
                  <a:avLst/>
                </a:prstGeom>
                <a:solidFill>
                  <a:srgbClr val="D6D5D5"/>
                </a:solid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sz="1100">
                      <a:latin typeface="Helvetica Neue Light"/>
                      <a:ea typeface="Helvetica Neue Light"/>
                      <a:cs typeface="Helvetica Neue Light"/>
                      <a:sym typeface="Helvetica Neue Light"/>
                    </a:defRPr>
                  </a:pPr>
                </a:p>
              </p:txBody>
            </p:sp>
            <p:sp>
              <p:nvSpPr>
                <p:cNvPr id="322" name="Report"/>
                <p:cNvSpPr txBox="1"/>
                <p:nvPr/>
              </p:nvSpPr>
              <p:spPr>
                <a:xfrm>
                  <a:off x="203098" y="102016"/>
                  <a:ext cx="763853" cy="3039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sz="1100">
                      <a:latin typeface="Helvetica Neue Light"/>
                      <a:ea typeface="Helvetica Neue Light"/>
                      <a:cs typeface="Helvetica Neue Light"/>
                      <a:sym typeface="Helvetica Neue Light"/>
                    </a:defRPr>
                  </a:lvl1pPr>
                </a:lstStyle>
                <a:p>
                  <a:pPr/>
                  <a:r>
                    <a:t>Report</a:t>
                  </a:r>
                </a:p>
              </p:txBody>
            </p:sp>
          </p:grpSp>
          <p:grpSp>
            <p:nvGrpSpPr>
              <p:cNvPr id="326" name="Fire"/>
              <p:cNvGrpSpPr/>
              <p:nvPr/>
            </p:nvGrpSpPr>
            <p:grpSpPr>
              <a:xfrm>
                <a:off x="1467235" y="-3"/>
                <a:ext cx="1170053" cy="507959"/>
                <a:chOff x="0" y="0"/>
                <a:chExt cx="1170051" cy="507957"/>
              </a:xfrm>
            </p:grpSpPr>
            <p:sp>
              <p:nvSpPr>
                <p:cNvPr id="324" name="Oval"/>
                <p:cNvSpPr/>
                <p:nvPr/>
              </p:nvSpPr>
              <p:spPr>
                <a:xfrm>
                  <a:off x="-1" y="-1"/>
                  <a:ext cx="1170052" cy="507959"/>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sz="1100">
                      <a:latin typeface="Helvetica Neue Light"/>
                      <a:ea typeface="Helvetica Neue Light"/>
                      <a:cs typeface="Helvetica Neue Light"/>
                      <a:sym typeface="Helvetica Neue Light"/>
                    </a:defRPr>
                  </a:pPr>
                </a:p>
              </p:txBody>
            </p:sp>
            <p:sp>
              <p:nvSpPr>
                <p:cNvPr id="325" name="Fire"/>
                <p:cNvSpPr txBox="1"/>
                <p:nvPr/>
              </p:nvSpPr>
              <p:spPr>
                <a:xfrm>
                  <a:off x="203098" y="102016"/>
                  <a:ext cx="763853" cy="3039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sz="1100">
                      <a:latin typeface="Helvetica Neue Light"/>
                      <a:ea typeface="Helvetica Neue Light"/>
                      <a:cs typeface="Helvetica Neue Light"/>
                      <a:sym typeface="Helvetica Neue Light"/>
                    </a:defRPr>
                  </a:lvl1pPr>
                </a:lstStyle>
                <a:p>
                  <a:pPr/>
                  <a:r>
                    <a:t>Fire</a:t>
                  </a:r>
                </a:p>
              </p:txBody>
            </p:sp>
          </p:grpSp>
          <p:grpSp>
            <p:nvGrpSpPr>
              <p:cNvPr id="329" name="Tampering"/>
              <p:cNvGrpSpPr/>
              <p:nvPr/>
            </p:nvGrpSpPr>
            <p:grpSpPr>
              <a:xfrm>
                <a:off x="-1" y="-3"/>
                <a:ext cx="1170052" cy="507959"/>
                <a:chOff x="0" y="0"/>
                <a:chExt cx="1170051" cy="507957"/>
              </a:xfrm>
            </p:grpSpPr>
            <p:sp>
              <p:nvSpPr>
                <p:cNvPr id="327" name="Oval"/>
                <p:cNvSpPr/>
                <p:nvPr/>
              </p:nvSpPr>
              <p:spPr>
                <a:xfrm>
                  <a:off x="-1" y="-1"/>
                  <a:ext cx="1170052" cy="507959"/>
                </a:xfrm>
                <a:prstGeom prst="ellipse">
                  <a:avLst/>
                </a:prstGeom>
                <a:noFill/>
                <a:ln w="63500" cap="flat">
                  <a:solidFill>
                    <a:srgbClr val="B51600"/>
                  </a:solidFill>
                  <a:prstDash val="solid"/>
                  <a:miter lim="400000"/>
                </a:ln>
                <a:effectLst/>
              </p:spPr>
              <p:txBody>
                <a:bodyPr wrap="square" lIns="71435" tIns="71435" rIns="71435" bIns="71435" numCol="1" anchor="ctr">
                  <a:noAutofit/>
                </a:bodyPr>
                <a:lstStyle/>
                <a:p>
                  <a:pPr>
                    <a:spcBef>
                      <a:spcPts val="3600"/>
                    </a:spcBef>
                    <a:defRPr sz="1100">
                      <a:latin typeface="Helvetica Neue Light"/>
                      <a:ea typeface="Helvetica Neue Light"/>
                      <a:cs typeface="Helvetica Neue Light"/>
                      <a:sym typeface="Helvetica Neue Light"/>
                    </a:defRPr>
                  </a:pPr>
                </a:p>
              </p:txBody>
            </p:sp>
            <p:sp>
              <p:nvSpPr>
                <p:cNvPr id="328" name="Tampering"/>
                <p:cNvSpPr txBox="1"/>
                <p:nvPr/>
              </p:nvSpPr>
              <p:spPr>
                <a:xfrm>
                  <a:off x="203098" y="19466"/>
                  <a:ext cx="763853" cy="4690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sz="1100">
                      <a:latin typeface="Helvetica Neue Light"/>
                      <a:ea typeface="Helvetica Neue Light"/>
                      <a:cs typeface="Helvetica Neue Light"/>
                      <a:sym typeface="Helvetica Neue Light"/>
                    </a:defRPr>
                  </a:lvl1pPr>
                </a:lstStyle>
                <a:p>
                  <a:pPr/>
                  <a:r>
                    <a:t>Tampering</a:t>
                  </a:r>
                </a:p>
              </p:txBody>
            </p:sp>
          </p:grpSp>
          <p:grpSp>
            <p:nvGrpSpPr>
              <p:cNvPr id="332" name="Alarm"/>
              <p:cNvGrpSpPr/>
              <p:nvPr/>
            </p:nvGrpSpPr>
            <p:grpSpPr>
              <a:xfrm>
                <a:off x="710523" y="866596"/>
                <a:ext cx="1170053" cy="507961"/>
                <a:chOff x="0" y="-1"/>
                <a:chExt cx="1170051" cy="507960"/>
              </a:xfrm>
            </p:grpSpPr>
            <p:sp>
              <p:nvSpPr>
                <p:cNvPr id="330" name="Oval"/>
                <p:cNvSpPr/>
                <p:nvPr/>
              </p:nvSpPr>
              <p:spPr>
                <a:xfrm>
                  <a:off x="-1" y="-2"/>
                  <a:ext cx="1170052" cy="507962"/>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sz="1100">
                      <a:latin typeface="Helvetica Neue Light"/>
                      <a:ea typeface="Helvetica Neue Light"/>
                      <a:cs typeface="Helvetica Neue Light"/>
                      <a:sym typeface="Helvetica Neue Light"/>
                    </a:defRPr>
                  </a:pPr>
                </a:p>
              </p:txBody>
            </p:sp>
            <p:sp>
              <p:nvSpPr>
                <p:cNvPr id="331" name="Alarm"/>
                <p:cNvSpPr txBox="1"/>
                <p:nvPr/>
              </p:nvSpPr>
              <p:spPr>
                <a:xfrm>
                  <a:off x="203098" y="102016"/>
                  <a:ext cx="763853" cy="3039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sz="1100">
                      <a:latin typeface="Helvetica Neue Light"/>
                      <a:ea typeface="Helvetica Neue Light"/>
                      <a:cs typeface="Helvetica Neue Light"/>
                      <a:sym typeface="Helvetica Neue Light"/>
                    </a:defRPr>
                  </a:lvl1pPr>
                </a:lstStyle>
                <a:p>
                  <a:pPr/>
                  <a:r>
                    <a:t>Alarm</a:t>
                  </a:r>
                </a:p>
              </p:txBody>
            </p:sp>
          </p:grpSp>
          <p:grpSp>
            <p:nvGrpSpPr>
              <p:cNvPr id="335" name="Leaving"/>
              <p:cNvGrpSpPr/>
              <p:nvPr/>
            </p:nvGrpSpPr>
            <p:grpSpPr>
              <a:xfrm>
                <a:off x="710523" y="1757755"/>
                <a:ext cx="1170053" cy="507961"/>
                <a:chOff x="0" y="-1"/>
                <a:chExt cx="1170051" cy="507960"/>
              </a:xfrm>
            </p:grpSpPr>
            <p:sp>
              <p:nvSpPr>
                <p:cNvPr id="333" name="Oval"/>
                <p:cNvSpPr/>
                <p:nvPr/>
              </p:nvSpPr>
              <p:spPr>
                <a:xfrm>
                  <a:off x="-1" y="-2"/>
                  <a:ext cx="1170052" cy="507962"/>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sz="1100">
                      <a:latin typeface="Helvetica Neue Light"/>
                      <a:ea typeface="Helvetica Neue Light"/>
                      <a:cs typeface="Helvetica Neue Light"/>
                      <a:sym typeface="Helvetica Neue Light"/>
                    </a:defRPr>
                  </a:pPr>
                </a:p>
              </p:txBody>
            </p:sp>
            <p:sp>
              <p:nvSpPr>
                <p:cNvPr id="334" name="Leaving"/>
                <p:cNvSpPr txBox="1"/>
                <p:nvPr/>
              </p:nvSpPr>
              <p:spPr>
                <a:xfrm>
                  <a:off x="203098" y="102016"/>
                  <a:ext cx="763853" cy="3039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sz="1100">
                      <a:latin typeface="Helvetica Neue Light"/>
                      <a:ea typeface="Helvetica Neue Light"/>
                      <a:cs typeface="Helvetica Neue Light"/>
                      <a:sym typeface="Helvetica Neue Light"/>
                    </a:defRPr>
                  </a:lvl1pPr>
                </a:lstStyle>
                <a:p>
                  <a:pPr/>
                  <a:r>
                    <a:t>Leaving</a:t>
                  </a:r>
                </a:p>
              </p:txBody>
            </p:sp>
          </p:grpSp>
          <p:sp>
            <p:nvSpPr>
              <p:cNvPr id="336" name="Connection Line"/>
              <p:cNvSpPr/>
              <p:nvPr/>
            </p:nvSpPr>
            <p:spPr>
              <a:xfrm flipH="1" flipV="1">
                <a:off x="585023" y="253976"/>
                <a:ext cx="710527" cy="866602"/>
              </a:xfrm>
              <a:prstGeom prst="line">
                <a:avLst/>
              </a:prstGeom>
              <a:noFill/>
              <a:ln w="25400" cap="flat">
                <a:solidFill>
                  <a:srgbClr val="000000"/>
                </a:solidFill>
                <a:prstDash val="solid"/>
                <a:miter lim="400000"/>
                <a:headEnd type="triangle" w="med" len="med"/>
              </a:ln>
              <a:effectLst/>
            </p:spPr>
            <p:txBody>
              <a:bodyPr wrap="square" lIns="45718" tIns="45718" rIns="45718" bIns="45718" numCol="1" anchor="t">
                <a:noAutofit/>
              </a:bodyPr>
              <a:lstStyle/>
              <a:p>
                <a:pPr/>
              </a:p>
            </p:txBody>
          </p:sp>
          <p:sp>
            <p:nvSpPr>
              <p:cNvPr id="337" name="Connection Line"/>
              <p:cNvSpPr/>
              <p:nvPr/>
            </p:nvSpPr>
            <p:spPr>
              <a:xfrm flipV="1">
                <a:off x="1295548" y="1120576"/>
                <a:ext cx="3" cy="891161"/>
              </a:xfrm>
              <a:prstGeom prst="line">
                <a:avLst/>
              </a:prstGeom>
              <a:noFill/>
              <a:ln w="25400" cap="flat">
                <a:solidFill>
                  <a:srgbClr val="000000"/>
                </a:solidFill>
                <a:prstDash val="solid"/>
                <a:miter lim="400000"/>
                <a:headEnd type="triangle" w="med" len="med"/>
              </a:ln>
              <a:effectLst/>
            </p:spPr>
            <p:txBody>
              <a:bodyPr wrap="square" lIns="45718" tIns="45718" rIns="45718" bIns="45718" numCol="1" anchor="t">
                <a:noAutofit/>
              </a:bodyPr>
              <a:lstStyle/>
              <a:p>
                <a:pPr/>
              </a:p>
            </p:txBody>
          </p:sp>
          <p:sp>
            <p:nvSpPr>
              <p:cNvPr id="338" name="Connection Line"/>
              <p:cNvSpPr/>
              <p:nvPr/>
            </p:nvSpPr>
            <p:spPr>
              <a:xfrm flipH="1" flipV="1">
                <a:off x="2052261" y="253976"/>
                <a:ext cx="1006284" cy="866602"/>
              </a:xfrm>
              <a:prstGeom prst="line">
                <a:avLst/>
              </a:prstGeom>
              <a:noFill/>
              <a:ln w="25400" cap="flat">
                <a:solidFill>
                  <a:srgbClr val="000000"/>
                </a:solidFill>
                <a:prstDash val="solid"/>
                <a:miter lim="400000"/>
                <a:headEnd type="triangle" w="med" len="med"/>
              </a:ln>
              <a:effectLst/>
            </p:spPr>
            <p:txBody>
              <a:bodyPr wrap="square" lIns="45718" tIns="45718" rIns="45718" bIns="45718" numCol="1" anchor="t">
                <a:noAutofit/>
              </a:bodyPr>
              <a:lstStyle/>
              <a:p>
                <a:pPr/>
              </a:p>
            </p:txBody>
          </p:sp>
          <p:sp>
            <p:nvSpPr>
              <p:cNvPr id="339" name="Connection Line"/>
              <p:cNvSpPr/>
              <p:nvPr/>
            </p:nvSpPr>
            <p:spPr>
              <a:xfrm flipV="1">
                <a:off x="1295547" y="253976"/>
                <a:ext cx="756714" cy="866602"/>
              </a:xfrm>
              <a:prstGeom prst="line">
                <a:avLst/>
              </a:prstGeom>
              <a:noFill/>
              <a:ln w="25400" cap="flat">
                <a:solidFill>
                  <a:srgbClr val="000000"/>
                </a:solidFill>
                <a:prstDash val="solid"/>
                <a:miter lim="400000"/>
                <a:headEnd type="triangle" w="med" len="med"/>
              </a:ln>
              <a:effectLst/>
            </p:spPr>
            <p:txBody>
              <a:bodyPr wrap="square" lIns="45718" tIns="45718" rIns="45718" bIns="45718" numCol="1" anchor="t">
                <a:noAutofit/>
              </a:bodyPr>
              <a:lstStyle/>
              <a:p>
                <a:pPr/>
              </a:p>
            </p:txBody>
          </p:sp>
          <p:sp>
            <p:nvSpPr>
              <p:cNvPr id="340" name="Connection Line"/>
              <p:cNvSpPr/>
              <p:nvPr/>
            </p:nvSpPr>
            <p:spPr>
              <a:xfrm flipV="1">
                <a:off x="1295548" y="2011735"/>
                <a:ext cx="3" cy="891161"/>
              </a:xfrm>
              <a:prstGeom prst="line">
                <a:avLst/>
              </a:prstGeom>
              <a:noFill/>
              <a:ln w="25400" cap="flat">
                <a:solidFill>
                  <a:srgbClr val="000000"/>
                </a:solidFill>
                <a:prstDash val="solid"/>
                <a:miter lim="400000"/>
                <a:headEnd type="triangle" w="med" len="med"/>
              </a:ln>
              <a:effectLst/>
            </p:spPr>
            <p:txBody>
              <a:bodyPr wrap="square" lIns="45718" tIns="45718" rIns="45718" bIns="45718" numCol="1" anchor="t">
                <a:noAutofit/>
              </a:bodyPr>
              <a:lstStyle/>
              <a:p>
                <a:pPr/>
              </a:p>
            </p:txBody>
          </p:sp>
          <p:grpSp>
            <p:nvGrpSpPr>
              <p:cNvPr id="343" name="Smoke"/>
              <p:cNvGrpSpPr/>
              <p:nvPr/>
            </p:nvGrpSpPr>
            <p:grpSpPr>
              <a:xfrm>
                <a:off x="2473516" y="866596"/>
                <a:ext cx="1170053" cy="507961"/>
                <a:chOff x="0" y="-1"/>
                <a:chExt cx="1170051" cy="507960"/>
              </a:xfrm>
            </p:grpSpPr>
            <p:sp>
              <p:nvSpPr>
                <p:cNvPr id="341" name="Oval"/>
                <p:cNvSpPr/>
                <p:nvPr/>
              </p:nvSpPr>
              <p:spPr>
                <a:xfrm>
                  <a:off x="-1" y="-2"/>
                  <a:ext cx="1170052" cy="507962"/>
                </a:xfrm>
                <a:prstGeom prst="ellipse">
                  <a:avLst/>
                </a:prstGeom>
                <a:solidFill>
                  <a:srgbClr val="D6D5D5"/>
                </a:solid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sz="1100">
                      <a:latin typeface="Helvetica Neue Light"/>
                      <a:ea typeface="Helvetica Neue Light"/>
                      <a:cs typeface="Helvetica Neue Light"/>
                      <a:sym typeface="Helvetica Neue Light"/>
                    </a:defRPr>
                  </a:pPr>
                </a:p>
              </p:txBody>
            </p:sp>
            <p:sp>
              <p:nvSpPr>
                <p:cNvPr id="342" name="Smoke"/>
                <p:cNvSpPr txBox="1"/>
                <p:nvPr/>
              </p:nvSpPr>
              <p:spPr>
                <a:xfrm>
                  <a:off x="203099" y="102016"/>
                  <a:ext cx="763852" cy="3039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sz="1100">
                      <a:latin typeface="Helvetica Neue Light"/>
                      <a:ea typeface="Helvetica Neue Light"/>
                      <a:cs typeface="Helvetica Neue Light"/>
                      <a:sym typeface="Helvetica Neue Light"/>
                    </a:defRPr>
                  </a:lvl1pPr>
                </a:lstStyle>
                <a:p>
                  <a:pPr/>
                  <a:r>
                    <a:t>Smoke</a:t>
                  </a:r>
                </a:p>
              </p:txBody>
            </p:sp>
          </p:grpSp>
        </p:grpSp>
        <p:grpSp>
          <p:nvGrpSpPr>
            <p:cNvPr id="347" name="Caption"/>
            <p:cNvGrpSpPr/>
            <p:nvPr/>
          </p:nvGrpSpPr>
          <p:grpSpPr>
            <a:xfrm>
              <a:off x="-1" y="3290216"/>
              <a:ext cx="3707068" cy="366094"/>
              <a:chOff x="0" y="0"/>
              <a:chExt cx="3707066" cy="366093"/>
            </a:xfrm>
          </p:grpSpPr>
          <p:sp>
            <p:nvSpPr>
              <p:cNvPr id="345" name="Rectangle"/>
              <p:cNvSpPr/>
              <p:nvPr/>
            </p:nvSpPr>
            <p:spPr>
              <a:xfrm>
                <a:off x="0" y="0"/>
                <a:ext cx="3707067" cy="366093"/>
              </a:xfrm>
              <a:prstGeom prst="roundRect">
                <a:avLst>
                  <a:gd name="adj" fmla="val 0"/>
                </a:avLst>
              </a:prstGeom>
              <a:solidFill>
                <a:srgbClr val="000000">
                  <a:alpha val="0"/>
                </a:srgbClr>
              </a:solidFill>
              <a:ln w="12700" cap="flat">
                <a:noFill/>
                <a:miter lim="400000"/>
              </a:ln>
              <a:effectLst/>
            </p:spPr>
            <p:txBody>
              <a:bodyPr wrap="square" lIns="71435" tIns="71435" rIns="71435" bIns="71435" numCol="1" anchor="t">
                <a:noAutofit/>
              </a:bodyPr>
              <a:lstStyle/>
              <a:p>
                <a:pPr>
                  <a:defRPr b="1" sz="600">
                    <a:solidFill>
                      <a:srgbClr val="D6D5D5"/>
                    </a:solidFill>
                    <a:latin typeface="+mn-lt"/>
                    <a:ea typeface="+mn-ea"/>
                    <a:cs typeface="+mn-cs"/>
                    <a:sym typeface="Helvetica Neue"/>
                  </a:defRPr>
                </a:pPr>
              </a:p>
            </p:txBody>
          </p:sp>
          <p:sp>
            <p:nvSpPr>
              <p:cNvPr id="346" name="Bayes Net: Report has parent Leaving, Leaving has parent Alarm, Alarm has parents Tampering and Fire, Smoke has parent Fire, Tampering and Fire have no parents. Smoke and Report are both grey (indicating &quot;observed&quot;), and Tampering has a red border (indic"/>
              <p:cNvSpPr txBox="1"/>
              <p:nvPr/>
            </p:nvSpPr>
            <p:spPr>
              <a:xfrm>
                <a:off x="-1" y="-1"/>
                <a:ext cx="3707067" cy="3660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Bayes Net: Report has parent Leaving, Leaving has parent Alarm, Alarm has parents Tampering and Fire, Smoke has parent Fire, Tampering and Fire have no parents. Smoke and Report are both grey (indicating "observed"), and Tampering has a red border (indicating "queried").</a:t>
                </a:r>
              </a:p>
            </p:txBody>
          </p:sp>
        </p:grpSp>
      </p:grpSp>
      <p:pic>
        <p:nvPicPr>
          <p:cNvPr id="349" name="Line Line" descr="Line Line"/>
          <p:cNvPicPr>
            <a:picLocks noChangeAspect="1"/>
          </p:cNvPicPr>
          <p:nvPr/>
        </p:nvPicPr>
        <p:blipFill>
          <a:blip r:embed="rId2">
            <a:extLst/>
          </a:blip>
          <a:stretch>
            <a:fillRect/>
          </a:stretch>
        </p:blipFill>
        <p:spPr>
          <a:xfrm>
            <a:off x="4775401" y="4887257"/>
            <a:ext cx="1258327" cy="10160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32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0"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Query:   Variable ordering:…"/>
          <p:cNvSpPr txBox="1"/>
          <p:nvPr>
            <p:ph type="body" idx="1"/>
          </p:nvPr>
        </p:nvSpPr>
        <p:spPr>
          <a:xfrm>
            <a:off x="1783184" y="3643312"/>
            <a:ext cx="20817632" cy="8840394"/>
          </a:xfrm>
          <a:prstGeom prst="rect">
            <a:avLst/>
          </a:prstGeom>
        </p:spPr>
        <p:txBody>
          <a:bodyPr/>
          <a:lstStyle/>
          <a:p>
            <a:pPr marL="0" indent="0">
              <a:buSzTx/>
              <a:buNone/>
              <a:defRPr b="1">
                <a:latin typeface="+mn-lt"/>
                <a:ea typeface="+mn-ea"/>
                <a:cs typeface="+mn-cs"/>
                <a:sym typeface="Helvetica Neue"/>
              </a:defRPr>
            </a:pPr>
            <a:r>
              <a:t>Query:</a:t>
            </a:r>
            <a:r>
              <a:rPr b="0">
                <a:latin typeface="Helvetica Neue Light"/>
                <a:ea typeface="Helvetica Neue Light"/>
                <a:cs typeface="Helvetica Neue Light"/>
                <a:sym typeface="Helvetica Neue Light"/>
              </a:rPr>
              <a:t> </a:t>
            </a:r>
            <a14:m>
              <m:oMath>
                <m:r>
                  <a:rPr xmlns:a="http://schemas.openxmlformats.org/drawingml/2006/main" sz="5300" i="1">
                    <a:solidFill>
                      <a:srgbClr val="000000"/>
                    </a:solidFill>
                    <a:latin typeface="Cambria Math" panose="02040503050406030204" pitchFamily="18" charset="0"/>
                  </a:rPr>
                  <m:t>P</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S</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r>
                  <a:rPr xmlns:a="http://schemas.openxmlformats.org/drawingml/2006/main" sz="5300" i="1">
                    <a:solidFill>
                      <a:srgbClr val="000000"/>
                    </a:solidFill>
                    <a:latin typeface="Cambria Math" panose="02040503050406030204" pitchFamily="18" charset="0"/>
                  </a:rPr>
                  <m:t>R</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r>
                  <a:rPr xmlns:a="http://schemas.openxmlformats.org/drawingml/2006/main" sz="5300" i="1">
                    <a:solidFill>
                      <a:srgbClr val="000000"/>
                    </a:solidFill>
                    <a:latin typeface="Cambria Math" panose="02040503050406030204" pitchFamily="18" charset="0"/>
                  </a:rPr>
                  <m:t>)</m:t>
                </m:r>
              </m:oMath>
            </a14:m>
            <a:br>
              <a:rPr b="0" sz="5000">
                <a:latin typeface="Times Roman"/>
                <a:ea typeface="Times Roman"/>
                <a:cs typeface="Times Roman"/>
                <a:sym typeface="Times Roman"/>
              </a:rPr>
            </a:br>
            <a:r>
              <a:t>Variable ordering:</a:t>
            </a:r>
            <a:r>
              <a:rPr b="0">
                <a:latin typeface="Helvetica Neue Light"/>
                <a:ea typeface="Helvetica Neue Light"/>
                <a:cs typeface="Helvetica Neue Light"/>
                <a:sym typeface="Helvetica Neue Light"/>
              </a:rPr>
              <a:t> </a:t>
            </a:r>
            <a14:m>
              <m:oMath>
                <m:r>
                  <a:rPr xmlns:a="http://schemas.openxmlformats.org/drawingml/2006/main" sz="5300" i="1">
                    <a:solidFill>
                      <a:srgbClr val="000000"/>
                    </a:solidFill>
                    <a:latin typeface="Cambria Math" panose="02040503050406030204" pitchFamily="18" charset="0"/>
                  </a:rPr>
                  <m:t>S</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R</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F</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A</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L</m:t>
                </m:r>
              </m:oMath>
            </a14:m>
            <a:br>
              <a:rPr b="0" sz="5000">
                <a:latin typeface="Times Roman"/>
                <a:ea typeface="Times Roman"/>
                <a:cs typeface="Times Roman"/>
                <a:sym typeface="Times Roman"/>
              </a:rPr>
            </a:br>
            <a14:m>
              <m:oMath>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0</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10</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oMath>
            </a14:m>
            <a:endParaRPr sz="5000">
              <a:latin typeface="Times Roman"/>
              <a:ea typeface="Times Roman"/>
              <a:cs typeface="Times Roman"/>
              <a:sym typeface="Times Roman"/>
            </a:endParaRPr>
          </a:p>
          <a:p>
            <a:pPr marL="0" indent="0">
              <a:buSzTx/>
              <a:buNone/>
              <a:defRPr>
                <a:solidFill>
                  <a:srgbClr val="C82506"/>
                </a:solidFill>
                <a:latin typeface="Helvetica Neue Medium"/>
                <a:ea typeface="Helvetica Neue Medium"/>
                <a:cs typeface="Helvetica Neue Medium"/>
                <a:sym typeface="Helvetica Neue Medium"/>
              </a:defRPr>
            </a:pPr>
            <a:r>
              <a:t>Product</a:t>
            </a:r>
            <a:r>
              <a:rPr>
                <a:solidFill>
                  <a:srgbClr val="000000"/>
                </a:solidFill>
                <a:latin typeface="Helvetica Neue Light"/>
                <a:ea typeface="Helvetica Neue Light"/>
                <a:cs typeface="Helvetica Neue Light"/>
                <a:sym typeface="Helvetica Neue Light"/>
              </a:rPr>
              <a:t> of remaining factors: </a:t>
            </a:r>
            <a14:m>
              <m:oMath>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11</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0</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10</m:t>
                    </m:r>
                  </m:sub>
                </m:sSub>
              </m:oMath>
            </a14:m>
            <a:br>
              <a:rPr sz="5000">
                <a:latin typeface="Times Roman"/>
                <a:ea typeface="Times Roman"/>
                <a:cs typeface="Times Roman"/>
                <a:sym typeface="Times Roman"/>
              </a:rPr>
            </a:br>
            <a14:m>
              <m:oMath>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11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oMath>
            </a14:m>
            <a:endParaRPr sz="5000">
              <a:latin typeface="Times Roman"/>
              <a:ea typeface="Times Roman"/>
              <a:cs typeface="Times Roman"/>
              <a:sym typeface="Times Roman"/>
            </a:endParaRPr>
          </a:p>
          <a:p>
            <a:pPr marL="0" indent="0">
              <a:buSzTx/>
              <a:buNone/>
              <a:defRPr>
                <a:solidFill>
                  <a:srgbClr val="C82506"/>
                </a:solidFill>
                <a:latin typeface="Helvetica Neue Medium"/>
                <a:ea typeface="Helvetica Neue Medium"/>
                <a:cs typeface="Helvetica Neue Medium"/>
                <a:sym typeface="Helvetica Neue Medium"/>
              </a:defRPr>
            </a:pPr>
            <a:r>
              <a:t>Normalize</a:t>
            </a:r>
            <a:r>
              <a:rPr>
                <a:solidFill>
                  <a:srgbClr val="000000"/>
                </a:solidFill>
                <a:latin typeface="Helvetica Neue Light"/>
                <a:ea typeface="Helvetica Neue Light"/>
                <a:cs typeface="Helvetica Neue Light"/>
                <a:sym typeface="Helvetica Neue Light"/>
              </a:rPr>
              <a:t> by division: </a:t>
            </a:r>
            <a:br>
              <a:rPr>
                <a:solidFill>
                  <a:srgbClr val="000000"/>
                </a:solidFill>
                <a:latin typeface="Helvetica Neue Light"/>
                <a:ea typeface="Helvetica Neue Light"/>
                <a:cs typeface="Helvetica Neue Light"/>
                <a:sym typeface="Helvetica Neue Light"/>
              </a:rPr>
            </a:br>
            <a14:m>
              <m:oMath>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12</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f>
                  <m:fPr>
                    <m:ctrlPr>
                      <a:rPr xmlns:a="http://schemas.openxmlformats.org/drawingml/2006/main" sz="5300" i="1">
                        <a:solidFill>
                          <a:srgbClr val="000000"/>
                        </a:solidFill>
                        <a:latin typeface="Cambria Math" panose="02040503050406030204" pitchFamily="18" charset="0"/>
                      </a:rPr>
                    </m:ctrlPr>
                    <m:type m:val="bar"/>
                  </m:fPr>
                  <m:num>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11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num>
                  <m:den>
                    <m:sSub>
                      <m:e>
                        <m:r>
                          <a:rPr xmlns:a="http://schemas.openxmlformats.org/drawingml/2006/main" sz="5300" i="1">
                            <a:solidFill>
                              <a:srgbClr val="000000"/>
                            </a:solidFill>
                            <a:latin typeface="Cambria Math" panose="02040503050406030204" pitchFamily="18" charset="0"/>
                          </a:rPr>
                          <m:t>∑</m:t>
                        </m:r>
                      </m:e>
                      <m:sub>
                        <m:r>
                          <a:rPr xmlns:a="http://schemas.openxmlformats.org/drawingml/2006/main" sz="5300" i="1">
                            <a:solidFill>
                              <a:srgbClr val="000000"/>
                            </a:solidFill>
                            <a:latin typeface="Cambria Math" panose="02040503050406030204" pitchFamily="18" charset="0"/>
                          </a:rPr>
                          <m:t>T</m:t>
                        </m:r>
                      </m:sub>
                    </m:sSub>
                    <m:sSub>
                      <m:e>
                        <m:r>
                          <a:rPr xmlns:a="http://schemas.openxmlformats.org/drawingml/2006/main" sz="5300" i="1">
                            <a:solidFill>
                              <a:srgbClr val="000000"/>
                            </a:solidFill>
                            <a:latin typeface="Cambria Math" panose="02040503050406030204" pitchFamily="18" charset="0"/>
                          </a:rPr>
                          <m:t>f</m:t>
                        </m:r>
                      </m:e>
                      <m:sub>
                        <m:r>
                          <a:rPr xmlns:a="http://schemas.openxmlformats.org/drawingml/2006/main" sz="5300" i="1">
                            <a:solidFill>
                              <a:srgbClr val="000000"/>
                            </a:solidFill>
                            <a:latin typeface="Cambria Math" panose="02040503050406030204" pitchFamily="18" charset="0"/>
                          </a:rPr>
                          <m:t>11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den>
                </m:f>
              </m:oMath>
            </a14:m>
            <a:endParaRPr sz="5000"/>
          </a:p>
        </p:txBody>
      </p:sp>
      <p:sp>
        <p:nvSpPr>
          <p:cNvPr id="352" name="Variable Elimination Example:…"/>
          <p:cNvSpPr txBox="1"/>
          <p:nvPr>
            <p:ph type="title"/>
          </p:nvPr>
        </p:nvSpPr>
        <p:spPr>
          <a:xfrm>
            <a:off x="2866159" y="386706"/>
            <a:ext cx="15609094" cy="3036098"/>
          </a:xfrm>
          <a:prstGeom prst="rect">
            <a:avLst/>
          </a:prstGeom>
        </p:spPr>
        <p:txBody>
          <a:bodyPr/>
          <a:lstStyle/>
          <a:p>
            <a:pPr defTabSz="698300">
              <a:defRPr sz="9500"/>
            </a:pPr>
            <a:r>
              <a:t>Variable Elimination Example:  </a:t>
            </a:r>
          </a:p>
          <a:p>
            <a:pPr defTabSz="698300">
              <a:defRPr sz="9500"/>
            </a:pPr>
            <a:r>
              <a:t>Normalization</a:t>
            </a:r>
          </a:p>
        </p:txBody>
      </p:sp>
      <p:grpSp>
        <p:nvGrpSpPr>
          <p:cNvPr id="380" name="Group"/>
          <p:cNvGrpSpPr/>
          <p:nvPr/>
        </p:nvGrpSpPr>
        <p:grpSpPr>
          <a:xfrm>
            <a:off x="20402266" y="571119"/>
            <a:ext cx="3707067" cy="3656314"/>
            <a:chOff x="0" y="-3"/>
            <a:chExt cx="3707066" cy="3656312"/>
          </a:xfrm>
        </p:grpSpPr>
        <p:grpSp>
          <p:nvGrpSpPr>
            <p:cNvPr id="376" name="Group"/>
            <p:cNvGrpSpPr/>
            <p:nvPr/>
          </p:nvGrpSpPr>
          <p:grpSpPr>
            <a:xfrm>
              <a:off x="31748" y="-4"/>
              <a:ext cx="3643570" cy="3156879"/>
              <a:chOff x="0" y="-2"/>
              <a:chExt cx="3643569" cy="3156876"/>
            </a:xfrm>
          </p:grpSpPr>
          <p:grpSp>
            <p:nvGrpSpPr>
              <p:cNvPr id="355" name="Report"/>
              <p:cNvGrpSpPr/>
              <p:nvPr/>
            </p:nvGrpSpPr>
            <p:grpSpPr>
              <a:xfrm>
                <a:off x="710523" y="2648914"/>
                <a:ext cx="1170053" cy="507961"/>
                <a:chOff x="0" y="-1"/>
                <a:chExt cx="1170051" cy="507960"/>
              </a:xfrm>
            </p:grpSpPr>
            <p:sp>
              <p:nvSpPr>
                <p:cNvPr id="353" name="Oval"/>
                <p:cNvSpPr/>
                <p:nvPr/>
              </p:nvSpPr>
              <p:spPr>
                <a:xfrm>
                  <a:off x="-1" y="-2"/>
                  <a:ext cx="1170052" cy="507962"/>
                </a:xfrm>
                <a:prstGeom prst="ellipse">
                  <a:avLst/>
                </a:prstGeom>
                <a:solidFill>
                  <a:srgbClr val="D6D5D5"/>
                </a:solid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sz="1100">
                      <a:latin typeface="Helvetica Neue Light"/>
                      <a:ea typeface="Helvetica Neue Light"/>
                      <a:cs typeface="Helvetica Neue Light"/>
                      <a:sym typeface="Helvetica Neue Light"/>
                    </a:defRPr>
                  </a:pPr>
                </a:p>
              </p:txBody>
            </p:sp>
            <p:sp>
              <p:nvSpPr>
                <p:cNvPr id="354" name="Report"/>
                <p:cNvSpPr txBox="1"/>
                <p:nvPr/>
              </p:nvSpPr>
              <p:spPr>
                <a:xfrm>
                  <a:off x="203098" y="102016"/>
                  <a:ext cx="763853" cy="3039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sz="1100">
                      <a:latin typeface="Helvetica Neue Light"/>
                      <a:ea typeface="Helvetica Neue Light"/>
                      <a:cs typeface="Helvetica Neue Light"/>
                      <a:sym typeface="Helvetica Neue Light"/>
                    </a:defRPr>
                  </a:lvl1pPr>
                </a:lstStyle>
                <a:p>
                  <a:pPr/>
                  <a:r>
                    <a:t>Report</a:t>
                  </a:r>
                </a:p>
              </p:txBody>
            </p:sp>
          </p:grpSp>
          <p:grpSp>
            <p:nvGrpSpPr>
              <p:cNvPr id="358" name="Fire"/>
              <p:cNvGrpSpPr/>
              <p:nvPr/>
            </p:nvGrpSpPr>
            <p:grpSpPr>
              <a:xfrm>
                <a:off x="1467235" y="-3"/>
                <a:ext cx="1170053" cy="507959"/>
                <a:chOff x="0" y="0"/>
                <a:chExt cx="1170051" cy="507957"/>
              </a:xfrm>
            </p:grpSpPr>
            <p:sp>
              <p:nvSpPr>
                <p:cNvPr id="356" name="Oval"/>
                <p:cNvSpPr/>
                <p:nvPr/>
              </p:nvSpPr>
              <p:spPr>
                <a:xfrm>
                  <a:off x="-1" y="-1"/>
                  <a:ext cx="1170052" cy="507959"/>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sz="1100">
                      <a:latin typeface="Helvetica Neue Light"/>
                      <a:ea typeface="Helvetica Neue Light"/>
                      <a:cs typeface="Helvetica Neue Light"/>
                      <a:sym typeface="Helvetica Neue Light"/>
                    </a:defRPr>
                  </a:pPr>
                </a:p>
              </p:txBody>
            </p:sp>
            <p:sp>
              <p:nvSpPr>
                <p:cNvPr id="357" name="Fire"/>
                <p:cNvSpPr txBox="1"/>
                <p:nvPr/>
              </p:nvSpPr>
              <p:spPr>
                <a:xfrm>
                  <a:off x="203098" y="102016"/>
                  <a:ext cx="763853" cy="3039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sz="1100">
                      <a:latin typeface="Helvetica Neue Light"/>
                      <a:ea typeface="Helvetica Neue Light"/>
                      <a:cs typeface="Helvetica Neue Light"/>
                      <a:sym typeface="Helvetica Neue Light"/>
                    </a:defRPr>
                  </a:lvl1pPr>
                </a:lstStyle>
                <a:p>
                  <a:pPr/>
                  <a:r>
                    <a:t>Fire</a:t>
                  </a:r>
                </a:p>
              </p:txBody>
            </p:sp>
          </p:grpSp>
          <p:grpSp>
            <p:nvGrpSpPr>
              <p:cNvPr id="361" name="Tampering"/>
              <p:cNvGrpSpPr/>
              <p:nvPr/>
            </p:nvGrpSpPr>
            <p:grpSpPr>
              <a:xfrm>
                <a:off x="-1" y="-3"/>
                <a:ext cx="1170052" cy="507959"/>
                <a:chOff x="0" y="0"/>
                <a:chExt cx="1170051" cy="507957"/>
              </a:xfrm>
            </p:grpSpPr>
            <p:sp>
              <p:nvSpPr>
                <p:cNvPr id="359" name="Oval"/>
                <p:cNvSpPr/>
                <p:nvPr/>
              </p:nvSpPr>
              <p:spPr>
                <a:xfrm>
                  <a:off x="-1" y="-1"/>
                  <a:ext cx="1170052" cy="507959"/>
                </a:xfrm>
                <a:prstGeom prst="ellipse">
                  <a:avLst/>
                </a:prstGeom>
                <a:noFill/>
                <a:ln w="63500" cap="flat">
                  <a:solidFill>
                    <a:srgbClr val="B51600"/>
                  </a:solidFill>
                  <a:prstDash val="solid"/>
                  <a:miter lim="400000"/>
                </a:ln>
                <a:effectLst/>
              </p:spPr>
              <p:txBody>
                <a:bodyPr wrap="square" lIns="71435" tIns="71435" rIns="71435" bIns="71435" numCol="1" anchor="ctr">
                  <a:noAutofit/>
                </a:bodyPr>
                <a:lstStyle/>
                <a:p>
                  <a:pPr>
                    <a:spcBef>
                      <a:spcPts val="3600"/>
                    </a:spcBef>
                    <a:defRPr sz="1100">
                      <a:latin typeface="Helvetica Neue Light"/>
                      <a:ea typeface="Helvetica Neue Light"/>
                      <a:cs typeface="Helvetica Neue Light"/>
                      <a:sym typeface="Helvetica Neue Light"/>
                    </a:defRPr>
                  </a:pPr>
                </a:p>
              </p:txBody>
            </p:sp>
            <p:sp>
              <p:nvSpPr>
                <p:cNvPr id="360" name="Tampering"/>
                <p:cNvSpPr txBox="1"/>
                <p:nvPr/>
              </p:nvSpPr>
              <p:spPr>
                <a:xfrm>
                  <a:off x="203098" y="19466"/>
                  <a:ext cx="763853" cy="4690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sz="1100">
                      <a:latin typeface="Helvetica Neue Light"/>
                      <a:ea typeface="Helvetica Neue Light"/>
                      <a:cs typeface="Helvetica Neue Light"/>
                      <a:sym typeface="Helvetica Neue Light"/>
                    </a:defRPr>
                  </a:lvl1pPr>
                </a:lstStyle>
                <a:p>
                  <a:pPr/>
                  <a:r>
                    <a:t>Tampering</a:t>
                  </a:r>
                </a:p>
              </p:txBody>
            </p:sp>
          </p:grpSp>
          <p:grpSp>
            <p:nvGrpSpPr>
              <p:cNvPr id="364" name="Alarm"/>
              <p:cNvGrpSpPr/>
              <p:nvPr/>
            </p:nvGrpSpPr>
            <p:grpSpPr>
              <a:xfrm>
                <a:off x="710523" y="866596"/>
                <a:ext cx="1170053" cy="507961"/>
                <a:chOff x="0" y="-1"/>
                <a:chExt cx="1170051" cy="507960"/>
              </a:xfrm>
            </p:grpSpPr>
            <p:sp>
              <p:nvSpPr>
                <p:cNvPr id="362" name="Oval"/>
                <p:cNvSpPr/>
                <p:nvPr/>
              </p:nvSpPr>
              <p:spPr>
                <a:xfrm>
                  <a:off x="-1" y="-2"/>
                  <a:ext cx="1170052" cy="507962"/>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sz="1100">
                      <a:latin typeface="Helvetica Neue Light"/>
                      <a:ea typeface="Helvetica Neue Light"/>
                      <a:cs typeface="Helvetica Neue Light"/>
                      <a:sym typeface="Helvetica Neue Light"/>
                    </a:defRPr>
                  </a:pPr>
                </a:p>
              </p:txBody>
            </p:sp>
            <p:sp>
              <p:nvSpPr>
                <p:cNvPr id="363" name="Alarm"/>
                <p:cNvSpPr txBox="1"/>
                <p:nvPr/>
              </p:nvSpPr>
              <p:spPr>
                <a:xfrm>
                  <a:off x="203098" y="102016"/>
                  <a:ext cx="763853" cy="3039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sz="1100">
                      <a:latin typeface="Helvetica Neue Light"/>
                      <a:ea typeface="Helvetica Neue Light"/>
                      <a:cs typeface="Helvetica Neue Light"/>
                      <a:sym typeface="Helvetica Neue Light"/>
                    </a:defRPr>
                  </a:lvl1pPr>
                </a:lstStyle>
                <a:p>
                  <a:pPr/>
                  <a:r>
                    <a:t>Alarm</a:t>
                  </a:r>
                </a:p>
              </p:txBody>
            </p:sp>
          </p:grpSp>
          <p:grpSp>
            <p:nvGrpSpPr>
              <p:cNvPr id="367" name="Leaving"/>
              <p:cNvGrpSpPr/>
              <p:nvPr/>
            </p:nvGrpSpPr>
            <p:grpSpPr>
              <a:xfrm>
                <a:off x="710523" y="1757755"/>
                <a:ext cx="1170053" cy="507961"/>
                <a:chOff x="0" y="-1"/>
                <a:chExt cx="1170051" cy="507960"/>
              </a:xfrm>
            </p:grpSpPr>
            <p:sp>
              <p:nvSpPr>
                <p:cNvPr id="365" name="Oval"/>
                <p:cNvSpPr/>
                <p:nvPr/>
              </p:nvSpPr>
              <p:spPr>
                <a:xfrm>
                  <a:off x="-1" y="-2"/>
                  <a:ext cx="1170052" cy="507962"/>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sz="1100">
                      <a:latin typeface="Helvetica Neue Light"/>
                      <a:ea typeface="Helvetica Neue Light"/>
                      <a:cs typeface="Helvetica Neue Light"/>
                      <a:sym typeface="Helvetica Neue Light"/>
                    </a:defRPr>
                  </a:pPr>
                </a:p>
              </p:txBody>
            </p:sp>
            <p:sp>
              <p:nvSpPr>
                <p:cNvPr id="366" name="Leaving"/>
                <p:cNvSpPr txBox="1"/>
                <p:nvPr/>
              </p:nvSpPr>
              <p:spPr>
                <a:xfrm>
                  <a:off x="203098" y="102016"/>
                  <a:ext cx="763853" cy="3039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sz="1100">
                      <a:latin typeface="Helvetica Neue Light"/>
                      <a:ea typeface="Helvetica Neue Light"/>
                      <a:cs typeface="Helvetica Neue Light"/>
                      <a:sym typeface="Helvetica Neue Light"/>
                    </a:defRPr>
                  </a:lvl1pPr>
                </a:lstStyle>
                <a:p>
                  <a:pPr/>
                  <a:r>
                    <a:t>Leaving</a:t>
                  </a:r>
                </a:p>
              </p:txBody>
            </p:sp>
          </p:grpSp>
          <p:sp>
            <p:nvSpPr>
              <p:cNvPr id="368" name="Connection Line"/>
              <p:cNvSpPr/>
              <p:nvPr/>
            </p:nvSpPr>
            <p:spPr>
              <a:xfrm flipH="1" flipV="1">
                <a:off x="585023" y="253976"/>
                <a:ext cx="710527" cy="866602"/>
              </a:xfrm>
              <a:prstGeom prst="line">
                <a:avLst/>
              </a:prstGeom>
              <a:noFill/>
              <a:ln w="25400" cap="flat">
                <a:solidFill>
                  <a:srgbClr val="000000"/>
                </a:solidFill>
                <a:prstDash val="solid"/>
                <a:miter lim="400000"/>
                <a:headEnd type="triangle" w="med" len="med"/>
              </a:ln>
              <a:effectLst/>
            </p:spPr>
            <p:txBody>
              <a:bodyPr wrap="square" lIns="45718" tIns="45718" rIns="45718" bIns="45718" numCol="1" anchor="t">
                <a:noAutofit/>
              </a:bodyPr>
              <a:lstStyle/>
              <a:p>
                <a:pPr/>
              </a:p>
            </p:txBody>
          </p:sp>
          <p:sp>
            <p:nvSpPr>
              <p:cNvPr id="369" name="Connection Line"/>
              <p:cNvSpPr/>
              <p:nvPr/>
            </p:nvSpPr>
            <p:spPr>
              <a:xfrm flipV="1">
                <a:off x="1295548" y="1120576"/>
                <a:ext cx="3" cy="891161"/>
              </a:xfrm>
              <a:prstGeom prst="line">
                <a:avLst/>
              </a:prstGeom>
              <a:noFill/>
              <a:ln w="25400" cap="flat">
                <a:solidFill>
                  <a:srgbClr val="000000"/>
                </a:solidFill>
                <a:prstDash val="solid"/>
                <a:miter lim="400000"/>
                <a:headEnd type="triangle" w="med" len="med"/>
              </a:ln>
              <a:effectLst/>
            </p:spPr>
            <p:txBody>
              <a:bodyPr wrap="square" lIns="45718" tIns="45718" rIns="45718" bIns="45718" numCol="1" anchor="t">
                <a:noAutofit/>
              </a:bodyPr>
              <a:lstStyle/>
              <a:p>
                <a:pPr/>
              </a:p>
            </p:txBody>
          </p:sp>
          <p:sp>
            <p:nvSpPr>
              <p:cNvPr id="370" name="Connection Line"/>
              <p:cNvSpPr/>
              <p:nvPr/>
            </p:nvSpPr>
            <p:spPr>
              <a:xfrm flipH="1" flipV="1">
                <a:off x="2052261" y="253976"/>
                <a:ext cx="1006284" cy="866602"/>
              </a:xfrm>
              <a:prstGeom prst="line">
                <a:avLst/>
              </a:prstGeom>
              <a:noFill/>
              <a:ln w="25400" cap="flat">
                <a:solidFill>
                  <a:srgbClr val="000000"/>
                </a:solidFill>
                <a:prstDash val="solid"/>
                <a:miter lim="400000"/>
                <a:headEnd type="triangle" w="med" len="med"/>
              </a:ln>
              <a:effectLst/>
            </p:spPr>
            <p:txBody>
              <a:bodyPr wrap="square" lIns="45718" tIns="45718" rIns="45718" bIns="45718" numCol="1" anchor="t">
                <a:noAutofit/>
              </a:bodyPr>
              <a:lstStyle/>
              <a:p>
                <a:pPr/>
              </a:p>
            </p:txBody>
          </p:sp>
          <p:sp>
            <p:nvSpPr>
              <p:cNvPr id="371" name="Connection Line"/>
              <p:cNvSpPr/>
              <p:nvPr/>
            </p:nvSpPr>
            <p:spPr>
              <a:xfrm flipV="1">
                <a:off x="1295547" y="253976"/>
                <a:ext cx="756714" cy="866602"/>
              </a:xfrm>
              <a:prstGeom prst="line">
                <a:avLst/>
              </a:prstGeom>
              <a:noFill/>
              <a:ln w="25400" cap="flat">
                <a:solidFill>
                  <a:srgbClr val="000000"/>
                </a:solidFill>
                <a:prstDash val="solid"/>
                <a:miter lim="400000"/>
                <a:headEnd type="triangle" w="med" len="med"/>
              </a:ln>
              <a:effectLst/>
            </p:spPr>
            <p:txBody>
              <a:bodyPr wrap="square" lIns="45718" tIns="45718" rIns="45718" bIns="45718" numCol="1" anchor="t">
                <a:noAutofit/>
              </a:bodyPr>
              <a:lstStyle/>
              <a:p>
                <a:pPr/>
              </a:p>
            </p:txBody>
          </p:sp>
          <p:sp>
            <p:nvSpPr>
              <p:cNvPr id="372" name="Connection Line"/>
              <p:cNvSpPr/>
              <p:nvPr/>
            </p:nvSpPr>
            <p:spPr>
              <a:xfrm flipV="1">
                <a:off x="1295548" y="2011735"/>
                <a:ext cx="3" cy="891161"/>
              </a:xfrm>
              <a:prstGeom prst="line">
                <a:avLst/>
              </a:prstGeom>
              <a:noFill/>
              <a:ln w="25400" cap="flat">
                <a:solidFill>
                  <a:srgbClr val="000000"/>
                </a:solidFill>
                <a:prstDash val="solid"/>
                <a:miter lim="400000"/>
                <a:headEnd type="triangle" w="med" len="med"/>
              </a:ln>
              <a:effectLst/>
            </p:spPr>
            <p:txBody>
              <a:bodyPr wrap="square" lIns="45718" tIns="45718" rIns="45718" bIns="45718" numCol="1" anchor="t">
                <a:noAutofit/>
              </a:bodyPr>
              <a:lstStyle/>
              <a:p>
                <a:pPr/>
              </a:p>
            </p:txBody>
          </p:sp>
          <p:grpSp>
            <p:nvGrpSpPr>
              <p:cNvPr id="375" name="Smoke"/>
              <p:cNvGrpSpPr/>
              <p:nvPr/>
            </p:nvGrpSpPr>
            <p:grpSpPr>
              <a:xfrm>
                <a:off x="2473516" y="866596"/>
                <a:ext cx="1170053" cy="507961"/>
                <a:chOff x="0" y="-1"/>
                <a:chExt cx="1170051" cy="507960"/>
              </a:xfrm>
            </p:grpSpPr>
            <p:sp>
              <p:nvSpPr>
                <p:cNvPr id="373" name="Oval"/>
                <p:cNvSpPr/>
                <p:nvPr/>
              </p:nvSpPr>
              <p:spPr>
                <a:xfrm>
                  <a:off x="-1" y="-2"/>
                  <a:ext cx="1170052" cy="507962"/>
                </a:xfrm>
                <a:prstGeom prst="ellipse">
                  <a:avLst/>
                </a:prstGeom>
                <a:solidFill>
                  <a:srgbClr val="D6D5D5"/>
                </a:solid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sz="1100">
                      <a:latin typeface="Helvetica Neue Light"/>
                      <a:ea typeface="Helvetica Neue Light"/>
                      <a:cs typeface="Helvetica Neue Light"/>
                      <a:sym typeface="Helvetica Neue Light"/>
                    </a:defRPr>
                  </a:pPr>
                </a:p>
              </p:txBody>
            </p:sp>
            <p:sp>
              <p:nvSpPr>
                <p:cNvPr id="374" name="Smoke"/>
                <p:cNvSpPr txBox="1"/>
                <p:nvPr/>
              </p:nvSpPr>
              <p:spPr>
                <a:xfrm>
                  <a:off x="203099" y="102016"/>
                  <a:ext cx="763852" cy="3039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sz="1100">
                      <a:latin typeface="Helvetica Neue Light"/>
                      <a:ea typeface="Helvetica Neue Light"/>
                      <a:cs typeface="Helvetica Neue Light"/>
                      <a:sym typeface="Helvetica Neue Light"/>
                    </a:defRPr>
                  </a:lvl1pPr>
                </a:lstStyle>
                <a:p>
                  <a:pPr/>
                  <a:r>
                    <a:t>Smoke</a:t>
                  </a:r>
                </a:p>
              </p:txBody>
            </p:sp>
          </p:grpSp>
        </p:grpSp>
        <p:grpSp>
          <p:nvGrpSpPr>
            <p:cNvPr id="379" name="Caption"/>
            <p:cNvGrpSpPr/>
            <p:nvPr/>
          </p:nvGrpSpPr>
          <p:grpSpPr>
            <a:xfrm>
              <a:off x="-1" y="3290216"/>
              <a:ext cx="3707068" cy="366094"/>
              <a:chOff x="0" y="0"/>
              <a:chExt cx="3707066" cy="366093"/>
            </a:xfrm>
          </p:grpSpPr>
          <p:sp>
            <p:nvSpPr>
              <p:cNvPr id="377" name="Rectangle"/>
              <p:cNvSpPr/>
              <p:nvPr/>
            </p:nvSpPr>
            <p:spPr>
              <a:xfrm>
                <a:off x="0" y="0"/>
                <a:ext cx="3707067" cy="366093"/>
              </a:xfrm>
              <a:prstGeom prst="roundRect">
                <a:avLst>
                  <a:gd name="adj" fmla="val 0"/>
                </a:avLst>
              </a:prstGeom>
              <a:solidFill>
                <a:srgbClr val="000000">
                  <a:alpha val="0"/>
                </a:srgbClr>
              </a:solidFill>
              <a:ln w="12700" cap="flat">
                <a:noFill/>
                <a:miter lim="400000"/>
              </a:ln>
              <a:effectLst/>
            </p:spPr>
            <p:txBody>
              <a:bodyPr wrap="square" lIns="71435" tIns="71435" rIns="71435" bIns="71435" numCol="1" anchor="t">
                <a:noAutofit/>
              </a:bodyPr>
              <a:lstStyle/>
              <a:p>
                <a:pPr>
                  <a:defRPr b="1" sz="600">
                    <a:solidFill>
                      <a:srgbClr val="D6D5D5"/>
                    </a:solidFill>
                    <a:latin typeface="+mn-lt"/>
                    <a:ea typeface="+mn-ea"/>
                    <a:cs typeface="+mn-cs"/>
                    <a:sym typeface="Helvetica Neue"/>
                  </a:defRPr>
                </a:pPr>
              </a:p>
            </p:txBody>
          </p:sp>
          <p:sp>
            <p:nvSpPr>
              <p:cNvPr id="378" name="Bayes Net: Report has parent Leaving, Leaving has parent Alarm, Alarm has parents Tampering and Fire, Smoke has parent Fire, Tampering and Fire have no parents. Smoke and Report are both grey (indicating &quot;observed&quot;), and Tampering has a red border (indic"/>
              <p:cNvSpPr txBox="1"/>
              <p:nvPr/>
            </p:nvSpPr>
            <p:spPr>
              <a:xfrm>
                <a:off x="-1" y="-1"/>
                <a:ext cx="3707067" cy="3660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Bayes Net: Report has parent Leaving, Leaving has parent Alarm, Alarm has parents Tampering and Fire, Smoke has parent Fire, Tampering and Fire have no parents. Smoke and Report are both grey (indicating "observed"), and Tampering has a red border (indicating "queried").</a:t>
                </a:r>
              </a:p>
            </p:txBody>
          </p:sp>
        </p:grpSp>
      </p:grpSp>
      <p:pic>
        <p:nvPicPr>
          <p:cNvPr id="381" name="Line Line" descr="Line Line"/>
          <p:cNvPicPr>
            <a:picLocks noChangeAspect="1"/>
          </p:cNvPicPr>
          <p:nvPr/>
        </p:nvPicPr>
        <p:blipFill>
          <a:blip r:embed="rId2">
            <a:extLst/>
          </a:blip>
          <a:stretch>
            <a:fillRect/>
          </a:stretch>
        </p:blipFill>
        <p:spPr>
          <a:xfrm>
            <a:off x="6631095" y="5465481"/>
            <a:ext cx="3232234" cy="10160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51">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51"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3" name="Optimizing Elimination Order"/>
          <p:cNvSpPr txBox="1"/>
          <p:nvPr>
            <p:ph type="title"/>
          </p:nvPr>
        </p:nvSpPr>
        <p:spPr>
          <a:xfrm>
            <a:off x="2667000" y="357185"/>
            <a:ext cx="19050000" cy="3036099"/>
          </a:xfrm>
          <a:prstGeom prst="rect">
            <a:avLst/>
          </a:prstGeom>
        </p:spPr>
        <p:txBody>
          <a:bodyPr/>
          <a:lstStyle/>
          <a:p>
            <a:pPr lvl="1"/>
            <a:r>
              <a:t>Optimizing Elimination Order</a:t>
            </a:r>
          </a:p>
        </p:txBody>
      </p:sp>
      <p:sp>
        <p:nvSpPr>
          <p:cNvPr id="384" name="Variable elimination exploits efficient sums of products on a factored joint distribution…"/>
          <p:cNvSpPr txBox="1"/>
          <p:nvPr>
            <p:ph type="body" idx="1"/>
          </p:nvPr>
        </p:nvSpPr>
        <p:spPr>
          <a:xfrm>
            <a:off x="1029258" y="3334267"/>
            <a:ext cx="22325484" cy="8840396"/>
          </a:xfrm>
          <a:prstGeom prst="rect">
            <a:avLst/>
          </a:prstGeom>
        </p:spPr>
        <p:txBody>
          <a:bodyPr/>
          <a:lstStyle/>
          <a:p>
            <a:pPr/>
            <a:r>
              <a:t>Variable elimination exploits </a:t>
            </a:r>
            <a:r>
              <a:rPr>
                <a:solidFill>
                  <a:srgbClr val="C82506"/>
                </a:solidFill>
                <a:latin typeface="Helvetica Neue Medium"/>
                <a:ea typeface="Helvetica Neue Medium"/>
                <a:cs typeface="Helvetica Neue Medium"/>
                <a:sym typeface="Helvetica Neue Medium"/>
              </a:rPr>
              <a:t>efficient sums of products</a:t>
            </a:r>
            <a:r>
              <a:t> on a </a:t>
            </a:r>
            <a:r>
              <a:rPr>
                <a:solidFill>
                  <a:srgbClr val="C82506"/>
                </a:solidFill>
                <a:latin typeface="Helvetica Neue Medium"/>
                <a:ea typeface="Helvetica Neue Medium"/>
                <a:cs typeface="Helvetica Neue Medium"/>
                <a:sym typeface="Helvetica Neue Medium"/>
              </a:rPr>
              <a:t>factored joint distribution</a:t>
            </a:r>
            <a:endParaRPr>
              <a:solidFill>
                <a:srgbClr val="C82506"/>
              </a:solidFill>
              <a:latin typeface="Helvetica Neue Medium"/>
              <a:ea typeface="Helvetica Neue Medium"/>
              <a:cs typeface="Helvetica Neue Medium"/>
              <a:sym typeface="Helvetica Neue Medium"/>
            </a:endParaRPr>
          </a:p>
          <a:p>
            <a:pPr/>
            <a:r>
              <a:t>The </a:t>
            </a:r>
            <a:r>
              <a:rPr>
                <a:solidFill>
                  <a:srgbClr val="004D80"/>
                </a:solidFill>
                <a:latin typeface="Helvetica Neue Medium"/>
                <a:ea typeface="Helvetica Neue Medium"/>
                <a:cs typeface="Helvetica Neue Medium"/>
                <a:sym typeface="Helvetica Neue Medium"/>
              </a:rPr>
              <a:t>elimination order</a:t>
            </a:r>
            <a:r>
              <a:t> of the variables affects the </a:t>
            </a:r>
            <a:r>
              <a:rPr>
                <a:solidFill>
                  <a:srgbClr val="C82506"/>
                </a:solidFill>
                <a:latin typeface="Helvetica Neue Medium"/>
                <a:ea typeface="Helvetica Neue Medium"/>
                <a:cs typeface="Helvetica Neue Medium"/>
                <a:sym typeface="Helvetica Neue Medium"/>
              </a:rPr>
              <a:t>efficiency</a:t>
            </a:r>
            <a:r>
              <a:t> of the algorithm</a:t>
            </a:r>
          </a:p>
          <a:p>
            <a:pPr/>
            <a:r>
              <a:t>Finding an </a:t>
            </a:r>
            <a:r>
              <a:rPr>
                <a:solidFill>
                  <a:srgbClr val="C82506"/>
                </a:solidFill>
                <a:latin typeface="Helvetica Neue Medium"/>
                <a:ea typeface="Helvetica Neue Medium"/>
                <a:cs typeface="Helvetica Neue Medium"/>
                <a:sym typeface="Helvetica Neue Medium"/>
              </a:rPr>
              <a:t>optimal</a:t>
            </a:r>
            <a:r>
              <a:t> elimination ordering is </a:t>
            </a:r>
            <a:r>
              <a:rPr>
                <a:solidFill>
                  <a:srgbClr val="C82506"/>
                </a:solidFill>
                <a:latin typeface="Helvetica Neue Medium"/>
                <a:ea typeface="Helvetica Neue Medium"/>
                <a:cs typeface="Helvetica Neue Medium"/>
                <a:sym typeface="Helvetica Neue Medium"/>
              </a:rPr>
              <a:t>NP-hard</a:t>
            </a:r>
            <a:endParaRPr>
              <a:solidFill>
                <a:srgbClr val="C82506"/>
              </a:solidFill>
              <a:latin typeface="Helvetica Neue Medium"/>
              <a:ea typeface="Helvetica Neue Medium"/>
              <a:cs typeface="Helvetica Neue Medium"/>
              <a:sym typeface="Helvetica Neue Medium"/>
            </a:endParaRPr>
          </a:p>
          <a:p>
            <a:pPr/>
            <a:r>
              <a:t>Rules of thumb for good orderings:</a:t>
            </a:r>
          </a:p>
          <a:p>
            <a:pPr lvl="2">
              <a:defRPr b="1">
                <a:latin typeface="+mn-lt"/>
                <a:ea typeface="+mn-ea"/>
                <a:cs typeface="+mn-cs"/>
                <a:sym typeface="Helvetica Neue"/>
              </a:defRPr>
            </a:pPr>
            <a:r>
              <a:t>Observations first:</a:t>
            </a:r>
            <a:r>
              <a:rPr b="0">
                <a:latin typeface="Helvetica Neue Light"/>
                <a:ea typeface="Helvetica Neue Light"/>
                <a:cs typeface="Helvetica Neue Light"/>
                <a:sym typeface="Helvetica Neue Light"/>
              </a:rPr>
              <a:t> Condition on all of the observed variables first</a:t>
            </a:r>
            <a:endParaRPr b="0">
              <a:latin typeface="Helvetica Neue Light"/>
              <a:ea typeface="Helvetica Neue Light"/>
              <a:cs typeface="Helvetica Neue Light"/>
              <a:sym typeface="Helvetica Neue Light"/>
            </a:endParaRPr>
          </a:p>
          <a:p>
            <a:pPr lvl="2">
              <a:defRPr b="1">
                <a:latin typeface="+mn-lt"/>
                <a:ea typeface="+mn-ea"/>
                <a:cs typeface="+mn-cs"/>
                <a:sym typeface="Helvetica Neue"/>
              </a:defRPr>
            </a:pPr>
            <a:r>
              <a:t>Min-factor:</a:t>
            </a:r>
            <a:r>
              <a:rPr b="0">
                <a:latin typeface="Helvetica Neue Light"/>
                <a:ea typeface="Helvetica Neue Light"/>
                <a:cs typeface="Helvetica Neue Light"/>
                <a:sym typeface="Helvetica Neue Light"/>
              </a:rPr>
              <a:t> At every stage, select the variable that constructs the </a:t>
            </a:r>
            <a:r>
              <a:rPr b="0">
                <a:solidFill>
                  <a:srgbClr val="C82506"/>
                </a:solidFill>
                <a:latin typeface="Helvetica Neue Medium"/>
                <a:ea typeface="Helvetica Neue Medium"/>
                <a:cs typeface="Helvetica Neue Medium"/>
                <a:sym typeface="Helvetica Neue Medium"/>
              </a:rPr>
              <a:t>smallest new factor</a:t>
            </a:r>
            <a:endParaRPr>
              <a:solidFill>
                <a:srgbClr val="C82506"/>
              </a:solidFill>
            </a:endParaRPr>
          </a:p>
          <a:p>
            <a:pPr lvl="2"/>
            <a:r>
              <a:t>Problem-specific heuristics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84">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384">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3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3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3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38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1" fill="hold">
                                  <p:stCondLst>
                                    <p:cond delay="0"/>
                                  </p:stCondLst>
                                  <p:iterate type="el" backwards="0">
                                    <p:tmAbs val="0"/>
                                  </p:iterate>
                                  <p:childTnLst>
                                    <p:set>
                                      <p:cBhvr>
                                        <p:cTn id="30" fill="hold"/>
                                        <p:tgtEl>
                                          <p:spTgt spid="384">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84"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6" name="Min-Factor Example"/>
          <p:cNvSpPr txBox="1"/>
          <p:nvPr>
            <p:ph type="title"/>
          </p:nvPr>
        </p:nvSpPr>
        <p:spPr>
          <a:xfrm>
            <a:off x="2667000" y="357185"/>
            <a:ext cx="19050000" cy="3036099"/>
          </a:xfrm>
          <a:prstGeom prst="rect">
            <a:avLst/>
          </a:prstGeom>
        </p:spPr>
        <p:txBody>
          <a:bodyPr/>
          <a:lstStyle/>
          <a:p>
            <a:pPr/>
            <a:r>
              <a:t>Min-Factor Example</a:t>
            </a:r>
          </a:p>
        </p:txBody>
      </p:sp>
      <p:sp>
        <p:nvSpPr>
          <p:cNvPr id="387" name="Factors:…"/>
          <p:cNvSpPr txBox="1"/>
          <p:nvPr>
            <p:ph type="body" idx="1"/>
          </p:nvPr>
        </p:nvSpPr>
        <p:spPr>
          <a:xfrm>
            <a:off x="2667000" y="3468246"/>
            <a:ext cx="19050000" cy="9956849"/>
          </a:xfrm>
          <a:prstGeom prst="rect">
            <a:avLst/>
          </a:prstGeom>
        </p:spPr>
        <p:txBody>
          <a:bodyPr/>
          <a:lstStyle/>
          <a:p>
            <a:pPr marL="0" indent="0" defTabSz="788669">
              <a:spcBef>
                <a:spcPts val="3400"/>
              </a:spcBef>
              <a:buSzTx/>
              <a:buNone/>
              <a:defRPr b="1" sz="4200">
                <a:latin typeface="+mn-lt"/>
                <a:ea typeface="+mn-ea"/>
                <a:cs typeface="+mn-cs"/>
                <a:sym typeface="Helvetica Neue"/>
              </a:defRPr>
            </a:pPr>
            <a:r>
              <a:t>Factors:</a:t>
            </a:r>
            <a:br/>
            <a14:m>
              <m:oMath>
                <m:r>
                  <a:rPr xmlns:a="http://schemas.openxmlformats.org/drawingml/2006/main" sz="5100" i="1">
                    <a:solidFill>
                      <a:srgbClr val="000000"/>
                    </a:solidFill>
                    <a:latin typeface="Cambria Math" panose="02040503050406030204" pitchFamily="18" charset="0"/>
                  </a:rPr>
                  <m:t>{</m:t>
                </m:r>
                <m:sSub>
                  <m:e>
                    <m:r>
                      <a:rPr xmlns:a="http://schemas.openxmlformats.org/drawingml/2006/main" sz="5100" i="1">
                        <a:solidFill>
                          <a:srgbClr val="000000"/>
                        </a:solidFill>
                        <a:latin typeface="Cambria Math" panose="02040503050406030204" pitchFamily="18" charset="0"/>
                      </a:rPr>
                      <m:t>f</m:t>
                    </m:r>
                  </m:e>
                  <m:sub>
                    <m:r>
                      <a:rPr xmlns:a="http://schemas.openxmlformats.org/drawingml/2006/main" sz="5100" i="1">
                        <a:solidFill>
                          <a:srgbClr val="000000"/>
                        </a:solidFill>
                        <a:latin typeface="Cambria Math" panose="02040503050406030204" pitchFamily="18" charset="0"/>
                      </a:rPr>
                      <m:t>1</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Z</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B</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m:t>
                </m:r>
                <m:sSub>
                  <m:e>
                    <m:r>
                      <a:rPr xmlns:a="http://schemas.openxmlformats.org/drawingml/2006/main" sz="5100" i="1">
                        <a:solidFill>
                          <a:srgbClr val="000000"/>
                        </a:solidFill>
                        <a:latin typeface="Cambria Math" panose="02040503050406030204" pitchFamily="18" charset="0"/>
                      </a:rPr>
                      <m:t>f</m:t>
                    </m:r>
                  </m:e>
                  <m:sub>
                    <m:r>
                      <a:rPr xmlns:a="http://schemas.openxmlformats.org/drawingml/2006/main" sz="5100" i="1">
                        <a:solidFill>
                          <a:srgbClr val="000000"/>
                        </a:solidFill>
                        <a:latin typeface="Cambria Math" panose="02040503050406030204" pitchFamily="18" charset="0"/>
                      </a:rPr>
                      <m:t>2</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B</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C</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m:t>
                </m:r>
                <m:sSub>
                  <m:e>
                    <m:r>
                      <a:rPr xmlns:a="http://schemas.openxmlformats.org/drawingml/2006/main" sz="5100" i="1">
                        <a:solidFill>
                          <a:srgbClr val="000000"/>
                        </a:solidFill>
                        <a:latin typeface="Cambria Math" panose="02040503050406030204" pitchFamily="18" charset="0"/>
                      </a:rPr>
                      <m:t>f</m:t>
                    </m:r>
                  </m:e>
                  <m:sub>
                    <m:r>
                      <a:rPr xmlns:a="http://schemas.openxmlformats.org/drawingml/2006/main" sz="5100" i="1">
                        <a:solidFill>
                          <a:srgbClr val="000000"/>
                        </a:solidFill>
                        <a:latin typeface="Cambria Math" panose="02040503050406030204" pitchFamily="18" charset="0"/>
                      </a:rPr>
                      <m:t>3</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C</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m:t>
                </m:r>
                <m:sSub>
                  <m:e>
                    <m:r>
                      <a:rPr xmlns:a="http://schemas.openxmlformats.org/drawingml/2006/main" sz="5100" i="1">
                        <a:solidFill>
                          <a:srgbClr val="000000"/>
                        </a:solidFill>
                        <a:latin typeface="Cambria Math" panose="02040503050406030204" pitchFamily="18" charset="0"/>
                      </a:rPr>
                      <m:t>f</m:t>
                    </m:r>
                  </m:e>
                  <m:sub>
                    <m:r>
                      <a:rPr xmlns:a="http://schemas.openxmlformats.org/drawingml/2006/main" sz="5100" i="1">
                        <a:solidFill>
                          <a:srgbClr val="000000"/>
                        </a:solidFill>
                        <a:latin typeface="Cambria Math" panose="02040503050406030204" pitchFamily="18" charset="0"/>
                      </a:rPr>
                      <m:t>4</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D</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C</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m:t>
                </m:r>
                <m:sSub>
                  <m:e>
                    <m:r>
                      <a:rPr xmlns:a="http://schemas.openxmlformats.org/drawingml/2006/main" sz="5100" i="1">
                        <a:solidFill>
                          <a:srgbClr val="000000"/>
                        </a:solidFill>
                        <a:latin typeface="Cambria Math" panose="02040503050406030204" pitchFamily="18" charset="0"/>
                      </a:rPr>
                      <m:t>f</m:t>
                    </m:r>
                  </m:e>
                  <m:sub>
                    <m:r>
                      <a:rPr xmlns:a="http://schemas.openxmlformats.org/drawingml/2006/main" sz="5100" i="1">
                        <a:solidFill>
                          <a:srgbClr val="000000"/>
                        </a:solidFill>
                        <a:latin typeface="Cambria Math" panose="02040503050406030204" pitchFamily="18" charset="0"/>
                      </a:rPr>
                      <m:t>5</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A</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B</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C</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m:t>
                </m:r>
                <m:sSub>
                  <m:e>
                    <m:r>
                      <a:rPr xmlns:a="http://schemas.openxmlformats.org/drawingml/2006/main" sz="5100" i="1">
                        <a:solidFill>
                          <a:srgbClr val="000000"/>
                        </a:solidFill>
                        <a:latin typeface="Cambria Math" panose="02040503050406030204" pitchFamily="18" charset="0"/>
                      </a:rPr>
                      <m:t>f</m:t>
                    </m:r>
                  </m:e>
                  <m:sub>
                    <m:r>
                      <a:rPr xmlns:a="http://schemas.openxmlformats.org/drawingml/2006/main" sz="5100" i="1">
                        <a:solidFill>
                          <a:srgbClr val="000000"/>
                        </a:solidFill>
                        <a:latin typeface="Cambria Math" panose="02040503050406030204" pitchFamily="18" charset="0"/>
                      </a:rPr>
                      <m:t>6</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E</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C</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m:t>
                </m:r>
              </m:oMath>
            </a14:m>
            <a:r>
              <a:rPr b="0">
                <a:latin typeface="Helvetica Neue Light"/>
                <a:ea typeface="Helvetica Neue Light"/>
                <a:cs typeface="Helvetica Neue Light"/>
                <a:sym typeface="Helvetica Neue Light"/>
              </a:rPr>
              <a:t> </a:t>
            </a:r>
          </a:p>
          <a:p>
            <a:pPr marL="586740" indent="-586740" defTabSz="788669">
              <a:spcBef>
                <a:spcPts val="3400"/>
              </a:spcBef>
              <a:defRPr sz="4200"/>
            </a:pPr>
            <a:r>
              <a:t>Which variable creates the </a:t>
            </a:r>
            <a:r>
              <a:rPr>
                <a:solidFill>
                  <a:srgbClr val="C82506"/>
                </a:solidFill>
                <a:latin typeface="Helvetica Neue Medium"/>
                <a:ea typeface="Helvetica Neue Medium"/>
                <a:cs typeface="Helvetica Neue Medium"/>
                <a:sym typeface="Helvetica Neue Medium"/>
              </a:rPr>
              <a:t>largest</a:t>
            </a:r>
            <a:r>
              <a:t> new factor when it is eliminated?</a:t>
            </a:r>
          </a:p>
          <a:p>
            <a:pPr lvl="2" marL="1375788" indent="-522349" defTabSz="788669">
              <a:spcBef>
                <a:spcPts val="1500"/>
              </a:spcBef>
              <a:defRPr sz="5100">
                <a:solidFill>
                  <a:srgbClr val="C82505"/>
                </a:solidFill>
                <a:latin typeface="Cambria Math"/>
                <a:ea typeface="Cambria Math"/>
                <a:cs typeface="Cambria Math"/>
                <a:sym typeface="Cambria Math"/>
              </a:defRPr>
            </a:pPr>
            <a14:m>
              <m:oMath>
                <m:r>
                  <a:rPr xmlns:a="http://schemas.openxmlformats.org/drawingml/2006/main" sz="5100" i="1">
                    <a:solidFill>
                      <a:srgbClr val="C82505"/>
                    </a:solidFill>
                    <a:latin typeface="Cambria Math" panose="02040503050406030204" pitchFamily="18" charset="0"/>
                  </a:rPr>
                  <m:t>C</m:t>
                </m:r>
              </m:oMath>
            </a14:m>
            <a:r>
              <a:rPr sz="4200">
                <a:solidFill>
                  <a:srgbClr val="000000"/>
                </a:solidFill>
                <a:latin typeface="Helvetica Neue Light"/>
                <a:ea typeface="Helvetica Neue Light"/>
                <a:cs typeface="Helvetica Neue Light"/>
                <a:sym typeface="Helvetica Neue Light"/>
              </a:rPr>
              <a:t>: Remove </a:t>
            </a:r>
            <a14:m>
              <m:oMath>
                <m:sSub>
                  <m:e>
                    <m:r>
                      <a:rPr xmlns:a="http://schemas.openxmlformats.org/drawingml/2006/main" sz="5100" i="1">
                        <a:solidFill>
                          <a:srgbClr val="000000"/>
                        </a:solidFill>
                        <a:latin typeface="Cambria Math" panose="02040503050406030204" pitchFamily="18" charset="0"/>
                      </a:rPr>
                      <m:t>f</m:t>
                    </m:r>
                  </m:e>
                  <m:sub>
                    <m:r>
                      <a:rPr xmlns:a="http://schemas.openxmlformats.org/drawingml/2006/main" sz="5100" i="1">
                        <a:solidFill>
                          <a:srgbClr val="000000"/>
                        </a:solidFill>
                        <a:latin typeface="Cambria Math" panose="02040503050406030204" pitchFamily="18" charset="0"/>
                      </a:rPr>
                      <m:t>2</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B</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C</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m:t>
                </m:r>
                <m:sSub>
                  <m:e>
                    <m:r>
                      <a:rPr xmlns:a="http://schemas.openxmlformats.org/drawingml/2006/main" sz="5100" i="1">
                        <a:solidFill>
                          <a:srgbClr val="000000"/>
                        </a:solidFill>
                        <a:latin typeface="Cambria Math" panose="02040503050406030204" pitchFamily="18" charset="0"/>
                      </a:rPr>
                      <m:t>f</m:t>
                    </m:r>
                  </m:e>
                  <m:sub>
                    <m:r>
                      <a:rPr xmlns:a="http://schemas.openxmlformats.org/drawingml/2006/main" sz="5100" i="1">
                        <a:solidFill>
                          <a:srgbClr val="000000"/>
                        </a:solidFill>
                        <a:latin typeface="Cambria Math" panose="02040503050406030204" pitchFamily="18" charset="0"/>
                      </a:rPr>
                      <m:t>3</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C</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m:t>
                </m:r>
                <m:sSub>
                  <m:e>
                    <m:r>
                      <a:rPr xmlns:a="http://schemas.openxmlformats.org/drawingml/2006/main" sz="5100" i="1">
                        <a:solidFill>
                          <a:srgbClr val="000000"/>
                        </a:solidFill>
                        <a:latin typeface="Cambria Math" panose="02040503050406030204" pitchFamily="18" charset="0"/>
                      </a:rPr>
                      <m:t>f</m:t>
                    </m:r>
                  </m:e>
                  <m:sub>
                    <m:r>
                      <a:rPr xmlns:a="http://schemas.openxmlformats.org/drawingml/2006/main" sz="5100" i="1">
                        <a:solidFill>
                          <a:srgbClr val="000000"/>
                        </a:solidFill>
                        <a:latin typeface="Cambria Math" panose="02040503050406030204" pitchFamily="18" charset="0"/>
                      </a:rPr>
                      <m:t>4</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D</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C</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m:t>
                </m:r>
                <m:sSub>
                  <m:e>
                    <m:r>
                      <a:rPr xmlns:a="http://schemas.openxmlformats.org/drawingml/2006/main" sz="5100" i="1">
                        <a:solidFill>
                          <a:srgbClr val="000000"/>
                        </a:solidFill>
                        <a:latin typeface="Cambria Math" panose="02040503050406030204" pitchFamily="18" charset="0"/>
                      </a:rPr>
                      <m:t>f</m:t>
                    </m:r>
                  </m:e>
                  <m:sub>
                    <m:r>
                      <a:rPr xmlns:a="http://schemas.openxmlformats.org/drawingml/2006/main" sz="5100" i="1">
                        <a:solidFill>
                          <a:srgbClr val="000000"/>
                        </a:solidFill>
                        <a:latin typeface="Cambria Math" panose="02040503050406030204" pitchFamily="18" charset="0"/>
                      </a:rPr>
                      <m:t>5</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A</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B</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C</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m:t>
                </m:r>
                <m:sSub>
                  <m:e>
                    <m:r>
                      <a:rPr xmlns:a="http://schemas.openxmlformats.org/drawingml/2006/main" sz="5100" i="1">
                        <a:solidFill>
                          <a:srgbClr val="000000"/>
                        </a:solidFill>
                        <a:latin typeface="Cambria Math" panose="02040503050406030204" pitchFamily="18" charset="0"/>
                      </a:rPr>
                      <m:t>f</m:t>
                    </m:r>
                  </m:e>
                  <m:sub>
                    <m:r>
                      <a:rPr xmlns:a="http://schemas.openxmlformats.org/drawingml/2006/main" sz="5100" i="1">
                        <a:solidFill>
                          <a:srgbClr val="000000"/>
                        </a:solidFill>
                        <a:latin typeface="Cambria Math" panose="02040503050406030204" pitchFamily="18" charset="0"/>
                      </a:rPr>
                      <m:t>6</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E</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C</m:t>
                </m:r>
                <m:r>
                  <a:rPr xmlns:a="http://schemas.openxmlformats.org/drawingml/2006/main" sz="5100" i="1">
                    <a:solidFill>
                      <a:srgbClr val="000000"/>
                    </a:solidFill>
                    <a:latin typeface="Cambria Math" panose="02040503050406030204" pitchFamily="18" charset="0"/>
                  </a:rPr>
                  <m:t>)</m:t>
                </m:r>
              </m:oMath>
            </a14:m>
            <a:r>
              <a:rPr sz="4200">
                <a:solidFill>
                  <a:srgbClr val="000000"/>
                </a:solidFill>
                <a:latin typeface="Helvetica Neue Light"/>
                <a:ea typeface="Helvetica Neue Light"/>
                <a:cs typeface="Helvetica Neue Light"/>
                <a:sym typeface="Helvetica Neue Light"/>
              </a:rPr>
              <a:t>,</a:t>
            </a:r>
            <a:br>
              <a:rPr sz="4200">
                <a:solidFill>
                  <a:srgbClr val="000000"/>
                </a:solidFill>
                <a:latin typeface="Helvetica Neue Light"/>
                <a:ea typeface="Helvetica Neue Light"/>
                <a:cs typeface="Helvetica Neue Light"/>
                <a:sym typeface="Helvetica Neue Light"/>
              </a:rPr>
            </a:br>
            <a:r>
              <a:rPr sz="4200">
                <a:solidFill>
                  <a:srgbClr val="000000"/>
                </a:solidFill>
                <a:latin typeface="Helvetica Neue Light"/>
                <a:ea typeface="Helvetica Neue Light"/>
                <a:cs typeface="Helvetica Neue Light"/>
                <a:sym typeface="Helvetica Neue Light"/>
              </a:rPr>
              <a:t>     Add </a:t>
            </a:r>
            <a14:m>
              <m:oMath>
                <m:sSub>
                  <m:e>
                    <m:r>
                      <a:rPr xmlns:a="http://schemas.openxmlformats.org/drawingml/2006/main" sz="5100" i="1">
                        <a:solidFill>
                          <a:srgbClr val="000000"/>
                        </a:solidFill>
                        <a:latin typeface="Cambria Math" panose="02040503050406030204" pitchFamily="18" charset="0"/>
                      </a:rPr>
                      <m:t>f</m:t>
                    </m:r>
                  </m:e>
                  <m:sub>
                    <m:r>
                      <a:rPr xmlns:a="http://schemas.openxmlformats.org/drawingml/2006/main" sz="5100" i="1">
                        <a:solidFill>
                          <a:srgbClr val="000000"/>
                        </a:solidFill>
                        <a:latin typeface="Cambria Math" panose="02040503050406030204" pitchFamily="18" charset="0"/>
                      </a:rPr>
                      <m:t>7</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A</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B</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D</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E</m:t>
                </m:r>
                <m:r>
                  <a:rPr xmlns:a="http://schemas.openxmlformats.org/drawingml/2006/main" sz="5100" i="1">
                    <a:solidFill>
                      <a:srgbClr val="000000"/>
                    </a:solidFill>
                    <a:latin typeface="Cambria Math" panose="02040503050406030204" pitchFamily="18" charset="0"/>
                  </a:rPr>
                  <m:t>)</m:t>
                </m:r>
              </m:oMath>
            </a14:m>
            <a:endParaRPr sz="4200"/>
          </a:p>
          <a:p>
            <a:pPr marL="586740" indent="-586740" defTabSz="788669">
              <a:spcBef>
                <a:spcPts val="3400"/>
              </a:spcBef>
              <a:defRPr sz="4200"/>
            </a:pPr>
            <a:r>
              <a:t>Which variable creates the </a:t>
            </a:r>
            <a:r>
              <a:rPr>
                <a:solidFill>
                  <a:srgbClr val="027001"/>
                </a:solidFill>
                <a:latin typeface="Helvetica Neue Medium"/>
                <a:ea typeface="Helvetica Neue Medium"/>
                <a:cs typeface="Helvetica Neue Medium"/>
                <a:sym typeface="Helvetica Neue Medium"/>
              </a:rPr>
              <a:t>smallest</a:t>
            </a:r>
            <a:r>
              <a:t> new factor when it is eliminated?</a:t>
            </a:r>
          </a:p>
          <a:p>
            <a:pPr lvl="2" marL="1375788" indent="-522349" defTabSz="788669">
              <a:spcBef>
                <a:spcPts val="1500"/>
              </a:spcBef>
              <a:defRPr sz="5100">
                <a:solidFill>
                  <a:srgbClr val="017000"/>
                </a:solidFill>
                <a:latin typeface="Cambria Math"/>
                <a:ea typeface="Cambria Math"/>
                <a:cs typeface="Cambria Math"/>
                <a:sym typeface="Cambria Math"/>
              </a:defRPr>
            </a:pPr>
            <a14:m>
              <m:oMath>
                <m:r>
                  <a:rPr xmlns:a="http://schemas.openxmlformats.org/drawingml/2006/main" sz="5100" i="1">
                    <a:solidFill>
                      <a:srgbClr val="017000"/>
                    </a:solidFill>
                    <a:latin typeface="Cambria Math" panose="02040503050406030204" pitchFamily="18" charset="0"/>
                  </a:rPr>
                  <m:t>Z</m:t>
                </m:r>
              </m:oMath>
            </a14:m>
            <a:r>
              <a:rPr sz="4200">
                <a:solidFill>
                  <a:srgbClr val="000000"/>
                </a:solidFill>
                <a:latin typeface="Helvetica Neue Light"/>
                <a:ea typeface="Helvetica Neue Light"/>
                <a:cs typeface="Helvetica Neue Light"/>
                <a:sym typeface="Helvetica Neue Light"/>
              </a:rPr>
              <a:t>: Remove </a:t>
            </a:r>
            <a14:m>
              <m:oMath>
                <m:sSub>
                  <m:e>
                    <m:r>
                      <a:rPr xmlns:a="http://schemas.openxmlformats.org/drawingml/2006/main" sz="5100" i="1">
                        <a:solidFill>
                          <a:srgbClr val="000000"/>
                        </a:solidFill>
                        <a:latin typeface="Cambria Math" panose="02040503050406030204" pitchFamily="18" charset="0"/>
                      </a:rPr>
                      <m:t>f</m:t>
                    </m:r>
                  </m:e>
                  <m:sub>
                    <m:r>
                      <a:rPr xmlns:a="http://schemas.openxmlformats.org/drawingml/2006/main" sz="5100" i="1">
                        <a:solidFill>
                          <a:srgbClr val="000000"/>
                        </a:solidFill>
                        <a:latin typeface="Cambria Math" panose="02040503050406030204" pitchFamily="18" charset="0"/>
                      </a:rPr>
                      <m:t>1</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Z</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B</m:t>
                </m:r>
                <m:r>
                  <a:rPr xmlns:a="http://schemas.openxmlformats.org/drawingml/2006/main" sz="5100" i="1">
                    <a:solidFill>
                      <a:srgbClr val="000000"/>
                    </a:solidFill>
                    <a:latin typeface="Cambria Math" panose="02040503050406030204" pitchFamily="18" charset="0"/>
                  </a:rPr>
                  <m:t>)</m:t>
                </m:r>
              </m:oMath>
            </a14:m>
            <a:r>
              <a:rPr sz="4200">
                <a:solidFill>
                  <a:srgbClr val="000000"/>
                </a:solidFill>
                <a:latin typeface="Helvetica Neue Light"/>
                <a:ea typeface="Helvetica Neue Light"/>
                <a:cs typeface="Helvetica Neue Light"/>
                <a:sym typeface="Helvetica Neue Light"/>
              </a:rPr>
              <a:t>, add </a:t>
            </a:r>
            <a14:m>
              <m:oMath>
                <m:sSub>
                  <m:e>
                    <m:r>
                      <a:rPr xmlns:a="http://schemas.openxmlformats.org/drawingml/2006/main" sz="5100" i="1">
                        <a:solidFill>
                          <a:srgbClr val="000000"/>
                        </a:solidFill>
                        <a:latin typeface="Cambria Math" panose="02040503050406030204" pitchFamily="18" charset="0"/>
                      </a:rPr>
                      <m:t>f</m:t>
                    </m:r>
                  </m:e>
                  <m:sub>
                    <m:r>
                      <a:rPr xmlns:a="http://schemas.openxmlformats.org/drawingml/2006/main" sz="5100" i="1">
                        <a:solidFill>
                          <a:srgbClr val="000000"/>
                        </a:solidFill>
                        <a:latin typeface="Cambria Math" panose="02040503050406030204" pitchFamily="18" charset="0"/>
                      </a:rPr>
                      <m:t>7</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B</m:t>
                </m:r>
                <m:r>
                  <a:rPr xmlns:a="http://schemas.openxmlformats.org/drawingml/2006/main" sz="5100" i="1">
                    <a:solidFill>
                      <a:srgbClr val="000000"/>
                    </a:solidFill>
                    <a:latin typeface="Cambria Math" panose="02040503050406030204" pitchFamily="18" charset="0"/>
                  </a:rPr>
                  <m:t>)</m:t>
                </m:r>
              </m:oMath>
            </a14:m>
            <a:endParaRPr sz="4200"/>
          </a:p>
          <a:p>
            <a:pPr lvl="2" marL="1440177" indent="-586738" defTabSz="788669">
              <a:spcBef>
                <a:spcPts val="1500"/>
              </a:spcBef>
              <a:defRPr sz="4200"/>
            </a:pPr>
            <a:r>
              <a:t>(</a:t>
            </a:r>
            <a14:m>
              <m:oMath>
                <m:r>
                  <a:rPr xmlns:a="http://schemas.openxmlformats.org/drawingml/2006/main" sz="5100" i="1">
                    <a:solidFill>
                      <a:srgbClr val="000000"/>
                    </a:solidFill>
                    <a:latin typeface="Cambria Math" panose="02040503050406030204" pitchFamily="18" charset="0"/>
                  </a:rPr>
                  <m:t>E</m:t>
                </m:r>
              </m:oMath>
            </a14:m>
            <a:r>
              <a:t> would also work)</a:t>
            </a:r>
          </a:p>
          <a:p>
            <a:pPr lvl="2" marL="1440177" indent="-586738" defTabSz="788669">
              <a:spcBef>
                <a:spcPts val="1500"/>
              </a:spcBef>
              <a:defRPr sz="4200"/>
            </a:pPr>
            <a:r>
              <a:t>Number of </a:t>
            </a:r>
            <a:r>
              <a:rPr>
                <a:solidFill>
                  <a:srgbClr val="C82506"/>
                </a:solidFill>
                <a:latin typeface="Helvetica Neue Medium"/>
                <a:ea typeface="Helvetica Neue Medium"/>
                <a:cs typeface="Helvetica Neue Medium"/>
                <a:sym typeface="Helvetica Neue Medium"/>
              </a:rPr>
              <a:t>rows</a:t>
            </a:r>
            <a:r>
              <a:t> is what matters, not number of arguments</a:t>
            </a:r>
          </a:p>
          <a:p>
            <a:pPr lvl="3" marL="1866900" indent="-586738" defTabSz="788669">
              <a:spcBef>
                <a:spcPts val="1500"/>
              </a:spcBef>
              <a:defRPr sz="4200"/>
            </a:pPr>
            <a:r>
              <a:t>(But if every variable has the same size domain, then these are equivalent)</a:t>
            </a:r>
          </a:p>
        </p:txBody>
      </p:sp>
      <p:grpSp>
        <p:nvGrpSpPr>
          <p:cNvPr id="416" name="Group"/>
          <p:cNvGrpSpPr/>
          <p:nvPr/>
        </p:nvGrpSpPr>
        <p:grpSpPr>
          <a:xfrm>
            <a:off x="20325451" y="611559"/>
            <a:ext cx="3787108" cy="7078590"/>
            <a:chOff x="-1" y="-2"/>
            <a:chExt cx="3787107" cy="7078589"/>
          </a:xfrm>
        </p:grpSpPr>
        <p:grpSp>
          <p:nvGrpSpPr>
            <p:cNvPr id="412" name="Group"/>
            <p:cNvGrpSpPr/>
            <p:nvPr/>
          </p:nvGrpSpPr>
          <p:grpSpPr>
            <a:xfrm>
              <a:off x="31746" y="-3"/>
              <a:ext cx="3100068" cy="6756955"/>
              <a:chOff x="-2" y="-1"/>
              <a:chExt cx="3100067" cy="6756953"/>
            </a:xfrm>
          </p:grpSpPr>
          <p:grpSp>
            <p:nvGrpSpPr>
              <p:cNvPr id="390" name="B"/>
              <p:cNvGrpSpPr/>
              <p:nvPr/>
            </p:nvGrpSpPr>
            <p:grpSpPr>
              <a:xfrm>
                <a:off x="1830059" y="1828980"/>
                <a:ext cx="1270007" cy="1270007"/>
                <a:chOff x="0" y="-1"/>
                <a:chExt cx="1270006" cy="1270006"/>
              </a:xfrm>
            </p:grpSpPr>
            <p:sp>
              <p:nvSpPr>
                <p:cNvPr id="388" name="Circle"/>
                <p:cNvSpPr/>
                <p:nvPr/>
              </p:nvSpPr>
              <p:spPr>
                <a:xfrm>
                  <a:off x="-1" y="-2"/>
                  <a:ext cx="1270007" cy="1270007"/>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a:latin typeface="Helvetica Neue Light"/>
                      <a:ea typeface="Helvetica Neue Light"/>
                      <a:cs typeface="Helvetica Neue Light"/>
                      <a:sym typeface="Helvetica Neue Light"/>
                    </a:defRPr>
                  </a:pPr>
                </a:p>
              </p:txBody>
            </p:sp>
            <p:sp>
              <p:nvSpPr>
                <p:cNvPr id="389" name="B"/>
                <p:cNvSpPr txBox="1"/>
                <p:nvPr/>
              </p:nvSpPr>
              <p:spPr>
                <a:xfrm>
                  <a:off x="217736" y="321807"/>
                  <a:ext cx="834532" cy="6263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a:latin typeface="Helvetica Neue Light"/>
                      <a:ea typeface="Helvetica Neue Light"/>
                      <a:cs typeface="Helvetica Neue Light"/>
                      <a:sym typeface="Helvetica Neue Light"/>
                    </a:defRPr>
                  </a:lvl1pPr>
                </a:lstStyle>
                <a:p>
                  <a:pPr/>
                  <a:r>
                    <a:t>B</a:t>
                  </a:r>
                </a:p>
              </p:txBody>
            </p:sp>
          </p:grpSp>
          <p:grpSp>
            <p:nvGrpSpPr>
              <p:cNvPr id="393" name="Z"/>
              <p:cNvGrpSpPr/>
              <p:nvPr/>
            </p:nvGrpSpPr>
            <p:grpSpPr>
              <a:xfrm>
                <a:off x="-3" y="1828980"/>
                <a:ext cx="1270010" cy="1270007"/>
                <a:chOff x="0" y="-1"/>
                <a:chExt cx="1270008" cy="1270006"/>
              </a:xfrm>
            </p:grpSpPr>
            <p:sp>
              <p:nvSpPr>
                <p:cNvPr id="391" name="Circle"/>
                <p:cNvSpPr/>
                <p:nvPr/>
              </p:nvSpPr>
              <p:spPr>
                <a:xfrm>
                  <a:off x="-1" y="-2"/>
                  <a:ext cx="1270009" cy="1270007"/>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a:latin typeface="Helvetica Neue Light"/>
                      <a:ea typeface="Helvetica Neue Light"/>
                      <a:cs typeface="Helvetica Neue Light"/>
                      <a:sym typeface="Helvetica Neue Light"/>
                    </a:defRPr>
                  </a:pPr>
                </a:p>
              </p:txBody>
            </p:sp>
            <p:sp>
              <p:nvSpPr>
                <p:cNvPr id="392" name="Z"/>
                <p:cNvSpPr txBox="1"/>
                <p:nvPr/>
              </p:nvSpPr>
              <p:spPr>
                <a:xfrm>
                  <a:off x="217737" y="321807"/>
                  <a:ext cx="834530" cy="6263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a:latin typeface="Helvetica Neue Light"/>
                      <a:ea typeface="Helvetica Neue Light"/>
                      <a:cs typeface="Helvetica Neue Light"/>
                      <a:sym typeface="Helvetica Neue Light"/>
                    </a:defRPr>
                  </a:lvl1pPr>
                </a:lstStyle>
                <a:p>
                  <a:pPr/>
                  <a:r>
                    <a:t>Z</a:t>
                  </a:r>
                </a:p>
              </p:txBody>
            </p:sp>
          </p:grpSp>
          <p:grpSp>
            <p:nvGrpSpPr>
              <p:cNvPr id="396" name="D"/>
              <p:cNvGrpSpPr/>
              <p:nvPr/>
            </p:nvGrpSpPr>
            <p:grpSpPr>
              <a:xfrm>
                <a:off x="-3" y="3657963"/>
                <a:ext cx="1270010" cy="1270007"/>
                <a:chOff x="0" y="-1"/>
                <a:chExt cx="1270008" cy="1270006"/>
              </a:xfrm>
            </p:grpSpPr>
            <p:sp>
              <p:nvSpPr>
                <p:cNvPr id="394" name="Circle"/>
                <p:cNvSpPr/>
                <p:nvPr/>
              </p:nvSpPr>
              <p:spPr>
                <a:xfrm>
                  <a:off x="-1" y="-2"/>
                  <a:ext cx="1270009" cy="1270007"/>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a:latin typeface="Helvetica Neue Light"/>
                      <a:ea typeface="Helvetica Neue Light"/>
                      <a:cs typeface="Helvetica Neue Light"/>
                      <a:sym typeface="Helvetica Neue Light"/>
                    </a:defRPr>
                  </a:pPr>
                </a:p>
              </p:txBody>
            </p:sp>
            <p:sp>
              <p:nvSpPr>
                <p:cNvPr id="395" name="D"/>
                <p:cNvSpPr txBox="1"/>
                <p:nvPr/>
              </p:nvSpPr>
              <p:spPr>
                <a:xfrm>
                  <a:off x="217737" y="321807"/>
                  <a:ext cx="834530" cy="6263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a:latin typeface="Helvetica Neue Light"/>
                      <a:ea typeface="Helvetica Neue Light"/>
                      <a:cs typeface="Helvetica Neue Light"/>
                      <a:sym typeface="Helvetica Neue Light"/>
                    </a:defRPr>
                  </a:lvl1pPr>
                </a:lstStyle>
                <a:p>
                  <a:pPr/>
                  <a:r>
                    <a:t>D</a:t>
                  </a:r>
                </a:p>
              </p:txBody>
            </p:sp>
          </p:grpSp>
          <p:grpSp>
            <p:nvGrpSpPr>
              <p:cNvPr id="399" name="C"/>
              <p:cNvGrpSpPr/>
              <p:nvPr/>
            </p:nvGrpSpPr>
            <p:grpSpPr>
              <a:xfrm>
                <a:off x="1830059" y="3657963"/>
                <a:ext cx="1270007" cy="1270007"/>
                <a:chOff x="0" y="-1"/>
                <a:chExt cx="1270006" cy="1270006"/>
              </a:xfrm>
            </p:grpSpPr>
            <p:sp>
              <p:nvSpPr>
                <p:cNvPr id="397" name="Circle"/>
                <p:cNvSpPr/>
                <p:nvPr/>
              </p:nvSpPr>
              <p:spPr>
                <a:xfrm>
                  <a:off x="-1" y="-2"/>
                  <a:ext cx="1270007" cy="1270007"/>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a:latin typeface="Helvetica Neue Light"/>
                      <a:ea typeface="Helvetica Neue Light"/>
                      <a:cs typeface="Helvetica Neue Light"/>
                      <a:sym typeface="Helvetica Neue Light"/>
                    </a:defRPr>
                  </a:pPr>
                </a:p>
              </p:txBody>
            </p:sp>
            <p:sp>
              <p:nvSpPr>
                <p:cNvPr id="398" name="C"/>
                <p:cNvSpPr txBox="1"/>
                <p:nvPr/>
              </p:nvSpPr>
              <p:spPr>
                <a:xfrm>
                  <a:off x="217736" y="321807"/>
                  <a:ext cx="834532" cy="6263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a:latin typeface="Helvetica Neue Light"/>
                      <a:ea typeface="Helvetica Neue Light"/>
                      <a:cs typeface="Helvetica Neue Light"/>
                      <a:sym typeface="Helvetica Neue Light"/>
                    </a:defRPr>
                  </a:lvl1pPr>
                </a:lstStyle>
                <a:p>
                  <a:pPr/>
                  <a:r>
                    <a:t>C</a:t>
                  </a:r>
                </a:p>
              </p:txBody>
            </p:sp>
          </p:grpSp>
          <p:sp>
            <p:nvSpPr>
              <p:cNvPr id="400" name="Connection Line"/>
              <p:cNvSpPr/>
              <p:nvPr/>
            </p:nvSpPr>
            <p:spPr>
              <a:xfrm flipH="1">
                <a:off x="635001" y="2463982"/>
                <a:ext cx="1830063" cy="3"/>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01" name="Connection Line"/>
              <p:cNvSpPr/>
              <p:nvPr/>
            </p:nvSpPr>
            <p:spPr>
              <a:xfrm flipV="1">
                <a:off x="2465062" y="2463982"/>
                <a:ext cx="3" cy="1828985"/>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02" name="Connection Line"/>
              <p:cNvSpPr/>
              <p:nvPr/>
            </p:nvSpPr>
            <p:spPr>
              <a:xfrm flipH="1">
                <a:off x="635001" y="4292964"/>
                <a:ext cx="1830063" cy="3"/>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grpSp>
            <p:nvGrpSpPr>
              <p:cNvPr id="405" name="A"/>
              <p:cNvGrpSpPr/>
              <p:nvPr/>
            </p:nvGrpSpPr>
            <p:grpSpPr>
              <a:xfrm>
                <a:off x="1830059" y="-2"/>
                <a:ext cx="1270007" cy="1270003"/>
                <a:chOff x="0" y="0"/>
                <a:chExt cx="1270006" cy="1270002"/>
              </a:xfrm>
            </p:grpSpPr>
            <p:sp>
              <p:nvSpPr>
                <p:cNvPr id="403" name="Circle"/>
                <p:cNvSpPr/>
                <p:nvPr/>
              </p:nvSpPr>
              <p:spPr>
                <a:xfrm>
                  <a:off x="-1" y="-1"/>
                  <a:ext cx="1270007" cy="1270004"/>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a:latin typeface="Helvetica Neue Light"/>
                      <a:ea typeface="Helvetica Neue Light"/>
                      <a:cs typeface="Helvetica Neue Light"/>
                      <a:sym typeface="Helvetica Neue Light"/>
                    </a:defRPr>
                  </a:pPr>
                </a:p>
              </p:txBody>
            </p:sp>
            <p:sp>
              <p:nvSpPr>
                <p:cNvPr id="404" name="A"/>
                <p:cNvSpPr txBox="1"/>
                <p:nvPr/>
              </p:nvSpPr>
              <p:spPr>
                <a:xfrm>
                  <a:off x="217736" y="321807"/>
                  <a:ext cx="834532" cy="6263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a:latin typeface="Helvetica Neue Light"/>
                      <a:ea typeface="Helvetica Neue Light"/>
                      <a:cs typeface="Helvetica Neue Light"/>
                      <a:sym typeface="Helvetica Neue Light"/>
                    </a:defRPr>
                  </a:lvl1pPr>
                </a:lstStyle>
                <a:p>
                  <a:pPr/>
                  <a:r>
                    <a:t>A</a:t>
                  </a:r>
                </a:p>
              </p:txBody>
            </p:sp>
          </p:grpSp>
          <p:sp>
            <p:nvSpPr>
              <p:cNvPr id="406" name="Connection Line"/>
              <p:cNvSpPr/>
              <p:nvPr/>
            </p:nvSpPr>
            <p:spPr>
              <a:xfrm flipV="1">
                <a:off x="2465062" y="635000"/>
                <a:ext cx="3" cy="1828985"/>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07" name="Connection Line"/>
              <p:cNvSpPr/>
              <p:nvPr/>
            </p:nvSpPr>
            <p:spPr>
              <a:xfrm flipV="1">
                <a:off x="2465062" y="634999"/>
                <a:ext cx="3" cy="3657968"/>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grpSp>
            <p:nvGrpSpPr>
              <p:cNvPr id="410" name="E"/>
              <p:cNvGrpSpPr/>
              <p:nvPr/>
            </p:nvGrpSpPr>
            <p:grpSpPr>
              <a:xfrm>
                <a:off x="1830059" y="5486946"/>
                <a:ext cx="1270007" cy="1270007"/>
                <a:chOff x="0" y="-1"/>
                <a:chExt cx="1270006" cy="1270006"/>
              </a:xfrm>
            </p:grpSpPr>
            <p:sp>
              <p:nvSpPr>
                <p:cNvPr id="408" name="Circle"/>
                <p:cNvSpPr/>
                <p:nvPr/>
              </p:nvSpPr>
              <p:spPr>
                <a:xfrm>
                  <a:off x="-1" y="-2"/>
                  <a:ext cx="1270007" cy="1270007"/>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a:latin typeface="Helvetica Neue Light"/>
                      <a:ea typeface="Helvetica Neue Light"/>
                      <a:cs typeface="Helvetica Neue Light"/>
                      <a:sym typeface="Helvetica Neue Light"/>
                    </a:defRPr>
                  </a:pPr>
                </a:p>
              </p:txBody>
            </p:sp>
            <p:sp>
              <p:nvSpPr>
                <p:cNvPr id="409" name="E"/>
                <p:cNvSpPr txBox="1"/>
                <p:nvPr/>
              </p:nvSpPr>
              <p:spPr>
                <a:xfrm>
                  <a:off x="217736" y="321807"/>
                  <a:ext cx="834532" cy="6263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a:latin typeface="Helvetica Neue Light"/>
                      <a:ea typeface="Helvetica Neue Light"/>
                      <a:cs typeface="Helvetica Neue Light"/>
                      <a:sym typeface="Helvetica Neue Light"/>
                    </a:defRPr>
                  </a:lvl1pPr>
                </a:lstStyle>
                <a:p>
                  <a:pPr/>
                  <a:r>
                    <a:t>E</a:t>
                  </a:r>
                </a:p>
              </p:txBody>
            </p:sp>
          </p:grpSp>
          <p:sp>
            <p:nvSpPr>
              <p:cNvPr id="411" name="Connection Line"/>
              <p:cNvSpPr/>
              <p:nvPr/>
            </p:nvSpPr>
            <p:spPr>
              <a:xfrm>
                <a:off x="2465062" y="4292964"/>
                <a:ext cx="3" cy="1828985"/>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grpSp>
        <p:grpSp>
          <p:nvGrpSpPr>
            <p:cNvPr id="415" name="Caption"/>
            <p:cNvGrpSpPr/>
            <p:nvPr/>
          </p:nvGrpSpPr>
          <p:grpSpPr>
            <a:xfrm>
              <a:off x="-2" y="6890294"/>
              <a:ext cx="3787109" cy="188294"/>
              <a:chOff x="0" y="0"/>
              <a:chExt cx="3787107" cy="188292"/>
            </a:xfrm>
          </p:grpSpPr>
          <p:sp>
            <p:nvSpPr>
              <p:cNvPr id="413" name="Rectangle"/>
              <p:cNvSpPr/>
              <p:nvPr/>
            </p:nvSpPr>
            <p:spPr>
              <a:xfrm>
                <a:off x="-1" y="0"/>
                <a:ext cx="3787109" cy="188293"/>
              </a:xfrm>
              <a:prstGeom prst="roundRect">
                <a:avLst>
                  <a:gd name="adj" fmla="val 0"/>
                </a:avLst>
              </a:prstGeom>
              <a:solidFill>
                <a:srgbClr val="000000">
                  <a:alpha val="0"/>
                </a:srgbClr>
              </a:solidFill>
              <a:ln w="12700" cap="flat">
                <a:noFill/>
                <a:miter lim="400000"/>
              </a:ln>
              <a:effectLst/>
            </p:spPr>
            <p:txBody>
              <a:bodyPr wrap="square" lIns="71435" tIns="71435" rIns="71435" bIns="71435" numCol="1" anchor="t">
                <a:noAutofit/>
              </a:bodyPr>
              <a:lstStyle/>
              <a:p>
                <a:pPr>
                  <a:defRPr b="1" sz="600">
                    <a:solidFill>
                      <a:srgbClr val="D6D5D5"/>
                    </a:solidFill>
                    <a:latin typeface="+mn-lt"/>
                    <a:ea typeface="+mn-ea"/>
                    <a:cs typeface="+mn-cs"/>
                    <a:sym typeface="Helvetica Neue"/>
                  </a:defRPr>
                </a:pPr>
              </a:p>
            </p:txBody>
          </p:sp>
          <p:sp>
            <p:nvSpPr>
              <p:cNvPr id="414" name="Bayes Net: E has parent C, D has parent C, B has parent C, Z has parent B, A has parents B and C"/>
              <p:cNvSpPr txBox="1"/>
              <p:nvPr/>
            </p:nvSpPr>
            <p:spPr>
              <a:xfrm>
                <a:off x="-1" y="-1"/>
                <a:ext cx="3787108" cy="1882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Bayes Net: E has parent C, D has parent C, B has parent C, Z has parent B, A has parents B and C</a:t>
                </a:r>
              </a:p>
            </p:txBody>
          </p:sp>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3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38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38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1" fill="hold">
                                  <p:stCondLst>
                                    <p:cond delay="0"/>
                                  </p:stCondLst>
                                  <p:iterate type="el" backwards="0">
                                    <p:tmAbs val="0"/>
                                  </p:iterate>
                                  <p:childTnLst>
                                    <p:set>
                                      <p:cBhvr>
                                        <p:cTn id="30" fill="hold"/>
                                        <p:tgtEl>
                                          <p:spTgt spid="387">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87"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Optimization: Pruning"/>
          <p:cNvSpPr txBox="1"/>
          <p:nvPr>
            <p:ph type="title"/>
          </p:nvPr>
        </p:nvSpPr>
        <p:spPr>
          <a:xfrm>
            <a:off x="2667000" y="357185"/>
            <a:ext cx="19050000" cy="3036099"/>
          </a:xfrm>
          <a:prstGeom prst="rect">
            <a:avLst/>
          </a:prstGeom>
        </p:spPr>
        <p:txBody>
          <a:bodyPr/>
          <a:lstStyle/>
          <a:p>
            <a:pPr/>
            <a:r>
              <a:t>Optimization: Pruning</a:t>
            </a:r>
          </a:p>
        </p:txBody>
      </p:sp>
      <p:sp>
        <p:nvSpPr>
          <p:cNvPr id="419" name="The structure of the graph can allow us to drop leaf nodes that are neither observed nor queried…"/>
          <p:cNvSpPr txBox="1"/>
          <p:nvPr>
            <p:ph type="body" sz="quarter" idx="1"/>
          </p:nvPr>
        </p:nvSpPr>
        <p:spPr>
          <a:xfrm>
            <a:off x="4387453" y="3486863"/>
            <a:ext cx="15609094" cy="3890084"/>
          </a:xfrm>
          <a:prstGeom prst="rect">
            <a:avLst/>
          </a:prstGeom>
        </p:spPr>
        <p:txBody>
          <a:bodyPr/>
          <a:lstStyle/>
          <a:p>
            <a:pPr/>
            <a:r>
              <a:t>The structure of the graph can allow us to </a:t>
            </a:r>
            <a:r>
              <a:rPr>
                <a:solidFill>
                  <a:srgbClr val="C82506"/>
                </a:solidFill>
                <a:latin typeface="Helvetica Neue Medium"/>
                <a:ea typeface="Helvetica Neue Medium"/>
                <a:cs typeface="Helvetica Neue Medium"/>
                <a:sym typeface="Helvetica Neue Medium"/>
              </a:rPr>
              <a:t>drop leaf nodes </a:t>
            </a:r>
            <a:r>
              <a:t>that are </a:t>
            </a:r>
            <a:r>
              <a:rPr>
                <a:solidFill>
                  <a:srgbClr val="C82506"/>
                </a:solidFill>
                <a:latin typeface="Helvetica Neue Medium"/>
                <a:ea typeface="Helvetica Neue Medium"/>
                <a:cs typeface="Helvetica Neue Medium"/>
                <a:sym typeface="Helvetica Neue Medium"/>
              </a:rPr>
              <a:t>neither observed nor queried</a:t>
            </a:r>
            <a:endParaRPr>
              <a:solidFill>
                <a:srgbClr val="C82506"/>
              </a:solidFill>
              <a:latin typeface="Helvetica Neue Medium"/>
              <a:ea typeface="Helvetica Neue Medium"/>
              <a:cs typeface="Helvetica Neue Medium"/>
              <a:sym typeface="Helvetica Neue Medium"/>
            </a:endParaRPr>
          </a:p>
          <a:p>
            <a:pPr lvl="2"/>
            <a:r>
              <a:t>Summing them out for </a:t>
            </a:r>
            <a:r>
              <a:rPr>
                <a:solidFill>
                  <a:srgbClr val="C82506"/>
                </a:solidFill>
                <a:latin typeface="Helvetica Neue Medium"/>
                <a:ea typeface="Helvetica Neue Medium"/>
                <a:cs typeface="Helvetica Neue Medium"/>
                <a:sym typeface="Helvetica Neue Medium"/>
              </a:rPr>
              <a:t>free</a:t>
            </a:r>
            <a:endParaRPr>
              <a:solidFill>
                <a:srgbClr val="C82506"/>
              </a:solidFill>
              <a:latin typeface="Helvetica Neue Medium"/>
              <a:ea typeface="Helvetica Neue Medium"/>
              <a:cs typeface="Helvetica Neue Medium"/>
              <a:sym typeface="Helvetica Neue Medium"/>
            </a:endParaRPr>
          </a:p>
          <a:p>
            <a:pPr/>
            <a:r>
              <a:t>We can </a:t>
            </a:r>
            <a:r>
              <a:rPr>
                <a:solidFill>
                  <a:srgbClr val="C82506"/>
                </a:solidFill>
                <a:latin typeface="Helvetica Neue Medium"/>
                <a:ea typeface="Helvetica Neue Medium"/>
                <a:cs typeface="Helvetica Neue Medium"/>
                <a:sym typeface="Helvetica Neue Medium"/>
              </a:rPr>
              <a:t>repeat</a:t>
            </a:r>
            <a:r>
              <a:t> this process:</a:t>
            </a:r>
          </a:p>
        </p:txBody>
      </p:sp>
      <p:grpSp>
        <p:nvGrpSpPr>
          <p:cNvPr id="422" name="Report"/>
          <p:cNvGrpSpPr/>
          <p:nvPr/>
        </p:nvGrpSpPr>
        <p:grpSpPr>
          <a:xfrm>
            <a:off x="14648941" y="10989802"/>
            <a:ext cx="1993761" cy="854899"/>
            <a:chOff x="0" y="0"/>
            <a:chExt cx="1993760" cy="854898"/>
          </a:xfrm>
        </p:grpSpPr>
        <p:sp>
          <p:nvSpPr>
            <p:cNvPr id="420" name="Oval"/>
            <p:cNvSpPr/>
            <p:nvPr/>
          </p:nvSpPr>
          <p:spPr>
            <a:xfrm>
              <a:off x="-1" y="-1"/>
              <a:ext cx="1993762" cy="854899"/>
            </a:xfrm>
            <a:prstGeom prst="ellipse">
              <a:avLst/>
            </a:prstGeom>
            <a:solidFill>
              <a:srgbClr val="D6D5D5"/>
            </a:solid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sz="1600">
                  <a:latin typeface="Helvetica Neue Light"/>
                  <a:ea typeface="Helvetica Neue Light"/>
                  <a:cs typeface="Helvetica Neue Light"/>
                  <a:sym typeface="Helvetica Neue Light"/>
                </a:defRPr>
              </a:pPr>
            </a:p>
          </p:txBody>
        </p:sp>
        <p:sp>
          <p:nvSpPr>
            <p:cNvPr id="421" name="Report"/>
            <p:cNvSpPr txBox="1"/>
            <p:nvPr/>
          </p:nvSpPr>
          <p:spPr>
            <a:xfrm>
              <a:off x="323729" y="244658"/>
              <a:ext cx="1346302" cy="3655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sz="1600">
                  <a:latin typeface="Helvetica Neue Light"/>
                  <a:ea typeface="Helvetica Neue Light"/>
                  <a:cs typeface="Helvetica Neue Light"/>
                  <a:sym typeface="Helvetica Neue Light"/>
                </a:defRPr>
              </a:lvl1pPr>
            </a:lstStyle>
            <a:p>
              <a:pPr/>
              <a:r>
                <a:t>Report</a:t>
              </a:r>
            </a:p>
          </p:txBody>
        </p:sp>
      </p:grpSp>
      <p:grpSp>
        <p:nvGrpSpPr>
          <p:cNvPr id="425" name="Fire"/>
          <p:cNvGrpSpPr/>
          <p:nvPr/>
        </p:nvGrpSpPr>
        <p:grpSpPr>
          <a:xfrm>
            <a:off x="15938374" y="6531633"/>
            <a:ext cx="1993761" cy="854899"/>
            <a:chOff x="0" y="0"/>
            <a:chExt cx="1993760" cy="854898"/>
          </a:xfrm>
        </p:grpSpPr>
        <p:sp>
          <p:nvSpPr>
            <p:cNvPr id="423" name="Oval"/>
            <p:cNvSpPr/>
            <p:nvPr/>
          </p:nvSpPr>
          <p:spPr>
            <a:xfrm>
              <a:off x="-1" y="-1"/>
              <a:ext cx="1993762" cy="854899"/>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sz="1600">
                  <a:latin typeface="Helvetica Neue Light"/>
                  <a:ea typeface="Helvetica Neue Light"/>
                  <a:cs typeface="Helvetica Neue Light"/>
                  <a:sym typeface="Helvetica Neue Light"/>
                </a:defRPr>
              </a:pPr>
            </a:p>
          </p:txBody>
        </p:sp>
        <p:sp>
          <p:nvSpPr>
            <p:cNvPr id="424" name="Fire"/>
            <p:cNvSpPr txBox="1"/>
            <p:nvPr/>
          </p:nvSpPr>
          <p:spPr>
            <a:xfrm>
              <a:off x="323729" y="244658"/>
              <a:ext cx="1346302" cy="3655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sz="1600">
                  <a:latin typeface="Helvetica Neue Light"/>
                  <a:ea typeface="Helvetica Neue Light"/>
                  <a:cs typeface="Helvetica Neue Light"/>
                  <a:sym typeface="Helvetica Neue Light"/>
                </a:defRPr>
              </a:lvl1pPr>
            </a:lstStyle>
            <a:p>
              <a:pPr/>
              <a:r>
                <a:t>Fire</a:t>
              </a:r>
            </a:p>
          </p:txBody>
        </p:sp>
      </p:grpSp>
      <p:grpSp>
        <p:nvGrpSpPr>
          <p:cNvPr id="428" name="Tampering"/>
          <p:cNvGrpSpPr/>
          <p:nvPr/>
        </p:nvGrpSpPr>
        <p:grpSpPr>
          <a:xfrm>
            <a:off x="13438209" y="6531633"/>
            <a:ext cx="1993761" cy="854899"/>
            <a:chOff x="0" y="0"/>
            <a:chExt cx="1993760" cy="854898"/>
          </a:xfrm>
        </p:grpSpPr>
        <p:sp>
          <p:nvSpPr>
            <p:cNvPr id="426" name="Oval"/>
            <p:cNvSpPr/>
            <p:nvPr/>
          </p:nvSpPr>
          <p:spPr>
            <a:xfrm>
              <a:off x="-1" y="-1"/>
              <a:ext cx="1993762" cy="854899"/>
            </a:xfrm>
            <a:prstGeom prst="ellipse">
              <a:avLst/>
            </a:prstGeom>
            <a:noFill/>
            <a:ln w="63500" cap="flat">
              <a:solidFill>
                <a:srgbClr val="B51600"/>
              </a:solidFill>
              <a:prstDash val="solid"/>
              <a:miter lim="400000"/>
            </a:ln>
            <a:effectLst/>
          </p:spPr>
          <p:txBody>
            <a:bodyPr wrap="square" lIns="71435" tIns="71435" rIns="71435" bIns="71435" numCol="1" anchor="ctr">
              <a:noAutofit/>
            </a:bodyPr>
            <a:lstStyle/>
            <a:p>
              <a:pPr>
                <a:spcBef>
                  <a:spcPts val="3600"/>
                </a:spcBef>
                <a:defRPr sz="1600">
                  <a:latin typeface="Helvetica Neue Light"/>
                  <a:ea typeface="Helvetica Neue Light"/>
                  <a:cs typeface="Helvetica Neue Light"/>
                  <a:sym typeface="Helvetica Neue Light"/>
                </a:defRPr>
              </a:pPr>
            </a:p>
          </p:txBody>
        </p:sp>
        <p:sp>
          <p:nvSpPr>
            <p:cNvPr id="427" name="Tampering"/>
            <p:cNvSpPr txBox="1"/>
            <p:nvPr/>
          </p:nvSpPr>
          <p:spPr>
            <a:xfrm>
              <a:off x="323729" y="244658"/>
              <a:ext cx="1346302" cy="3655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sz="1600">
                  <a:latin typeface="Helvetica Neue Light"/>
                  <a:ea typeface="Helvetica Neue Light"/>
                  <a:cs typeface="Helvetica Neue Light"/>
                  <a:sym typeface="Helvetica Neue Light"/>
                </a:defRPr>
              </a:lvl1pPr>
            </a:lstStyle>
            <a:p>
              <a:pPr/>
              <a:r>
                <a:t>Tampering</a:t>
              </a:r>
            </a:p>
          </p:txBody>
        </p:sp>
      </p:grpSp>
      <p:grpSp>
        <p:nvGrpSpPr>
          <p:cNvPr id="431" name="Alarm"/>
          <p:cNvGrpSpPr/>
          <p:nvPr/>
        </p:nvGrpSpPr>
        <p:grpSpPr>
          <a:xfrm>
            <a:off x="14648941" y="7990133"/>
            <a:ext cx="1993761" cy="854899"/>
            <a:chOff x="0" y="0"/>
            <a:chExt cx="1993760" cy="854898"/>
          </a:xfrm>
        </p:grpSpPr>
        <p:sp>
          <p:nvSpPr>
            <p:cNvPr id="429" name="Oval"/>
            <p:cNvSpPr/>
            <p:nvPr/>
          </p:nvSpPr>
          <p:spPr>
            <a:xfrm>
              <a:off x="-1" y="-1"/>
              <a:ext cx="1993762" cy="854899"/>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sz="1600">
                  <a:latin typeface="Helvetica Neue Light"/>
                  <a:ea typeface="Helvetica Neue Light"/>
                  <a:cs typeface="Helvetica Neue Light"/>
                  <a:sym typeface="Helvetica Neue Light"/>
                </a:defRPr>
              </a:pPr>
            </a:p>
          </p:txBody>
        </p:sp>
        <p:sp>
          <p:nvSpPr>
            <p:cNvPr id="430" name="Alarm"/>
            <p:cNvSpPr txBox="1"/>
            <p:nvPr/>
          </p:nvSpPr>
          <p:spPr>
            <a:xfrm>
              <a:off x="323729" y="244658"/>
              <a:ext cx="1346302" cy="3655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sz="1600">
                  <a:latin typeface="Helvetica Neue Light"/>
                  <a:ea typeface="Helvetica Neue Light"/>
                  <a:cs typeface="Helvetica Neue Light"/>
                  <a:sym typeface="Helvetica Neue Light"/>
                </a:defRPr>
              </a:lvl1pPr>
            </a:lstStyle>
            <a:p>
              <a:pPr/>
              <a:r>
                <a:t>Alarm</a:t>
              </a:r>
            </a:p>
          </p:txBody>
        </p:sp>
      </p:grpSp>
      <p:grpSp>
        <p:nvGrpSpPr>
          <p:cNvPr id="434" name="Leaving"/>
          <p:cNvGrpSpPr/>
          <p:nvPr/>
        </p:nvGrpSpPr>
        <p:grpSpPr>
          <a:xfrm>
            <a:off x="14648941" y="9489967"/>
            <a:ext cx="1993761" cy="854900"/>
            <a:chOff x="0" y="0"/>
            <a:chExt cx="1993760" cy="854898"/>
          </a:xfrm>
        </p:grpSpPr>
        <p:sp>
          <p:nvSpPr>
            <p:cNvPr id="432" name="Oval"/>
            <p:cNvSpPr/>
            <p:nvPr/>
          </p:nvSpPr>
          <p:spPr>
            <a:xfrm>
              <a:off x="-1" y="-1"/>
              <a:ext cx="1993762" cy="854899"/>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sz="1600">
                  <a:latin typeface="Helvetica Neue Light"/>
                  <a:ea typeface="Helvetica Neue Light"/>
                  <a:cs typeface="Helvetica Neue Light"/>
                  <a:sym typeface="Helvetica Neue Light"/>
                </a:defRPr>
              </a:pPr>
            </a:p>
          </p:txBody>
        </p:sp>
        <p:sp>
          <p:nvSpPr>
            <p:cNvPr id="433" name="Leaving"/>
            <p:cNvSpPr txBox="1"/>
            <p:nvPr/>
          </p:nvSpPr>
          <p:spPr>
            <a:xfrm>
              <a:off x="323729" y="244658"/>
              <a:ext cx="1346302" cy="3655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sz="1600">
                  <a:latin typeface="Helvetica Neue Light"/>
                  <a:ea typeface="Helvetica Neue Light"/>
                  <a:cs typeface="Helvetica Neue Light"/>
                  <a:sym typeface="Helvetica Neue Light"/>
                </a:defRPr>
              </a:lvl1pPr>
            </a:lstStyle>
            <a:p>
              <a:pPr/>
              <a:r>
                <a:t>Leaving</a:t>
              </a:r>
            </a:p>
          </p:txBody>
        </p:sp>
      </p:grpSp>
      <p:sp>
        <p:nvSpPr>
          <p:cNvPr id="435" name="Connection Line"/>
          <p:cNvSpPr/>
          <p:nvPr/>
        </p:nvSpPr>
        <p:spPr>
          <a:xfrm flipH="1" flipV="1">
            <a:off x="14793090" y="7390347"/>
            <a:ext cx="494703" cy="595940"/>
          </a:xfrm>
          <a:prstGeom prst="line">
            <a:avLst/>
          </a:prstGeom>
          <a:ln w="25400">
            <a:solidFill>
              <a:srgbClr val="000000"/>
            </a:solidFill>
            <a:miter lim="400000"/>
            <a:headEnd type="triangle"/>
          </a:ln>
        </p:spPr>
        <p:txBody>
          <a:bodyPr lIns="45718" tIns="45718" rIns="45718" bIns="45718"/>
          <a:lstStyle/>
          <a:p>
            <a:pPr/>
          </a:p>
        </p:txBody>
      </p:sp>
      <p:sp>
        <p:nvSpPr>
          <p:cNvPr id="436" name="Connection Line"/>
          <p:cNvSpPr/>
          <p:nvPr/>
        </p:nvSpPr>
        <p:spPr>
          <a:xfrm flipV="1">
            <a:off x="15645820" y="8876751"/>
            <a:ext cx="1" cy="581469"/>
          </a:xfrm>
          <a:prstGeom prst="line">
            <a:avLst/>
          </a:prstGeom>
          <a:ln w="25400">
            <a:solidFill>
              <a:srgbClr val="000000"/>
            </a:solidFill>
            <a:miter lim="400000"/>
            <a:headEnd type="triangle"/>
          </a:ln>
        </p:spPr>
        <p:txBody>
          <a:bodyPr lIns="45718" tIns="45718" rIns="45718" bIns="45718"/>
          <a:lstStyle/>
          <a:p>
            <a:pPr/>
          </a:p>
        </p:txBody>
      </p:sp>
      <p:sp>
        <p:nvSpPr>
          <p:cNvPr id="437" name="Connection Line"/>
          <p:cNvSpPr/>
          <p:nvPr/>
        </p:nvSpPr>
        <p:spPr>
          <a:xfrm flipH="1" flipV="1">
            <a:off x="17414420" y="7366654"/>
            <a:ext cx="756314" cy="643309"/>
          </a:xfrm>
          <a:prstGeom prst="line">
            <a:avLst/>
          </a:prstGeom>
          <a:ln w="25400">
            <a:solidFill>
              <a:srgbClr val="000000"/>
            </a:solidFill>
            <a:miter lim="400000"/>
            <a:headEnd type="triangle"/>
          </a:ln>
        </p:spPr>
        <p:txBody>
          <a:bodyPr lIns="45718" tIns="45718" rIns="45718" bIns="45718"/>
          <a:lstStyle/>
          <a:p>
            <a:pPr/>
          </a:p>
        </p:txBody>
      </p:sp>
      <p:sp>
        <p:nvSpPr>
          <p:cNvPr id="438" name="Connection Line"/>
          <p:cNvSpPr/>
          <p:nvPr/>
        </p:nvSpPr>
        <p:spPr>
          <a:xfrm flipV="1">
            <a:off x="16024116" y="7386962"/>
            <a:ext cx="532857" cy="602723"/>
          </a:xfrm>
          <a:prstGeom prst="line">
            <a:avLst/>
          </a:prstGeom>
          <a:ln w="25400">
            <a:solidFill>
              <a:srgbClr val="000000"/>
            </a:solidFill>
            <a:miter lim="400000"/>
            <a:headEnd type="triangle"/>
          </a:ln>
        </p:spPr>
        <p:txBody>
          <a:bodyPr lIns="45718" tIns="45718" rIns="45718" bIns="45718"/>
          <a:lstStyle/>
          <a:p>
            <a:pPr/>
          </a:p>
        </p:txBody>
      </p:sp>
      <p:sp>
        <p:nvSpPr>
          <p:cNvPr id="439" name="Connection Line"/>
          <p:cNvSpPr/>
          <p:nvPr/>
        </p:nvSpPr>
        <p:spPr>
          <a:xfrm flipV="1">
            <a:off x="15645820" y="10376586"/>
            <a:ext cx="1" cy="581467"/>
          </a:xfrm>
          <a:prstGeom prst="line">
            <a:avLst/>
          </a:prstGeom>
          <a:ln w="25400">
            <a:solidFill>
              <a:srgbClr val="000000"/>
            </a:solidFill>
            <a:miter lim="400000"/>
            <a:headEnd type="triangle"/>
          </a:ln>
        </p:spPr>
        <p:txBody>
          <a:bodyPr lIns="45718" tIns="45718" rIns="45718" bIns="45718"/>
          <a:lstStyle/>
          <a:p>
            <a:pPr/>
          </a:p>
        </p:txBody>
      </p:sp>
      <p:grpSp>
        <p:nvGrpSpPr>
          <p:cNvPr id="442" name="Smoke"/>
          <p:cNvGrpSpPr/>
          <p:nvPr/>
        </p:nvGrpSpPr>
        <p:grpSpPr>
          <a:xfrm>
            <a:off x="17653077" y="7990133"/>
            <a:ext cx="1993761" cy="854899"/>
            <a:chOff x="0" y="0"/>
            <a:chExt cx="1993760" cy="854898"/>
          </a:xfrm>
        </p:grpSpPr>
        <p:sp>
          <p:nvSpPr>
            <p:cNvPr id="440" name="Oval"/>
            <p:cNvSpPr/>
            <p:nvPr/>
          </p:nvSpPr>
          <p:spPr>
            <a:xfrm>
              <a:off x="-1" y="-1"/>
              <a:ext cx="1993762" cy="854899"/>
            </a:xfrm>
            <a:prstGeom prst="ellipse">
              <a:avLst/>
            </a:prstGeom>
            <a:solidFill>
              <a:srgbClr val="D6D5D5"/>
            </a:solid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sz="1600">
                  <a:latin typeface="Helvetica Neue Light"/>
                  <a:ea typeface="Helvetica Neue Light"/>
                  <a:cs typeface="Helvetica Neue Light"/>
                  <a:sym typeface="Helvetica Neue Light"/>
                </a:defRPr>
              </a:pPr>
            </a:p>
          </p:txBody>
        </p:sp>
        <p:sp>
          <p:nvSpPr>
            <p:cNvPr id="441" name="Smoke"/>
            <p:cNvSpPr txBox="1"/>
            <p:nvPr/>
          </p:nvSpPr>
          <p:spPr>
            <a:xfrm>
              <a:off x="323729" y="244658"/>
              <a:ext cx="1346302" cy="3655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sz="1600">
                  <a:latin typeface="Helvetica Neue Light"/>
                  <a:ea typeface="Helvetica Neue Light"/>
                  <a:cs typeface="Helvetica Neue Light"/>
                  <a:sym typeface="Helvetica Neue Light"/>
                </a:defRPr>
              </a:lvl1pPr>
            </a:lstStyle>
            <a:p>
              <a:pPr/>
              <a:r>
                <a:t>Smoke</a:t>
              </a:r>
            </a:p>
          </p:txBody>
        </p:sp>
      </p:grpSp>
      <p:grpSp>
        <p:nvGrpSpPr>
          <p:cNvPr id="445" name="Traffic"/>
          <p:cNvGrpSpPr/>
          <p:nvPr/>
        </p:nvGrpSpPr>
        <p:grpSpPr>
          <a:xfrm>
            <a:off x="20030605" y="9489967"/>
            <a:ext cx="1993761" cy="854900"/>
            <a:chOff x="0" y="0"/>
            <a:chExt cx="1993760" cy="854898"/>
          </a:xfrm>
        </p:grpSpPr>
        <p:sp>
          <p:nvSpPr>
            <p:cNvPr id="443" name="Oval"/>
            <p:cNvSpPr/>
            <p:nvPr/>
          </p:nvSpPr>
          <p:spPr>
            <a:xfrm>
              <a:off x="-1" y="-1"/>
              <a:ext cx="1993762" cy="854899"/>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sz="1600">
                  <a:latin typeface="Helvetica Neue Light"/>
                  <a:ea typeface="Helvetica Neue Light"/>
                  <a:cs typeface="Helvetica Neue Light"/>
                  <a:sym typeface="Helvetica Neue Light"/>
                </a:defRPr>
              </a:pPr>
            </a:p>
          </p:txBody>
        </p:sp>
        <p:sp>
          <p:nvSpPr>
            <p:cNvPr id="444" name="Traffic"/>
            <p:cNvSpPr txBox="1"/>
            <p:nvPr/>
          </p:nvSpPr>
          <p:spPr>
            <a:xfrm>
              <a:off x="323729" y="244658"/>
              <a:ext cx="1346302" cy="3655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sz="1600">
                  <a:latin typeface="Helvetica Neue Light"/>
                  <a:ea typeface="Helvetica Neue Light"/>
                  <a:cs typeface="Helvetica Neue Light"/>
                  <a:sym typeface="Helvetica Neue Light"/>
                </a:defRPr>
              </a:lvl1pPr>
            </a:lstStyle>
            <a:p>
              <a:pPr/>
              <a:r>
                <a:t>Traffic</a:t>
              </a:r>
            </a:p>
          </p:txBody>
        </p:sp>
      </p:grpSp>
      <p:grpSp>
        <p:nvGrpSpPr>
          <p:cNvPr id="448" name="Restaurants Full"/>
          <p:cNvGrpSpPr/>
          <p:nvPr/>
        </p:nvGrpSpPr>
        <p:grpSpPr>
          <a:xfrm>
            <a:off x="20030605" y="11172641"/>
            <a:ext cx="1993761" cy="854899"/>
            <a:chOff x="0" y="0"/>
            <a:chExt cx="1993760" cy="854898"/>
          </a:xfrm>
        </p:grpSpPr>
        <p:sp>
          <p:nvSpPr>
            <p:cNvPr id="446" name="Oval"/>
            <p:cNvSpPr/>
            <p:nvPr/>
          </p:nvSpPr>
          <p:spPr>
            <a:xfrm>
              <a:off x="-1" y="-1"/>
              <a:ext cx="1993762" cy="854899"/>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sz="1600">
                  <a:latin typeface="Helvetica Neue Light"/>
                  <a:ea typeface="Helvetica Neue Light"/>
                  <a:cs typeface="Helvetica Neue Light"/>
                  <a:sym typeface="Helvetica Neue Light"/>
                </a:defRPr>
              </a:pPr>
            </a:p>
          </p:txBody>
        </p:sp>
        <p:sp>
          <p:nvSpPr>
            <p:cNvPr id="447" name="Restaurants Full"/>
            <p:cNvSpPr txBox="1"/>
            <p:nvPr/>
          </p:nvSpPr>
          <p:spPr>
            <a:xfrm>
              <a:off x="323729" y="130358"/>
              <a:ext cx="1346302" cy="5941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sz="1600">
                  <a:latin typeface="Helvetica Neue Light"/>
                  <a:ea typeface="Helvetica Neue Light"/>
                  <a:cs typeface="Helvetica Neue Light"/>
                  <a:sym typeface="Helvetica Neue Light"/>
                </a:defRPr>
              </a:lvl1pPr>
            </a:lstStyle>
            <a:p>
              <a:pPr/>
              <a:r>
                <a:t>Restaurants Full</a:t>
              </a:r>
            </a:p>
          </p:txBody>
        </p:sp>
      </p:grpSp>
      <p:sp>
        <p:nvSpPr>
          <p:cNvPr id="449" name="Connection Line"/>
          <p:cNvSpPr/>
          <p:nvPr/>
        </p:nvSpPr>
        <p:spPr>
          <a:xfrm>
            <a:off x="16674591" y="9911066"/>
            <a:ext cx="3324266" cy="12701"/>
          </a:xfrm>
          <a:custGeom>
            <a:avLst/>
            <a:gdLst/>
            <a:ahLst/>
            <a:cxnLst>
              <a:cxn ang="0">
                <a:pos x="wd2" y="hd2"/>
              </a:cxn>
              <a:cxn ang="5400000">
                <a:pos x="wd2" y="hd2"/>
              </a:cxn>
              <a:cxn ang="10800000">
                <a:pos x="wd2" y="hd2"/>
              </a:cxn>
              <a:cxn ang="16200000">
                <a:pos x="wd2" y="hd2"/>
              </a:cxn>
            </a:cxnLst>
            <a:rect l="0" t="0" r="r" b="b"/>
            <a:pathLst>
              <a:path w="21600" h="16200" fill="norm" stroke="1" extrusionOk="0">
                <a:moveTo>
                  <a:pt x="0" y="0"/>
                </a:moveTo>
                <a:cubicBezTo>
                  <a:pt x="7200" y="21600"/>
                  <a:pt x="14400" y="21600"/>
                  <a:pt x="21600" y="0"/>
                </a:cubicBezTo>
              </a:path>
            </a:pathLst>
          </a:custGeom>
          <a:ln w="25400">
            <a:solidFill>
              <a:srgbClr val="000000"/>
            </a:solidFill>
            <a:miter lim="400000"/>
            <a:tailEnd type="triangle"/>
          </a:ln>
        </p:spPr>
        <p:txBody>
          <a:bodyPr lIns="71435" tIns="71435" rIns="71435" bIns="71435"/>
          <a:lstStyle/>
          <a:p>
            <a:pPr>
              <a:defRPr>
                <a:latin typeface="Helvetica Neue Medium"/>
                <a:ea typeface="Helvetica Neue Medium"/>
                <a:cs typeface="Helvetica Neue Medium"/>
                <a:sym typeface="Helvetica Neue Medium"/>
              </a:defRPr>
            </a:pPr>
          </a:p>
        </p:txBody>
      </p:sp>
      <p:sp>
        <p:nvSpPr>
          <p:cNvPr id="450" name="Connection Line"/>
          <p:cNvSpPr/>
          <p:nvPr/>
        </p:nvSpPr>
        <p:spPr>
          <a:xfrm>
            <a:off x="21021134" y="10376585"/>
            <a:ext cx="12701" cy="764308"/>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16200" y="21600"/>
                </a:moveTo>
                <a:cubicBezTo>
                  <a:pt x="-5400" y="14400"/>
                  <a:pt x="-5400" y="7200"/>
                  <a:pt x="16200" y="0"/>
                </a:cubicBezTo>
              </a:path>
            </a:pathLst>
          </a:custGeom>
          <a:ln w="25400">
            <a:solidFill>
              <a:srgbClr val="000000"/>
            </a:solidFill>
            <a:miter lim="400000"/>
            <a:headEnd type="triangle"/>
          </a:ln>
        </p:spPr>
        <p:txBody>
          <a:bodyPr lIns="71435" tIns="71435" rIns="71435" bIns="71435"/>
          <a:lstStyle/>
          <a:p>
            <a:pPr>
              <a:defRPr>
                <a:latin typeface="Helvetica Neue Medium"/>
                <a:ea typeface="Helvetica Neue Medium"/>
                <a:cs typeface="Helvetica Neue Medium"/>
                <a:sym typeface="Helvetica Neue Medium"/>
              </a:defRPr>
            </a:pPr>
          </a:p>
        </p:txBody>
      </p:sp>
      <p:sp>
        <p:nvSpPr>
          <p:cNvPr id="451" name="Bayes Net: &quot;Restaurants Full&quot; has parent Traffic, Traffic has parent Leaving, Report has parent Leaving, Leaving has parent Alarm, Alarm has parents Tampering and Fire, Smoke has parent Fire, Tampering and Fire have no parents. Smoke and Report are both "/>
          <p:cNvSpPr txBox="1"/>
          <p:nvPr/>
        </p:nvSpPr>
        <p:spPr>
          <a:xfrm>
            <a:off x="11584524" y="12562088"/>
            <a:ext cx="11772111" cy="229639"/>
          </a:xfrm>
          <a:prstGeom prst="rect">
            <a:avLst/>
          </a:prstGeom>
          <a:ln w="12700">
            <a:miter lim="400000"/>
          </a:ln>
          <a:extLst>
            <a:ext uri="{C572A759-6A51-4108-AA02-DFA0A04FC94B}">
              <ma14:wrappingTextBoxFlag xmlns:ma14="http://schemas.microsoft.com/office/mac/drawingml/2011/main" val="1"/>
            </a:ext>
          </a:extLst>
        </p:spPr>
        <p:txBody>
          <a:bodyPr wrap="none" lIns="71435" tIns="71435" rIns="71435" bIns="71435" anchor="ctr">
            <a:spAutoFit/>
          </a:bodyPr>
          <a:lstStyle>
            <a:lvl1pPr>
              <a:defRPr sz="600">
                <a:solidFill>
                  <a:srgbClr val="D6D5D5"/>
                </a:solidFill>
                <a:latin typeface="+mn-lt"/>
                <a:ea typeface="+mn-ea"/>
                <a:cs typeface="+mn-cs"/>
                <a:sym typeface="Helvetica Neue"/>
              </a:defRPr>
            </a:lvl1pPr>
          </a:lstStyle>
          <a:p>
            <a:pPr/>
            <a:r>
              <a:t>Bayes Net: "Restaurants Full" has parent Traffic, Traffic has parent Leaving, Report has parent Leaving, Leaving has parent Alarm, Alarm has parents Tampering and Fire, Smoke has parent Fire, Tampering and Fire have no parents. Smoke and Report are both grey (indicating "observed"), and Tampering has a red border (indicating "queried").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4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xit" nodeType="clickEffect" presetSubtype="0" presetID="1" grpId="2" fill="hold">
                                  <p:stCondLst>
                                    <p:cond delay="0"/>
                                  </p:stCondLst>
                                  <p:iterate type="el" backwards="0">
                                    <p:tmAbs val="0"/>
                                  </p:iterate>
                                  <p:childTnLst>
                                    <p:set>
                                      <p:cBhvr>
                                        <p:cTn id="14" fill="hold">
                                          <p:stCondLst>
                                            <p:cond delay="0"/>
                                          </p:stCondLst>
                                        </p:cTn>
                                        <p:tgtEl>
                                          <p:spTgt spid="450"/>
                                        </p:tgtEl>
                                        <p:attrNameLst>
                                          <p:attrName>style.visibility</p:attrName>
                                        </p:attrNameLst>
                                      </p:cBhvr>
                                      <p:to>
                                        <p:strVal val="hidden"/>
                                      </p:to>
                                    </p:set>
                                  </p:childTnLst>
                                </p:cTn>
                              </p:par>
                            </p:childTnLst>
                          </p:cTn>
                        </p:par>
                        <p:par>
                          <p:cTn id="15" fill="hold">
                            <p:stCondLst>
                              <p:cond delay="0"/>
                            </p:stCondLst>
                            <p:childTnLst>
                              <p:par>
                                <p:cTn id="16" presetClass="exit" nodeType="afterEffect" presetSubtype="0" presetID="1" grpId="3" fill="hold">
                                  <p:stCondLst>
                                    <p:cond delay="0"/>
                                  </p:stCondLst>
                                  <p:iterate type="el" backwards="0">
                                    <p:tmAbs val="0"/>
                                  </p:iterate>
                                  <p:childTnLst>
                                    <p:set>
                                      <p:cBhvr>
                                        <p:cTn id="17" fill="hold">
                                          <p:stCondLst>
                                            <p:cond delay="0"/>
                                          </p:stCondLst>
                                        </p:cTn>
                                        <p:tgtEl>
                                          <p:spTgt spid="44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Class="exit" nodeType="clickEffect" presetSubtype="0" presetID="1" grpId="4" fill="hold">
                                  <p:stCondLst>
                                    <p:cond delay="0"/>
                                  </p:stCondLst>
                                  <p:iterate type="el" backwards="0">
                                    <p:tmAbs val="0"/>
                                  </p:iterate>
                                  <p:childTnLst>
                                    <p:set>
                                      <p:cBhvr>
                                        <p:cTn id="21" fill="hold">
                                          <p:stCondLst>
                                            <p:cond delay="0"/>
                                          </p:stCondLst>
                                        </p:cTn>
                                        <p:tgtEl>
                                          <p:spTgt spid="445"/>
                                        </p:tgtEl>
                                        <p:attrNameLst>
                                          <p:attrName>style.visibility</p:attrName>
                                        </p:attrNameLst>
                                      </p:cBhvr>
                                      <p:to>
                                        <p:strVal val="hidden"/>
                                      </p:to>
                                    </p:set>
                                  </p:childTnLst>
                                </p:cTn>
                              </p:par>
                            </p:childTnLst>
                          </p:cTn>
                        </p:par>
                        <p:par>
                          <p:cTn id="22" fill="hold">
                            <p:stCondLst>
                              <p:cond delay="0"/>
                            </p:stCondLst>
                            <p:childTnLst>
                              <p:par>
                                <p:cTn id="23" presetClass="exit" nodeType="afterEffect" presetSubtype="0" presetID="1" grpId="5" fill="hold">
                                  <p:stCondLst>
                                    <p:cond delay="0"/>
                                  </p:stCondLst>
                                  <p:iterate type="el" backwards="0">
                                    <p:tmAbs val="0"/>
                                  </p:iterate>
                                  <p:childTnLst>
                                    <p:set>
                                      <p:cBhvr>
                                        <p:cTn id="24" fill="hold">
                                          <p:stCondLst>
                                            <p:cond delay="0"/>
                                          </p:stCondLst>
                                        </p:cTn>
                                        <p:tgtEl>
                                          <p:spTgt spid="44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9" grpId="5"/>
      <p:bldP build="p" bldLvl="5" animBg="1" rev="0" advAuto="0" spid="419" grpId="1"/>
      <p:bldP build="whole" bldLvl="1" animBg="1" rev="0" advAuto="0" spid="445" grpId="4"/>
      <p:bldP build="whole" bldLvl="1" animBg="1" rev="0" advAuto="0" spid="450" grpId="2"/>
      <p:bldP build="whole" bldLvl="1" animBg="1" rev="0" advAuto="0" spid="448" grpId="3"/>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3" name="Optimization: Preprocessing"/>
          <p:cNvSpPr txBox="1"/>
          <p:nvPr>
            <p:ph type="title"/>
          </p:nvPr>
        </p:nvSpPr>
        <p:spPr>
          <a:xfrm>
            <a:off x="2667000" y="357185"/>
            <a:ext cx="19050000" cy="3036099"/>
          </a:xfrm>
          <a:prstGeom prst="rect">
            <a:avLst/>
          </a:prstGeom>
        </p:spPr>
        <p:txBody>
          <a:bodyPr/>
          <a:lstStyle/>
          <a:p>
            <a:pPr/>
            <a:r>
              <a:t>Optimization: Preprocessing</a:t>
            </a:r>
          </a:p>
        </p:txBody>
      </p:sp>
      <p:sp>
        <p:nvSpPr>
          <p:cNvPr id="454" name="Finally, if we know that we are always going to be observing and/or querying the same variables, we can preprocess our graph; e.g.:…"/>
          <p:cNvSpPr txBox="1"/>
          <p:nvPr>
            <p:ph type="body" idx="1"/>
          </p:nvPr>
        </p:nvSpPr>
        <p:spPr>
          <a:xfrm>
            <a:off x="2667000" y="3468246"/>
            <a:ext cx="19050000" cy="8840394"/>
          </a:xfrm>
          <a:prstGeom prst="rect">
            <a:avLst/>
          </a:prstGeom>
        </p:spPr>
        <p:txBody>
          <a:bodyPr/>
          <a:lstStyle/>
          <a:p>
            <a:pPr marL="0" indent="0">
              <a:buSzTx/>
              <a:buNone/>
            </a:pPr>
            <a:r>
              <a:t>Finally, if we know that we are always going to be observing and/or querying the same variables, we can </a:t>
            </a:r>
            <a:r>
              <a:rPr>
                <a:solidFill>
                  <a:srgbClr val="C82506"/>
                </a:solidFill>
                <a:latin typeface="Helvetica Neue Medium"/>
                <a:ea typeface="Helvetica Neue Medium"/>
                <a:cs typeface="Helvetica Neue Medium"/>
                <a:sym typeface="Helvetica Neue Medium"/>
              </a:rPr>
              <a:t>preprocess</a:t>
            </a:r>
            <a:r>
              <a:t> our graph; e.g.:</a:t>
            </a:r>
          </a:p>
          <a:p>
            <a:pPr lvl="1" marL="1508125" indent="-873125">
              <a:buSzPct val="100000"/>
              <a:buAutoNum type="arabicPeriod" startAt="1"/>
              <a:defRPr>
                <a:solidFill>
                  <a:srgbClr val="004D80"/>
                </a:solidFill>
                <a:latin typeface="Helvetica Neue Medium"/>
                <a:ea typeface="Helvetica Neue Medium"/>
                <a:cs typeface="Helvetica Neue Medium"/>
                <a:sym typeface="Helvetica Neue Medium"/>
              </a:defRPr>
            </a:pPr>
            <a:r>
              <a:t>Precompute</a:t>
            </a:r>
            <a:r>
              <a:rPr>
                <a:solidFill>
                  <a:srgbClr val="000000"/>
                </a:solidFill>
                <a:latin typeface="Helvetica Neue Light"/>
                <a:ea typeface="Helvetica Neue Light"/>
                <a:cs typeface="Helvetica Neue Light"/>
                <a:sym typeface="Helvetica Neue Light"/>
              </a:rPr>
              <a:t> the </a:t>
            </a:r>
            <a:r>
              <a:rPr>
                <a:solidFill>
                  <a:srgbClr val="C82506"/>
                </a:solidFill>
              </a:rPr>
              <a:t>joint distribution</a:t>
            </a:r>
            <a:r>
              <a:rPr>
                <a:solidFill>
                  <a:srgbClr val="000000"/>
                </a:solidFill>
                <a:latin typeface="Helvetica Neue Light"/>
                <a:ea typeface="Helvetica Neue Light"/>
                <a:cs typeface="Helvetica Neue Light"/>
                <a:sym typeface="Helvetica Neue Light"/>
              </a:rPr>
              <a:t> of all the variables we will observe and/or query</a:t>
            </a:r>
            <a:endParaRPr>
              <a:solidFill>
                <a:srgbClr val="000000"/>
              </a:solidFill>
              <a:latin typeface="Helvetica Neue Light"/>
              <a:ea typeface="Helvetica Neue Light"/>
              <a:cs typeface="Helvetica Neue Light"/>
              <a:sym typeface="Helvetica Neue Light"/>
            </a:endParaRPr>
          </a:p>
          <a:p>
            <a:pPr lvl="1" marL="1508125" indent="-873125">
              <a:buSzPct val="100000"/>
              <a:buAutoNum type="arabicPeriod" startAt="1"/>
              <a:defRPr>
                <a:solidFill>
                  <a:srgbClr val="004D80"/>
                </a:solidFill>
                <a:latin typeface="Helvetica Neue Medium"/>
                <a:ea typeface="Helvetica Neue Medium"/>
                <a:cs typeface="Helvetica Neue Medium"/>
                <a:sym typeface="Helvetica Neue Medium"/>
              </a:defRPr>
            </a:pPr>
            <a:r>
              <a:t>Precompute</a:t>
            </a:r>
            <a:r>
              <a:rPr>
                <a:solidFill>
                  <a:srgbClr val="000000"/>
                </a:solidFill>
                <a:latin typeface="Helvetica Neue Light"/>
                <a:ea typeface="Helvetica Neue Light"/>
                <a:cs typeface="Helvetica Neue Light"/>
                <a:sym typeface="Helvetica Neue Light"/>
              </a:rPr>
              <a:t> </a:t>
            </a:r>
            <a:r>
              <a:rPr>
                <a:solidFill>
                  <a:srgbClr val="C82506"/>
                </a:solidFill>
              </a:rPr>
              <a:t>conditional distributions</a:t>
            </a:r>
            <a:r>
              <a:rPr>
                <a:solidFill>
                  <a:srgbClr val="000000"/>
                </a:solidFill>
                <a:latin typeface="Helvetica Neue Light"/>
                <a:ea typeface="Helvetica Neue Light"/>
                <a:cs typeface="Helvetica Neue Light"/>
                <a:sym typeface="Helvetica Neue Light"/>
              </a:rPr>
              <a:t> for our exact queries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5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454">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54"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6" name="Summary"/>
          <p:cNvSpPr txBox="1"/>
          <p:nvPr>
            <p:ph type="title"/>
          </p:nvPr>
        </p:nvSpPr>
        <p:spPr>
          <a:xfrm>
            <a:off x="2667000" y="357185"/>
            <a:ext cx="19050000" cy="3036099"/>
          </a:xfrm>
          <a:prstGeom prst="rect">
            <a:avLst/>
          </a:prstGeom>
        </p:spPr>
        <p:txBody>
          <a:bodyPr/>
          <a:lstStyle/>
          <a:p>
            <a:pPr/>
            <a:r>
              <a:t>Summary</a:t>
            </a:r>
          </a:p>
        </p:txBody>
      </p:sp>
      <p:sp>
        <p:nvSpPr>
          <p:cNvPr id="457" name="Variable elimination is an algorithm for answering queries based on a belief network…"/>
          <p:cNvSpPr txBox="1"/>
          <p:nvPr>
            <p:ph type="body" idx="1"/>
          </p:nvPr>
        </p:nvSpPr>
        <p:spPr>
          <a:xfrm>
            <a:off x="2588679" y="3041020"/>
            <a:ext cx="19206641" cy="10251438"/>
          </a:xfrm>
          <a:prstGeom prst="rect">
            <a:avLst/>
          </a:prstGeom>
        </p:spPr>
        <p:txBody>
          <a:bodyPr/>
          <a:lstStyle/>
          <a:p>
            <a:pPr marL="550068" indent="-550068" defTabSz="739377">
              <a:spcBef>
                <a:spcPts val="3200"/>
              </a:spcBef>
              <a:defRPr b="1" sz="3900">
                <a:latin typeface="+mn-lt"/>
                <a:ea typeface="+mn-ea"/>
                <a:cs typeface="+mn-cs"/>
                <a:sym typeface="Helvetica Neue"/>
              </a:defRPr>
            </a:pPr>
            <a:r>
              <a:t>Variable elimination</a:t>
            </a:r>
            <a:r>
              <a:rPr b="0">
                <a:latin typeface="Helvetica Neue Light"/>
                <a:ea typeface="Helvetica Neue Light"/>
                <a:cs typeface="Helvetica Neue Light"/>
                <a:sym typeface="Helvetica Neue Light"/>
              </a:rPr>
              <a:t> is an algorithm for answering </a:t>
            </a:r>
            <a:r>
              <a:rPr b="0">
                <a:solidFill>
                  <a:srgbClr val="C82506"/>
                </a:solidFill>
                <a:latin typeface="Helvetica Neue Medium"/>
                <a:ea typeface="Helvetica Neue Medium"/>
                <a:cs typeface="Helvetica Neue Medium"/>
                <a:sym typeface="Helvetica Neue Medium"/>
              </a:rPr>
              <a:t>queries</a:t>
            </a:r>
            <a:r>
              <a:rPr b="0">
                <a:latin typeface="Helvetica Neue Light"/>
                <a:ea typeface="Helvetica Neue Light"/>
                <a:cs typeface="Helvetica Neue Light"/>
                <a:sym typeface="Helvetica Neue Light"/>
              </a:rPr>
              <a:t> based on a </a:t>
            </a:r>
            <a:r>
              <a:rPr b="0">
                <a:solidFill>
                  <a:srgbClr val="C82506"/>
                </a:solidFill>
                <a:latin typeface="Helvetica Neue Medium"/>
                <a:ea typeface="Helvetica Neue Medium"/>
                <a:cs typeface="Helvetica Neue Medium"/>
                <a:sym typeface="Helvetica Neue Medium"/>
              </a:rPr>
              <a:t>belief network</a:t>
            </a:r>
          </a:p>
          <a:p>
            <a:pPr marL="550068" indent="-550068" defTabSz="739377">
              <a:spcBef>
                <a:spcPts val="3200"/>
              </a:spcBef>
              <a:defRPr sz="3900"/>
            </a:pPr>
            <a:r>
              <a:t>Operates by using three </a:t>
            </a:r>
            <a:r>
              <a:rPr>
                <a:solidFill>
                  <a:srgbClr val="004D80"/>
                </a:solidFill>
                <a:latin typeface="Helvetica Neue Medium"/>
                <a:ea typeface="Helvetica Neue Medium"/>
                <a:cs typeface="Helvetica Neue Medium"/>
                <a:sym typeface="Helvetica Neue Medium"/>
              </a:rPr>
              <a:t>operations</a:t>
            </a:r>
            <a:r>
              <a:t> on </a:t>
            </a:r>
            <a:r>
              <a:rPr>
                <a:solidFill>
                  <a:srgbClr val="004D80"/>
                </a:solidFill>
                <a:latin typeface="Helvetica Neue Medium"/>
                <a:ea typeface="Helvetica Neue Medium"/>
                <a:cs typeface="Helvetica Neue Medium"/>
                <a:sym typeface="Helvetica Neue Medium"/>
              </a:rPr>
              <a:t>factors</a:t>
            </a:r>
            <a:r>
              <a:t> to reduce graph to a single posterior distribution</a:t>
            </a:r>
          </a:p>
          <a:p>
            <a:pPr lvl="2" marL="1928810" indent="-785812" defTabSz="739377">
              <a:spcBef>
                <a:spcPts val="2100"/>
              </a:spcBef>
              <a:buSzPct val="100000"/>
              <a:buAutoNum type="arabicPeriod" startAt="1"/>
              <a:defRPr sz="3900"/>
            </a:pPr>
            <a:r>
              <a:t>Conditioning</a:t>
            </a:r>
          </a:p>
          <a:p>
            <a:pPr lvl="2" marL="1928810" indent="-785812" defTabSz="739377">
              <a:spcBef>
                <a:spcPts val="2100"/>
              </a:spcBef>
              <a:buSzPct val="100000"/>
              <a:buAutoNum type="arabicPeriod" startAt="1"/>
              <a:defRPr sz="3900"/>
            </a:pPr>
            <a:r>
              <a:t>Multiplication</a:t>
            </a:r>
          </a:p>
          <a:p>
            <a:pPr lvl="2" marL="1928810" indent="-785812" defTabSz="739377">
              <a:spcBef>
                <a:spcPts val="2100"/>
              </a:spcBef>
              <a:buSzPct val="100000"/>
              <a:buAutoNum type="arabicPeriod" startAt="1"/>
              <a:defRPr sz="3900"/>
            </a:pPr>
            <a:r>
              <a:t>Summing out</a:t>
            </a:r>
          </a:p>
          <a:p>
            <a:pPr lvl="2" marL="1928810" indent="-785812" defTabSz="739377">
              <a:spcBef>
                <a:spcPts val="2100"/>
              </a:spcBef>
              <a:buSzPct val="100000"/>
              <a:buAutoNum type="arabicPeriod" startAt="1"/>
              <a:defRPr sz="3900"/>
            </a:pPr>
            <a:r>
              <a:t>(Once only): Normalization</a:t>
            </a:r>
          </a:p>
          <a:p>
            <a:pPr marL="550068" indent="-550068" defTabSz="739377">
              <a:spcBef>
                <a:spcPts val="3200"/>
              </a:spcBef>
              <a:defRPr sz="3900">
                <a:solidFill>
                  <a:srgbClr val="C82506"/>
                </a:solidFill>
                <a:latin typeface="Helvetica Neue Medium"/>
                <a:ea typeface="Helvetica Neue Medium"/>
                <a:cs typeface="Helvetica Neue Medium"/>
                <a:sym typeface="Helvetica Neue Medium"/>
              </a:defRPr>
            </a:pPr>
            <a:r>
              <a:t>Distributes</a:t>
            </a:r>
            <a:r>
              <a:rPr>
                <a:solidFill>
                  <a:srgbClr val="000000"/>
                </a:solidFill>
                <a:latin typeface="Helvetica Neue Light"/>
                <a:ea typeface="Helvetica Neue Light"/>
                <a:cs typeface="Helvetica Neue Light"/>
                <a:sym typeface="Helvetica Neue Light"/>
              </a:rPr>
              <a:t> operations more efficiently than taking full product and then summing out</a:t>
            </a:r>
          </a:p>
          <a:p>
            <a:pPr lvl="2" marL="1350167" indent="-550068" defTabSz="739377">
              <a:spcBef>
                <a:spcPts val="3200"/>
              </a:spcBef>
              <a:defRPr sz="3900">
                <a:solidFill>
                  <a:srgbClr val="C82506"/>
                </a:solidFill>
                <a:latin typeface="Helvetica Neue Medium"/>
                <a:ea typeface="Helvetica Neue Medium"/>
                <a:cs typeface="Helvetica Neue Medium"/>
                <a:sym typeface="Helvetica Neue Medium"/>
              </a:defRPr>
            </a:pPr>
            <a:r>
              <a:t>Optimal</a:t>
            </a:r>
            <a:r>
              <a:rPr>
                <a:solidFill>
                  <a:srgbClr val="000000"/>
                </a:solidFill>
                <a:latin typeface="Helvetica Neue Light"/>
                <a:ea typeface="Helvetica Neue Light"/>
                <a:cs typeface="Helvetica Neue Light"/>
                <a:sym typeface="Helvetica Neue Light"/>
              </a:rPr>
              <a:t> order of operations is </a:t>
            </a:r>
            <a:r>
              <a:t>NP-hard</a:t>
            </a:r>
            <a:r>
              <a:rPr>
                <a:solidFill>
                  <a:srgbClr val="000000"/>
                </a:solidFill>
                <a:latin typeface="Helvetica Neue Light"/>
                <a:ea typeface="Helvetica Neue Light"/>
                <a:cs typeface="Helvetica Neue Light"/>
                <a:sym typeface="Helvetica Neue Light"/>
              </a:rPr>
              <a:t> to compute</a:t>
            </a:r>
          </a:p>
          <a:p>
            <a:pPr marL="550068" indent="-550068" defTabSz="739377">
              <a:spcBef>
                <a:spcPts val="3200"/>
              </a:spcBef>
              <a:defRPr sz="3900"/>
            </a:pPr>
            <a:r>
              <a:t>Additional </a:t>
            </a:r>
            <a:r>
              <a:rPr>
                <a:solidFill>
                  <a:srgbClr val="C82506"/>
                </a:solidFill>
                <a:latin typeface="Helvetica Neue Medium"/>
                <a:ea typeface="Helvetica Neue Medium"/>
                <a:cs typeface="Helvetica Neue Medium"/>
                <a:sym typeface="Helvetica Neue Medium"/>
              </a:rPr>
              <a:t>optimization</a:t>
            </a:r>
            <a:r>
              <a:t> techniques: heuristic ordering, pruning, precomputation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5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57">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457">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4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4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457">
                                            <p:txEl>
                                              <p:pRg st="4" end="4"/>
                                            </p:txEl>
                                          </p:spTgt>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1" fill="hold">
                                  <p:stCondLst>
                                    <p:cond delay="0"/>
                                  </p:stCondLst>
                                  <p:iterate type="el" backwards="0">
                                    <p:tmAbs val="0"/>
                                  </p:iterate>
                                  <p:childTnLst>
                                    <p:set>
                                      <p:cBhvr>
                                        <p:cTn id="25" fill="hold"/>
                                        <p:tgtEl>
                                          <p:spTgt spid="457">
                                            <p:txEl>
                                              <p:pRg st="5" end="5"/>
                                            </p:txEl>
                                          </p:spTgt>
                                        </p:tgtEl>
                                        <p:attrNameLst>
                                          <p:attrName>style.visibility</p:attrName>
                                        </p:attrNameLst>
                                      </p:cBhvr>
                                      <p:to>
                                        <p:strVal val="visible"/>
                                      </p:to>
                                    </p:set>
                                  </p:childTnLst>
                                </p:cTn>
                              </p:par>
                            </p:childTnLst>
                          </p:cTn>
                        </p:par>
                        <p:par>
                          <p:cTn id="26" fill="hold">
                            <p:stCondLst>
                              <p:cond delay="0"/>
                            </p:stCondLst>
                            <p:childTnLst>
                              <p:par>
                                <p:cTn id="27" presetClass="entr" nodeType="afterEffect" presetSubtype="0" presetID="1" grpId="1" fill="hold">
                                  <p:stCondLst>
                                    <p:cond delay="0"/>
                                  </p:stCondLst>
                                  <p:iterate type="el" backwards="0">
                                    <p:tmAbs val="0"/>
                                  </p:iterate>
                                  <p:childTnLst>
                                    <p:set>
                                      <p:cBhvr>
                                        <p:cTn id="28" fill="hold"/>
                                        <p:tgtEl>
                                          <p:spTgt spid="45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457">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457">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57"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pic>
        <p:nvPicPr>
          <p:cNvPr id="459" name="CHADS_Feb2024_HTCOTB.pdf" descr="CHADS_Feb2024_HTCOTB.pdf"/>
          <p:cNvPicPr>
            <a:picLocks noChangeAspect="1"/>
          </p:cNvPicPr>
          <p:nvPr/>
        </p:nvPicPr>
        <p:blipFill>
          <a:blip r:embed="rId2">
            <a:extLst/>
          </a:blip>
          <a:stretch>
            <a:fillRect/>
          </a:stretch>
        </p:blipFill>
        <p:spPr>
          <a:xfrm>
            <a:off x="14651984" y="-3"/>
            <a:ext cx="9695902" cy="13716005"/>
          </a:xfrm>
          <a:prstGeom prst="rect">
            <a:avLst/>
          </a:prstGeom>
          <a:ln w="12700">
            <a:miter lim="400000"/>
          </a:ln>
        </p:spPr>
      </p:pic>
      <p:sp>
        <p:nvSpPr>
          <p:cNvPr id="460" name="Upcoming event:"/>
          <p:cNvSpPr txBox="1"/>
          <p:nvPr>
            <p:ph type="title"/>
          </p:nvPr>
        </p:nvSpPr>
        <p:spPr>
          <a:xfrm>
            <a:off x="2447324" y="4823926"/>
            <a:ext cx="19050002" cy="3036096"/>
          </a:xfrm>
          <a:prstGeom prst="rect">
            <a:avLst/>
          </a:prstGeom>
        </p:spPr>
        <p:txBody>
          <a:bodyPr/>
          <a:lstStyle>
            <a:lvl1pPr algn="l"/>
          </a:lstStyle>
          <a:p>
            <a:pPr/>
            <a:r>
              <a:t>Upcoming event: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34" name="Title"/>
          <p:cNvSpPr txBox="1"/>
          <p:nvPr>
            <p:ph type="title"/>
          </p:nvPr>
        </p:nvSpPr>
        <p:spPr>
          <a:xfrm>
            <a:off x="2667000" y="385342"/>
            <a:ext cx="19050000" cy="3036099"/>
          </a:xfrm>
          <a:prstGeom prst="rect">
            <a:avLst/>
          </a:prstGeom>
        </p:spPr>
        <p:txBody>
          <a:bodyPr/>
          <a:lstStyle/>
          <a:p>
            <a:pPr/>
            <a:r>
              <a:t>Title</a:t>
            </a:r>
          </a:p>
        </p:txBody>
      </p:sp>
      <p:sp>
        <p:nvSpPr>
          <p:cNvPr id="135" name="example text here…"/>
          <p:cNvSpPr txBox="1"/>
          <p:nvPr>
            <p:ph type="body" sz="half" idx="1"/>
          </p:nvPr>
        </p:nvSpPr>
        <p:spPr>
          <a:xfrm>
            <a:off x="2667000" y="5787221"/>
            <a:ext cx="19050000" cy="6724641"/>
          </a:xfrm>
          <a:prstGeom prst="rect">
            <a:avLst/>
          </a:prstGeom>
        </p:spPr>
        <p:txBody>
          <a:bodyPr/>
          <a:lstStyle/>
          <a:p>
            <a:pPr marL="873125" indent="-873125">
              <a:buSzPct val="100000"/>
              <a:buAutoNum type="arabicPeriod" startAt="1"/>
              <a:defRPr>
                <a:solidFill>
                  <a:srgbClr val="C82506"/>
                </a:solidFill>
                <a:latin typeface="Helvetica Neue Medium"/>
                <a:ea typeface="Helvetica Neue Medium"/>
                <a:cs typeface="Helvetica Neue Medium"/>
                <a:sym typeface="Helvetica Neue Medium"/>
              </a:defRPr>
            </a:pPr>
            <a:r>
              <a:t>example</a:t>
            </a:r>
            <a:r>
              <a:rPr>
                <a:solidFill>
                  <a:srgbClr val="000000"/>
                </a:solidFill>
                <a:latin typeface="Helvetica Neue Light"/>
                <a:ea typeface="Helvetica Neue Light"/>
                <a:cs typeface="Helvetica Neue Light"/>
                <a:sym typeface="Helvetica Neue Light"/>
              </a:rPr>
              <a:t> </a:t>
            </a:r>
            <a:r>
              <a:rPr>
                <a:solidFill>
                  <a:srgbClr val="5E5E5E"/>
                </a:solidFill>
              </a:rPr>
              <a:t>text </a:t>
            </a:r>
            <a:r>
              <a:rPr>
                <a:solidFill>
                  <a:srgbClr val="0076BA"/>
                </a:solidFill>
              </a:rPr>
              <a:t>here</a:t>
            </a:r>
            <a:endParaRPr>
              <a:solidFill>
                <a:srgbClr val="0076BA"/>
              </a:solidFill>
            </a:endParaRPr>
          </a:p>
          <a:p>
            <a:pPr lvl="1">
              <a:defRPr>
                <a:solidFill>
                  <a:srgbClr val="FE9301"/>
                </a:solidFill>
                <a:latin typeface="Helvetica Neue Medium"/>
                <a:ea typeface="Helvetica Neue Medium"/>
                <a:cs typeface="Helvetica Neue Medium"/>
                <a:sym typeface="Helvetica Neue Medium"/>
              </a:defRPr>
            </a:pPr>
            <a:r>
              <a:t>likelihood</a:t>
            </a:r>
          </a:p>
          <a:p>
            <a:pPr lvl="1">
              <a:defRPr>
                <a:solidFill>
                  <a:srgbClr val="027001"/>
                </a:solidFill>
                <a:latin typeface="Helvetica Neue Medium"/>
                <a:ea typeface="Helvetica Neue Medium"/>
                <a:cs typeface="Helvetica Neue Medium"/>
                <a:sym typeface="Helvetica Neue Medium"/>
              </a:defRPr>
            </a:pPr>
            <a:r>
              <a:t>prior</a:t>
            </a:r>
          </a:p>
        </p:txBody>
      </p:sp>
      <p:grpSp>
        <p:nvGrpSpPr>
          <p:cNvPr id="138" name="Definition:  A function   is a linear function of   if it can be written as"/>
          <p:cNvGrpSpPr/>
          <p:nvPr/>
        </p:nvGrpSpPr>
        <p:grpSpPr>
          <a:xfrm>
            <a:off x="2792602" y="3561184"/>
            <a:ext cx="19050006" cy="2086293"/>
            <a:chOff x="-1" y="0"/>
            <a:chExt cx="19050004" cy="2086292"/>
          </a:xfrm>
        </p:grpSpPr>
        <p:sp>
          <p:nvSpPr>
            <p:cNvPr id="136" name="Rectangle"/>
            <p:cNvSpPr/>
            <p:nvPr/>
          </p:nvSpPr>
          <p:spPr>
            <a:xfrm>
              <a:off x="-2" y="32068"/>
              <a:ext cx="19050006" cy="2022158"/>
            </a:xfrm>
            <a:prstGeom prst="rect">
              <a:avLst/>
            </a:prstGeom>
            <a:solidFill>
              <a:srgbClr val="FAF7E9"/>
            </a:solidFill>
            <a:ln w="12700" cap="flat">
              <a:solidFill>
                <a:srgbClr val="000000"/>
              </a:solidFill>
              <a:prstDash val="solid"/>
              <a:miter lim="400000"/>
            </a:ln>
            <a:effectLst/>
          </p:spPr>
          <p:txBody>
            <a:bodyPr wrap="square" lIns="71435" tIns="71435" rIns="71435" bIns="71435" numCol="1" anchor="ctr">
              <a:noAutofit/>
            </a:bodyPr>
            <a:lstStyle/>
            <a:p>
              <a:pPr algn="l">
                <a:spcBef>
                  <a:spcPts val="3600"/>
                </a:spcBef>
                <a:defRPr sz="4400">
                  <a:solidFill>
                    <a:srgbClr val="000000"/>
                  </a:solidFill>
                  <a:latin typeface="Helvetica Neue Light"/>
                  <a:ea typeface="Helvetica Neue Light"/>
                  <a:cs typeface="Helvetica Neue Light"/>
                  <a:sym typeface="Helvetica Neue Light"/>
                </a:defRPr>
              </a:pPr>
            </a:p>
          </p:txBody>
        </p:sp>
        <p:sp>
          <p:nvSpPr>
            <p:cNvPr id="137" name="Definition:  A function   is a linear function of   if it can be written as"/>
            <p:cNvSpPr txBox="1"/>
            <p:nvPr/>
          </p:nvSpPr>
          <p:spPr>
            <a:xfrm>
              <a:off x="6348" y="0"/>
              <a:ext cx="19037306" cy="20862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4800" tIns="304800" rIns="304800" bIns="304800" numCol="1" anchor="ctr">
              <a:spAutoFit/>
            </a:bodyPr>
            <a:lstStyle/>
            <a:p>
              <a:pPr algn="l">
                <a:spcBef>
                  <a:spcPts val="3600"/>
                </a:spcBef>
                <a:defRPr b="1" sz="4400">
                  <a:solidFill>
                    <a:srgbClr val="000000"/>
                  </a:solidFill>
                  <a:latin typeface="+mn-lt"/>
                  <a:ea typeface="+mn-ea"/>
                  <a:cs typeface="+mn-cs"/>
                  <a:sym typeface="Helvetica Neue"/>
                </a:defRPr>
              </a:pPr>
              <a:r>
                <a:t>Definition:</a:t>
              </a:r>
              <a:r>
                <a:rPr b="0">
                  <a:latin typeface="Helvetica Neue Light"/>
                  <a:ea typeface="Helvetica Neue Light"/>
                  <a:cs typeface="Helvetica Neue Light"/>
                  <a:sym typeface="Helvetica Neue Light"/>
                </a:rPr>
                <a:t> </a:t>
              </a:r>
              <a:br>
                <a:rPr b="0">
                  <a:latin typeface="Helvetica Neue Light"/>
                  <a:ea typeface="Helvetica Neue Light"/>
                  <a:cs typeface="Helvetica Neue Light"/>
                  <a:sym typeface="Helvetica Neue Light"/>
                </a:rPr>
              </a:br>
              <a:r>
                <a:rPr b="0">
                  <a:latin typeface="Helvetica Neue Light"/>
                  <a:ea typeface="Helvetica Neue Light"/>
                  <a:cs typeface="Helvetica Neue Light"/>
                  <a:sym typeface="Helvetica Neue Light"/>
                </a:rPr>
                <a:t>A function </a:t>
              </a:r>
              <a14:m>
                <m:oMath>
                  <m:r>
                    <a:rPr xmlns:a="http://schemas.openxmlformats.org/drawingml/2006/main" sz="5300" i="1">
                      <a:solidFill>
                        <a:srgbClr val="000000"/>
                      </a:solidFill>
                      <a:latin typeface="Cambria Math" panose="02040503050406030204" pitchFamily="18" charset="0"/>
                    </a:rPr>
                    <m:t>f</m:t>
                  </m:r>
                </m:oMath>
              </a14:m>
              <a:r>
                <a:rPr b="0">
                  <a:latin typeface="Helvetica Neue Light"/>
                  <a:ea typeface="Helvetica Neue Light"/>
                  <a:cs typeface="Helvetica Neue Light"/>
                  <a:sym typeface="Helvetica Neue Light"/>
                </a:rPr>
                <a:t> is a </a:t>
              </a:r>
              <a:r>
                <a:rPr b="0">
                  <a:solidFill>
                    <a:srgbClr val="C82506"/>
                  </a:solidFill>
                  <a:latin typeface="Helvetica Neue Medium"/>
                  <a:ea typeface="Helvetica Neue Medium"/>
                  <a:cs typeface="Helvetica Neue Medium"/>
                  <a:sym typeface="Helvetica Neue Medium"/>
                </a:rPr>
                <a:t>linear function</a:t>
              </a:r>
              <a:r>
                <a:rPr b="0">
                  <a:latin typeface="Helvetica Neue Light"/>
                  <a:ea typeface="Helvetica Neue Light"/>
                  <a:cs typeface="Helvetica Neue Light"/>
                  <a:sym typeface="Helvetica Neue Light"/>
                </a:rPr>
                <a:t> of </a:t>
              </a:r>
              <a14:m>
                <m:oMath>
                  <m:r>
                    <a:rPr xmlns:a="http://schemas.openxmlformats.org/drawingml/2006/main" sz="5300" i="1">
                      <a:solidFill>
                        <a:srgbClr val="000000"/>
                      </a:solidFill>
                      <a:latin typeface="Cambria Math" panose="02040503050406030204" pitchFamily="18" charset="0"/>
                    </a:rPr>
                    <m:t>x</m:t>
                  </m:r>
                </m:oMath>
              </a14:m>
              <a:r>
                <a:rPr b="0">
                  <a:latin typeface="Helvetica Neue Light"/>
                  <a:ea typeface="Helvetica Neue Light"/>
                  <a:cs typeface="Helvetica Neue Light"/>
                  <a:sym typeface="Helvetica Neue Light"/>
                </a:rPr>
                <a:t> if it can be written as </a:t>
              </a:r>
              <a14:m>
                <m:oMath>
                  <m:r>
                    <a:rPr xmlns:a="http://schemas.openxmlformats.org/drawingml/2006/main" sz="5300" i="1">
                      <a:solidFill>
                        <a:srgbClr val="000000"/>
                      </a:solidFill>
                      <a:latin typeface="Cambria Math" panose="02040503050406030204" pitchFamily="18" charset="0"/>
                    </a:rPr>
                    <m:t>f</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x</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w</m:t>
                      </m:r>
                    </m:e>
                    <m:sub>
                      <m:r>
                        <a:rPr xmlns:a="http://schemas.openxmlformats.org/drawingml/2006/main" sz="5300" i="1">
                          <a:solidFill>
                            <a:srgbClr val="000000"/>
                          </a:solidFill>
                          <a:latin typeface="Cambria Math" panose="02040503050406030204" pitchFamily="18" charset="0"/>
                        </a:rPr>
                        <m:t>0</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w</m:t>
                      </m:r>
                    </m:e>
                    <m:sub>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x</m:t>
                  </m:r>
                </m:oMath>
              </a14:m>
              <a:r>
                <a:rPr b="0">
                  <a:latin typeface="Helvetica Neue Light"/>
                  <a:ea typeface="Helvetica Neue Light"/>
                  <a:cs typeface="Helvetica Neue Light"/>
                  <a:sym typeface="Helvetica Neue Light"/>
                </a:rPr>
                <a:t> </a:t>
              </a:r>
              <a:endParaRPr sz="5000"/>
            </a:p>
          </p:txBody>
        </p:sp>
      </p:grpSp>
      <p:sp>
        <p:nvSpPr>
          <p:cNvPr id="139" name="Questions:…"/>
          <p:cNvSpPr txBox="1"/>
          <p:nvPr/>
        </p:nvSpPr>
        <p:spPr>
          <a:xfrm>
            <a:off x="9266163" y="5904895"/>
            <a:ext cx="6534817" cy="7008338"/>
          </a:xfrm>
          <a:prstGeom prst="rect">
            <a:avLst/>
          </a:prstGeom>
          <a:solidFill>
            <a:srgbClr val="D6D5D5"/>
          </a:solidFill>
          <a:ln w="12700">
            <a:solidFill>
              <a:srgbClr val="000000"/>
            </a:solidFill>
            <a:miter lim="400000"/>
          </a:ln>
          <a:extLst>
            <a:ext uri="{C572A759-6A51-4108-AA02-DFA0A04FC94B}">
              <ma14:wrappingTextBoxFlag xmlns:ma14="http://schemas.microsoft.com/office/mac/drawingml/2011/main" val="1"/>
            </a:ext>
          </a:extLst>
        </p:spPr>
        <p:txBody>
          <a:bodyPr lIns="203200" tIns="203200" rIns="203200" bIns="203200" anchor="ctr">
            <a:spAutoFit/>
          </a:bodyPr>
          <a:lstStyle/>
          <a:p>
            <a:pPr>
              <a:spcBef>
                <a:spcPts val="3600"/>
              </a:spcBef>
              <a:defRPr b="1" sz="4000">
                <a:solidFill>
                  <a:srgbClr val="000000"/>
                </a:solidFill>
                <a:latin typeface="+mn-lt"/>
                <a:ea typeface="+mn-ea"/>
                <a:cs typeface="+mn-cs"/>
                <a:sym typeface="Helvetica Neue"/>
              </a:defRPr>
            </a:pPr>
            <a:r>
              <a:t>Questions:</a:t>
            </a:r>
          </a:p>
          <a:p>
            <a:pPr marL="873125" indent="-873125" algn="l">
              <a:spcBef>
                <a:spcPts val="3600"/>
              </a:spcBef>
              <a:buSzPct val="100000"/>
              <a:buAutoNum type="arabicPeriod" startAt="1"/>
              <a:defRPr sz="4000">
                <a:solidFill>
                  <a:srgbClr val="000000"/>
                </a:solidFill>
                <a:latin typeface="Helvetica Neue Light"/>
                <a:ea typeface="Helvetica Neue Light"/>
                <a:cs typeface="Helvetica Neue Light"/>
                <a:sym typeface="Helvetica Neue Light"/>
              </a:defRPr>
            </a:pPr>
            <a:r>
              <a:t>If </a:t>
            </a:r>
            <a14:m>
              <m:oMath>
                <m:r>
                  <a:rPr xmlns:a="http://schemas.openxmlformats.org/drawingml/2006/main" sz="4800" i="1">
                    <a:solidFill>
                      <a:srgbClr val="000000"/>
                    </a:solidFill>
                    <a:latin typeface="Cambria Math" panose="02040503050406030204" pitchFamily="18" charset="0"/>
                  </a:rPr>
                  <m:t>f</m:t>
                </m:r>
              </m:oMath>
            </a14:m>
            <a:r>
              <a:t> can be literally </a:t>
            </a:r>
            <a:r>
              <a:rPr>
                <a:solidFill>
                  <a:srgbClr val="C82506"/>
                </a:solidFill>
                <a:latin typeface="Helvetica Neue Medium"/>
                <a:ea typeface="Helvetica Neue Medium"/>
                <a:cs typeface="Helvetica Neue Medium"/>
                <a:sym typeface="Helvetica Neue Medium"/>
              </a:rPr>
              <a:t>any</a:t>
            </a:r>
            <a:r>
              <a:t> function, then what is the solution?</a:t>
            </a:r>
          </a:p>
          <a:p>
            <a:pPr lvl="1" marL="1000125" indent="-555625" algn="l">
              <a:spcBef>
                <a:spcPts val="1200"/>
              </a:spcBef>
              <a:buSzPct val="75000"/>
              <a:buChar char="•"/>
              <a:defRPr sz="4000">
                <a:solidFill>
                  <a:srgbClr val="000000"/>
                </a:solidFill>
                <a:latin typeface="Helvetica Neue Light"/>
                <a:ea typeface="Helvetica Neue Light"/>
                <a:cs typeface="Helvetica Neue Light"/>
                <a:sym typeface="Helvetica Neue Light"/>
              </a:defRPr>
            </a:pPr>
            <a:r>
              <a:t>Is that desirable?</a:t>
            </a:r>
          </a:p>
          <a:p>
            <a:pPr marL="793750" indent="-793750" algn="l">
              <a:spcBef>
                <a:spcPts val="1200"/>
              </a:spcBef>
              <a:buSzPct val="100000"/>
              <a:buAutoNum type="arabicPeriod" startAt="1"/>
              <a:defRPr sz="4000">
                <a:solidFill>
                  <a:srgbClr val="000000"/>
                </a:solidFill>
                <a:latin typeface="Helvetica Neue Light"/>
                <a:ea typeface="Helvetica Neue Light"/>
                <a:cs typeface="Helvetica Neue Light"/>
                <a:sym typeface="Helvetica Neue Light"/>
              </a:defRPr>
            </a:pPr>
            <a:r>
              <a:t>What could we do instead?</a:t>
            </a:r>
          </a:p>
          <a:p>
            <a:pPr marL="793750" indent="-793750" algn="l">
              <a:spcBef>
                <a:spcPts val="1200"/>
              </a:spcBef>
              <a:buSzPct val="100000"/>
              <a:buAutoNum type="arabicPeriod" startAt="1"/>
              <a:defRPr sz="4000">
                <a:solidFill>
                  <a:srgbClr val="000000"/>
                </a:solidFill>
                <a:latin typeface="Helvetica Neue Light"/>
                <a:ea typeface="Helvetica Neue Light"/>
                <a:cs typeface="Helvetica Neue Light"/>
                <a:sym typeface="Helvetica Neue Light"/>
              </a:defRPr>
            </a:pPr>
            <a:r>
              <a:t>Why are we </a:t>
            </a:r>
            <a:r>
              <a:rPr>
                <a:solidFill>
                  <a:srgbClr val="C82506"/>
                </a:solidFill>
                <a:latin typeface="Helvetica Neue Medium"/>
                <a:ea typeface="Helvetica Neue Medium"/>
                <a:cs typeface="Helvetica Neue Medium"/>
                <a:sym typeface="Helvetica Neue Medium"/>
              </a:rPr>
              <a:t>squaring</a:t>
            </a:r>
            <a:r>
              <a:t> the difference?</a:t>
            </a:r>
          </a:p>
        </p:txBody>
      </p:sp>
      <p:sp>
        <p:nvSpPr>
          <p:cNvPr id="140" name="(Image: Goodfellow 2016)"/>
          <p:cNvSpPr txBox="1"/>
          <p:nvPr/>
        </p:nvSpPr>
        <p:spPr>
          <a:xfrm>
            <a:off x="18717668" y="12413477"/>
            <a:ext cx="3644009" cy="502638"/>
          </a:xfrm>
          <a:prstGeom prst="rect">
            <a:avLst/>
          </a:prstGeom>
          <a:ln w="12700">
            <a:miter lim="400000"/>
          </a:ln>
          <a:extLst>
            <a:ext uri="{C572A759-6A51-4108-AA02-DFA0A04FC94B}">
              <ma14:wrappingTextBoxFlag xmlns:ma14="http://schemas.microsoft.com/office/mac/drawingml/2011/main" val="1"/>
            </a:ext>
          </a:extLst>
        </p:spPr>
        <p:txBody>
          <a:bodyPr wrap="none" lIns="71435" tIns="71435" rIns="71435" bIns="71435" anchor="ctr">
            <a:spAutoFit/>
          </a:bodyPr>
          <a:lstStyle>
            <a:lvl1pPr>
              <a:defRPr sz="2400">
                <a:solidFill>
                  <a:srgbClr val="929292"/>
                </a:solidFill>
                <a:latin typeface="+mn-lt"/>
                <a:ea typeface="+mn-ea"/>
                <a:cs typeface="+mn-cs"/>
                <a:sym typeface="Helvetica Neue"/>
              </a:defRPr>
            </a:lvl1pPr>
          </a:lstStyle>
          <a:p>
            <a:pPr/>
            <a:r>
              <a:t>(Image: Goodfellow 2016)</a:t>
            </a:r>
          </a:p>
        </p:txBody>
      </p:sp>
      <p:sp>
        <p:nvSpPr>
          <p:cNvPr id="141" name="Rectangle"/>
          <p:cNvSpPr/>
          <p:nvPr/>
        </p:nvSpPr>
        <p:spPr>
          <a:xfrm>
            <a:off x="3552873" y="8627453"/>
            <a:ext cx="3082418" cy="1044177"/>
          </a:xfrm>
          <a:prstGeom prst="rect">
            <a:avLst/>
          </a:prstGeom>
          <a:ln w="63500">
            <a:solidFill>
              <a:srgbClr val="B51600"/>
            </a:solidFill>
            <a:miter lim="400000"/>
          </a:ln>
        </p:spPr>
        <p:txBody>
          <a:bodyPr lIns="71435" tIns="71435" rIns="71435" bIns="71435" anchor="ctr"/>
          <a:lstStyle/>
          <a:p>
            <a:pPr>
              <a:spcBef>
                <a:spcPts val="3600"/>
              </a:spcBef>
              <a:defRPr sz="4000">
                <a:solidFill>
                  <a:srgbClr val="000000"/>
                </a:solidFill>
                <a:latin typeface="Helvetica Neue Light"/>
                <a:ea typeface="Helvetica Neue Light"/>
                <a:cs typeface="Helvetica Neue Light"/>
                <a:sym typeface="Helvetica Neue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9" grpId="2"/>
      <p:bldP build="whole" bldLvl="1" animBg="1" rev="0" advAuto="0" spid="138"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Lecture Outline"/>
          <p:cNvSpPr txBox="1"/>
          <p:nvPr>
            <p:ph type="title"/>
          </p:nvPr>
        </p:nvSpPr>
        <p:spPr>
          <a:xfrm>
            <a:off x="2667000" y="357187"/>
            <a:ext cx="19050000" cy="2211329"/>
          </a:xfrm>
          <a:prstGeom prst="rect">
            <a:avLst/>
          </a:prstGeom>
        </p:spPr>
        <p:txBody>
          <a:bodyPr/>
          <a:lstStyle/>
          <a:p>
            <a:pPr/>
            <a:r>
              <a:t>Lecture Outline</a:t>
            </a:r>
          </a:p>
        </p:txBody>
      </p:sp>
      <p:sp>
        <p:nvSpPr>
          <p:cNvPr id="144" name="Recap…"/>
          <p:cNvSpPr txBox="1"/>
          <p:nvPr>
            <p:ph type="body" sz="half" idx="1"/>
          </p:nvPr>
        </p:nvSpPr>
        <p:spPr>
          <a:xfrm>
            <a:off x="2667000" y="2767384"/>
            <a:ext cx="19050000" cy="4544309"/>
          </a:xfrm>
          <a:prstGeom prst="rect">
            <a:avLst/>
          </a:prstGeom>
        </p:spPr>
        <p:txBody>
          <a:bodyPr/>
          <a:lstStyle/>
          <a:p>
            <a:pPr marL="873125" indent="-873125">
              <a:buSzPct val="100000"/>
              <a:buAutoNum type="arabicPeriod" startAt="1"/>
            </a:pPr>
            <a:r>
              <a:t>Recap</a:t>
            </a:r>
          </a:p>
          <a:p>
            <a:pPr marL="873125" indent="-873125">
              <a:buSzPct val="100000"/>
              <a:buAutoNum type="arabicPeriod" startAt="1"/>
            </a:pPr>
            <a:r>
              <a:t>Factor Objects</a:t>
            </a:r>
          </a:p>
          <a:p>
            <a:pPr marL="873125" indent="-873125">
              <a:buSzPct val="100000"/>
              <a:buAutoNum type="arabicPeriod" startAt="1"/>
            </a:pPr>
            <a:r>
              <a:t>Variable Elimination</a:t>
            </a:r>
          </a:p>
          <a:p>
            <a:pPr marL="873125" indent="-873125">
              <a:buSzPct val="100000"/>
              <a:buAutoNum type="arabicPeriod" startAt="1"/>
            </a:pPr>
            <a:r>
              <a:t>Further Optimizations</a:t>
            </a:r>
          </a:p>
        </p:txBody>
      </p:sp>
      <p:sp>
        <p:nvSpPr>
          <p:cNvPr id="145" name="After this lecture, you should be able to:…"/>
          <p:cNvSpPr txBox="1"/>
          <p:nvPr/>
        </p:nvSpPr>
        <p:spPr>
          <a:xfrm>
            <a:off x="1685714" y="7510560"/>
            <a:ext cx="20031286" cy="5739831"/>
          </a:xfrm>
          <a:prstGeom prst="rect">
            <a:avLst/>
          </a:prstGeom>
          <a:ln w="12700">
            <a:miter lim="400000"/>
          </a:ln>
          <a:extLst>
            <a:ext uri="{C572A759-6A51-4108-AA02-DFA0A04FC94B}">
              <ma14:wrappingTextBoxFlag xmlns:ma14="http://schemas.microsoft.com/office/mac/drawingml/2011/main" val="1"/>
            </a:ext>
          </a:extLst>
        </p:spPr>
        <p:txBody>
          <a:bodyPr lIns="71435" tIns="71435" rIns="71435" bIns="71435" anchor="b">
            <a:normAutofit fontScale="100000" lnSpcReduction="0"/>
          </a:bodyPr>
          <a:lstStyle/>
          <a:p>
            <a:pPr algn="l">
              <a:spcBef>
                <a:spcPts val="2400"/>
              </a:spcBef>
              <a:defRPr i="1" sz="4400">
                <a:solidFill>
                  <a:srgbClr val="000000"/>
                </a:solidFill>
                <a:latin typeface="+mn-lt"/>
                <a:ea typeface="+mn-ea"/>
                <a:cs typeface="+mn-cs"/>
                <a:sym typeface="Helvetica Neue"/>
              </a:defRPr>
            </a:pPr>
            <a:r>
              <a:t>After this lecture, you should be able to:</a:t>
            </a:r>
          </a:p>
          <a:p>
            <a:pPr marL="611187" indent="-611187" algn="l">
              <a:spcBef>
                <a:spcPts val="1000"/>
              </a:spcBef>
              <a:buSzPct val="75000"/>
              <a:buChar char="•"/>
              <a:defRPr sz="4400">
                <a:solidFill>
                  <a:srgbClr val="000000"/>
                </a:solidFill>
                <a:latin typeface="Helvetica Neue Light"/>
                <a:ea typeface="Helvetica Neue Light"/>
                <a:cs typeface="Helvetica Neue Light"/>
                <a:sym typeface="Helvetica Neue Light"/>
              </a:defRPr>
            </a:pPr>
            <a:r>
              <a:t>encode a factoring of a joint distribution as a collection of factor objects for variable elimination</a:t>
            </a:r>
          </a:p>
          <a:p>
            <a:pPr marL="611187" indent="-611187" algn="l">
              <a:spcBef>
                <a:spcPts val="1000"/>
              </a:spcBef>
              <a:buSzPct val="75000"/>
              <a:buChar char="•"/>
              <a:defRPr sz="4400">
                <a:solidFill>
                  <a:srgbClr val="000000"/>
                </a:solidFill>
                <a:latin typeface="Helvetica Neue Light"/>
                <a:ea typeface="Helvetica Neue Light"/>
                <a:cs typeface="Helvetica Neue Light"/>
                <a:sym typeface="Helvetica Neue Light"/>
              </a:defRPr>
            </a:pPr>
            <a:r>
              <a:t>define the factor operations used in variable elimination</a:t>
            </a:r>
          </a:p>
          <a:p>
            <a:pPr marL="611187" indent="-611187" algn="l">
              <a:spcBef>
                <a:spcPts val="1000"/>
              </a:spcBef>
              <a:buSzPct val="75000"/>
              <a:buChar char="•"/>
              <a:defRPr sz="4400">
                <a:solidFill>
                  <a:srgbClr val="000000"/>
                </a:solidFill>
                <a:latin typeface="Helvetica Neue Light"/>
                <a:ea typeface="Helvetica Neue Light"/>
                <a:cs typeface="Helvetica Neue Light"/>
                <a:sym typeface="Helvetica Neue Light"/>
              </a:defRPr>
            </a:pPr>
            <a:r>
              <a:t>describe the high-level steps of variable elimination</a:t>
            </a:r>
          </a:p>
          <a:p>
            <a:pPr marL="611187" indent="-611187" algn="l">
              <a:spcBef>
                <a:spcPts val="1000"/>
              </a:spcBef>
              <a:buSzPct val="75000"/>
              <a:buChar char="•"/>
              <a:defRPr sz="4400">
                <a:solidFill>
                  <a:srgbClr val="000000"/>
                </a:solidFill>
                <a:latin typeface="Helvetica Neue Light"/>
                <a:ea typeface="Helvetica Neue Light"/>
                <a:cs typeface="Helvetica Neue Light"/>
                <a:sym typeface="Helvetica Neue Light"/>
              </a:defRPr>
            </a:pPr>
            <a:r>
              <a:t>compare efficiency of different variable orderings for variable elimination</a:t>
            </a:r>
          </a:p>
          <a:p>
            <a:pPr marL="611187" indent="-611187" algn="l">
              <a:spcBef>
                <a:spcPts val="1000"/>
              </a:spcBef>
              <a:buSzPct val="75000"/>
              <a:buChar char="•"/>
              <a:defRPr sz="4400">
                <a:solidFill>
                  <a:srgbClr val="000000"/>
                </a:solidFill>
                <a:latin typeface="Helvetica Neue Light"/>
                <a:ea typeface="Helvetica Neue Light"/>
                <a:cs typeface="Helvetica Neue Light"/>
                <a:sym typeface="Helvetica Neue Light"/>
              </a:defRPr>
            </a:pPr>
            <a:r>
              <a:t>trace an execution of variable elimination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5"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Recap: Belief Networks"/>
          <p:cNvSpPr txBox="1"/>
          <p:nvPr>
            <p:ph type="title"/>
          </p:nvPr>
        </p:nvSpPr>
        <p:spPr>
          <a:xfrm>
            <a:off x="2667000" y="357185"/>
            <a:ext cx="19050000" cy="3036099"/>
          </a:xfrm>
          <a:prstGeom prst="rect">
            <a:avLst/>
          </a:prstGeom>
        </p:spPr>
        <p:txBody>
          <a:bodyPr/>
          <a:lstStyle/>
          <a:p>
            <a:pPr/>
            <a:r>
              <a:t>Recap: Belief Networks</a:t>
            </a:r>
          </a:p>
        </p:txBody>
      </p:sp>
      <p:sp>
        <p:nvSpPr>
          <p:cNvPr id="148" name="Definition: A belief network (or Bayesian network) consists of:…"/>
          <p:cNvSpPr txBox="1"/>
          <p:nvPr>
            <p:ph type="body" idx="1"/>
          </p:nvPr>
        </p:nvSpPr>
        <p:spPr>
          <a:xfrm>
            <a:off x="2027856" y="3468246"/>
            <a:ext cx="20328288" cy="8840394"/>
          </a:xfrm>
          <a:prstGeom prst="rect">
            <a:avLst/>
          </a:prstGeom>
        </p:spPr>
        <p:txBody>
          <a:bodyPr/>
          <a:lstStyle/>
          <a:p>
            <a:pPr marL="0" indent="0">
              <a:buSzTx/>
              <a:buNone/>
              <a:defRPr b="1">
                <a:latin typeface="+mn-lt"/>
                <a:ea typeface="+mn-ea"/>
                <a:cs typeface="+mn-cs"/>
                <a:sym typeface="Helvetica Neue"/>
              </a:defRPr>
            </a:pPr>
            <a:r>
              <a:t>Definition:</a:t>
            </a:r>
            <a:br/>
            <a:r>
              <a:rPr b="0">
                <a:latin typeface="Helvetica Neue Light"/>
                <a:ea typeface="Helvetica Neue Light"/>
                <a:cs typeface="Helvetica Neue Light"/>
                <a:sym typeface="Helvetica Neue Light"/>
              </a:rPr>
              <a:t>A </a:t>
            </a:r>
            <a:r>
              <a:rPr b="0">
                <a:solidFill>
                  <a:srgbClr val="004D80"/>
                </a:solidFill>
                <a:latin typeface="Helvetica Neue Medium"/>
                <a:ea typeface="Helvetica Neue Medium"/>
                <a:cs typeface="Helvetica Neue Medium"/>
                <a:sym typeface="Helvetica Neue Medium"/>
              </a:rPr>
              <a:t>belief network</a:t>
            </a:r>
            <a:r>
              <a:rPr b="0">
                <a:latin typeface="Helvetica Neue Light"/>
                <a:ea typeface="Helvetica Neue Light"/>
                <a:cs typeface="Helvetica Neue Light"/>
                <a:sym typeface="Helvetica Neue Light"/>
              </a:rPr>
              <a:t> (or </a:t>
            </a:r>
            <a:r>
              <a:rPr b="0">
                <a:solidFill>
                  <a:srgbClr val="004D80"/>
                </a:solidFill>
                <a:latin typeface="Helvetica Neue Medium"/>
                <a:ea typeface="Helvetica Neue Medium"/>
                <a:cs typeface="Helvetica Neue Medium"/>
                <a:sym typeface="Helvetica Neue Medium"/>
              </a:rPr>
              <a:t>Bayesian network</a:t>
            </a:r>
            <a:r>
              <a:rPr b="0">
                <a:latin typeface="Helvetica Neue Light"/>
                <a:ea typeface="Helvetica Neue Light"/>
                <a:cs typeface="Helvetica Neue Light"/>
                <a:sym typeface="Helvetica Neue Light"/>
              </a:rPr>
              <a:t>) consists of:</a:t>
            </a:r>
            <a:endParaRPr b="0">
              <a:latin typeface="Helvetica Neue Light"/>
              <a:ea typeface="Helvetica Neue Light"/>
              <a:cs typeface="Helvetica Neue Light"/>
              <a:sym typeface="Helvetica Neue Light"/>
            </a:endParaRPr>
          </a:p>
          <a:p>
            <a:pPr lvl="2" marL="2143125" indent="-873125">
              <a:buSzPct val="100000"/>
              <a:buAutoNum type="arabicPeriod" startAt="1"/>
            </a:pPr>
            <a:r>
              <a:t>A directed acyclic graph, with each node labelled by a </a:t>
            </a:r>
            <a:r>
              <a:rPr>
                <a:solidFill>
                  <a:srgbClr val="C82506"/>
                </a:solidFill>
                <a:latin typeface="Helvetica Neue Medium"/>
                <a:ea typeface="Helvetica Neue Medium"/>
                <a:cs typeface="Helvetica Neue Medium"/>
                <a:sym typeface="Helvetica Neue Medium"/>
              </a:rPr>
              <a:t>random variable</a:t>
            </a:r>
            <a:endParaRPr>
              <a:solidFill>
                <a:srgbClr val="C82506"/>
              </a:solidFill>
              <a:latin typeface="Helvetica Neue Medium"/>
              <a:ea typeface="Helvetica Neue Medium"/>
              <a:cs typeface="Helvetica Neue Medium"/>
              <a:sym typeface="Helvetica Neue Medium"/>
            </a:endParaRPr>
          </a:p>
          <a:p>
            <a:pPr lvl="2" marL="2143125" indent="-873125">
              <a:buSzPct val="100000"/>
              <a:buAutoNum type="arabicPeriod" startAt="1"/>
            </a:pPr>
            <a:r>
              <a:t>A </a:t>
            </a:r>
            <a:r>
              <a:rPr>
                <a:solidFill>
                  <a:srgbClr val="C82506"/>
                </a:solidFill>
                <a:latin typeface="Helvetica Neue Medium"/>
                <a:ea typeface="Helvetica Neue Medium"/>
                <a:cs typeface="Helvetica Neue Medium"/>
                <a:sym typeface="Helvetica Neue Medium"/>
              </a:rPr>
              <a:t>domain</a:t>
            </a:r>
            <a:r>
              <a:t> for each random variable</a:t>
            </a:r>
          </a:p>
          <a:p>
            <a:pPr lvl="2" marL="2143125" indent="-873125">
              <a:buSzPct val="100000"/>
              <a:buAutoNum type="arabicPeriod" startAt="1"/>
            </a:pPr>
            <a:r>
              <a:t>A </a:t>
            </a:r>
            <a:r>
              <a:rPr>
                <a:solidFill>
                  <a:srgbClr val="C82506"/>
                </a:solidFill>
                <a:latin typeface="Helvetica Neue Medium"/>
                <a:ea typeface="Helvetica Neue Medium"/>
                <a:cs typeface="Helvetica Neue Medium"/>
                <a:sym typeface="Helvetica Neue Medium"/>
              </a:rPr>
              <a:t>conditional probability table</a:t>
            </a:r>
            <a:r>
              <a:t> for each variable given its </a:t>
            </a:r>
            <a:r>
              <a:rPr>
                <a:solidFill>
                  <a:srgbClr val="C82506"/>
                </a:solidFill>
                <a:latin typeface="Helvetica Neue Medium"/>
                <a:ea typeface="Helvetica Neue Medium"/>
                <a:cs typeface="Helvetica Neue Medium"/>
                <a:sym typeface="Helvetica Neue Medium"/>
              </a:rPr>
              <a:t>parents</a:t>
            </a:r>
            <a:endParaRPr>
              <a:solidFill>
                <a:srgbClr val="C82506"/>
              </a:solidFill>
              <a:latin typeface="Helvetica Neue Medium"/>
              <a:ea typeface="Helvetica Neue Medium"/>
              <a:cs typeface="Helvetica Neue Medium"/>
              <a:sym typeface="Helvetica Neue Medium"/>
            </a:endParaRPr>
          </a:p>
          <a:p>
            <a:pPr/>
            <a:r>
              <a:t>The graph represents a specific </a:t>
            </a:r>
            <a:r>
              <a:rPr>
                <a:solidFill>
                  <a:srgbClr val="C82506"/>
                </a:solidFill>
                <a:latin typeface="Helvetica Neue Medium"/>
                <a:ea typeface="Helvetica Neue Medium"/>
                <a:cs typeface="Helvetica Neue Medium"/>
                <a:sym typeface="Helvetica Neue Medium"/>
              </a:rPr>
              <a:t>factorization</a:t>
            </a:r>
            <a:r>
              <a:t> of the full </a:t>
            </a:r>
            <a:r>
              <a:rPr>
                <a:solidFill>
                  <a:srgbClr val="C82506"/>
                </a:solidFill>
                <a:latin typeface="Helvetica Neue Medium"/>
                <a:ea typeface="Helvetica Neue Medium"/>
                <a:cs typeface="Helvetica Neue Medium"/>
                <a:sym typeface="Helvetica Neue Medium"/>
              </a:rPr>
              <a:t>joint distribution</a:t>
            </a:r>
            <a:endParaRPr>
              <a:solidFill>
                <a:srgbClr val="C82506"/>
              </a:solidFill>
              <a:latin typeface="Helvetica Neue Medium"/>
              <a:ea typeface="Helvetica Neue Medium"/>
              <a:cs typeface="Helvetica Neue Medium"/>
              <a:sym typeface="Helvetica Neue Medium"/>
            </a:endParaRPr>
          </a:p>
          <a:p>
            <a:pPr>
              <a:defRPr b="1">
                <a:latin typeface="+mn-lt"/>
                <a:ea typeface="+mn-ea"/>
                <a:cs typeface="+mn-cs"/>
                <a:sym typeface="Helvetica Neue"/>
              </a:defRPr>
            </a:pPr>
            <a:r>
              <a:t>Key Property:</a:t>
            </a:r>
            <a:r>
              <a:rPr b="0">
                <a:latin typeface="Helvetica Neue Light"/>
                <a:ea typeface="Helvetica Neue Light"/>
                <a:cs typeface="Helvetica Neue Light"/>
                <a:sym typeface="Helvetica Neue Light"/>
              </a:rPr>
              <a:t> </a:t>
            </a:r>
            <a:br>
              <a:rPr b="0">
                <a:latin typeface="Helvetica Neue Light"/>
                <a:ea typeface="Helvetica Neue Light"/>
                <a:cs typeface="Helvetica Neue Light"/>
                <a:sym typeface="Helvetica Neue Light"/>
              </a:rPr>
            </a:br>
            <a:r>
              <a:rPr b="0">
                <a:latin typeface="Helvetica Neue Light"/>
                <a:ea typeface="Helvetica Neue Light"/>
                <a:cs typeface="Helvetica Neue Light"/>
                <a:sym typeface="Helvetica Neue Light"/>
              </a:rPr>
              <a:t>Every node is </a:t>
            </a:r>
            <a:r>
              <a:rPr b="0">
                <a:solidFill>
                  <a:srgbClr val="C82506"/>
                </a:solidFill>
                <a:latin typeface="Helvetica Neue Medium"/>
                <a:ea typeface="Helvetica Neue Medium"/>
                <a:cs typeface="Helvetica Neue Medium"/>
                <a:sym typeface="Helvetica Neue Medium"/>
              </a:rPr>
              <a:t>independent</a:t>
            </a:r>
            <a:r>
              <a:rPr b="0">
                <a:latin typeface="Helvetica Neue Light"/>
                <a:ea typeface="Helvetica Neue Light"/>
                <a:cs typeface="Helvetica Neue Light"/>
                <a:sym typeface="Helvetica Neue Light"/>
              </a:rPr>
              <a:t> of its </a:t>
            </a:r>
            <a:r>
              <a:rPr b="0">
                <a:solidFill>
                  <a:srgbClr val="C82506"/>
                </a:solidFill>
                <a:latin typeface="Helvetica Neue Medium"/>
                <a:ea typeface="Helvetica Neue Medium"/>
                <a:cs typeface="Helvetica Neue Medium"/>
                <a:sym typeface="Helvetica Neue Medium"/>
              </a:rPr>
              <a:t>non-descendants</a:t>
            </a:r>
            <a:r>
              <a:rPr b="0">
                <a:latin typeface="Helvetica Neue Light"/>
                <a:ea typeface="Helvetica Neue Light"/>
                <a:cs typeface="Helvetica Neue Light"/>
                <a:sym typeface="Helvetica Neue Light"/>
              </a:rPr>
              <a:t>, </a:t>
            </a:r>
            <a:r>
              <a:rPr b="0">
                <a:solidFill>
                  <a:srgbClr val="C82506"/>
                </a:solidFill>
                <a:latin typeface="Helvetica Neue Medium"/>
                <a:ea typeface="Helvetica Neue Medium"/>
                <a:cs typeface="Helvetica Neue Medium"/>
                <a:sym typeface="Helvetica Neue Medium"/>
              </a:rPr>
              <a:t>conditional</a:t>
            </a:r>
            <a:r>
              <a:rPr b="0">
                <a:latin typeface="Helvetica Neue Light"/>
                <a:ea typeface="Helvetica Neue Light"/>
                <a:cs typeface="Helvetica Neue Light"/>
                <a:sym typeface="Helvetica Neue Light"/>
              </a:rPr>
              <a:t> on its </a:t>
            </a:r>
            <a:r>
              <a:rPr b="0">
                <a:solidFill>
                  <a:srgbClr val="C82506"/>
                </a:solidFill>
                <a:latin typeface="Helvetica Neue Medium"/>
                <a:ea typeface="Helvetica Neue Medium"/>
                <a:cs typeface="Helvetica Neue Medium"/>
                <a:sym typeface="Helvetica Neue Medium"/>
              </a:rPr>
              <a:t>parents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Recap: Queries"/>
          <p:cNvSpPr txBox="1"/>
          <p:nvPr>
            <p:ph type="title"/>
          </p:nvPr>
        </p:nvSpPr>
        <p:spPr>
          <a:xfrm>
            <a:off x="2667000" y="357185"/>
            <a:ext cx="19050000" cy="3036099"/>
          </a:xfrm>
          <a:prstGeom prst="rect">
            <a:avLst/>
          </a:prstGeom>
        </p:spPr>
        <p:txBody>
          <a:bodyPr/>
          <a:lstStyle/>
          <a:p>
            <a:pPr/>
            <a:r>
              <a:t>Recap: Queries</a:t>
            </a:r>
          </a:p>
        </p:txBody>
      </p:sp>
      <p:sp>
        <p:nvSpPr>
          <p:cNvPr id="151" name="The most common task for a belief network is to query posterior probabilities given some observations…"/>
          <p:cNvSpPr txBox="1"/>
          <p:nvPr>
            <p:ph type="body" sz="half" idx="1"/>
          </p:nvPr>
        </p:nvSpPr>
        <p:spPr>
          <a:xfrm>
            <a:off x="992584" y="3902186"/>
            <a:ext cx="13032159" cy="8547377"/>
          </a:xfrm>
          <a:prstGeom prst="rect">
            <a:avLst/>
          </a:prstGeom>
        </p:spPr>
        <p:txBody>
          <a:bodyPr/>
          <a:lstStyle/>
          <a:p>
            <a:pPr marL="525621" indent="-525621" defTabSz="706515">
              <a:spcBef>
                <a:spcPts val="3000"/>
              </a:spcBef>
              <a:defRPr sz="3700"/>
            </a:pPr>
            <a:r>
              <a:t>The most common task for a belief network is to query </a:t>
            </a:r>
            <a:r>
              <a:rPr>
                <a:solidFill>
                  <a:srgbClr val="C82506"/>
                </a:solidFill>
                <a:latin typeface="Helvetica Neue Medium"/>
                <a:ea typeface="Helvetica Neue Medium"/>
                <a:cs typeface="Helvetica Neue Medium"/>
                <a:sym typeface="Helvetica Neue Medium"/>
              </a:rPr>
              <a:t>posterior probabilities</a:t>
            </a:r>
            <a:r>
              <a:t> given some </a:t>
            </a:r>
            <a:r>
              <a:rPr>
                <a:solidFill>
                  <a:srgbClr val="C82506"/>
                </a:solidFill>
                <a:latin typeface="Helvetica Neue Medium"/>
                <a:ea typeface="Helvetica Neue Medium"/>
                <a:cs typeface="Helvetica Neue Medium"/>
                <a:sym typeface="Helvetica Neue Medium"/>
              </a:rPr>
              <a:t>observations</a:t>
            </a:r>
          </a:p>
          <a:p>
            <a:pPr marL="525621" indent="-525621" defTabSz="706515">
              <a:spcBef>
                <a:spcPts val="3000"/>
              </a:spcBef>
              <a:defRPr b="1" sz="3700">
                <a:latin typeface="+mn-lt"/>
                <a:ea typeface="+mn-ea"/>
                <a:cs typeface="+mn-cs"/>
                <a:sym typeface="Helvetica Neue"/>
              </a:defRPr>
            </a:pPr>
            <a:r>
              <a:t>Easy cases:</a:t>
            </a:r>
            <a:r>
              <a:rPr b="0">
                <a:latin typeface="Helvetica Neue Light"/>
                <a:ea typeface="Helvetica Neue Light"/>
                <a:cs typeface="Helvetica Neue Light"/>
                <a:sym typeface="Helvetica Neue Light"/>
              </a:rPr>
              <a:t> </a:t>
            </a:r>
          </a:p>
          <a:p>
            <a:pPr lvl="2" marL="1290160" indent="-525621" defTabSz="706515">
              <a:spcBef>
                <a:spcPts val="3000"/>
              </a:spcBef>
              <a:defRPr sz="3700"/>
            </a:pPr>
            <a:r>
              <a:t>Posteriors of a </a:t>
            </a:r>
            <a:r>
              <a:rPr>
                <a:solidFill>
                  <a:srgbClr val="C82506"/>
                </a:solidFill>
                <a:latin typeface="Helvetica Neue Medium"/>
                <a:ea typeface="Helvetica Neue Medium"/>
                <a:cs typeface="Helvetica Neue Medium"/>
                <a:sym typeface="Helvetica Neue Medium"/>
              </a:rPr>
              <a:t>single variable</a:t>
            </a:r>
            <a:r>
              <a:t> conditional only on </a:t>
            </a:r>
            <a:r>
              <a:rPr>
                <a:solidFill>
                  <a:srgbClr val="C82506"/>
                </a:solidFill>
                <a:latin typeface="Helvetica Neue Medium"/>
                <a:ea typeface="Helvetica Neue Medium"/>
                <a:cs typeface="Helvetica Neue Medium"/>
                <a:sym typeface="Helvetica Neue Medium"/>
              </a:rPr>
              <a:t>parents</a:t>
            </a:r>
            <a:endParaRPr>
              <a:solidFill>
                <a:srgbClr val="C82506"/>
              </a:solidFill>
              <a:latin typeface="Helvetica Neue Medium"/>
              <a:ea typeface="Helvetica Neue Medium"/>
              <a:cs typeface="Helvetica Neue Medium"/>
              <a:sym typeface="Helvetica Neue Medium"/>
            </a:endParaRPr>
          </a:p>
          <a:p>
            <a:pPr lvl="2" marL="1290160" indent="-525621" defTabSz="706515">
              <a:spcBef>
                <a:spcPts val="3000"/>
              </a:spcBef>
              <a:defRPr sz="3700">
                <a:solidFill>
                  <a:srgbClr val="C82506"/>
                </a:solidFill>
                <a:latin typeface="Helvetica Neue Medium"/>
                <a:ea typeface="Helvetica Neue Medium"/>
                <a:cs typeface="Helvetica Neue Medium"/>
                <a:sym typeface="Helvetica Neue Medium"/>
              </a:defRPr>
            </a:pPr>
            <a:r>
              <a:t>Joint distributions</a:t>
            </a:r>
            <a:r>
              <a:rPr>
                <a:solidFill>
                  <a:srgbClr val="000000"/>
                </a:solidFill>
                <a:latin typeface="Helvetica Neue Light"/>
                <a:ea typeface="Helvetica Neue Light"/>
                <a:cs typeface="Helvetica Neue Light"/>
                <a:sym typeface="Helvetica Neue Light"/>
              </a:rPr>
              <a:t> of variables early in a </a:t>
            </a:r>
            <a:r>
              <a:t>compatible </a:t>
            </a:r>
            <a:r>
              <a:rPr>
                <a:solidFill>
                  <a:srgbClr val="004D80"/>
                </a:solidFill>
              </a:rPr>
              <a:t>variable ordering</a:t>
            </a:r>
          </a:p>
          <a:p>
            <a:pPr marL="525621" indent="-525621" defTabSz="706515">
              <a:spcBef>
                <a:spcPts val="3000"/>
              </a:spcBef>
              <a:defRPr sz="3700"/>
            </a:pPr>
            <a:r>
              <a:t>Typically, the observations have </a:t>
            </a:r>
            <a:r>
              <a:rPr>
                <a:solidFill>
                  <a:srgbClr val="C82506"/>
                </a:solidFill>
                <a:latin typeface="Helvetica Neue Medium"/>
                <a:ea typeface="Helvetica Neue Medium"/>
                <a:cs typeface="Helvetica Neue Medium"/>
                <a:sym typeface="Helvetica Neue Medium"/>
              </a:rPr>
              <a:t>no straightforward relationship</a:t>
            </a:r>
            <a:r>
              <a:t> to the target</a:t>
            </a:r>
          </a:p>
          <a:p>
            <a:pPr marL="525621" indent="-525621" defTabSz="706515">
              <a:spcBef>
                <a:spcPts val="3000"/>
              </a:spcBef>
              <a:defRPr b="1" sz="3700">
                <a:latin typeface="+mn-lt"/>
                <a:ea typeface="+mn-ea"/>
                <a:cs typeface="+mn-cs"/>
                <a:sym typeface="Helvetica Neue"/>
              </a:defRPr>
            </a:pPr>
            <a:r>
              <a:t>This lecture:</a:t>
            </a:r>
            <a:r>
              <a:rPr b="0">
                <a:latin typeface="Helvetica Neue Light"/>
                <a:ea typeface="Helvetica Neue Light"/>
                <a:cs typeface="Helvetica Neue Light"/>
                <a:sym typeface="Helvetica Neue Light"/>
              </a:rPr>
              <a:t> mechanical procedure for computing </a:t>
            </a:r>
            <a:r>
              <a:rPr b="0">
                <a:solidFill>
                  <a:srgbClr val="C82506"/>
                </a:solidFill>
                <a:latin typeface="Helvetica Neue Medium"/>
                <a:ea typeface="Helvetica Neue Medium"/>
                <a:cs typeface="Helvetica Neue Medium"/>
                <a:sym typeface="Helvetica Neue Medium"/>
              </a:rPr>
              <a:t>arbitrary queries</a:t>
            </a:r>
          </a:p>
        </p:txBody>
      </p:sp>
      <p:grpSp>
        <p:nvGrpSpPr>
          <p:cNvPr id="185" name="Group"/>
          <p:cNvGrpSpPr/>
          <p:nvPr/>
        </p:nvGrpSpPr>
        <p:grpSpPr>
          <a:xfrm>
            <a:off x="14827946" y="4760394"/>
            <a:ext cx="8187047" cy="8303436"/>
            <a:chOff x="0" y="-1"/>
            <a:chExt cx="8187046" cy="8303435"/>
          </a:xfrm>
        </p:grpSpPr>
        <p:grpSp>
          <p:nvGrpSpPr>
            <p:cNvPr id="181" name="Group"/>
            <p:cNvGrpSpPr/>
            <p:nvPr/>
          </p:nvGrpSpPr>
          <p:grpSpPr>
            <a:xfrm>
              <a:off x="31749" y="-2"/>
              <a:ext cx="8123550" cy="7892898"/>
              <a:chOff x="0" y="0"/>
              <a:chExt cx="8123548" cy="7892897"/>
            </a:xfrm>
          </p:grpSpPr>
          <p:grpSp>
            <p:nvGrpSpPr>
              <p:cNvPr id="154" name="Report"/>
              <p:cNvGrpSpPr/>
              <p:nvPr/>
            </p:nvGrpSpPr>
            <p:grpSpPr>
              <a:xfrm>
                <a:off x="1584156" y="6622892"/>
                <a:ext cx="2608695" cy="1270005"/>
                <a:chOff x="0" y="0"/>
                <a:chExt cx="2608693" cy="1270003"/>
              </a:xfrm>
            </p:grpSpPr>
            <p:sp>
              <p:nvSpPr>
                <p:cNvPr id="152" name="Oval"/>
                <p:cNvSpPr/>
                <p:nvPr/>
              </p:nvSpPr>
              <p:spPr>
                <a:xfrm>
                  <a:off x="0" y="0"/>
                  <a:ext cx="2608694" cy="1270005"/>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a:latin typeface="Helvetica Neue Light"/>
                      <a:ea typeface="Helvetica Neue Light"/>
                      <a:cs typeface="Helvetica Neue Light"/>
                      <a:sym typeface="Helvetica Neue Light"/>
                    </a:defRPr>
                  </a:pPr>
                </a:p>
              </p:txBody>
            </p:sp>
            <p:sp>
              <p:nvSpPr>
                <p:cNvPr id="153" name="Report"/>
                <p:cNvSpPr txBox="1"/>
                <p:nvPr/>
              </p:nvSpPr>
              <p:spPr>
                <a:xfrm>
                  <a:off x="413783" y="321807"/>
                  <a:ext cx="1781127" cy="6263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a:latin typeface="Helvetica Neue Light"/>
                      <a:ea typeface="Helvetica Neue Light"/>
                      <a:cs typeface="Helvetica Neue Light"/>
                      <a:sym typeface="Helvetica Neue Light"/>
                    </a:defRPr>
                  </a:lvl1pPr>
                </a:lstStyle>
                <a:p>
                  <a:pPr/>
                  <a:r>
                    <a:t>Report</a:t>
                  </a:r>
                </a:p>
              </p:txBody>
            </p:sp>
          </p:grpSp>
          <p:grpSp>
            <p:nvGrpSpPr>
              <p:cNvPr id="157" name="Report"/>
              <p:cNvGrpSpPr/>
              <p:nvPr/>
            </p:nvGrpSpPr>
            <p:grpSpPr>
              <a:xfrm>
                <a:off x="1584156" y="6622892"/>
                <a:ext cx="2608695" cy="1270005"/>
                <a:chOff x="0" y="0"/>
                <a:chExt cx="2608693" cy="1270003"/>
              </a:xfrm>
            </p:grpSpPr>
            <p:sp>
              <p:nvSpPr>
                <p:cNvPr id="155" name="Oval"/>
                <p:cNvSpPr/>
                <p:nvPr/>
              </p:nvSpPr>
              <p:spPr>
                <a:xfrm>
                  <a:off x="0" y="0"/>
                  <a:ext cx="2608694" cy="1270005"/>
                </a:xfrm>
                <a:prstGeom prst="ellipse">
                  <a:avLst/>
                </a:prstGeom>
                <a:solidFill>
                  <a:srgbClr val="D6D5D5"/>
                </a:solid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a:latin typeface="Helvetica Neue Light"/>
                      <a:ea typeface="Helvetica Neue Light"/>
                      <a:cs typeface="Helvetica Neue Light"/>
                      <a:sym typeface="Helvetica Neue Light"/>
                    </a:defRPr>
                  </a:pPr>
                </a:p>
              </p:txBody>
            </p:sp>
            <p:sp>
              <p:nvSpPr>
                <p:cNvPr id="156" name="Report"/>
                <p:cNvSpPr txBox="1"/>
                <p:nvPr/>
              </p:nvSpPr>
              <p:spPr>
                <a:xfrm>
                  <a:off x="413783" y="321807"/>
                  <a:ext cx="1781127" cy="6263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a:latin typeface="Helvetica Neue Light"/>
                      <a:ea typeface="Helvetica Neue Light"/>
                      <a:cs typeface="Helvetica Neue Light"/>
                      <a:sym typeface="Helvetica Neue Light"/>
                    </a:defRPr>
                  </a:lvl1pPr>
                </a:lstStyle>
                <a:p>
                  <a:pPr/>
                  <a:r>
                    <a:t>Report</a:t>
                  </a:r>
                </a:p>
              </p:txBody>
            </p:sp>
          </p:grpSp>
          <p:grpSp>
            <p:nvGrpSpPr>
              <p:cNvPr id="160" name="Fire"/>
              <p:cNvGrpSpPr/>
              <p:nvPr/>
            </p:nvGrpSpPr>
            <p:grpSpPr>
              <a:xfrm>
                <a:off x="3271289" y="-1"/>
                <a:ext cx="2608695" cy="1270003"/>
                <a:chOff x="0" y="-1"/>
                <a:chExt cx="2608693" cy="1270002"/>
              </a:xfrm>
            </p:grpSpPr>
            <p:sp>
              <p:nvSpPr>
                <p:cNvPr id="158" name="Oval"/>
                <p:cNvSpPr/>
                <p:nvPr/>
              </p:nvSpPr>
              <p:spPr>
                <a:xfrm>
                  <a:off x="0" y="-2"/>
                  <a:ext cx="2608694" cy="1270004"/>
                </a:xfrm>
                <a:prstGeom prst="ellipse">
                  <a:avLst/>
                </a:prstGeom>
                <a:noFill/>
                <a:ln w="114300" cap="flat">
                  <a:solidFill>
                    <a:srgbClr val="B51600"/>
                  </a:solidFill>
                  <a:prstDash val="solid"/>
                  <a:miter lim="400000"/>
                </a:ln>
                <a:effectLst/>
              </p:spPr>
              <p:txBody>
                <a:bodyPr wrap="square" lIns="71435" tIns="71435" rIns="71435" bIns="71435" numCol="1" anchor="ctr">
                  <a:noAutofit/>
                </a:bodyPr>
                <a:lstStyle/>
                <a:p>
                  <a:pPr>
                    <a:spcBef>
                      <a:spcPts val="3600"/>
                    </a:spcBef>
                    <a:defRPr>
                      <a:latin typeface="Helvetica Neue Light"/>
                      <a:ea typeface="Helvetica Neue Light"/>
                      <a:cs typeface="Helvetica Neue Light"/>
                      <a:sym typeface="Helvetica Neue Light"/>
                    </a:defRPr>
                  </a:pPr>
                </a:p>
              </p:txBody>
            </p:sp>
            <p:sp>
              <p:nvSpPr>
                <p:cNvPr id="159" name="Fire"/>
                <p:cNvSpPr txBox="1"/>
                <p:nvPr/>
              </p:nvSpPr>
              <p:spPr>
                <a:xfrm>
                  <a:off x="439183" y="321807"/>
                  <a:ext cx="1730327" cy="626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a:latin typeface="Helvetica Neue Light"/>
                      <a:ea typeface="Helvetica Neue Light"/>
                      <a:cs typeface="Helvetica Neue Light"/>
                      <a:sym typeface="Helvetica Neue Light"/>
                    </a:defRPr>
                  </a:lvl1pPr>
                </a:lstStyle>
                <a:p>
                  <a:pPr/>
                  <a:r>
                    <a:t>Fire</a:t>
                  </a:r>
                </a:p>
              </p:txBody>
            </p:sp>
          </p:grpSp>
          <p:grpSp>
            <p:nvGrpSpPr>
              <p:cNvPr id="163" name="Tampering"/>
              <p:cNvGrpSpPr/>
              <p:nvPr/>
            </p:nvGrpSpPr>
            <p:grpSpPr>
              <a:xfrm>
                <a:off x="0" y="-1"/>
                <a:ext cx="2608694" cy="1270003"/>
                <a:chOff x="0" y="-1"/>
                <a:chExt cx="2608693" cy="1270002"/>
              </a:xfrm>
            </p:grpSpPr>
            <p:sp>
              <p:nvSpPr>
                <p:cNvPr id="161" name="Oval"/>
                <p:cNvSpPr/>
                <p:nvPr/>
              </p:nvSpPr>
              <p:spPr>
                <a:xfrm>
                  <a:off x="0" y="-2"/>
                  <a:ext cx="2608694" cy="1270004"/>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a:latin typeface="Helvetica Neue Light"/>
                      <a:ea typeface="Helvetica Neue Light"/>
                      <a:cs typeface="Helvetica Neue Light"/>
                      <a:sym typeface="Helvetica Neue Light"/>
                    </a:defRPr>
                  </a:pPr>
                </a:p>
              </p:txBody>
            </p:sp>
            <p:sp>
              <p:nvSpPr>
                <p:cNvPr id="162" name="Tampering"/>
                <p:cNvSpPr txBox="1"/>
                <p:nvPr/>
              </p:nvSpPr>
              <p:spPr>
                <a:xfrm>
                  <a:off x="413783" y="74157"/>
                  <a:ext cx="1781127" cy="11216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a:latin typeface="Helvetica Neue Light"/>
                      <a:ea typeface="Helvetica Neue Light"/>
                      <a:cs typeface="Helvetica Neue Light"/>
                      <a:sym typeface="Helvetica Neue Light"/>
                    </a:defRPr>
                  </a:lvl1pPr>
                </a:lstStyle>
                <a:p>
                  <a:pPr/>
                  <a:r>
                    <a:t>Tampering</a:t>
                  </a:r>
                </a:p>
              </p:txBody>
            </p:sp>
          </p:grpSp>
          <p:grpSp>
            <p:nvGrpSpPr>
              <p:cNvPr id="166" name="Alarm"/>
              <p:cNvGrpSpPr/>
              <p:nvPr/>
            </p:nvGrpSpPr>
            <p:grpSpPr>
              <a:xfrm>
                <a:off x="1584156" y="2166694"/>
                <a:ext cx="2608695" cy="1270005"/>
                <a:chOff x="0" y="0"/>
                <a:chExt cx="2608693" cy="1270003"/>
              </a:xfrm>
            </p:grpSpPr>
            <p:sp>
              <p:nvSpPr>
                <p:cNvPr id="164" name="Oval"/>
                <p:cNvSpPr/>
                <p:nvPr/>
              </p:nvSpPr>
              <p:spPr>
                <a:xfrm>
                  <a:off x="0" y="-1"/>
                  <a:ext cx="2608694" cy="1270005"/>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a:latin typeface="Helvetica Neue Light"/>
                      <a:ea typeface="Helvetica Neue Light"/>
                      <a:cs typeface="Helvetica Neue Light"/>
                      <a:sym typeface="Helvetica Neue Light"/>
                    </a:defRPr>
                  </a:pPr>
                </a:p>
              </p:txBody>
            </p:sp>
            <p:sp>
              <p:nvSpPr>
                <p:cNvPr id="165" name="Alarm"/>
                <p:cNvSpPr txBox="1"/>
                <p:nvPr/>
              </p:nvSpPr>
              <p:spPr>
                <a:xfrm>
                  <a:off x="413783" y="321807"/>
                  <a:ext cx="1781127" cy="626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a:latin typeface="Helvetica Neue Light"/>
                      <a:ea typeface="Helvetica Neue Light"/>
                      <a:cs typeface="Helvetica Neue Light"/>
                      <a:sym typeface="Helvetica Neue Light"/>
                    </a:defRPr>
                  </a:lvl1pPr>
                </a:lstStyle>
                <a:p>
                  <a:pPr/>
                  <a:r>
                    <a:t>Alarm</a:t>
                  </a:r>
                </a:p>
              </p:txBody>
            </p:sp>
          </p:grpSp>
          <p:grpSp>
            <p:nvGrpSpPr>
              <p:cNvPr id="169" name="Smoke"/>
              <p:cNvGrpSpPr/>
              <p:nvPr/>
            </p:nvGrpSpPr>
            <p:grpSpPr>
              <a:xfrm>
                <a:off x="5514855" y="2166694"/>
                <a:ext cx="2608695" cy="1270005"/>
                <a:chOff x="0" y="0"/>
                <a:chExt cx="2608693" cy="1270003"/>
              </a:xfrm>
            </p:grpSpPr>
            <p:sp>
              <p:nvSpPr>
                <p:cNvPr id="167" name="Oval"/>
                <p:cNvSpPr/>
                <p:nvPr/>
              </p:nvSpPr>
              <p:spPr>
                <a:xfrm>
                  <a:off x="0" y="-1"/>
                  <a:ext cx="2608694" cy="1270005"/>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a:latin typeface="Helvetica Neue Light"/>
                      <a:ea typeface="Helvetica Neue Light"/>
                      <a:cs typeface="Helvetica Neue Light"/>
                      <a:sym typeface="Helvetica Neue Light"/>
                    </a:defRPr>
                  </a:pPr>
                </a:p>
              </p:txBody>
            </p:sp>
            <p:sp>
              <p:nvSpPr>
                <p:cNvPr id="168" name="Smoke"/>
                <p:cNvSpPr txBox="1"/>
                <p:nvPr/>
              </p:nvSpPr>
              <p:spPr>
                <a:xfrm>
                  <a:off x="413783" y="321807"/>
                  <a:ext cx="1781127" cy="626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a:latin typeface="Helvetica Neue Light"/>
                      <a:ea typeface="Helvetica Neue Light"/>
                      <a:cs typeface="Helvetica Neue Light"/>
                      <a:sym typeface="Helvetica Neue Light"/>
                    </a:defRPr>
                  </a:lvl1pPr>
                </a:lstStyle>
                <a:p>
                  <a:pPr/>
                  <a:r>
                    <a:t>Smoke</a:t>
                  </a:r>
                </a:p>
              </p:txBody>
            </p:sp>
          </p:grpSp>
          <p:grpSp>
            <p:nvGrpSpPr>
              <p:cNvPr id="172" name="Leaving"/>
              <p:cNvGrpSpPr/>
              <p:nvPr/>
            </p:nvGrpSpPr>
            <p:grpSpPr>
              <a:xfrm>
                <a:off x="1584156" y="4394792"/>
                <a:ext cx="2608695" cy="1270005"/>
                <a:chOff x="0" y="0"/>
                <a:chExt cx="2608693" cy="1270003"/>
              </a:xfrm>
            </p:grpSpPr>
            <p:sp>
              <p:nvSpPr>
                <p:cNvPr id="170" name="Oval"/>
                <p:cNvSpPr/>
                <p:nvPr/>
              </p:nvSpPr>
              <p:spPr>
                <a:xfrm>
                  <a:off x="0" y="0"/>
                  <a:ext cx="2608694" cy="1270005"/>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a:latin typeface="Helvetica Neue Light"/>
                      <a:ea typeface="Helvetica Neue Light"/>
                      <a:cs typeface="Helvetica Neue Light"/>
                      <a:sym typeface="Helvetica Neue Light"/>
                    </a:defRPr>
                  </a:pPr>
                </a:p>
              </p:txBody>
            </p:sp>
            <p:sp>
              <p:nvSpPr>
                <p:cNvPr id="171" name="Leaving"/>
                <p:cNvSpPr txBox="1"/>
                <p:nvPr/>
              </p:nvSpPr>
              <p:spPr>
                <a:xfrm>
                  <a:off x="413783" y="321807"/>
                  <a:ext cx="1781127" cy="6263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a:latin typeface="Helvetica Neue Light"/>
                      <a:ea typeface="Helvetica Neue Light"/>
                      <a:cs typeface="Helvetica Neue Light"/>
                      <a:sym typeface="Helvetica Neue Light"/>
                    </a:defRPr>
                  </a:lvl1pPr>
                </a:lstStyle>
                <a:p>
                  <a:pPr/>
                  <a:r>
                    <a:t>Leaving</a:t>
                  </a:r>
                </a:p>
              </p:txBody>
            </p:sp>
          </p:grpSp>
          <p:sp>
            <p:nvSpPr>
              <p:cNvPr id="173" name="Connection Line"/>
              <p:cNvSpPr/>
              <p:nvPr/>
            </p:nvSpPr>
            <p:spPr>
              <a:xfrm flipH="1" flipV="1">
                <a:off x="1304345" y="635000"/>
                <a:ext cx="1584159" cy="2166697"/>
              </a:xfrm>
              <a:prstGeom prst="line">
                <a:avLst/>
              </a:prstGeom>
              <a:noFill/>
              <a:ln w="25400" cap="flat">
                <a:solidFill>
                  <a:srgbClr val="000000"/>
                </a:solidFill>
                <a:prstDash val="solid"/>
                <a:miter lim="400000"/>
                <a:headEnd type="triangle" w="med" len="med"/>
              </a:ln>
              <a:effectLst/>
            </p:spPr>
            <p:txBody>
              <a:bodyPr wrap="square" lIns="45718" tIns="45718" rIns="45718" bIns="45718" numCol="1" anchor="t">
                <a:noAutofit/>
              </a:bodyPr>
              <a:lstStyle/>
              <a:p>
                <a:pPr/>
              </a:p>
            </p:txBody>
          </p:sp>
          <p:sp>
            <p:nvSpPr>
              <p:cNvPr id="174" name="Connection Line"/>
              <p:cNvSpPr/>
              <p:nvPr/>
            </p:nvSpPr>
            <p:spPr>
              <a:xfrm flipV="1">
                <a:off x="2888501" y="2801694"/>
                <a:ext cx="3" cy="2228102"/>
              </a:xfrm>
              <a:prstGeom prst="line">
                <a:avLst/>
              </a:prstGeom>
              <a:noFill/>
              <a:ln w="25400" cap="flat">
                <a:solidFill>
                  <a:srgbClr val="000000"/>
                </a:solidFill>
                <a:prstDash val="solid"/>
                <a:miter lim="400000"/>
                <a:headEnd type="triangle" w="med" len="med"/>
              </a:ln>
              <a:effectLst/>
            </p:spPr>
            <p:txBody>
              <a:bodyPr wrap="square" lIns="45718" tIns="45718" rIns="45718" bIns="45718" numCol="1" anchor="t">
                <a:noAutofit/>
              </a:bodyPr>
              <a:lstStyle/>
              <a:p>
                <a:pPr/>
              </a:p>
            </p:txBody>
          </p:sp>
          <p:sp>
            <p:nvSpPr>
              <p:cNvPr id="175" name="Connection Line"/>
              <p:cNvSpPr/>
              <p:nvPr/>
            </p:nvSpPr>
            <p:spPr>
              <a:xfrm flipH="1" flipV="1">
                <a:off x="4575635" y="635000"/>
                <a:ext cx="2243568" cy="2166697"/>
              </a:xfrm>
              <a:prstGeom prst="line">
                <a:avLst/>
              </a:prstGeom>
              <a:noFill/>
              <a:ln w="25400" cap="flat">
                <a:solidFill>
                  <a:srgbClr val="000000"/>
                </a:solidFill>
                <a:prstDash val="solid"/>
                <a:miter lim="400000"/>
                <a:headEnd type="triangle" w="med" len="med"/>
              </a:ln>
              <a:effectLst/>
            </p:spPr>
            <p:txBody>
              <a:bodyPr wrap="square" lIns="45718" tIns="45718" rIns="45718" bIns="45718" numCol="1" anchor="t">
                <a:noAutofit/>
              </a:bodyPr>
              <a:lstStyle/>
              <a:p>
                <a:pPr/>
              </a:p>
            </p:txBody>
          </p:sp>
          <p:sp>
            <p:nvSpPr>
              <p:cNvPr id="176" name="Connection Line"/>
              <p:cNvSpPr/>
              <p:nvPr/>
            </p:nvSpPr>
            <p:spPr>
              <a:xfrm flipV="1">
                <a:off x="2888501" y="635000"/>
                <a:ext cx="1687136" cy="2166697"/>
              </a:xfrm>
              <a:prstGeom prst="line">
                <a:avLst/>
              </a:prstGeom>
              <a:noFill/>
              <a:ln w="25400" cap="flat">
                <a:solidFill>
                  <a:srgbClr val="000000"/>
                </a:solidFill>
                <a:prstDash val="solid"/>
                <a:miter lim="400000"/>
                <a:headEnd type="triangle" w="med" len="med"/>
              </a:ln>
              <a:effectLst/>
            </p:spPr>
            <p:txBody>
              <a:bodyPr wrap="square" lIns="45718" tIns="45718" rIns="45718" bIns="45718" numCol="1" anchor="t">
                <a:noAutofit/>
              </a:bodyPr>
              <a:lstStyle/>
              <a:p>
                <a:pPr/>
              </a:p>
            </p:txBody>
          </p:sp>
          <p:sp>
            <p:nvSpPr>
              <p:cNvPr id="177" name="Connection Line"/>
              <p:cNvSpPr/>
              <p:nvPr/>
            </p:nvSpPr>
            <p:spPr>
              <a:xfrm flipV="1">
                <a:off x="2888501" y="5029793"/>
                <a:ext cx="3" cy="2228102"/>
              </a:xfrm>
              <a:prstGeom prst="line">
                <a:avLst/>
              </a:prstGeom>
              <a:noFill/>
              <a:ln w="25400" cap="flat">
                <a:solidFill>
                  <a:srgbClr val="000000"/>
                </a:solidFill>
                <a:prstDash val="solid"/>
                <a:miter lim="400000"/>
                <a:headEnd type="triangle" w="med" len="med"/>
              </a:ln>
              <a:effectLst/>
            </p:spPr>
            <p:txBody>
              <a:bodyPr wrap="square" lIns="45718" tIns="45718" rIns="45718" bIns="45718" numCol="1" anchor="t">
                <a:noAutofit/>
              </a:bodyPr>
              <a:lstStyle/>
              <a:p>
                <a:pPr/>
              </a:p>
            </p:txBody>
          </p:sp>
          <p:grpSp>
            <p:nvGrpSpPr>
              <p:cNvPr id="180" name="Smoke"/>
              <p:cNvGrpSpPr/>
              <p:nvPr/>
            </p:nvGrpSpPr>
            <p:grpSpPr>
              <a:xfrm>
                <a:off x="5514855" y="2166694"/>
                <a:ext cx="2608695" cy="1270005"/>
                <a:chOff x="0" y="0"/>
                <a:chExt cx="2608693" cy="1270003"/>
              </a:xfrm>
            </p:grpSpPr>
            <p:sp>
              <p:nvSpPr>
                <p:cNvPr id="178" name="Oval"/>
                <p:cNvSpPr/>
                <p:nvPr/>
              </p:nvSpPr>
              <p:spPr>
                <a:xfrm>
                  <a:off x="0" y="-1"/>
                  <a:ext cx="2608694" cy="1270005"/>
                </a:xfrm>
                <a:prstGeom prst="ellipse">
                  <a:avLst/>
                </a:prstGeom>
                <a:solidFill>
                  <a:srgbClr val="D6D5D5"/>
                </a:solid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a:latin typeface="Helvetica Neue Light"/>
                      <a:ea typeface="Helvetica Neue Light"/>
                      <a:cs typeface="Helvetica Neue Light"/>
                      <a:sym typeface="Helvetica Neue Light"/>
                    </a:defRPr>
                  </a:pPr>
                </a:p>
              </p:txBody>
            </p:sp>
            <p:sp>
              <p:nvSpPr>
                <p:cNvPr id="179" name="Smoke"/>
                <p:cNvSpPr txBox="1"/>
                <p:nvPr/>
              </p:nvSpPr>
              <p:spPr>
                <a:xfrm>
                  <a:off x="413783" y="321807"/>
                  <a:ext cx="1781127" cy="626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a:latin typeface="Helvetica Neue Light"/>
                      <a:ea typeface="Helvetica Neue Light"/>
                      <a:cs typeface="Helvetica Neue Light"/>
                      <a:sym typeface="Helvetica Neue Light"/>
                    </a:defRPr>
                  </a:lvl1pPr>
                </a:lstStyle>
                <a:p>
                  <a:pPr/>
                  <a:r>
                    <a:t>Smoke</a:t>
                  </a:r>
                </a:p>
              </p:txBody>
            </p:sp>
          </p:grpSp>
        </p:grpSp>
        <p:grpSp>
          <p:nvGrpSpPr>
            <p:cNvPr id="184" name="Caption"/>
            <p:cNvGrpSpPr/>
            <p:nvPr/>
          </p:nvGrpSpPr>
          <p:grpSpPr>
            <a:xfrm>
              <a:off x="0" y="8026241"/>
              <a:ext cx="8187047" cy="277193"/>
              <a:chOff x="0" y="0"/>
              <a:chExt cx="8187046" cy="277192"/>
            </a:xfrm>
          </p:grpSpPr>
          <p:sp>
            <p:nvSpPr>
              <p:cNvPr id="182" name="Rectangle"/>
              <p:cNvSpPr/>
              <p:nvPr/>
            </p:nvSpPr>
            <p:spPr>
              <a:xfrm>
                <a:off x="0" y="0"/>
                <a:ext cx="8187047" cy="277193"/>
              </a:xfrm>
              <a:prstGeom prst="roundRect">
                <a:avLst>
                  <a:gd name="adj" fmla="val 0"/>
                </a:avLst>
              </a:prstGeom>
              <a:solidFill>
                <a:srgbClr val="000000">
                  <a:alpha val="0"/>
                </a:srgbClr>
              </a:solidFill>
              <a:ln w="12700" cap="flat">
                <a:noFill/>
                <a:miter lim="400000"/>
              </a:ln>
              <a:effectLst/>
            </p:spPr>
            <p:txBody>
              <a:bodyPr wrap="square" lIns="71435" tIns="71435" rIns="71435" bIns="71435" numCol="1" anchor="t">
                <a:noAutofit/>
              </a:bodyPr>
              <a:lstStyle/>
              <a:p>
                <a:pPr>
                  <a:defRPr b="1" sz="600">
                    <a:solidFill>
                      <a:srgbClr val="D6D5D5"/>
                    </a:solidFill>
                    <a:latin typeface="+mn-lt"/>
                    <a:ea typeface="+mn-ea"/>
                    <a:cs typeface="+mn-cs"/>
                    <a:sym typeface="Helvetica Neue"/>
                  </a:defRPr>
                </a:pPr>
              </a:p>
            </p:txBody>
          </p:sp>
          <p:sp>
            <p:nvSpPr>
              <p:cNvPr id="183" name="Bayes Net: Report has parent Leaving, Leaving has parent Alarm, Alarm has parents Tampering and Fire, Smoke has parent Fire, Tampering and Fire have no parents. Smoke and Report are both grey (indicating &quot;observed&quot;), and Fire has a red border (indicating"/>
              <p:cNvSpPr txBox="1"/>
              <p:nvPr/>
            </p:nvSpPr>
            <p:spPr>
              <a:xfrm>
                <a:off x="0" y="-1"/>
                <a:ext cx="8187048" cy="277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Bayes Net: Report has parent Leaving, Leaving has parent Alarm, Alarm has parents Tampering and Fire, Smoke has parent Fire, Tampering and Fire have no parents. Smoke and Report are both grey (indicating "observed"), and Fire has a red border (indicating "queried").</a:t>
                </a:r>
              </a:p>
            </p:txBody>
          </p:sp>
        </p:grpSp>
      </p:gr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87" name="Representing Conditional Probabilities"/>
          <p:cNvSpPr txBox="1"/>
          <p:nvPr>
            <p:ph type="title"/>
          </p:nvPr>
        </p:nvSpPr>
        <p:spPr>
          <a:xfrm>
            <a:off x="2667000" y="357185"/>
            <a:ext cx="19050000" cy="3036099"/>
          </a:xfrm>
          <a:prstGeom prst="rect">
            <a:avLst/>
          </a:prstGeom>
        </p:spPr>
        <p:txBody>
          <a:bodyPr/>
          <a:lstStyle/>
          <a:p>
            <a:pPr defTabSz="698300">
              <a:defRPr sz="9500"/>
            </a:pPr>
            <a:r>
              <a:t>Representing</a:t>
            </a:r>
            <a:br/>
            <a:r>
              <a:t>Conditional Probabilities</a:t>
            </a:r>
          </a:p>
        </p:txBody>
      </p:sp>
      <p:sp>
        <p:nvSpPr>
          <p:cNvPr id="188" name="The conditional probability P(Y | X1, ..., Xk) is a function that satisfies the constraint:…"/>
          <p:cNvSpPr txBox="1"/>
          <p:nvPr>
            <p:ph type="body" idx="1"/>
          </p:nvPr>
        </p:nvSpPr>
        <p:spPr>
          <a:xfrm>
            <a:off x="2667000" y="3468246"/>
            <a:ext cx="19050000" cy="8840394"/>
          </a:xfrm>
          <a:prstGeom prst="rect">
            <a:avLst/>
          </a:prstGeom>
        </p:spPr>
        <p:txBody>
          <a:bodyPr/>
          <a:lstStyle/>
          <a:p>
            <a:pPr marL="458388" indent="-458388" defTabSz="616148">
              <a:spcBef>
                <a:spcPts val="2700"/>
              </a:spcBef>
              <a:defRPr sz="3300"/>
            </a:pPr>
            <a:r>
              <a:t>The conditional probability P(</a:t>
            </a:r>
            <a:r>
              <a:rPr i="1">
                <a:latin typeface="+mn-lt"/>
                <a:ea typeface="+mn-ea"/>
                <a:cs typeface="+mn-cs"/>
                <a:sym typeface="Helvetica Neue"/>
              </a:rPr>
              <a:t>Y</a:t>
            </a:r>
            <a:r>
              <a:t> | </a:t>
            </a:r>
            <a:r>
              <a:rPr i="1">
                <a:latin typeface="+mn-lt"/>
                <a:ea typeface="+mn-ea"/>
                <a:cs typeface="+mn-cs"/>
                <a:sym typeface="Helvetica Neue"/>
              </a:rPr>
              <a:t>X</a:t>
            </a:r>
            <a:r>
              <a:rPr baseline="-5998"/>
              <a:t>1</a:t>
            </a:r>
            <a:r>
              <a:t>, ..., </a:t>
            </a:r>
            <a:r>
              <a:rPr i="1">
                <a:latin typeface="+mn-lt"/>
                <a:ea typeface="+mn-ea"/>
                <a:cs typeface="+mn-cs"/>
                <a:sym typeface="Helvetica Neue"/>
              </a:rPr>
              <a:t>X</a:t>
            </a:r>
            <a:r>
              <a:rPr baseline="-5998" i="1">
                <a:latin typeface="+mn-lt"/>
                <a:ea typeface="+mn-ea"/>
                <a:cs typeface="+mn-cs"/>
                <a:sym typeface="Helvetica Neue"/>
              </a:rPr>
              <a:t>k</a:t>
            </a:r>
            <a:r>
              <a:t>) is a </a:t>
            </a:r>
            <a:r>
              <a:rPr>
                <a:solidFill>
                  <a:srgbClr val="C82506"/>
                </a:solidFill>
                <a:latin typeface="Helvetica Neue Medium"/>
                <a:ea typeface="Helvetica Neue Medium"/>
                <a:cs typeface="Helvetica Neue Medium"/>
                <a:sym typeface="Helvetica Neue Medium"/>
              </a:rPr>
              <a:t>function</a:t>
            </a:r>
            <a:r>
              <a:t> that satisfies the </a:t>
            </a:r>
            <a:r>
              <a:rPr>
                <a:solidFill>
                  <a:srgbClr val="C82506"/>
                </a:solidFill>
                <a:latin typeface="Helvetica Neue Medium"/>
                <a:ea typeface="Helvetica Neue Medium"/>
                <a:cs typeface="Helvetica Neue Medium"/>
                <a:sym typeface="Helvetica Neue Medium"/>
              </a:rPr>
              <a:t>constraint</a:t>
            </a:r>
            <a:r>
              <a:t>:</a:t>
            </a:r>
          </a:p>
          <a:p>
            <a:pPr marL="458388" indent="-458388" defTabSz="616148">
              <a:spcBef>
                <a:spcPts val="2700"/>
              </a:spcBef>
              <a:defRPr sz="3300"/>
            </a:pPr>
          </a:p>
          <a:p>
            <a:pPr marL="458388" indent="-458388" defTabSz="616148">
              <a:spcBef>
                <a:spcPts val="2700"/>
              </a:spcBef>
              <a:defRPr sz="3300"/>
            </a:pPr>
            <a:r>
              <a:t>Two approaches to </a:t>
            </a:r>
            <a:r>
              <a:rPr>
                <a:solidFill>
                  <a:srgbClr val="C82506"/>
                </a:solidFill>
                <a:latin typeface="Helvetica Neue Medium"/>
                <a:ea typeface="Helvetica Neue Medium"/>
                <a:cs typeface="Helvetica Neue Medium"/>
                <a:sym typeface="Helvetica Neue Medium"/>
              </a:rPr>
              <a:t>storing</a:t>
            </a:r>
            <a:r>
              <a:t> these functions explicitly:</a:t>
            </a:r>
          </a:p>
          <a:p>
            <a:pPr lvl="1" marL="1131092" indent="-654843" defTabSz="616148">
              <a:spcBef>
                <a:spcPts val="2700"/>
              </a:spcBef>
              <a:buSzPct val="100000"/>
              <a:buAutoNum type="arabicPeriod" startAt="1"/>
              <a:defRPr b="1" sz="3300">
                <a:latin typeface="+mn-lt"/>
                <a:ea typeface="+mn-ea"/>
                <a:cs typeface="+mn-cs"/>
                <a:sym typeface="Helvetica Neue"/>
              </a:defRPr>
            </a:pPr>
            <a:r>
              <a:t>All-but-one:</a:t>
            </a:r>
            <a:r>
              <a:rPr b="0">
                <a:latin typeface="Helvetica Neue Light"/>
                <a:ea typeface="Helvetica Neue Light"/>
                <a:cs typeface="Helvetica Neue Light"/>
                <a:sym typeface="Helvetica Neue Light"/>
              </a:rPr>
              <a:t> Store values for all values in dom(Y) except one.  </a:t>
            </a:r>
            <a:br>
              <a:rPr b="0">
                <a:latin typeface="Helvetica Neue Light"/>
                <a:ea typeface="Helvetica Neue Light"/>
                <a:cs typeface="Helvetica Neue Light"/>
                <a:sym typeface="Helvetica Neue Light"/>
              </a:rPr>
            </a:br>
            <a:r>
              <a:rPr b="0">
                <a:latin typeface="Helvetica Neue Light"/>
                <a:ea typeface="Helvetica Neue Light"/>
                <a:cs typeface="Helvetica Neue Light"/>
                <a:sym typeface="Helvetica Neue Light"/>
              </a:rPr>
              <a:t>E.g., only store probabilities for Y=true, calculate for Y=false.</a:t>
            </a:r>
          </a:p>
          <a:p>
            <a:pPr lvl="3" marL="1458515" indent="-458390" defTabSz="616148">
              <a:spcBef>
                <a:spcPts val="2700"/>
              </a:spcBef>
              <a:defRPr sz="3300"/>
            </a:pPr>
            <a:r>
              <a:t>Minimizes number of values to store </a:t>
            </a:r>
          </a:p>
          <a:p>
            <a:pPr lvl="3" marL="1458515" indent="-458390" defTabSz="616148">
              <a:spcBef>
                <a:spcPts val="2700"/>
              </a:spcBef>
              <a:defRPr sz="3300"/>
            </a:pPr>
            <a:r>
              <a:t>May require </a:t>
            </a:r>
            <a:r>
              <a:rPr>
                <a:solidFill>
                  <a:srgbClr val="C82506"/>
                </a:solidFill>
                <a:latin typeface="Helvetica Neue Medium"/>
                <a:ea typeface="Helvetica Neue Medium"/>
                <a:cs typeface="Helvetica Neue Medium"/>
                <a:sym typeface="Helvetica Neue Medium"/>
              </a:rPr>
              <a:t>re-normalization</a:t>
            </a:r>
            <a:r>
              <a:t> to maintain constraint after every operation</a:t>
            </a:r>
          </a:p>
          <a:p>
            <a:pPr lvl="3" marL="1458515" indent="-458390" defTabSz="616148">
              <a:spcBef>
                <a:spcPts val="2700"/>
              </a:spcBef>
              <a:defRPr sz="3300"/>
            </a:pPr>
            <a:r>
              <a:t>This is what we have been doing so far</a:t>
            </a:r>
          </a:p>
          <a:p>
            <a:pPr lvl="1" marL="1131092" indent="-654843" defTabSz="616148">
              <a:spcBef>
                <a:spcPts val="2700"/>
              </a:spcBef>
              <a:buSzPct val="100000"/>
              <a:buAutoNum type="arabicPeriod" startAt="1"/>
              <a:defRPr b="1" sz="3300">
                <a:latin typeface="+mn-lt"/>
                <a:ea typeface="+mn-ea"/>
                <a:cs typeface="+mn-cs"/>
                <a:sym typeface="Helvetica Neue"/>
              </a:defRPr>
            </a:pPr>
            <a:r>
              <a:t>Unnormalized:</a:t>
            </a:r>
            <a:r>
              <a:rPr b="0">
                <a:latin typeface="Helvetica Neue Light"/>
                <a:ea typeface="Helvetica Neue Light"/>
                <a:cs typeface="Helvetica Neue Light"/>
                <a:sym typeface="Helvetica Neue Light"/>
              </a:rPr>
              <a:t> Store an output value for every possible input without regard to constraint.  </a:t>
            </a:r>
          </a:p>
          <a:p>
            <a:pPr lvl="3" marL="1458515" indent="-458390" defTabSz="616148">
              <a:spcBef>
                <a:spcPts val="2700"/>
              </a:spcBef>
              <a:defRPr sz="3300">
                <a:solidFill>
                  <a:srgbClr val="C82506"/>
                </a:solidFill>
                <a:latin typeface="Helvetica Neue Medium"/>
                <a:ea typeface="Helvetica Neue Medium"/>
                <a:cs typeface="Helvetica Neue Medium"/>
                <a:sym typeface="Helvetica Neue Medium"/>
              </a:defRPr>
            </a:pPr>
            <a:r>
              <a:t>Normalize at end</a:t>
            </a:r>
            <a:r>
              <a:rPr>
                <a:solidFill>
                  <a:srgbClr val="000000"/>
                </a:solidFill>
                <a:latin typeface="Helvetica Neue Light"/>
                <a:ea typeface="Helvetica Neue Light"/>
                <a:cs typeface="Helvetica Neue Light"/>
                <a:sym typeface="Helvetica Neue Light"/>
              </a:rPr>
              <a:t> of operations.</a:t>
            </a:r>
          </a:p>
          <a:p>
            <a:pPr lvl="3" marL="1458515" indent="-458390" defTabSz="616148">
              <a:spcBef>
                <a:spcPts val="2700"/>
              </a:spcBef>
              <a:defRPr sz="3300"/>
            </a:pPr>
            <a:r>
              <a:t>This is what we will do going forward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A (Simplistic) Algorithm for Queries"/>
          <p:cNvSpPr txBox="1"/>
          <p:nvPr>
            <p:ph type="title"/>
          </p:nvPr>
        </p:nvSpPr>
        <p:spPr>
          <a:xfrm>
            <a:off x="1943100" y="357187"/>
            <a:ext cx="19050000" cy="1952626"/>
          </a:xfrm>
          <a:prstGeom prst="rect">
            <a:avLst/>
          </a:prstGeom>
        </p:spPr>
        <p:txBody>
          <a:bodyPr/>
          <a:lstStyle>
            <a:lvl1pPr defTabSz="731162">
              <a:defRPr sz="9900"/>
            </a:lvl1pPr>
          </a:lstStyle>
          <a:p>
            <a:pPr/>
            <a:r>
              <a:t>A (Simplistic) Algorithm for Queries</a:t>
            </a:r>
          </a:p>
        </p:txBody>
      </p:sp>
      <p:sp>
        <p:nvSpPr>
          <p:cNvPr id="191" name="Condition:…"/>
          <p:cNvSpPr txBox="1"/>
          <p:nvPr>
            <p:ph type="body" sz="half" idx="1"/>
          </p:nvPr>
        </p:nvSpPr>
        <p:spPr>
          <a:xfrm>
            <a:off x="1943100" y="6433522"/>
            <a:ext cx="19050000" cy="6385125"/>
          </a:xfrm>
          <a:prstGeom prst="rect">
            <a:avLst/>
          </a:prstGeom>
        </p:spPr>
        <p:txBody>
          <a:bodyPr/>
          <a:lstStyle/>
          <a:p>
            <a:pPr defTabSz="575071">
              <a:spcBef>
                <a:spcPts val="2500"/>
              </a:spcBef>
              <a:buSzPct val="100000"/>
              <a:buAutoNum type="arabicPeriod" startAt="1"/>
              <a:defRPr b="1" sz="3000">
                <a:latin typeface="+mn-lt"/>
                <a:ea typeface="+mn-ea"/>
                <a:cs typeface="+mn-cs"/>
                <a:sym typeface="Helvetica Neue"/>
              </a:defRPr>
            </a:pPr>
            <a:r>
              <a:t>Condition:</a:t>
            </a:r>
            <a:r>
              <a:rPr b="0">
                <a:latin typeface="Helvetica Neue Light"/>
                <a:ea typeface="Helvetica Neue Light"/>
                <a:cs typeface="Helvetica Neue Light"/>
                <a:sym typeface="Helvetica Neue Light"/>
              </a:rPr>
              <a:t>  </a:t>
            </a:r>
            <a14:m>
              <m:oMath>
                <m:r>
                  <a:rPr xmlns:a="http://schemas.openxmlformats.org/drawingml/2006/main" sz="3700" i="1">
                    <a:solidFill>
                      <a:srgbClr val="000000"/>
                    </a:solidFill>
                    <a:latin typeface="Cambria Math" panose="02040503050406030204" pitchFamily="18" charset="0"/>
                  </a:rPr>
                  <m:t>P</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F</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T</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A</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L</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S</m:t>
                </m:r>
                <m:r>
                  <a:rPr xmlns:a="http://schemas.openxmlformats.org/drawingml/2006/main" sz="3700" i="1">
                    <a:solidFill>
                      <a:srgbClr val="FF0000"/>
                    </a:solidFill>
                    <a:latin typeface="Cambria Math" panose="02040503050406030204" pitchFamily="18" charset="0"/>
                  </a:rPr>
                  <m:t>=</m:t>
                </m:r>
                <m:r>
                  <a:rPr xmlns:a="http://schemas.openxmlformats.org/drawingml/2006/main" sz="3700" i="1">
                    <a:solidFill>
                      <a:srgbClr val="FF0000"/>
                    </a:solidFill>
                    <a:latin typeface="Cambria Math" panose="02040503050406030204" pitchFamily="18" charset="0"/>
                  </a:rPr>
                  <m:t>1</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R</m:t>
                </m:r>
                <m:r>
                  <a:rPr xmlns:a="http://schemas.openxmlformats.org/drawingml/2006/main" sz="3700" i="1">
                    <a:solidFill>
                      <a:srgbClr val="FF0000"/>
                    </a:solidFill>
                    <a:latin typeface="Cambria Math" panose="02040503050406030204" pitchFamily="18" charset="0"/>
                  </a:rPr>
                  <m:t>=</m:t>
                </m:r>
                <m:r>
                  <a:rPr xmlns:a="http://schemas.openxmlformats.org/drawingml/2006/main" sz="3700" i="1">
                    <a:solidFill>
                      <a:srgbClr val="FF0000"/>
                    </a:solidFill>
                    <a:latin typeface="Cambria Math" panose="02040503050406030204" pitchFamily="18" charset="0"/>
                  </a:rPr>
                  <m:t>1</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P</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F</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P</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T</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P</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A</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T</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F</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P</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S</m:t>
                </m:r>
                <m:r>
                  <a:rPr xmlns:a="http://schemas.openxmlformats.org/drawingml/2006/main" sz="3700" i="1">
                    <a:solidFill>
                      <a:srgbClr val="FF0000"/>
                    </a:solidFill>
                    <a:latin typeface="Cambria Math" panose="02040503050406030204" pitchFamily="18" charset="0"/>
                  </a:rPr>
                  <m:t>=</m:t>
                </m:r>
                <m:r>
                  <a:rPr xmlns:a="http://schemas.openxmlformats.org/drawingml/2006/main" sz="3700" i="1">
                    <a:solidFill>
                      <a:srgbClr val="FF0000"/>
                    </a:solidFill>
                    <a:latin typeface="Cambria Math" panose="02040503050406030204" pitchFamily="18" charset="0"/>
                  </a:rPr>
                  <m:t>1</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F</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P</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L</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A</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P</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R</m:t>
                </m:r>
                <m:r>
                  <a:rPr xmlns:a="http://schemas.openxmlformats.org/drawingml/2006/main" sz="3700" i="1">
                    <a:solidFill>
                      <a:srgbClr val="FF0000"/>
                    </a:solidFill>
                    <a:latin typeface="Cambria Math" panose="02040503050406030204" pitchFamily="18" charset="0"/>
                  </a:rPr>
                  <m:t>=</m:t>
                </m:r>
                <m:r>
                  <a:rPr xmlns:a="http://schemas.openxmlformats.org/drawingml/2006/main" sz="3700" i="1">
                    <a:solidFill>
                      <a:srgbClr val="FF0000"/>
                    </a:solidFill>
                    <a:latin typeface="Cambria Math" panose="02040503050406030204" pitchFamily="18" charset="0"/>
                  </a:rPr>
                  <m:t>1</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L</m:t>
                </m:r>
                <m:r>
                  <a:rPr xmlns:a="http://schemas.openxmlformats.org/drawingml/2006/main" sz="3700" i="1">
                    <a:solidFill>
                      <a:srgbClr val="000000"/>
                    </a:solidFill>
                    <a:latin typeface="Cambria Math" panose="02040503050406030204" pitchFamily="18" charset="0"/>
                  </a:rPr>
                  <m:t>)</m:t>
                </m:r>
              </m:oMath>
            </a14:m>
          </a:p>
          <a:p>
            <a:pPr defTabSz="575071">
              <a:spcBef>
                <a:spcPts val="2500"/>
              </a:spcBef>
              <a:buSzPct val="100000"/>
              <a:buAutoNum type="arabicPeriod" startAt="1"/>
              <a:defRPr b="1" sz="3000">
                <a:latin typeface="+mn-lt"/>
                <a:ea typeface="+mn-ea"/>
                <a:cs typeface="+mn-cs"/>
                <a:sym typeface="Helvetica Neue"/>
              </a:defRPr>
            </a:pPr>
            <a:r>
              <a:t>Normalize: </a:t>
            </a:r>
            <a:r>
              <a:rPr b="0">
                <a:latin typeface="Helvetica Neue Light"/>
                <a:ea typeface="Helvetica Neue Light"/>
                <a:cs typeface="Helvetica Neue Light"/>
                <a:sym typeface="Helvetica Neue Light"/>
              </a:rPr>
              <a:t> </a:t>
            </a:r>
            <a14:m>
              <m:oMath>
                <m:r>
                  <a:rPr xmlns:a="http://schemas.openxmlformats.org/drawingml/2006/main" sz="3700" i="1">
                    <a:solidFill>
                      <a:srgbClr val="000000"/>
                    </a:solidFill>
                    <a:latin typeface="Cambria Math" panose="02040503050406030204" pitchFamily="18" charset="0"/>
                  </a:rPr>
                  <m:t>P</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F</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T</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A</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L</m:t>
                </m:r>
                <m:r>
                  <a:rPr xmlns:a="http://schemas.openxmlformats.org/drawingml/2006/main" sz="3700" i="1">
                    <a:solidFill>
                      <a:srgbClr val="FF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S</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1,</m:t>
                </m:r>
                <m:r>
                  <a:rPr xmlns:a="http://schemas.openxmlformats.org/drawingml/2006/main" sz="3700" i="1">
                    <a:solidFill>
                      <a:srgbClr val="000000"/>
                    </a:solidFill>
                    <a:latin typeface="Cambria Math" panose="02040503050406030204" pitchFamily="18" charset="0"/>
                  </a:rPr>
                  <m:t>R</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1</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m:t>
                </m:r>
                <m:f>
                  <m:fPr>
                    <m:ctrlPr>
                      <a:rPr xmlns:a="http://schemas.openxmlformats.org/drawingml/2006/main" sz="3700" i="1">
                        <a:solidFill>
                          <a:srgbClr val="000000"/>
                        </a:solidFill>
                        <a:latin typeface="Cambria Math" panose="02040503050406030204" pitchFamily="18" charset="0"/>
                      </a:rPr>
                    </m:ctrlPr>
                    <m:type m:val="bar"/>
                  </m:fPr>
                  <m:num>
                    <m:r>
                      <a:rPr xmlns:a="http://schemas.openxmlformats.org/drawingml/2006/main" sz="3700" i="1">
                        <a:solidFill>
                          <a:srgbClr val="000000"/>
                        </a:solidFill>
                        <a:latin typeface="Cambria Math" panose="02040503050406030204" pitchFamily="18" charset="0"/>
                      </a:rPr>
                      <m:t>P</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F</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T</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A</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L</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S</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1,</m:t>
                    </m:r>
                    <m:r>
                      <a:rPr xmlns:a="http://schemas.openxmlformats.org/drawingml/2006/main" sz="3700" i="1">
                        <a:solidFill>
                          <a:srgbClr val="000000"/>
                        </a:solidFill>
                        <a:latin typeface="Cambria Math" panose="02040503050406030204" pitchFamily="18" charset="0"/>
                      </a:rPr>
                      <m:t>R</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1</m:t>
                    </m:r>
                    <m:r>
                      <a:rPr xmlns:a="http://schemas.openxmlformats.org/drawingml/2006/main" sz="3700" i="1">
                        <a:solidFill>
                          <a:srgbClr val="000000"/>
                        </a:solidFill>
                        <a:latin typeface="Cambria Math" panose="02040503050406030204" pitchFamily="18" charset="0"/>
                      </a:rPr>
                      <m:t>)</m:t>
                    </m:r>
                  </m:num>
                  <m:den>
                    <m:sSub>
                      <m:e>
                        <m:r>
                          <a:rPr xmlns:a="http://schemas.openxmlformats.org/drawingml/2006/main" sz="3700" i="1">
                            <a:solidFill>
                              <a:srgbClr val="000000"/>
                            </a:solidFill>
                            <a:latin typeface="Cambria Math" panose="02040503050406030204" pitchFamily="18" charset="0"/>
                          </a:rPr>
                          <m:t>∑</m:t>
                        </m:r>
                      </m:e>
                      <m:sub>
                        <m:eqArr>
                          <m:eqArrPr>
                            <m:ctrlPr>
                              <a:rPr xmlns:a="http://schemas.openxmlformats.org/drawingml/2006/main" sz="3700" i="1">
                                <a:solidFill>
                                  <a:srgbClr val="000000"/>
                                </a:solidFill>
                                <a:latin typeface="Cambria Math" panose="02040503050406030204" pitchFamily="18" charset="0"/>
                              </a:rPr>
                            </m:ctrlPr>
                          </m:eqArrPr>
                          <m:e>
                            <m:r>
                              <a:rPr xmlns:a="http://schemas.openxmlformats.org/drawingml/2006/main" sz="3700" i="1">
                                <a:solidFill>
                                  <a:srgbClr val="009900"/>
                                </a:solidFill>
                                <a:latin typeface="Cambria Math" panose="02040503050406030204" pitchFamily="18" charset="0"/>
                              </a:rPr>
                              <m:t>f</m:t>
                            </m:r>
                            <m:r>
                              <a:rPr xmlns:a="http://schemas.openxmlformats.org/drawingml/2006/main" sz="3700" i="1">
                                <a:solidFill>
                                  <a:srgbClr val="000000"/>
                                </a:solidFill>
                                <a:latin typeface="Cambria Math" panose="02040503050406030204" pitchFamily="18" charset="0"/>
                              </a:rPr>
                              <m:t>∈</m:t>
                            </m:r>
                            <m:r>
                              <m:rPr>
                                <m:sty m:val="p"/>
                              </m:rPr>
                              <a:rPr xmlns:a="http://schemas.openxmlformats.org/drawingml/2006/main" sz="3700" i="1">
                                <a:solidFill>
                                  <a:srgbClr val="000000"/>
                                </a:solidFill>
                                <a:latin typeface="Cambria Math" panose="02040503050406030204" pitchFamily="18" charset="0"/>
                              </a:rPr>
                              <m:t>d</m:t>
                            </m:r>
                            <m:r>
                              <m:rPr>
                                <m:sty m:val="p"/>
                              </m:rPr>
                              <a:rPr xmlns:a="http://schemas.openxmlformats.org/drawingml/2006/main" sz="3700" i="1">
                                <a:solidFill>
                                  <a:srgbClr val="000000"/>
                                </a:solidFill>
                                <a:latin typeface="Cambria Math" panose="02040503050406030204" pitchFamily="18" charset="0"/>
                              </a:rPr>
                              <m:t>o</m:t>
                            </m:r>
                            <m:r>
                              <m:rPr>
                                <m:sty m:val="p"/>
                              </m:rPr>
                              <a:rPr xmlns:a="http://schemas.openxmlformats.org/drawingml/2006/main" sz="3700" i="1">
                                <a:solidFill>
                                  <a:srgbClr val="000000"/>
                                </a:solidFill>
                                <a:latin typeface="Cambria Math" panose="02040503050406030204" pitchFamily="18" charset="0"/>
                              </a:rPr>
                              <m:t>m</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F</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m:t>
                            </m:r>
                          </m:e>
                          <m:e>
                            <m:r>
                              <a:rPr xmlns:a="http://schemas.openxmlformats.org/drawingml/2006/main" sz="3700" i="1">
                                <a:solidFill>
                                  <a:srgbClr val="009900"/>
                                </a:solidFill>
                                <a:latin typeface="Cambria Math" panose="02040503050406030204" pitchFamily="18" charset="0"/>
                              </a:rPr>
                              <m:t>t</m:t>
                            </m:r>
                            <m:r>
                              <a:rPr xmlns:a="http://schemas.openxmlformats.org/drawingml/2006/main" sz="3700" i="1">
                                <a:solidFill>
                                  <a:srgbClr val="000000"/>
                                </a:solidFill>
                                <a:latin typeface="Cambria Math" panose="02040503050406030204" pitchFamily="18" charset="0"/>
                              </a:rPr>
                              <m:t>∈</m:t>
                            </m:r>
                            <m:r>
                              <m:rPr>
                                <m:sty m:val="p"/>
                              </m:rPr>
                              <a:rPr xmlns:a="http://schemas.openxmlformats.org/drawingml/2006/main" sz="3700" i="1">
                                <a:solidFill>
                                  <a:srgbClr val="000000"/>
                                </a:solidFill>
                                <a:latin typeface="Cambria Math" panose="02040503050406030204" pitchFamily="18" charset="0"/>
                              </a:rPr>
                              <m:t>d</m:t>
                            </m:r>
                            <m:r>
                              <m:rPr>
                                <m:sty m:val="p"/>
                              </m:rPr>
                              <a:rPr xmlns:a="http://schemas.openxmlformats.org/drawingml/2006/main" sz="3700" i="1">
                                <a:solidFill>
                                  <a:srgbClr val="000000"/>
                                </a:solidFill>
                                <a:latin typeface="Cambria Math" panose="02040503050406030204" pitchFamily="18" charset="0"/>
                              </a:rPr>
                              <m:t>o</m:t>
                            </m:r>
                            <m:r>
                              <m:rPr>
                                <m:sty m:val="p"/>
                              </m:rPr>
                              <a:rPr xmlns:a="http://schemas.openxmlformats.org/drawingml/2006/main" sz="3700" i="1">
                                <a:solidFill>
                                  <a:srgbClr val="000000"/>
                                </a:solidFill>
                                <a:latin typeface="Cambria Math" panose="02040503050406030204" pitchFamily="18" charset="0"/>
                              </a:rPr>
                              <m:t>m</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T</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m:t>
                            </m:r>
                          </m:e>
                          <m:e>
                            <m:r>
                              <a:rPr xmlns:a="http://schemas.openxmlformats.org/drawingml/2006/main" sz="3700" i="1">
                                <a:solidFill>
                                  <a:srgbClr val="009900"/>
                                </a:solidFill>
                                <a:latin typeface="Cambria Math" panose="02040503050406030204" pitchFamily="18" charset="0"/>
                              </a:rPr>
                              <m:t>a</m:t>
                            </m:r>
                            <m:r>
                              <a:rPr xmlns:a="http://schemas.openxmlformats.org/drawingml/2006/main" sz="3700" i="1">
                                <a:solidFill>
                                  <a:srgbClr val="000000"/>
                                </a:solidFill>
                                <a:latin typeface="Cambria Math" panose="02040503050406030204" pitchFamily="18" charset="0"/>
                              </a:rPr>
                              <m:t>∈</m:t>
                            </m:r>
                            <m:r>
                              <m:rPr>
                                <m:sty m:val="p"/>
                              </m:rPr>
                              <a:rPr xmlns:a="http://schemas.openxmlformats.org/drawingml/2006/main" sz="3700" i="1">
                                <a:solidFill>
                                  <a:srgbClr val="000000"/>
                                </a:solidFill>
                                <a:latin typeface="Cambria Math" panose="02040503050406030204" pitchFamily="18" charset="0"/>
                              </a:rPr>
                              <m:t>d</m:t>
                            </m:r>
                            <m:r>
                              <m:rPr>
                                <m:sty m:val="p"/>
                              </m:rPr>
                              <a:rPr xmlns:a="http://schemas.openxmlformats.org/drawingml/2006/main" sz="3700" i="1">
                                <a:solidFill>
                                  <a:srgbClr val="000000"/>
                                </a:solidFill>
                                <a:latin typeface="Cambria Math" panose="02040503050406030204" pitchFamily="18" charset="0"/>
                              </a:rPr>
                              <m:t>o</m:t>
                            </m:r>
                            <m:r>
                              <m:rPr>
                                <m:sty m:val="p"/>
                              </m:rPr>
                              <a:rPr xmlns:a="http://schemas.openxmlformats.org/drawingml/2006/main" sz="3700" i="1">
                                <a:solidFill>
                                  <a:srgbClr val="000000"/>
                                </a:solidFill>
                                <a:latin typeface="Cambria Math" panose="02040503050406030204" pitchFamily="18" charset="0"/>
                              </a:rPr>
                              <m:t>m</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A</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m:t>
                            </m:r>
                          </m:e>
                          <m:e>
                            <m:r>
                              <a:rPr xmlns:a="http://schemas.openxmlformats.org/drawingml/2006/main" sz="3700" i="1">
                                <a:solidFill>
                                  <a:srgbClr val="009900"/>
                                </a:solidFill>
                                <a:latin typeface="Cambria Math" panose="02040503050406030204" pitchFamily="18" charset="0"/>
                              </a:rPr>
                              <m:t>l</m:t>
                            </m:r>
                            <m:r>
                              <a:rPr xmlns:a="http://schemas.openxmlformats.org/drawingml/2006/main" sz="3700" i="1">
                                <a:solidFill>
                                  <a:srgbClr val="000000"/>
                                </a:solidFill>
                                <a:latin typeface="Cambria Math" panose="02040503050406030204" pitchFamily="18" charset="0"/>
                              </a:rPr>
                              <m:t>∈</m:t>
                            </m:r>
                            <m:r>
                              <m:rPr>
                                <m:sty m:val="p"/>
                              </m:rPr>
                              <a:rPr xmlns:a="http://schemas.openxmlformats.org/drawingml/2006/main" sz="3700" i="1">
                                <a:solidFill>
                                  <a:srgbClr val="000000"/>
                                </a:solidFill>
                                <a:latin typeface="Cambria Math" panose="02040503050406030204" pitchFamily="18" charset="0"/>
                              </a:rPr>
                              <m:t>d</m:t>
                            </m:r>
                            <m:r>
                              <m:rPr>
                                <m:sty m:val="p"/>
                              </m:rPr>
                              <a:rPr xmlns:a="http://schemas.openxmlformats.org/drawingml/2006/main" sz="3700" i="1">
                                <a:solidFill>
                                  <a:srgbClr val="000000"/>
                                </a:solidFill>
                                <a:latin typeface="Cambria Math" panose="02040503050406030204" pitchFamily="18" charset="0"/>
                              </a:rPr>
                              <m:t>o</m:t>
                            </m:r>
                            <m:r>
                              <m:rPr>
                                <m:sty m:val="p"/>
                              </m:rPr>
                              <a:rPr xmlns:a="http://schemas.openxmlformats.org/drawingml/2006/main" sz="3700" i="1">
                                <a:solidFill>
                                  <a:srgbClr val="000000"/>
                                </a:solidFill>
                                <a:latin typeface="Cambria Math" panose="02040503050406030204" pitchFamily="18" charset="0"/>
                              </a:rPr>
                              <m:t>m</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L</m:t>
                            </m:r>
                            <m:r>
                              <a:rPr xmlns:a="http://schemas.openxmlformats.org/drawingml/2006/main" sz="3700" i="1">
                                <a:solidFill>
                                  <a:srgbClr val="000000"/>
                                </a:solidFill>
                                <a:latin typeface="Cambria Math" panose="02040503050406030204" pitchFamily="18" charset="0"/>
                              </a:rPr>
                              <m:t>)</m:t>
                            </m:r>
                          </m:e>
                        </m:eqArr>
                      </m:sub>
                    </m:sSub>
                    <m:r>
                      <a:rPr xmlns:a="http://schemas.openxmlformats.org/drawingml/2006/main" sz="3700" i="1">
                        <a:solidFill>
                          <a:srgbClr val="000000"/>
                        </a:solidFill>
                        <a:latin typeface="Cambria Math" panose="02040503050406030204" pitchFamily="18" charset="0"/>
                      </a:rPr>
                      <m:t>P</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F</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9900"/>
                        </a:solidFill>
                        <a:latin typeface="Cambria Math" panose="02040503050406030204" pitchFamily="18" charset="0"/>
                      </a:rPr>
                      <m:t>f</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T</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9900"/>
                        </a:solidFill>
                        <a:latin typeface="Cambria Math" panose="02040503050406030204" pitchFamily="18" charset="0"/>
                      </a:rPr>
                      <m:t>t</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A</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9900"/>
                        </a:solidFill>
                        <a:latin typeface="Cambria Math" panose="02040503050406030204" pitchFamily="18" charset="0"/>
                      </a:rPr>
                      <m:t>a</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L</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9900"/>
                        </a:solidFill>
                        <a:latin typeface="Cambria Math" panose="02040503050406030204" pitchFamily="18" charset="0"/>
                      </a:rPr>
                      <m:t>l</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S</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1,</m:t>
                    </m:r>
                    <m:r>
                      <a:rPr xmlns:a="http://schemas.openxmlformats.org/drawingml/2006/main" sz="3700" i="1">
                        <a:solidFill>
                          <a:srgbClr val="000000"/>
                        </a:solidFill>
                        <a:latin typeface="Cambria Math" panose="02040503050406030204" pitchFamily="18" charset="0"/>
                      </a:rPr>
                      <m:t>R</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1</m:t>
                    </m:r>
                    <m:r>
                      <a:rPr xmlns:a="http://schemas.openxmlformats.org/drawingml/2006/main" sz="3700" i="1">
                        <a:solidFill>
                          <a:srgbClr val="000000"/>
                        </a:solidFill>
                        <a:latin typeface="Cambria Math" panose="02040503050406030204" pitchFamily="18" charset="0"/>
                      </a:rPr>
                      <m:t>)</m:t>
                    </m:r>
                  </m:den>
                </m:f>
              </m:oMath>
            </a14:m>
          </a:p>
          <a:p>
            <a:pPr defTabSz="575071">
              <a:spcBef>
                <a:spcPts val="2500"/>
              </a:spcBef>
              <a:buSzPct val="100000"/>
              <a:buAutoNum type="arabicPeriod" startAt="1"/>
              <a:defRPr b="1" sz="3000">
                <a:latin typeface="+mn-lt"/>
                <a:ea typeface="+mn-ea"/>
                <a:cs typeface="+mn-cs"/>
                <a:sym typeface="Helvetica Neue"/>
              </a:defRPr>
            </a:pPr>
            <a:r>
              <a:t>Marginalize:  </a:t>
            </a:r>
            <a14:m>
              <m:oMath>
                <m:r>
                  <a:rPr xmlns:a="http://schemas.openxmlformats.org/drawingml/2006/main" sz="3700" i="1">
                    <a:solidFill>
                      <a:srgbClr val="000000"/>
                    </a:solidFill>
                    <a:latin typeface="Cambria Math" panose="02040503050406030204" pitchFamily="18" charset="0"/>
                  </a:rPr>
                  <m:t>P</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F</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S</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1,</m:t>
                </m:r>
                <m:r>
                  <a:rPr xmlns:a="http://schemas.openxmlformats.org/drawingml/2006/main" sz="3700" i="1">
                    <a:solidFill>
                      <a:srgbClr val="000000"/>
                    </a:solidFill>
                    <a:latin typeface="Cambria Math" panose="02040503050406030204" pitchFamily="18" charset="0"/>
                  </a:rPr>
                  <m:t>R</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1</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m:t>
                </m:r>
                <m:limLow>
                  <m:e>
                    <m:r>
                      <a:rPr xmlns:a="http://schemas.openxmlformats.org/drawingml/2006/main" sz="3700" i="1">
                        <a:solidFill>
                          <a:srgbClr val="000000"/>
                        </a:solidFill>
                        <a:latin typeface="Cambria Math" panose="02040503050406030204" pitchFamily="18" charset="0"/>
                      </a:rPr>
                      <m:t>∑</m:t>
                    </m:r>
                  </m:e>
                  <m:lim>
                    <m:eqArr>
                      <m:eqArrPr>
                        <m:ctrlPr>
                          <a:rPr xmlns:a="http://schemas.openxmlformats.org/drawingml/2006/main" sz="3700" i="1">
                            <a:solidFill>
                              <a:srgbClr val="000000"/>
                            </a:solidFill>
                            <a:latin typeface="Cambria Math" panose="02040503050406030204" pitchFamily="18" charset="0"/>
                          </a:rPr>
                        </m:ctrlPr>
                      </m:eqArrPr>
                      <m:e>
                        <m:r>
                          <a:rPr xmlns:a="http://schemas.openxmlformats.org/drawingml/2006/main" sz="3700" i="1">
                            <a:solidFill>
                              <a:srgbClr val="0000FF"/>
                            </a:solidFill>
                            <a:latin typeface="Cambria Math" panose="02040503050406030204" pitchFamily="18" charset="0"/>
                          </a:rPr>
                          <m:t>t</m:t>
                        </m:r>
                        <m:r>
                          <a:rPr xmlns:a="http://schemas.openxmlformats.org/drawingml/2006/main" sz="3700" i="1">
                            <a:solidFill>
                              <a:srgbClr val="000000"/>
                            </a:solidFill>
                            <a:latin typeface="Cambria Math" panose="02040503050406030204" pitchFamily="18" charset="0"/>
                          </a:rPr>
                          <m:t>∈</m:t>
                        </m:r>
                        <m:r>
                          <m:rPr>
                            <m:sty m:val="p"/>
                          </m:rPr>
                          <a:rPr xmlns:a="http://schemas.openxmlformats.org/drawingml/2006/main" sz="3700" i="1">
                            <a:solidFill>
                              <a:srgbClr val="000000"/>
                            </a:solidFill>
                            <a:latin typeface="Cambria Math" panose="02040503050406030204" pitchFamily="18" charset="0"/>
                          </a:rPr>
                          <m:t>d</m:t>
                        </m:r>
                        <m:r>
                          <m:rPr>
                            <m:sty m:val="p"/>
                          </m:rPr>
                          <a:rPr xmlns:a="http://schemas.openxmlformats.org/drawingml/2006/main" sz="3700" i="1">
                            <a:solidFill>
                              <a:srgbClr val="000000"/>
                            </a:solidFill>
                            <a:latin typeface="Cambria Math" panose="02040503050406030204" pitchFamily="18" charset="0"/>
                          </a:rPr>
                          <m:t>o</m:t>
                        </m:r>
                        <m:r>
                          <m:rPr>
                            <m:sty m:val="p"/>
                          </m:rPr>
                          <a:rPr xmlns:a="http://schemas.openxmlformats.org/drawingml/2006/main" sz="3700" i="1">
                            <a:solidFill>
                              <a:srgbClr val="000000"/>
                            </a:solidFill>
                            <a:latin typeface="Cambria Math" panose="02040503050406030204" pitchFamily="18" charset="0"/>
                          </a:rPr>
                          <m:t>m</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T</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m:t>
                        </m:r>
                      </m:e>
                      <m:e>
                        <m:r>
                          <a:rPr xmlns:a="http://schemas.openxmlformats.org/drawingml/2006/main" sz="3700" i="1">
                            <a:solidFill>
                              <a:srgbClr val="0000FF"/>
                            </a:solidFill>
                            <a:latin typeface="Cambria Math" panose="02040503050406030204" pitchFamily="18" charset="0"/>
                          </a:rPr>
                          <m:t>a</m:t>
                        </m:r>
                        <m:r>
                          <a:rPr xmlns:a="http://schemas.openxmlformats.org/drawingml/2006/main" sz="3700" i="1">
                            <a:solidFill>
                              <a:srgbClr val="000000"/>
                            </a:solidFill>
                            <a:latin typeface="Cambria Math" panose="02040503050406030204" pitchFamily="18" charset="0"/>
                          </a:rPr>
                          <m:t>∈</m:t>
                        </m:r>
                        <m:r>
                          <m:rPr>
                            <m:sty m:val="p"/>
                          </m:rPr>
                          <a:rPr xmlns:a="http://schemas.openxmlformats.org/drawingml/2006/main" sz="3700" i="1">
                            <a:solidFill>
                              <a:srgbClr val="000000"/>
                            </a:solidFill>
                            <a:latin typeface="Cambria Math" panose="02040503050406030204" pitchFamily="18" charset="0"/>
                          </a:rPr>
                          <m:t>d</m:t>
                        </m:r>
                        <m:r>
                          <m:rPr>
                            <m:sty m:val="p"/>
                          </m:rPr>
                          <a:rPr xmlns:a="http://schemas.openxmlformats.org/drawingml/2006/main" sz="3700" i="1">
                            <a:solidFill>
                              <a:srgbClr val="000000"/>
                            </a:solidFill>
                            <a:latin typeface="Cambria Math" panose="02040503050406030204" pitchFamily="18" charset="0"/>
                          </a:rPr>
                          <m:t>o</m:t>
                        </m:r>
                        <m:r>
                          <m:rPr>
                            <m:sty m:val="p"/>
                          </m:rPr>
                          <a:rPr xmlns:a="http://schemas.openxmlformats.org/drawingml/2006/main" sz="3700" i="1">
                            <a:solidFill>
                              <a:srgbClr val="000000"/>
                            </a:solidFill>
                            <a:latin typeface="Cambria Math" panose="02040503050406030204" pitchFamily="18" charset="0"/>
                          </a:rPr>
                          <m:t>m</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A</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m:t>
                        </m:r>
                      </m:e>
                      <m:e>
                        <m:r>
                          <a:rPr xmlns:a="http://schemas.openxmlformats.org/drawingml/2006/main" sz="3700" i="1">
                            <a:solidFill>
                              <a:srgbClr val="0000FF"/>
                            </a:solidFill>
                            <a:latin typeface="Cambria Math" panose="02040503050406030204" pitchFamily="18" charset="0"/>
                          </a:rPr>
                          <m:t>l</m:t>
                        </m:r>
                        <m:r>
                          <a:rPr xmlns:a="http://schemas.openxmlformats.org/drawingml/2006/main" sz="3700" i="1">
                            <a:solidFill>
                              <a:srgbClr val="000000"/>
                            </a:solidFill>
                            <a:latin typeface="Cambria Math" panose="02040503050406030204" pitchFamily="18" charset="0"/>
                          </a:rPr>
                          <m:t>∈</m:t>
                        </m:r>
                        <m:r>
                          <m:rPr>
                            <m:sty m:val="p"/>
                          </m:rPr>
                          <a:rPr xmlns:a="http://schemas.openxmlformats.org/drawingml/2006/main" sz="3700" i="1">
                            <a:solidFill>
                              <a:srgbClr val="000000"/>
                            </a:solidFill>
                            <a:latin typeface="Cambria Math" panose="02040503050406030204" pitchFamily="18" charset="0"/>
                          </a:rPr>
                          <m:t>d</m:t>
                        </m:r>
                        <m:r>
                          <m:rPr>
                            <m:sty m:val="p"/>
                          </m:rPr>
                          <a:rPr xmlns:a="http://schemas.openxmlformats.org/drawingml/2006/main" sz="3700" i="1">
                            <a:solidFill>
                              <a:srgbClr val="000000"/>
                            </a:solidFill>
                            <a:latin typeface="Cambria Math" panose="02040503050406030204" pitchFamily="18" charset="0"/>
                          </a:rPr>
                          <m:t>o</m:t>
                        </m:r>
                        <m:r>
                          <m:rPr>
                            <m:sty m:val="p"/>
                          </m:rPr>
                          <a:rPr xmlns:a="http://schemas.openxmlformats.org/drawingml/2006/main" sz="3700" i="1">
                            <a:solidFill>
                              <a:srgbClr val="000000"/>
                            </a:solidFill>
                            <a:latin typeface="Cambria Math" panose="02040503050406030204" pitchFamily="18" charset="0"/>
                          </a:rPr>
                          <m:t>m</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L</m:t>
                        </m:r>
                        <m:r>
                          <a:rPr xmlns:a="http://schemas.openxmlformats.org/drawingml/2006/main" sz="3700" i="1">
                            <a:solidFill>
                              <a:srgbClr val="000000"/>
                            </a:solidFill>
                            <a:latin typeface="Cambria Math" panose="02040503050406030204" pitchFamily="18" charset="0"/>
                          </a:rPr>
                          <m:t>)</m:t>
                        </m:r>
                      </m:e>
                    </m:eqArr>
                  </m:lim>
                </m:limLow>
                <m:r>
                  <a:rPr xmlns:a="http://schemas.openxmlformats.org/drawingml/2006/main" sz="3700" i="1">
                    <a:solidFill>
                      <a:srgbClr val="000000"/>
                    </a:solidFill>
                    <a:latin typeface="Cambria Math" panose="02040503050406030204" pitchFamily="18" charset="0"/>
                  </a:rPr>
                  <m:t>P</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F</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T</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FF"/>
                    </a:solidFill>
                    <a:latin typeface="Cambria Math" panose="02040503050406030204" pitchFamily="18" charset="0"/>
                  </a:rPr>
                  <m:t>t</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A</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FF"/>
                    </a:solidFill>
                    <a:latin typeface="Cambria Math" panose="02040503050406030204" pitchFamily="18" charset="0"/>
                  </a:rPr>
                  <m:t>a</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L</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FF"/>
                    </a:solidFill>
                    <a:latin typeface="Cambria Math" panose="02040503050406030204" pitchFamily="18" charset="0"/>
                  </a:rPr>
                  <m:t>l</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S</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1,</m:t>
                </m:r>
                <m:r>
                  <a:rPr xmlns:a="http://schemas.openxmlformats.org/drawingml/2006/main" sz="3700" i="1">
                    <a:solidFill>
                      <a:srgbClr val="000000"/>
                    </a:solidFill>
                    <a:latin typeface="Cambria Math" panose="02040503050406030204" pitchFamily="18" charset="0"/>
                  </a:rPr>
                  <m:t>R</m:t>
                </m:r>
                <m:r>
                  <a:rPr xmlns:a="http://schemas.openxmlformats.org/drawingml/2006/main" sz="3700" i="1">
                    <a:solidFill>
                      <a:srgbClr val="000000"/>
                    </a:solidFill>
                    <a:latin typeface="Cambria Math" panose="02040503050406030204" pitchFamily="18" charset="0"/>
                  </a:rPr>
                  <m:t>=</m:t>
                </m:r>
                <m:r>
                  <a:rPr xmlns:a="http://schemas.openxmlformats.org/drawingml/2006/main" sz="3700" i="1">
                    <a:solidFill>
                      <a:srgbClr val="000000"/>
                    </a:solidFill>
                    <a:latin typeface="Cambria Math" panose="02040503050406030204" pitchFamily="18" charset="0"/>
                  </a:rPr>
                  <m:t>1</m:t>
                </m:r>
                <m:r>
                  <a:rPr xmlns:a="http://schemas.openxmlformats.org/drawingml/2006/main" sz="3700" i="1">
                    <a:solidFill>
                      <a:srgbClr val="000000"/>
                    </a:solidFill>
                    <a:latin typeface="Cambria Math" panose="02040503050406030204" pitchFamily="18" charset="0"/>
                  </a:rPr>
                  <m:t>)</m:t>
                </m:r>
              </m:oMath>
            </a14:m>
            <a:endParaRPr sz="3491"/>
          </a:p>
        </p:txBody>
      </p:sp>
      <p:grpSp>
        <p:nvGrpSpPr>
          <p:cNvPr id="219" name="Group"/>
          <p:cNvGrpSpPr/>
          <p:nvPr/>
        </p:nvGrpSpPr>
        <p:grpSpPr>
          <a:xfrm>
            <a:off x="20918185" y="428778"/>
            <a:ext cx="3170003" cy="4907180"/>
            <a:chOff x="0" y="-2"/>
            <a:chExt cx="3170001" cy="4907178"/>
          </a:xfrm>
        </p:grpSpPr>
        <p:grpSp>
          <p:nvGrpSpPr>
            <p:cNvPr id="215" name="Group"/>
            <p:cNvGrpSpPr/>
            <p:nvPr/>
          </p:nvGrpSpPr>
          <p:grpSpPr>
            <a:xfrm>
              <a:off x="31747" y="-3"/>
              <a:ext cx="3106508" cy="4407744"/>
              <a:chOff x="-1" y="-1"/>
              <a:chExt cx="3106507" cy="4407742"/>
            </a:xfrm>
          </p:grpSpPr>
          <p:grpSp>
            <p:nvGrpSpPr>
              <p:cNvPr id="194" name="R"/>
              <p:cNvGrpSpPr/>
              <p:nvPr/>
            </p:nvGrpSpPr>
            <p:grpSpPr>
              <a:xfrm>
                <a:off x="790652" y="3599677"/>
                <a:ext cx="832771" cy="808065"/>
                <a:chOff x="0" y="-1"/>
                <a:chExt cx="832770" cy="808064"/>
              </a:xfrm>
            </p:grpSpPr>
            <p:sp>
              <p:nvSpPr>
                <p:cNvPr id="192" name="Oval"/>
                <p:cNvSpPr/>
                <p:nvPr/>
              </p:nvSpPr>
              <p:spPr>
                <a:xfrm>
                  <a:off x="-1" y="-2"/>
                  <a:ext cx="832771" cy="808065"/>
                </a:xfrm>
                <a:prstGeom prst="ellipse">
                  <a:avLst/>
                </a:prstGeom>
                <a:solidFill>
                  <a:srgbClr val="D6D5D5"/>
                </a:solid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a:latin typeface="Helvetica Neue Light"/>
                      <a:ea typeface="Helvetica Neue Light"/>
                      <a:cs typeface="Helvetica Neue Light"/>
                      <a:sym typeface="Helvetica Neue Light"/>
                    </a:defRPr>
                  </a:pPr>
                </a:p>
              </p:txBody>
            </p:sp>
            <p:sp>
              <p:nvSpPr>
                <p:cNvPr id="193" name="R"/>
                <p:cNvSpPr txBox="1"/>
                <p:nvPr/>
              </p:nvSpPr>
              <p:spPr>
                <a:xfrm>
                  <a:off x="153705" y="90836"/>
                  <a:ext cx="525358" cy="626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a:latin typeface="Helvetica Neue Light"/>
                      <a:ea typeface="Helvetica Neue Light"/>
                      <a:cs typeface="Helvetica Neue Light"/>
                      <a:sym typeface="Helvetica Neue Light"/>
                    </a:defRPr>
                  </a:lvl1pPr>
                </a:lstStyle>
                <a:p>
                  <a:pPr/>
                  <a:r>
                    <a:t>R</a:t>
                  </a:r>
                </a:p>
              </p:txBody>
            </p:sp>
          </p:grpSp>
          <p:grpSp>
            <p:nvGrpSpPr>
              <p:cNvPr id="197" name="F"/>
              <p:cNvGrpSpPr/>
              <p:nvPr/>
            </p:nvGrpSpPr>
            <p:grpSpPr>
              <a:xfrm>
                <a:off x="1626150" y="-2"/>
                <a:ext cx="832771" cy="808062"/>
                <a:chOff x="0" y="0"/>
                <a:chExt cx="832770" cy="808060"/>
              </a:xfrm>
            </p:grpSpPr>
            <p:sp>
              <p:nvSpPr>
                <p:cNvPr id="195" name="Oval"/>
                <p:cNvSpPr/>
                <p:nvPr/>
              </p:nvSpPr>
              <p:spPr>
                <a:xfrm>
                  <a:off x="-1" y="0"/>
                  <a:ext cx="832771" cy="808061"/>
                </a:xfrm>
                <a:prstGeom prst="ellipse">
                  <a:avLst/>
                </a:prstGeom>
                <a:noFill/>
                <a:ln w="63500" cap="flat">
                  <a:solidFill>
                    <a:srgbClr val="B51600"/>
                  </a:solidFill>
                  <a:prstDash val="solid"/>
                  <a:miter lim="400000"/>
                </a:ln>
                <a:effectLst/>
              </p:spPr>
              <p:txBody>
                <a:bodyPr wrap="square" lIns="71435" tIns="71435" rIns="71435" bIns="71435" numCol="1" anchor="ctr">
                  <a:noAutofit/>
                </a:bodyPr>
                <a:lstStyle/>
                <a:p>
                  <a:pPr>
                    <a:spcBef>
                      <a:spcPts val="3600"/>
                    </a:spcBef>
                    <a:defRPr>
                      <a:latin typeface="Helvetica Neue Light"/>
                      <a:ea typeface="Helvetica Neue Light"/>
                      <a:cs typeface="Helvetica Neue Light"/>
                      <a:sym typeface="Helvetica Neue Light"/>
                    </a:defRPr>
                  </a:pPr>
                </a:p>
              </p:txBody>
            </p:sp>
            <p:sp>
              <p:nvSpPr>
                <p:cNvPr id="196" name="F"/>
                <p:cNvSpPr txBox="1"/>
                <p:nvPr/>
              </p:nvSpPr>
              <p:spPr>
                <a:xfrm>
                  <a:off x="153705" y="90836"/>
                  <a:ext cx="525358" cy="626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a:latin typeface="Helvetica Neue Light"/>
                      <a:ea typeface="Helvetica Neue Light"/>
                      <a:cs typeface="Helvetica Neue Light"/>
                      <a:sym typeface="Helvetica Neue Light"/>
                    </a:defRPr>
                  </a:lvl1pPr>
                </a:lstStyle>
                <a:p>
                  <a:pPr/>
                  <a:r>
                    <a:t>F</a:t>
                  </a:r>
                </a:p>
              </p:txBody>
            </p:sp>
          </p:grpSp>
          <p:grpSp>
            <p:nvGrpSpPr>
              <p:cNvPr id="200" name="T"/>
              <p:cNvGrpSpPr/>
              <p:nvPr/>
            </p:nvGrpSpPr>
            <p:grpSpPr>
              <a:xfrm>
                <a:off x="-2" y="-2"/>
                <a:ext cx="832771" cy="808062"/>
                <a:chOff x="0" y="0"/>
                <a:chExt cx="832770" cy="808060"/>
              </a:xfrm>
            </p:grpSpPr>
            <p:sp>
              <p:nvSpPr>
                <p:cNvPr id="198" name="Oval"/>
                <p:cNvSpPr/>
                <p:nvPr/>
              </p:nvSpPr>
              <p:spPr>
                <a:xfrm>
                  <a:off x="-1" y="0"/>
                  <a:ext cx="832771" cy="808061"/>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a:latin typeface="Helvetica Neue Light"/>
                      <a:ea typeface="Helvetica Neue Light"/>
                      <a:cs typeface="Helvetica Neue Light"/>
                      <a:sym typeface="Helvetica Neue Light"/>
                    </a:defRPr>
                  </a:pPr>
                </a:p>
              </p:txBody>
            </p:sp>
            <p:sp>
              <p:nvSpPr>
                <p:cNvPr id="199" name="T"/>
                <p:cNvSpPr txBox="1"/>
                <p:nvPr/>
              </p:nvSpPr>
              <p:spPr>
                <a:xfrm>
                  <a:off x="153705" y="90836"/>
                  <a:ext cx="525358" cy="626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a:latin typeface="Helvetica Neue Light"/>
                      <a:ea typeface="Helvetica Neue Light"/>
                      <a:cs typeface="Helvetica Neue Light"/>
                      <a:sym typeface="Helvetica Neue Light"/>
                    </a:defRPr>
                  </a:lvl1pPr>
                </a:lstStyle>
                <a:p>
                  <a:pPr/>
                  <a:r>
                    <a:t>T</a:t>
                  </a:r>
                </a:p>
              </p:txBody>
            </p:sp>
          </p:grpSp>
          <p:grpSp>
            <p:nvGrpSpPr>
              <p:cNvPr id="203" name="A"/>
              <p:cNvGrpSpPr/>
              <p:nvPr/>
            </p:nvGrpSpPr>
            <p:grpSpPr>
              <a:xfrm>
                <a:off x="790652" y="1199892"/>
                <a:ext cx="832771" cy="808061"/>
                <a:chOff x="0" y="0"/>
                <a:chExt cx="832770" cy="808060"/>
              </a:xfrm>
            </p:grpSpPr>
            <p:sp>
              <p:nvSpPr>
                <p:cNvPr id="201" name="Oval"/>
                <p:cNvSpPr/>
                <p:nvPr/>
              </p:nvSpPr>
              <p:spPr>
                <a:xfrm>
                  <a:off x="-1" y="0"/>
                  <a:ext cx="832771" cy="808061"/>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a:latin typeface="Helvetica Neue Light"/>
                      <a:ea typeface="Helvetica Neue Light"/>
                      <a:cs typeface="Helvetica Neue Light"/>
                      <a:sym typeface="Helvetica Neue Light"/>
                    </a:defRPr>
                  </a:pPr>
                </a:p>
              </p:txBody>
            </p:sp>
            <p:sp>
              <p:nvSpPr>
                <p:cNvPr id="202" name="A"/>
                <p:cNvSpPr txBox="1"/>
                <p:nvPr/>
              </p:nvSpPr>
              <p:spPr>
                <a:xfrm>
                  <a:off x="153705" y="90836"/>
                  <a:ext cx="525358" cy="626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a:latin typeface="Helvetica Neue Light"/>
                      <a:ea typeface="Helvetica Neue Light"/>
                      <a:cs typeface="Helvetica Neue Light"/>
                      <a:sym typeface="Helvetica Neue Light"/>
                    </a:defRPr>
                  </a:lvl1pPr>
                </a:lstStyle>
                <a:p>
                  <a:pPr/>
                  <a:r>
                    <a:t>A</a:t>
                  </a:r>
                </a:p>
              </p:txBody>
            </p:sp>
          </p:grpSp>
          <p:grpSp>
            <p:nvGrpSpPr>
              <p:cNvPr id="206" name="L"/>
              <p:cNvGrpSpPr/>
              <p:nvPr/>
            </p:nvGrpSpPr>
            <p:grpSpPr>
              <a:xfrm>
                <a:off x="790652" y="2399783"/>
                <a:ext cx="832771" cy="808065"/>
                <a:chOff x="0" y="-1"/>
                <a:chExt cx="832770" cy="808064"/>
              </a:xfrm>
            </p:grpSpPr>
            <p:sp>
              <p:nvSpPr>
                <p:cNvPr id="204" name="Oval"/>
                <p:cNvSpPr/>
                <p:nvPr/>
              </p:nvSpPr>
              <p:spPr>
                <a:xfrm>
                  <a:off x="-1" y="-2"/>
                  <a:ext cx="832771" cy="808065"/>
                </a:xfrm>
                <a:prstGeom prst="ellipse">
                  <a:avLst/>
                </a:prstGeom>
                <a:no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a:latin typeface="Helvetica Neue Light"/>
                      <a:ea typeface="Helvetica Neue Light"/>
                      <a:cs typeface="Helvetica Neue Light"/>
                      <a:sym typeface="Helvetica Neue Light"/>
                    </a:defRPr>
                  </a:pPr>
                </a:p>
              </p:txBody>
            </p:sp>
            <p:sp>
              <p:nvSpPr>
                <p:cNvPr id="205" name="L"/>
                <p:cNvSpPr txBox="1"/>
                <p:nvPr/>
              </p:nvSpPr>
              <p:spPr>
                <a:xfrm>
                  <a:off x="153705" y="90836"/>
                  <a:ext cx="525358" cy="626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a:latin typeface="Helvetica Neue Light"/>
                      <a:ea typeface="Helvetica Neue Light"/>
                      <a:cs typeface="Helvetica Neue Light"/>
                      <a:sym typeface="Helvetica Neue Light"/>
                    </a:defRPr>
                  </a:lvl1pPr>
                </a:lstStyle>
                <a:p>
                  <a:pPr/>
                  <a:r>
                    <a:t>L</a:t>
                  </a:r>
                </a:p>
              </p:txBody>
            </p:sp>
          </p:grpSp>
          <p:sp>
            <p:nvSpPr>
              <p:cNvPr id="207" name="Connection Line"/>
              <p:cNvSpPr/>
              <p:nvPr/>
            </p:nvSpPr>
            <p:spPr>
              <a:xfrm flipH="1" flipV="1">
                <a:off x="416383" y="404028"/>
                <a:ext cx="790656" cy="1199896"/>
              </a:xfrm>
              <a:prstGeom prst="line">
                <a:avLst/>
              </a:prstGeom>
              <a:noFill/>
              <a:ln w="25400" cap="flat">
                <a:solidFill>
                  <a:srgbClr val="000000"/>
                </a:solidFill>
                <a:prstDash val="solid"/>
                <a:miter lim="400000"/>
                <a:headEnd type="triangle" w="med" len="med"/>
              </a:ln>
              <a:effectLst/>
            </p:spPr>
            <p:txBody>
              <a:bodyPr wrap="square" lIns="45718" tIns="45718" rIns="45718" bIns="45718" numCol="1" anchor="t">
                <a:noAutofit/>
              </a:bodyPr>
              <a:lstStyle/>
              <a:p>
                <a:pPr/>
              </a:p>
            </p:txBody>
          </p:sp>
          <p:sp>
            <p:nvSpPr>
              <p:cNvPr id="208" name="Connection Line"/>
              <p:cNvSpPr/>
              <p:nvPr/>
            </p:nvSpPr>
            <p:spPr>
              <a:xfrm flipV="1">
                <a:off x="1207036" y="1603921"/>
                <a:ext cx="3" cy="1199896"/>
              </a:xfrm>
              <a:prstGeom prst="line">
                <a:avLst/>
              </a:prstGeom>
              <a:noFill/>
              <a:ln w="25400" cap="flat">
                <a:solidFill>
                  <a:srgbClr val="000000"/>
                </a:solidFill>
                <a:prstDash val="solid"/>
                <a:miter lim="400000"/>
                <a:headEnd type="triangle" w="med" len="med"/>
              </a:ln>
              <a:effectLst/>
            </p:spPr>
            <p:txBody>
              <a:bodyPr wrap="square" lIns="45718" tIns="45718" rIns="45718" bIns="45718" numCol="1" anchor="t">
                <a:noAutofit/>
              </a:bodyPr>
              <a:lstStyle/>
              <a:p>
                <a:pPr/>
              </a:p>
            </p:txBody>
          </p:sp>
          <p:sp>
            <p:nvSpPr>
              <p:cNvPr id="209" name="Connection Line"/>
              <p:cNvSpPr/>
              <p:nvPr/>
            </p:nvSpPr>
            <p:spPr>
              <a:xfrm flipH="1" flipV="1">
                <a:off x="2042535" y="404028"/>
                <a:ext cx="647585" cy="1199896"/>
              </a:xfrm>
              <a:prstGeom prst="line">
                <a:avLst/>
              </a:prstGeom>
              <a:noFill/>
              <a:ln w="25400" cap="flat">
                <a:solidFill>
                  <a:srgbClr val="000000"/>
                </a:solidFill>
                <a:prstDash val="solid"/>
                <a:miter lim="400000"/>
                <a:headEnd type="triangle" w="med" len="med"/>
              </a:ln>
              <a:effectLst/>
            </p:spPr>
            <p:txBody>
              <a:bodyPr wrap="square" lIns="45718" tIns="45718" rIns="45718" bIns="45718" numCol="1" anchor="t">
                <a:noAutofit/>
              </a:bodyPr>
              <a:lstStyle/>
              <a:p>
                <a:pPr/>
              </a:p>
            </p:txBody>
          </p:sp>
          <p:sp>
            <p:nvSpPr>
              <p:cNvPr id="210" name="Connection Line"/>
              <p:cNvSpPr/>
              <p:nvPr/>
            </p:nvSpPr>
            <p:spPr>
              <a:xfrm flipV="1">
                <a:off x="1207036" y="404028"/>
                <a:ext cx="835500" cy="1199896"/>
              </a:xfrm>
              <a:prstGeom prst="line">
                <a:avLst/>
              </a:prstGeom>
              <a:noFill/>
              <a:ln w="25400" cap="flat">
                <a:solidFill>
                  <a:srgbClr val="000000"/>
                </a:solidFill>
                <a:prstDash val="solid"/>
                <a:miter lim="400000"/>
                <a:headEnd type="triangle" w="med" len="med"/>
              </a:ln>
              <a:effectLst/>
            </p:spPr>
            <p:txBody>
              <a:bodyPr wrap="square" lIns="45718" tIns="45718" rIns="45718" bIns="45718" numCol="1" anchor="t">
                <a:noAutofit/>
              </a:bodyPr>
              <a:lstStyle/>
              <a:p>
                <a:pPr/>
              </a:p>
            </p:txBody>
          </p:sp>
          <p:sp>
            <p:nvSpPr>
              <p:cNvPr id="211" name="Connection Line"/>
              <p:cNvSpPr/>
              <p:nvPr/>
            </p:nvSpPr>
            <p:spPr>
              <a:xfrm flipV="1">
                <a:off x="1207036" y="2803814"/>
                <a:ext cx="3" cy="1199896"/>
              </a:xfrm>
              <a:prstGeom prst="line">
                <a:avLst/>
              </a:prstGeom>
              <a:noFill/>
              <a:ln w="25400" cap="flat">
                <a:solidFill>
                  <a:srgbClr val="000000"/>
                </a:solidFill>
                <a:prstDash val="solid"/>
                <a:miter lim="400000"/>
                <a:headEnd type="triangle" w="med" len="med"/>
              </a:ln>
              <a:effectLst/>
            </p:spPr>
            <p:txBody>
              <a:bodyPr wrap="square" lIns="45718" tIns="45718" rIns="45718" bIns="45718" numCol="1" anchor="t">
                <a:noAutofit/>
              </a:bodyPr>
              <a:lstStyle/>
              <a:p>
                <a:pPr/>
              </a:p>
            </p:txBody>
          </p:sp>
          <p:grpSp>
            <p:nvGrpSpPr>
              <p:cNvPr id="214" name="S"/>
              <p:cNvGrpSpPr/>
              <p:nvPr/>
            </p:nvGrpSpPr>
            <p:grpSpPr>
              <a:xfrm>
                <a:off x="2273733" y="1199892"/>
                <a:ext cx="832773" cy="808061"/>
                <a:chOff x="0" y="0"/>
                <a:chExt cx="832771" cy="808060"/>
              </a:xfrm>
            </p:grpSpPr>
            <p:sp>
              <p:nvSpPr>
                <p:cNvPr id="212" name="Oval"/>
                <p:cNvSpPr/>
                <p:nvPr/>
              </p:nvSpPr>
              <p:spPr>
                <a:xfrm>
                  <a:off x="0" y="0"/>
                  <a:ext cx="832772" cy="808061"/>
                </a:xfrm>
                <a:prstGeom prst="ellipse">
                  <a:avLst/>
                </a:prstGeom>
                <a:solidFill>
                  <a:srgbClr val="D6D5D5"/>
                </a:solidFill>
                <a:ln w="63500" cap="flat">
                  <a:solidFill>
                    <a:srgbClr val="000000"/>
                  </a:solidFill>
                  <a:prstDash val="solid"/>
                  <a:miter lim="400000"/>
                </a:ln>
                <a:effectLst/>
              </p:spPr>
              <p:txBody>
                <a:bodyPr wrap="square" lIns="71435" tIns="71435" rIns="71435" bIns="71435" numCol="1" anchor="ctr">
                  <a:noAutofit/>
                </a:bodyPr>
                <a:lstStyle/>
                <a:p>
                  <a:pPr>
                    <a:spcBef>
                      <a:spcPts val="3600"/>
                    </a:spcBef>
                    <a:defRPr>
                      <a:latin typeface="Helvetica Neue Light"/>
                      <a:ea typeface="Helvetica Neue Light"/>
                      <a:cs typeface="Helvetica Neue Light"/>
                      <a:sym typeface="Helvetica Neue Light"/>
                    </a:defRPr>
                  </a:pPr>
                </a:p>
              </p:txBody>
            </p:sp>
            <p:sp>
              <p:nvSpPr>
                <p:cNvPr id="213" name="S"/>
                <p:cNvSpPr txBox="1"/>
                <p:nvPr/>
              </p:nvSpPr>
              <p:spPr>
                <a:xfrm>
                  <a:off x="153706" y="90836"/>
                  <a:ext cx="525357" cy="626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5" tIns="71435" rIns="71435" bIns="71435" numCol="1" anchor="ctr">
                  <a:spAutoFit/>
                </a:bodyPr>
                <a:lstStyle>
                  <a:lvl1pPr>
                    <a:spcBef>
                      <a:spcPts val="3600"/>
                    </a:spcBef>
                    <a:defRPr>
                      <a:latin typeface="Helvetica Neue Light"/>
                      <a:ea typeface="Helvetica Neue Light"/>
                      <a:cs typeface="Helvetica Neue Light"/>
                      <a:sym typeface="Helvetica Neue Light"/>
                    </a:defRPr>
                  </a:lvl1pPr>
                </a:lstStyle>
                <a:p>
                  <a:pPr/>
                  <a:r>
                    <a:t>S</a:t>
                  </a:r>
                </a:p>
              </p:txBody>
            </p:sp>
          </p:grpSp>
        </p:grpSp>
        <p:grpSp>
          <p:nvGrpSpPr>
            <p:cNvPr id="218" name="Caption"/>
            <p:cNvGrpSpPr/>
            <p:nvPr/>
          </p:nvGrpSpPr>
          <p:grpSpPr>
            <a:xfrm>
              <a:off x="0" y="4541083"/>
              <a:ext cx="3170002" cy="366094"/>
              <a:chOff x="0" y="0"/>
              <a:chExt cx="3170001" cy="366093"/>
            </a:xfrm>
          </p:grpSpPr>
          <p:sp>
            <p:nvSpPr>
              <p:cNvPr id="216" name="Rectangle"/>
              <p:cNvSpPr/>
              <p:nvPr/>
            </p:nvSpPr>
            <p:spPr>
              <a:xfrm>
                <a:off x="0" y="0"/>
                <a:ext cx="3170002" cy="366093"/>
              </a:xfrm>
              <a:prstGeom prst="roundRect">
                <a:avLst>
                  <a:gd name="adj" fmla="val 0"/>
                </a:avLst>
              </a:prstGeom>
              <a:solidFill>
                <a:srgbClr val="000000">
                  <a:alpha val="0"/>
                </a:srgbClr>
              </a:solidFill>
              <a:ln w="12700" cap="flat">
                <a:noFill/>
                <a:miter lim="400000"/>
              </a:ln>
              <a:effectLst/>
            </p:spPr>
            <p:txBody>
              <a:bodyPr wrap="square" lIns="71435" tIns="71435" rIns="71435" bIns="71435" numCol="1" anchor="t">
                <a:noAutofit/>
              </a:bodyPr>
              <a:lstStyle/>
              <a:p>
                <a:pPr>
                  <a:defRPr b="1" sz="600">
                    <a:solidFill>
                      <a:srgbClr val="D6D5D5"/>
                    </a:solidFill>
                    <a:latin typeface="+mn-lt"/>
                    <a:ea typeface="+mn-ea"/>
                    <a:cs typeface="+mn-cs"/>
                    <a:sym typeface="Helvetica Neue"/>
                  </a:defRPr>
                </a:pPr>
              </a:p>
            </p:txBody>
          </p:sp>
          <p:sp>
            <p:nvSpPr>
              <p:cNvPr id="217" name="Bayes Net: R has parent L, L has parent A, A has parents T and F, S has parent F, T and F have no parents. S and R are both grey (indicating &quot;observed&quot;), and F has a red border (indicating &quot;queried&quot;)."/>
              <p:cNvSpPr txBox="1"/>
              <p:nvPr/>
            </p:nvSpPr>
            <p:spPr>
              <a:xfrm>
                <a:off x="-1" y="-1"/>
                <a:ext cx="3170003" cy="3660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Bayes Net: R has parent L, L has parent A, A has parents T and F, S has parent F, T and F have no parents. S and R are both grey (indicating "observed"), and F has a red border (indicating "queried").</a:t>
                </a:r>
              </a:p>
            </p:txBody>
          </p:sp>
        </p:grpSp>
      </p:grpSp>
      <p:sp>
        <p:nvSpPr>
          <p:cNvPr id="220" name="Query:"/>
          <p:cNvSpPr txBox="1"/>
          <p:nvPr/>
        </p:nvSpPr>
        <p:spPr>
          <a:xfrm>
            <a:off x="1943100" y="3281079"/>
            <a:ext cx="19050000" cy="2181176"/>
          </a:xfrm>
          <a:prstGeom prst="rect">
            <a:avLst/>
          </a:prstGeom>
          <a:solidFill>
            <a:srgbClr val="FAF7E9"/>
          </a:solidFill>
          <a:ln w="12700">
            <a:solidFill>
              <a:srgbClr val="000000"/>
            </a:solidFill>
            <a:miter lim="400000"/>
          </a:ln>
          <a:extLst>
            <a:ext uri="{C572A759-6A51-4108-AA02-DFA0A04FC94B}">
              <ma14:wrappingTextBoxFlag xmlns:ma14="http://schemas.microsoft.com/office/mac/drawingml/2011/main" val="1"/>
            </a:ext>
          </a:extLst>
        </p:spPr>
        <p:txBody>
          <a:bodyPr lIns="71435" tIns="71435" rIns="71435" bIns="71435" anchor="ctr">
            <a:spAutoFit/>
          </a:bodyPr>
          <a:lstStyle/>
          <a:p>
            <a:pPr algn="l">
              <a:spcBef>
                <a:spcPts val="3600"/>
              </a:spcBef>
              <a:defRPr sz="5300">
                <a:solidFill>
                  <a:srgbClr val="000000"/>
                </a:solidFill>
                <a:latin typeface="Cambria Math"/>
                <a:ea typeface="Cambria Math"/>
                <a:cs typeface="Cambria Math"/>
                <a:sym typeface="Cambria Math"/>
              </a:defRPr>
            </a:pPr>
            <a14:m>
              <m:oMathPara>
                <m:oMathParaPr>
                  <m:jc m:val="left"/>
                </m:oMathParaPr>
                <m:oMath>
                  <m:r>
                    <a:rPr xmlns:a="http://schemas.openxmlformats.org/drawingml/2006/main" sz="5300" i="1">
                      <a:solidFill>
                        <a:srgbClr val="000000"/>
                      </a:solidFill>
                      <a:latin typeface="Cambria Math" panose="02040503050406030204" pitchFamily="18" charset="0"/>
                    </a:rPr>
                    <m:t>P</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F</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A</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L</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S</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R</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P</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F</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P</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P</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A</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F</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P</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L</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A</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P</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S</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F</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P</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R</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L</m:t>
                  </m:r>
                  <m:r>
                    <a:rPr xmlns:a="http://schemas.openxmlformats.org/drawingml/2006/main" sz="5300" i="1">
                      <a:solidFill>
                        <a:srgbClr val="000000"/>
                      </a:solidFill>
                      <a:latin typeface="Cambria Math" panose="02040503050406030204" pitchFamily="18" charset="0"/>
                    </a:rPr>
                    <m:t>)</m:t>
                  </m:r>
                </m:oMath>
              </m:oMathPara>
            </a14:m>
            <a:endParaRPr sz="4400">
              <a:latin typeface="Helvetica Neue Light"/>
              <a:ea typeface="Helvetica Neue Light"/>
              <a:cs typeface="Helvetica Neue Light"/>
              <a:sym typeface="Helvetica Neue Light"/>
            </a:endParaRPr>
          </a:p>
          <a:p>
            <a:pPr algn="l">
              <a:spcBef>
                <a:spcPts val="3600"/>
              </a:spcBef>
              <a:defRPr sz="4400">
                <a:solidFill>
                  <a:srgbClr val="C82506"/>
                </a:solidFill>
                <a:latin typeface="Helvetica Neue Medium"/>
                <a:ea typeface="Helvetica Neue Medium"/>
                <a:cs typeface="Helvetica Neue Medium"/>
                <a:sym typeface="Helvetica Neue Medium"/>
              </a:defRPr>
            </a:pPr>
            <a:r>
              <a:t>Query:</a:t>
            </a:r>
            <a:r>
              <a:rPr>
                <a:solidFill>
                  <a:srgbClr val="000000"/>
                </a:solidFill>
                <a:latin typeface="Helvetica Neue Light"/>
                <a:ea typeface="Helvetica Neue Light"/>
                <a:cs typeface="Helvetica Neue Light"/>
                <a:sym typeface="Helvetica Neue Light"/>
              </a:rPr>
              <a:t> </a:t>
            </a:r>
            <a14:m>
              <m:oMath>
                <m:r>
                  <a:rPr xmlns:a="http://schemas.openxmlformats.org/drawingml/2006/main" sz="5300" i="1">
                    <a:solidFill>
                      <a:srgbClr val="000000"/>
                    </a:solidFill>
                    <a:latin typeface="Cambria Math" panose="02040503050406030204" pitchFamily="18" charset="0"/>
                  </a:rPr>
                  <m:t>P</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F</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S</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r>
                  <a:rPr xmlns:a="http://schemas.openxmlformats.org/drawingml/2006/main" sz="5300" i="1">
                    <a:solidFill>
                      <a:srgbClr val="000000"/>
                    </a:solidFill>
                    <a:latin typeface="Cambria Math" panose="02040503050406030204" pitchFamily="18" charset="0"/>
                  </a:rPr>
                  <m:t>R</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r>
                  <a:rPr xmlns:a="http://schemas.openxmlformats.org/drawingml/2006/main" sz="5300" i="1">
                    <a:solidFill>
                      <a:srgbClr val="000000"/>
                    </a:solidFill>
                    <a:latin typeface="Cambria Math" panose="02040503050406030204" pitchFamily="18" charset="0"/>
                  </a:rPr>
                  <m:t>)</m:t>
                </m:r>
              </m:oMath>
            </a14:m>
            <a:endParaRPr sz="5000"/>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1">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191">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191">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1"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Factor Object"/>
          <p:cNvSpPr txBox="1"/>
          <p:nvPr>
            <p:ph type="title"/>
          </p:nvPr>
        </p:nvSpPr>
        <p:spPr>
          <a:xfrm>
            <a:off x="2667000" y="357185"/>
            <a:ext cx="19050000" cy="3036099"/>
          </a:xfrm>
          <a:prstGeom prst="rect">
            <a:avLst/>
          </a:prstGeom>
        </p:spPr>
        <p:txBody>
          <a:bodyPr/>
          <a:lstStyle/>
          <a:p>
            <a:pPr/>
            <a:r>
              <a:t>Factor Object</a:t>
            </a:r>
          </a:p>
        </p:txBody>
      </p:sp>
      <p:sp>
        <p:nvSpPr>
          <p:cNvPr id="223" name="The Variable Elimination algorithm exploits the factorization of a joint probability distribution encoded by a belief network in order to answer queries…"/>
          <p:cNvSpPr txBox="1"/>
          <p:nvPr>
            <p:ph type="body" idx="1"/>
          </p:nvPr>
        </p:nvSpPr>
        <p:spPr>
          <a:xfrm>
            <a:off x="1656626" y="3401259"/>
            <a:ext cx="21070748" cy="8840391"/>
          </a:xfrm>
          <a:prstGeom prst="rect">
            <a:avLst/>
          </a:prstGeom>
        </p:spPr>
        <p:txBody>
          <a:bodyPr/>
          <a:lstStyle/>
          <a:p>
            <a:pPr marL="562291" indent="-562291" defTabSz="755807">
              <a:spcBef>
                <a:spcPts val="3300"/>
              </a:spcBef>
              <a:defRPr sz="4000"/>
            </a:pPr>
            <a:r>
              <a:t>The </a:t>
            </a:r>
            <a:r>
              <a:rPr b="1">
                <a:latin typeface="+mn-lt"/>
                <a:ea typeface="+mn-ea"/>
                <a:cs typeface="+mn-cs"/>
                <a:sym typeface="Helvetica Neue"/>
              </a:rPr>
              <a:t>Variable Elimination</a:t>
            </a:r>
            <a:r>
              <a:t> algorithm exploits the </a:t>
            </a:r>
            <a:r>
              <a:rPr>
                <a:solidFill>
                  <a:srgbClr val="C82506"/>
                </a:solidFill>
                <a:latin typeface="Helvetica Neue Medium"/>
                <a:ea typeface="Helvetica Neue Medium"/>
                <a:cs typeface="Helvetica Neue Medium"/>
                <a:sym typeface="Helvetica Neue Medium"/>
              </a:rPr>
              <a:t>factorization</a:t>
            </a:r>
            <a:r>
              <a:t> of a joint probability distribution encoded by a belief network in order to answer </a:t>
            </a:r>
            <a:r>
              <a:rPr>
                <a:solidFill>
                  <a:srgbClr val="C82506"/>
                </a:solidFill>
                <a:latin typeface="Helvetica Neue Medium"/>
                <a:ea typeface="Helvetica Neue Medium"/>
                <a:cs typeface="Helvetica Neue Medium"/>
                <a:sym typeface="Helvetica Neue Medium"/>
              </a:rPr>
              <a:t>queries</a:t>
            </a:r>
          </a:p>
          <a:p>
            <a:pPr marL="562291" indent="-562291" defTabSz="755807">
              <a:spcBef>
                <a:spcPts val="3300"/>
              </a:spcBef>
              <a:defRPr sz="4000"/>
            </a:pPr>
            <a:r>
              <a:t>A </a:t>
            </a:r>
            <a:r>
              <a:rPr>
                <a:solidFill>
                  <a:srgbClr val="004D80"/>
                </a:solidFill>
                <a:latin typeface="Helvetica Neue Medium"/>
                <a:ea typeface="Helvetica Neue Medium"/>
                <a:cs typeface="Helvetica Neue Medium"/>
                <a:sym typeface="Helvetica Neue Medium"/>
              </a:rPr>
              <a:t>factor object</a:t>
            </a:r>
            <a:r>
              <a:t> is a function </a:t>
            </a:r>
            <a14:m>
              <m:oMath>
                <m:r>
                  <a:rPr xmlns:a="http://schemas.openxmlformats.org/drawingml/2006/main" sz="4900" i="1">
                    <a:solidFill>
                      <a:srgbClr val="000000"/>
                    </a:solidFill>
                    <a:latin typeface="Cambria Math" panose="02040503050406030204" pitchFamily="18" charset="0"/>
                  </a:rPr>
                  <m:t>f</m:t>
                </m:r>
                <m:r>
                  <a:rPr xmlns:a="http://schemas.openxmlformats.org/drawingml/2006/main" sz="4900" i="1">
                    <a:solidFill>
                      <a:srgbClr val="000000"/>
                    </a:solidFill>
                    <a:latin typeface="Cambria Math" panose="02040503050406030204" pitchFamily="18" charset="0"/>
                  </a:rPr>
                  <m:t>(</m:t>
                </m:r>
                <m:sSub>
                  <m:e>
                    <m:r>
                      <a:rPr xmlns:a="http://schemas.openxmlformats.org/drawingml/2006/main" sz="4900" i="1">
                        <a:solidFill>
                          <a:srgbClr val="000000"/>
                        </a:solidFill>
                        <a:latin typeface="Cambria Math" panose="02040503050406030204" pitchFamily="18" charset="0"/>
                      </a:rPr>
                      <m:t>X</m:t>
                    </m:r>
                  </m:e>
                  <m:sub>
                    <m:r>
                      <a:rPr xmlns:a="http://schemas.openxmlformats.org/drawingml/2006/main" sz="4900" i="1">
                        <a:solidFill>
                          <a:srgbClr val="000000"/>
                        </a:solidFill>
                        <a:latin typeface="Cambria Math" panose="02040503050406030204" pitchFamily="18" charset="0"/>
                      </a:rPr>
                      <m:t>1</m:t>
                    </m:r>
                  </m:sub>
                </m:sSub>
                <m:r>
                  <a:rPr xmlns:a="http://schemas.openxmlformats.org/drawingml/2006/main" sz="4900" i="1">
                    <a:solidFill>
                      <a:srgbClr val="000000"/>
                    </a:solidFill>
                    <a:latin typeface="Cambria Math" panose="02040503050406030204" pitchFamily="18" charset="0"/>
                  </a:rPr>
                  <m:t>,</m:t>
                </m:r>
                <m:r>
                  <a:rPr xmlns:a="http://schemas.openxmlformats.org/drawingml/2006/main" sz="4900" i="1">
                    <a:solidFill>
                      <a:srgbClr val="000000"/>
                    </a:solidFill>
                    <a:latin typeface="Cambria Math" panose="02040503050406030204" pitchFamily="18" charset="0"/>
                  </a:rPr>
                  <m:t>.</m:t>
                </m:r>
                <m:r>
                  <a:rPr xmlns:a="http://schemas.openxmlformats.org/drawingml/2006/main" sz="4900" i="1">
                    <a:solidFill>
                      <a:srgbClr val="000000"/>
                    </a:solidFill>
                    <a:latin typeface="Cambria Math" panose="02040503050406030204" pitchFamily="18" charset="0"/>
                  </a:rPr>
                  <m:t>.</m:t>
                </m:r>
                <m:r>
                  <a:rPr xmlns:a="http://schemas.openxmlformats.org/drawingml/2006/main" sz="4900" i="1">
                    <a:solidFill>
                      <a:srgbClr val="000000"/>
                    </a:solidFill>
                    <a:latin typeface="Cambria Math" panose="02040503050406030204" pitchFamily="18" charset="0"/>
                  </a:rPr>
                  <m:t>.</m:t>
                </m:r>
                <m:r>
                  <a:rPr xmlns:a="http://schemas.openxmlformats.org/drawingml/2006/main" sz="4900" i="1">
                    <a:solidFill>
                      <a:srgbClr val="000000"/>
                    </a:solidFill>
                    <a:latin typeface="Cambria Math" panose="02040503050406030204" pitchFamily="18" charset="0"/>
                  </a:rPr>
                  <m:t>,</m:t>
                </m:r>
                <m:sSub>
                  <m:e>
                    <m:r>
                      <a:rPr xmlns:a="http://schemas.openxmlformats.org/drawingml/2006/main" sz="4900" i="1">
                        <a:solidFill>
                          <a:srgbClr val="000000"/>
                        </a:solidFill>
                        <a:latin typeface="Cambria Math" panose="02040503050406030204" pitchFamily="18" charset="0"/>
                      </a:rPr>
                      <m:t>X</m:t>
                    </m:r>
                  </m:e>
                  <m:sub>
                    <m:r>
                      <a:rPr xmlns:a="http://schemas.openxmlformats.org/drawingml/2006/main" sz="4900" i="1">
                        <a:solidFill>
                          <a:srgbClr val="000000"/>
                        </a:solidFill>
                        <a:latin typeface="Cambria Math" panose="02040503050406030204" pitchFamily="18" charset="0"/>
                      </a:rPr>
                      <m:t>k</m:t>
                    </m:r>
                  </m:sub>
                </m:sSub>
                <m:r>
                  <a:rPr xmlns:a="http://schemas.openxmlformats.org/drawingml/2006/main" sz="4900" i="1">
                    <a:solidFill>
                      <a:srgbClr val="000000"/>
                    </a:solidFill>
                    <a:latin typeface="Cambria Math" panose="02040503050406030204" pitchFamily="18" charset="0"/>
                  </a:rPr>
                  <m:t>)</m:t>
                </m:r>
              </m:oMath>
            </a14:m>
            <a:r>
              <a:t> from </a:t>
            </a:r>
            <a:r>
              <a:rPr>
                <a:solidFill>
                  <a:srgbClr val="C82506"/>
                </a:solidFill>
                <a:latin typeface="Helvetica Neue Medium"/>
                <a:ea typeface="Helvetica Neue Medium"/>
                <a:cs typeface="Helvetica Neue Medium"/>
                <a:sym typeface="Helvetica Neue Medium"/>
              </a:rPr>
              <a:t>random variables</a:t>
            </a:r>
            <a:r>
              <a:t> to a </a:t>
            </a:r>
            <a:r>
              <a:rPr>
                <a:solidFill>
                  <a:srgbClr val="C82506"/>
                </a:solidFill>
                <a:latin typeface="Helvetica Neue Medium"/>
                <a:ea typeface="Helvetica Neue Medium"/>
                <a:cs typeface="Helvetica Neue Medium"/>
                <a:sym typeface="Helvetica Neue Medium"/>
              </a:rPr>
              <a:t>real number</a:t>
            </a:r>
            <a:endParaRPr>
              <a:solidFill>
                <a:srgbClr val="C82506"/>
              </a:solidFill>
              <a:latin typeface="Helvetica Neue Medium"/>
              <a:ea typeface="Helvetica Neue Medium"/>
              <a:cs typeface="Helvetica Neue Medium"/>
              <a:sym typeface="Helvetica Neue Medium"/>
            </a:endParaRPr>
          </a:p>
          <a:p>
            <a:pPr marL="562291" indent="-562291" defTabSz="755807">
              <a:spcBef>
                <a:spcPts val="3300"/>
              </a:spcBef>
              <a:defRPr b="1" sz="4000">
                <a:latin typeface="+mn-lt"/>
                <a:ea typeface="+mn-ea"/>
                <a:cs typeface="+mn-cs"/>
                <a:sym typeface="Helvetica Neue"/>
              </a:defRPr>
            </a:pPr>
            <a:r>
              <a:t>Input:</a:t>
            </a:r>
            <a:r>
              <a:rPr b="0">
                <a:latin typeface="Helvetica Neue Light"/>
                <a:ea typeface="Helvetica Neue Light"/>
                <a:cs typeface="Helvetica Neue Light"/>
                <a:sym typeface="Helvetica Neue Light"/>
              </a:rPr>
              <a:t> factors representing the </a:t>
            </a:r>
            <a:r>
              <a:rPr b="0">
                <a:solidFill>
                  <a:srgbClr val="C82506"/>
                </a:solidFill>
                <a:latin typeface="Helvetica Neue Medium"/>
                <a:ea typeface="Helvetica Neue Medium"/>
                <a:cs typeface="Helvetica Neue Medium"/>
                <a:sym typeface="Helvetica Neue Medium"/>
              </a:rPr>
              <a:t>conditional probability tables</a:t>
            </a:r>
            <a:r>
              <a:rPr b="0">
                <a:latin typeface="Helvetica Neue Light"/>
                <a:ea typeface="Helvetica Neue Light"/>
                <a:cs typeface="Helvetica Neue Light"/>
                <a:sym typeface="Helvetica Neue Light"/>
              </a:rPr>
              <a:t> from the belief network</a:t>
            </a:r>
          </a:p>
          <a:p>
            <a:pPr marL="0" indent="0" algn="ctr" defTabSz="755807">
              <a:spcBef>
                <a:spcPts val="3300"/>
              </a:spcBef>
              <a:buSzTx/>
              <a:buNone/>
              <a:defRPr sz="4900">
                <a:latin typeface="Cambria Math"/>
                <a:ea typeface="Cambria Math"/>
                <a:cs typeface="Cambria Math"/>
                <a:sym typeface="Cambria Math"/>
              </a:defRPr>
            </a:pPr>
            <a14:m>
              <m:oMathPara>
                <m:oMathParaPr>
                  <m:jc m:val="center"/>
                </m:oMathParaPr>
                <m:oMath>
                  <m:r>
                    <a:rPr xmlns:a="http://schemas.openxmlformats.org/drawingml/2006/main" sz="4900" i="1">
                      <a:solidFill>
                        <a:srgbClr val="000000"/>
                      </a:solidFill>
                      <a:latin typeface="Cambria Math" panose="02040503050406030204" pitchFamily="18" charset="0"/>
                    </a:rPr>
                    <m:t>P</m:t>
                  </m:r>
                  <m:r>
                    <a:rPr xmlns:a="http://schemas.openxmlformats.org/drawingml/2006/main" sz="4900" i="1">
                      <a:solidFill>
                        <a:srgbClr val="000000"/>
                      </a:solidFill>
                      <a:latin typeface="Cambria Math" panose="02040503050406030204" pitchFamily="18" charset="0"/>
                    </a:rPr>
                    <m:t>(</m:t>
                  </m:r>
                  <m:r>
                    <a:rPr xmlns:a="http://schemas.openxmlformats.org/drawingml/2006/main" sz="4900" i="1">
                      <a:solidFill>
                        <a:srgbClr val="000000"/>
                      </a:solidFill>
                      <a:latin typeface="Cambria Math" panose="02040503050406030204" pitchFamily="18" charset="0"/>
                    </a:rPr>
                    <m:t>L</m:t>
                  </m:r>
                  <m:r>
                    <a:rPr xmlns:a="http://schemas.openxmlformats.org/drawingml/2006/main" sz="4900" i="1">
                      <a:solidFill>
                        <a:srgbClr val="000000"/>
                      </a:solidFill>
                      <a:latin typeface="Cambria Math" panose="02040503050406030204" pitchFamily="18" charset="0"/>
                    </a:rPr>
                    <m:t>∣</m:t>
                  </m:r>
                  <m:r>
                    <a:rPr xmlns:a="http://schemas.openxmlformats.org/drawingml/2006/main" sz="4900" i="1">
                      <a:solidFill>
                        <a:srgbClr val="000000"/>
                      </a:solidFill>
                      <a:latin typeface="Cambria Math" panose="02040503050406030204" pitchFamily="18" charset="0"/>
                    </a:rPr>
                    <m:t>A</m:t>
                  </m:r>
                  <m:r>
                    <a:rPr xmlns:a="http://schemas.openxmlformats.org/drawingml/2006/main" sz="4900" i="1">
                      <a:solidFill>
                        <a:srgbClr val="000000"/>
                      </a:solidFill>
                      <a:latin typeface="Cambria Math" panose="02040503050406030204" pitchFamily="18" charset="0"/>
                    </a:rPr>
                    <m:t>)</m:t>
                  </m:r>
                  <m:r>
                    <a:rPr xmlns:a="http://schemas.openxmlformats.org/drawingml/2006/main" sz="4900" i="1">
                      <a:solidFill>
                        <a:srgbClr val="000000"/>
                      </a:solidFill>
                      <a:latin typeface="Cambria Math" panose="02040503050406030204" pitchFamily="18" charset="0"/>
                    </a:rPr>
                    <m:t>P</m:t>
                  </m:r>
                  <m:r>
                    <a:rPr xmlns:a="http://schemas.openxmlformats.org/drawingml/2006/main" sz="4900" i="1">
                      <a:solidFill>
                        <a:srgbClr val="000000"/>
                      </a:solidFill>
                      <a:latin typeface="Cambria Math" panose="02040503050406030204" pitchFamily="18" charset="0"/>
                    </a:rPr>
                    <m:t>(</m:t>
                  </m:r>
                  <m:r>
                    <a:rPr xmlns:a="http://schemas.openxmlformats.org/drawingml/2006/main" sz="4900" i="1">
                      <a:solidFill>
                        <a:srgbClr val="000000"/>
                      </a:solidFill>
                      <a:latin typeface="Cambria Math" panose="02040503050406030204" pitchFamily="18" charset="0"/>
                    </a:rPr>
                    <m:t>S</m:t>
                  </m:r>
                  <m:r>
                    <a:rPr xmlns:a="http://schemas.openxmlformats.org/drawingml/2006/main" sz="4900" i="1">
                      <a:solidFill>
                        <a:srgbClr val="000000"/>
                      </a:solidFill>
                      <a:latin typeface="Cambria Math" panose="02040503050406030204" pitchFamily="18" charset="0"/>
                    </a:rPr>
                    <m:t>∣</m:t>
                  </m:r>
                  <m:r>
                    <a:rPr xmlns:a="http://schemas.openxmlformats.org/drawingml/2006/main" sz="4900" i="1">
                      <a:solidFill>
                        <a:srgbClr val="000000"/>
                      </a:solidFill>
                      <a:latin typeface="Cambria Math" panose="02040503050406030204" pitchFamily="18" charset="0"/>
                    </a:rPr>
                    <m:t>F</m:t>
                  </m:r>
                  <m:r>
                    <a:rPr xmlns:a="http://schemas.openxmlformats.org/drawingml/2006/main" sz="4900" i="1">
                      <a:solidFill>
                        <a:srgbClr val="000000"/>
                      </a:solidFill>
                      <a:latin typeface="Cambria Math" panose="02040503050406030204" pitchFamily="18" charset="0"/>
                    </a:rPr>
                    <m:t>)</m:t>
                  </m:r>
                  <m:r>
                    <a:rPr xmlns:a="http://schemas.openxmlformats.org/drawingml/2006/main" sz="4900" i="1">
                      <a:solidFill>
                        <a:srgbClr val="000000"/>
                      </a:solidFill>
                      <a:latin typeface="Cambria Math" panose="02040503050406030204" pitchFamily="18" charset="0"/>
                    </a:rPr>
                    <m:t>P</m:t>
                  </m:r>
                  <m:r>
                    <a:rPr xmlns:a="http://schemas.openxmlformats.org/drawingml/2006/main" sz="4900" i="1">
                      <a:solidFill>
                        <a:srgbClr val="000000"/>
                      </a:solidFill>
                      <a:latin typeface="Cambria Math" panose="02040503050406030204" pitchFamily="18" charset="0"/>
                    </a:rPr>
                    <m:t>(</m:t>
                  </m:r>
                  <m:r>
                    <a:rPr xmlns:a="http://schemas.openxmlformats.org/drawingml/2006/main" sz="4900" i="1">
                      <a:solidFill>
                        <a:srgbClr val="000000"/>
                      </a:solidFill>
                      <a:latin typeface="Cambria Math" panose="02040503050406030204" pitchFamily="18" charset="0"/>
                    </a:rPr>
                    <m:t>A</m:t>
                  </m:r>
                  <m:r>
                    <a:rPr xmlns:a="http://schemas.openxmlformats.org/drawingml/2006/main" sz="4900" i="1">
                      <a:solidFill>
                        <a:srgbClr val="000000"/>
                      </a:solidFill>
                      <a:latin typeface="Cambria Math" panose="02040503050406030204" pitchFamily="18" charset="0"/>
                    </a:rPr>
                    <m:t>∣</m:t>
                  </m:r>
                  <m:r>
                    <a:rPr xmlns:a="http://schemas.openxmlformats.org/drawingml/2006/main" sz="4900" i="1">
                      <a:solidFill>
                        <a:srgbClr val="000000"/>
                      </a:solidFill>
                      <a:latin typeface="Cambria Math" panose="02040503050406030204" pitchFamily="18" charset="0"/>
                    </a:rPr>
                    <m:t>T</m:t>
                  </m:r>
                  <m:r>
                    <a:rPr xmlns:a="http://schemas.openxmlformats.org/drawingml/2006/main" sz="4900" i="1">
                      <a:solidFill>
                        <a:srgbClr val="000000"/>
                      </a:solidFill>
                      <a:latin typeface="Cambria Math" panose="02040503050406030204" pitchFamily="18" charset="0"/>
                    </a:rPr>
                    <m:t>,</m:t>
                  </m:r>
                  <m:r>
                    <a:rPr xmlns:a="http://schemas.openxmlformats.org/drawingml/2006/main" sz="4900" i="1">
                      <a:solidFill>
                        <a:srgbClr val="000000"/>
                      </a:solidFill>
                      <a:latin typeface="Cambria Math" panose="02040503050406030204" pitchFamily="18" charset="0"/>
                    </a:rPr>
                    <m:t>F</m:t>
                  </m:r>
                  <m:r>
                    <a:rPr xmlns:a="http://schemas.openxmlformats.org/drawingml/2006/main" sz="4900" i="1">
                      <a:solidFill>
                        <a:srgbClr val="000000"/>
                      </a:solidFill>
                      <a:latin typeface="Cambria Math" panose="02040503050406030204" pitchFamily="18" charset="0"/>
                    </a:rPr>
                    <m:t>)</m:t>
                  </m:r>
                  <m:r>
                    <a:rPr xmlns:a="http://schemas.openxmlformats.org/drawingml/2006/main" sz="4900" i="1">
                      <a:solidFill>
                        <a:srgbClr val="000000"/>
                      </a:solidFill>
                      <a:latin typeface="Cambria Math" panose="02040503050406030204" pitchFamily="18" charset="0"/>
                    </a:rPr>
                    <m:t>P</m:t>
                  </m:r>
                  <m:r>
                    <a:rPr xmlns:a="http://schemas.openxmlformats.org/drawingml/2006/main" sz="4900" i="1">
                      <a:solidFill>
                        <a:srgbClr val="000000"/>
                      </a:solidFill>
                      <a:latin typeface="Cambria Math" panose="02040503050406030204" pitchFamily="18" charset="0"/>
                    </a:rPr>
                    <m:t>(</m:t>
                  </m:r>
                  <m:r>
                    <a:rPr xmlns:a="http://schemas.openxmlformats.org/drawingml/2006/main" sz="4900" i="1">
                      <a:solidFill>
                        <a:srgbClr val="000000"/>
                      </a:solidFill>
                      <a:latin typeface="Cambria Math" panose="02040503050406030204" pitchFamily="18" charset="0"/>
                    </a:rPr>
                    <m:t>T</m:t>
                  </m:r>
                  <m:r>
                    <a:rPr xmlns:a="http://schemas.openxmlformats.org/drawingml/2006/main" sz="4900" i="1">
                      <a:solidFill>
                        <a:srgbClr val="000000"/>
                      </a:solidFill>
                      <a:latin typeface="Cambria Math" panose="02040503050406030204" pitchFamily="18" charset="0"/>
                    </a:rPr>
                    <m:t>)</m:t>
                  </m:r>
                  <m:r>
                    <a:rPr xmlns:a="http://schemas.openxmlformats.org/drawingml/2006/main" sz="4900" i="1">
                      <a:solidFill>
                        <a:srgbClr val="000000"/>
                      </a:solidFill>
                      <a:latin typeface="Cambria Math" panose="02040503050406030204" pitchFamily="18" charset="0"/>
                    </a:rPr>
                    <m:t>P</m:t>
                  </m:r>
                  <m:r>
                    <a:rPr xmlns:a="http://schemas.openxmlformats.org/drawingml/2006/main" sz="4900" i="1">
                      <a:solidFill>
                        <a:srgbClr val="000000"/>
                      </a:solidFill>
                      <a:latin typeface="Cambria Math" panose="02040503050406030204" pitchFamily="18" charset="0"/>
                    </a:rPr>
                    <m:t>(</m:t>
                  </m:r>
                  <m:r>
                    <a:rPr xmlns:a="http://schemas.openxmlformats.org/drawingml/2006/main" sz="4900" i="1">
                      <a:solidFill>
                        <a:srgbClr val="000000"/>
                      </a:solidFill>
                      <a:latin typeface="Cambria Math" panose="02040503050406030204" pitchFamily="18" charset="0"/>
                    </a:rPr>
                    <m:t>F</m:t>
                  </m:r>
                  <m:r>
                    <a:rPr xmlns:a="http://schemas.openxmlformats.org/drawingml/2006/main" sz="4900" i="1">
                      <a:solidFill>
                        <a:srgbClr val="000000"/>
                      </a:solidFill>
                      <a:latin typeface="Cambria Math" panose="02040503050406030204" pitchFamily="18" charset="0"/>
                    </a:rPr>
                    <m:t>)</m:t>
                  </m:r>
                </m:oMath>
              </m:oMathPara>
            </a14:m>
            <a:endParaRPr sz="4000"/>
          </a:p>
          <a:p>
            <a:pPr marL="0" indent="0" defTabSz="755807">
              <a:spcBef>
                <a:spcPts val="2200"/>
              </a:spcBef>
              <a:buSzTx/>
              <a:buNone/>
              <a:defRPr sz="4000"/>
            </a:pPr>
            <a:r>
              <a:t>              becomes factor objects</a:t>
            </a:r>
          </a:p>
          <a:p>
            <a:pPr marL="0" indent="0" algn="ctr" defTabSz="755807">
              <a:spcBef>
                <a:spcPts val="2200"/>
              </a:spcBef>
              <a:buSzTx/>
              <a:buNone/>
              <a:defRPr sz="4900">
                <a:latin typeface="Cambria Math"/>
                <a:ea typeface="Cambria Math"/>
                <a:cs typeface="Cambria Math"/>
                <a:sym typeface="Cambria Math"/>
              </a:defRPr>
            </a:pPr>
            <a14:m>
              <m:oMathPara>
                <m:oMathParaPr>
                  <m:jc m:val="center"/>
                </m:oMathParaPr>
                <m:oMath>
                  <m:sSub>
                    <m:e>
                      <m:r>
                        <a:rPr xmlns:a="http://schemas.openxmlformats.org/drawingml/2006/main" sz="4900" i="1">
                          <a:solidFill>
                            <a:srgbClr val="000000"/>
                          </a:solidFill>
                          <a:latin typeface="Cambria Math" panose="02040503050406030204" pitchFamily="18" charset="0"/>
                        </a:rPr>
                        <m:t>f</m:t>
                      </m:r>
                    </m:e>
                    <m:sub>
                      <m:r>
                        <a:rPr xmlns:a="http://schemas.openxmlformats.org/drawingml/2006/main" sz="4900" i="1">
                          <a:solidFill>
                            <a:srgbClr val="000000"/>
                          </a:solidFill>
                          <a:latin typeface="Cambria Math" panose="02040503050406030204" pitchFamily="18" charset="0"/>
                        </a:rPr>
                        <m:t>1</m:t>
                      </m:r>
                    </m:sub>
                  </m:sSub>
                  <m:r>
                    <a:rPr xmlns:a="http://schemas.openxmlformats.org/drawingml/2006/main" sz="4900" i="1">
                      <a:solidFill>
                        <a:srgbClr val="000000"/>
                      </a:solidFill>
                      <a:latin typeface="Cambria Math" panose="02040503050406030204" pitchFamily="18" charset="0"/>
                    </a:rPr>
                    <m:t>(</m:t>
                  </m:r>
                  <m:r>
                    <a:rPr xmlns:a="http://schemas.openxmlformats.org/drawingml/2006/main" sz="4900" i="1">
                      <a:solidFill>
                        <a:srgbClr val="000000"/>
                      </a:solidFill>
                      <a:latin typeface="Cambria Math" panose="02040503050406030204" pitchFamily="18" charset="0"/>
                    </a:rPr>
                    <m:t>L</m:t>
                  </m:r>
                  <m:r>
                    <a:rPr xmlns:a="http://schemas.openxmlformats.org/drawingml/2006/main" sz="4900" i="1">
                      <a:solidFill>
                        <a:srgbClr val="000000"/>
                      </a:solidFill>
                      <a:latin typeface="Cambria Math" panose="02040503050406030204" pitchFamily="18" charset="0"/>
                    </a:rPr>
                    <m:t>,</m:t>
                  </m:r>
                  <m:r>
                    <a:rPr xmlns:a="http://schemas.openxmlformats.org/drawingml/2006/main" sz="4900" i="1">
                      <a:solidFill>
                        <a:srgbClr val="000000"/>
                      </a:solidFill>
                      <a:latin typeface="Cambria Math" panose="02040503050406030204" pitchFamily="18" charset="0"/>
                    </a:rPr>
                    <m:t>A</m:t>
                  </m:r>
                  <m:r>
                    <a:rPr xmlns:a="http://schemas.openxmlformats.org/drawingml/2006/main" sz="4900" i="1">
                      <a:solidFill>
                        <a:srgbClr val="000000"/>
                      </a:solidFill>
                      <a:latin typeface="Cambria Math" panose="02040503050406030204" pitchFamily="18" charset="0"/>
                    </a:rPr>
                    <m:t>)</m:t>
                  </m:r>
                  <m:sSub>
                    <m:e>
                      <m:r>
                        <a:rPr xmlns:a="http://schemas.openxmlformats.org/drawingml/2006/main" sz="4900" i="1">
                          <a:solidFill>
                            <a:srgbClr val="000000"/>
                          </a:solidFill>
                          <a:latin typeface="Cambria Math" panose="02040503050406030204" pitchFamily="18" charset="0"/>
                        </a:rPr>
                        <m:t>f</m:t>
                      </m:r>
                    </m:e>
                    <m:sub>
                      <m:r>
                        <a:rPr xmlns:a="http://schemas.openxmlformats.org/drawingml/2006/main" sz="4900" i="1">
                          <a:solidFill>
                            <a:srgbClr val="000000"/>
                          </a:solidFill>
                          <a:latin typeface="Cambria Math" panose="02040503050406030204" pitchFamily="18" charset="0"/>
                        </a:rPr>
                        <m:t>2</m:t>
                      </m:r>
                    </m:sub>
                  </m:sSub>
                  <m:r>
                    <a:rPr xmlns:a="http://schemas.openxmlformats.org/drawingml/2006/main" sz="4900" i="1">
                      <a:solidFill>
                        <a:srgbClr val="000000"/>
                      </a:solidFill>
                      <a:latin typeface="Cambria Math" panose="02040503050406030204" pitchFamily="18" charset="0"/>
                    </a:rPr>
                    <m:t>(</m:t>
                  </m:r>
                  <m:r>
                    <a:rPr xmlns:a="http://schemas.openxmlformats.org/drawingml/2006/main" sz="4900" i="1">
                      <a:solidFill>
                        <a:srgbClr val="000000"/>
                      </a:solidFill>
                      <a:latin typeface="Cambria Math" panose="02040503050406030204" pitchFamily="18" charset="0"/>
                    </a:rPr>
                    <m:t>S</m:t>
                  </m:r>
                  <m:r>
                    <a:rPr xmlns:a="http://schemas.openxmlformats.org/drawingml/2006/main" sz="4900" i="1">
                      <a:solidFill>
                        <a:srgbClr val="000000"/>
                      </a:solidFill>
                      <a:latin typeface="Cambria Math" panose="02040503050406030204" pitchFamily="18" charset="0"/>
                    </a:rPr>
                    <m:t>,</m:t>
                  </m:r>
                  <m:r>
                    <a:rPr xmlns:a="http://schemas.openxmlformats.org/drawingml/2006/main" sz="4900" i="1">
                      <a:solidFill>
                        <a:srgbClr val="000000"/>
                      </a:solidFill>
                      <a:latin typeface="Cambria Math" panose="02040503050406030204" pitchFamily="18" charset="0"/>
                    </a:rPr>
                    <m:t>F</m:t>
                  </m:r>
                  <m:r>
                    <a:rPr xmlns:a="http://schemas.openxmlformats.org/drawingml/2006/main" sz="4900" i="1">
                      <a:solidFill>
                        <a:srgbClr val="000000"/>
                      </a:solidFill>
                      <a:latin typeface="Cambria Math" panose="02040503050406030204" pitchFamily="18" charset="0"/>
                    </a:rPr>
                    <m:t>)</m:t>
                  </m:r>
                  <m:sSub>
                    <m:e>
                      <m:r>
                        <a:rPr xmlns:a="http://schemas.openxmlformats.org/drawingml/2006/main" sz="4900" i="1">
                          <a:solidFill>
                            <a:srgbClr val="000000"/>
                          </a:solidFill>
                          <a:latin typeface="Cambria Math" panose="02040503050406030204" pitchFamily="18" charset="0"/>
                        </a:rPr>
                        <m:t>f</m:t>
                      </m:r>
                    </m:e>
                    <m:sub>
                      <m:r>
                        <a:rPr xmlns:a="http://schemas.openxmlformats.org/drawingml/2006/main" sz="4900" i="1">
                          <a:solidFill>
                            <a:srgbClr val="000000"/>
                          </a:solidFill>
                          <a:latin typeface="Cambria Math" panose="02040503050406030204" pitchFamily="18" charset="0"/>
                        </a:rPr>
                        <m:t>3</m:t>
                      </m:r>
                    </m:sub>
                  </m:sSub>
                  <m:r>
                    <a:rPr xmlns:a="http://schemas.openxmlformats.org/drawingml/2006/main" sz="4900" i="1">
                      <a:solidFill>
                        <a:srgbClr val="000000"/>
                      </a:solidFill>
                      <a:latin typeface="Cambria Math" panose="02040503050406030204" pitchFamily="18" charset="0"/>
                    </a:rPr>
                    <m:t>(</m:t>
                  </m:r>
                  <m:r>
                    <a:rPr xmlns:a="http://schemas.openxmlformats.org/drawingml/2006/main" sz="4900" i="1">
                      <a:solidFill>
                        <a:srgbClr val="000000"/>
                      </a:solidFill>
                      <a:latin typeface="Cambria Math" panose="02040503050406030204" pitchFamily="18" charset="0"/>
                    </a:rPr>
                    <m:t>A</m:t>
                  </m:r>
                  <m:r>
                    <a:rPr xmlns:a="http://schemas.openxmlformats.org/drawingml/2006/main" sz="4900" i="1">
                      <a:solidFill>
                        <a:srgbClr val="000000"/>
                      </a:solidFill>
                      <a:latin typeface="Cambria Math" panose="02040503050406030204" pitchFamily="18" charset="0"/>
                    </a:rPr>
                    <m:t>,</m:t>
                  </m:r>
                  <m:r>
                    <a:rPr xmlns:a="http://schemas.openxmlformats.org/drawingml/2006/main" sz="4900" i="1">
                      <a:solidFill>
                        <a:srgbClr val="000000"/>
                      </a:solidFill>
                      <a:latin typeface="Cambria Math" panose="02040503050406030204" pitchFamily="18" charset="0"/>
                    </a:rPr>
                    <m:t>T</m:t>
                  </m:r>
                  <m:r>
                    <a:rPr xmlns:a="http://schemas.openxmlformats.org/drawingml/2006/main" sz="4900" i="1">
                      <a:solidFill>
                        <a:srgbClr val="000000"/>
                      </a:solidFill>
                      <a:latin typeface="Cambria Math" panose="02040503050406030204" pitchFamily="18" charset="0"/>
                    </a:rPr>
                    <m:t>,</m:t>
                  </m:r>
                  <m:r>
                    <a:rPr xmlns:a="http://schemas.openxmlformats.org/drawingml/2006/main" sz="4900" i="1">
                      <a:solidFill>
                        <a:srgbClr val="000000"/>
                      </a:solidFill>
                      <a:latin typeface="Cambria Math" panose="02040503050406030204" pitchFamily="18" charset="0"/>
                    </a:rPr>
                    <m:t>F</m:t>
                  </m:r>
                  <m:r>
                    <a:rPr xmlns:a="http://schemas.openxmlformats.org/drawingml/2006/main" sz="4900" i="1">
                      <a:solidFill>
                        <a:srgbClr val="000000"/>
                      </a:solidFill>
                      <a:latin typeface="Cambria Math" panose="02040503050406030204" pitchFamily="18" charset="0"/>
                    </a:rPr>
                    <m:t>)</m:t>
                  </m:r>
                  <m:sSub>
                    <m:e>
                      <m:r>
                        <a:rPr xmlns:a="http://schemas.openxmlformats.org/drawingml/2006/main" sz="4900" i="1">
                          <a:solidFill>
                            <a:srgbClr val="000000"/>
                          </a:solidFill>
                          <a:latin typeface="Cambria Math" panose="02040503050406030204" pitchFamily="18" charset="0"/>
                        </a:rPr>
                        <m:t>f</m:t>
                      </m:r>
                    </m:e>
                    <m:sub>
                      <m:r>
                        <a:rPr xmlns:a="http://schemas.openxmlformats.org/drawingml/2006/main" sz="4900" i="1">
                          <a:solidFill>
                            <a:srgbClr val="000000"/>
                          </a:solidFill>
                          <a:latin typeface="Cambria Math" panose="02040503050406030204" pitchFamily="18" charset="0"/>
                        </a:rPr>
                        <m:t>4</m:t>
                      </m:r>
                    </m:sub>
                  </m:sSub>
                  <m:r>
                    <a:rPr xmlns:a="http://schemas.openxmlformats.org/drawingml/2006/main" sz="4900" i="1">
                      <a:solidFill>
                        <a:srgbClr val="000000"/>
                      </a:solidFill>
                      <a:latin typeface="Cambria Math" panose="02040503050406030204" pitchFamily="18" charset="0"/>
                    </a:rPr>
                    <m:t>(</m:t>
                  </m:r>
                  <m:r>
                    <a:rPr xmlns:a="http://schemas.openxmlformats.org/drawingml/2006/main" sz="4900" i="1">
                      <a:solidFill>
                        <a:srgbClr val="000000"/>
                      </a:solidFill>
                      <a:latin typeface="Cambria Math" panose="02040503050406030204" pitchFamily="18" charset="0"/>
                    </a:rPr>
                    <m:t>T</m:t>
                  </m:r>
                  <m:r>
                    <a:rPr xmlns:a="http://schemas.openxmlformats.org/drawingml/2006/main" sz="4900" i="1">
                      <a:solidFill>
                        <a:srgbClr val="000000"/>
                      </a:solidFill>
                      <a:latin typeface="Cambria Math" panose="02040503050406030204" pitchFamily="18" charset="0"/>
                    </a:rPr>
                    <m:t>)</m:t>
                  </m:r>
                  <m:sSub>
                    <m:e>
                      <m:r>
                        <a:rPr xmlns:a="http://schemas.openxmlformats.org/drawingml/2006/main" sz="4900" i="1">
                          <a:solidFill>
                            <a:srgbClr val="000000"/>
                          </a:solidFill>
                          <a:latin typeface="Cambria Math" panose="02040503050406030204" pitchFamily="18" charset="0"/>
                        </a:rPr>
                        <m:t>f</m:t>
                      </m:r>
                    </m:e>
                    <m:sub>
                      <m:r>
                        <a:rPr xmlns:a="http://schemas.openxmlformats.org/drawingml/2006/main" sz="4900" i="1">
                          <a:solidFill>
                            <a:srgbClr val="000000"/>
                          </a:solidFill>
                          <a:latin typeface="Cambria Math" panose="02040503050406030204" pitchFamily="18" charset="0"/>
                        </a:rPr>
                        <m:t>5</m:t>
                      </m:r>
                    </m:sub>
                  </m:sSub>
                  <m:r>
                    <a:rPr xmlns:a="http://schemas.openxmlformats.org/drawingml/2006/main" sz="4900" i="1">
                      <a:solidFill>
                        <a:srgbClr val="000000"/>
                      </a:solidFill>
                      <a:latin typeface="Cambria Math" panose="02040503050406030204" pitchFamily="18" charset="0"/>
                    </a:rPr>
                    <m:t>(</m:t>
                  </m:r>
                  <m:r>
                    <a:rPr xmlns:a="http://schemas.openxmlformats.org/drawingml/2006/main" sz="4900" i="1">
                      <a:solidFill>
                        <a:srgbClr val="000000"/>
                      </a:solidFill>
                      <a:latin typeface="Cambria Math" panose="02040503050406030204" pitchFamily="18" charset="0"/>
                    </a:rPr>
                    <m:t>F</m:t>
                  </m:r>
                  <m:r>
                    <a:rPr xmlns:a="http://schemas.openxmlformats.org/drawingml/2006/main" sz="4900" i="1">
                      <a:solidFill>
                        <a:srgbClr val="000000"/>
                      </a:solidFill>
                      <a:latin typeface="Cambria Math" panose="02040503050406030204" pitchFamily="18" charset="0"/>
                    </a:rPr>
                    <m:t>)</m:t>
                  </m:r>
                </m:oMath>
              </m:oMathPara>
            </a14:m>
            <a:endParaRPr i="1" sz="4000">
              <a:latin typeface="+mn-lt"/>
              <a:ea typeface="+mn-ea"/>
              <a:cs typeface="+mn-cs"/>
              <a:sym typeface="Helvetica Neue"/>
            </a:endParaRPr>
          </a:p>
          <a:p>
            <a:pPr marL="562291" indent="-562291" defTabSz="755807">
              <a:spcBef>
                <a:spcPts val="2200"/>
              </a:spcBef>
              <a:defRPr b="1" sz="4000">
                <a:latin typeface="+mn-lt"/>
                <a:ea typeface="+mn-ea"/>
                <a:cs typeface="+mn-cs"/>
                <a:sym typeface="Helvetica Neue"/>
              </a:defRPr>
            </a:pPr>
            <a:r>
              <a:t>Output:</a:t>
            </a:r>
            <a:r>
              <a:rPr b="0">
                <a:latin typeface="Helvetica Neue Light"/>
                <a:ea typeface="Helvetica Neue Light"/>
                <a:cs typeface="Helvetica Neue Light"/>
                <a:sym typeface="Helvetica Neue Light"/>
              </a:rPr>
              <a:t> A </a:t>
            </a:r>
            <a:r>
              <a:rPr b="0">
                <a:solidFill>
                  <a:srgbClr val="C82506"/>
                </a:solidFill>
                <a:latin typeface="Helvetica Neue Medium"/>
                <a:ea typeface="Helvetica Neue Medium"/>
                <a:cs typeface="Helvetica Neue Medium"/>
                <a:sym typeface="Helvetica Neue Medium"/>
              </a:rPr>
              <a:t>new factor</a:t>
            </a:r>
            <a:r>
              <a:rPr b="0">
                <a:latin typeface="Helvetica Neue Light"/>
                <a:ea typeface="Helvetica Neue Light"/>
                <a:cs typeface="Helvetica Neue Light"/>
                <a:sym typeface="Helvetica Neue Light"/>
              </a:rPr>
              <a:t> encoding the target </a:t>
            </a:r>
            <a:r>
              <a:rPr b="0">
                <a:solidFill>
                  <a:srgbClr val="C82506"/>
                </a:solidFill>
                <a:latin typeface="Helvetica Neue Medium"/>
                <a:ea typeface="Helvetica Neue Medium"/>
                <a:cs typeface="Helvetica Neue Medium"/>
                <a:sym typeface="Helvetica Neue Medium"/>
              </a:rPr>
              <a:t>posterior distribution</a:t>
            </a:r>
            <a:endParaRPr>
              <a:solidFill>
                <a:srgbClr val="C82506"/>
              </a:solidFill>
            </a:endParaRPr>
          </a:p>
          <a:p>
            <a:pPr marL="0" indent="0" defTabSz="755807">
              <a:spcBef>
                <a:spcPts val="2200"/>
              </a:spcBef>
              <a:buSzTx/>
              <a:buNone/>
              <a:defRPr sz="4000"/>
            </a:pPr>
            <a:r>
              <a:t>E.g., </a:t>
            </a:r>
            <a14:m>
              <m:oMath>
                <m:sSub>
                  <m:e>
                    <m:r>
                      <a:rPr xmlns:a="http://schemas.openxmlformats.org/drawingml/2006/main" sz="4900" i="1">
                        <a:solidFill>
                          <a:srgbClr val="000000"/>
                        </a:solidFill>
                        <a:latin typeface="Cambria Math" panose="02040503050406030204" pitchFamily="18" charset="0"/>
                      </a:rPr>
                      <m:t>f</m:t>
                    </m:r>
                  </m:e>
                  <m:sub>
                    <m:r>
                      <a:rPr xmlns:a="http://schemas.openxmlformats.org/drawingml/2006/main" sz="4900" i="1">
                        <a:solidFill>
                          <a:srgbClr val="000000"/>
                        </a:solidFill>
                        <a:latin typeface="Cambria Math" panose="02040503050406030204" pitchFamily="18" charset="0"/>
                      </a:rPr>
                      <m:t>12</m:t>
                    </m:r>
                  </m:sub>
                </m:sSub>
                <m:r>
                  <a:rPr xmlns:a="http://schemas.openxmlformats.org/drawingml/2006/main" sz="4900" i="1">
                    <a:solidFill>
                      <a:srgbClr val="000000"/>
                    </a:solidFill>
                    <a:latin typeface="Cambria Math" panose="02040503050406030204" pitchFamily="18" charset="0"/>
                  </a:rPr>
                  <m:t>(</m:t>
                </m:r>
                <m:r>
                  <a:rPr xmlns:a="http://schemas.openxmlformats.org/drawingml/2006/main" sz="4900" i="1">
                    <a:solidFill>
                      <a:srgbClr val="000000"/>
                    </a:solidFill>
                    <a:latin typeface="Cambria Math" panose="02040503050406030204" pitchFamily="18" charset="0"/>
                  </a:rPr>
                  <m:t>T</m:t>
                </m:r>
                <m:r>
                  <a:rPr xmlns:a="http://schemas.openxmlformats.org/drawingml/2006/main" sz="4900" i="1">
                    <a:solidFill>
                      <a:srgbClr val="000000"/>
                    </a:solidFill>
                    <a:latin typeface="Cambria Math" panose="02040503050406030204" pitchFamily="18" charset="0"/>
                  </a:rPr>
                  <m:t>)</m:t>
                </m:r>
              </m:oMath>
            </a14:m>
            <a:r>
              <a:t>.</a:t>
            </a:r>
            <a:endParaRPr sz="4623"/>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3">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23">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2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2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2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2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1" fill="hold">
                                  <p:stCondLst>
                                    <p:cond delay="0"/>
                                  </p:stCondLst>
                                  <p:iterate type="el" backwards="0">
                                    <p:tmAbs val="0"/>
                                  </p:iterate>
                                  <p:childTnLst>
                                    <p:set>
                                      <p:cBhvr>
                                        <p:cTn id="30" fill="hold"/>
                                        <p:tgtEl>
                                          <p:spTgt spid="2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1" fill="hold">
                                  <p:stCondLst>
                                    <p:cond delay="0"/>
                                  </p:stCondLst>
                                  <p:iterate type="el" backwards="0">
                                    <p:tmAbs val="0"/>
                                  </p:iterate>
                                  <p:childTnLst>
                                    <p:set>
                                      <p:cBhvr>
                                        <p:cTn id="34" fill="hold"/>
                                        <p:tgtEl>
                                          <p:spTgt spid="223">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3" grpId="1"/>
    </p:bldLst>
  </p:timing>
</p:sld>
</file>

<file path=ppt/theme/theme1.xml><?xml version="1.0" encoding="utf-8"?>
<a:theme xmlns:a="http://schemas.openxmlformats.org/drawingml/2006/main" xmlns:r="http://schemas.openxmlformats.org/officeDocument/2006/relationships" name="White">
  <a:themeElements>
    <a:clrScheme name="White">
      <a:dk1>
        <a:srgbClr val="5E5E5E"/>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5" tIns="71435" rIns="71435" bIns="71435" numCol="1" spcCol="38100" rtlCol="0" anchor="ctr" upright="0">
        <a:spAutoFit/>
      </a:bodyPr>
      <a:lstStyle>
        <a:defPPr marL="0" marR="0" indent="0" algn="ctr" defTabSz="821529"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5" tIns="71435" rIns="71435" bIns="71435" numCol="1" spcCol="38100" rtlCol="0" anchor="ctr" upright="0">
        <a:spAutoFit/>
      </a:bodyPr>
      <a:lstStyle>
        <a:defPPr marL="0" marR="0" indent="0" algn="ctr" defTabSz="821529"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5" tIns="71435" rIns="71435" bIns="71435" numCol="1" spcCol="38100" rtlCol="0" anchor="ctr" upright="0">
        <a:spAutoFit/>
      </a:bodyPr>
      <a:lstStyle>
        <a:defPPr marL="0" marR="0" indent="0" algn="ctr" defTabSz="821529"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5" tIns="71435" rIns="71435" bIns="71435" numCol="1" spcCol="38100" rtlCol="0" anchor="ctr" upright="0">
        <a:spAutoFit/>
      </a:bodyPr>
      <a:lstStyle>
        <a:defPPr marL="0" marR="0" indent="0" algn="ctr" defTabSz="821529"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