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6BA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D8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4" name="Shape 14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Shape 66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62" name="Shape 66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ask questions about dependence independence; grey out nodes as we "observe" them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Shape 83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40" name="Shape 84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TALK ABOUT GOOD TOO!</a:t>
            </a:r>
          </a:p>
          <a:p>
            <a:pPr/>
            <a:r>
              <a:t>All but the bottom are </a:t>
            </a:r>
            <a:r>
              <a:rPr b="1"/>
              <a:t>correct</a:t>
            </a:r>
            <a:endParaRPr b="1"/>
          </a:p>
          <a:p>
            <a:pPr>
              <a:defRPr b="1"/>
            </a:pPr>
          </a:p>
          <a:p>
            <a:pPr/>
            <a:r>
              <a:t>Middle two make no false promises</a:t>
            </a:r>
          </a:p>
          <a:p>
            <a:pPr/>
            <a:r>
              <a:t>about conditional independence.</a:t>
            </a:r>
          </a:p>
          <a:p>
            <a:pPr/>
            <a:r>
              <a:t>Because they make NO promises about conditional independence!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Shape 84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45" name="Shape 84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order the vars, etc.</a:t>
            </a:r>
          </a:p>
          <a:p>
            <a:pPr/>
            <a:r>
              <a:t>guarantees a correct representation</a:t>
            </a:r>
          </a:p>
          <a:p>
            <a:pPr/>
            <a:r>
              <a:t>does not guarantee a good representation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n-lt"/>
                <a:ea typeface="+mn-ea"/>
                <a:cs typeface="+mn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2667000" y="3615154"/>
            <a:ext cx="19050000" cy="884039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xfrm>
            <a:off x="2032000" y="391724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2032000" y="3677849"/>
            <a:ext cx="2032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4pPr>
            <a:lvl5pPr marL="1836964" indent="-465364">
              <a:spcBef>
                <a:spcPts val="4500"/>
              </a:spcBef>
              <a:buSzPct val="145000"/>
              <a:defRPr sz="38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>
            <a:lvl1pPr>
              <a:spcBef>
                <a:spcPts val="5900"/>
              </a:spcBef>
            </a:lvl1pPr>
            <a:lvl2pPr>
              <a:spcBef>
                <a:spcPts val="5900"/>
              </a:spcBef>
            </a:lvl2pPr>
            <a:lvl3pPr>
              <a:spcBef>
                <a:spcPts val="5900"/>
              </a:spcBef>
            </a:lvl3pPr>
            <a:lvl4pPr>
              <a:spcBef>
                <a:spcPts val="5900"/>
              </a:spcBef>
            </a:lvl4pPr>
            <a:lvl5pPr>
              <a:spcBef>
                <a:spcPts val="5900"/>
              </a:spcBef>
              <a:buSzPct val="14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032000" y="378727"/>
            <a:ext cx="20320000" cy="3036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2032000" y="3600231"/>
            <a:ext cx="20320000" cy="8840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Belief Networks"/>
          <p:cNvSpPr txBox="1"/>
          <p:nvPr>
            <p:ph type="ctrTitle"/>
          </p:nvPr>
        </p:nvSpPr>
        <p:spPr>
          <a:xfrm>
            <a:off x="4603905" y="591493"/>
            <a:ext cx="15176190" cy="4643438"/>
          </a:xfrm>
          <a:prstGeom prst="rect">
            <a:avLst/>
          </a:prstGeom>
        </p:spPr>
        <p:txBody>
          <a:bodyPr/>
          <a:lstStyle/>
          <a:p>
            <a:pPr/>
            <a:r>
              <a:t>Belief Networks</a:t>
            </a:r>
          </a:p>
        </p:txBody>
      </p:sp>
      <p:sp>
        <p:nvSpPr>
          <p:cNvPr id="147" name="CMPUT 261: Introduction to Artificial Intelligence  P&amp;M §8.3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/>
            <a:r>
              <a:t>CMPUT 261: Introduction to Artificial Intelligence</a:t>
            </a:r>
            <a:br/>
            <a:br/>
            <a:r>
              <a:rPr sz="3600">
                <a:solidFill>
                  <a:srgbClr val="929292"/>
                </a:solidFill>
              </a:rPr>
              <a:t>P&amp;M §8.3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Belief Networks, informally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Belief Networks, informally</a:t>
            </a:r>
          </a:p>
        </p:txBody>
      </p:sp>
      <p:sp>
        <p:nvSpPr>
          <p:cNvPr id="216" name="We can represent a particular factoring of a joint distribution as a directed acyclic graph:…"/>
          <p:cNvSpPr txBox="1"/>
          <p:nvPr>
            <p:ph type="body" sz="half" idx="1"/>
          </p:nvPr>
        </p:nvSpPr>
        <p:spPr>
          <a:xfrm>
            <a:off x="1137166" y="3411880"/>
            <a:ext cx="12417412" cy="8840393"/>
          </a:xfrm>
          <a:prstGeom prst="rect">
            <a:avLst/>
          </a:prstGeom>
        </p:spPr>
        <p:txBody>
          <a:bodyPr/>
          <a:lstStyle/>
          <a:p>
            <a:pPr marL="0" indent="0" defTabSz="722947">
              <a:spcBef>
                <a:spcPts val="3100"/>
              </a:spcBef>
              <a:buSzTx/>
              <a:buNone/>
              <a:defRPr sz="3800"/>
            </a:pPr>
            <a:r>
              <a:t>We can represent a particular factoring of a joint distribution as a directed acyclic graph:</a:t>
            </a:r>
          </a:p>
          <a:p>
            <a:pPr marL="0" indent="0" defTabSz="722947">
              <a:spcBef>
                <a:spcPts val="3100"/>
              </a:spcBef>
              <a:buSzTx/>
              <a:buNone/>
              <a:defRPr sz="29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k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</m:oMath>
              </m:oMathPara>
            </a14:m>
            <a:endParaRPr sz="2300"/>
          </a:p>
          <a:p>
            <a:pPr marL="0" indent="0" defTabSz="722947">
              <a:spcBef>
                <a:spcPts val="0"/>
              </a:spcBef>
              <a:buSzTx/>
              <a:buNone/>
              <a:defRPr sz="3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k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k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80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1" marL="929005" indent="-537844" defTabSz="722947">
              <a:spcBef>
                <a:spcPts val="2100"/>
              </a:spcBef>
              <a:defRPr sz="38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Nodes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are </a:t>
            </a:r>
            <a:r>
              <a:rPr>
                <a:solidFill>
                  <a:srgbClr val="C82506"/>
                </a:solidFill>
              </a:rPr>
              <a:t>random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C82506"/>
                </a:solidFill>
              </a:rPr>
              <a:t>variables</a:t>
            </a:r>
            <a:endParaRPr>
              <a:solidFill>
                <a:srgbClr val="C82506"/>
              </a:solidFill>
            </a:endParaRPr>
          </a:p>
          <a:p>
            <a:pPr lvl="1" marL="929005" indent="-537844" defTabSz="722947">
              <a:spcBef>
                <a:spcPts val="2100"/>
              </a:spcBef>
              <a:defRPr sz="3800"/>
            </a:pPr>
            <a:r>
              <a:t>Every variable has 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exactly one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factor</a:t>
            </a:r>
            <a:r>
              <a:t> in the factoring</a:t>
            </a:r>
          </a:p>
          <a:p>
            <a:pPr lvl="1" marL="929005" indent="-537844" defTabSz="722947">
              <a:spcBef>
                <a:spcPts val="2100"/>
              </a:spcBef>
              <a:defRPr sz="3800"/>
            </a:pPr>
            <a:r>
              <a:t>The node's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parents</a:t>
            </a:r>
            <a:r>
              <a:t> are the variables that its factor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conditions on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3" marL="1711325" indent="-537844" defTabSz="722947">
              <a:spcBef>
                <a:spcPts val="2100"/>
              </a:spcBef>
              <a:defRPr sz="3800"/>
            </a:pPr>
            <a:r>
              <a:t>(We'll sometimes say that the factor "depends on"  its parents, but that is very imprecise)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1" marL="929005" indent="-537844" defTabSz="722947">
              <a:spcBef>
                <a:spcPts val="2100"/>
              </a:spcBef>
              <a:defRPr sz="38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More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independence means </a:t>
            </a:r>
            <a:r>
              <a:rPr>
                <a:solidFill>
                  <a:srgbClr val="027001"/>
                </a:solidFill>
              </a:rPr>
              <a:t>fewer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arcs (</a:t>
            </a:r>
            <a:r>
              <a: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why?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</p:txBody>
      </p:sp>
      <p:grpSp>
        <p:nvGrpSpPr>
          <p:cNvPr id="240" name="Group"/>
          <p:cNvGrpSpPr/>
          <p:nvPr/>
        </p:nvGrpSpPr>
        <p:grpSpPr>
          <a:xfrm>
            <a:off x="13652723" y="2955238"/>
            <a:ext cx="9650384" cy="8776665"/>
            <a:chOff x="0" y="-1"/>
            <a:chExt cx="9650383" cy="8776663"/>
          </a:xfrm>
        </p:grpSpPr>
        <p:grpSp>
          <p:nvGrpSpPr>
            <p:cNvPr id="236" name="Group"/>
            <p:cNvGrpSpPr/>
            <p:nvPr/>
          </p:nvGrpSpPr>
          <p:grpSpPr>
            <a:xfrm>
              <a:off x="0" y="-2"/>
              <a:ext cx="9650384" cy="8486776"/>
              <a:chOff x="0" y="0"/>
              <a:chExt cx="9650382" cy="8486773"/>
            </a:xfrm>
          </p:grpSpPr>
          <p:sp>
            <p:nvSpPr>
              <p:cNvPr id="217" name="Circle"/>
              <p:cNvSpPr/>
              <p:nvPr/>
            </p:nvSpPr>
            <p:spPr>
              <a:xfrm>
                <a:off x="1921154" y="3012157"/>
                <a:ext cx="1841503" cy="1841503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18" name="Circle"/>
              <p:cNvSpPr/>
              <p:nvPr/>
            </p:nvSpPr>
            <p:spPr>
              <a:xfrm>
                <a:off x="5324941" y="3179305"/>
                <a:ext cx="1841503" cy="1841503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19" name="Circle"/>
              <p:cNvSpPr/>
              <p:nvPr/>
            </p:nvSpPr>
            <p:spPr>
              <a:xfrm>
                <a:off x="3680705" y="5963159"/>
                <a:ext cx="1842363" cy="1842363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20" name="Circle"/>
              <p:cNvSpPr/>
              <p:nvPr/>
            </p:nvSpPr>
            <p:spPr>
              <a:xfrm>
                <a:off x="7232093" y="0"/>
                <a:ext cx="1841503" cy="1841503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21" name="Connection Line"/>
              <p:cNvSpPr/>
              <p:nvPr/>
            </p:nvSpPr>
            <p:spPr>
              <a:xfrm flipH="1">
                <a:off x="6245692" y="920750"/>
                <a:ext cx="1907153" cy="317930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22" name="Connection Line"/>
              <p:cNvSpPr/>
              <p:nvPr/>
            </p:nvSpPr>
            <p:spPr>
              <a:xfrm flipV="1">
                <a:off x="4601885" y="4100056"/>
                <a:ext cx="1643808" cy="278428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23" name="Connection Line"/>
              <p:cNvSpPr/>
              <p:nvPr/>
            </p:nvSpPr>
            <p:spPr>
              <a:xfrm flipH="1" flipV="1">
                <a:off x="2841905" y="3932908"/>
                <a:ext cx="1759982" cy="295143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24" name="Rain"/>
              <p:cNvSpPr txBox="1"/>
              <p:nvPr/>
            </p:nvSpPr>
            <p:spPr>
              <a:xfrm>
                <a:off x="2357716" y="3625859"/>
                <a:ext cx="968375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Rain</a:t>
                </a:r>
              </a:p>
            </p:txBody>
          </p:sp>
          <p:sp>
            <p:nvSpPr>
              <p:cNvPr id="225" name="Wet…"/>
              <p:cNvSpPr txBox="1"/>
              <p:nvPr/>
            </p:nvSpPr>
            <p:spPr>
              <a:xfrm>
                <a:off x="3734056" y="6335992"/>
                <a:ext cx="1735658" cy="109669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/>
              <a:p>
                <a:pPr>
                  <a:defRPr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Wet</a:t>
                </a:r>
              </a:p>
              <a:p>
                <a:pPr>
                  <a:defRPr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sidewalk</a:t>
                </a:r>
              </a:p>
            </p:txBody>
          </p:sp>
          <p:sp>
            <p:nvSpPr>
              <p:cNvPr id="226" name="Sprinkler"/>
              <p:cNvSpPr txBox="1"/>
              <p:nvPr/>
            </p:nvSpPr>
            <p:spPr>
              <a:xfrm>
                <a:off x="5362621" y="3793008"/>
                <a:ext cx="1766138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Sprinkler</a:t>
                </a:r>
              </a:p>
            </p:txBody>
          </p:sp>
          <p:sp>
            <p:nvSpPr>
              <p:cNvPr id="227" name="Tap"/>
              <p:cNvSpPr txBox="1"/>
              <p:nvPr/>
            </p:nvSpPr>
            <p:spPr>
              <a:xfrm>
                <a:off x="7751358" y="613702"/>
                <a:ext cx="802970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Tap</a:t>
                </a:r>
              </a:p>
            </p:txBody>
          </p:sp>
          <p:sp>
            <p:nvSpPr>
              <p:cNvPr id="228" name="Circle"/>
              <p:cNvSpPr/>
              <p:nvPr/>
            </p:nvSpPr>
            <p:spPr>
              <a:xfrm>
                <a:off x="412838" y="5963159"/>
                <a:ext cx="1842363" cy="1842363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29" name="Rain…"/>
              <p:cNvSpPr txBox="1"/>
              <p:nvPr/>
            </p:nvSpPr>
            <p:spPr>
              <a:xfrm>
                <a:off x="740713" y="6335992"/>
                <a:ext cx="1186612" cy="109669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/>
              <a:p>
                <a:pPr>
                  <a:defRPr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Rain</a:t>
                </a:r>
              </a:p>
              <a:p>
                <a:pPr>
                  <a:defRPr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barrel</a:t>
                </a:r>
              </a:p>
            </p:txBody>
          </p:sp>
          <p:sp>
            <p:nvSpPr>
              <p:cNvPr id="230" name="Connection Line"/>
              <p:cNvSpPr/>
              <p:nvPr/>
            </p:nvSpPr>
            <p:spPr>
              <a:xfrm flipV="1">
                <a:off x="1334018" y="3932908"/>
                <a:ext cx="1507888" cy="295143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31" name="Equation"/>
              <p:cNvSpPr txBox="1"/>
              <p:nvPr/>
            </p:nvSpPr>
            <p:spPr>
              <a:xfrm>
                <a:off x="0" y="8123045"/>
                <a:ext cx="2668040" cy="35722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3200">
                  <a:solidFill>
                    <a:srgbClr val="5E5E5E"/>
                  </a:solidFill>
                </a:endParaRPr>
              </a:p>
            </p:txBody>
          </p:sp>
          <p:sp>
            <p:nvSpPr>
              <p:cNvPr id="232" name="Equation"/>
              <p:cNvSpPr txBox="1"/>
              <p:nvPr/>
            </p:nvSpPr>
            <p:spPr>
              <a:xfrm>
                <a:off x="3485188" y="8123045"/>
                <a:ext cx="3930071" cy="3637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3200">
                  <a:solidFill>
                    <a:srgbClr val="5E5E5E"/>
                  </a:solidFill>
                </a:endParaRPr>
              </a:p>
            </p:txBody>
          </p:sp>
          <p:sp>
            <p:nvSpPr>
              <p:cNvPr id="233" name="Equation"/>
              <p:cNvSpPr txBox="1"/>
              <p:nvPr/>
            </p:nvSpPr>
            <p:spPr>
              <a:xfrm>
                <a:off x="700238" y="4462580"/>
                <a:ext cx="1267562" cy="3466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3200">
                  <a:solidFill>
                    <a:srgbClr val="5E5E5E"/>
                  </a:solidFill>
                </a:endParaRPr>
              </a:p>
            </p:txBody>
          </p:sp>
          <p:sp>
            <p:nvSpPr>
              <p:cNvPr id="234" name="Equation"/>
              <p:cNvSpPr txBox="1"/>
              <p:nvPr/>
            </p:nvSpPr>
            <p:spPr>
              <a:xfrm>
                <a:off x="6655304" y="5078581"/>
                <a:ext cx="2995080" cy="36372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3200">
                  <a:solidFill>
                    <a:srgbClr val="5E5E5E"/>
                  </a:solidFill>
                </a:endParaRPr>
              </a:p>
            </p:txBody>
          </p:sp>
          <p:sp>
            <p:nvSpPr>
              <p:cNvPr id="235" name="Equation"/>
              <p:cNvSpPr txBox="1"/>
              <p:nvPr/>
            </p:nvSpPr>
            <p:spPr>
              <a:xfrm>
                <a:off x="8317899" y="2013059"/>
                <a:ext cx="1133857" cy="3580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3200">
                  <a:solidFill>
                    <a:srgbClr val="5E5E5E"/>
                  </a:solidFill>
                </a:endParaRPr>
              </a:p>
            </p:txBody>
          </p:sp>
        </p:grpSp>
        <p:grpSp>
          <p:nvGrpSpPr>
            <p:cNvPr id="239" name="Caption"/>
            <p:cNvGrpSpPr/>
            <p:nvPr/>
          </p:nvGrpSpPr>
          <p:grpSpPr>
            <a:xfrm>
              <a:off x="0" y="8588371"/>
              <a:ext cx="9650384" cy="188292"/>
              <a:chOff x="0" y="0"/>
              <a:chExt cx="9650383" cy="188291"/>
            </a:xfrm>
          </p:grpSpPr>
          <p:sp>
            <p:nvSpPr>
              <p:cNvPr id="237" name="Rectangle"/>
              <p:cNvSpPr/>
              <p:nvPr/>
            </p:nvSpPr>
            <p:spPr>
              <a:xfrm>
                <a:off x="0" y="0"/>
                <a:ext cx="9650384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238" name="Belief net: Rain barrel has parent Rain, Wet Sidewalk has parents Rain and Sprinkler, Sprinkler has parent Tap"/>
              <p:cNvSpPr txBox="1"/>
              <p:nvPr/>
            </p:nvSpPr>
            <p:spPr>
              <a:xfrm>
                <a:off x="-1" y="-1"/>
                <a:ext cx="9650385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Rain barrel has parent Rain, Wet Sidewalk has parents Rain and Sprinkler, Sprinkler has parent Tap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Belief Network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Belief Networks</a:t>
            </a:r>
          </a:p>
        </p:txBody>
      </p:sp>
      <p:sp>
        <p:nvSpPr>
          <p:cNvPr id="243" name="Definition: A belief network (or Bayesian network) consists of:…"/>
          <p:cNvSpPr txBox="1"/>
          <p:nvPr>
            <p:ph type="body" sz="half" idx="1"/>
          </p:nvPr>
        </p:nvSpPr>
        <p:spPr>
          <a:xfrm>
            <a:off x="2032000" y="3265063"/>
            <a:ext cx="20320000" cy="5466337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belief network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(or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Bayesian network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consists of: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508125" indent="-873125">
              <a:spcBef>
                <a:spcPts val="2400"/>
              </a:spcBef>
              <a:buSzPct val="100000"/>
              <a:buAutoNum type="arabicPeriod" startAt="1"/>
            </a:pPr>
            <a:r>
              <a:t>A directed acyclic graph, with each node labelled by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random variable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1" marL="1508125" indent="-873125">
              <a:spcBef>
                <a:spcPts val="2400"/>
              </a:spcBef>
              <a:buSzPct val="100000"/>
              <a:buAutoNum type="arabicPeriod" startAt="1"/>
            </a:pPr>
            <a:r>
              <a:t>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domain</a:t>
            </a:r>
            <a:r>
              <a:t> for each random variable</a:t>
            </a:r>
          </a:p>
          <a:p>
            <a:pPr lvl="1" marL="1508125" indent="-873125">
              <a:spcBef>
                <a:spcPts val="2400"/>
              </a:spcBef>
              <a:buSzPct val="100000"/>
              <a:buAutoNum type="arabicPeriod" startAt="1"/>
            </a:pPr>
            <a:r>
              <a:t>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probability table</a:t>
            </a:r>
            <a:r>
              <a:t> for each variable given its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parents</a:t>
            </a:r>
          </a:p>
        </p:txBody>
      </p:sp>
      <p:sp>
        <p:nvSpPr>
          <p:cNvPr id="244" name="A table with one row for each combination of values…"/>
          <p:cNvSpPr txBox="1"/>
          <p:nvPr/>
        </p:nvSpPr>
        <p:spPr>
          <a:xfrm>
            <a:off x="2626270" y="10468061"/>
            <a:ext cx="9646235" cy="1604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algn="l"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A table with one row for each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combination</a:t>
            </a:r>
            <a:r>
              <a:t> of values</a:t>
            </a:r>
          </a:p>
          <a:p>
            <a:pPr algn="l"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itself</a:t>
            </a:r>
            <a:r>
              <a:t> and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its parents</a:t>
            </a:r>
            <a:r>
              <a:t>, </a:t>
            </a:r>
          </a:p>
          <a:p>
            <a:pPr algn="l"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and the corresponding conditional probability</a:t>
            </a:r>
          </a:p>
        </p:txBody>
      </p:sp>
      <p:sp>
        <p:nvSpPr>
          <p:cNvPr id="245" name="Line"/>
          <p:cNvSpPr/>
          <p:nvPr/>
        </p:nvSpPr>
        <p:spPr>
          <a:xfrm flipV="1">
            <a:off x="4899812" y="8303917"/>
            <a:ext cx="2231313" cy="2231312"/>
          </a:xfrm>
          <a:prstGeom prst="line">
            <a:avLst/>
          </a:prstGeom>
          <a:ln w="25400">
            <a:solidFill>
              <a:srgbClr val="929292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graphicFrame>
        <p:nvGraphicFramePr>
          <p:cNvPr id="246" name="Table 1"/>
          <p:cNvGraphicFramePr/>
          <p:nvPr/>
        </p:nvGraphicFramePr>
        <p:xfrm>
          <a:off x="13045400" y="9264022"/>
          <a:ext cx="3630258" cy="401277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633057"/>
                <a:gridCol w="1193800"/>
                <a:gridCol w="660400"/>
                <a:gridCol w="1143000"/>
              </a:tblGrid>
              <a:tr h="448459">
                <a:tc>
                  <a:txBody>
                    <a:bodyPr/>
                    <a:lstStyle/>
                    <a:p>
                      <a:pPr defTabSz="914400">
                        <a:defRPr b="0" sz="1800"/>
                      </a:pPr>
                      <a:r>
                        <a:rPr i="1" sz="2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Wet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 sz="1800"/>
                      </a:pPr>
                      <a:r>
                        <a:rPr i="1" sz="2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Sprinkler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 sz="1800"/>
                      </a:pPr>
                      <a:r>
                        <a:rPr i="1" sz="2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Rain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 sz="1800"/>
                      </a:pPr>
                      <a:r>
                        <a:rPr sz="2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P(W|S,R)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</a:tr>
              <a:tr h="45004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1.0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4489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0.0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4489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0.5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4489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0.5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4489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0.1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4489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0.9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4489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0.0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4489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000">
                          <a:sym typeface="Helvetica Neue Medium"/>
                        </a:rPr>
                        <a:t>1.0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</a:tbl>
          </a:graphicData>
        </a:graphic>
      </p:graphicFrame>
      <p:grpSp>
        <p:nvGrpSpPr>
          <p:cNvPr id="255" name="Group"/>
          <p:cNvGrpSpPr/>
          <p:nvPr/>
        </p:nvGrpSpPr>
        <p:grpSpPr>
          <a:xfrm>
            <a:off x="17978545" y="9835671"/>
            <a:ext cx="3140018" cy="2869479"/>
            <a:chOff x="0" y="0"/>
            <a:chExt cx="3140017" cy="2869478"/>
          </a:xfrm>
        </p:grpSpPr>
        <p:sp>
          <p:nvSpPr>
            <p:cNvPr id="247" name="Circle"/>
            <p:cNvSpPr/>
            <p:nvPr/>
          </p:nvSpPr>
          <p:spPr>
            <a:xfrm>
              <a:off x="-1" y="0"/>
              <a:ext cx="1102389" cy="1102389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248" name="Circle"/>
            <p:cNvSpPr/>
            <p:nvPr/>
          </p:nvSpPr>
          <p:spPr>
            <a:xfrm>
              <a:off x="2037626" y="100061"/>
              <a:ext cx="1102391" cy="1102389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249" name="Circle"/>
            <p:cNvSpPr/>
            <p:nvPr/>
          </p:nvSpPr>
          <p:spPr>
            <a:xfrm>
              <a:off x="1053326" y="1766574"/>
              <a:ext cx="1102905" cy="1102905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250" name="Connection Line"/>
            <p:cNvSpPr/>
            <p:nvPr/>
          </p:nvSpPr>
          <p:spPr>
            <a:xfrm flipV="1">
              <a:off x="1604778" y="651255"/>
              <a:ext cx="984044" cy="166677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51" name="Connection Line"/>
            <p:cNvSpPr/>
            <p:nvPr/>
          </p:nvSpPr>
          <p:spPr>
            <a:xfrm flipH="1" flipV="1">
              <a:off x="551192" y="551193"/>
              <a:ext cx="1053589" cy="176683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52" name="Rain"/>
            <p:cNvSpPr txBox="1"/>
            <p:nvPr/>
          </p:nvSpPr>
          <p:spPr>
            <a:xfrm>
              <a:off x="261339" y="368301"/>
              <a:ext cx="579706" cy="3657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>
              <a:lvl1pPr>
                <a:defRPr sz="16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Rain</a:t>
              </a:r>
            </a:p>
          </p:txBody>
        </p:sp>
        <p:sp>
          <p:nvSpPr>
            <p:cNvPr id="253" name="Wet…"/>
            <p:cNvSpPr txBox="1"/>
            <p:nvPr/>
          </p:nvSpPr>
          <p:spPr>
            <a:xfrm>
              <a:off x="1085266" y="2020834"/>
              <a:ext cx="1039028" cy="5943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16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Wet</a:t>
              </a:r>
            </a:p>
            <a:p>
              <a:pPr>
                <a:defRPr sz="16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sidewalk</a:t>
              </a:r>
            </a:p>
          </p:txBody>
        </p:sp>
        <p:sp>
          <p:nvSpPr>
            <p:cNvPr id="254" name="Sprinkler"/>
            <p:cNvSpPr txBox="1"/>
            <p:nvPr/>
          </p:nvSpPr>
          <p:spPr>
            <a:xfrm>
              <a:off x="2060183" y="468362"/>
              <a:ext cx="1057275" cy="3657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>
              <a:lvl1pPr>
                <a:defRPr sz="16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Sprinkler</a:t>
              </a:r>
            </a:p>
          </p:txBody>
        </p:sp>
      </p:grpSp>
      <p:grpSp>
        <p:nvGrpSpPr>
          <p:cNvPr id="258" name="Belief net: Wet sidewalk has parent Rain and Sprinkler"/>
          <p:cNvGrpSpPr/>
          <p:nvPr/>
        </p:nvGrpSpPr>
        <p:grpSpPr>
          <a:xfrm>
            <a:off x="17946794" y="12838499"/>
            <a:ext cx="3203518" cy="188291"/>
            <a:chOff x="0" y="0"/>
            <a:chExt cx="3203517" cy="188289"/>
          </a:xfrm>
        </p:grpSpPr>
        <p:sp>
          <p:nvSpPr>
            <p:cNvPr id="256" name="Rectangle"/>
            <p:cNvSpPr/>
            <p:nvPr/>
          </p:nvSpPr>
          <p:spPr>
            <a:xfrm>
              <a:off x="0" y="0"/>
              <a:ext cx="3203518" cy="188290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57" name="Belief net: Wet sidewalk has parent Rain and Sprinkler"/>
            <p:cNvSpPr txBox="1"/>
            <p:nvPr/>
          </p:nvSpPr>
          <p:spPr>
            <a:xfrm>
              <a:off x="-1" y="0"/>
              <a:ext cx="3203519" cy="1882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net: Wet sidewalk has parent Rain and Sprinkler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8" grpId="6"/>
      <p:bldP build="whole" bldLvl="1" animBg="1" rev="0" advAuto="0" spid="246" grpId="4"/>
      <p:bldP build="whole" bldLvl="1" animBg="1" rev="0" advAuto="0" spid="244" grpId="3"/>
      <p:bldP build="whole" bldLvl="1" animBg="1" rev="0" advAuto="0" spid="255" grpId="5"/>
      <p:bldP build="p" bldLvl="5" animBg="1" rev="0" advAuto="0" spid="243" grpId="1"/>
      <p:bldP build="whole" bldLvl="1" animBg="1" rev="0" advAuto="0" spid="245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Why is the Graph Encoding Useful?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 lvl="1" defTabSz="755807">
              <a:defRPr sz="10300"/>
            </a:pPr>
            <a:r>
              <a:t>Why is the Graph Encoding Useful?</a:t>
            </a:r>
          </a:p>
        </p:txBody>
      </p:sp>
      <p:sp>
        <p:nvSpPr>
          <p:cNvPr id="261" name="Encoding the distribution as a graph is useful for a number of reasons:…"/>
          <p:cNvSpPr txBox="1"/>
          <p:nvPr>
            <p:ph type="body" idx="1"/>
          </p:nvPr>
        </p:nvSpPr>
        <p:spPr>
          <a:xfrm>
            <a:off x="2032000" y="3600230"/>
            <a:ext cx="20320000" cy="8840394"/>
          </a:xfrm>
          <a:prstGeom prst="rect">
            <a:avLst/>
          </a:prstGeom>
        </p:spPr>
        <p:txBody>
          <a:bodyPr/>
          <a:lstStyle/>
          <a:p>
            <a:pPr marL="0" indent="0" defTabSz="755807">
              <a:spcBef>
                <a:spcPts val="3300"/>
              </a:spcBef>
              <a:buSzTx/>
              <a:buNone/>
              <a:defRPr sz="4000"/>
            </a:pPr>
            <a:r>
              <a:t>Encoding the distribution as a graph is useful for a number of reasons:</a:t>
            </a:r>
          </a:p>
          <a:p>
            <a:pPr marL="562291" indent="-562291" defTabSz="755807">
              <a:spcBef>
                <a:spcPts val="3300"/>
              </a:spcBef>
              <a:defRPr sz="4000"/>
            </a:pPr>
            <a:r>
              <a:t>Separates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independence</a:t>
            </a:r>
            <a:r>
              <a:t> structure (nodes, arcs) from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quantitative</a:t>
            </a:r>
            <a:r>
              <a:t> probabilities (conditional probability tables)</a:t>
            </a:r>
          </a:p>
          <a:p>
            <a:pPr lvl="2" marL="1380171" indent="-562292" defTabSz="755807">
              <a:spcBef>
                <a:spcPts val="2200"/>
              </a:spcBef>
              <a:defRPr sz="4000"/>
            </a:pPr>
            <a:r>
              <a:t>You can often reason about independence without reasoning about actual probability values</a:t>
            </a:r>
          </a:p>
          <a:p>
            <a:pPr marL="562291" indent="-562291" defTabSz="755807">
              <a:spcBef>
                <a:spcPts val="3300"/>
              </a:spcBef>
              <a:defRPr sz="4000"/>
            </a:pPr>
            <a:r>
              <a:t>Graph can be specified by reasoning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locally</a:t>
            </a:r>
            <a:r>
              <a:t> about independence (i.e., what values fully determine a variable's distribution)</a:t>
            </a:r>
          </a:p>
          <a:p>
            <a:pPr marL="562291" indent="-562291" defTabSz="755807">
              <a:spcBef>
                <a:spcPts val="3300"/>
              </a:spcBef>
              <a:defRPr sz="40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Complicated global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independence relationships can then be inferred based on graph structure</a:t>
            </a:r>
          </a:p>
          <a:p>
            <a:pPr marL="562291" indent="-562291" defTabSz="755807">
              <a:spcBef>
                <a:spcPts val="3300"/>
              </a:spcBef>
              <a:defRPr sz="4000"/>
            </a:pPr>
            <a:r>
              <a:t>Algorithms that exploit independence can be defined based on the graph structure alone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lock Scenario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Clock Scenario</a:t>
            </a:r>
          </a:p>
        </p:txBody>
      </p:sp>
      <p:sp>
        <p:nvSpPr>
          <p:cNvPr id="264" name="Double-click to edit"/>
          <p:cNvSpPr txBox="1"/>
          <p:nvPr>
            <p:ph type="body" sz="quarter" idx="1"/>
          </p:nvPr>
        </p:nvSpPr>
        <p:spPr>
          <a:xfrm>
            <a:off x="2032000" y="3600230"/>
            <a:ext cx="14427335" cy="1644139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  <a:defRPr sz="8100">
                <a:latin typeface="Cambria Math"/>
                <a:ea typeface="Cambria Math"/>
                <a:cs typeface="Cambria Math"/>
                <a:sym typeface="Cambria Math"/>
              </a:defRPr>
            </a:lvl1pPr>
          </a:lstStyle>
          <a:p>
            <a:pPr/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7642"/>
          </a:p>
        </p:txBody>
      </p:sp>
      <p:grpSp>
        <p:nvGrpSpPr>
          <p:cNvPr id="267" name="A"/>
          <p:cNvGrpSpPr/>
          <p:nvPr/>
        </p:nvGrpSpPr>
        <p:grpSpPr>
          <a:xfrm>
            <a:off x="6942373" y="9426854"/>
            <a:ext cx="1841503" cy="1841503"/>
            <a:chOff x="0" y="0"/>
            <a:chExt cx="1841501" cy="1841501"/>
          </a:xfrm>
        </p:grpSpPr>
        <p:sp>
          <p:nvSpPr>
            <p:cNvPr id="265" name="Circle"/>
            <p:cNvSpPr/>
            <p:nvPr/>
          </p:nvSpPr>
          <p:spPr>
            <a:xfrm>
              <a:off x="0" y="0"/>
              <a:ext cx="1841502" cy="1841502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266" name="A"/>
            <p:cNvSpPr txBox="1"/>
            <p:nvPr/>
          </p:nvSpPr>
          <p:spPr>
            <a:xfrm>
              <a:off x="301432" y="607557"/>
              <a:ext cx="1238637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A</a:t>
              </a:r>
            </a:p>
          </p:txBody>
        </p:sp>
      </p:grpSp>
      <p:grpSp>
        <p:nvGrpSpPr>
          <p:cNvPr id="270" name="T"/>
          <p:cNvGrpSpPr/>
          <p:nvPr/>
        </p:nvGrpSpPr>
        <p:grpSpPr>
          <a:xfrm>
            <a:off x="8895191" y="6563359"/>
            <a:ext cx="1841503" cy="1841503"/>
            <a:chOff x="0" y="0"/>
            <a:chExt cx="1841501" cy="1841501"/>
          </a:xfrm>
        </p:grpSpPr>
        <p:sp>
          <p:nvSpPr>
            <p:cNvPr id="268" name="Circle"/>
            <p:cNvSpPr/>
            <p:nvPr/>
          </p:nvSpPr>
          <p:spPr>
            <a:xfrm>
              <a:off x="0" y="0"/>
              <a:ext cx="1841502" cy="1841502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269" name="T"/>
            <p:cNvSpPr txBox="1"/>
            <p:nvPr/>
          </p:nvSpPr>
          <p:spPr>
            <a:xfrm>
              <a:off x="301432" y="607557"/>
              <a:ext cx="1238637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T</a:t>
              </a:r>
            </a:p>
          </p:txBody>
        </p:sp>
      </p:grpSp>
      <p:grpSp>
        <p:nvGrpSpPr>
          <p:cNvPr id="273" name="B"/>
          <p:cNvGrpSpPr/>
          <p:nvPr/>
        </p:nvGrpSpPr>
        <p:grpSpPr>
          <a:xfrm>
            <a:off x="10848006" y="9426854"/>
            <a:ext cx="1841503" cy="1841503"/>
            <a:chOff x="0" y="0"/>
            <a:chExt cx="1841501" cy="1841501"/>
          </a:xfrm>
        </p:grpSpPr>
        <p:sp>
          <p:nvSpPr>
            <p:cNvPr id="271" name="Circle"/>
            <p:cNvSpPr/>
            <p:nvPr/>
          </p:nvSpPr>
          <p:spPr>
            <a:xfrm>
              <a:off x="0" y="0"/>
              <a:ext cx="1841502" cy="1841502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272" name="B"/>
            <p:cNvSpPr txBox="1"/>
            <p:nvPr/>
          </p:nvSpPr>
          <p:spPr>
            <a:xfrm>
              <a:off x="301432" y="607557"/>
              <a:ext cx="1238637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B</a:t>
              </a:r>
            </a:p>
          </p:txBody>
        </p:sp>
      </p:grpSp>
      <p:sp>
        <p:nvSpPr>
          <p:cNvPr id="282" name="Connection Line"/>
          <p:cNvSpPr/>
          <p:nvPr/>
        </p:nvSpPr>
        <p:spPr>
          <a:xfrm>
            <a:off x="8399856" y="8271141"/>
            <a:ext cx="879355" cy="1289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283" name="Connection Line"/>
          <p:cNvSpPr/>
          <p:nvPr/>
        </p:nvSpPr>
        <p:spPr>
          <a:xfrm>
            <a:off x="10352672" y="8271140"/>
            <a:ext cx="879354" cy="1289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276" name="Rectangle"/>
          <p:cNvSpPr/>
          <p:nvPr/>
        </p:nvSpPr>
        <p:spPr>
          <a:xfrm>
            <a:off x="8389532" y="3787299"/>
            <a:ext cx="826349" cy="1270002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277" name="Random variables:…"/>
          <p:cNvSpPr txBox="1"/>
          <p:nvPr/>
        </p:nvSpPr>
        <p:spPr>
          <a:xfrm>
            <a:off x="15570199" y="6405751"/>
            <a:ext cx="8277150" cy="4912324"/>
          </a:xfrm>
          <a:prstGeom prst="rect">
            <a:avLst/>
          </a:prstGeom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0" tIns="203200" rIns="203200" bIns="203200" anchor="ctr">
            <a:spAutoFit/>
          </a:bodyPr>
          <a:lstStyle/>
          <a:p>
            <a:pPr lvl="2"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Random variables:</a:t>
            </a: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Minutes on Alice's clock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Minutes on Bob's clock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Actual minutes past the hour</a:t>
            </a:r>
            <a:endParaRPr sz="5000"/>
          </a:p>
        </p:txBody>
      </p:sp>
      <p:grpSp>
        <p:nvGrpSpPr>
          <p:cNvPr id="281" name="Group"/>
          <p:cNvGrpSpPr/>
          <p:nvPr/>
        </p:nvGrpSpPr>
        <p:grpSpPr>
          <a:xfrm>
            <a:off x="21783189" y="847515"/>
            <a:ext cx="2098523" cy="2098521"/>
            <a:chOff x="0" y="0"/>
            <a:chExt cx="2098521" cy="2098520"/>
          </a:xfrm>
        </p:grpSpPr>
        <p:pic>
          <p:nvPicPr>
            <p:cNvPr id="278" name="icons8-digital-clock-48.png" descr="icons8-digital-clock-48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2098522" cy="209852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79" name="Rectangle"/>
            <p:cNvSpPr/>
            <p:nvPr/>
          </p:nvSpPr>
          <p:spPr>
            <a:xfrm>
              <a:off x="1503881" y="875017"/>
              <a:ext cx="211325" cy="263825"/>
            </a:xfrm>
            <a:prstGeom prst="rect">
              <a:avLst/>
            </a:prstGeom>
            <a:solidFill>
              <a:srgbClr val="3B2824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280" name="Rectangle"/>
            <p:cNvSpPr/>
            <p:nvPr/>
          </p:nvSpPr>
          <p:spPr>
            <a:xfrm>
              <a:off x="1565083" y="961819"/>
              <a:ext cx="211325" cy="90222"/>
            </a:xfrm>
            <a:prstGeom prst="rect">
              <a:avLst/>
            </a:prstGeom>
            <a:solidFill>
              <a:srgbClr val="D3483E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path" nodeType="clickEffect" presetSubtype="0" presetID="-1" grpId="3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079975 0.000000" origin="layout" pathEditMode="relative">
                                      <p:cBhvr>
                                        <p:cTn id="13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1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path" nodeType="clickEffect" presetSubtype="0" presetID="-1" grpId="6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79975 0.000000 L 0.223425 0.000000" origin="layout" pathEditMode="relative">
                                      <p:cBhvr>
                                        <p:cTn id="25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3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0" grpId="2"/>
      <p:bldP build="whole" bldLvl="1" animBg="1" rev="0" advAuto="0" spid="282" grpId="5"/>
      <p:bldP build="whole" bldLvl="1" animBg="1" rev="0" advAuto="0" spid="273" grpId="7"/>
      <p:bldP build="whole" bldLvl="1" animBg="1" rev="0" advAuto="0" spid="283" grpId="8"/>
      <p:bldP build="whole" bldLvl="1" animBg="1" rev="0" advAuto="0" spid="276" grpId="1"/>
      <p:bldP build="whole" bldLvl="1" animBg="1" rev="0" advAuto="0" spid="267" grpId="4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Watch Scenario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Watch Scenario</a:t>
            </a:r>
          </a:p>
        </p:txBody>
      </p:sp>
      <p:sp>
        <p:nvSpPr>
          <p:cNvPr id="286" name="Double-click to edit"/>
          <p:cNvSpPr txBox="1"/>
          <p:nvPr>
            <p:ph type="body" sz="quarter" idx="1"/>
          </p:nvPr>
        </p:nvSpPr>
        <p:spPr>
          <a:xfrm>
            <a:off x="2032000" y="3600230"/>
            <a:ext cx="14427335" cy="1644139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  <a:defRPr sz="8100">
                <a:latin typeface="Cambria Math"/>
                <a:ea typeface="Cambria Math"/>
                <a:cs typeface="Cambria Math"/>
                <a:sym typeface="Cambria Math"/>
              </a:defRPr>
            </a:lvl1pPr>
          </a:lstStyle>
          <a:p>
            <a:pPr/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8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7642"/>
          </a:p>
        </p:txBody>
      </p:sp>
      <p:grpSp>
        <p:nvGrpSpPr>
          <p:cNvPr id="302" name="Group"/>
          <p:cNvGrpSpPr/>
          <p:nvPr/>
        </p:nvGrpSpPr>
        <p:grpSpPr>
          <a:xfrm>
            <a:off x="6910623" y="6563358"/>
            <a:ext cx="5810638" cy="5026640"/>
            <a:chOff x="0" y="0"/>
            <a:chExt cx="5810636" cy="5026638"/>
          </a:xfrm>
        </p:grpSpPr>
        <p:grpSp>
          <p:nvGrpSpPr>
            <p:cNvPr id="298" name="Group"/>
            <p:cNvGrpSpPr/>
            <p:nvPr/>
          </p:nvGrpSpPr>
          <p:grpSpPr>
            <a:xfrm>
              <a:off x="31750" y="-1"/>
              <a:ext cx="5747137" cy="4705001"/>
              <a:chOff x="0" y="0"/>
              <a:chExt cx="5747136" cy="4704999"/>
            </a:xfrm>
          </p:grpSpPr>
          <p:grpSp>
            <p:nvGrpSpPr>
              <p:cNvPr id="289" name="A"/>
              <p:cNvGrpSpPr/>
              <p:nvPr/>
            </p:nvGrpSpPr>
            <p:grpSpPr>
              <a:xfrm>
                <a:off x="0" y="2863497"/>
                <a:ext cx="1841502" cy="1841503"/>
                <a:chOff x="0" y="0"/>
                <a:chExt cx="1841501" cy="1841501"/>
              </a:xfrm>
            </p:grpSpPr>
            <p:sp>
              <p:nvSpPr>
                <p:cNvPr id="287" name="Circle"/>
                <p:cNvSpPr/>
                <p:nvPr/>
              </p:nvSpPr>
              <p:spPr>
                <a:xfrm>
                  <a:off x="0" y="0"/>
                  <a:ext cx="1841502" cy="18415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88" name="A"/>
                <p:cNvSpPr txBox="1"/>
                <p:nvPr/>
              </p:nvSpPr>
              <p:spPr>
                <a:xfrm>
                  <a:off x="301432" y="607558"/>
                  <a:ext cx="1238637" cy="6263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A</a:t>
                  </a:r>
                </a:p>
              </p:txBody>
            </p:sp>
          </p:grpSp>
          <p:grpSp>
            <p:nvGrpSpPr>
              <p:cNvPr id="292" name="T"/>
              <p:cNvGrpSpPr/>
              <p:nvPr/>
            </p:nvGrpSpPr>
            <p:grpSpPr>
              <a:xfrm>
                <a:off x="1952818" y="-1"/>
                <a:ext cx="1841503" cy="1841503"/>
                <a:chOff x="0" y="0"/>
                <a:chExt cx="1841501" cy="1841501"/>
              </a:xfrm>
            </p:grpSpPr>
            <p:sp>
              <p:nvSpPr>
                <p:cNvPr id="290" name="Circle"/>
                <p:cNvSpPr/>
                <p:nvPr/>
              </p:nvSpPr>
              <p:spPr>
                <a:xfrm>
                  <a:off x="0" y="0"/>
                  <a:ext cx="1841502" cy="18415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91" name="T"/>
                <p:cNvSpPr txBox="1"/>
                <p:nvPr/>
              </p:nvSpPr>
              <p:spPr>
                <a:xfrm>
                  <a:off x="301431" y="607557"/>
                  <a:ext cx="1238640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T</a:t>
                  </a:r>
                </a:p>
              </p:txBody>
            </p:sp>
          </p:grpSp>
          <p:grpSp>
            <p:nvGrpSpPr>
              <p:cNvPr id="295" name="B"/>
              <p:cNvGrpSpPr/>
              <p:nvPr/>
            </p:nvGrpSpPr>
            <p:grpSpPr>
              <a:xfrm>
                <a:off x="3905634" y="2863497"/>
                <a:ext cx="1841503" cy="1841503"/>
                <a:chOff x="0" y="0"/>
                <a:chExt cx="1841501" cy="1841501"/>
              </a:xfrm>
            </p:grpSpPr>
            <p:sp>
              <p:nvSpPr>
                <p:cNvPr id="293" name="Circle"/>
                <p:cNvSpPr/>
                <p:nvPr/>
              </p:nvSpPr>
              <p:spPr>
                <a:xfrm>
                  <a:off x="0" y="0"/>
                  <a:ext cx="1841502" cy="18415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94" name="B"/>
                <p:cNvSpPr txBox="1"/>
                <p:nvPr/>
              </p:nvSpPr>
              <p:spPr>
                <a:xfrm>
                  <a:off x="301431" y="607558"/>
                  <a:ext cx="1238640" cy="6263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B</a:t>
                  </a:r>
                </a:p>
              </p:txBody>
            </p:sp>
          </p:grpSp>
          <p:sp>
            <p:nvSpPr>
              <p:cNvPr id="296" name="Connection Line"/>
              <p:cNvSpPr/>
              <p:nvPr/>
            </p:nvSpPr>
            <p:spPr>
              <a:xfrm flipH="1">
                <a:off x="920750" y="920750"/>
                <a:ext cx="1952820" cy="286349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97" name="Connection Line"/>
              <p:cNvSpPr/>
              <p:nvPr/>
            </p:nvSpPr>
            <p:spPr>
              <a:xfrm>
                <a:off x="2873568" y="920750"/>
                <a:ext cx="1952818" cy="2863499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301" name="Caption"/>
            <p:cNvGrpSpPr/>
            <p:nvPr/>
          </p:nvGrpSpPr>
          <p:grpSpPr>
            <a:xfrm>
              <a:off x="-1" y="4838346"/>
              <a:ext cx="5810638" cy="188292"/>
              <a:chOff x="0" y="0"/>
              <a:chExt cx="5810636" cy="188291"/>
            </a:xfrm>
          </p:grpSpPr>
          <p:sp>
            <p:nvSpPr>
              <p:cNvPr id="299" name="Rectangle"/>
              <p:cNvSpPr/>
              <p:nvPr/>
            </p:nvSpPr>
            <p:spPr>
              <a:xfrm>
                <a:off x="0" y="0"/>
                <a:ext cx="5810637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300" name="Belief net: A has parent T, B has parent T"/>
              <p:cNvSpPr txBox="1"/>
              <p:nvPr/>
            </p:nvSpPr>
            <p:spPr>
              <a:xfrm>
                <a:off x="-1" y="-1"/>
                <a:ext cx="5810638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A has parent T, B has parent T</a:t>
                </a:r>
              </a:p>
            </p:txBody>
          </p:sp>
        </p:grpSp>
      </p:grpSp>
      <p:sp>
        <p:nvSpPr>
          <p:cNvPr id="303" name="Rectangle"/>
          <p:cNvSpPr/>
          <p:nvPr/>
        </p:nvSpPr>
        <p:spPr>
          <a:xfrm>
            <a:off x="8389532" y="3787299"/>
            <a:ext cx="826349" cy="1270002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04" name="Random variables:…"/>
          <p:cNvSpPr txBox="1"/>
          <p:nvPr/>
        </p:nvSpPr>
        <p:spPr>
          <a:xfrm>
            <a:off x="16870773" y="8132160"/>
            <a:ext cx="6507570" cy="4912324"/>
          </a:xfrm>
          <a:prstGeom prst="rect">
            <a:avLst/>
          </a:prstGeom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0" tIns="203200" rIns="203200" bIns="203200" anchor="ctr">
            <a:spAutoFit/>
          </a:bodyPr>
          <a:lstStyle/>
          <a:p>
            <a:pPr lvl="2"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Random variables:</a:t>
            </a: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Time on Alice's clock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Time on Bob's clock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Actual time</a:t>
            </a:r>
            <a:endParaRPr sz="5000"/>
          </a:p>
        </p:txBody>
      </p:sp>
      <p:grpSp>
        <p:nvGrpSpPr>
          <p:cNvPr id="327" name="Group"/>
          <p:cNvGrpSpPr/>
          <p:nvPr/>
        </p:nvGrpSpPr>
        <p:grpSpPr>
          <a:xfrm>
            <a:off x="18340854" y="3854260"/>
            <a:ext cx="3467504" cy="3325987"/>
            <a:chOff x="0" y="0"/>
            <a:chExt cx="3467503" cy="3325985"/>
          </a:xfrm>
        </p:grpSpPr>
        <p:grpSp>
          <p:nvGrpSpPr>
            <p:cNvPr id="323" name="Group"/>
            <p:cNvGrpSpPr/>
            <p:nvPr/>
          </p:nvGrpSpPr>
          <p:grpSpPr>
            <a:xfrm>
              <a:off x="6349" y="0"/>
              <a:ext cx="3454806" cy="3036097"/>
              <a:chOff x="0" y="0"/>
              <a:chExt cx="3454804" cy="3036096"/>
            </a:xfrm>
          </p:grpSpPr>
          <p:grpSp>
            <p:nvGrpSpPr>
              <p:cNvPr id="313" name="Group"/>
              <p:cNvGrpSpPr/>
              <p:nvPr/>
            </p:nvGrpSpPr>
            <p:grpSpPr>
              <a:xfrm>
                <a:off x="0" y="-1"/>
                <a:ext cx="1427047" cy="3036098"/>
                <a:chOff x="0" y="0"/>
                <a:chExt cx="1427046" cy="3036096"/>
              </a:xfrm>
            </p:grpSpPr>
            <p:sp>
              <p:nvSpPr>
                <p:cNvPr id="305" name="Rounded Rectangle"/>
                <p:cNvSpPr/>
                <p:nvPr/>
              </p:nvSpPr>
              <p:spPr>
                <a:xfrm>
                  <a:off x="-1" y="802288"/>
                  <a:ext cx="1427048" cy="1431522"/>
                </a:xfrm>
                <a:prstGeom prst="roundRect">
                  <a:avLst>
                    <a:gd name="adj" fmla="val 29117"/>
                  </a:avLst>
                </a:prstGeom>
                <a:solidFill>
                  <a:srgbClr val="D6D5D5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 algn="l">
                    <a:spcBef>
                      <a:spcPts val="5900"/>
                    </a:spcBef>
                    <a:defRPr sz="4400">
                      <a:solidFill>
                        <a:srgbClr val="000000"/>
                      </a:solidFill>
                      <a:latin typeface="Helvetica Neue Light"/>
                      <a:ea typeface="Helvetica Neue Light"/>
                      <a:cs typeface="Helvetica Neue Light"/>
                      <a:sym typeface="Helvetica Neue Light"/>
                    </a:defRPr>
                  </a:pPr>
                </a:p>
              </p:txBody>
            </p:sp>
            <p:grpSp>
              <p:nvGrpSpPr>
                <p:cNvPr id="310" name="Group"/>
                <p:cNvGrpSpPr/>
                <p:nvPr/>
              </p:nvGrpSpPr>
              <p:grpSpPr>
                <a:xfrm>
                  <a:off x="329666" y="1134194"/>
                  <a:ext cx="767711" cy="767709"/>
                  <a:chOff x="0" y="0"/>
                  <a:chExt cx="767710" cy="767708"/>
                </a:xfrm>
              </p:grpSpPr>
              <p:sp>
                <p:nvSpPr>
                  <p:cNvPr id="306" name="Circle"/>
                  <p:cNvSpPr/>
                  <p:nvPr/>
                </p:nvSpPr>
                <p:spPr>
                  <a:xfrm>
                    <a:off x="-1" y="-1"/>
                    <a:ext cx="767712" cy="767710"/>
                  </a:xfrm>
                  <a:prstGeom prst="ellips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71436" tIns="71436" rIns="71436" bIns="71436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07" name="Line"/>
                  <p:cNvSpPr/>
                  <p:nvPr/>
                </p:nvSpPr>
                <p:spPr>
                  <a:xfrm flipV="1">
                    <a:off x="383923" y="203013"/>
                    <a:ext cx="221543" cy="206187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/>
                  </a:p>
                </p:txBody>
              </p:sp>
              <p:sp>
                <p:nvSpPr>
                  <p:cNvPr id="308" name="Line"/>
                  <p:cNvSpPr/>
                  <p:nvPr/>
                </p:nvSpPr>
                <p:spPr>
                  <a:xfrm flipH="1" flipV="1">
                    <a:off x="208696" y="324680"/>
                    <a:ext cx="175229" cy="8420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/>
                  </a:p>
                </p:txBody>
              </p:sp>
              <p:sp>
                <p:nvSpPr>
                  <p:cNvPr id="309" name="Circle"/>
                  <p:cNvSpPr/>
                  <p:nvPr/>
                </p:nvSpPr>
                <p:spPr>
                  <a:xfrm>
                    <a:off x="377504" y="401450"/>
                    <a:ext cx="12701" cy="12701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71436" tIns="71436" rIns="71436" bIns="71436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sp>
              <p:nvSpPr>
                <p:cNvPr id="311" name="Rectangle"/>
                <p:cNvSpPr/>
                <p:nvPr/>
              </p:nvSpPr>
              <p:spPr>
                <a:xfrm>
                  <a:off x="513674" y="-1"/>
                  <a:ext cx="399696" cy="731659"/>
                </a:xfrm>
                <a:prstGeom prst="rect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2" name="Rectangle"/>
                <p:cNvSpPr/>
                <p:nvPr/>
              </p:nvSpPr>
              <p:spPr>
                <a:xfrm>
                  <a:off x="513674" y="2304438"/>
                  <a:ext cx="399696" cy="731659"/>
                </a:xfrm>
                <a:prstGeom prst="rect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322" name="Group"/>
              <p:cNvGrpSpPr/>
              <p:nvPr/>
            </p:nvGrpSpPr>
            <p:grpSpPr>
              <a:xfrm>
                <a:off x="2027757" y="-1"/>
                <a:ext cx="1427049" cy="3036098"/>
                <a:chOff x="0" y="0"/>
                <a:chExt cx="1427047" cy="3036096"/>
              </a:xfrm>
            </p:grpSpPr>
            <p:sp>
              <p:nvSpPr>
                <p:cNvPr id="314" name="Rounded Rectangle"/>
                <p:cNvSpPr/>
                <p:nvPr/>
              </p:nvSpPr>
              <p:spPr>
                <a:xfrm>
                  <a:off x="0" y="802288"/>
                  <a:ext cx="1427048" cy="1431522"/>
                </a:xfrm>
                <a:prstGeom prst="roundRect">
                  <a:avLst>
                    <a:gd name="adj" fmla="val 29117"/>
                  </a:avLst>
                </a:prstGeom>
                <a:solidFill>
                  <a:srgbClr val="D6D5D5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 algn="l">
                    <a:spcBef>
                      <a:spcPts val="5900"/>
                    </a:spcBef>
                    <a:defRPr sz="4400">
                      <a:solidFill>
                        <a:srgbClr val="000000"/>
                      </a:solidFill>
                      <a:latin typeface="Helvetica Neue Light"/>
                      <a:ea typeface="Helvetica Neue Light"/>
                      <a:cs typeface="Helvetica Neue Light"/>
                      <a:sym typeface="Helvetica Neue Light"/>
                    </a:defRPr>
                  </a:pPr>
                </a:p>
              </p:txBody>
            </p:sp>
            <p:grpSp>
              <p:nvGrpSpPr>
                <p:cNvPr id="319" name="Group"/>
                <p:cNvGrpSpPr/>
                <p:nvPr/>
              </p:nvGrpSpPr>
              <p:grpSpPr>
                <a:xfrm>
                  <a:off x="329666" y="1134194"/>
                  <a:ext cx="767711" cy="767709"/>
                  <a:chOff x="0" y="0"/>
                  <a:chExt cx="767710" cy="767708"/>
                </a:xfrm>
              </p:grpSpPr>
              <p:sp>
                <p:nvSpPr>
                  <p:cNvPr id="315" name="Circle"/>
                  <p:cNvSpPr/>
                  <p:nvPr/>
                </p:nvSpPr>
                <p:spPr>
                  <a:xfrm>
                    <a:off x="0" y="-1"/>
                    <a:ext cx="767711" cy="767710"/>
                  </a:xfrm>
                  <a:prstGeom prst="ellips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71436" tIns="71436" rIns="71436" bIns="71436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16" name="Line"/>
                  <p:cNvSpPr/>
                  <p:nvPr/>
                </p:nvSpPr>
                <p:spPr>
                  <a:xfrm flipV="1">
                    <a:off x="383923" y="203013"/>
                    <a:ext cx="221544" cy="206187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/>
                  </a:p>
                </p:txBody>
              </p:sp>
              <p:sp>
                <p:nvSpPr>
                  <p:cNvPr id="317" name="Line"/>
                  <p:cNvSpPr/>
                  <p:nvPr/>
                </p:nvSpPr>
                <p:spPr>
                  <a:xfrm flipH="1" flipV="1">
                    <a:off x="208696" y="324680"/>
                    <a:ext cx="175229" cy="8420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/>
                  </a:p>
                </p:txBody>
              </p:sp>
              <p:sp>
                <p:nvSpPr>
                  <p:cNvPr id="318" name="Circle"/>
                  <p:cNvSpPr/>
                  <p:nvPr/>
                </p:nvSpPr>
                <p:spPr>
                  <a:xfrm>
                    <a:off x="377504" y="401450"/>
                    <a:ext cx="12701" cy="12701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71436" tIns="71436" rIns="71436" bIns="71436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sp>
              <p:nvSpPr>
                <p:cNvPr id="320" name="Rectangle"/>
                <p:cNvSpPr/>
                <p:nvPr/>
              </p:nvSpPr>
              <p:spPr>
                <a:xfrm>
                  <a:off x="513675" y="-1"/>
                  <a:ext cx="399696" cy="731659"/>
                </a:xfrm>
                <a:prstGeom prst="rect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1" name="Rectangle"/>
                <p:cNvSpPr/>
                <p:nvPr/>
              </p:nvSpPr>
              <p:spPr>
                <a:xfrm>
                  <a:off x="513675" y="2304438"/>
                  <a:ext cx="399696" cy="731659"/>
                </a:xfrm>
                <a:prstGeom prst="rect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</p:grpSp>
        <p:grpSp>
          <p:nvGrpSpPr>
            <p:cNvPr id="326" name="Caption"/>
            <p:cNvGrpSpPr/>
            <p:nvPr/>
          </p:nvGrpSpPr>
          <p:grpSpPr>
            <a:xfrm>
              <a:off x="-1" y="3137694"/>
              <a:ext cx="3467504" cy="188292"/>
              <a:chOff x="0" y="0"/>
              <a:chExt cx="3467503" cy="188291"/>
            </a:xfrm>
          </p:grpSpPr>
          <p:sp>
            <p:nvSpPr>
              <p:cNvPr id="324" name="Rectangle"/>
              <p:cNvSpPr/>
              <p:nvPr/>
            </p:nvSpPr>
            <p:spPr>
              <a:xfrm>
                <a:off x="0" y="0"/>
                <a:ext cx="3467504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325" name="Figure: Two watches"/>
              <p:cNvSpPr txBox="1"/>
              <p:nvPr/>
            </p:nvSpPr>
            <p:spPr>
              <a:xfrm>
                <a:off x="-1" y="-1"/>
                <a:ext cx="3467505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Figure: Two watches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path" nodeType="clickEffect" presetSubtype="0" presetID="-1" grpId="2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079975 0.000000" origin="layout" pathEditMode="relative">
                                      <p:cBhvr>
                                        <p:cTn id="10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path" nodeType="clickEffect" presetSubtype="0" presetID="-1" grpId="3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79975 0.000000 L 0.223425 0.000000" origin="layout" pathEditMode="relative">
                                      <p:cBhvr>
                                        <p:cTn id="14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Belief Networks as Factorings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Belief Networks as Factorings</a:t>
            </a:r>
          </a:p>
        </p:txBody>
      </p:sp>
      <p:sp>
        <p:nvSpPr>
          <p:cNvPr id="330" name="A joint distribution can be factored in multiple different ways…"/>
          <p:cNvSpPr txBox="1"/>
          <p:nvPr>
            <p:ph type="body" sz="half" idx="1"/>
          </p:nvPr>
        </p:nvSpPr>
        <p:spPr>
          <a:xfrm>
            <a:off x="1013846" y="8114968"/>
            <a:ext cx="19189418" cy="4370100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sz="3900"/>
            </a:pPr>
            <a:r>
              <a:t>A joint distribution can be factored in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multiple</a:t>
            </a:r>
            <a:r>
              <a:t> different ways</a:t>
            </a:r>
          </a:p>
          <a:p>
            <a:pPr lvl="1" marL="939560" indent="-543955" defTabSz="731162">
              <a:spcBef>
                <a:spcPts val="3200"/>
              </a:spcBef>
              <a:defRPr i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Every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variable ordering induces at least one correct factoring (</a:t>
            </a:r>
            <a:r>
              <a:rPr b="1" i="0"/>
              <a:t>Why?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A belief network represents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single</a:t>
            </a:r>
            <a:r>
              <a:t> factoring</a:t>
            </a:r>
          </a:p>
          <a:p>
            <a:pPr marL="543955" indent="-543955" defTabSz="731162">
              <a:spcBef>
                <a:spcPts val="3200"/>
              </a:spcBef>
              <a:defRPr i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For a given joint distribution, </a:t>
            </a:r>
            <a:br/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some factorings are correct, some are incorrect</a:t>
            </a:r>
          </a:p>
        </p:txBody>
      </p:sp>
      <p:grpSp>
        <p:nvGrpSpPr>
          <p:cNvPr id="342" name="Group"/>
          <p:cNvGrpSpPr/>
          <p:nvPr/>
        </p:nvGrpSpPr>
        <p:grpSpPr>
          <a:xfrm>
            <a:off x="1326508" y="4004948"/>
            <a:ext cx="3044457" cy="2858416"/>
            <a:chOff x="0" y="0"/>
            <a:chExt cx="3044455" cy="2858414"/>
          </a:xfrm>
        </p:grpSpPr>
        <p:grpSp>
          <p:nvGrpSpPr>
            <p:cNvPr id="333" name="A"/>
            <p:cNvGrpSpPr/>
            <p:nvPr/>
          </p:nvGrpSpPr>
          <p:grpSpPr>
            <a:xfrm>
              <a:off x="0" y="1712194"/>
              <a:ext cx="1146219" cy="1146221"/>
              <a:chOff x="0" y="0"/>
              <a:chExt cx="1146218" cy="1146220"/>
            </a:xfrm>
          </p:grpSpPr>
          <p:sp>
            <p:nvSpPr>
              <p:cNvPr id="331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32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336" name="T"/>
            <p:cNvGrpSpPr/>
            <p:nvPr/>
          </p:nvGrpSpPr>
          <p:grpSpPr>
            <a:xfrm>
              <a:off x="860556" y="-1"/>
              <a:ext cx="1146221" cy="1146220"/>
              <a:chOff x="0" y="0"/>
              <a:chExt cx="1146220" cy="1146218"/>
            </a:xfrm>
          </p:grpSpPr>
          <p:sp>
            <p:nvSpPr>
              <p:cNvPr id="334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35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339" name="B"/>
            <p:cNvGrpSpPr/>
            <p:nvPr/>
          </p:nvGrpSpPr>
          <p:grpSpPr>
            <a:xfrm>
              <a:off x="1898235" y="1712194"/>
              <a:ext cx="1146221" cy="1146221"/>
              <a:chOff x="0" y="0"/>
              <a:chExt cx="1146220" cy="1146220"/>
            </a:xfrm>
          </p:grpSpPr>
          <p:sp>
            <p:nvSpPr>
              <p:cNvPr id="337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38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340" name="Connection Line"/>
            <p:cNvSpPr/>
            <p:nvPr/>
          </p:nvSpPr>
          <p:spPr>
            <a:xfrm flipH="1">
              <a:off x="573109" y="573108"/>
              <a:ext cx="860559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41" name="Connection Line"/>
            <p:cNvSpPr/>
            <p:nvPr/>
          </p:nvSpPr>
          <p:spPr>
            <a:xfrm>
              <a:off x="1433665" y="573108"/>
              <a:ext cx="1037681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45" name="Belief net 1: Node A has parent T, node B has same parent T"/>
          <p:cNvGrpSpPr/>
          <p:nvPr/>
        </p:nvGrpSpPr>
        <p:grpSpPr>
          <a:xfrm>
            <a:off x="1294758" y="6996710"/>
            <a:ext cx="3107956" cy="188292"/>
            <a:chOff x="0" y="0"/>
            <a:chExt cx="3107954" cy="188291"/>
          </a:xfrm>
        </p:grpSpPr>
        <p:sp>
          <p:nvSpPr>
            <p:cNvPr id="343" name="Rectangle"/>
            <p:cNvSpPr/>
            <p:nvPr/>
          </p:nvSpPr>
          <p:spPr>
            <a:xfrm>
              <a:off x="0" y="0"/>
              <a:ext cx="3107955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44" name="Belief net 1: Node A has parent T, node B has same parent T"/>
            <p:cNvSpPr txBox="1"/>
            <p:nvPr/>
          </p:nvSpPr>
          <p:spPr>
            <a:xfrm>
              <a:off x="-1" y="-1"/>
              <a:ext cx="3107956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1: Node A has parent T, node B has same parent T</a:t>
              </a:r>
            </a:p>
          </p:txBody>
        </p:sp>
      </p:grpSp>
      <p:grpSp>
        <p:nvGrpSpPr>
          <p:cNvPr id="357" name="Group"/>
          <p:cNvGrpSpPr/>
          <p:nvPr/>
        </p:nvGrpSpPr>
        <p:grpSpPr>
          <a:xfrm>
            <a:off x="14640292" y="3960669"/>
            <a:ext cx="3044454" cy="2946976"/>
            <a:chOff x="0" y="0"/>
            <a:chExt cx="3044453" cy="2946975"/>
          </a:xfrm>
        </p:grpSpPr>
        <p:grpSp>
          <p:nvGrpSpPr>
            <p:cNvPr id="348" name="A"/>
            <p:cNvGrpSpPr/>
            <p:nvPr/>
          </p:nvGrpSpPr>
          <p:grpSpPr>
            <a:xfrm>
              <a:off x="-1" y="0"/>
              <a:ext cx="1146219" cy="1146219"/>
              <a:chOff x="0" y="0"/>
              <a:chExt cx="1146218" cy="1146218"/>
            </a:xfrm>
          </p:grpSpPr>
          <p:sp>
            <p:nvSpPr>
              <p:cNvPr id="346" name="Circle"/>
              <p:cNvSpPr/>
              <p:nvPr/>
            </p:nvSpPr>
            <p:spPr>
              <a:xfrm>
                <a:off x="-1" y="-1"/>
                <a:ext cx="1146220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47" name="A"/>
              <p:cNvSpPr txBox="1"/>
              <p:nvPr/>
            </p:nvSpPr>
            <p:spPr>
              <a:xfrm>
                <a:off x="199609" y="259916"/>
                <a:ext cx="7470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351" name="T"/>
            <p:cNvGrpSpPr/>
            <p:nvPr/>
          </p:nvGrpSpPr>
          <p:grpSpPr>
            <a:xfrm>
              <a:off x="949115" y="1800755"/>
              <a:ext cx="1146221" cy="1146221"/>
              <a:chOff x="0" y="0"/>
              <a:chExt cx="1146220" cy="1146220"/>
            </a:xfrm>
          </p:grpSpPr>
          <p:sp>
            <p:nvSpPr>
              <p:cNvPr id="349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50" name="T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354" name="B"/>
            <p:cNvGrpSpPr/>
            <p:nvPr/>
          </p:nvGrpSpPr>
          <p:grpSpPr>
            <a:xfrm>
              <a:off x="1898233" y="0"/>
              <a:ext cx="1146221" cy="1146219"/>
              <a:chOff x="0" y="0"/>
              <a:chExt cx="1146220" cy="1146218"/>
            </a:xfrm>
          </p:grpSpPr>
          <p:sp>
            <p:nvSpPr>
              <p:cNvPr id="352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53" name="B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355" name="Connection Line"/>
            <p:cNvSpPr/>
            <p:nvPr/>
          </p:nvSpPr>
          <p:spPr>
            <a:xfrm flipH="1" flipV="1">
              <a:off x="573109" y="573108"/>
              <a:ext cx="949117" cy="1800758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56" name="Connection Line"/>
            <p:cNvSpPr/>
            <p:nvPr/>
          </p:nvSpPr>
          <p:spPr>
            <a:xfrm flipV="1">
              <a:off x="1522224" y="573108"/>
              <a:ext cx="949119" cy="1800758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60" name="Belief net 4: Node T has parents A and B"/>
          <p:cNvGrpSpPr/>
          <p:nvPr/>
        </p:nvGrpSpPr>
        <p:grpSpPr>
          <a:xfrm>
            <a:off x="14608542" y="7040991"/>
            <a:ext cx="3107953" cy="188291"/>
            <a:chOff x="0" y="0"/>
            <a:chExt cx="3107951" cy="188289"/>
          </a:xfrm>
        </p:grpSpPr>
        <p:sp>
          <p:nvSpPr>
            <p:cNvPr id="358" name="Rectangle"/>
            <p:cNvSpPr/>
            <p:nvPr/>
          </p:nvSpPr>
          <p:spPr>
            <a:xfrm>
              <a:off x="0" y="0"/>
              <a:ext cx="3107952" cy="188290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59" name="Belief net 4: Node T has parents A and B"/>
            <p:cNvSpPr txBox="1"/>
            <p:nvPr/>
          </p:nvSpPr>
          <p:spPr>
            <a:xfrm>
              <a:off x="0" y="0"/>
              <a:ext cx="3107952" cy="1882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4: Node T has parents A and B</a:t>
              </a:r>
            </a:p>
          </p:txBody>
        </p:sp>
      </p:grpSp>
      <p:grpSp>
        <p:nvGrpSpPr>
          <p:cNvPr id="372" name="Group"/>
          <p:cNvGrpSpPr/>
          <p:nvPr/>
        </p:nvGrpSpPr>
        <p:grpSpPr>
          <a:xfrm>
            <a:off x="11151482" y="3148851"/>
            <a:ext cx="1146221" cy="4570610"/>
            <a:chOff x="0" y="0"/>
            <a:chExt cx="1146220" cy="4570608"/>
          </a:xfrm>
        </p:grpSpPr>
        <p:grpSp>
          <p:nvGrpSpPr>
            <p:cNvPr id="363" name="A"/>
            <p:cNvGrpSpPr/>
            <p:nvPr/>
          </p:nvGrpSpPr>
          <p:grpSpPr>
            <a:xfrm>
              <a:off x="-1" y="3424388"/>
              <a:ext cx="1146222" cy="1146221"/>
              <a:chOff x="0" y="0"/>
              <a:chExt cx="1146220" cy="1146219"/>
            </a:xfrm>
          </p:grpSpPr>
          <p:sp>
            <p:nvSpPr>
              <p:cNvPr id="361" name="Circle"/>
              <p:cNvSpPr/>
              <p:nvPr/>
            </p:nvSpPr>
            <p:spPr>
              <a:xfrm>
                <a:off x="-1" y="0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62" name="A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366" name="T"/>
            <p:cNvGrpSpPr/>
            <p:nvPr/>
          </p:nvGrpSpPr>
          <p:grpSpPr>
            <a:xfrm>
              <a:off x="-1" y="1712193"/>
              <a:ext cx="1146222" cy="1146221"/>
              <a:chOff x="0" y="0"/>
              <a:chExt cx="1146220" cy="1146219"/>
            </a:xfrm>
          </p:grpSpPr>
          <p:sp>
            <p:nvSpPr>
              <p:cNvPr id="364" name="Circle"/>
              <p:cNvSpPr/>
              <p:nvPr/>
            </p:nvSpPr>
            <p:spPr>
              <a:xfrm>
                <a:off x="-1" y="0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65" name="T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369" name="B"/>
            <p:cNvGrpSpPr/>
            <p:nvPr/>
          </p:nvGrpSpPr>
          <p:grpSpPr>
            <a:xfrm>
              <a:off x="-1" y="-1"/>
              <a:ext cx="1146222" cy="1146219"/>
              <a:chOff x="0" y="0"/>
              <a:chExt cx="1146220" cy="1146218"/>
            </a:xfrm>
          </p:grpSpPr>
          <p:sp>
            <p:nvSpPr>
              <p:cNvPr id="367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68" name="B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370" name="Connection Line"/>
            <p:cNvSpPr/>
            <p:nvPr/>
          </p:nvSpPr>
          <p:spPr>
            <a:xfrm>
              <a:off x="573108" y="2285302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71" name="Connection Line"/>
            <p:cNvSpPr/>
            <p:nvPr/>
          </p:nvSpPr>
          <p:spPr>
            <a:xfrm flipV="1">
              <a:off x="573108" y="573109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75" name="Belief net 3: Node A has parent T, node T has parent B"/>
          <p:cNvGrpSpPr/>
          <p:nvPr/>
        </p:nvGrpSpPr>
        <p:grpSpPr>
          <a:xfrm>
            <a:off x="11119732" y="7852808"/>
            <a:ext cx="1209719" cy="277191"/>
            <a:chOff x="0" y="0"/>
            <a:chExt cx="1209718" cy="277190"/>
          </a:xfrm>
        </p:grpSpPr>
        <p:sp>
          <p:nvSpPr>
            <p:cNvPr id="373" name="Rectangle"/>
            <p:cNvSpPr/>
            <p:nvPr/>
          </p:nvSpPr>
          <p:spPr>
            <a:xfrm>
              <a:off x="0" y="0"/>
              <a:ext cx="1209719" cy="277191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74" name="Belief net 3: Node A has parent T, node T has parent B"/>
            <p:cNvSpPr txBox="1"/>
            <p:nvPr/>
          </p:nvSpPr>
          <p:spPr>
            <a:xfrm>
              <a:off x="-1" y="-1"/>
              <a:ext cx="1209720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3: Node A has parent T, node T has parent B</a:t>
              </a:r>
            </a:p>
          </p:txBody>
        </p:sp>
      </p:grpSp>
      <p:grpSp>
        <p:nvGrpSpPr>
          <p:cNvPr id="388" name="Group"/>
          <p:cNvGrpSpPr/>
          <p:nvPr/>
        </p:nvGrpSpPr>
        <p:grpSpPr>
          <a:xfrm>
            <a:off x="6152663" y="3148851"/>
            <a:ext cx="2268003" cy="4570610"/>
            <a:chOff x="0" y="0"/>
            <a:chExt cx="2268002" cy="4570608"/>
          </a:xfrm>
        </p:grpSpPr>
        <p:grpSp>
          <p:nvGrpSpPr>
            <p:cNvPr id="378" name="T"/>
            <p:cNvGrpSpPr/>
            <p:nvPr/>
          </p:nvGrpSpPr>
          <p:grpSpPr>
            <a:xfrm>
              <a:off x="-1" y="3424388"/>
              <a:ext cx="1146222" cy="1146221"/>
              <a:chOff x="0" y="0"/>
              <a:chExt cx="1146220" cy="1146219"/>
            </a:xfrm>
          </p:grpSpPr>
          <p:sp>
            <p:nvSpPr>
              <p:cNvPr id="376" name="Circle"/>
              <p:cNvSpPr/>
              <p:nvPr/>
            </p:nvSpPr>
            <p:spPr>
              <a:xfrm>
                <a:off x="-1" y="0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77" name="T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381" name="A"/>
            <p:cNvGrpSpPr/>
            <p:nvPr/>
          </p:nvGrpSpPr>
          <p:grpSpPr>
            <a:xfrm>
              <a:off x="1121781" y="1712194"/>
              <a:ext cx="1146221" cy="1146221"/>
              <a:chOff x="0" y="0"/>
              <a:chExt cx="1146220" cy="1146219"/>
            </a:xfrm>
          </p:grpSpPr>
          <p:sp>
            <p:nvSpPr>
              <p:cNvPr id="379" name="Circle"/>
              <p:cNvSpPr/>
              <p:nvPr/>
            </p:nvSpPr>
            <p:spPr>
              <a:xfrm>
                <a:off x="-1" y="0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80" name="A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384" name="B"/>
            <p:cNvGrpSpPr/>
            <p:nvPr/>
          </p:nvGrpSpPr>
          <p:grpSpPr>
            <a:xfrm>
              <a:off x="-1" y="-1"/>
              <a:ext cx="1146222" cy="1146219"/>
              <a:chOff x="0" y="0"/>
              <a:chExt cx="1146220" cy="1146218"/>
            </a:xfrm>
          </p:grpSpPr>
          <p:sp>
            <p:nvSpPr>
              <p:cNvPr id="382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383" name="B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385" name="Connection Line"/>
            <p:cNvSpPr/>
            <p:nvPr/>
          </p:nvSpPr>
          <p:spPr>
            <a:xfrm flipH="1">
              <a:off x="573108" y="2285304"/>
              <a:ext cx="1121785" cy="17121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86" name="Connection Line"/>
            <p:cNvSpPr/>
            <p:nvPr/>
          </p:nvSpPr>
          <p:spPr>
            <a:xfrm flipH="1" flipV="1">
              <a:off x="573108" y="573109"/>
              <a:ext cx="1121785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87" name="Connection Line"/>
            <p:cNvSpPr/>
            <p:nvPr/>
          </p:nvSpPr>
          <p:spPr>
            <a:xfrm flipV="1">
              <a:off x="573108" y="573108"/>
              <a:ext cx="2" cy="342439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91" name="Belief net 2: Node T has parents A and B, Node A has parent B"/>
          <p:cNvGrpSpPr/>
          <p:nvPr/>
        </p:nvGrpSpPr>
        <p:grpSpPr>
          <a:xfrm>
            <a:off x="6120913" y="7852808"/>
            <a:ext cx="2331502" cy="277191"/>
            <a:chOff x="0" y="0"/>
            <a:chExt cx="2331500" cy="277190"/>
          </a:xfrm>
        </p:grpSpPr>
        <p:sp>
          <p:nvSpPr>
            <p:cNvPr id="389" name="Rectangle"/>
            <p:cNvSpPr/>
            <p:nvPr/>
          </p:nvSpPr>
          <p:spPr>
            <a:xfrm>
              <a:off x="0" y="0"/>
              <a:ext cx="2331500" cy="277191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90" name="Belief net 2: Node T has parents A and B, Node A has parent B"/>
            <p:cNvSpPr txBox="1"/>
            <p:nvPr/>
          </p:nvSpPr>
          <p:spPr>
            <a:xfrm>
              <a:off x="-1" y="-1"/>
              <a:ext cx="2331502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2: Node T has parents A and B, Node A has parent B</a:t>
              </a:r>
            </a:p>
          </p:txBody>
        </p:sp>
      </p:grpSp>
      <p:sp>
        <p:nvSpPr>
          <p:cNvPr id="392" name="Questions:…"/>
          <p:cNvSpPr txBox="1"/>
          <p:nvPr/>
        </p:nvSpPr>
        <p:spPr>
          <a:xfrm>
            <a:off x="18691916" y="3877847"/>
            <a:ext cx="5402444" cy="7908663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Does applying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Chain Rule</a:t>
            </a:r>
            <a:r>
              <a:t> to a given variable ordering give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unique</a:t>
            </a:r>
            <a:r>
              <a:t> factoring?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Does a given variable ordering correspond to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unique</a:t>
            </a:r>
            <a:r>
              <a:t>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Belief Network</a:t>
            </a:r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3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Class="entr" nodeType="with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60" grpId="3"/>
      <p:bldP build="whole" bldLvl="1" animBg="1" rev="0" advAuto="0" spid="345" grpId="9"/>
      <p:bldP build="whole" bldLvl="1" animBg="1" rev="0" advAuto="0" spid="372" grpId="6"/>
      <p:bldP build="whole" bldLvl="1" animBg="1" rev="0" advAuto="0" spid="342" grpId="8"/>
      <p:bldP build="whole" bldLvl="1" animBg="1" rev="0" advAuto="0" spid="388" grpId="4"/>
      <p:bldP build="p" bldLvl="5" animBg="1" rev="0" advAuto="0" spid="330" grpId="1"/>
      <p:bldP build="whole" bldLvl="1" animBg="1" rev="0" advAuto="0" spid="375" grpId="7"/>
      <p:bldP build="whole" bldLvl="1" animBg="1" rev="0" advAuto="0" spid="357" grpId="2"/>
      <p:bldP build="whole" bldLvl="1" animBg="1" rev="0" advAuto="0" spid="391" grpId="5"/>
      <p:bldP build="p" bldLvl="5" animBg="1" rev="0" advAuto="0" spid="392" grpId="1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Correct and Incorrect Factorings"/>
          <p:cNvSpPr txBox="1"/>
          <p:nvPr>
            <p:ph type="title"/>
          </p:nvPr>
        </p:nvSpPr>
        <p:spPr>
          <a:xfrm>
            <a:off x="2667000" y="385344"/>
            <a:ext cx="19050000" cy="1896312"/>
          </a:xfrm>
          <a:prstGeom prst="rect">
            <a:avLst/>
          </a:prstGeom>
        </p:spPr>
        <p:txBody>
          <a:bodyPr/>
          <a:lstStyle>
            <a:lvl1pPr defTabSz="780454">
              <a:defRPr sz="10600"/>
            </a:lvl1pPr>
          </a:lstStyle>
          <a:p>
            <a:pPr/>
            <a:r>
              <a:t>Correct and Incorrect Factorings</a:t>
            </a:r>
          </a:p>
        </p:txBody>
      </p:sp>
      <p:sp>
        <p:nvSpPr>
          <p:cNvPr id="395" name="In this joint distribution, the factoring   is not correct…"/>
          <p:cNvSpPr txBox="1"/>
          <p:nvPr>
            <p:ph type="body" sz="half" idx="1"/>
          </p:nvPr>
        </p:nvSpPr>
        <p:spPr>
          <a:xfrm>
            <a:off x="7868771" y="6465573"/>
            <a:ext cx="14855500" cy="6159335"/>
          </a:xfrm>
          <a:prstGeom prst="rect">
            <a:avLst/>
          </a:prstGeom>
        </p:spPr>
        <p:txBody>
          <a:bodyPr/>
          <a:lstStyle/>
          <a:p>
            <a:pPr/>
            <a:r>
              <a:t>In this joint distribution, the factoring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 correct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0.5</m:t>
                  </m:r>
                </m:oMath>
              </m:oMathPara>
            </a14:m>
            <a:endParaRPr sz="5000"/>
          </a:p>
          <a:p>
            <a:pPr/>
            <a:r>
              <a:t>But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0.25</m:t>
                </m:r>
                <m:r>
                  <a:rPr xmlns:a="http://schemas.openxmlformats.org/drawingml/2006/main" sz="5300" i="1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m:t>≠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0.45</m:t>
                </m:r>
              </m:oMath>
            </a14:m>
            <a:endParaRPr sz="5000"/>
          </a:p>
        </p:txBody>
      </p:sp>
      <p:sp>
        <p:nvSpPr>
          <p:cNvPr id="396" name="Definition:…"/>
          <p:cNvSpPr txBox="1"/>
          <p:nvPr/>
        </p:nvSpPr>
        <p:spPr>
          <a:xfrm>
            <a:off x="2667000" y="2614779"/>
            <a:ext cx="19050000" cy="2416095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39700" tIns="139700" rIns="139700" bIns="139700" anchor="ctr">
            <a:spAutoFit/>
          </a:bodyPr>
          <a:lstStyle/>
          <a:p>
            <a:pPr algn="l">
              <a:spcBef>
                <a:spcPts val="3600"/>
              </a:spcBef>
              <a:defRPr b="1"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</a:p>
          <a:p>
            <a:pPr algn="l">
              <a:spcBef>
                <a:spcPts val="3600"/>
              </a:spcBef>
              <a:defRPr sz="36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factoring</a:t>
            </a:r>
            <a:r>
              <a:t> of a joint distribution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correct</a:t>
            </a:r>
            <a:r>
              <a:t> when every probability computed by the factoring gives the correct joint probability.</a:t>
            </a:r>
          </a:p>
        </p:txBody>
      </p:sp>
      <p:graphicFrame>
        <p:nvGraphicFramePr>
          <p:cNvPr id="397" name="Table 1"/>
          <p:cNvGraphicFramePr/>
          <p:nvPr/>
        </p:nvGraphicFramePr>
        <p:xfrm>
          <a:off x="2662153" y="6465573"/>
          <a:ext cx="3403602" cy="6159335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776908"/>
                <a:gridCol w="776908"/>
                <a:gridCol w="1849782"/>
              </a:tblGrid>
              <a:tr h="1236889">
                <a:tc>
                  <a:txBody>
                    <a:bodyPr/>
                    <a:lstStyle/>
                    <a:p>
                      <a:pPr defTabSz="914400">
                        <a:defRPr b="0" sz="1800"/>
                      </a:pPr>
                      <a:r>
                        <a:rPr i="1"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 sz="1800"/>
                      </a:pPr>
                      <a:r>
                        <a:rPr i="1"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B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 sz="1800"/>
                      </a:pPr>
                      <a:r>
                        <a:rPr i="1"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P(A, B)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</a:tr>
              <a:tr h="124127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0.45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122705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122705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122705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0.45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</a:tbl>
          </a:graphicData>
        </a:graphic>
      </p:graphicFrame>
      <p:sp>
        <p:nvSpPr>
          <p:cNvPr id="398" name="Rectangle"/>
          <p:cNvSpPr/>
          <p:nvPr/>
        </p:nvSpPr>
        <p:spPr>
          <a:xfrm>
            <a:off x="2688393" y="7772672"/>
            <a:ext cx="673851" cy="2365295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99" name="Rectangle"/>
          <p:cNvSpPr/>
          <p:nvPr/>
        </p:nvSpPr>
        <p:spPr>
          <a:xfrm>
            <a:off x="4663797" y="7772672"/>
            <a:ext cx="944869" cy="2365295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00" name="Rectangle"/>
          <p:cNvSpPr/>
          <p:nvPr/>
        </p:nvSpPr>
        <p:spPr>
          <a:xfrm>
            <a:off x="2694397" y="7787647"/>
            <a:ext cx="2914268" cy="994746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xit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xit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00" grpId="7"/>
      <p:bldP build="p" bldLvl="5" animBg="1" rev="0" advAuto="0" spid="395" grpId="2"/>
      <p:bldP build="whole" bldLvl="1" animBg="1" rev="0" advAuto="0" spid="399" grpId="3"/>
      <p:bldP build="whole" bldLvl="1" animBg="1" rev="0" advAuto="0" spid="399" grpId="5"/>
      <p:bldP build="whole" bldLvl="1" animBg="1" rev="0" advAuto="0" spid="397" grpId="1"/>
      <p:bldP build="whole" bldLvl="1" animBg="1" rev="0" advAuto="0" spid="398" grpId="4"/>
      <p:bldP build="whole" bldLvl="1" animBg="1" rev="0" advAuto="0" spid="398" grpId="6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Correct and Incorrect Factorings…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Correct and Incorrect Factorings</a:t>
            </a:r>
          </a:p>
          <a:p>
            <a:pPr defTabSz="698300">
              <a:defRPr sz="9500"/>
            </a:pPr>
            <a:r>
              <a:t>in the Clock Scenario</a:t>
            </a:r>
          </a:p>
        </p:txBody>
      </p:sp>
      <p:sp>
        <p:nvSpPr>
          <p:cNvPr id="403" name="Which of the following are correct factorings of the joint distribution   in the Clock Scenario?…"/>
          <p:cNvSpPr txBox="1"/>
          <p:nvPr>
            <p:ph type="body" sz="half" idx="1"/>
          </p:nvPr>
        </p:nvSpPr>
        <p:spPr>
          <a:xfrm>
            <a:off x="2667000" y="6726097"/>
            <a:ext cx="19050000" cy="6159335"/>
          </a:xfrm>
          <a:prstGeom prst="rect">
            <a:avLst/>
          </a:prstGeom>
        </p:spPr>
        <p:txBody>
          <a:bodyPr/>
          <a:lstStyle/>
          <a:p>
            <a:pPr marL="0" indent="0" defTabSz="714732">
              <a:spcBef>
                <a:spcPts val="3100"/>
              </a:spcBef>
              <a:buSzTx/>
              <a:buNone/>
              <a:defRPr sz="3800"/>
            </a:pPr>
            <a:r>
              <a:t>Which of the following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correct</a:t>
            </a:r>
            <a:r>
              <a:t> factorings of the joint distribution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in the Clock Scenario?</a:t>
            </a:r>
          </a:p>
          <a:p>
            <a:pPr marL="716726" indent="-716726" defTabSz="714732">
              <a:spcBef>
                <a:spcPts val="3100"/>
              </a:spcBef>
              <a:buSzPct val="100000"/>
              <a:buAutoNum type="arabicPeriod" startAt="1"/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800"/>
          </a:p>
          <a:p>
            <a:pPr marL="716726" indent="-716726" defTabSz="714732">
              <a:spcBef>
                <a:spcPts val="3100"/>
              </a:spcBef>
              <a:buSzPct val="100000"/>
              <a:buAutoNum type="arabicPeriod" startAt="1"/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800">
                <a:latin typeface="Helvetica Neue Light"/>
                <a:ea typeface="Helvetica Neue Light"/>
                <a:cs typeface="Helvetica Neue Light"/>
                <a:sym typeface="Helvetica Neue Light"/>
              </a:rPr>
              <a:t>  </a:t>
            </a:r>
            <a:endParaRPr sz="3800"/>
          </a:p>
          <a:p>
            <a:pPr marL="716726" indent="-716726" defTabSz="714732">
              <a:spcBef>
                <a:spcPts val="3100"/>
              </a:spcBef>
              <a:buSzPct val="100000"/>
              <a:buAutoNum type="arabicPeriod" startAt="1"/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800"/>
          </a:p>
          <a:p>
            <a:pPr marL="0" indent="0" defTabSz="714732">
              <a:spcBef>
                <a:spcPts val="6200"/>
              </a:spcBef>
              <a:buSzTx/>
              <a:buNone/>
              <a:defRPr sz="3800"/>
            </a:pPr>
            <a:r>
              <a:t>Which of the above are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good</a:t>
            </a:r>
            <a:r>
              <a:t> factoring for the Clock Scenario? 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Why?</a:t>
            </a:r>
          </a:p>
        </p:txBody>
      </p:sp>
      <p:sp>
        <p:nvSpPr>
          <p:cNvPr id="404" name="Chain rule(A,B,T):"/>
          <p:cNvSpPr txBox="1"/>
          <p:nvPr/>
        </p:nvSpPr>
        <p:spPr>
          <a:xfrm>
            <a:off x="10579933" y="9466019"/>
            <a:ext cx="11062833" cy="927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4400">
                <a:latin typeface="+mn-lt"/>
                <a:ea typeface="+mn-ea"/>
                <a:cs typeface="+mn-cs"/>
                <a:sym typeface="Helvetica Neue"/>
              </a:defRPr>
            </a:pPr>
            <a:r>
              <a:t>Chain rule(A,B,T): </a:t>
            </a:r>
            <a14:m>
              <m:oMath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/>
          </a:p>
        </p:txBody>
      </p:sp>
      <p:sp>
        <p:nvSpPr>
          <p:cNvPr id="405" name="Chain rule(T,B,A):"/>
          <p:cNvSpPr txBox="1"/>
          <p:nvPr/>
        </p:nvSpPr>
        <p:spPr>
          <a:xfrm>
            <a:off x="10566364" y="10655422"/>
            <a:ext cx="11089973" cy="927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4400">
                <a:latin typeface="+mn-lt"/>
                <a:ea typeface="+mn-ea"/>
                <a:cs typeface="+mn-cs"/>
                <a:sym typeface="Helvetica Neue"/>
              </a:defRPr>
            </a:pPr>
            <a:r>
              <a:t>Chain rule(T,B,A): </a:t>
            </a:r>
            <a14:m>
              <m:oMath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/>
          </a:p>
        </p:txBody>
      </p:sp>
      <p:sp>
        <p:nvSpPr>
          <p:cNvPr id="406" name="Rectangle"/>
          <p:cNvSpPr/>
          <p:nvPr/>
        </p:nvSpPr>
        <p:spPr>
          <a:xfrm>
            <a:off x="18578619" y="10483960"/>
            <a:ext cx="3010563" cy="1270002"/>
          </a:xfrm>
          <a:prstGeom prst="rect">
            <a:avLst/>
          </a:prstGeom>
          <a:ln w="1270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407" name="Rectangle"/>
          <p:cNvSpPr/>
          <p:nvPr/>
        </p:nvSpPr>
        <p:spPr>
          <a:xfrm>
            <a:off x="6572456" y="10483960"/>
            <a:ext cx="2101700" cy="1270002"/>
          </a:xfrm>
          <a:prstGeom prst="rect">
            <a:avLst/>
          </a:prstGeom>
          <a:ln w="1270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408" name="Definition:…"/>
          <p:cNvSpPr txBox="1"/>
          <p:nvPr/>
        </p:nvSpPr>
        <p:spPr>
          <a:xfrm>
            <a:off x="2667000" y="3853021"/>
            <a:ext cx="19050000" cy="2441494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2400" tIns="152400" rIns="152400" bIns="152400" anchor="ctr">
            <a:spAutoFit/>
          </a:bodyPr>
          <a:lstStyle/>
          <a:p>
            <a:pPr algn="l">
              <a:spcBef>
                <a:spcPts val="3600"/>
              </a:spcBef>
              <a:defRPr b="1"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</a:p>
          <a:p>
            <a:pPr algn="l">
              <a:spcBef>
                <a:spcPts val="3600"/>
              </a:spcBef>
              <a:defRPr sz="36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factoring</a:t>
            </a:r>
            <a:r>
              <a:t> of a joint distribution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correct</a:t>
            </a:r>
            <a:r>
              <a:t> when every probability computed by the factoring gives the correct joint probability.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32" presetID="4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36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Class="entr" nodeType="afterEffect" presetSubtype="32" presetID="4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40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05" grpId="3"/>
      <p:bldP build="p" bldLvl="5" animBg="1" rev="0" advAuto="0" spid="403" grpId="1"/>
      <p:bldP build="whole" bldLvl="1" animBg="1" rev="0" advAuto="0" spid="404" grpId="2"/>
      <p:bldP build="whole" bldLvl="1" animBg="1" rev="0" advAuto="0" spid="406" grpId="5"/>
      <p:bldP build="whole" bldLvl="1" animBg="1" rev="0" advAuto="0" spid="407" grpId="4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" name="Line Line" descr="Line L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0800000">
            <a:off x="19808324" y="7977962"/>
            <a:ext cx="4045579" cy="101602"/>
          </a:xfrm>
          <a:prstGeom prst="rect">
            <a:avLst/>
          </a:prstGeom>
          <a:ln w="12700">
            <a:miter lim="400000"/>
          </a:ln>
        </p:spPr>
      </p:pic>
      <p:sp>
        <p:nvSpPr>
          <p:cNvPr id="411" name="Belief Networks as Factorings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Belief Networks as Factorings</a:t>
            </a:r>
          </a:p>
        </p:txBody>
      </p:sp>
      <p:sp>
        <p:nvSpPr>
          <p:cNvPr id="412" name="Question: What factoring is represented by each network?…"/>
          <p:cNvSpPr txBox="1"/>
          <p:nvPr>
            <p:ph type="body" sz="quarter" idx="1"/>
          </p:nvPr>
        </p:nvSpPr>
        <p:spPr>
          <a:xfrm>
            <a:off x="2667000" y="9913115"/>
            <a:ext cx="19050000" cy="314770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factoring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represented by each network?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spcBef>
                <a:spcPts val="6400"/>
              </a:spcBef>
              <a:buSzTx/>
              <a:buNone/>
            </a:pPr>
            <a:r>
              <a:t>Conditional independence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guarantees</a:t>
            </a:r>
            <a:r>
              <a:t> are represented in belief networks by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absence of edges</a:t>
            </a:r>
            <a:r>
              <a:t>.</a:t>
            </a:r>
          </a:p>
        </p:txBody>
      </p:sp>
      <p:grpSp>
        <p:nvGrpSpPr>
          <p:cNvPr id="424" name="Group"/>
          <p:cNvGrpSpPr/>
          <p:nvPr/>
        </p:nvGrpSpPr>
        <p:grpSpPr>
          <a:xfrm>
            <a:off x="12645345" y="4070625"/>
            <a:ext cx="3044456" cy="2858416"/>
            <a:chOff x="0" y="0"/>
            <a:chExt cx="3044455" cy="2858414"/>
          </a:xfrm>
        </p:grpSpPr>
        <p:grpSp>
          <p:nvGrpSpPr>
            <p:cNvPr id="415" name="A"/>
            <p:cNvGrpSpPr/>
            <p:nvPr/>
          </p:nvGrpSpPr>
          <p:grpSpPr>
            <a:xfrm>
              <a:off x="0" y="1712194"/>
              <a:ext cx="1146219" cy="1146221"/>
              <a:chOff x="0" y="0"/>
              <a:chExt cx="1146218" cy="1146220"/>
            </a:xfrm>
          </p:grpSpPr>
          <p:sp>
            <p:nvSpPr>
              <p:cNvPr id="413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14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418" name="T"/>
            <p:cNvGrpSpPr/>
            <p:nvPr/>
          </p:nvGrpSpPr>
          <p:grpSpPr>
            <a:xfrm>
              <a:off x="860556" y="-1"/>
              <a:ext cx="1146221" cy="1146220"/>
              <a:chOff x="0" y="0"/>
              <a:chExt cx="1146220" cy="1146218"/>
            </a:xfrm>
          </p:grpSpPr>
          <p:sp>
            <p:nvSpPr>
              <p:cNvPr id="416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17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421" name="B"/>
            <p:cNvGrpSpPr/>
            <p:nvPr/>
          </p:nvGrpSpPr>
          <p:grpSpPr>
            <a:xfrm>
              <a:off x="1898235" y="1712194"/>
              <a:ext cx="1146221" cy="1146221"/>
              <a:chOff x="0" y="0"/>
              <a:chExt cx="1146220" cy="1146220"/>
            </a:xfrm>
          </p:grpSpPr>
          <p:sp>
            <p:nvSpPr>
              <p:cNvPr id="419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20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422" name="Connection Line"/>
            <p:cNvSpPr/>
            <p:nvPr/>
          </p:nvSpPr>
          <p:spPr>
            <a:xfrm flipH="1">
              <a:off x="573109" y="573108"/>
              <a:ext cx="860559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23" name="Connection Line"/>
            <p:cNvSpPr/>
            <p:nvPr/>
          </p:nvSpPr>
          <p:spPr>
            <a:xfrm>
              <a:off x="1433665" y="573108"/>
              <a:ext cx="1037681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427" name="Node A has parent T, node B has parent T"/>
          <p:cNvGrpSpPr/>
          <p:nvPr/>
        </p:nvGrpSpPr>
        <p:grpSpPr>
          <a:xfrm>
            <a:off x="12613595" y="7062388"/>
            <a:ext cx="3107955" cy="188292"/>
            <a:chOff x="0" y="0"/>
            <a:chExt cx="3107953" cy="188291"/>
          </a:xfrm>
        </p:grpSpPr>
        <p:sp>
          <p:nvSpPr>
            <p:cNvPr id="425" name="Rectangle"/>
            <p:cNvSpPr/>
            <p:nvPr/>
          </p:nvSpPr>
          <p:spPr>
            <a:xfrm>
              <a:off x="0" y="0"/>
              <a:ext cx="3107953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426" name="Node A has parent T, node B has parent T"/>
            <p:cNvSpPr txBox="1"/>
            <p:nvPr/>
          </p:nvSpPr>
          <p:spPr>
            <a:xfrm>
              <a:off x="-1" y="-1"/>
              <a:ext cx="3107955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Node A has parent T, node B has parent T</a:t>
              </a:r>
            </a:p>
          </p:txBody>
        </p:sp>
      </p:grpSp>
      <p:grpSp>
        <p:nvGrpSpPr>
          <p:cNvPr id="439" name="Group"/>
          <p:cNvGrpSpPr/>
          <p:nvPr/>
        </p:nvGrpSpPr>
        <p:grpSpPr>
          <a:xfrm>
            <a:off x="5930920" y="3214528"/>
            <a:ext cx="1146221" cy="4570610"/>
            <a:chOff x="0" y="0"/>
            <a:chExt cx="1146220" cy="4570608"/>
          </a:xfrm>
        </p:grpSpPr>
        <p:grpSp>
          <p:nvGrpSpPr>
            <p:cNvPr id="430" name="A"/>
            <p:cNvGrpSpPr/>
            <p:nvPr/>
          </p:nvGrpSpPr>
          <p:grpSpPr>
            <a:xfrm>
              <a:off x="-1" y="3424388"/>
              <a:ext cx="1146222" cy="1146221"/>
              <a:chOff x="0" y="0"/>
              <a:chExt cx="1146220" cy="1146219"/>
            </a:xfrm>
          </p:grpSpPr>
          <p:sp>
            <p:nvSpPr>
              <p:cNvPr id="428" name="Circle"/>
              <p:cNvSpPr/>
              <p:nvPr/>
            </p:nvSpPr>
            <p:spPr>
              <a:xfrm>
                <a:off x="-1" y="0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29" name="A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433" name="T"/>
            <p:cNvGrpSpPr/>
            <p:nvPr/>
          </p:nvGrpSpPr>
          <p:grpSpPr>
            <a:xfrm>
              <a:off x="-1" y="1712193"/>
              <a:ext cx="1146222" cy="1146221"/>
              <a:chOff x="0" y="0"/>
              <a:chExt cx="1146220" cy="1146219"/>
            </a:xfrm>
          </p:grpSpPr>
          <p:sp>
            <p:nvSpPr>
              <p:cNvPr id="431" name="Circle"/>
              <p:cNvSpPr/>
              <p:nvPr/>
            </p:nvSpPr>
            <p:spPr>
              <a:xfrm>
                <a:off x="-1" y="0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32" name="T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436" name="B"/>
            <p:cNvGrpSpPr/>
            <p:nvPr/>
          </p:nvGrpSpPr>
          <p:grpSpPr>
            <a:xfrm>
              <a:off x="-1" y="-1"/>
              <a:ext cx="1146222" cy="1146219"/>
              <a:chOff x="0" y="0"/>
              <a:chExt cx="1146220" cy="1146218"/>
            </a:xfrm>
          </p:grpSpPr>
          <p:sp>
            <p:nvSpPr>
              <p:cNvPr id="434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35" name="B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437" name="Connection Line"/>
            <p:cNvSpPr/>
            <p:nvPr/>
          </p:nvSpPr>
          <p:spPr>
            <a:xfrm>
              <a:off x="573108" y="2285302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38" name="Connection Line"/>
            <p:cNvSpPr/>
            <p:nvPr/>
          </p:nvSpPr>
          <p:spPr>
            <a:xfrm flipV="1">
              <a:off x="573108" y="573109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442" name="Belief net 2: Node A has parent T, node T has parent B"/>
          <p:cNvGrpSpPr/>
          <p:nvPr/>
        </p:nvGrpSpPr>
        <p:grpSpPr>
          <a:xfrm>
            <a:off x="5899170" y="7918484"/>
            <a:ext cx="1209719" cy="277191"/>
            <a:chOff x="0" y="0"/>
            <a:chExt cx="1209718" cy="277190"/>
          </a:xfrm>
        </p:grpSpPr>
        <p:sp>
          <p:nvSpPr>
            <p:cNvPr id="440" name="Rectangle"/>
            <p:cNvSpPr/>
            <p:nvPr/>
          </p:nvSpPr>
          <p:spPr>
            <a:xfrm>
              <a:off x="0" y="0"/>
              <a:ext cx="1209719" cy="277191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441" name="Belief net 2: Node A has parent T, node T has parent B"/>
            <p:cNvSpPr txBox="1"/>
            <p:nvPr/>
          </p:nvSpPr>
          <p:spPr>
            <a:xfrm>
              <a:off x="-1" y="-1"/>
              <a:ext cx="1209720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2: Node A has parent T, node T has parent B</a:t>
              </a:r>
            </a:p>
          </p:txBody>
        </p:sp>
      </p:grpSp>
      <p:grpSp>
        <p:nvGrpSpPr>
          <p:cNvPr id="455" name="Group"/>
          <p:cNvGrpSpPr/>
          <p:nvPr/>
        </p:nvGrpSpPr>
        <p:grpSpPr>
          <a:xfrm>
            <a:off x="10005332" y="3214528"/>
            <a:ext cx="1146223" cy="4570610"/>
            <a:chOff x="0" y="0"/>
            <a:chExt cx="1146221" cy="4570608"/>
          </a:xfrm>
        </p:grpSpPr>
        <p:grpSp>
          <p:nvGrpSpPr>
            <p:cNvPr id="445" name="A"/>
            <p:cNvGrpSpPr/>
            <p:nvPr/>
          </p:nvGrpSpPr>
          <p:grpSpPr>
            <a:xfrm>
              <a:off x="-1" y="3424388"/>
              <a:ext cx="1146223" cy="1146221"/>
              <a:chOff x="0" y="0"/>
              <a:chExt cx="1146221" cy="1146219"/>
            </a:xfrm>
          </p:grpSpPr>
          <p:sp>
            <p:nvSpPr>
              <p:cNvPr id="443" name="Circle"/>
              <p:cNvSpPr/>
              <p:nvPr/>
            </p:nvSpPr>
            <p:spPr>
              <a:xfrm>
                <a:off x="0" y="0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44" name="A"/>
              <p:cNvSpPr txBox="1"/>
              <p:nvPr/>
            </p:nvSpPr>
            <p:spPr>
              <a:xfrm>
                <a:off x="199609" y="259916"/>
                <a:ext cx="747003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448" name="T"/>
            <p:cNvGrpSpPr/>
            <p:nvPr/>
          </p:nvGrpSpPr>
          <p:grpSpPr>
            <a:xfrm>
              <a:off x="-1" y="1712193"/>
              <a:ext cx="1146223" cy="1146221"/>
              <a:chOff x="0" y="0"/>
              <a:chExt cx="1146221" cy="1146219"/>
            </a:xfrm>
          </p:grpSpPr>
          <p:sp>
            <p:nvSpPr>
              <p:cNvPr id="446" name="Circle"/>
              <p:cNvSpPr/>
              <p:nvPr/>
            </p:nvSpPr>
            <p:spPr>
              <a:xfrm>
                <a:off x="0" y="0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47" name="T"/>
              <p:cNvSpPr txBox="1"/>
              <p:nvPr/>
            </p:nvSpPr>
            <p:spPr>
              <a:xfrm>
                <a:off x="199609" y="259916"/>
                <a:ext cx="747003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451" name="B"/>
            <p:cNvGrpSpPr/>
            <p:nvPr/>
          </p:nvGrpSpPr>
          <p:grpSpPr>
            <a:xfrm>
              <a:off x="-1" y="-1"/>
              <a:ext cx="1146223" cy="1146219"/>
              <a:chOff x="0" y="0"/>
              <a:chExt cx="1146221" cy="1146218"/>
            </a:xfrm>
          </p:grpSpPr>
          <p:sp>
            <p:nvSpPr>
              <p:cNvPr id="449" name="Circle"/>
              <p:cNvSpPr/>
              <p:nvPr/>
            </p:nvSpPr>
            <p:spPr>
              <a:xfrm>
                <a:off x="0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50" name="B"/>
              <p:cNvSpPr txBox="1"/>
              <p:nvPr/>
            </p:nvSpPr>
            <p:spPr>
              <a:xfrm>
                <a:off x="199609" y="259916"/>
                <a:ext cx="747003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452" name="Connection Line"/>
            <p:cNvSpPr/>
            <p:nvPr/>
          </p:nvSpPr>
          <p:spPr>
            <a:xfrm>
              <a:off x="573109" y="2285302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53" name="Connection Line"/>
            <p:cNvSpPr/>
            <p:nvPr/>
          </p:nvSpPr>
          <p:spPr>
            <a:xfrm flipV="1">
              <a:off x="573109" y="573109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54" name="Connection Line"/>
            <p:cNvSpPr/>
            <p:nvPr/>
          </p:nvSpPr>
          <p:spPr>
            <a:xfrm flipV="1">
              <a:off x="573109" y="573108"/>
              <a:ext cx="2" cy="3424391"/>
            </a:xfrm>
            <a:prstGeom prst="line">
              <a:avLst/>
            </a:prstGeom>
            <a:noFill/>
            <a:ln w="50800" cap="flat">
              <a:solidFill>
                <a:srgbClr val="B516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458" name="Belief net 3: Node A has parents T and B, node T has parent B"/>
          <p:cNvGrpSpPr/>
          <p:nvPr/>
        </p:nvGrpSpPr>
        <p:grpSpPr>
          <a:xfrm>
            <a:off x="9494649" y="7918484"/>
            <a:ext cx="1688653" cy="277191"/>
            <a:chOff x="0" y="0"/>
            <a:chExt cx="1688651" cy="277190"/>
          </a:xfrm>
        </p:grpSpPr>
        <p:sp>
          <p:nvSpPr>
            <p:cNvPr id="456" name="Rectangle"/>
            <p:cNvSpPr/>
            <p:nvPr/>
          </p:nvSpPr>
          <p:spPr>
            <a:xfrm>
              <a:off x="0" y="0"/>
              <a:ext cx="1688652" cy="277191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457" name="Belief net 3: Node A has parents T and B, node T has parent B"/>
            <p:cNvSpPr txBox="1"/>
            <p:nvPr/>
          </p:nvSpPr>
          <p:spPr>
            <a:xfrm>
              <a:off x="0" y="-1"/>
              <a:ext cx="1688652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3: Node A has parents T and B, node T has parent B</a:t>
              </a:r>
            </a:p>
          </p:txBody>
        </p:sp>
      </p:grpSp>
      <p:grpSp>
        <p:nvGrpSpPr>
          <p:cNvPr id="471" name="Group"/>
          <p:cNvGrpSpPr/>
          <p:nvPr/>
        </p:nvGrpSpPr>
        <p:grpSpPr>
          <a:xfrm>
            <a:off x="16477116" y="4070625"/>
            <a:ext cx="3044457" cy="2858416"/>
            <a:chOff x="0" y="0"/>
            <a:chExt cx="3044455" cy="2858414"/>
          </a:xfrm>
        </p:grpSpPr>
        <p:grpSp>
          <p:nvGrpSpPr>
            <p:cNvPr id="461" name="A"/>
            <p:cNvGrpSpPr/>
            <p:nvPr/>
          </p:nvGrpSpPr>
          <p:grpSpPr>
            <a:xfrm>
              <a:off x="0" y="1712194"/>
              <a:ext cx="1146219" cy="1146221"/>
              <a:chOff x="0" y="0"/>
              <a:chExt cx="1146218" cy="1146220"/>
            </a:xfrm>
          </p:grpSpPr>
          <p:sp>
            <p:nvSpPr>
              <p:cNvPr id="459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60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464" name="T"/>
            <p:cNvGrpSpPr/>
            <p:nvPr/>
          </p:nvGrpSpPr>
          <p:grpSpPr>
            <a:xfrm>
              <a:off x="860556" y="-1"/>
              <a:ext cx="1146221" cy="1146220"/>
              <a:chOff x="0" y="0"/>
              <a:chExt cx="1146220" cy="1146218"/>
            </a:xfrm>
          </p:grpSpPr>
          <p:sp>
            <p:nvSpPr>
              <p:cNvPr id="462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63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467" name="B"/>
            <p:cNvGrpSpPr/>
            <p:nvPr/>
          </p:nvGrpSpPr>
          <p:grpSpPr>
            <a:xfrm>
              <a:off x="1898235" y="1712194"/>
              <a:ext cx="1146221" cy="1146221"/>
              <a:chOff x="0" y="0"/>
              <a:chExt cx="1146220" cy="1146220"/>
            </a:xfrm>
          </p:grpSpPr>
          <p:sp>
            <p:nvSpPr>
              <p:cNvPr id="465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66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468" name="Connection Line"/>
            <p:cNvSpPr/>
            <p:nvPr/>
          </p:nvSpPr>
          <p:spPr>
            <a:xfrm flipH="1">
              <a:off x="573109" y="573108"/>
              <a:ext cx="860559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69" name="Connection Line"/>
            <p:cNvSpPr/>
            <p:nvPr/>
          </p:nvSpPr>
          <p:spPr>
            <a:xfrm>
              <a:off x="1433665" y="573108"/>
              <a:ext cx="1037681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70" name="Connection Line"/>
            <p:cNvSpPr/>
            <p:nvPr/>
          </p:nvSpPr>
          <p:spPr>
            <a:xfrm>
              <a:off x="573108" y="2285303"/>
              <a:ext cx="1898238" cy="2"/>
            </a:xfrm>
            <a:prstGeom prst="line">
              <a:avLst/>
            </a:prstGeom>
            <a:noFill/>
            <a:ln w="50800" cap="flat">
              <a:solidFill>
                <a:srgbClr val="B516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474" name="Belief net 5: Node A has parent T, node B has parents A and T"/>
          <p:cNvGrpSpPr/>
          <p:nvPr/>
        </p:nvGrpSpPr>
        <p:grpSpPr>
          <a:xfrm>
            <a:off x="16445366" y="7062388"/>
            <a:ext cx="3107955" cy="188292"/>
            <a:chOff x="0" y="0"/>
            <a:chExt cx="3107954" cy="188291"/>
          </a:xfrm>
        </p:grpSpPr>
        <p:sp>
          <p:nvSpPr>
            <p:cNvPr id="472" name="Rectangle"/>
            <p:cNvSpPr/>
            <p:nvPr/>
          </p:nvSpPr>
          <p:spPr>
            <a:xfrm>
              <a:off x="0" y="0"/>
              <a:ext cx="3107955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473" name="Belief net 5: Node A has parent T, node B has parents A and T"/>
            <p:cNvSpPr txBox="1"/>
            <p:nvPr/>
          </p:nvSpPr>
          <p:spPr>
            <a:xfrm>
              <a:off x="-1" y="-1"/>
              <a:ext cx="3107956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5: Node A has parent T, node B has parents A and T</a:t>
              </a:r>
            </a:p>
          </p:txBody>
        </p:sp>
      </p:grpSp>
      <p:sp>
        <p:nvSpPr>
          <p:cNvPr id="475" name="Equation"/>
          <p:cNvSpPr txBox="1"/>
          <p:nvPr/>
        </p:nvSpPr>
        <p:spPr>
          <a:xfrm>
            <a:off x="4772539" y="8242261"/>
            <a:ext cx="3462981" cy="35722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200"/>
          </a:p>
        </p:txBody>
      </p:sp>
      <p:sp>
        <p:nvSpPr>
          <p:cNvPr id="476" name="Equation"/>
          <p:cNvSpPr txBox="1"/>
          <p:nvPr/>
        </p:nvSpPr>
        <p:spPr>
          <a:xfrm>
            <a:off x="8851282" y="8242261"/>
            <a:ext cx="3880624" cy="35722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FF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FF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200"/>
          </a:p>
        </p:txBody>
      </p:sp>
      <p:sp>
        <p:nvSpPr>
          <p:cNvPr id="477" name="Equation"/>
          <p:cNvSpPr txBox="1"/>
          <p:nvPr/>
        </p:nvSpPr>
        <p:spPr>
          <a:xfrm>
            <a:off x="12410377" y="7585649"/>
            <a:ext cx="3514390" cy="35722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200"/>
          </a:p>
        </p:txBody>
      </p:sp>
      <p:sp>
        <p:nvSpPr>
          <p:cNvPr id="478" name="Equation"/>
          <p:cNvSpPr txBox="1"/>
          <p:nvPr/>
        </p:nvSpPr>
        <p:spPr>
          <a:xfrm>
            <a:off x="16033327" y="8242261"/>
            <a:ext cx="3932034" cy="35722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FF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FF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200"/>
          </a:p>
        </p:txBody>
      </p:sp>
      <p:sp>
        <p:nvSpPr>
          <p:cNvPr id="479" name="Equation"/>
          <p:cNvSpPr txBox="1"/>
          <p:nvPr/>
        </p:nvSpPr>
        <p:spPr>
          <a:xfrm>
            <a:off x="19808528" y="7850131"/>
            <a:ext cx="4045171" cy="35722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FF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200"/>
          </a:p>
        </p:txBody>
      </p:sp>
      <p:grpSp>
        <p:nvGrpSpPr>
          <p:cNvPr id="489" name="Group"/>
          <p:cNvGrpSpPr/>
          <p:nvPr/>
        </p:nvGrpSpPr>
        <p:grpSpPr>
          <a:xfrm>
            <a:off x="1150031" y="4070625"/>
            <a:ext cx="3044456" cy="2858416"/>
            <a:chOff x="0" y="0"/>
            <a:chExt cx="3044455" cy="2858414"/>
          </a:xfrm>
        </p:grpSpPr>
        <p:grpSp>
          <p:nvGrpSpPr>
            <p:cNvPr id="482" name="A"/>
            <p:cNvGrpSpPr/>
            <p:nvPr/>
          </p:nvGrpSpPr>
          <p:grpSpPr>
            <a:xfrm>
              <a:off x="0" y="1712194"/>
              <a:ext cx="1146219" cy="1146221"/>
              <a:chOff x="0" y="0"/>
              <a:chExt cx="1146218" cy="1146220"/>
            </a:xfrm>
          </p:grpSpPr>
          <p:sp>
            <p:nvSpPr>
              <p:cNvPr id="480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81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485" name="T"/>
            <p:cNvGrpSpPr/>
            <p:nvPr/>
          </p:nvGrpSpPr>
          <p:grpSpPr>
            <a:xfrm>
              <a:off x="860556" y="-1"/>
              <a:ext cx="1146221" cy="1146220"/>
              <a:chOff x="0" y="0"/>
              <a:chExt cx="1146220" cy="1146218"/>
            </a:xfrm>
          </p:grpSpPr>
          <p:sp>
            <p:nvSpPr>
              <p:cNvPr id="483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84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488" name="B"/>
            <p:cNvGrpSpPr/>
            <p:nvPr/>
          </p:nvGrpSpPr>
          <p:grpSpPr>
            <a:xfrm>
              <a:off x="1898235" y="1712194"/>
              <a:ext cx="1146221" cy="1146221"/>
              <a:chOff x="0" y="0"/>
              <a:chExt cx="1146220" cy="1146220"/>
            </a:xfrm>
          </p:grpSpPr>
          <p:sp>
            <p:nvSpPr>
              <p:cNvPr id="486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87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</p:grpSp>
      <p:grpSp>
        <p:nvGrpSpPr>
          <p:cNvPr id="492" name="Belief net 1: Nodes A, B, and C have no parents"/>
          <p:cNvGrpSpPr/>
          <p:nvPr/>
        </p:nvGrpSpPr>
        <p:grpSpPr>
          <a:xfrm>
            <a:off x="1118280" y="7062388"/>
            <a:ext cx="3107956" cy="188292"/>
            <a:chOff x="0" y="0"/>
            <a:chExt cx="3107954" cy="188291"/>
          </a:xfrm>
        </p:grpSpPr>
        <p:sp>
          <p:nvSpPr>
            <p:cNvPr id="490" name="Rectangle"/>
            <p:cNvSpPr/>
            <p:nvPr/>
          </p:nvSpPr>
          <p:spPr>
            <a:xfrm>
              <a:off x="0" y="0"/>
              <a:ext cx="3107955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491" name="Belief net 1: Nodes A, B, and C have no parents"/>
            <p:cNvSpPr txBox="1"/>
            <p:nvPr/>
          </p:nvSpPr>
          <p:spPr>
            <a:xfrm>
              <a:off x="-1" y="-1"/>
              <a:ext cx="3107956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1: Nodes A, B, and C have no parents</a:t>
              </a:r>
            </a:p>
          </p:txBody>
        </p:sp>
      </p:grpSp>
      <p:sp>
        <p:nvSpPr>
          <p:cNvPr id="493" name="Equation"/>
          <p:cNvSpPr txBox="1"/>
          <p:nvPr/>
        </p:nvSpPr>
        <p:spPr>
          <a:xfrm>
            <a:off x="1519808" y="8247543"/>
            <a:ext cx="2304899" cy="34666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200"/>
          </a:p>
        </p:txBody>
      </p:sp>
      <p:pic>
        <p:nvPicPr>
          <p:cNvPr id="494" name="Line Line" descr="Line Lin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18900000">
            <a:off x="19515968" y="5434860"/>
            <a:ext cx="4263424" cy="101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495" name="Line Line" descr="Line Lin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13500000">
            <a:off x="19699403" y="5434860"/>
            <a:ext cx="4263424" cy="101602"/>
          </a:xfrm>
          <a:prstGeom prst="rect">
            <a:avLst/>
          </a:prstGeom>
          <a:ln w="12700">
            <a:miter lim="400000"/>
          </a:ln>
        </p:spPr>
      </p:pic>
      <p:sp>
        <p:nvSpPr>
          <p:cNvPr id="496" name="Invalid"/>
          <p:cNvSpPr txBox="1"/>
          <p:nvPr/>
        </p:nvSpPr>
        <p:spPr>
          <a:xfrm>
            <a:off x="21019368" y="2265233"/>
            <a:ext cx="1623491" cy="5542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solidFill>
                  <a:srgbClr val="B51600"/>
                </a:solidFill>
                <a:latin typeface="Copperplate"/>
                <a:ea typeface="Copperplate"/>
                <a:cs typeface="Copperplate"/>
                <a:sym typeface="Copperplate"/>
              </a:defRPr>
            </a:lvl1pPr>
          </a:lstStyle>
          <a:p>
            <a:pPr/>
            <a:r>
              <a:t>Invalid</a:t>
            </a:r>
          </a:p>
        </p:txBody>
      </p:sp>
      <p:grpSp>
        <p:nvGrpSpPr>
          <p:cNvPr id="509" name="Group"/>
          <p:cNvGrpSpPr/>
          <p:nvPr/>
        </p:nvGrpSpPr>
        <p:grpSpPr>
          <a:xfrm>
            <a:off x="21140859" y="2917265"/>
            <a:ext cx="1146223" cy="4570609"/>
            <a:chOff x="0" y="0"/>
            <a:chExt cx="1146221" cy="4570607"/>
          </a:xfrm>
        </p:grpSpPr>
        <p:grpSp>
          <p:nvGrpSpPr>
            <p:cNvPr id="499" name="A"/>
            <p:cNvGrpSpPr/>
            <p:nvPr/>
          </p:nvGrpSpPr>
          <p:grpSpPr>
            <a:xfrm>
              <a:off x="-1" y="3424387"/>
              <a:ext cx="1146223" cy="1146221"/>
              <a:chOff x="0" y="0"/>
              <a:chExt cx="1146221" cy="1146220"/>
            </a:xfrm>
          </p:grpSpPr>
          <p:sp>
            <p:nvSpPr>
              <p:cNvPr id="497" name="Circle"/>
              <p:cNvSpPr/>
              <p:nvPr/>
            </p:nvSpPr>
            <p:spPr>
              <a:xfrm>
                <a:off x="0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98" name="A"/>
              <p:cNvSpPr txBox="1"/>
              <p:nvPr/>
            </p:nvSpPr>
            <p:spPr>
              <a:xfrm>
                <a:off x="199609" y="259916"/>
                <a:ext cx="747003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502" name="T"/>
            <p:cNvGrpSpPr/>
            <p:nvPr/>
          </p:nvGrpSpPr>
          <p:grpSpPr>
            <a:xfrm>
              <a:off x="-1" y="1712193"/>
              <a:ext cx="1146223" cy="1146221"/>
              <a:chOff x="0" y="0"/>
              <a:chExt cx="1146221" cy="1146220"/>
            </a:xfrm>
          </p:grpSpPr>
          <p:sp>
            <p:nvSpPr>
              <p:cNvPr id="500" name="Circle"/>
              <p:cNvSpPr/>
              <p:nvPr/>
            </p:nvSpPr>
            <p:spPr>
              <a:xfrm>
                <a:off x="0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01" name="T"/>
              <p:cNvSpPr txBox="1"/>
              <p:nvPr/>
            </p:nvSpPr>
            <p:spPr>
              <a:xfrm>
                <a:off x="199609" y="259916"/>
                <a:ext cx="747003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505" name="B"/>
            <p:cNvGrpSpPr/>
            <p:nvPr/>
          </p:nvGrpSpPr>
          <p:grpSpPr>
            <a:xfrm>
              <a:off x="-1" y="-1"/>
              <a:ext cx="1146223" cy="1146220"/>
              <a:chOff x="0" y="0"/>
              <a:chExt cx="1146221" cy="1146218"/>
            </a:xfrm>
          </p:grpSpPr>
          <p:sp>
            <p:nvSpPr>
              <p:cNvPr id="503" name="Circle"/>
              <p:cNvSpPr/>
              <p:nvPr/>
            </p:nvSpPr>
            <p:spPr>
              <a:xfrm>
                <a:off x="0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04" name="B"/>
              <p:cNvSpPr txBox="1"/>
              <p:nvPr/>
            </p:nvSpPr>
            <p:spPr>
              <a:xfrm>
                <a:off x="199609" y="259916"/>
                <a:ext cx="747003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506" name="Connection Line"/>
            <p:cNvSpPr/>
            <p:nvPr/>
          </p:nvSpPr>
          <p:spPr>
            <a:xfrm>
              <a:off x="573109" y="2285302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507" name="Connection Line"/>
            <p:cNvSpPr/>
            <p:nvPr/>
          </p:nvSpPr>
          <p:spPr>
            <a:xfrm flipV="1">
              <a:off x="573109" y="573108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508" name="Connection Line"/>
            <p:cNvSpPr/>
            <p:nvPr/>
          </p:nvSpPr>
          <p:spPr>
            <a:xfrm flipV="1">
              <a:off x="573109" y="573108"/>
              <a:ext cx="2" cy="3424390"/>
            </a:xfrm>
            <a:prstGeom prst="line">
              <a:avLst/>
            </a:prstGeom>
            <a:noFill/>
            <a:ln w="50800" cap="flat">
              <a:solidFill>
                <a:srgbClr val="B516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512" name="Belief net 6: Node A has parent T, node T has parent B, node B has parent A"/>
          <p:cNvGrpSpPr/>
          <p:nvPr/>
        </p:nvGrpSpPr>
        <p:grpSpPr>
          <a:xfrm>
            <a:off x="20630176" y="7621220"/>
            <a:ext cx="1688653" cy="277192"/>
            <a:chOff x="0" y="0"/>
            <a:chExt cx="1688651" cy="277191"/>
          </a:xfrm>
        </p:grpSpPr>
        <p:sp>
          <p:nvSpPr>
            <p:cNvPr id="510" name="Rectangle"/>
            <p:cNvSpPr/>
            <p:nvPr/>
          </p:nvSpPr>
          <p:spPr>
            <a:xfrm>
              <a:off x="0" y="0"/>
              <a:ext cx="1688652" cy="2771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511" name="Belief net 6: Node A has parent T, node T has parent B, node B has parent A"/>
            <p:cNvSpPr txBox="1"/>
            <p:nvPr/>
          </p:nvSpPr>
          <p:spPr>
            <a:xfrm>
              <a:off x="0" y="-1"/>
              <a:ext cx="1688652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6: Node A has parent T, node T has parent B, node B has parent A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click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nodeType="click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after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nodeType="click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Class="entr" nodeType="after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Class="entr" nodeType="click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7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ntr" nodeType="click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Class="entr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Class="entr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Class="entr" nodeType="after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7" grpId="12"/>
      <p:bldP build="whole" bldLvl="1" animBg="1" rev="0" advAuto="0" spid="494" grpId="22"/>
      <p:bldP build="whole" bldLvl="1" animBg="1" rev="0" advAuto="0" spid="458" grpId="9"/>
      <p:bldP build="whole" bldLvl="1" animBg="1" rev="0" advAuto="0" spid="410" grpId="23"/>
      <p:bldP build="whole" bldLvl="1" animBg="1" rev="0" advAuto="0" spid="442" grpId="6"/>
      <p:bldP build="whole" bldLvl="1" animBg="1" rev="0" advAuto="0" spid="492" grpId="3"/>
      <p:bldP build="whole" bldLvl="1" animBg="1" rev="0" advAuto="0" spid="455" grpId="8"/>
      <p:bldP build="whole" bldLvl="1" animBg="1" rev="0" advAuto="0" spid="496" grpId="20"/>
      <p:bldP build="whole" bldLvl="1" animBg="1" rev="0" advAuto="0" spid="475" grpId="7"/>
      <p:bldP build="whole" bldLvl="1" animBg="1" rev="0" advAuto="0" spid="439" grpId="5"/>
      <p:bldP build="whole" bldLvl="1" animBg="1" rev="0" advAuto="0" spid="512" grpId="18"/>
      <p:bldP build="whole" bldLvl="1" animBg="1" rev="0" advAuto="0" spid="489" grpId="2"/>
      <p:bldP build="whole" bldLvl="1" animBg="1" rev="0" advAuto="0" spid="509" grpId="17"/>
      <p:bldP build="whole" bldLvl="1" animBg="1" rev="0" advAuto="0" spid="474" grpId="15"/>
      <p:bldP build="whole" bldLvl="1" animBg="1" rev="0" advAuto="0" spid="479" grpId="19"/>
      <p:bldP build="whole" bldLvl="1" animBg="1" rev="0" advAuto="0" spid="476" grpId="10"/>
      <p:bldP build="whole" bldLvl="1" animBg="1" rev="0" advAuto="0" spid="477" grpId="13"/>
      <p:bldP build="p" bldLvl="5" animBg="1" rev="0" advAuto="0" spid="412" grpId="1"/>
      <p:bldP build="whole" bldLvl="1" animBg="1" rev="0" advAuto="0" spid="471" grpId="14"/>
      <p:bldP build="whole" bldLvl="1" animBg="1" rev="0" advAuto="0" spid="493" grpId="4"/>
      <p:bldP build="whole" bldLvl="1" animBg="1" rev="0" advAuto="0" spid="495" grpId="21"/>
      <p:bldP build="whole" bldLvl="1" animBg="1" rev="0" advAuto="0" spid="424" grpId="11"/>
      <p:bldP build="whole" bldLvl="1" animBg="1" rev="0" advAuto="0" spid="478" grpId="16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Variations on the Watch Scenario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>
            <a:lvl1pPr defTabSz="764024">
              <a:defRPr sz="10400"/>
            </a:lvl1pPr>
          </a:lstStyle>
          <a:p>
            <a:pPr/>
            <a:r>
              <a:t>Variations on the Watch Scenario</a:t>
            </a:r>
          </a:p>
        </p:txBody>
      </p:sp>
      <p:sp>
        <p:nvSpPr>
          <p:cNvPr id="515" name="A valid belief network is only &quot;correct&quot; or &quot;incorrect&quot; with respect to a given joint distribution…"/>
          <p:cNvSpPr txBox="1"/>
          <p:nvPr>
            <p:ph type="body" sz="half" idx="1"/>
          </p:nvPr>
        </p:nvSpPr>
        <p:spPr>
          <a:xfrm>
            <a:off x="2667000" y="3615155"/>
            <a:ext cx="14727813" cy="8840391"/>
          </a:xfrm>
          <a:prstGeom prst="rect">
            <a:avLst/>
          </a:prstGeom>
        </p:spPr>
        <p:txBody>
          <a:bodyPr/>
          <a:lstStyle/>
          <a:p>
            <a:pPr/>
            <a:r>
              <a:t>A valid belief network is only "correct" or "incorrect" with respect to a given joint distribution</a:t>
            </a:r>
          </a:p>
          <a:p>
            <a:pPr/>
            <a:r>
              <a:t>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single network</a:t>
            </a:r>
            <a:r>
              <a:t> may be correct in one scenario and incorrect in another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Shared Watch Scenario: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Bob sets his watch to the time displayed by Alice's watch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Dice Watch Scenario: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Alice rolls a sixty-sided die and sets her watch's minutes to the number (minus 1) that comes up.  Bob does the same thing.</a:t>
            </a:r>
          </a:p>
        </p:txBody>
      </p:sp>
      <p:grpSp>
        <p:nvGrpSpPr>
          <p:cNvPr id="527" name="Group"/>
          <p:cNvGrpSpPr/>
          <p:nvPr/>
        </p:nvGrpSpPr>
        <p:grpSpPr>
          <a:xfrm>
            <a:off x="18194374" y="5902412"/>
            <a:ext cx="1146221" cy="4570609"/>
            <a:chOff x="0" y="0"/>
            <a:chExt cx="1146220" cy="4570607"/>
          </a:xfrm>
        </p:grpSpPr>
        <p:grpSp>
          <p:nvGrpSpPr>
            <p:cNvPr id="518" name="B"/>
            <p:cNvGrpSpPr/>
            <p:nvPr/>
          </p:nvGrpSpPr>
          <p:grpSpPr>
            <a:xfrm>
              <a:off x="-1" y="3424387"/>
              <a:ext cx="1146221" cy="1146221"/>
              <a:chOff x="0" y="0"/>
              <a:chExt cx="1146220" cy="1146220"/>
            </a:xfrm>
          </p:grpSpPr>
          <p:sp>
            <p:nvSpPr>
              <p:cNvPr id="516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17" name="B"/>
              <p:cNvSpPr txBox="1"/>
              <p:nvPr/>
            </p:nvSpPr>
            <p:spPr>
              <a:xfrm>
                <a:off x="199610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grpSp>
          <p:nvGrpSpPr>
            <p:cNvPr id="521" name="A"/>
            <p:cNvGrpSpPr/>
            <p:nvPr/>
          </p:nvGrpSpPr>
          <p:grpSpPr>
            <a:xfrm>
              <a:off x="-1" y="1712193"/>
              <a:ext cx="1146221" cy="1146221"/>
              <a:chOff x="0" y="0"/>
              <a:chExt cx="1146220" cy="1146220"/>
            </a:xfrm>
          </p:grpSpPr>
          <p:sp>
            <p:nvSpPr>
              <p:cNvPr id="519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20" name="A"/>
              <p:cNvSpPr txBox="1"/>
              <p:nvPr/>
            </p:nvSpPr>
            <p:spPr>
              <a:xfrm>
                <a:off x="199610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524" name="T"/>
            <p:cNvGrpSpPr/>
            <p:nvPr/>
          </p:nvGrpSpPr>
          <p:grpSpPr>
            <a:xfrm>
              <a:off x="-1" y="-1"/>
              <a:ext cx="1146221" cy="1146220"/>
              <a:chOff x="0" y="0"/>
              <a:chExt cx="1146220" cy="1146218"/>
            </a:xfrm>
          </p:grpSpPr>
          <p:sp>
            <p:nvSpPr>
              <p:cNvPr id="522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23" name="T"/>
              <p:cNvSpPr txBox="1"/>
              <p:nvPr/>
            </p:nvSpPr>
            <p:spPr>
              <a:xfrm>
                <a:off x="199610" y="259916"/>
                <a:ext cx="7470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sp>
          <p:nvSpPr>
            <p:cNvPr id="525" name="Connection Line"/>
            <p:cNvSpPr/>
            <p:nvPr/>
          </p:nvSpPr>
          <p:spPr>
            <a:xfrm>
              <a:off x="573108" y="2285302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526" name="Connection Line"/>
            <p:cNvSpPr/>
            <p:nvPr/>
          </p:nvSpPr>
          <p:spPr>
            <a:xfrm flipV="1">
              <a:off x="573108" y="573108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530" name="Belief net 2: B has parent A, A has parent T"/>
          <p:cNvGrpSpPr/>
          <p:nvPr/>
        </p:nvGrpSpPr>
        <p:grpSpPr>
          <a:xfrm>
            <a:off x="18162624" y="10606368"/>
            <a:ext cx="1209720" cy="277192"/>
            <a:chOff x="0" y="0"/>
            <a:chExt cx="1209718" cy="277191"/>
          </a:xfrm>
        </p:grpSpPr>
        <p:sp>
          <p:nvSpPr>
            <p:cNvPr id="528" name="Rectangle"/>
            <p:cNvSpPr/>
            <p:nvPr/>
          </p:nvSpPr>
          <p:spPr>
            <a:xfrm>
              <a:off x="0" y="0"/>
              <a:ext cx="1209719" cy="2771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529" name="Belief net 2: B has parent A, A has parent T"/>
            <p:cNvSpPr txBox="1"/>
            <p:nvPr/>
          </p:nvSpPr>
          <p:spPr>
            <a:xfrm>
              <a:off x="0" y="-1"/>
              <a:ext cx="1209719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2: B has parent A, A has parent T</a:t>
              </a:r>
            </a:p>
          </p:txBody>
        </p:sp>
      </p:grpSp>
      <p:grpSp>
        <p:nvGrpSpPr>
          <p:cNvPr id="542" name="Group"/>
          <p:cNvGrpSpPr/>
          <p:nvPr/>
        </p:nvGrpSpPr>
        <p:grpSpPr>
          <a:xfrm>
            <a:off x="20532185" y="4529485"/>
            <a:ext cx="3044456" cy="2858415"/>
            <a:chOff x="0" y="0"/>
            <a:chExt cx="3044454" cy="2858414"/>
          </a:xfrm>
        </p:grpSpPr>
        <p:grpSp>
          <p:nvGrpSpPr>
            <p:cNvPr id="533" name="A"/>
            <p:cNvGrpSpPr/>
            <p:nvPr/>
          </p:nvGrpSpPr>
          <p:grpSpPr>
            <a:xfrm>
              <a:off x="0" y="1712194"/>
              <a:ext cx="1146219" cy="1146221"/>
              <a:chOff x="0" y="0"/>
              <a:chExt cx="1146218" cy="1146220"/>
            </a:xfrm>
          </p:grpSpPr>
          <p:sp>
            <p:nvSpPr>
              <p:cNvPr id="531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32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536" name="T"/>
            <p:cNvGrpSpPr/>
            <p:nvPr/>
          </p:nvGrpSpPr>
          <p:grpSpPr>
            <a:xfrm>
              <a:off x="860556" y="-1"/>
              <a:ext cx="1146221" cy="1146220"/>
              <a:chOff x="0" y="0"/>
              <a:chExt cx="1146220" cy="1146218"/>
            </a:xfrm>
          </p:grpSpPr>
          <p:sp>
            <p:nvSpPr>
              <p:cNvPr id="534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35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539" name="B"/>
            <p:cNvGrpSpPr/>
            <p:nvPr/>
          </p:nvGrpSpPr>
          <p:grpSpPr>
            <a:xfrm>
              <a:off x="1898234" y="1712194"/>
              <a:ext cx="1146221" cy="1146221"/>
              <a:chOff x="0" y="0"/>
              <a:chExt cx="1146220" cy="1146220"/>
            </a:xfrm>
          </p:grpSpPr>
          <p:sp>
            <p:nvSpPr>
              <p:cNvPr id="537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38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540" name="Connection Line"/>
            <p:cNvSpPr/>
            <p:nvPr/>
          </p:nvSpPr>
          <p:spPr>
            <a:xfrm flipH="1">
              <a:off x="573108" y="573108"/>
              <a:ext cx="860559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541" name="Connection Line"/>
            <p:cNvSpPr/>
            <p:nvPr/>
          </p:nvSpPr>
          <p:spPr>
            <a:xfrm>
              <a:off x="1433665" y="573108"/>
              <a:ext cx="1037680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545" name="Belief net 1: A has parent T, B has parent T"/>
          <p:cNvGrpSpPr/>
          <p:nvPr/>
        </p:nvGrpSpPr>
        <p:grpSpPr>
          <a:xfrm>
            <a:off x="20500435" y="7521247"/>
            <a:ext cx="3107954" cy="188291"/>
            <a:chOff x="0" y="0"/>
            <a:chExt cx="3107953" cy="188289"/>
          </a:xfrm>
        </p:grpSpPr>
        <p:sp>
          <p:nvSpPr>
            <p:cNvPr id="543" name="Rectangle"/>
            <p:cNvSpPr/>
            <p:nvPr/>
          </p:nvSpPr>
          <p:spPr>
            <a:xfrm>
              <a:off x="0" y="0"/>
              <a:ext cx="3107953" cy="188290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544" name="Belief net 1: A has parent T, B has parent T"/>
            <p:cNvSpPr txBox="1"/>
            <p:nvPr/>
          </p:nvSpPr>
          <p:spPr>
            <a:xfrm>
              <a:off x="-1" y="0"/>
              <a:ext cx="3107955" cy="1882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1: A has parent T, B has parent T</a:t>
              </a:r>
            </a:p>
          </p:txBody>
        </p:sp>
      </p:grpSp>
      <p:grpSp>
        <p:nvGrpSpPr>
          <p:cNvPr id="555" name="Group"/>
          <p:cNvGrpSpPr/>
          <p:nvPr/>
        </p:nvGrpSpPr>
        <p:grpSpPr>
          <a:xfrm>
            <a:off x="20532185" y="8682804"/>
            <a:ext cx="3044456" cy="2858414"/>
            <a:chOff x="0" y="0"/>
            <a:chExt cx="3044454" cy="2858413"/>
          </a:xfrm>
        </p:grpSpPr>
        <p:grpSp>
          <p:nvGrpSpPr>
            <p:cNvPr id="548" name="A"/>
            <p:cNvGrpSpPr/>
            <p:nvPr/>
          </p:nvGrpSpPr>
          <p:grpSpPr>
            <a:xfrm>
              <a:off x="0" y="1712193"/>
              <a:ext cx="1146219" cy="1146221"/>
              <a:chOff x="0" y="0"/>
              <a:chExt cx="1146218" cy="1146220"/>
            </a:xfrm>
          </p:grpSpPr>
          <p:sp>
            <p:nvSpPr>
              <p:cNvPr id="546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47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551" name="T"/>
            <p:cNvGrpSpPr/>
            <p:nvPr/>
          </p:nvGrpSpPr>
          <p:grpSpPr>
            <a:xfrm>
              <a:off x="860556" y="0"/>
              <a:ext cx="1146221" cy="1146219"/>
              <a:chOff x="0" y="0"/>
              <a:chExt cx="1146220" cy="1146218"/>
            </a:xfrm>
          </p:grpSpPr>
          <p:sp>
            <p:nvSpPr>
              <p:cNvPr id="549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50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554" name="B"/>
            <p:cNvGrpSpPr/>
            <p:nvPr/>
          </p:nvGrpSpPr>
          <p:grpSpPr>
            <a:xfrm>
              <a:off x="1898234" y="1712193"/>
              <a:ext cx="1146221" cy="1146221"/>
              <a:chOff x="0" y="0"/>
              <a:chExt cx="1146220" cy="1146220"/>
            </a:xfrm>
          </p:grpSpPr>
          <p:sp>
            <p:nvSpPr>
              <p:cNvPr id="552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53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</p:grpSp>
      <p:grpSp>
        <p:nvGrpSpPr>
          <p:cNvPr id="558" name="Belief net 3: T, A, and B have no parents"/>
          <p:cNvGrpSpPr/>
          <p:nvPr/>
        </p:nvGrpSpPr>
        <p:grpSpPr>
          <a:xfrm>
            <a:off x="20500435" y="11674564"/>
            <a:ext cx="3107954" cy="188292"/>
            <a:chOff x="0" y="0"/>
            <a:chExt cx="3107953" cy="188291"/>
          </a:xfrm>
        </p:grpSpPr>
        <p:sp>
          <p:nvSpPr>
            <p:cNvPr id="556" name="Rectangle"/>
            <p:cNvSpPr/>
            <p:nvPr/>
          </p:nvSpPr>
          <p:spPr>
            <a:xfrm>
              <a:off x="0" y="0"/>
              <a:ext cx="3107953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557" name="Belief net 3: T, A, and B have no parents"/>
            <p:cNvSpPr txBox="1"/>
            <p:nvPr/>
          </p:nvSpPr>
          <p:spPr>
            <a:xfrm>
              <a:off x="-1" y="-1"/>
              <a:ext cx="3107955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3: T, A, and B have no parents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45" grpId="3"/>
      <p:bldP build="p" bldLvl="5" animBg="1" rev="0" advAuto="0" spid="515" grpId="1"/>
      <p:bldP build="whole" bldLvl="1" animBg="1" rev="0" advAuto="0" spid="527" grpId="4"/>
      <p:bldP build="whole" bldLvl="1" animBg="1" rev="0" advAuto="0" spid="558" grpId="7"/>
      <p:bldP build="whole" bldLvl="1" animBg="1" rev="0" advAuto="0" spid="530" grpId="5"/>
      <p:bldP build="whole" bldLvl="1" animBg="1" rev="0" advAuto="0" spid="542" grpId="2"/>
      <p:bldP build="whole" bldLvl="1" animBg="1" rev="0" advAuto="0" spid="555" grpId="6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50" name="example text here…"/>
          <p:cNvSpPr txBox="1"/>
          <p:nvPr>
            <p:ph type="body" sz="half" idx="1"/>
          </p:nvPr>
        </p:nvSpPr>
        <p:spPr>
          <a:xfrm>
            <a:off x="2667000" y="5787221"/>
            <a:ext cx="19050000" cy="6724641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5E5E5E"/>
                </a:solidFill>
              </a:rPr>
              <a:t>text </a:t>
            </a:r>
            <a:r>
              <a:rPr>
                <a:solidFill>
                  <a:srgbClr val="0076BA"/>
                </a:solidFill>
              </a:rPr>
              <a:t>here</a:t>
            </a:r>
            <a:endParaRPr>
              <a:solidFill>
                <a:srgbClr val="0076BA"/>
              </a:solidFill>
            </a:endParaRPr>
          </a:p>
          <a:p>
            <a:pPr lvl="1">
              <a:def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likelihood</a:t>
            </a:r>
          </a:p>
          <a:p>
            <a:pPr lvl="1">
              <a:defRPr>
                <a:solidFill>
                  <a:srgbClr val="0270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prior</a:t>
            </a:r>
          </a:p>
        </p:txBody>
      </p:sp>
      <p:grpSp>
        <p:nvGrpSpPr>
          <p:cNvPr id="153" name="Definition:  A function   is a linear function of   if it can be written as"/>
          <p:cNvGrpSpPr/>
          <p:nvPr/>
        </p:nvGrpSpPr>
        <p:grpSpPr>
          <a:xfrm>
            <a:off x="2792604" y="3561184"/>
            <a:ext cx="19050002" cy="2086293"/>
            <a:chOff x="0" y="0"/>
            <a:chExt cx="19050001" cy="2086292"/>
          </a:xfrm>
        </p:grpSpPr>
        <p:sp>
          <p:nvSpPr>
            <p:cNvPr id="151" name="Rectangle"/>
            <p:cNvSpPr/>
            <p:nvPr/>
          </p:nvSpPr>
          <p:spPr>
            <a:xfrm>
              <a:off x="0" y="32069"/>
              <a:ext cx="19050002" cy="2022155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52" name="Definition:  A function   is a linear function of   if it can be written as"/>
            <p:cNvSpPr txBox="1"/>
            <p:nvPr/>
          </p:nvSpPr>
          <p:spPr>
            <a:xfrm>
              <a:off x="6350" y="0"/>
              <a:ext cx="19037302" cy="208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04800" tIns="304800" rIns="304800" bIns="304800" numCol="1" anchor="ctr">
              <a:spAutoFit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Definition: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b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</a:b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 function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is a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linear function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 it can be written as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5000"/>
            </a:p>
          </p:txBody>
        </p:sp>
      </p:grpSp>
      <p:sp>
        <p:nvSpPr>
          <p:cNvPr id="154" name="Questions:…"/>
          <p:cNvSpPr txBox="1"/>
          <p:nvPr/>
        </p:nvSpPr>
        <p:spPr>
          <a:xfrm>
            <a:off x="9266163" y="5904896"/>
            <a:ext cx="6534817" cy="700833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can be literally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function, then what is the solution?</a:t>
            </a:r>
          </a:p>
          <a:p>
            <a:pPr lvl="1" marL="1000125" indent="-555625" algn="l">
              <a:spcBef>
                <a:spcPts val="1200"/>
              </a:spcBef>
              <a:buSzPct val="75000"/>
              <a:buChar char="•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that desirable?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could we do instead?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are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squaring</a:t>
            </a:r>
            <a:r>
              <a:t> the difference?</a:t>
            </a:r>
          </a:p>
        </p:txBody>
      </p:sp>
      <p:sp>
        <p:nvSpPr>
          <p:cNvPr id="155" name="(Image: Goodfellow 2016)"/>
          <p:cNvSpPr txBox="1"/>
          <p:nvPr/>
        </p:nvSpPr>
        <p:spPr>
          <a:xfrm>
            <a:off x="18717668" y="12413477"/>
            <a:ext cx="3644011" cy="5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(Image: Goodfellow 2016)</a:t>
            </a:r>
          </a:p>
        </p:txBody>
      </p:sp>
      <p:sp>
        <p:nvSpPr>
          <p:cNvPr id="156" name="Rectangle"/>
          <p:cNvSpPr/>
          <p:nvPr/>
        </p:nvSpPr>
        <p:spPr>
          <a:xfrm>
            <a:off x="3552873" y="8627453"/>
            <a:ext cx="3082417" cy="1044177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4" grpId="2"/>
      <p:bldP build="whole" bldLvl="1" animBg="1" rev="0" advAuto="0" spid="153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Variations on the Clock Scenario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>
            <a:lvl1pPr defTabSz="780454">
              <a:defRPr sz="10600"/>
            </a:lvl1pPr>
          </a:lstStyle>
          <a:p>
            <a:pPr/>
            <a:r>
              <a:t>Variations on the Clock Scenario</a:t>
            </a:r>
          </a:p>
        </p:txBody>
      </p:sp>
      <p:sp>
        <p:nvSpPr>
          <p:cNvPr id="561" name="A valid belief network is only &quot;correct&quot; or &quot;incorrect&quot; with respect to a given joint distribution…"/>
          <p:cNvSpPr txBox="1"/>
          <p:nvPr>
            <p:ph type="body" sz="half" idx="1"/>
          </p:nvPr>
        </p:nvSpPr>
        <p:spPr>
          <a:xfrm>
            <a:off x="2667000" y="3615155"/>
            <a:ext cx="14727813" cy="8840391"/>
          </a:xfrm>
          <a:prstGeom prst="rect">
            <a:avLst/>
          </a:prstGeom>
        </p:spPr>
        <p:txBody>
          <a:bodyPr/>
          <a:lstStyle/>
          <a:p>
            <a:pPr/>
            <a:r>
              <a:t>A valid belief network is only "correct" or "incorrect" with respect to a given joint distribution</a:t>
            </a:r>
          </a:p>
          <a:p>
            <a:pPr/>
            <a:r>
              <a:t>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single network</a:t>
            </a:r>
            <a:r>
              <a:t> may be correct in one scenario and incorrect in another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Shared Clock Scenario: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Bob sets his clock to the time displayed by Alice's clock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Dice Clock Scenario: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Alice rolls a sixty-sided die and sets her clock's minutes to the number (minus 1) that comes up.  Bob does the same thing.</a:t>
            </a:r>
          </a:p>
        </p:txBody>
      </p:sp>
      <p:grpSp>
        <p:nvGrpSpPr>
          <p:cNvPr id="573" name="Group"/>
          <p:cNvGrpSpPr/>
          <p:nvPr/>
        </p:nvGrpSpPr>
        <p:grpSpPr>
          <a:xfrm>
            <a:off x="18194374" y="5902412"/>
            <a:ext cx="1146221" cy="4570609"/>
            <a:chOff x="0" y="0"/>
            <a:chExt cx="1146220" cy="4570607"/>
          </a:xfrm>
        </p:grpSpPr>
        <p:grpSp>
          <p:nvGrpSpPr>
            <p:cNvPr id="564" name="B"/>
            <p:cNvGrpSpPr/>
            <p:nvPr/>
          </p:nvGrpSpPr>
          <p:grpSpPr>
            <a:xfrm>
              <a:off x="-1" y="3424387"/>
              <a:ext cx="1146221" cy="1146221"/>
              <a:chOff x="0" y="0"/>
              <a:chExt cx="1146220" cy="1146220"/>
            </a:xfrm>
          </p:grpSpPr>
          <p:sp>
            <p:nvSpPr>
              <p:cNvPr id="562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63" name="B"/>
              <p:cNvSpPr txBox="1"/>
              <p:nvPr/>
            </p:nvSpPr>
            <p:spPr>
              <a:xfrm>
                <a:off x="199610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grpSp>
          <p:nvGrpSpPr>
            <p:cNvPr id="567" name="A"/>
            <p:cNvGrpSpPr/>
            <p:nvPr/>
          </p:nvGrpSpPr>
          <p:grpSpPr>
            <a:xfrm>
              <a:off x="-1" y="1712193"/>
              <a:ext cx="1146221" cy="1146221"/>
              <a:chOff x="0" y="0"/>
              <a:chExt cx="1146220" cy="1146220"/>
            </a:xfrm>
          </p:grpSpPr>
          <p:sp>
            <p:nvSpPr>
              <p:cNvPr id="565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66" name="A"/>
              <p:cNvSpPr txBox="1"/>
              <p:nvPr/>
            </p:nvSpPr>
            <p:spPr>
              <a:xfrm>
                <a:off x="199610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570" name="T"/>
            <p:cNvGrpSpPr/>
            <p:nvPr/>
          </p:nvGrpSpPr>
          <p:grpSpPr>
            <a:xfrm>
              <a:off x="-1" y="-1"/>
              <a:ext cx="1146221" cy="1146220"/>
              <a:chOff x="0" y="0"/>
              <a:chExt cx="1146220" cy="1146218"/>
            </a:xfrm>
          </p:grpSpPr>
          <p:sp>
            <p:nvSpPr>
              <p:cNvPr id="568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69" name="T"/>
              <p:cNvSpPr txBox="1"/>
              <p:nvPr/>
            </p:nvSpPr>
            <p:spPr>
              <a:xfrm>
                <a:off x="199610" y="259916"/>
                <a:ext cx="7470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sp>
          <p:nvSpPr>
            <p:cNvPr id="571" name="Connection Line"/>
            <p:cNvSpPr/>
            <p:nvPr/>
          </p:nvSpPr>
          <p:spPr>
            <a:xfrm>
              <a:off x="573108" y="2285302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572" name="Connection Line"/>
            <p:cNvSpPr/>
            <p:nvPr/>
          </p:nvSpPr>
          <p:spPr>
            <a:xfrm flipV="1">
              <a:off x="573108" y="573108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585" name="Group"/>
          <p:cNvGrpSpPr/>
          <p:nvPr/>
        </p:nvGrpSpPr>
        <p:grpSpPr>
          <a:xfrm>
            <a:off x="20532185" y="4529485"/>
            <a:ext cx="3044456" cy="2858415"/>
            <a:chOff x="0" y="0"/>
            <a:chExt cx="3044454" cy="2858414"/>
          </a:xfrm>
        </p:grpSpPr>
        <p:grpSp>
          <p:nvGrpSpPr>
            <p:cNvPr id="576" name="A"/>
            <p:cNvGrpSpPr/>
            <p:nvPr/>
          </p:nvGrpSpPr>
          <p:grpSpPr>
            <a:xfrm>
              <a:off x="0" y="1712194"/>
              <a:ext cx="1146219" cy="1146221"/>
              <a:chOff x="0" y="0"/>
              <a:chExt cx="1146218" cy="1146220"/>
            </a:xfrm>
          </p:grpSpPr>
          <p:sp>
            <p:nvSpPr>
              <p:cNvPr id="574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75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579" name="T"/>
            <p:cNvGrpSpPr/>
            <p:nvPr/>
          </p:nvGrpSpPr>
          <p:grpSpPr>
            <a:xfrm>
              <a:off x="860556" y="-1"/>
              <a:ext cx="1146221" cy="1146220"/>
              <a:chOff x="0" y="0"/>
              <a:chExt cx="1146220" cy="1146218"/>
            </a:xfrm>
          </p:grpSpPr>
          <p:sp>
            <p:nvSpPr>
              <p:cNvPr id="577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78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582" name="B"/>
            <p:cNvGrpSpPr/>
            <p:nvPr/>
          </p:nvGrpSpPr>
          <p:grpSpPr>
            <a:xfrm>
              <a:off x="1898234" y="1712194"/>
              <a:ext cx="1146221" cy="1146221"/>
              <a:chOff x="0" y="0"/>
              <a:chExt cx="1146220" cy="1146220"/>
            </a:xfrm>
          </p:grpSpPr>
          <p:sp>
            <p:nvSpPr>
              <p:cNvPr id="580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81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583" name="Connection Line"/>
            <p:cNvSpPr/>
            <p:nvPr/>
          </p:nvSpPr>
          <p:spPr>
            <a:xfrm flipH="1">
              <a:off x="573108" y="573108"/>
              <a:ext cx="860559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584" name="Connection Line"/>
            <p:cNvSpPr/>
            <p:nvPr/>
          </p:nvSpPr>
          <p:spPr>
            <a:xfrm>
              <a:off x="1433665" y="573108"/>
              <a:ext cx="1037680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595" name="Group"/>
          <p:cNvGrpSpPr/>
          <p:nvPr/>
        </p:nvGrpSpPr>
        <p:grpSpPr>
          <a:xfrm>
            <a:off x="20532185" y="8682804"/>
            <a:ext cx="3044456" cy="2858414"/>
            <a:chOff x="0" y="0"/>
            <a:chExt cx="3044454" cy="2858413"/>
          </a:xfrm>
        </p:grpSpPr>
        <p:grpSp>
          <p:nvGrpSpPr>
            <p:cNvPr id="588" name="A"/>
            <p:cNvGrpSpPr/>
            <p:nvPr/>
          </p:nvGrpSpPr>
          <p:grpSpPr>
            <a:xfrm>
              <a:off x="0" y="1712193"/>
              <a:ext cx="1146219" cy="1146221"/>
              <a:chOff x="0" y="0"/>
              <a:chExt cx="1146218" cy="1146220"/>
            </a:xfrm>
          </p:grpSpPr>
          <p:sp>
            <p:nvSpPr>
              <p:cNvPr id="586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87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591" name="T"/>
            <p:cNvGrpSpPr/>
            <p:nvPr/>
          </p:nvGrpSpPr>
          <p:grpSpPr>
            <a:xfrm>
              <a:off x="860556" y="0"/>
              <a:ext cx="1146221" cy="1146219"/>
              <a:chOff x="0" y="0"/>
              <a:chExt cx="1146220" cy="1146218"/>
            </a:xfrm>
          </p:grpSpPr>
          <p:sp>
            <p:nvSpPr>
              <p:cNvPr id="589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90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594" name="B"/>
            <p:cNvGrpSpPr/>
            <p:nvPr/>
          </p:nvGrpSpPr>
          <p:grpSpPr>
            <a:xfrm>
              <a:off x="1898234" y="1712193"/>
              <a:ext cx="1146221" cy="1146221"/>
              <a:chOff x="0" y="0"/>
              <a:chExt cx="1146220" cy="1146220"/>
            </a:xfrm>
          </p:grpSpPr>
          <p:sp>
            <p:nvSpPr>
              <p:cNvPr id="592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93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95" grpId="4"/>
      <p:bldP build="whole" bldLvl="1" animBg="1" rev="0" advAuto="0" spid="585" grpId="2"/>
      <p:bldP build="whole" bldLvl="1" animBg="1" rev="0" advAuto="0" spid="573" grpId="3"/>
      <p:bldP build="p" bldLvl="5" animBg="1" rev="0" advAuto="0" spid="561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Fire Alarm Scenario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Fire Alarm Scenario</a:t>
            </a:r>
          </a:p>
        </p:txBody>
      </p:sp>
      <p:sp>
        <p:nvSpPr>
          <p:cNvPr id="598" name="Agent wants to deduce whether there is a fire in the building next door…"/>
          <p:cNvSpPr txBox="1"/>
          <p:nvPr>
            <p:ph type="body" sz="half" idx="1"/>
          </p:nvPr>
        </p:nvSpPr>
        <p:spPr>
          <a:xfrm>
            <a:off x="1954740" y="3643312"/>
            <a:ext cx="12085488" cy="8840393"/>
          </a:xfrm>
          <a:prstGeom prst="rect">
            <a:avLst/>
          </a:prstGeom>
        </p:spPr>
        <p:txBody>
          <a:bodyPr/>
          <a:lstStyle/>
          <a:p>
            <a:pPr/>
            <a:r>
              <a:t>Agent wants to deduce whether there is a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t> in the building next door</a:t>
            </a:r>
          </a:p>
          <a:p>
            <a:pPr/>
            <a:r>
              <a:t>The fire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t> detects heat from fires</a:t>
            </a:r>
          </a:p>
          <a:p>
            <a:pPr lvl="2">
              <a:spcBef>
                <a:spcPts val="2400"/>
              </a:spcBef>
            </a:pPr>
            <a:r>
              <a:t>But it can also be set off by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t> </a:t>
            </a:r>
          </a:p>
          <a:p>
            <a:pPr/>
            <a:r>
              <a:t>A fire causes visible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smoke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People usually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leave</a:t>
            </a:r>
            <a:r>
              <a:t> the building as a group when the fire alarm goes off</a:t>
            </a:r>
          </a:p>
          <a:p>
            <a:pPr/>
            <a:r>
              <a:t>When lots of people leave the building, our friend will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tell</a:t>
            </a:r>
            <a:r>
              <a:t> us (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report</a:t>
            </a:r>
            <a:r>
              <a:t> to us)</a:t>
            </a:r>
          </a:p>
        </p:txBody>
      </p:sp>
      <p:grpSp>
        <p:nvGrpSpPr>
          <p:cNvPr id="601" name="Tampering"/>
          <p:cNvGrpSpPr/>
          <p:nvPr/>
        </p:nvGrpSpPr>
        <p:grpSpPr>
          <a:xfrm>
            <a:off x="14671075" y="4301797"/>
            <a:ext cx="2608691" cy="1270003"/>
            <a:chOff x="0" y="0"/>
            <a:chExt cx="2608689" cy="1270002"/>
          </a:xfrm>
        </p:grpSpPr>
        <p:sp>
          <p:nvSpPr>
            <p:cNvPr id="599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00" name="Tampering"/>
            <p:cNvSpPr txBox="1"/>
            <p:nvPr/>
          </p:nvSpPr>
          <p:spPr>
            <a:xfrm>
              <a:off x="413783" y="74157"/>
              <a:ext cx="1781124" cy="11216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Tampering</a:t>
              </a:r>
            </a:p>
          </p:txBody>
        </p:sp>
      </p:grpSp>
      <p:grpSp>
        <p:nvGrpSpPr>
          <p:cNvPr id="604" name="Alarm"/>
          <p:cNvGrpSpPr/>
          <p:nvPr/>
        </p:nvGrpSpPr>
        <p:grpSpPr>
          <a:xfrm>
            <a:off x="16255231" y="6468490"/>
            <a:ext cx="2608691" cy="1270003"/>
            <a:chOff x="0" y="0"/>
            <a:chExt cx="2608689" cy="1270002"/>
          </a:xfrm>
        </p:grpSpPr>
        <p:sp>
          <p:nvSpPr>
            <p:cNvPr id="602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03" name="Alarm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Alarm</a:t>
              </a:r>
            </a:p>
          </p:txBody>
        </p:sp>
      </p:grpSp>
      <p:grpSp>
        <p:nvGrpSpPr>
          <p:cNvPr id="607" name="Fire"/>
          <p:cNvGrpSpPr/>
          <p:nvPr/>
        </p:nvGrpSpPr>
        <p:grpSpPr>
          <a:xfrm>
            <a:off x="17942363" y="4301797"/>
            <a:ext cx="2608691" cy="1270003"/>
            <a:chOff x="0" y="0"/>
            <a:chExt cx="2608689" cy="1270002"/>
          </a:xfrm>
        </p:grpSpPr>
        <p:sp>
          <p:nvSpPr>
            <p:cNvPr id="605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06" name="Fire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Fire</a:t>
              </a:r>
            </a:p>
          </p:txBody>
        </p:sp>
      </p:grpSp>
      <p:grpSp>
        <p:nvGrpSpPr>
          <p:cNvPr id="610" name="Smoke"/>
          <p:cNvGrpSpPr/>
          <p:nvPr/>
        </p:nvGrpSpPr>
        <p:grpSpPr>
          <a:xfrm>
            <a:off x="20185927" y="6468490"/>
            <a:ext cx="2608691" cy="1270003"/>
            <a:chOff x="0" y="0"/>
            <a:chExt cx="2608689" cy="1270002"/>
          </a:xfrm>
        </p:grpSpPr>
        <p:sp>
          <p:nvSpPr>
            <p:cNvPr id="608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09" name="Smoke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Smoke</a:t>
              </a:r>
            </a:p>
          </p:txBody>
        </p:sp>
      </p:grpSp>
      <p:grpSp>
        <p:nvGrpSpPr>
          <p:cNvPr id="613" name="Leaving"/>
          <p:cNvGrpSpPr/>
          <p:nvPr/>
        </p:nvGrpSpPr>
        <p:grpSpPr>
          <a:xfrm>
            <a:off x="16255231" y="8696587"/>
            <a:ext cx="2608691" cy="1270003"/>
            <a:chOff x="0" y="0"/>
            <a:chExt cx="2608689" cy="1270002"/>
          </a:xfrm>
        </p:grpSpPr>
        <p:sp>
          <p:nvSpPr>
            <p:cNvPr id="611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12" name="Leaving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Leaving</a:t>
              </a:r>
            </a:p>
          </p:txBody>
        </p:sp>
      </p:grpSp>
      <p:grpSp>
        <p:nvGrpSpPr>
          <p:cNvPr id="616" name="Report"/>
          <p:cNvGrpSpPr/>
          <p:nvPr/>
        </p:nvGrpSpPr>
        <p:grpSpPr>
          <a:xfrm>
            <a:off x="16255231" y="10924685"/>
            <a:ext cx="2608691" cy="1270003"/>
            <a:chOff x="0" y="0"/>
            <a:chExt cx="2608689" cy="1270002"/>
          </a:xfrm>
        </p:grpSpPr>
        <p:sp>
          <p:nvSpPr>
            <p:cNvPr id="614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15" name="Report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Report</a:t>
              </a:r>
            </a:p>
          </p:txBody>
        </p:sp>
      </p:grpSp>
      <p:sp>
        <p:nvSpPr>
          <p:cNvPr id="622" name="Connection Line"/>
          <p:cNvSpPr/>
          <p:nvPr/>
        </p:nvSpPr>
        <p:spPr>
          <a:xfrm>
            <a:off x="16433752" y="5563672"/>
            <a:ext cx="667437" cy="9128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623" name="Connection Line"/>
          <p:cNvSpPr/>
          <p:nvPr/>
        </p:nvSpPr>
        <p:spPr>
          <a:xfrm>
            <a:off x="17559576" y="7770240"/>
            <a:ext cx="1" cy="894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0" h="21600" fill="norm" stroke="1" extrusionOk="0">
                <a:moveTo>
                  <a:pt x="0" y="21600"/>
                </a:moveTo>
                <a:cubicBezTo>
                  <a:pt x="0" y="14400"/>
                  <a:pt x="0" y="7200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624" name="Connection Line"/>
          <p:cNvSpPr/>
          <p:nvPr/>
        </p:nvSpPr>
        <p:spPr>
          <a:xfrm>
            <a:off x="19860920" y="5529965"/>
            <a:ext cx="1015160" cy="9803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625" name="Connection Line"/>
          <p:cNvSpPr/>
          <p:nvPr/>
        </p:nvSpPr>
        <p:spPr>
          <a:xfrm>
            <a:off x="18044016" y="5558908"/>
            <a:ext cx="718277" cy="9224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626" name="Connection Line"/>
          <p:cNvSpPr/>
          <p:nvPr/>
        </p:nvSpPr>
        <p:spPr>
          <a:xfrm>
            <a:off x="17559576" y="9998337"/>
            <a:ext cx="1" cy="8945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21600" y="14400"/>
                  <a:pt x="21600" y="7200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5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5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5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07" grpId="2"/>
      <p:bldP build="whole" bldLvl="1" animBg="1" rev="0" advAuto="0" spid="623" grpId="9"/>
      <p:bldP build="whole" bldLvl="1" animBg="1" rev="0" advAuto="0" spid="601" grpId="5"/>
      <p:bldP build="whole" bldLvl="1" animBg="1" rev="0" advAuto="0" spid="616" grpId="12"/>
      <p:bldP build="p" bldLvl="5" animBg="1" rev="0" advAuto="0" spid="598" grpId="1"/>
      <p:bldP build="whole" bldLvl="1" animBg="1" rev="0" advAuto="0" spid="625" grpId="3"/>
      <p:bldP build="whole" bldLvl="1" animBg="1" rev="0" advAuto="0" spid="622" grpId="6"/>
      <p:bldP build="whole" bldLvl="1" animBg="1" rev="0" advAuto="0" spid="626" grpId="11"/>
      <p:bldP build="whole" bldLvl="1" animBg="1" rev="0" advAuto="0" spid="613" grpId="10"/>
      <p:bldP build="whole" bldLvl="1" animBg="1" rev="0" advAuto="0" spid="624" grpId="7"/>
      <p:bldP build="whole" bldLvl="1" animBg="1" rev="0" advAuto="0" spid="604" grpId="4"/>
      <p:bldP build="whole" bldLvl="1" animBg="1" rev="0" advAuto="0" spid="610" grpId="8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Conditional Probabilitie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Conditional Probabilities</a:t>
            </a:r>
          </a:p>
        </p:txBody>
      </p:sp>
      <p:sp>
        <p:nvSpPr>
          <p:cNvPr id="629" name="Theorem: Every node is independent of its non-descendants, conditional only on its parents:…"/>
          <p:cNvSpPr txBox="1"/>
          <p:nvPr>
            <p:ph type="body" sz="half" idx="1"/>
          </p:nvPr>
        </p:nvSpPr>
        <p:spPr>
          <a:xfrm>
            <a:off x="620316" y="6939453"/>
            <a:ext cx="14526867" cy="6050647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 defTabSz="681870">
              <a:spcBef>
                <a:spcPts val="2900"/>
              </a:spcBef>
              <a:buSzTx/>
              <a:buNone/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Theorem: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Every node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its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non-descendants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only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on its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parents:</a:t>
            </a:r>
            <a:endParaRPr>
              <a:solidFill>
                <a:srgbClr val="C82506"/>
              </a:solidFill>
            </a:endParaRPr>
          </a:p>
          <a:p>
            <a:pPr lvl="1" marL="876219" indent="-507284" defTabSz="681870">
              <a:spcBef>
                <a:spcPts val="1900"/>
              </a:spcBef>
              <a:defRPr sz="3600"/>
            </a:pPr>
            <a:r>
              <a:t>Node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is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</a:t>
            </a:r>
            <a:r>
              <a:t> of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if a directed edge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exists</a:t>
            </a:r>
          </a:p>
          <a:p>
            <a:pPr lvl="1" marL="876219" indent="-507284" defTabSz="681870">
              <a:spcBef>
                <a:spcPts val="1900"/>
              </a:spcBef>
              <a:defRPr sz="3600"/>
            </a:pPr>
            <a:r>
              <a:t>Node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is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descendant</a:t>
            </a:r>
            <a:r>
              <a:t> of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if there exists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directed path</a:t>
            </a:r>
            <a:r>
              <a:t> from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to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</a:p>
          <a:p>
            <a:pPr lvl="1" marL="876219" indent="-507284" defTabSz="681870">
              <a:spcBef>
                <a:spcPts val="1900"/>
              </a:spcBef>
              <a:defRPr sz="3600"/>
            </a:pPr>
            <a:r>
              <a:t>Node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is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non-descendant</a:t>
            </a:r>
            <a:r>
              <a:t> of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if there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does not exist</a:t>
            </a:r>
            <a:r>
              <a:t> a directed path from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to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endParaRPr sz="4151"/>
          </a:p>
        </p:txBody>
      </p:sp>
      <p:grpSp>
        <p:nvGrpSpPr>
          <p:cNvPr id="632" name="Tampering"/>
          <p:cNvGrpSpPr/>
          <p:nvPr/>
        </p:nvGrpSpPr>
        <p:grpSpPr>
          <a:xfrm>
            <a:off x="15420587" y="3880899"/>
            <a:ext cx="2608691" cy="1270003"/>
            <a:chOff x="0" y="0"/>
            <a:chExt cx="2608689" cy="1270002"/>
          </a:xfrm>
        </p:grpSpPr>
        <p:sp>
          <p:nvSpPr>
            <p:cNvPr id="630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31" name="Tampering"/>
            <p:cNvSpPr txBox="1"/>
            <p:nvPr/>
          </p:nvSpPr>
          <p:spPr>
            <a:xfrm>
              <a:off x="413783" y="74157"/>
              <a:ext cx="1781124" cy="11216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Tampering</a:t>
              </a:r>
            </a:p>
          </p:txBody>
        </p:sp>
      </p:grpSp>
      <p:grpSp>
        <p:nvGrpSpPr>
          <p:cNvPr id="635" name="Alarm"/>
          <p:cNvGrpSpPr/>
          <p:nvPr/>
        </p:nvGrpSpPr>
        <p:grpSpPr>
          <a:xfrm>
            <a:off x="17004743" y="6047592"/>
            <a:ext cx="2608691" cy="1270003"/>
            <a:chOff x="0" y="0"/>
            <a:chExt cx="2608689" cy="1270002"/>
          </a:xfrm>
        </p:grpSpPr>
        <p:sp>
          <p:nvSpPr>
            <p:cNvPr id="633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34" name="Alarm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Alarm</a:t>
              </a:r>
            </a:p>
          </p:txBody>
        </p:sp>
      </p:grpSp>
      <p:grpSp>
        <p:nvGrpSpPr>
          <p:cNvPr id="638" name="Fire"/>
          <p:cNvGrpSpPr/>
          <p:nvPr/>
        </p:nvGrpSpPr>
        <p:grpSpPr>
          <a:xfrm>
            <a:off x="18691876" y="3880899"/>
            <a:ext cx="2608691" cy="1270003"/>
            <a:chOff x="0" y="0"/>
            <a:chExt cx="2608689" cy="1270002"/>
          </a:xfrm>
        </p:grpSpPr>
        <p:sp>
          <p:nvSpPr>
            <p:cNvPr id="636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37" name="Fire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Fire</a:t>
              </a:r>
            </a:p>
          </p:txBody>
        </p:sp>
      </p:grpSp>
      <p:grpSp>
        <p:nvGrpSpPr>
          <p:cNvPr id="641" name="Smoke"/>
          <p:cNvGrpSpPr/>
          <p:nvPr/>
        </p:nvGrpSpPr>
        <p:grpSpPr>
          <a:xfrm>
            <a:off x="20935438" y="6047592"/>
            <a:ext cx="2608693" cy="1270003"/>
            <a:chOff x="0" y="0"/>
            <a:chExt cx="2608692" cy="1270002"/>
          </a:xfrm>
        </p:grpSpPr>
        <p:sp>
          <p:nvSpPr>
            <p:cNvPr id="639" name="Oval"/>
            <p:cNvSpPr/>
            <p:nvPr/>
          </p:nvSpPr>
          <p:spPr>
            <a:xfrm>
              <a:off x="-1" y="-1"/>
              <a:ext cx="2608694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40" name="Smoke"/>
            <p:cNvSpPr txBox="1"/>
            <p:nvPr/>
          </p:nvSpPr>
          <p:spPr>
            <a:xfrm>
              <a:off x="413783" y="321807"/>
              <a:ext cx="1781125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Smoke</a:t>
              </a:r>
            </a:p>
          </p:txBody>
        </p:sp>
      </p:grpSp>
      <p:grpSp>
        <p:nvGrpSpPr>
          <p:cNvPr id="644" name="Leaving"/>
          <p:cNvGrpSpPr/>
          <p:nvPr/>
        </p:nvGrpSpPr>
        <p:grpSpPr>
          <a:xfrm>
            <a:off x="17004743" y="8275688"/>
            <a:ext cx="2608691" cy="1270003"/>
            <a:chOff x="0" y="0"/>
            <a:chExt cx="2608689" cy="1270002"/>
          </a:xfrm>
        </p:grpSpPr>
        <p:sp>
          <p:nvSpPr>
            <p:cNvPr id="642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43" name="Leaving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Leaving</a:t>
              </a:r>
            </a:p>
          </p:txBody>
        </p:sp>
      </p:grpSp>
      <p:grpSp>
        <p:nvGrpSpPr>
          <p:cNvPr id="647" name="Report"/>
          <p:cNvGrpSpPr/>
          <p:nvPr/>
        </p:nvGrpSpPr>
        <p:grpSpPr>
          <a:xfrm>
            <a:off x="17004743" y="10503785"/>
            <a:ext cx="2608691" cy="1270004"/>
            <a:chOff x="0" y="0"/>
            <a:chExt cx="2608689" cy="1270002"/>
          </a:xfrm>
        </p:grpSpPr>
        <p:sp>
          <p:nvSpPr>
            <p:cNvPr id="645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46" name="Report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Report</a:t>
              </a:r>
            </a:p>
          </p:txBody>
        </p:sp>
      </p:grpSp>
      <p:sp>
        <p:nvSpPr>
          <p:cNvPr id="656" name="Connection Line"/>
          <p:cNvSpPr/>
          <p:nvPr/>
        </p:nvSpPr>
        <p:spPr>
          <a:xfrm>
            <a:off x="17183264" y="5142773"/>
            <a:ext cx="667437" cy="9128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657" name="Connection Line"/>
          <p:cNvSpPr/>
          <p:nvPr/>
        </p:nvSpPr>
        <p:spPr>
          <a:xfrm>
            <a:off x="18309088" y="7349342"/>
            <a:ext cx="1" cy="8945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0" h="21600" fill="norm" stroke="1" extrusionOk="0">
                <a:moveTo>
                  <a:pt x="0" y="21600"/>
                </a:moveTo>
                <a:cubicBezTo>
                  <a:pt x="0" y="14400"/>
                  <a:pt x="0" y="7200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658" name="Connection Line"/>
          <p:cNvSpPr/>
          <p:nvPr/>
        </p:nvSpPr>
        <p:spPr>
          <a:xfrm>
            <a:off x="20610432" y="5109066"/>
            <a:ext cx="1015160" cy="9803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659" name="Connection Line"/>
          <p:cNvSpPr/>
          <p:nvPr/>
        </p:nvSpPr>
        <p:spPr>
          <a:xfrm>
            <a:off x="18793529" y="5138009"/>
            <a:ext cx="718276" cy="9224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660" name="Connection Line"/>
          <p:cNvSpPr/>
          <p:nvPr/>
        </p:nvSpPr>
        <p:spPr>
          <a:xfrm>
            <a:off x="18309088" y="9577438"/>
            <a:ext cx="1" cy="894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21600" y="14400"/>
                  <a:pt x="0" y="7200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graphicFrame>
        <p:nvGraphicFramePr>
          <p:cNvPr id="653" name="Table 1-1"/>
          <p:cNvGraphicFramePr/>
          <p:nvPr/>
        </p:nvGraphicFramePr>
        <p:xfrm>
          <a:off x="20958911" y="2787214"/>
          <a:ext cx="2336801" cy="112128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473200"/>
                <a:gridCol w="863600"/>
              </a:tblGrid>
              <a:tr h="56679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Fire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P(F)r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</a:tr>
              <a:tr h="55448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654" name="Table 1-1-1"/>
          <p:cNvGraphicFramePr/>
          <p:nvPr/>
        </p:nvGraphicFramePr>
        <p:xfrm>
          <a:off x="20490938" y="7916154"/>
          <a:ext cx="3601968" cy="1874407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545967"/>
                <a:gridCol w="830434"/>
                <a:gridCol w="1225566"/>
              </a:tblGrid>
              <a:tr h="633986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Smoke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Fire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P(S|F)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</a:tr>
              <a:tr h="62021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62021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655" name="Graph representation represents a specific factorization of the full joint distribution:…"/>
          <p:cNvSpPr txBox="1"/>
          <p:nvPr/>
        </p:nvSpPr>
        <p:spPr>
          <a:xfrm>
            <a:off x="619349" y="3714563"/>
            <a:ext cx="14528802" cy="26264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sz="3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Graph representation represents a specific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factorization</a:t>
            </a:r>
            <a:r>
              <a:t> of the full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joint distribution</a:t>
            </a:r>
            <a:r>
              <a:t>:</a:t>
            </a:r>
          </a:p>
          <a:p>
            <a:pPr lvl="2" marL="1500187" indent="-611187" algn="l">
              <a:spcBef>
                <a:spcPts val="1600"/>
              </a:spcBef>
              <a:buSzPct val="75000"/>
              <a:buChar char="•"/>
              <a:defRPr sz="3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Distribution on each node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on its parents</a:t>
            </a:r>
          </a:p>
          <a:p>
            <a:pPr lvl="2" marL="1500187" indent="-611187" algn="l">
              <a:spcBef>
                <a:spcPts val="1600"/>
              </a:spcBef>
              <a:buSzPct val="75000"/>
              <a:buChar char="•"/>
              <a:defRPr sz="3400">
                <a:solidFill>
                  <a:srgbClr val="C82506"/>
                </a:solidFill>
              </a:defRPr>
            </a:pPr>
            <a:r>
              <a:t>Marginal distributions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on nodes with no parents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6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6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Class="entr" nodeType="with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655" grpId="1"/>
      <p:bldP build="whole" bldLvl="1" animBg="1" rev="0" advAuto="0" spid="654" grpId="2"/>
      <p:bldP build="whole" bldLvl="1" animBg="1" rev="0" advAuto="0" spid="653" grpId="3"/>
      <p:bldP build="p" bldLvl="5" animBg="1" rev="0" advAuto="0" spid="629" grpId="4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6" name="Smoke"/>
          <p:cNvGrpSpPr/>
          <p:nvPr/>
        </p:nvGrpSpPr>
        <p:grpSpPr>
          <a:xfrm>
            <a:off x="20374548" y="6921151"/>
            <a:ext cx="2608691" cy="1270003"/>
            <a:chOff x="0" y="0"/>
            <a:chExt cx="2608689" cy="1270002"/>
          </a:xfrm>
        </p:grpSpPr>
        <p:sp>
          <p:nvSpPr>
            <p:cNvPr id="664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B516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65" name="Smoke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Smoke</a:t>
              </a:r>
            </a:p>
          </p:txBody>
        </p:sp>
      </p:grpSp>
      <p:grpSp>
        <p:nvGrpSpPr>
          <p:cNvPr id="669" name="Report"/>
          <p:cNvGrpSpPr/>
          <p:nvPr/>
        </p:nvGrpSpPr>
        <p:grpSpPr>
          <a:xfrm>
            <a:off x="16443852" y="11377346"/>
            <a:ext cx="2608691" cy="1270003"/>
            <a:chOff x="0" y="0"/>
            <a:chExt cx="2608689" cy="1270002"/>
          </a:xfrm>
        </p:grpSpPr>
        <p:sp>
          <p:nvSpPr>
            <p:cNvPr id="667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solidFill>
              <a:srgbClr val="D6D5D5"/>
            </a:solidFill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668" name="Report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Report</a:t>
              </a:r>
            </a:p>
          </p:txBody>
        </p:sp>
      </p:grpSp>
      <p:sp>
        <p:nvSpPr>
          <p:cNvPr id="670" name="Querie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Queries</a:t>
            </a:r>
          </a:p>
        </p:txBody>
      </p:sp>
      <p:sp>
        <p:nvSpPr>
          <p:cNvPr id="671" name="The most common task for a belief network is to query posterior probabilities given some observations…"/>
          <p:cNvSpPr txBox="1"/>
          <p:nvPr>
            <p:ph type="body" sz="half" idx="1"/>
          </p:nvPr>
        </p:nvSpPr>
        <p:spPr>
          <a:xfrm>
            <a:off x="992585" y="3902186"/>
            <a:ext cx="13032158" cy="8547377"/>
          </a:xfrm>
          <a:prstGeom prst="rect">
            <a:avLst/>
          </a:prstGeom>
        </p:spPr>
        <p:txBody>
          <a:bodyPr/>
          <a:lstStyle/>
          <a:p>
            <a:pPr/>
            <a:r>
              <a:t>The most common task for a belief network is to query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posterior probabilities</a:t>
            </a:r>
            <a:r>
              <a:t> given some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observations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Easy case: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spcBef>
                <a:spcPts val="2400"/>
              </a:spcBef>
            </a:pPr>
            <a:r>
              <a:t>Observations are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parents</a:t>
            </a:r>
            <a:r>
              <a:t> of query target</a:t>
            </a:r>
          </a:p>
          <a:p>
            <a:pPr/>
            <a:r>
              <a:t>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common</a:t>
            </a:r>
            <a:r>
              <a:t> cases:</a:t>
            </a:r>
          </a:p>
          <a:p>
            <a:pPr lvl="2">
              <a:spcBef>
                <a:spcPts val="2400"/>
              </a:spcBef>
            </a:pPr>
            <a:r>
              <a:t>Observations are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children</a:t>
            </a:r>
            <a:r>
              <a:t> of query target</a:t>
            </a:r>
          </a:p>
          <a:p>
            <a:pPr lvl="2">
              <a:spcBef>
                <a:spcPts val="2400"/>
              </a:spcBef>
            </a:pPr>
            <a:r>
              <a:t>Observations have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 straightforward relationship</a:t>
            </a:r>
            <a:r>
              <a:t> to the target</a:t>
            </a:r>
          </a:p>
        </p:txBody>
      </p:sp>
      <p:graphicFrame>
        <p:nvGraphicFramePr>
          <p:cNvPr id="672" name="Table 1-1-1"/>
          <p:cNvGraphicFramePr/>
          <p:nvPr/>
        </p:nvGraphicFramePr>
        <p:xfrm>
          <a:off x="19930047" y="8795653"/>
          <a:ext cx="3601968" cy="1874407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545967"/>
                <a:gridCol w="830434"/>
                <a:gridCol w="1225566"/>
              </a:tblGrid>
              <a:tr h="633986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Smoke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Fire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P(S|F)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</a:tr>
              <a:tr h="62021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62021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673" name="Table 1-1"/>
          <p:cNvGraphicFramePr/>
          <p:nvPr/>
        </p:nvGraphicFramePr>
        <p:xfrm>
          <a:off x="20398020" y="3666714"/>
          <a:ext cx="2336801" cy="112128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473200"/>
                <a:gridCol w="863600"/>
              </a:tblGrid>
              <a:tr h="56679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Fire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P(F)r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</a:tr>
              <a:tr h="55448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701" name="Group"/>
          <p:cNvGrpSpPr/>
          <p:nvPr/>
        </p:nvGrpSpPr>
        <p:grpSpPr>
          <a:xfrm>
            <a:off x="14827946" y="4754459"/>
            <a:ext cx="8187044" cy="8220467"/>
            <a:chOff x="0" y="0"/>
            <a:chExt cx="8187042" cy="8220466"/>
          </a:xfrm>
        </p:grpSpPr>
        <p:grpSp>
          <p:nvGrpSpPr>
            <p:cNvPr id="697" name="Group"/>
            <p:cNvGrpSpPr/>
            <p:nvPr/>
          </p:nvGrpSpPr>
          <p:grpSpPr>
            <a:xfrm>
              <a:off x="31750" y="0"/>
              <a:ext cx="8123544" cy="7898829"/>
              <a:chOff x="0" y="0"/>
              <a:chExt cx="8123543" cy="7898827"/>
            </a:xfrm>
          </p:grpSpPr>
          <p:grpSp>
            <p:nvGrpSpPr>
              <p:cNvPr id="676" name="Smoke"/>
              <p:cNvGrpSpPr/>
              <p:nvPr/>
            </p:nvGrpSpPr>
            <p:grpSpPr>
              <a:xfrm>
                <a:off x="5514853" y="2172630"/>
                <a:ext cx="2608691" cy="1270003"/>
                <a:chOff x="0" y="0"/>
                <a:chExt cx="2608689" cy="1270002"/>
              </a:xfrm>
            </p:grpSpPr>
            <p:sp>
              <p:nvSpPr>
                <p:cNvPr id="674" name="Oval"/>
                <p:cNvSpPr/>
                <p:nvPr/>
              </p:nvSpPr>
              <p:spPr>
                <a:xfrm>
                  <a:off x="0" y="-1"/>
                  <a:ext cx="2608690" cy="1270004"/>
                </a:xfrm>
                <a:prstGeom prst="ellipse">
                  <a:avLst/>
                </a:prstGeom>
                <a:solidFill>
                  <a:srgbClr val="FFFFFF"/>
                </a:solidFill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675" name="Smoke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Smoke</a:t>
                  </a:r>
                </a:p>
              </p:txBody>
            </p:sp>
          </p:grpSp>
          <p:grpSp>
            <p:nvGrpSpPr>
              <p:cNvPr id="679" name="Fire"/>
              <p:cNvGrpSpPr/>
              <p:nvPr/>
            </p:nvGrpSpPr>
            <p:grpSpPr>
              <a:xfrm>
                <a:off x="3271288" y="0"/>
                <a:ext cx="2608691" cy="1270001"/>
                <a:chOff x="0" y="0"/>
                <a:chExt cx="2608689" cy="1270000"/>
              </a:xfrm>
            </p:grpSpPr>
            <p:sp>
              <p:nvSpPr>
                <p:cNvPr id="677" name="Oval"/>
                <p:cNvSpPr/>
                <p:nvPr/>
              </p:nvSpPr>
              <p:spPr>
                <a:xfrm>
                  <a:off x="0" y="-1"/>
                  <a:ext cx="2608690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678" name="Fire"/>
                <p:cNvSpPr txBox="1"/>
                <p:nvPr/>
              </p:nvSpPr>
              <p:spPr>
                <a:xfrm>
                  <a:off x="413783" y="321807"/>
                  <a:ext cx="1781124" cy="6263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Fire</a:t>
                  </a:r>
                </a:p>
              </p:txBody>
            </p:sp>
          </p:grpSp>
          <p:grpSp>
            <p:nvGrpSpPr>
              <p:cNvPr id="682" name="Tampering"/>
              <p:cNvGrpSpPr/>
              <p:nvPr/>
            </p:nvGrpSpPr>
            <p:grpSpPr>
              <a:xfrm>
                <a:off x="0" y="0"/>
                <a:ext cx="2608691" cy="1270001"/>
                <a:chOff x="0" y="0"/>
                <a:chExt cx="2608689" cy="1270000"/>
              </a:xfrm>
            </p:grpSpPr>
            <p:sp>
              <p:nvSpPr>
                <p:cNvPr id="680" name="Oval"/>
                <p:cNvSpPr/>
                <p:nvPr/>
              </p:nvSpPr>
              <p:spPr>
                <a:xfrm>
                  <a:off x="0" y="-1"/>
                  <a:ext cx="2608690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681" name="Tampering"/>
                <p:cNvSpPr txBox="1"/>
                <p:nvPr/>
              </p:nvSpPr>
              <p:spPr>
                <a:xfrm>
                  <a:off x="413783" y="74157"/>
                  <a:ext cx="1781124" cy="11216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Tampering</a:t>
                  </a:r>
                </a:p>
              </p:txBody>
            </p:sp>
          </p:grpSp>
          <p:grpSp>
            <p:nvGrpSpPr>
              <p:cNvPr id="685" name="Alarm"/>
              <p:cNvGrpSpPr/>
              <p:nvPr/>
            </p:nvGrpSpPr>
            <p:grpSpPr>
              <a:xfrm>
                <a:off x="1584156" y="2166692"/>
                <a:ext cx="2608691" cy="1270003"/>
                <a:chOff x="0" y="0"/>
                <a:chExt cx="2608689" cy="1270002"/>
              </a:xfrm>
            </p:grpSpPr>
            <p:sp>
              <p:nvSpPr>
                <p:cNvPr id="683" name="Oval"/>
                <p:cNvSpPr/>
                <p:nvPr/>
              </p:nvSpPr>
              <p:spPr>
                <a:xfrm>
                  <a:off x="0" y="-1"/>
                  <a:ext cx="2608690" cy="1270004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684" name="Alarm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Alarm</a:t>
                  </a:r>
                </a:p>
              </p:txBody>
            </p:sp>
          </p:grpSp>
          <p:grpSp>
            <p:nvGrpSpPr>
              <p:cNvPr id="688" name="Leaving"/>
              <p:cNvGrpSpPr/>
              <p:nvPr/>
            </p:nvGrpSpPr>
            <p:grpSpPr>
              <a:xfrm>
                <a:off x="1584156" y="4394791"/>
                <a:ext cx="2608691" cy="1270003"/>
                <a:chOff x="0" y="0"/>
                <a:chExt cx="2608689" cy="1270002"/>
              </a:xfrm>
            </p:grpSpPr>
            <p:sp>
              <p:nvSpPr>
                <p:cNvPr id="686" name="Oval"/>
                <p:cNvSpPr/>
                <p:nvPr/>
              </p:nvSpPr>
              <p:spPr>
                <a:xfrm>
                  <a:off x="0" y="-1"/>
                  <a:ext cx="2608690" cy="1270004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687" name="Leaving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Leaving</a:t>
                  </a:r>
                </a:p>
              </p:txBody>
            </p:sp>
          </p:grpSp>
          <p:sp>
            <p:nvSpPr>
              <p:cNvPr id="689" name="Connection Line"/>
              <p:cNvSpPr/>
              <p:nvPr/>
            </p:nvSpPr>
            <p:spPr>
              <a:xfrm flipH="1" flipV="1">
                <a:off x="1304344" y="635000"/>
                <a:ext cx="1584158" cy="2166694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690" name="Connection Line"/>
              <p:cNvSpPr/>
              <p:nvPr/>
            </p:nvSpPr>
            <p:spPr>
              <a:xfrm flipV="1">
                <a:off x="2888500" y="2801693"/>
                <a:ext cx="2" cy="22281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691" name="Connection Line"/>
              <p:cNvSpPr/>
              <p:nvPr/>
            </p:nvSpPr>
            <p:spPr>
              <a:xfrm flipH="1" flipV="1">
                <a:off x="5189846" y="1228167"/>
                <a:ext cx="1629353" cy="157352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692" name="Connection Line"/>
              <p:cNvSpPr/>
              <p:nvPr/>
            </p:nvSpPr>
            <p:spPr>
              <a:xfrm flipV="1">
                <a:off x="2888500" y="635000"/>
                <a:ext cx="1687135" cy="2166694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693" name="Connection Line"/>
              <p:cNvSpPr/>
              <p:nvPr/>
            </p:nvSpPr>
            <p:spPr>
              <a:xfrm flipH="1" flipV="1">
                <a:off x="2888500" y="5696541"/>
                <a:ext cx="3" cy="156135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696" name="Report"/>
              <p:cNvGrpSpPr/>
              <p:nvPr/>
            </p:nvGrpSpPr>
            <p:grpSpPr>
              <a:xfrm>
                <a:off x="1584156" y="6628825"/>
                <a:ext cx="2608691" cy="1270004"/>
                <a:chOff x="0" y="0"/>
                <a:chExt cx="2608689" cy="1270002"/>
              </a:xfrm>
            </p:grpSpPr>
            <p:sp>
              <p:nvSpPr>
                <p:cNvPr id="694" name="Oval"/>
                <p:cNvSpPr/>
                <p:nvPr/>
              </p:nvSpPr>
              <p:spPr>
                <a:xfrm>
                  <a:off x="0" y="-1"/>
                  <a:ext cx="2608690" cy="1270004"/>
                </a:xfrm>
                <a:prstGeom prst="ellipse">
                  <a:avLst/>
                </a:prstGeom>
                <a:solidFill>
                  <a:srgbClr val="FFFFFF"/>
                </a:solidFill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695" name="Report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Report</a:t>
                  </a:r>
                </a:p>
              </p:txBody>
            </p:sp>
          </p:grpSp>
        </p:grpSp>
        <p:grpSp>
          <p:nvGrpSpPr>
            <p:cNvPr id="700" name="Caption"/>
            <p:cNvGrpSpPr/>
            <p:nvPr/>
          </p:nvGrpSpPr>
          <p:grpSpPr>
            <a:xfrm>
              <a:off x="0" y="8032176"/>
              <a:ext cx="8187044" cy="188291"/>
              <a:chOff x="0" y="0"/>
              <a:chExt cx="8187042" cy="188290"/>
            </a:xfrm>
          </p:grpSpPr>
          <p:sp>
            <p:nvSpPr>
              <p:cNvPr id="698" name="Rectangle"/>
              <p:cNvSpPr/>
              <p:nvPr/>
            </p:nvSpPr>
            <p:spPr>
              <a:xfrm>
                <a:off x="0" y="0"/>
                <a:ext cx="8187043" cy="18829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699" name="Belief net: Report has parent Leaving, Leaving has Parent Alarm, Alarm has parents Tampering and Fire, Smoke has parent Fire"/>
              <p:cNvSpPr txBox="1"/>
              <p:nvPr/>
            </p:nvSpPr>
            <p:spPr>
              <a:xfrm>
                <a:off x="0" y="0"/>
                <a:ext cx="8187043" cy="1882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Report has parent Leaving, Leaving has Parent Alarm, Alarm has parents Tampering and Fire, Smoke has parent Fire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6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6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6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6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671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Querying Joint Probabilities: Variable Ordering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Querying Joint Probabilities:</a:t>
            </a:r>
            <a:br/>
            <a:r>
              <a:t>Variable Ordering</a:t>
            </a:r>
          </a:p>
        </p:txBody>
      </p:sp>
      <p:sp>
        <p:nvSpPr>
          <p:cNvPr id="704" name="To compute joint probability distribution, we need a variable ordering that is consistent with the graph…"/>
          <p:cNvSpPr txBox="1"/>
          <p:nvPr>
            <p:ph type="body" sz="half" idx="1"/>
          </p:nvPr>
        </p:nvSpPr>
        <p:spPr>
          <a:xfrm>
            <a:off x="1574233" y="3643312"/>
            <a:ext cx="14303386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To compute joint probability distribution, we need a variable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ordering</a:t>
            </a:r>
            <a:r>
              <a:t> that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consistent</a:t>
            </a:r>
            <a:r>
              <a:t> with the graph</a:t>
            </a: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for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from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1 </a:t>
            </a:r>
            <a:r>
              <a:t>to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t>select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 unlabelled variable with no unlabelled parents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label it as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endParaRPr sz="5000"/>
          </a:p>
        </p:txBody>
      </p:sp>
      <p:grpSp>
        <p:nvGrpSpPr>
          <p:cNvPr id="732" name="Group"/>
          <p:cNvGrpSpPr/>
          <p:nvPr/>
        </p:nvGrpSpPr>
        <p:grpSpPr>
          <a:xfrm>
            <a:off x="15388837" y="3880898"/>
            <a:ext cx="8187044" cy="8214531"/>
            <a:chOff x="0" y="0"/>
            <a:chExt cx="8187042" cy="8214529"/>
          </a:xfrm>
        </p:grpSpPr>
        <p:grpSp>
          <p:nvGrpSpPr>
            <p:cNvPr id="728" name="Group"/>
            <p:cNvGrpSpPr/>
            <p:nvPr/>
          </p:nvGrpSpPr>
          <p:grpSpPr>
            <a:xfrm>
              <a:off x="31750" y="-1"/>
              <a:ext cx="8123544" cy="7892893"/>
              <a:chOff x="0" y="0"/>
              <a:chExt cx="8123543" cy="7892891"/>
            </a:xfrm>
          </p:grpSpPr>
          <p:grpSp>
            <p:nvGrpSpPr>
              <p:cNvPr id="707" name="Tampering"/>
              <p:cNvGrpSpPr/>
              <p:nvPr/>
            </p:nvGrpSpPr>
            <p:grpSpPr>
              <a:xfrm>
                <a:off x="0" y="0"/>
                <a:ext cx="2608691" cy="1270001"/>
                <a:chOff x="0" y="0"/>
                <a:chExt cx="2608689" cy="1270000"/>
              </a:xfrm>
            </p:grpSpPr>
            <p:sp>
              <p:nvSpPr>
                <p:cNvPr id="705" name="Oval"/>
                <p:cNvSpPr/>
                <p:nvPr/>
              </p:nvSpPr>
              <p:spPr>
                <a:xfrm>
                  <a:off x="0" y="-1"/>
                  <a:ext cx="2608690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706" name="Tampering"/>
                <p:cNvSpPr txBox="1"/>
                <p:nvPr/>
              </p:nvSpPr>
              <p:spPr>
                <a:xfrm>
                  <a:off x="413783" y="74157"/>
                  <a:ext cx="1781124" cy="11216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Tampering</a:t>
                  </a:r>
                </a:p>
              </p:txBody>
            </p:sp>
          </p:grpSp>
          <p:grpSp>
            <p:nvGrpSpPr>
              <p:cNvPr id="710" name="Alarm"/>
              <p:cNvGrpSpPr/>
              <p:nvPr/>
            </p:nvGrpSpPr>
            <p:grpSpPr>
              <a:xfrm>
                <a:off x="1584156" y="2166693"/>
                <a:ext cx="2608691" cy="1270002"/>
                <a:chOff x="0" y="0"/>
                <a:chExt cx="2608689" cy="1270001"/>
              </a:xfrm>
            </p:grpSpPr>
            <p:sp>
              <p:nvSpPr>
                <p:cNvPr id="708" name="Oval"/>
                <p:cNvSpPr/>
                <p:nvPr/>
              </p:nvSpPr>
              <p:spPr>
                <a:xfrm>
                  <a:off x="0" y="0"/>
                  <a:ext cx="2608690" cy="12700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709" name="Alarm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Alarm</a:t>
                  </a:r>
                </a:p>
              </p:txBody>
            </p:sp>
          </p:grpSp>
          <p:grpSp>
            <p:nvGrpSpPr>
              <p:cNvPr id="713" name="Fire"/>
              <p:cNvGrpSpPr/>
              <p:nvPr/>
            </p:nvGrpSpPr>
            <p:grpSpPr>
              <a:xfrm>
                <a:off x="3271288" y="0"/>
                <a:ext cx="2608691" cy="1270001"/>
                <a:chOff x="0" y="0"/>
                <a:chExt cx="2608689" cy="1270000"/>
              </a:xfrm>
            </p:grpSpPr>
            <p:sp>
              <p:nvSpPr>
                <p:cNvPr id="711" name="Oval"/>
                <p:cNvSpPr/>
                <p:nvPr/>
              </p:nvSpPr>
              <p:spPr>
                <a:xfrm>
                  <a:off x="0" y="-1"/>
                  <a:ext cx="2608690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712" name="Fire"/>
                <p:cNvSpPr txBox="1"/>
                <p:nvPr/>
              </p:nvSpPr>
              <p:spPr>
                <a:xfrm>
                  <a:off x="413783" y="321807"/>
                  <a:ext cx="1781124" cy="6263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Fire</a:t>
                  </a:r>
                </a:p>
              </p:txBody>
            </p:sp>
          </p:grpSp>
          <p:grpSp>
            <p:nvGrpSpPr>
              <p:cNvPr id="716" name="Smoke"/>
              <p:cNvGrpSpPr/>
              <p:nvPr/>
            </p:nvGrpSpPr>
            <p:grpSpPr>
              <a:xfrm>
                <a:off x="5514853" y="2166693"/>
                <a:ext cx="2608691" cy="1270002"/>
                <a:chOff x="0" y="0"/>
                <a:chExt cx="2608689" cy="1270001"/>
              </a:xfrm>
            </p:grpSpPr>
            <p:sp>
              <p:nvSpPr>
                <p:cNvPr id="714" name="Oval"/>
                <p:cNvSpPr/>
                <p:nvPr/>
              </p:nvSpPr>
              <p:spPr>
                <a:xfrm>
                  <a:off x="0" y="0"/>
                  <a:ext cx="2608690" cy="12700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715" name="Smoke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Smoke</a:t>
                  </a:r>
                </a:p>
              </p:txBody>
            </p:sp>
          </p:grpSp>
          <p:grpSp>
            <p:nvGrpSpPr>
              <p:cNvPr id="719" name="Leaving"/>
              <p:cNvGrpSpPr/>
              <p:nvPr/>
            </p:nvGrpSpPr>
            <p:grpSpPr>
              <a:xfrm>
                <a:off x="1584156" y="4394790"/>
                <a:ext cx="2608691" cy="1270003"/>
                <a:chOff x="0" y="0"/>
                <a:chExt cx="2608689" cy="1270001"/>
              </a:xfrm>
            </p:grpSpPr>
            <p:sp>
              <p:nvSpPr>
                <p:cNvPr id="717" name="Oval"/>
                <p:cNvSpPr/>
                <p:nvPr/>
              </p:nvSpPr>
              <p:spPr>
                <a:xfrm>
                  <a:off x="0" y="0"/>
                  <a:ext cx="2608690" cy="12700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718" name="Leaving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Leaving</a:t>
                  </a:r>
                </a:p>
              </p:txBody>
            </p:sp>
          </p:grpSp>
          <p:grpSp>
            <p:nvGrpSpPr>
              <p:cNvPr id="722" name="Report"/>
              <p:cNvGrpSpPr/>
              <p:nvPr/>
            </p:nvGrpSpPr>
            <p:grpSpPr>
              <a:xfrm>
                <a:off x="1584156" y="6622889"/>
                <a:ext cx="2608691" cy="1270003"/>
                <a:chOff x="0" y="0"/>
                <a:chExt cx="2608689" cy="1270001"/>
              </a:xfrm>
            </p:grpSpPr>
            <p:sp>
              <p:nvSpPr>
                <p:cNvPr id="720" name="Oval"/>
                <p:cNvSpPr/>
                <p:nvPr/>
              </p:nvSpPr>
              <p:spPr>
                <a:xfrm>
                  <a:off x="0" y="0"/>
                  <a:ext cx="2608690" cy="12700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721" name="Report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Report</a:t>
                  </a:r>
                </a:p>
              </p:txBody>
            </p:sp>
          </p:grpSp>
          <p:sp>
            <p:nvSpPr>
              <p:cNvPr id="723" name="Connection Line"/>
              <p:cNvSpPr/>
              <p:nvPr/>
            </p:nvSpPr>
            <p:spPr>
              <a:xfrm flipH="1" flipV="1">
                <a:off x="1304344" y="635000"/>
                <a:ext cx="1584158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724" name="Connection Line"/>
              <p:cNvSpPr/>
              <p:nvPr/>
            </p:nvSpPr>
            <p:spPr>
              <a:xfrm flipV="1">
                <a:off x="2888500" y="2801693"/>
                <a:ext cx="2" cy="22281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725" name="Connection Line"/>
              <p:cNvSpPr/>
              <p:nvPr/>
            </p:nvSpPr>
            <p:spPr>
              <a:xfrm flipH="1" flipV="1">
                <a:off x="4575634" y="635000"/>
                <a:ext cx="2243566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726" name="Connection Line"/>
              <p:cNvSpPr/>
              <p:nvPr/>
            </p:nvSpPr>
            <p:spPr>
              <a:xfrm flipV="1">
                <a:off x="2888500" y="635000"/>
                <a:ext cx="1687135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727" name="Connection Line"/>
              <p:cNvSpPr/>
              <p:nvPr/>
            </p:nvSpPr>
            <p:spPr>
              <a:xfrm flipV="1">
                <a:off x="2888500" y="5029791"/>
                <a:ext cx="2" cy="22281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731" name="Caption"/>
            <p:cNvGrpSpPr/>
            <p:nvPr/>
          </p:nvGrpSpPr>
          <p:grpSpPr>
            <a:xfrm>
              <a:off x="0" y="8026239"/>
              <a:ext cx="8187044" cy="188291"/>
              <a:chOff x="0" y="0"/>
              <a:chExt cx="8187042" cy="188290"/>
            </a:xfrm>
          </p:grpSpPr>
          <p:sp>
            <p:nvSpPr>
              <p:cNvPr id="729" name="Rectangle"/>
              <p:cNvSpPr/>
              <p:nvPr/>
            </p:nvSpPr>
            <p:spPr>
              <a:xfrm>
                <a:off x="0" y="0"/>
                <a:ext cx="8187043" cy="18829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730" name="Belief net: Report has parent Leaving, Leaving has Parent Alarm, Alarm has parents Tampering and Fire, Smoke has parent Fire"/>
              <p:cNvSpPr txBox="1"/>
              <p:nvPr/>
            </p:nvSpPr>
            <p:spPr>
              <a:xfrm>
                <a:off x="0" y="0"/>
                <a:ext cx="8187043" cy="1882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Report has parent Leaving, Leaving has Parent Alarm, Alarm has parents Tampering and Fire, Smoke has parent Fire</a:t>
                </a:r>
              </a:p>
            </p:txBody>
          </p:sp>
        </p:grpSp>
      </p:grpSp>
      <p:sp>
        <p:nvSpPr>
          <p:cNvPr id="733" name="Question:…"/>
          <p:cNvSpPr txBox="1"/>
          <p:nvPr/>
        </p:nvSpPr>
        <p:spPr>
          <a:xfrm>
            <a:off x="8937255" y="10056679"/>
            <a:ext cx="5632036" cy="3356858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</a:p>
          <a:p>
            <a:pPr algn="l"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guaranteed</a:t>
            </a:r>
            <a:r>
              <a:t> to exist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at every step</a:t>
            </a:r>
            <a:r>
              <a:t>? 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t>?</a:t>
            </a:r>
          </a:p>
        </p:txBody>
      </p:sp>
      <p:sp>
        <p:nvSpPr>
          <p:cNvPr id="734" name="Rectangle"/>
          <p:cNvSpPr/>
          <p:nvPr/>
        </p:nvSpPr>
        <p:spPr>
          <a:xfrm>
            <a:off x="4656959" y="8696590"/>
            <a:ext cx="11100011" cy="622666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/>
          </a:p>
        </p:txBody>
      </p:sp>
      <p:sp>
        <p:nvSpPr>
          <p:cNvPr id="735" name="1"/>
          <p:cNvSpPr txBox="1"/>
          <p:nvPr/>
        </p:nvSpPr>
        <p:spPr>
          <a:xfrm>
            <a:off x="17035736" y="3263543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736" name="2"/>
          <p:cNvSpPr txBox="1"/>
          <p:nvPr/>
        </p:nvSpPr>
        <p:spPr>
          <a:xfrm>
            <a:off x="20696958" y="3263543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737" name="3"/>
          <p:cNvSpPr txBox="1"/>
          <p:nvPr/>
        </p:nvSpPr>
        <p:spPr>
          <a:xfrm>
            <a:off x="19309491" y="5412376"/>
            <a:ext cx="466267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738" name="4"/>
          <p:cNvSpPr txBox="1"/>
          <p:nvPr/>
        </p:nvSpPr>
        <p:spPr>
          <a:xfrm>
            <a:off x="23207631" y="5412376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739" name="5"/>
          <p:cNvSpPr txBox="1"/>
          <p:nvPr/>
        </p:nvSpPr>
        <p:spPr>
          <a:xfrm>
            <a:off x="19309491" y="7942206"/>
            <a:ext cx="466267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5</a:t>
            </a:r>
          </a:p>
        </p:txBody>
      </p:sp>
      <p:sp>
        <p:nvSpPr>
          <p:cNvPr id="740" name="6"/>
          <p:cNvSpPr txBox="1"/>
          <p:nvPr/>
        </p:nvSpPr>
        <p:spPr>
          <a:xfrm>
            <a:off x="19309491" y="9971902"/>
            <a:ext cx="466267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6</a:t>
            </a:r>
          </a:p>
        </p:txBody>
      </p:sp>
      <p:sp>
        <p:nvSpPr>
          <p:cNvPr id="741" name="3"/>
          <p:cNvSpPr txBox="1"/>
          <p:nvPr/>
        </p:nvSpPr>
        <p:spPr>
          <a:xfrm>
            <a:off x="15411349" y="3263543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742" name="1"/>
          <p:cNvSpPr txBox="1"/>
          <p:nvPr/>
        </p:nvSpPr>
        <p:spPr>
          <a:xfrm>
            <a:off x="18866347" y="3263543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743" name="4"/>
          <p:cNvSpPr txBox="1"/>
          <p:nvPr/>
        </p:nvSpPr>
        <p:spPr>
          <a:xfrm>
            <a:off x="17035738" y="5412376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744" name="5"/>
          <p:cNvSpPr txBox="1"/>
          <p:nvPr/>
        </p:nvSpPr>
        <p:spPr>
          <a:xfrm>
            <a:off x="17035738" y="7942206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5</a:t>
            </a:r>
          </a:p>
        </p:txBody>
      </p:sp>
      <p:sp>
        <p:nvSpPr>
          <p:cNvPr id="745" name="6"/>
          <p:cNvSpPr txBox="1"/>
          <p:nvPr/>
        </p:nvSpPr>
        <p:spPr>
          <a:xfrm>
            <a:off x="17035736" y="9971902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6</a:t>
            </a:r>
          </a:p>
        </p:txBody>
      </p:sp>
      <p:sp>
        <p:nvSpPr>
          <p:cNvPr id="746" name="2"/>
          <p:cNvSpPr txBox="1"/>
          <p:nvPr/>
        </p:nvSpPr>
        <p:spPr>
          <a:xfrm>
            <a:off x="20696958" y="5412376"/>
            <a:ext cx="466268" cy="81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b="1" sz="4400"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xit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xit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xit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xit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xit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xit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nodeType="click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Class="entr" nodeType="click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Class="entr" nodeType="click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Class="entr" nodeType="click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Class="entr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5" fill="hold"/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42" grpId="14"/>
      <p:bldP build="whole" bldLvl="1" animBg="1" rev="0" advAuto="0" spid="744" grpId="18"/>
      <p:bldP build="whole" bldLvl="1" animBg="1" rev="0" advAuto="0" spid="737" grpId="10"/>
      <p:bldP build="whole" bldLvl="1" animBg="1" rev="0" advAuto="0" spid="735" grpId="2"/>
      <p:bldP build="whole" bldLvl="1" animBg="1" rev="0" advAuto="0" spid="735" grpId="9"/>
      <p:bldP build="whole" bldLvl="1" animBg="1" rev="0" advAuto="0" spid="733" grpId="21"/>
      <p:bldP build="whole" bldLvl="1" animBg="1" rev="0" advAuto="0" spid="746" grpId="15"/>
      <p:bldP build="whole" bldLvl="1" animBg="1" rev="0" advAuto="0" spid="734" grpId="20"/>
      <p:bldP build="whole" bldLvl="1" animBg="1" rev="0" advAuto="0" spid="740" grpId="7"/>
      <p:bldP build="whole" bldLvl="1" animBg="1" rev="0" advAuto="0" spid="739" grpId="6"/>
      <p:bldP build="whole" bldLvl="1" animBg="1" rev="0" advAuto="0" spid="745" grpId="19"/>
      <p:bldP build="whole" bldLvl="1" animBg="1" rev="0" advAuto="0" spid="736" grpId="3"/>
      <p:bldP build="whole" bldLvl="1" animBg="1" rev="0" advAuto="0" spid="738" grpId="5"/>
      <p:bldP build="whole" bldLvl="1" animBg="1" rev="0" advAuto="0" spid="740" grpId="13"/>
      <p:bldP build="whole" bldLvl="1" animBg="1" rev="0" advAuto="0" spid="739" grpId="12"/>
      <p:bldP build="whole" bldLvl="1" animBg="1" rev="0" advAuto="0" spid="736" grpId="8"/>
      <p:bldP build="whole" bldLvl="1" animBg="1" rev="0" advAuto="0" spid="738" grpId="11"/>
      <p:bldP build="whole" bldLvl="1" animBg="1" rev="0" advAuto="0" spid="741" grpId="16"/>
      <p:bldP build="whole" bldLvl="1" animBg="1" rev="0" advAuto="0" spid="737" grpId="4"/>
      <p:bldP build="whole" bldLvl="1" animBg="1" rev="0" advAuto="0" spid="743" grpId="17"/>
      <p:bldP build="p" bldLvl="5" animBg="1" rev="0" advAuto="0" spid="704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Querying Joint Probabilitie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Querying Joint Probabilities</a:t>
            </a:r>
          </a:p>
        </p:txBody>
      </p:sp>
      <p:sp>
        <p:nvSpPr>
          <p:cNvPr id="749" name="Double-click to edit"/>
          <p:cNvSpPr txBox="1"/>
          <p:nvPr>
            <p:ph type="body" sz="half" idx="1"/>
          </p:nvPr>
        </p:nvSpPr>
        <p:spPr>
          <a:xfrm>
            <a:off x="7748734" y="5825180"/>
            <a:ext cx="16717569" cy="768286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m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m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600"/>
          </a:p>
          <a:p>
            <a:pPr marL="0" indent="0"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m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m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600"/>
          </a:p>
          <a:p>
            <a:pPr marL="0" indent="0"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m>
                    <m:mPr>
                      <m:ctrlP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/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</m:m>
                </m:oMath>
              </m:oMathPara>
            </a14:m>
            <a:endParaRPr sz="3600"/>
          </a:p>
          <a:p>
            <a:pPr marL="0" indent="0"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m>
                    <m:mPr>
                      <m:ctrlP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/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</m:m>
                </m:oMath>
              </m:oMathPara>
            </a14:m>
            <a:endParaRPr sz="3600"/>
          </a:p>
          <a:p>
            <a:pPr marL="0" indent="0">
              <a:buSzTx/>
              <a:buNone/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m>
                    <m:mPr>
                      <m:ctrlPr>
                        <a:rPr xmlns:a="http://schemas.openxmlformats.org/drawingml/2006/main" sz="3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/>
                      <m:e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3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</m:m>
                </m:oMath>
              </m:oMathPara>
            </a14:m>
            <a:endParaRPr sz="3585"/>
          </a:p>
        </p:txBody>
      </p:sp>
      <p:grpSp>
        <p:nvGrpSpPr>
          <p:cNvPr id="778" name="Group"/>
          <p:cNvGrpSpPr/>
          <p:nvPr/>
        </p:nvGrpSpPr>
        <p:grpSpPr>
          <a:xfrm>
            <a:off x="835191" y="6927918"/>
            <a:ext cx="6856364" cy="5766001"/>
            <a:chOff x="0" y="0"/>
            <a:chExt cx="6856363" cy="5765999"/>
          </a:xfrm>
        </p:grpSpPr>
        <p:grpSp>
          <p:nvGrpSpPr>
            <p:cNvPr id="774" name="Group"/>
            <p:cNvGrpSpPr/>
            <p:nvPr/>
          </p:nvGrpSpPr>
          <p:grpSpPr>
            <a:xfrm>
              <a:off x="31750" y="-1"/>
              <a:ext cx="6824614" cy="5444362"/>
              <a:chOff x="0" y="0"/>
              <a:chExt cx="6824613" cy="5444360"/>
            </a:xfrm>
          </p:grpSpPr>
          <p:grpSp>
            <p:nvGrpSpPr>
              <p:cNvPr id="752" name="Tampering"/>
              <p:cNvGrpSpPr/>
              <p:nvPr/>
            </p:nvGrpSpPr>
            <p:grpSpPr>
              <a:xfrm>
                <a:off x="0" y="563024"/>
                <a:ext cx="2177604" cy="1094357"/>
                <a:chOff x="0" y="0"/>
                <a:chExt cx="2177603" cy="1094355"/>
              </a:xfrm>
            </p:grpSpPr>
            <p:sp>
              <p:nvSpPr>
                <p:cNvPr id="750" name="Oval"/>
                <p:cNvSpPr/>
                <p:nvPr/>
              </p:nvSpPr>
              <p:spPr>
                <a:xfrm>
                  <a:off x="0" y="0"/>
                  <a:ext cx="2177604" cy="1094356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200"/>
                  </a:pPr>
                </a:p>
              </p:txBody>
            </p:sp>
            <p:sp>
              <p:nvSpPr>
                <p:cNvPr id="751" name="Tampering"/>
                <p:cNvSpPr txBox="1"/>
                <p:nvPr/>
              </p:nvSpPr>
              <p:spPr>
                <a:xfrm>
                  <a:off x="350653" y="136893"/>
                  <a:ext cx="1476298" cy="820570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200"/>
                  </a:lvl1pPr>
                </a:lstStyle>
                <a:p>
                  <a:pPr/>
                  <a:r>
                    <a:t>Tampering</a:t>
                  </a:r>
                </a:p>
              </p:txBody>
            </p:sp>
          </p:grpSp>
          <p:grpSp>
            <p:nvGrpSpPr>
              <p:cNvPr id="755" name="Alarm"/>
              <p:cNvGrpSpPr/>
              <p:nvPr/>
            </p:nvGrpSpPr>
            <p:grpSpPr>
              <a:xfrm>
                <a:off x="1322373" y="2430058"/>
                <a:ext cx="2177605" cy="1094359"/>
                <a:chOff x="0" y="0"/>
                <a:chExt cx="2177603" cy="1094358"/>
              </a:xfrm>
            </p:grpSpPr>
            <p:sp>
              <p:nvSpPr>
                <p:cNvPr id="753" name="Oval"/>
                <p:cNvSpPr/>
                <p:nvPr/>
              </p:nvSpPr>
              <p:spPr>
                <a:xfrm>
                  <a:off x="0" y="-1"/>
                  <a:ext cx="2177604" cy="1094360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200"/>
                  </a:pPr>
                </a:p>
              </p:txBody>
            </p:sp>
            <p:sp>
              <p:nvSpPr>
                <p:cNvPr id="754" name="Alarm"/>
                <p:cNvSpPr txBox="1"/>
                <p:nvPr/>
              </p:nvSpPr>
              <p:spPr>
                <a:xfrm>
                  <a:off x="350653" y="308343"/>
                  <a:ext cx="1476298" cy="47767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200"/>
                  </a:lvl1pPr>
                </a:lstStyle>
                <a:p>
                  <a:pPr/>
                  <a:r>
                    <a:t>Alarm</a:t>
                  </a:r>
                </a:p>
              </p:txBody>
            </p:sp>
          </p:grpSp>
          <p:grpSp>
            <p:nvGrpSpPr>
              <p:cNvPr id="758" name="Fire"/>
              <p:cNvGrpSpPr/>
              <p:nvPr/>
            </p:nvGrpSpPr>
            <p:grpSpPr>
              <a:xfrm>
                <a:off x="2730707" y="563024"/>
                <a:ext cx="2177604" cy="1094357"/>
                <a:chOff x="0" y="0"/>
                <a:chExt cx="2177603" cy="1094355"/>
              </a:xfrm>
            </p:grpSpPr>
            <p:sp>
              <p:nvSpPr>
                <p:cNvPr id="756" name="Oval"/>
                <p:cNvSpPr/>
                <p:nvPr/>
              </p:nvSpPr>
              <p:spPr>
                <a:xfrm>
                  <a:off x="0" y="0"/>
                  <a:ext cx="2177604" cy="1094356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200"/>
                  </a:pPr>
                </a:p>
              </p:txBody>
            </p:sp>
            <p:sp>
              <p:nvSpPr>
                <p:cNvPr id="757" name="Fire"/>
                <p:cNvSpPr txBox="1"/>
                <p:nvPr/>
              </p:nvSpPr>
              <p:spPr>
                <a:xfrm>
                  <a:off x="350653" y="308343"/>
                  <a:ext cx="1476298" cy="477670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200"/>
                  </a:lvl1pPr>
                </a:lstStyle>
                <a:p>
                  <a:pPr/>
                  <a:r>
                    <a:t>Fire</a:t>
                  </a:r>
                </a:p>
              </p:txBody>
            </p:sp>
          </p:grpSp>
          <p:grpSp>
            <p:nvGrpSpPr>
              <p:cNvPr id="761" name="Smoke"/>
              <p:cNvGrpSpPr/>
              <p:nvPr/>
            </p:nvGrpSpPr>
            <p:grpSpPr>
              <a:xfrm>
                <a:off x="4603521" y="2430058"/>
                <a:ext cx="2177605" cy="1094359"/>
                <a:chOff x="0" y="0"/>
                <a:chExt cx="2177603" cy="1094358"/>
              </a:xfrm>
            </p:grpSpPr>
            <p:sp>
              <p:nvSpPr>
                <p:cNvPr id="759" name="Oval"/>
                <p:cNvSpPr/>
                <p:nvPr/>
              </p:nvSpPr>
              <p:spPr>
                <a:xfrm>
                  <a:off x="0" y="-1"/>
                  <a:ext cx="2177604" cy="1094360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200"/>
                  </a:pPr>
                </a:p>
              </p:txBody>
            </p:sp>
            <p:sp>
              <p:nvSpPr>
                <p:cNvPr id="760" name="Smoke"/>
                <p:cNvSpPr txBox="1"/>
                <p:nvPr/>
              </p:nvSpPr>
              <p:spPr>
                <a:xfrm>
                  <a:off x="350653" y="308343"/>
                  <a:ext cx="1476298" cy="47767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200"/>
                  </a:lvl1pPr>
                </a:lstStyle>
                <a:p>
                  <a:pPr/>
                  <a:r>
                    <a:t>Smoke</a:t>
                  </a:r>
                </a:p>
              </p:txBody>
            </p:sp>
          </p:grpSp>
          <p:grpSp>
            <p:nvGrpSpPr>
              <p:cNvPr id="764" name="Leaving"/>
              <p:cNvGrpSpPr/>
              <p:nvPr/>
            </p:nvGrpSpPr>
            <p:grpSpPr>
              <a:xfrm>
                <a:off x="1322373" y="4350004"/>
                <a:ext cx="2177605" cy="1094357"/>
                <a:chOff x="0" y="0"/>
                <a:chExt cx="2177603" cy="1094355"/>
              </a:xfrm>
            </p:grpSpPr>
            <p:sp>
              <p:nvSpPr>
                <p:cNvPr id="762" name="Oval"/>
                <p:cNvSpPr/>
                <p:nvPr/>
              </p:nvSpPr>
              <p:spPr>
                <a:xfrm>
                  <a:off x="0" y="0"/>
                  <a:ext cx="2177604" cy="1094356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200"/>
                  </a:pPr>
                </a:p>
              </p:txBody>
            </p:sp>
            <p:sp>
              <p:nvSpPr>
                <p:cNvPr id="763" name="Leaving"/>
                <p:cNvSpPr txBox="1"/>
                <p:nvPr/>
              </p:nvSpPr>
              <p:spPr>
                <a:xfrm>
                  <a:off x="350653" y="308343"/>
                  <a:ext cx="1476298" cy="477670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200"/>
                  </a:lvl1pPr>
                </a:lstStyle>
                <a:p>
                  <a:pPr/>
                  <a:r>
                    <a:t>Leaving</a:t>
                  </a:r>
                </a:p>
              </p:txBody>
            </p:sp>
          </p:grpSp>
          <p:sp>
            <p:nvSpPr>
              <p:cNvPr id="765" name="Connection Line"/>
              <p:cNvSpPr/>
              <p:nvPr/>
            </p:nvSpPr>
            <p:spPr>
              <a:xfrm flipH="1" flipV="1">
                <a:off x="1088801" y="1110201"/>
                <a:ext cx="1322375" cy="186703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766" name="Connection Line"/>
              <p:cNvSpPr/>
              <p:nvPr/>
            </p:nvSpPr>
            <p:spPr>
              <a:xfrm flipV="1">
                <a:off x="2411174" y="2977236"/>
                <a:ext cx="2" cy="1919948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767" name="Connection Line"/>
              <p:cNvSpPr/>
              <p:nvPr/>
            </p:nvSpPr>
            <p:spPr>
              <a:xfrm flipH="1" flipV="1">
                <a:off x="3819509" y="1110201"/>
                <a:ext cx="1872816" cy="186703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768" name="Connection Line"/>
              <p:cNvSpPr/>
              <p:nvPr/>
            </p:nvSpPr>
            <p:spPr>
              <a:xfrm flipV="1">
                <a:off x="2411174" y="1110201"/>
                <a:ext cx="1408335" cy="186703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769" name="1"/>
              <p:cNvSpPr txBox="1"/>
              <p:nvPr/>
            </p:nvSpPr>
            <p:spPr>
              <a:xfrm>
                <a:off x="1413082" y="0"/>
                <a:ext cx="259544" cy="4776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defRPr b="1" sz="2200">
                    <a:solidFill>
                      <a:srgbClr val="0270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1</a:t>
                </a:r>
              </a:p>
            </p:txBody>
          </p:sp>
          <p:sp>
            <p:nvSpPr>
              <p:cNvPr id="770" name="2"/>
              <p:cNvSpPr txBox="1"/>
              <p:nvPr/>
            </p:nvSpPr>
            <p:spPr>
              <a:xfrm>
                <a:off x="4469286" y="0"/>
                <a:ext cx="259543" cy="4776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defRPr b="1" sz="2200">
                    <a:solidFill>
                      <a:srgbClr val="0270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2</a:t>
                </a:r>
              </a:p>
            </p:txBody>
          </p:sp>
          <p:sp>
            <p:nvSpPr>
              <p:cNvPr id="771" name="3"/>
              <p:cNvSpPr txBox="1"/>
              <p:nvPr/>
            </p:nvSpPr>
            <p:spPr>
              <a:xfrm>
                <a:off x="3311099" y="1851644"/>
                <a:ext cx="259544" cy="4776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defRPr b="1" sz="2200">
                    <a:solidFill>
                      <a:srgbClr val="0270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3</a:t>
                </a:r>
              </a:p>
            </p:txBody>
          </p:sp>
          <p:sp>
            <p:nvSpPr>
              <p:cNvPr id="772" name="4"/>
              <p:cNvSpPr txBox="1"/>
              <p:nvPr/>
            </p:nvSpPr>
            <p:spPr>
              <a:xfrm>
                <a:off x="6565071" y="1851644"/>
                <a:ext cx="259543" cy="4776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defRPr b="1" sz="2200">
                    <a:solidFill>
                      <a:srgbClr val="0270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4</a:t>
                </a:r>
              </a:p>
            </p:txBody>
          </p:sp>
          <p:sp>
            <p:nvSpPr>
              <p:cNvPr id="773" name="5"/>
              <p:cNvSpPr txBox="1"/>
              <p:nvPr/>
            </p:nvSpPr>
            <p:spPr>
              <a:xfrm>
                <a:off x="3311099" y="4031592"/>
                <a:ext cx="259544" cy="4776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defRPr b="1" sz="2200">
                    <a:solidFill>
                      <a:srgbClr val="0270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5</a:t>
                </a:r>
              </a:p>
            </p:txBody>
          </p:sp>
        </p:grpSp>
        <p:grpSp>
          <p:nvGrpSpPr>
            <p:cNvPr id="777" name="Caption"/>
            <p:cNvGrpSpPr/>
            <p:nvPr/>
          </p:nvGrpSpPr>
          <p:grpSpPr>
            <a:xfrm>
              <a:off x="0" y="5577708"/>
              <a:ext cx="6856363" cy="188292"/>
              <a:chOff x="0" y="0"/>
              <a:chExt cx="6856362" cy="188291"/>
            </a:xfrm>
          </p:grpSpPr>
          <p:sp>
            <p:nvSpPr>
              <p:cNvPr id="775" name="Rectangle"/>
              <p:cNvSpPr/>
              <p:nvPr/>
            </p:nvSpPr>
            <p:spPr>
              <a:xfrm>
                <a:off x="0" y="0"/>
                <a:ext cx="6856363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776" name="Belief net: Report has parent Leaving, Leaving has Parent Alarm, Alarm has parents Tampering and Fire, Smoke has parent Fire"/>
              <p:cNvSpPr txBox="1"/>
              <p:nvPr/>
            </p:nvSpPr>
            <p:spPr>
              <a:xfrm>
                <a:off x="0" y="-1"/>
                <a:ext cx="6856363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Report has parent Leaving, Leaving has Parent Alarm, Alarm has parents Tampering and Fire, Smoke has parent Fire</a:t>
                </a:r>
              </a:p>
            </p:txBody>
          </p:sp>
        </p:grpSp>
      </p:grpSp>
      <p:sp>
        <p:nvSpPr>
          <p:cNvPr id="779" name="Multiply distributions to get joint distribution…"/>
          <p:cNvSpPr txBox="1"/>
          <p:nvPr/>
        </p:nvSpPr>
        <p:spPr>
          <a:xfrm>
            <a:off x="2299427" y="3127319"/>
            <a:ext cx="11317662" cy="2476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marL="611187" indent="-611187" algn="l">
              <a:spcBef>
                <a:spcPts val="59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Multiply distributions to get joint distribution</a:t>
            </a:r>
          </a:p>
          <a:p>
            <a:pPr marL="611187" indent="-611187" algn="l">
              <a:spcBef>
                <a:spcPts val="2400"/>
              </a:spcBef>
              <a:buSzPct val="75000"/>
              <a:buChar char="•"/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variable ordering 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Smoke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Leaving</a:t>
            </a:r>
          </a:p>
        </p:txBody>
      </p:sp>
      <p:sp>
        <p:nvSpPr>
          <p:cNvPr id="780" name="Questions:…"/>
          <p:cNvSpPr txBox="1"/>
          <p:nvPr/>
        </p:nvSpPr>
        <p:spPr>
          <a:xfrm>
            <a:off x="14906865" y="2955249"/>
            <a:ext cx="9072321" cy="3268730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3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555623" indent="-555623" algn="l">
              <a:spcBef>
                <a:spcPts val="1200"/>
              </a:spcBef>
              <a:buSzPct val="75000"/>
              <a:buChar char="•"/>
              <a:defRPr sz="33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</a:t>
            </a:r>
            <a14:m>
              <m:oMath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instead of </a:t>
            </a:r>
            <a14:m>
              <m:oMath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?</a:t>
            </a:r>
          </a:p>
          <a:p>
            <a:pPr marL="555623" indent="-555623" algn="l">
              <a:spcBef>
                <a:spcPts val="1200"/>
              </a:spcBef>
              <a:buSzPct val="75000"/>
              <a:buChar char="•"/>
              <a:defRPr sz="33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</a:t>
            </a:r>
            <a14:m>
              <m:oMath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instead of </a:t>
            </a:r>
            <a14:m>
              <m:oMath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?</a:t>
            </a:r>
            <a:endParaRPr sz="3774"/>
          </a:p>
        </p:txBody>
      </p:sp>
      <p:sp>
        <p:nvSpPr>
          <p:cNvPr id="781" name="Line"/>
          <p:cNvSpPr/>
          <p:nvPr/>
        </p:nvSpPr>
        <p:spPr>
          <a:xfrm flipH="1">
            <a:off x="13753397" y="4124643"/>
            <a:ext cx="2088479" cy="3238497"/>
          </a:xfrm>
          <a:prstGeom prst="line">
            <a:avLst/>
          </a:prstGeom>
          <a:ln w="25400">
            <a:solidFill>
              <a:srgbClr val="929292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782" name="Line"/>
          <p:cNvSpPr/>
          <p:nvPr/>
        </p:nvSpPr>
        <p:spPr>
          <a:xfrm flipH="1">
            <a:off x="10968729" y="5790186"/>
            <a:ext cx="4958750" cy="5175222"/>
          </a:xfrm>
          <a:prstGeom prst="line">
            <a:avLst/>
          </a:prstGeom>
          <a:ln w="25400">
            <a:solidFill>
              <a:srgbClr val="929292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783" name="Line"/>
          <p:cNvSpPr/>
          <p:nvPr/>
        </p:nvSpPr>
        <p:spPr>
          <a:xfrm>
            <a:off x="17318003" y="4620000"/>
            <a:ext cx="2224459" cy="2"/>
          </a:xfrm>
          <a:prstGeom prst="lin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784" name="Line"/>
          <p:cNvSpPr/>
          <p:nvPr/>
        </p:nvSpPr>
        <p:spPr>
          <a:xfrm>
            <a:off x="17754533" y="5958530"/>
            <a:ext cx="2224459" cy="2"/>
          </a:xfrm>
          <a:prstGeom prst="lin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785" name="Line"/>
          <p:cNvSpPr/>
          <p:nvPr/>
        </p:nvSpPr>
        <p:spPr>
          <a:xfrm>
            <a:off x="21373501" y="5958530"/>
            <a:ext cx="1269109" cy="2"/>
          </a:xfrm>
          <a:prstGeom prst="lin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7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Class="entr" nodeType="with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84" grpId="7"/>
      <p:bldP build="p" bldLvl="5" animBg="1" rev="0" advAuto="0" spid="749" grpId="2"/>
      <p:bldP build="whole" bldLvl="1" animBg="1" rev="0" advAuto="0" spid="783" grpId="5"/>
      <p:bldP build="p" bldLvl="5" animBg="1" rev="0" advAuto="0" spid="780" grpId="3"/>
      <p:bldP build="p" bldLvl="5" animBg="1" rev="0" advAuto="0" spid="779" grpId="1"/>
      <p:bldP build="whole" bldLvl="1" animBg="1" rev="0" advAuto="0" spid="781" grpId="4"/>
      <p:bldP build="whole" bldLvl="1" animBg="1" rev="0" advAuto="0" spid="782" grpId="6"/>
      <p:bldP build="whole" bldLvl="1" animBg="1" rev="0" advAuto="0" spid="785" grpId="8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Constructing Belief Networks"/>
          <p:cNvSpPr txBox="1"/>
          <p:nvPr>
            <p:ph type="title"/>
          </p:nvPr>
        </p:nvSpPr>
        <p:spPr>
          <a:xfrm>
            <a:off x="4440274" y="468045"/>
            <a:ext cx="15364036" cy="3036097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</a:lstStyle>
          <a:p>
            <a:pPr/>
            <a:r>
              <a:t>Constructing Belief Networks</a:t>
            </a:r>
          </a:p>
        </p:txBody>
      </p:sp>
      <p:sp>
        <p:nvSpPr>
          <p:cNvPr id="788" name="A belief network is correct if it encodes true conditional independence relationships: All nodes are independent of their non-descendants given their parents…"/>
          <p:cNvSpPr txBox="1"/>
          <p:nvPr>
            <p:ph type="body" idx="1"/>
          </p:nvPr>
        </p:nvSpPr>
        <p:spPr>
          <a:xfrm>
            <a:off x="4657596" y="2980612"/>
            <a:ext cx="15364036" cy="8840394"/>
          </a:xfrm>
          <a:prstGeom prst="rect">
            <a:avLst/>
          </a:prstGeom>
        </p:spPr>
        <p:txBody>
          <a:bodyPr/>
          <a:lstStyle/>
          <a:p>
            <a:pPr/>
            <a:r>
              <a:t>A belief network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correct</a:t>
            </a:r>
            <a:r>
              <a:t> if it encodes true conditional independence relationships: All nodes are independent of their non-descendants given their parents</a:t>
            </a:r>
          </a:p>
          <a:p>
            <a:pPr/>
            <a:r>
              <a:t>A joint distribution can, in general, have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many</a:t>
            </a:r>
            <a:r>
              <a:t> correct encodings as belief networks</a:t>
            </a:r>
          </a:p>
          <a:p>
            <a:pPr/>
            <a:r>
              <a:t>Some encodings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better</a:t>
            </a:r>
            <a:r>
              <a:t> than others:</a:t>
            </a:r>
          </a:p>
          <a:p>
            <a:pPr lvl="2">
              <a:spcBef>
                <a:spcPts val="2400"/>
              </a:spcBef>
            </a:pPr>
            <a:r>
              <a:t>They represent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natural</a:t>
            </a:r>
            <a:r>
              <a:t> relationships</a:t>
            </a:r>
          </a:p>
          <a:p>
            <a:pPr lvl="2">
              <a:spcBef>
                <a:spcPts val="2400"/>
              </a:spcBef>
            </a:pPr>
            <a:r>
              <a:t>They are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compact</a:t>
            </a:r>
            <a:r>
              <a:t> (they require fewer probabilities)</a:t>
            </a:r>
          </a:p>
        </p:txBody>
      </p:sp>
      <p:grpSp>
        <p:nvGrpSpPr>
          <p:cNvPr id="800" name="Group"/>
          <p:cNvGrpSpPr/>
          <p:nvPr/>
        </p:nvGrpSpPr>
        <p:grpSpPr>
          <a:xfrm>
            <a:off x="20509140" y="958195"/>
            <a:ext cx="3044455" cy="2858415"/>
            <a:chOff x="0" y="0"/>
            <a:chExt cx="3044454" cy="2858414"/>
          </a:xfrm>
        </p:grpSpPr>
        <p:grpSp>
          <p:nvGrpSpPr>
            <p:cNvPr id="791" name="A"/>
            <p:cNvGrpSpPr/>
            <p:nvPr/>
          </p:nvGrpSpPr>
          <p:grpSpPr>
            <a:xfrm>
              <a:off x="0" y="1712194"/>
              <a:ext cx="1146219" cy="1146221"/>
              <a:chOff x="0" y="0"/>
              <a:chExt cx="1146218" cy="1146220"/>
            </a:xfrm>
          </p:grpSpPr>
          <p:sp>
            <p:nvSpPr>
              <p:cNvPr id="789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790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794" name="T"/>
            <p:cNvGrpSpPr/>
            <p:nvPr/>
          </p:nvGrpSpPr>
          <p:grpSpPr>
            <a:xfrm>
              <a:off x="860556" y="-1"/>
              <a:ext cx="1146221" cy="1146220"/>
              <a:chOff x="0" y="0"/>
              <a:chExt cx="1146220" cy="1146218"/>
            </a:xfrm>
          </p:grpSpPr>
          <p:sp>
            <p:nvSpPr>
              <p:cNvPr id="792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793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797" name="B"/>
            <p:cNvGrpSpPr/>
            <p:nvPr/>
          </p:nvGrpSpPr>
          <p:grpSpPr>
            <a:xfrm>
              <a:off x="1898234" y="1712194"/>
              <a:ext cx="1146221" cy="1146221"/>
              <a:chOff x="0" y="0"/>
              <a:chExt cx="1146220" cy="1146220"/>
            </a:xfrm>
          </p:grpSpPr>
          <p:sp>
            <p:nvSpPr>
              <p:cNvPr id="795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796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798" name="Connection Line"/>
            <p:cNvSpPr/>
            <p:nvPr/>
          </p:nvSpPr>
          <p:spPr>
            <a:xfrm flipH="1">
              <a:off x="573108" y="573108"/>
              <a:ext cx="860559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799" name="Connection Line"/>
            <p:cNvSpPr/>
            <p:nvPr/>
          </p:nvSpPr>
          <p:spPr>
            <a:xfrm>
              <a:off x="1433665" y="573108"/>
              <a:ext cx="1037680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812" name="Group"/>
          <p:cNvGrpSpPr/>
          <p:nvPr/>
        </p:nvGrpSpPr>
        <p:grpSpPr>
          <a:xfrm>
            <a:off x="20509140" y="10653214"/>
            <a:ext cx="3044454" cy="2946976"/>
            <a:chOff x="0" y="0"/>
            <a:chExt cx="3044453" cy="2946975"/>
          </a:xfrm>
        </p:grpSpPr>
        <p:grpSp>
          <p:nvGrpSpPr>
            <p:cNvPr id="803" name="A"/>
            <p:cNvGrpSpPr/>
            <p:nvPr/>
          </p:nvGrpSpPr>
          <p:grpSpPr>
            <a:xfrm>
              <a:off x="-1" y="0"/>
              <a:ext cx="1146219" cy="1146219"/>
              <a:chOff x="0" y="0"/>
              <a:chExt cx="1146218" cy="1146218"/>
            </a:xfrm>
          </p:grpSpPr>
          <p:sp>
            <p:nvSpPr>
              <p:cNvPr id="801" name="Circle"/>
              <p:cNvSpPr/>
              <p:nvPr/>
            </p:nvSpPr>
            <p:spPr>
              <a:xfrm>
                <a:off x="-1" y="-1"/>
                <a:ext cx="1146220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02" name="A"/>
              <p:cNvSpPr txBox="1"/>
              <p:nvPr/>
            </p:nvSpPr>
            <p:spPr>
              <a:xfrm>
                <a:off x="199609" y="259916"/>
                <a:ext cx="7470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806" name="T"/>
            <p:cNvGrpSpPr/>
            <p:nvPr/>
          </p:nvGrpSpPr>
          <p:grpSpPr>
            <a:xfrm>
              <a:off x="949115" y="1800755"/>
              <a:ext cx="1146221" cy="1146221"/>
              <a:chOff x="0" y="0"/>
              <a:chExt cx="1146220" cy="1146220"/>
            </a:xfrm>
          </p:grpSpPr>
          <p:sp>
            <p:nvSpPr>
              <p:cNvPr id="804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05" name="T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809" name="B"/>
            <p:cNvGrpSpPr/>
            <p:nvPr/>
          </p:nvGrpSpPr>
          <p:grpSpPr>
            <a:xfrm>
              <a:off x="1898233" y="0"/>
              <a:ext cx="1146221" cy="1146219"/>
              <a:chOff x="0" y="0"/>
              <a:chExt cx="1146220" cy="1146218"/>
            </a:xfrm>
          </p:grpSpPr>
          <p:sp>
            <p:nvSpPr>
              <p:cNvPr id="807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08" name="B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810" name="Connection Line"/>
            <p:cNvSpPr/>
            <p:nvPr/>
          </p:nvSpPr>
          <p:spPr>
            <a:xfrm flipH="1" flipV="1">
              <a:off x="573109" y="573108"/>
              <a:ext cx="949117" cy="1800758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811" name="Connection Line"/>
            <p:cNvSpPr/>
            <p:nvPr/>
          </p:nvSpPr>
          <p:spPr>
            <a:xfrm flipV="1">
              <a:off x="1522224" y="573108"/>
              <a:ext cx="949119" cy="1800758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824" name="Group"/>
          <p:cNvGrpSpPr/>
          <p:nvPr/>
        </p:nvGrpSpPr>
        <p:grpSpPr>
          <a:xfrm>
            <a:off x="22757161" y="4949607"/>
            <a:ext cx="1146221" cy="4570609"/>
            <a:chOff x="0" y="0"/>
            <a:chExt cx="1146220" cy="4570607"/>
          </a:xfrm>
        </p:grpSpPr>
        <p:grpSp>
          <p:nvGrpSpPr>
            <p:cNvPr id="815" name="A"/>
            <p:cNvGrpSpPr/>
            <p:nvPr/>
          </p:nvGrpSpPr>
          <p:grpSpPr>
            <a:xfrm>
              <a:off x="-1" y="3424387"/>
              <a:ext cx="1146221" cy="1146221"/>
              <a:chOff x="0" y="0"/>
              <a:chExt cx="1146220" cy="1146220"/>
            </a:xfrm>
          </p:grpSpPr>
          <p:sp>
            <p:nvSpPr>
              <p:cNvPr id="813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14" name="A"/>
              <p:cNvSpPr txBox="1"/>
              <p:nvPr/>
            </p:nvSpPr>
            <p:spPr>
              <a:xfrm>
                <a:off x="199610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818" name="T"/>
            <p:cNvGrpSpPr/>
            <p:nvPr/>
          </p:nvGrpSpPr>
          <p:grpSpPr>
            <a:xfrm>
              <a:off x="-1" y="1712193"/>
              <a:ext cx="1146221" cy="1146221"/>
              <a:chOff x="0" y="0"/>
              <a:chExt cx="1146220" cy="1146220"/>
            </a:xfrm>
          </p:grpSpPr>
          <p:sp>
            <p:nvSpPr>
              <p:cNvPr id="816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17" name="T"/>
              <p:cNvSpPr txBox="1"/>
              <p:nvPr/>
            </p:nvSpPr>
            <p:spPr>
              <a:xfrm>
                <a:off x="199610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821" name="B"/>
            <p:cNvGrpSpPr/>
            <p:nvPr/>
          </p:nvGrpSpPr>
          <p:grpSpPr>
            <a:xfrm>
              <a:off x="-1" y="-1"/>
              <a:ext cx="1146221" cy="1146220"/>
              <a:chOff x="0" y="0"/>
              <a:chExt cx="1146220" cy="1146218"/>
            </a:xfrm>
          </p:grpSpPr>
          <p:sp>
            <p:nvSpPr>
              <p:cNvPr id="819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20" name="B"/>
              <p:cNvSpPr txBox="1"/>
              <p:nvPr/>
            </p:nvSpPr>
            <p:spPr>
              <a:xfrm>
                <a:off x="199610" y="259916"/>
                <a:ext cx="7470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822" name="Connection Line"/>
            <p:cNvSpPr/>
            <p:nvPr/>
          </p:nvSpPr>
          <p:spPr>
            <a:xfrm>
              <a:off x="573108" y="2285302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823" name="Connection Line"/>
            <p:cNvSpPr/>
            <p:nvPr/>
          </p:nvSpPr>
          <p:spPr>
            <a:xfrm flipV="1">
              <a:off x="573108" y="573108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837" name="Group"/>
          <p:cNvGrpSpPr/>
          <p:nvPr/>
        </p:nvGrpSpPr>
        <p:grpSpPr>
          <a:xfrm>
            <a:off x="19666421" y="4949607"/>
            <a:ext cx="2268003" cy="4570609"/>
            <a:chOff x="0" y="0"/>
            <a:chExt cx="2268002" cy="4570607"/>
          </a:xfrm>
        </p:grpSpPr>
        <p:grpSp>
          <p:nvGrpSpPr>
            <p:cNvPr id="827" name="T"/>
            <p:cNvGrpSpPr/>
            <p:nvPr/>
          </p:nvGrpSpPr>
          <p:grpSpPr>
            <a:xfrm>
              <a:off x="-1" y="3424387"/>
              <a:ext cx="1146222" cy="1146221"/>
              <a:chOff x="0" y="0"/>
              <a:chExt cx="1146220" cy="1146220"/>
            </a:xfrm>
          </p:grpSpPr>
          <p:sp>
            <p:nvSpPr>
              <p:cNvPr id="825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26" name="T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830" name="A"/>
            <p:cNvGrpSpPr/>
            <p:nvPr/>
          </p:nvGrpSpPr>
          <p:grpSpPr>
            <a:xfrm>
              <a:off x="1121781" y="1712194"/>
              <a:ext cx="1146221" cy="1146221"/>
              <a:chOff x="0" y="0"/>
              <a:chExt cx="1146220" cy="1146220"/>
            </a:xfrm>
          </p:grpSpPr>
          <p:sp>
            <p:nvSpPr>
              <p:cNvPr id="828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29" name="A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833" name="B"/>
            <p:cNvGrpSpPr/>
            <p:nvPr/>
          </p:nvGrpSpPr>
          <p:grpSpPr>
            <a:xfrm>
              <a:off x="-1" y="-1"/>
              <a:ext cx="1146222" cy="1146220"/>
              <a:chOff x="0" y="0"/>
              <a:chExt cx="1146220" cy="1146218"/>
            </a:xfrm>
          </p:grpSpPr>
          <p:sp>
            <p:nvSpPr>
              <p:cNvPr id="831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32" name="B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834" name="Connection Line"/>
            <p:cNvSpPr/>
            <p:nvPr/>
          </p:nvSpPr>
          <p:spPr>
            <a:xfrm flipH="1">
              <a:off x="573108" y="2285303"/>
              <a:ext cx="1121785" cy="171219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835" name="Connection Line"/>
            <p:cNvSpPr/>
            <p:nvPr/>
          </p:nvSpPr>
          <p:spPr>
            <a:xfrm flipH="1" flipV="1">
              <a:off x="573108" y="573108"/>
              <a:ext cx="1121785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836" name="Connection Line"/>
            <p:cNvSpPr/>
            <p:nvPr/>
          </p:nvSpPr>
          <p:spPr>
            <a:xfrm flipV="1">
              <a:off x="573108" y="573108"/>
              <a:ext cx="2" cy="342439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sp>
        <p:nvSpPr>
          <p:cNvPr id="838" name="Questions:…"/>
          <p:cNvSpPr txBox="1"/>
          <p:nvPr/>
        </p:nvSpPr>
        <p:spPr>
          <a:xfrm>
            <a:off x="258204" y="586259"/>
            <a:ext cx="3911886" cy="1149316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59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Which of the graphs at the right is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correct</a:t>
            </a:r>
            <a:r>
              <a:t> encoding of the Clock scenario?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t>?</a:t>
            </a:r>
          </a:p>
          <a:p>
            <a:pPr marL="873125" indent="-873125" algn="l">
              <a:spcBef>
                <a:spcPts val="5900"/>
              </a:spcBef>
              <a:buSzPct val="100000"/>
              <a:buAutoNum type="arabicPeriod" startAt="1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Which of the graphs at the right is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good</a:t>
            </a:r>
            <a:r>
              <a:t> encoding?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8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8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12" grpId="4"/>
      <p:bldP build="whole" bldLvl="1" animBg="1" rev="0" advAuto="0" spid="837" grpId="5"/>
      <p:bldP build="whole" bldLvl="1" animBg="1" rev="0" advAuto="0" spid="800" grpId="3"/>
      <p:bldP build="p" bldLvl="5" animBg="1" rev="0" advAuto="0" spid="838" grpId="2"/>
      <p:bldP build="whole" bldLvl="1" animBg="1" rev="0" advAuto="0" spid="824" grpId="6"/>
      <p:bldP build="p" bldLvl="5" animBg="1" rev="0" advAuto="0" spid="788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Mechanically Constructing Belief Network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</a:lstStyle>
          <a:p>
            <a:pPr/>
            <a:r>
              <a:t>Mechanically Constructing Belief Networks</a:t>
            </a:r>
          </a:p>
        </p:txBody>
      </p:sp>
      <p:sp>
        <p:nvSpPr>
          <p:cNvPr id="843" name="Given a joint distribution we can mechanically construct a correct encoding:…"/>
          <p:cNvSpPr txBox="1"/>
          <p:nvPr>
            <p:ph type="body" idx="1"/>
          </p:nvPr>
        </p:nvSpPr>
        <p:spPr>
          <a:xfrm>
            <a:off x="2032000" y="3600230"/>
            <a:ext cx="20320000" cy="8840394"/>
          </a:xfrm>
          <a:prstGeom prst="rect">
            <a:avLst/>
          </a:prstGeom>
        </p:spPr>
        <p:txBody>
          <a:bodyPr/>
          <a:lstStyle/>
          <a:p>
            <a:pPr marL="0" indent="0" defTabSz="690085">
              <a:spcBef>
                <a:spcPts val="3000"/>
              </a:spcBef>
              <a:buSzTx/>
              <a:buNone/>
              <a:defRPr sz="3600"/>
            </a:pPr>
            <a:r>
              <a:t>Given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joint distribution</a:t>
            </a:r>
            <a:r>
              <a:t> we can mechanically construct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correct</a:t>
            </a:r>
            <a:r>
              <a:t> encoding:</a:t>
            </a:r>
          </a:p>
          <a:p>
            <a:pPr marL="733425" indent="-733425" defTabSz="690085">
              <a:spcBef>
                <a:spcPts val="3000"/>
              </a:spcBef>
              <a:buSzPct val="100000"/>
              <a:buAutoNum type="arabicPeriod" startAt="1"/>
              <a:defRPr sz="3600"/>
            </a:pPr>
            <a:r>
              <a:t>Order the variables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and associate each one with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node</a:t>
            </a:r>
            <a:endParaRPr baseline="-5998"/>
          </a:p>
          <a:p>
            <a:pPr marL="733425" indent="-733425" defTabSz="690085">
              <a:spcBef>
                <a:spcPts val="3000"/>
              </a:spcBef>
              <a:buSzPct val="100000"/>
              <a:buAutoNum type="arabicPeriod" startAt="1"/>
              <a:defRPr sz="3600"/>
            </a:pPr>
            <a:r>
              <a:t>For each variable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:</a:t>
            </a:r>
          </a:p>
          <a:p>
            <a:pPr lvl="2" marL="1800225" indent="-733425" defTabSz="690085">
              <a:spcBef>
                <a:spcPts val="2000"/>
              </a:spcBef>
              <a:buSzPct val="100000"/>
              <a:buAutoNum type="romanLcParenBoth" startAt="1"/>
              <a:defRPr sz="3600"/>
            </a:pPr>
            <a:r>
              <a:t>Choose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minimal</a:t>
            </a:r>
            <a:r>
              <a:t> set of variables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from </a:t>
            </a:r>
            <a:br/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 such that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2" marL="1800225" indent="-733425" defTabSz="690085">
              <a:spcBef>
                <a:spcPts val="2000"/>
              </a:spcBef>
              <a:buSzPct val="100000"/>
              <a:buAutoNum type="romanLcParenBoth" startAt="1"/>
              <a:defRPr sz="3600"/>
            </a:pPr>
            <a:r>
              <a:t>i.e.,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</a:t>
            </a:r>
            <a:r>
              <a:t> on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,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independent</a:t>
            </a:r>
            <a:r>
              <a:t> of all the other variables that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earlier</a:t>
            </a:r>
            <a:r>
              <a:t> in the ordering</a:t>
            </a:r>
          </a:p>
          <a:p>
            <a:pPr lvl="2" marL="1800225" indent="-733425" defTabSz="690085">
              <a:spcBef>
                <a:spcPts val="2000"/>
              </a:spcBef>
              <a:buSzPct val="100000"/>
              <a:buAutoNum type="romanLcParenBoth" startAt="1"/>
              <a:defRPr sz="3600"/>
            </a:pPr>
            <a:r>
              <a:t>Add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arc</a:t>
            </a:r>
            <a:r>
              <a:t> from each variable in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to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 </a:t>
            </a:r>
          </a:p>
          <a:p>
            <a:pPr lvl="2" marL="1800225" indent="-733425" defTabSz="690085">
              <a:spcBef>
                <a:spcPts val="2000"/>
              </a:spcBef>
              <a:buSzPct val="100000"/>
              <a:buAutoNum type="romanLcParenBoth" startAt="1"/>
              <a:defRPr sz="3600"/>
            </a:pPr>
            <a:r>
              <a:t>Label the node for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with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probability table</a:t>
            </a:r>
            <a:r>
              <a:t> </a:t>
            </a:r>
            <a:br/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4245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843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Independence in a…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Independence in a</a:t>
            </a:r>
          </a:p>
          <a:p>
            <a:pPr defTabSz="698300">
              <a:defRPr sz="9500"/>
            </a:pPr>
            <a:r>
              <a:t>Joint Distribution</a:t>
            </a:r>
          </a:p>
        </p:txBody>
      </p:sp>
      <p:sp>
        <p:nvSpPr>
          <p:cNvPr id="848" name="Question: How can we answer questions about independence using the full joint distribution?…"/>
          <p:cNvSpPr txBox="1"/>
          <p:nvPr>
            <p:ph type="body" idx="1"/>
          </p:nvPr>
        </p:nvSpPr>
        <p:spPr>
          <a:xfrm>
            <a:off x="2026177" y="3643312"/>
            <a:ext cx="16036772" cy="8840393"/>
          </a:xfrm>
          <a:prstGeom prst="rect">
            <a:avLst/>
          </a:prstGeom>
        </p:spPr>
        <p:txBody>
          <a:bodyPr/>
          <a:lstStyle/>
          <a:p>
            <a:pPr marL="0" indent="0" defTabSz="690085">
              <a:spcBef>
                <a:spcPts val="3000"/>
              </a:spcBef>
              <a:buSzTx/>
              <a:buNone/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Question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How can we answer questions about independence using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full joint distribution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marL="0" indent="0" defTabSz="690085">
              <a:spcBef>
                <a:spcPts val="3000"/>
              </a:spcBef>
              <a:buSzTx/>
              <a:buNone/>
              <a:defRPr sz="3600"/>
            </a:pPr>
            <a:r>
              <a:t>Examples using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:</a:t>
            </a:r>
          </a:p>
          <a:p>
            <a:pPr lvl="1" marL="1266825" indent="-733425" defTabSz="690085">
              <a:spcBef>
                <a:spcPts val="3000"/>
              </a:spcBef>
              <a:buSzPct val="100000"/>
              <a:buAutoNum type="arabicPeriod" startAt="1"/>
              <a:defRPr sz="3600"/>
            </a:pPr>
            <a:r>
              <a:t>Is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 independent of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?</a:t>
            </a:r>
          </a:p>
          <a:p>
            <a:pPr lvl="2" marL="1231168" indent="-484408" defTabSz="690085">
              <a:spcBef>
                <a:spcPts val="1300"/>
              </a:spcBef>
              <a:defRPr sz="45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36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for all</a:t>
            </a:r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? </a:t>
            </a:r>
            <a:endParaRPr sz="3600"/>
          </a:p>
          <a:p>
            <a:pPr lvl="1" marL="1266825" indent="-733425" defTabSz="690085">
              <a:spcBef>
                <a:spcPts val="3000"/>
              </a:spcBef>
              <a:buSzPct val="100000"/>
              <a:buAutoNum type="arabicPeriod" startAt="1"/>
              <a:defRPr sz="3600"/>
            </a:pPr>
            <a:r>
              <a:t>Is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t> independent of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?</a:t>
            </a:r>
          </a:p>
          <a:p>
            <a:pPr lvl="2" marL="1231168" indent="-484408" defTabSz="690085">
              <a:spcBef>
                <a:spcPts val="1300"/>
              </a:spcBef>
              <a:defRPr sz="45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  </a:t>
            </a:r>
            <a:r>
              <a:rPr sz="36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for all</a:t>
            </a:r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sz="3600"/>
          </a:p>
          <a:p>
            <a:pPr lvl="1" marL="1266825" indent="-733425" defTabSz="690085">
              <a:spcBef>
                <a:spcPts val="3000"/>
              </a:spcBef>
              <a:buSzPct val="100000"/>
              <a:buAutoNum type="arabicPeriod" startAt="1"/>
              <a:defRPr sz="3600"/>
            </a:pPr>
            <a:r>
              <a:t>Is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 independent of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 given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t>?</a:t>
            </a:r>
          </a:p>
          <a:p>
            <a:pPr lvl="2" marL="1231168" indent="-484408" defTabSz="690085">
              <a:spcBef>
                <a:spcPts val="1300"/>
              </a:spcBef>
              <a:defRPr sz="45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br>
              <a:rPr sz="4245"/>
            </a:br>
            <a:r>
              <a:rPr sz="36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for all</a:t>
            </a:r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? </a:t>
            </a:r>
            <a:endParaRPr sz="4245"/>
          </a:p>
        </p:txBody>
      </p:sp>
      <p:sp>
        <p:nvSpPr>
          <p:cNvPr id="849" name="Equation"/>
          <p:cNvSpPr txBox="1"/>
          <p:nvPr/>
        </p:nvSpPr>
        <p:spPr>
          <a:xfrm>
            <a:off x="18527070" y="1359146"/>
            <a:ext cx="6016855" cy="830051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</m:lim>
                        </m:limLow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lim>
                        </m:limLow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lim>
                        </m:limLow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lim>
                        </m:limLow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lim>
                        </m:limLow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lim>
                        </m:limLow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mr>
                    <m:mr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mr>
                  </m:m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8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8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8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49" grpId="2"/>
      <p:bldP build="p" bldLvl="5" animBg="1" rev="0" advAuto="0" spid="848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Independence in a Belief Network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>
            <a:lvl1pPr defTabSz="747592">
              <a:defRPr sz="10100"/>
            </a:lvl1pPr>
          </a:lstStyle>
          <a:p>
            <a:pPr/>
            <a:r>
              <a:t>Independence in a Belief Network</a:t>
            </a:r>
          </a:p>
        </p:txBody>
      </p:sp>
      <p:sp>
        <p:nvSpPr>
          <p:cNvPr id="852" name="Definition:  A belief network represents a joint distribution that can be factored as"/>
          <p:cNvSpPr txBox="1"/>
          <p:nvPr/>
        </p:nvSpPr>
        <p:spPr>
          <a:xfrm>
            <a:off x="581171" y="2718725"/>
            <a:ext cx="14528802" cy="4096884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2400" tIns="152400" rIns="152400" bIns="152400" anchor="ctr">
            <a:spAutoFit/>
          </a:bodyPr>
          <a:lstStyle/>
          <a:p>
            <a:pPr algn="l">
              <a:spcBef>
                <a:spcPts val="3600"/>
              </a:spcBef>
              <a:defRPr b="1" sz="38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belief network represents a joint distribution that can be factored as </a:t>
            </a:r>
          </a:p>
          <a:p>
            <a:pPr algn="l">
              <a:spcBef>
                <a:spcPts val="3600"/>
              </a:spcBef>
              <a:defRPr sz="46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…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sub>
                  </m:sSub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Upp>
                    <m:e>
                      <m:limLow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∏</m:t>
                          </m:r>
                        </m:e>
                        <m:lim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4340"/>
          </a:p>
        </p:txBody>
      </p:sp>
      <p:sp>
        <p:nvSpPr>
          <p:cNvPr id="853" name="Theorem: Every node is independent of its non-descendants, conditional only on its parents:…"/>
          <p:cNvSpPr txBox="1"/>
          <p:nvPr>
            <p:ph type="body" sz="half" idx="1"/>
          </p:nvPr>
        </p:nvSpPr>
        <p:spPr>
          <a:xfrm>
            <a:off x="620316" y="6939453"/>
            <a:ext cx="14526867" cy="6050647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 lIns="152400" tIns="152400" rIns="152400" bIns="152400"/>
          <a:lstStyle/>
          <a:p>
            <a:pPr marL="0" indent="0" defTabSz="632579">
              <a:spcBef>
                <a:spcPts val="2700"/>
              </a:spcBef>
              <a:buSzTx/>
              <a:buNone/>
              <a:defRPr b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Theorem: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Every node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its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non-descendants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only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on its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parents:</a:t>
            </a:r>
            <a:endParaRPr>
              <a:solidFill>
                <a:srgbClr val="C82506"/>
              </a:solidFill>
            </a:endParaRPr>
          </a:p>
          <a:p>
            <a:pPr lvl="1" marL="812878" indent="-470614" defTabSz="632579">
              <a:spcBef>
                <a:spcPts val="2700"/>
              </a:spcBef>
              <a:defRPr sz="3300"/>
            </a:pPr>
            <a:r>
              <a:t>Node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is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</a:t>
            </a:r>
            <a:r>
              <a:t> of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if a directed edge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exists</a:t>
            </a:r>
          </a:p>
          <a:p>
            <a:pPr lvl="1" marL="812878" indent="-470614" defTabSz="632579">
              <a:spcBef>
                <a:spcPts val="2700"/>
              </a:spcBef>
              <a:defRPr sz="3300"/>
            </a:pPr>
            <a:r>
              <a:t>Node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is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descendant</a:t>
            </a:r>
            <a:r>
              <a:t> of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if there exists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directed path</a:t>
            </a:r>
            <a:r>
              <a:t> from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to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</a:p>
          <a:p>
            <a:pPr lvl="1" marL="812878" indent="-470614" defTabSz="632579">
              <a:spcBef>
                <a:spcPts val="2700"/>
              </a:spcBef>
              <a:defRPr sz="3300"/>
            </a:pPr>
            <a:r>
              <a:t>Node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is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non-descendant</a:t>
            </a:r>
            <a:r>
              <a:t> of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if there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does not exist</a:t>
            </a:r>
            <a:r>
              <a:t> a directed path from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</m:oMath>
            </a14:m>
            <a:r>
              <a:t> to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endParaRPr sz="3868"/>
          </a:p>
        </p:txBody>
      </p:sp>
      <p:grpSp>
        <p:nvGrpSpPr>
          <p:cNvPr id="881" name="Group"/>
          <p:cNvGrpSpPr/>
          <p:nvPr/>
        </p:nvGrpSpPr>
        <p:grpSpPr>
          <a:xfrm>
            <a:off x="15388837" y="3880898"/>
            <a:ext cx="8187044" cy="8214531"/>
            <a:chOff x="0" y="0"/>
            <a:chExt cx="8187042" cy="8214529"/>
          </a:xfrm>
        </p:grpSpPr>
        <p:grpSp>
          <p:nvGrpSpPr>
            <p:cNvPr id="877" name="Group"/>
            <p:cNvGrpSpPr/>
            <p:nvPr/>
          </p:nvGrpSpPr>
          <p:grpSpPr>
            <a:xfrm>
              <a:off x="31750" y="-1"/>
              <a:ext cx="8123544" cy="7892893"/>
              <a:chOff x="0" y="0"/>
              <a:chExt cx="8123543" cy="7892891"/>
            </a:xfrm>
          </p:grpSpPr>
          <p:grpSp>
            <p:nvGrpSpPr>
              <p:cNvPr id="856" name="Tampering"/>
              <p:cNvGrpSpPr/>
              <p:nvPr/>
            </p:nvGrpSpPr>
            <p:grpSpPr>
              <a:xfrm>
                <a:off x="0" y="0"/>
                <a:ext cx="2608691" cy="1270001"/>
                <a:chOff x="0" y="0"/>
                <a:chExt cx="2608689" cy="1270000"/>
              </a:xfrm>
            </p:grpSpPr>
            <p:sp>
              <p:nvSpPr>
                <p:cNvPr id="854" name="Oval"/>
                <p:cNvSpPr/>
                <p:nvPr/>
              </p:nvSpPr>
              <p:spPr>
                <a:xfrm>
                  <a:off x="0" y="-1"/>
                  <a:ext cx="2608690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55" name="Tampering"/>
                <p:cNvSpPr txBox="1"/>
                <p:nvPr/>
              </p:nvSpPr>
              <p:spPr>
                <a:xfrm>
                  <a:off x="413783" y="74157"/>
                  <a:ext cx="1781124" cy="11216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Tampering</a:t>
                  </a:r>
                </a:p>
              </p:txBody>
            </p:sp>
          </p:grpSp>
          <p:grpSp>
            <p:nvGrpSpPr>
              <p:cNvPr id="859" name="Alarm"/>
              <p:cNvGrpSpPr/>
              <p:nvPr/>
            </p:nvGrpSpPr>
            <p:grpSpPr>
              <a:xfrm>
                <a:off x="1584156" y="2166693"/>
                <a:ext cx="2608691" cy="1270002"/>
                <a:chOff x="0" y="0"/>
                <a:chExt cx="2608689" cy="1270001"/>
              </a:xfrm>
            </p:grpSpPr>
            <p:sp>
              <p:nvSpPr>
                <p:cNvPr id="857" name="Oval"/>
                <p:cNvSpPr/>
                <p:nvPr/>
              </p:nvSpPr>
              <p:spPr>
                <a:xfrm>
                  <a:off x="0" y="0"/>
                  <a:ext cx="2608690" cy="12700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58" name="Alarm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Alarm</a:t>
                  </a:r>
                </a:p>
              </p:txBody>
            </p:sp>
          </p:grpSp>
          <p:grpSp>
            <p:nvGrpSpPr>
              <p:cNvPr id="862" name="Fire"/>
              <p:cNvGrpSpPr/>
              <p:nvPr/>
            </p:nvGrpSpPr>
            <p:grpSpPr>
              <a:xfrm>
                <a:off x="3271288" y="0"/>
                <a:ext cx="2608691" cy="1270001"/>
                <a:chOff x="0" y="0"/>
                <a:chExt cx="2608689" cy="1270000"/>
              </a:xfrm>
            </p:grpSpPr>
            <p:sp>
              <p:nvSpPr>
                <p:cNvPr id="860" name="Oval"/>
                <p:cNvSpPr/>
                <p:nvPr/>
              </p:nvSpPr>
              <p:spPr>
                <a:xfrm>
                  <a:off x="0" y="-1"/>
                  <a:ext cx="2608690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61" name="Fire"/>
                <p:cNvSpPr txBox="1"/>
                <p:nvPr/>
              </p:nvSpPr>
              <p:spPr>
                <a:xfrm>
                  <a:off x="413783" y="321807"/>
                  <a:ext cx="1781124" cy="6263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Fire</a:t>
                  </a:r>
                </a:p>
              </p:txBody>
            </p:sp>
          </p:grpSp>
          <p:grpSp>
            <p:nvGrpSpPr>
              <p:cNvPr id="865" name="Smoke"/>
              <p:cNvGrpSpPr/>
              <p:nvPr/>
            </p:nvGrpSpPr>
            <p:grpSpPr>
              <a:xfrm>
                <a:off x="5514853" y="2166693"/>
                <a:ext cx="2608691" cy="1270002"/>
                <a:chOff x="0" y="0"/>
                <a:chExt cx="2608689" cy="1270001"/>
              </a:xfrm>
            </p:grpSpPr>
            <p:sp>
              <p:nvSpPr>
                <p:cNvPr id="863" name="Oval"/>
                <p:cNvSpPr/>
                <p:nvPr/>
              </p:nvSpPr>
              <p:spPr>
                <a:xfrm>
                  <a:off x="0" y="0"/>
                  <a:ext cx="2608690" cy="12700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64" name="Smoke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Smoke</a:t>
                  </a:r>
                </a:p>
              </p:txBody>
            </p:sp>
          </p:grpSp>
          <p:grpSp>
            <p:nvGrpSpPr>
              <p:cNvPr id="868" name="Leaving"/>
              <p:cNvGrpSpPr/>
              <p:nvPr/>
            </p:nvGrpSpPr>
            <p:grpSpPr>
              <a:xfrm>
                <a:off x="1584156" y="4394790"/>
                <a:ext cx="2608691" cy="1270003"/>
                <a:chOff x="0" y="0"/>
                <a:chExt cx="2608689" cy="1270001"/>
              </a:xfrm>
            </p:grpSpPr>
            <p:sp>
              <p:nvSpPr>
                <p:cNvPr id="866" name="Oval"/>
                <p:cNvSpPr/>
                <p:nvPr/>
              </p:nvSpPr>
              <p:spPr>
                <a:xfrm>
                  <a:off x="0" y="0"/>
                  <a:ext cx="2608690" cy="12700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67" name="Leaving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Leaving</a:t>
                  </a:r>
                </a:p>
              </p:txBody>
            </p:sp>
          </p:grpSp>
          <p:grpSp>
            <p:nvGrpSpPr>
              <p:cNvPr id="871" name="Report"/>
              <p:cNvGrpSpPr/>
              <p:nvPr/>
            </p:nvGrpSpPr>
            <p:grpSpPr>
              <a:xfrm>
                <a:off x="1584156" y="6622889"/>
                <a:ext cx="2608691" cy="1270003"/>
                <a:chOff x="0" y="0"/>
                <a:chExt cx="2608689" cy="1270001"/>
              </a:xfrm>
            </p:grpSpPr>
            <p:sp>
              <p:nvSpPr>
                <p:cNvPr id="869" name="Oval"/>
                <p:cNvSpPr/>
                <p:nvPr/>
              </p:nvSpPr>
              <p:spPr>
                <a:xfrm>
                  <a:off x="0" y="0"/>
                  <a:ext cx="2608690" cy="1270002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870" name="Report"/>
                <p:cNvSpPr txBox="1"/>
                <p:nvPr/>
              </p:nvSpPr>
              <p:spPr>
                <a:xfrm>
                  <a:off x="413783" y="321807"/>
                  <a:ext cx="1781124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Report</a:t>
                  </a:r>
                </a:p>
              </p:txBody>
            </p:sp>
          </p:grpSp>
          <p:sp>
            <p:nvSpPr>
              <p:cNvPr id="872" name="Connection Line"/>
              <p:cNvSpPr/>
              <p:nvPr/>
            </p:nvSpPr>
            <p:spPr>
              <a:xfrm flipH="1" flipV="1">
                <a:off x="1304344" y="635000"/>
                <a:ext cx="1584158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873" name="Connection Line"/>
              <p:cNvSpPr/>
              <p:nvPr/>
            </p:nvSpPr>
            <p:spPr>
              <a:xfrm flipV="1">
                <a:off x="2888500" y="2801693"/>
                <a:ext cx="2" cy="22281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874" name="Connection Line"/>
              <p:cNvSpPr/>
              <p:nvPr/>
            </p:nvSpPr>
            <p:spPr>
              <a:xfrm flipH="1" flipV="1">
                <a:off x="4575634" y="635000"/>
                <a:ext cx="2243566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875" name="Connection Line"/>
              <p:cNvSpPr/>
              <p:nvPr/>
            </p:nvSpPr>
            <p:spPr>
              <a:xfrm flipV="1">
                <a:off x="2888500" y="635000"/>
                <a:ext cx="1687135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876" name="Connection Line"/>
              <p:cNvSpPr/>
              <p:nvPr/>
            </p:nvSpPr>
            <p:spPr>
              <a:xfrm flipV="1">
                <a:off x="2888500" y="5029791"/>
                <a:ext cx="2" cy="22281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880" name="Caption"/>
            <p:cNvGrpSpPr/>
            <p:nvPr/>
          </p:nvGrpSpPr>
          <p:grpSpPr>
            <a:xfrm>
              <a:off x="0" y="8026239"/>
              <a:ext cx="8187044" cy="188291"/>
              <a:chOff x="0" y="0"/>
              <a:chExt cx="8187042" cy="188290"/>
            </a:xfrm>
          </p:grpSpPr>
          <p:sp>
            <p:nvSpPr>
              <p:cNvPr id="878" name="Rectangle"/>
              <p:cNvSpPr/>
              <p:nvPr/>
            </p:nvSpPr>
            <p:spPr>
              <a:xfrm>
                <a:off x="0" y="0"/>
                <a:ext cx="8187043" cy="18829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879" name="Belief net: Report has parent Leaving, Leaving has Parent Alarm, Alarm has parents Tampering and Fire, Smoke has parent Fire"/>
              <p:cNvSpPr txBox="1"/>
              <p:nvPr/>
            </p:nvSpPr>
            <p:spPr>
              <a:xfrm>
                <a:off x="0" y="0"/>
                <a:ext cx="8187043" cy="1882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Report has parent Leaving, Leaving has Parent Alarm, Alarm has parents Tampering and Fire, Smoke has parent Fire</a:t>
                </a:r>
              </a:p>
            </p:txBody>
          </p:sp>
        </p:grpSp>
      </p:grpSp>
      <p:graphicFrame>
        <p:nvGraphicFramePr>
          <p:cNvPr id="882" name="Table 1-1"/>
          <p:cNvGraphicFramePr/>
          <p:nvPr/>
        </p:nvGraphicFramePr>
        <p:xfrm>
          <a:off x="20958911" y="2787214"/>
          <a:ext cx="2336801" cy="112128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473200"/>
                <a:gridCol w="863600"/>
              </a:tblGrid>
              <a:tr h="56679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Fire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P(F)r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</a:tr>
              <a:tr h="55448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883" name="Table 1-1-1"/>
          <p:cNvGraphicFramePr/>
          <p:nvPr/>
        </p:nvGraphicFramePr>
        <p:xfrm>
          <a:off x="20490938" y="7916154"/>
          <a:ext cx="3601968" cy="1874407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545967"/>
                <a:gridCol w="830434"/>
                <a:gridCol w="1225566"/>
              </a:tblGrid>
              <a:tr h="633986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Smoke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Fire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P(S|F)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</a:tr>
              <a:tr h="62021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62021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85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ssignment #1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Assignment #1</a:t>
            </a:r>
          </a:p>
        </p:txBody>
      </p:sp>
      <p:sp>
        <p:nvSpPr>
          <p:cNvPr id="159" name="Assignment #1 is due TODAY…"/>
          <p:cNvSpPr txBox="1"/>
          <p:nvPr>
            <p:ph type="body" idx="1"/>
          </p:nvPr>
        </p:nvSpPr>
        <p:spPr>
          <a:xfrm>
            <a:off x="2032000" y="3600230"/>
            <a:ext cx="2032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Assignment #1 is due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TODAY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Submissions will be accepted until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11:59pm TONIGHT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Belief Network Semantics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Belief Network Semantics</a:t>
            </a:r>
          </a:p>
        </p:txBody>
      </p:sp>
      <p:sp>
        <p:nvSpPr>
          <p:cNvPr id="886" name="Definition: A belief network represents a joint distribution that can be factored as…"/>
          <p:cNvSpPr txBox="1"/>
          <p:nvPr>
            <p:ph type="body" idx="1"/>
          </p:nvPr>
        </p:nvSpPr>
        <p:spPr>
          <a:xfrm>
            <a:off x="1465645" y="3615155"/>
            <a:ext cx="20251356" cy="8840391"/>
          </a:xfrm>
          <a:prstGeom prst="rect">
            <a:avLst/>
          </a:prstGeom>
        </p:spPr>
        <p:txBody>
          <a:bodyPr/>
          <a:lstStyle/>
          <a:p>
            <a:pPr marL="0" indent="0" defTabSz="780454">
              <a:spcBef>
                <a:spcPts val="3400"/>
              </a:spcBef>
              <a:buSzTx/>
              <a:buNone/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 belief network represents a joint distribution that can be factored as </a:t>
            </a:r>
          </a:p>
          <a:p>
            <a:pPr marL="0" indent="0" algn="ctr" defTabSz="780454">
              <a:spcBef>
                <a:spcPts val="1100"/>
              </a:spcBef>
              <a:buSzTx/>
              <a:buNone/>
              <a:defRPr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Upp>
                  <m:e>
                    <m:limLow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∏</m:t>
                        </m:r>
                      </m:e>
                      <m:lim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600"/>
          </a:p>
          <a:p>
            <a:pPr marL="0" indent="0" defTabSz="780454">
              <a:spcBef>
                <a:spcPts val="3400"/>
              </a:spcBef>
              <a:buSzTx/>
              <a:buNone/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Theorem: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(Belief Network Semantics)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Every node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its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non-descendants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on its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parents</a:t>
            </a:r>
            <a:endParaRPr>
              <a:solidFill>
                <a:srgbClr val="C82506"/>
              </a:solidFill>
            </a:endParaRPr>
          </a:p>
          <a:p>
            <a:pPr marL="0" indent="0" defTabSz="780454">
              <a:spcBef>
                <a:spcPts val="3400"/>
              </a:spcBef>
              <a:buSzTx/>
              <a:buNone/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Proof:</a:t>
            </a:r>
          </a:p>
          <a:p>
            <a:pPr lvl="1" marL="1279159" indent="-675909" defTabSz="780454">
              <a:spcBef>
                <a:spcPts val="3400"/>
              </a:spcBef>
              <a:buSzPct val="100000"/>
              <a:buAutoNum type="arabicPeriod" startAt="1"/>
              <a:defRPr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</m:oMath>
            </a14:m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descendant of </a:t>
            </a:r>
            <a14:m>
              <m:oMath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⟹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endParaRPr sz="3600"/>
          </a:p>
          <a:p>
            <a:pPr lvl="1" marL="1319608" indent="-716358" defTabSz="780454">
              <a:spcBef>
                <a:spcPts val="2200"/>
              </a:spcBef>
              <a:buSzPct val="100000"/>
              <a:buAutoNum type="arabicPeriod" startAt="1"/>
              <a:defRPr sz="3600"/>
            </a:pPr>
            <a:r>
              <a:t>For all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,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1" marL="1319608" indent="-716358" defTabSz="780454">
              <a:spcBef>
                <a:spcPts val="2200"/>
              </a:spcBef>
              <a:buSzPct val="100000"/>
              <a:buAutoNum type="arabicPeriod" startAt="1"/>
              <a:defRPr sz="3600"/>
            </a:pPr>
            <a:r>
              <a:t>For all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, if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 is not a descendant of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, then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4151"/>
          </a:p>
        </p:txBody>
      </p:sp>
      <p:sp>
        <p:nvSpPr>
          <p:cNvPr id="887" name="Rectangle"/>
          <p:cNvSpPr/>
          <p:nvPr/>
        </p:nvSpPr>
        <p:spPr>
          <a:xfrm>
            <a:off x="1486317" y="10041373"/>
            <a:ext cx="14261508" cy="1270002"/>
          </a:xfrm>
          <a:prstGeom prst="rect">
            <a:avLst/>
          </a:prstGeom>
          <a:ln w="1270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87" grpId="2"/>
      <p:bldP build="p" bldLvl="5" animBg="1" rev="0" advAuto="0" spid="886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Querying Independence in a…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Querying Independence in a</a:t>
            </a:r>
          </a:p>
          <a:p>
            <a:pPr defTabSz="698300">
              <a:defRPr sz="9500"/>
            </a:pPr>
            <a:r>
              <a:t>Belief Network</a:t>
            </a:r>
          </a:p>
        </p:txBody>
      </p:sp>
      <p:sp>
        <p:nvSpPr>
          <p:cNvPr id="890" name="We can use a correct belief network to efficiently answer questions about independence guarantees without knowing any numbers…"/>
          <p:cNvSpPr txBox="1"/>
          <p:nvPr>
            <p:ph type="body" sz="half" idx="1"/>
          </p:nvPr>
        </p:nvSpPr>
        <p:spPr>
          <a:xfrm>
            <a:off x="4387453" y="5776548"/>
            <a:ext cx="15609094" cy="6707156"/>
          </a:xfrm>
          <a:prstGeom prst="rect">
            <a:avLst/>
          </a:prstGeom>
        </p:spPr>
        <p:txBody>
          <a:bodyPr/>
          <a:lstStyle/>
          <a:p>
            <a:pPr/>
            <a:r>
              <a:t>We can use a correct belief network to efficiently answer questions about independence guarantees without knowing any numbers</a:t>
            </a:r>
          </a:p>
          <a:p>
            <a:pPr/>
            <a:r>
              <a:t>Examples using the belief network at right:</a:t>
            </a:r>
          </a:p>
          <a:p>
            <a:pPr lvl="1" marL="1508125" indent="-873125">
              <a:buSzPct val="100000"/>
              <a:buAutoNum type="arabicPeriod" startAt="1"/>
            </a:pPr>
            <a:r>
              <a:t>Is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</a:t>
            </a:r>
            <a:r>
              <a:t> independent of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</a:t>
            </a:r>
            <a:r>
              <a:t>?</a:t>
            </a:r>
          </a:p>
          <a:p>
            <a:pPr lvl="1" marL="1508125" indent="-873125">
              <a:buSzPct val="100000"/>
              <a:buAutoNum type="arabicPeriod" startAt="1"/>
            </a:pPr>
            <a:r>
              <a:t>Is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</a:t>
            </a:r>
            <a:r>
              <a:t> independent of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</a:t>
            </a:r>
            <a:r>
              <a:t> given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</a:t>
            </a:r>
            <a:r>
              <a:t>?</a:t>
            </a:r>
          </a:p>
          <a:p>
            <a:pPr lvl="1" marL="1508125" indent="-873125">
              <a:buSzPct val="100000"/>
              <a:buAutoNum type="arabicPeriod" startAt="1"/>
            </a:pPr>
            <a:r>
              <a:t>Is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</a:t>
            </a:r>
            <a:r>
              <a:t> independent of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?</a:t>
            </a:r>
          </a:p>
        </p:txBody>
      </p:sp>
      <p:sp>
        <p:nvSpPr>
          <p:cNvPr id="891" name="Belief Network Independence:  Every node is independent of its non-descendants, conditional only on its parents"/>
          <p:cNvSpPr txBox="1"/>
          <p:nvPr/>
        </p:nvSpPr>
        <p:spPr>
          <a:xfrm>
            <a:off x="3173767" y="3870847"/>
            <a:ext cx="18036464" cy="1428134"/>
          </a:xfrm>
          <a:prstGeom prst="rect">
            <a:avLst/>
          </a:prstGeom>
          <a:ln w="127000">
            <a:solidFill>
              <a:srgbClr val="B516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38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Belief Network Independence: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Every node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its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non-descendants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on its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parents</a:t>
            </a:r>
          </a:p>
        </p:txBody>
      </p:sp>
      <p:grpSp>
        <p:nvGrpSpPr>
          <p:cNvPr id="903" name="Group"/>
          <p:cNvGrpSpPr/>
          <p:nvPr/>
        </p:nvGrpSpPr>
        <p:grpSpPr>
          <a:xfrm>
            <a:off x="15579204" y="8633545"/>
            <a:ext cx="3044455" cy="2858416"/>
            <a:chOff x="0" y="0"/>
            <a:chExt cx="3044454" cy="2858414"/>
          </a:xfrm>
        </p:grpSpPr>
        <p:grpSp>
          <p:nvGrpSpPr>
            <p:cNvPr id="894" name="A"/>
            <p:cNvGrpSpPr/>
            <p:nvPr/>
          </p:nvGrpSpPr>
          <p:grpSpPr>
            <a:xfrm>
              <a:off x="0" y="1712194"/>
              <a:ext cx="1146219" cy="1146221"/>
              <a:chOff x="0" y="0"/>
              <a:chExt cx="1146218" cy="1146220"/>
            </a:xfrm>
          </p:grpSpPr>
          <p:sp>
            <p:nvSpPr>
              <p:cNvPr id="892" name="Circle"/>
              <p:cNvSpPr/>
              <p:nvPr/>
            </p:nvSpPr>
            <p:spPr>
              <a:xfrm>
                <a:off x="-1" y="-1"/>
                <a:ext cx="1146220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93" name="A"/>
              <p:cNvSpPr txBox="1"/>
              <p:nvPr/>
            </p:nvSpPr>
            <p:spPr>
              <a:xfrm>
                <a:off x="199609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897" name="T"/>
            <p:cNvGrpSpPr/>
            <p:nvPr/>
          </p:nvGrpSpPr>
          <p:grpSpPr>
            <a:xfrm>
              <a:off x="860556" y="-1"/>
              <a:ext cx="1146221" cy="1146220"/>
              <a:chOff x="0" y="0"/>
              <a:chExt cx="1146220" cy="1146218"/>
            </a:xfrm>
          </p:grpSpPr>
          <p:sp>
            <p:nvSpPr>
              <p:cNvPr id="895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96" name="T"/>
              <p:cNvSpPr txBox="1"/>
              <p:nvPr/>
            </p:nvSpPr>
            <p:spPr>
              <a:xfrm>
                <a:off x="199609" y="259916"/>
                <a:ext cx="7470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900" name="B"/>
            <p:cNvGrpSpPr/>
            <p:nvPr/>
          </p:nvGrpSpPr>
          <p:grpSpPr>
            <a:xfrm>
              <a:off x="1898234" y="1712194"/>
              <a:ext cx="1146221" cy="1146221"/>
              <a:chOff x="0" y="0"/>
              <a:chExt cx="1146220" cy="1146220"/>
            </a:xfrm>
          </p:grpSpPr>
          <p:sp>
            <p:nvSpPr>
              <p:cNvPr id="898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899" name="B"/>
              <p:cNvSpPr txBox="1"/>
              <p:nvPr/>
            </p:nvSpPr>
            <p:spPr>
              <a:xfrm>
                <a:off x="199609" y="259916"/>
                <a:ext cx="7470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901" name="Connection Line"/>
            <p:cNvSpPr/>
            <p:nvPr/>
          </p:nvSpPr>
          <p:spPr>
            <a:xfrm flipH="1">
              <a:off x="573108" y="573108"/>
              <a:ext cx="860559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902" name="Connection Line"/>
            <p:cNvSpPr/>
            <p:nvPr/>
          </p:nvSpPr>
          <p:spPr>
            <a:xfrm>
              <a:off x="1433665" y="573108"/>
              <a:ext cx="1037680" cy="171219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906" name="Belief net: A has parent T, B has parent T"/>
          <p:cNvGrpSpPr/>
          <p:nvPr/>
        </p:nvGrpSpPr>
        <p:grpSpPr>
          <a:xfrm>
            <a:off x="15547454" y="11625308"/>
            <a:ext cx="3107954" cy="188292"/>
            <a:chOff x="0" y="0"/>
            <a:chExt cx="3107953" cy="188291"/>
          </a:xfrm>
        </p:grpSpPr>
        <p:sp>
          <p:nvSpPr>
            <p:cNvPr id="904" name="Rectangle"/>
            <p:cNvSpPr/>
            <p:nvPr/>
          </p:nvSpPr>
          <p:spPr>
            <a:xfrm>
              <a:off x="0" y="0"/>
              <a:ext cx="3107953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905" name="Belief net: A has parent T, B has parent T"/>
            <p:cNvSpPr txBox="1"/>
            <p:nvPr/>
          </p:nvSpPr>
          <p:spPr>
            <a:xfrm>
              <a:off x="-1" y="-1"/>
              <a:ext cx="3107955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net: A has parent T, B has parent T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8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Class="entr" nodeType="with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906" grpId="2"/>
      <p:bldP build="p" bldLvl="5" animBg="1" rev="0" advAuto="0" spid="890" grpId="3"/>
      <p:bldP build="whole" bldLvl="1" animBg="1" rev="0" advAuto="0" spid="903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Chain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Chain</a:t>
            </a:r>
          </a:p>
        </p:txBody>
      </p:sp>
      <p:sp>
        <p:nvSpPr>
          <p:cNvPr id="909" name="Question: Is Report independent of Alarm given Leaving?…"/>
          <p:cNvSpPr txBox="1"/>
          <p:nvPr>
            <p:ph type="body" idx="1"/>
          </p:nvPr>
        </p:nvSpPr>
        <p:spPr>
          <a:xfrm>
            <a:off x="2479108" y="3643312"/>
            <a:ext cx="15968185" cy="8840393"/>
          </a:xfrm>
          <a:prstGeom prst="rect">
            <a:avLst/>
          </a:prstGeom>
        </p:spPr>
        <p:txBody>
          <a:bodyPr/>
          <a:lstStyle/>
          <a:p>
            <a:pPr marL="470614" indent="-470614" defTabSz="632579">
              <a:spcBef>
                <a:spcPts val="2700"/>
              </a:spcBef>
              <a:defRPr b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Report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independent of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1155144" indent="-470614" defTabSz="632579">
              <a:spcBef>
                <a:spcPts val="2700"/>
              </a:spcBef>
              <a:defRPr i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Intuitively: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only way learning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Report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tells us about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because it tells us about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Leaving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; but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Leaving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has already been observed</a:t>
            </a:r>
          </a:p>
          <a:p>
            <a:pPr lvl="2" marL="1155144" indent="-470614" defTabSz="632579">
              <a:spcBef>
                <a:spcPts val="2700"/>
              </a:spcBef>
              <a:defRPr i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Formally: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Report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independent of its non-descendants given only its parents</a:t>
            </a:r>
          </a:p>
          <a:p>
            <a:pPr lvl="4" marL="1839673" indent="-470614" defTabSz="632579">
              <a:spcBef>
                <a:spcPts val="2700"/>
              </a:spcBef>
              <a:defRPr sz="33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Leaving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t>Report's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parent</a:t>
            </a:r>
          </a:p>
          <a:p>
            <a:pPr lvl="4" marL="1839673" indent="-470614" defTabSz="632579">
              <a:spcBef>
                <a:spcPts val="2700"/>
              </a:spcBef>
              <a:defRPr sz="33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Alarm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a non-descendant of </a:t>
            </a:r>
            <a:r>
              <a:t>Report</a:t>
            </a:r>
          </a:p>
          <a:p>
            <a:pPr marL="470614" indent="-470614" defTabSz="632579">
              <a:spcBef>
                <a:spcPts val="2700"/>
              </a:spcBef>
              <a:defRPr b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Report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independent of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1155144" indent="-470614" defTabSz="632579">
              <a:spcBef>
                <a:spcPts val="2700"/>
              </a:spcBef>
              <a:defRPr i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Intuitively: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Learning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Report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gives us information about 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Leaving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, which gives us information about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</a:p>
          <a:p>
            <a:pPr lvl="2" marL="1155144" indent="-470614" defTabSz="632579">
              <a:spcBef>
                <a:spcPts val="2700"/>
              </a:spcBef>
              <a:defRPr i="1" sz="3300">
                <a:latin typeface="+mn-lt"/>
                <a:ea typeface="+mn-ea"/>
                <a:cs typeface="+mn-cs"/>
                <a:sym typeface="Helvetica Neue"/>
              </a:defRPr>
            </a:pPr>
            <a:r>
              <a:t>Formally: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Report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independent of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Report's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parents; but the question is about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independence </a:t>
            </a:r>
          </a:p>
        </p:txBody>
      </p:sp>
      <p:grpSp>
        <p:nvGrpSpPr>
          <p:cNvPr id="925" name="Group"/>
          <p:cNvGrpSpPr/>
          <p:nvPr/>
        </p:nvGrpSpPr>
        <p:grpSpPr>
          <a:xfrm>
            <a:off x="18673689" y="5200410"/>
            <a:ext cx="2672192" cy="6047837"/>
            <a:chOff x="0" y="0"/>
            <a:chExt cx="2672190" cy="6047836"/>
          </a:xfrm>
        </p:grpSpPr>
        <p:grpSp>
          <p:nvGrpSpPr>
            <p:cNvPr id="921" name="Group"/>
            <p:cNvGrpSpPr/>
            <p:nvPr/>
          </p:nvGrpSpPr>
          <p:grpSpPr>
            <a:xfrm>
              <a:off x="31749" y="-1"/>
              <a:ext cx="2608694" cy="5726200"/>
              <a:chOff x="0" y="0"/>
              <a:chExt cx="2608693" cy="5726198"/>
            </a:xfrm>
          </p:grpSpPr>
          <p:grpSp>
            <p:nvGrpSpPr>
              <p:cNvPr id="912" name="Alarm"/>
              <p:cNvGrpSpPr/>
              <p:nvPr/>
            </p:nvGrpSpPr>
            <p:grpSpPr>
              <a:xfrm>
                <a:off x="0" y="0"/>
                <a:ext cx="2608694" cy="1270001"/>
                <a:chOff x="0" y="0"/>
                <a:chExt cx="2608693" cy="1270000"/>
              </a:xfrm>
            </p:grpSpPr>
            <p:sp>
              <p:nvSpPr>
                <p:cNvPr id="910" name="Oval"/>
                <p:cNvSpPr/>
                <p:nvPr/>
              </p:nvSpPr>
              <p:spPr>
                <a:xfrm>
                  <a:off x="0" y="-1"/>
                  <a:ext cx="2608694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11" name="Alarm"/>
                <p:cNvSpPr txBox="1"/>
                <p:nvPr/>
              </p:nvSpPr>
              <p:spPr>
                <a:xfrm>
                  <a:off x="413784" y="321807"/>
                  <a:ext cx="1781125" cy="6263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Alarm</a:t>
                  </a:r>
                </a:p>
              </p:txBody>
            </p:sp>
          </p:grpSp>
          <p:grpSp>
            <p:nvGrpSpPr>
              <p:cNvPr id="915" name="Leaving"/>
              <p:cNvGrpSpPr/>
              <p:nvPr/>
            </p:nvGrpSpPr>
            <p:grpSpPr>
              <a:xfrm>
                <a:off x="0" y="2228098"/>
                <a:ext cx="2608694" cy="1270003"/>
                <a:chOff x="0" y="0"/>
                <a:chExt cx="2608693" cy="1270002"/>
              </a:xfrm>
            </p:grpSpPr>
            <p:sp>
              <p:nvSpPr>
                <p:cNvPr id="913" name="Oval"/>
                <p:cNvSpPr/>
                <p:nvPr/>
              </p:nvSpPr>
              <p:spPr>
                <a:xfrm>
                  <a:off x="0" y="-1"/>
                  <a:ext cx="2608694" cy="1270004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14" name="Leaving"/>
                <p:cNvSpPr txBox="1"/>
                <p:nvPr/>
              </p:nvSpPr>
              <p:spPr>
                <a:xfrm>
                  <a:off x="413784" y="321807"/>
                  <a:ext cx="1781125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Leaving</a:t>
                  </a:r>
                </a:p>
              </p:txBody>
            </p:sp>
          </p:grpSp>
          <p:grpSp>
            <p:nvGrpSpPr>
              <p:cNvPr id="918" name="Report"/>
              <p:cNvGrpSpPr/>
              <p:nvPr/>
            </p:nvGrpSpPr>
            <p:grpSpPr>
              <a:xfrm>
                <a:off x="0" y="4456196"/>
                <a:ext cx="2608694" cy="1270003"/>
                <a:chOff x="0" y="0"/>
                <a:chExt cx="2608693" cy="1270002"/>
              </a:xfrm>
            </p:grpSpPr>
            <p:sp>
              <p:nvSpPr>
                <p:cNvPr id="916" name="Oval"/>
                <p:cNvSpPr/>
                <p:nvPr/>
              </p:nvSpPr>
              <p:spPr>
                <a:xfrm>
                  <a:off x="0" y="-1"/>
                  <a:ext cx="2608694" cy="1270004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17" name="Report"/>
                <p:cNvSpPr txBox="1"/>
                <p:nvPr/>
              </p:nvSpPr>
              <p:spPr>
                <a:xfrm>
                  <a:off x="413784" y="321807"/>
                  <a:ext cx="1781125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Report</a:t>
                  </a:r>
                </a:p>
              </p:txBody>
            </p:sp>
          </p:grpSp>
          <p:sp>
            <p:nvSpPr>
              <p:cNvPr id="919" name="Connection Line"/>
              <p:cNvSpPr/>
              <p:nvPr/>
            </p:nvSpPr>
            <p:spPr>
              <a:xfrm flipV="1">
                <a:off x="1304345" y="635000"/>
                <a:ext cx="2" cy="22281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920" name="Connection Line"/>
              <p:cNvSpPr/>
              <p:nvPr/>
            </p:nvSpPr>
            <p:spPr>
              <a:xfrm flipV="1">
                <a:off x="1304345" y="2863098"/>
                <a:ext cx="2" cy="222810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924" name="Caption"/>
            <p:cNvGrpSpPr/>
            <p:nvPr/>
          </p:nvGrpSpPr>
          <p:grpSpPr>
            <a:xfrm>
              <a:off x="0" y="5859546"/>
              <a:ext cx="2672191" cy="188291"/>
              <a:chOff x="0" y="0"/>
              <a:chExt cx="2672190" cy="188290"/>
            </a:xfrm>
          </p:grpSpPr>
          <p:sp>
            <p:nvSpPr>
              <p:cNvPr id="922" name="Rectangle"/>
              <p:cNvSpPr/>
              <p:nvPr/>
            </p:nvSpPr>
            <p:spPr>
              <a:xfrm>
                <a:off x="0" y="0"/>
                <a:ext cx="2672191" cy="18829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923" name="Belief net: Report has parent Leaving, Leaving has Parent Alarm"/>
              <p:cNvSpPr txBox="1"/>
              <p:nvPr/>
            </p:nvSpPr>
            <p:spPr>
              <a:xfrm>
                <a:off x="0" y="0"/>
                <a:ext cx="2672191" cy="1882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Report has parent Leaving, Leaving has Parent Alarm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9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9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9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909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Common Ancestor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Common Ancestor</a:t>
            </a:r>
          </a:p>
        </p:txBody>
      </p:sp>
      <p:grpSp>
        <p:nvGrpSpPr>
          <p:cNvPr id="943" name="Group"/>
          <p:cNvGrpSpPr/>
          <p:nvPr/>
        </p:nvGrpSpPr>
        <p:grpSpPr>
          <a:xfrm>
            <a:off x="16843413" y="6345161"/>
            <a:ext cx="6602889" cy="3758335"/>
            <a:chOff x="0" y="0"/>
            <a:chExt cx="6602887" cy="3758334"/>
          </a:xfrm>
        </p:grpSpPr>
        <p:grpSp>
          <p:nvGrpSpPr>
            <p:cNvPr id="939" name="Group"/>
            <p:cNvGrpSpPr/>
            <p:nvPr/>
          </p:nvGrpSpPr>
          <p:grpSpPr>
            <a:xfrm>
              <a:off x="31749" y="-1"/>
              <a:ext cx="6539391" cy="3436697"/>
              <a:chOff x="0" y="0"/>
              <a:chExt cx="6539389" cy="3436695"/>
            </a:xfrm>
          </p:grpSpPr>
          <p:grpSp>
            <p:nvGrpSpPr>
              <p:cNvPr id="930" name="Alarm"/>
              <p:cNvGrpSpPr/>
              <p:nvPr/>
            </p:nvGrpSpPr>
            <p:grpSpPr>
              <a:xfrm>
                <a:off x="0" y="2166693"/>
                <a:ext cx="2608693" cy="1270003"/>
                <a:chOff x="0" y="0"/>
                <a:chExt cx="2608692" cy="1270002"/>
              </a:xfrm>
            </p:grpSpPr>
            <p:sp>
              <p:nvSpPr>
                <p:cNvPr id="928" name="Oval"/>
                <p:cNvSpPr/>
                <p:nvPr/>
              </p:nvSpPr>
              <p:spPr>
                <a:xfrm>
                  <a:off x="-1" y="-1"/>
                  <a:ext cx="2608694" cy="1270004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29" name="Alarm"/>
                <p:cNvSpPr txBox="1"/>
                <p:nvPr/>
              </p:nvSpPr>
              <p:spPr>
                <a:xfrm>
                  <a:off x="413783" y="321807"/>
                  <a:ext cx="1781125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Alarm</a:t>
                  </a:r>
                </a:p>
              </p:txBody>
            </p:sp>
          </p:grpSp>
          <p:grpSp>
            <p:nvGrpSpPr>
              <p:cNvPr id="933" name="Fire"/>
              <p:cNvGrpSpPr/>
              <p:nvPr/>
            </p:nvGrpSpPr>
            <p:grpSpPr>
              <a:xfrm>
                <a:off x="1687132" y="0"/>
                <a:ext cx="2608693" cy="1270001"/>
                <a:chOff x="0" y="0"/>
                <a:chExt cx="2608692" cy="1270000"/>
              </a:xfrm>
            </p:grpSpPr>
            <p:sp>
              <p:nvSpPr>
                <p:cNvPr id="931" name="Oval"/>
                <p:cNvSpPr/>
                <p:nvPr/>
              </p:nvSpPr>
              <p:spPr>
                <a:xfrm>
                  <a:off x="-1" y="-1"/>
                  <a:ext cx="2608694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32" name="Fire"/>
                <p:cNvSpPr txBox="1"/>
                <p:nvPr/>
              </p:nvSpPr>
              <p:spPr>
                <a:xfrm>
                  <a:off x="413783" y="321807"/>
                  <a:ext cx="1781125" cy="6263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Fire</a:t>
                  </a:r>
                </a:p>
              </p:txBody>
            </p:sp>
          </p:grpSp>
          <p:grpSp>
            <p:nvGrpSpPr>
              <p:cNvPr id="936" name="Smoke"/>
              <p:cNvGrpSpPr/>
              <p:nvPr/>
            </p:nvGrpSpPr>
            <p:grpSpPr>
              <a:xfrm>
                <a:off x="3930697" y="2166693"/>
                <a:ext cx="2608693" cy="1270003"/>
                <a:chOff x="0" y="0"/>
                <a:chExt cx="2608692" cy="1270002"/>
              </a:xfrm>
            </p:grpSpPr>
            <p:sp>
              <p:nvSpPr>
                <p:cNvPr id="934" name="Oval"/>
                <p:cNvSpPr/>
                <p:nvPr/>
              </p:nvSpPr>
              <p:spPr>
                <a:xfrm>
                  <a:off x="-1" y="-1"/>
                  <a:ext cx="2608694" cy="1270004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35" name="Smoke"/>
                <p:cNvSpPr txBox="1"/>
                <p:nvPr/>
              </p:nvSpPr>
              <p:spPr>
                <a:xfrm>
                  <a:off x="413783" y="321807"/>
                  <a:ext cx="1781125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Smoke</a:t>
                  </a:r>
                </a:p>
              </p:txBody>
            </p:sp>
          </p:grpSp>
          <p:sp>
            <p:nvSpPr>
              <p:cNvPr id="937" name="Connection Line"/>
              <p:cNvSpPr/>
              <p:nvPr/>
            </p:nvSpPr>
            <p:spPr>
              <a:xfrm flipH="1" flipV="1">
                <a:off x="2991479" y="635000"/>
                <a:ext cx="2243566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938" name="Connection Line"/>
              <p:cNvSpPr/>
              <p:nvPr/>
            </p:nvSpPr>
            <p:spPr>
              <a:xfrm flipV="1">
                <a:off x="1304344" y="635000"/>
                <a:ext cx="1687135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942" name="Caption"/>
            <p:cNvGrpSpPr/>
            <p:nvPr/>
          </p:nvGrpSpPr>
          <p:grpSpPr>
            <a:xfrm>
              <a:off x="0" y="3570042"/>
              <a:ext cx="6602888" cy="188293"/>
              <a:chOff x="0" y="0"/>
              <a:chExt cx="6602887" cy="188291"/>
            </a:xfrm>
          </p:grpSpPr>
          <p:sp>
            <p:nvSpPr>
              <p:cNvPr id="940" name="Rectangle"/>
              <p:cNvSpPr/>
              <p:nvPr/>
            </p:nvSpPr>
            <p:spPr>
              <a:xfrm>
                <a:off x="0" y="0"/>
                <a:ext cx="6602888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941" name="Belief net: Alarm has parent Fire, Smoke has parent Fire"/>
              <p:cNvSpPr txBox="1"/>
              <p:nvPr/>
            </p:nvSpPr>
            <p:spPr>
              <a:xfrm>
                <a:off x="0" y="-1"/>
                <a:ext cx="6602887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Alarm has parent Fire, Smoke has parent Fire</a:t>
                </a:r>
              </a:p>
            </p:txBody>
          </p:sp>
        </p:grpSp>
      </p:grpSp>
      <p:sp>
        <p:nvSpPr>
          <p:cNvPr id="944" name="Question: Is Alarm independent of Smoke given Fire?…"/>
          <p:cNvSpPr txBox="1"/>
          <p:nvPr>
            <p:ph type="body" idx="1"/>
          </p:nvPr>
        </p:nvSpPr>
        <p:spPr>
          <a:xfrm>
            <a:off x="1453955" y="3643312"/>
            <a:ext cx="15968185" cy="8840393"/>
          </a:xfrm>
          <a:prstGeom prst="rect">
            <a:avLst/>
          </a:prstGeom>
        </p:spPr>
        <p:txBody>
          <a:bodyPr/>
          <a:lstStyle/>
          <a:p>
            <a:pPr marL="476725" indent="-476725" defTabSz="640793">
              <a:spcBef>
                <a:spcPts val="2800"/>
              </a:spcBef>
              <a:defRPr b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independent of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Smoke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1170146" indent="-476725" defTabSz="640793">
              <a:spcBef>
                <a:spcPts val="2800"/>
              </a:spcBef>
              <a:defRPr i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Intuitively: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only way learning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Smoke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tells us about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because it tells us about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; but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has already been observed</a:t>
            </a:r>
          </a:p>
          <a:p>
            <a:pPr lvl="2" marL="1170146" indent="-476725" defTabSz="640793">
              <a:spcBef>
                <a:spcPts val="2800"/>
              </a:spcBef>
              <a:defRPr i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Formally: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independent of its non-descendants given only its parents</a:t>
            </a:r>
          </a:p>
          <a:p>
            <a:pPr lvl="4" marL="1863566" indent="-476725" defTabSz="640793">
              <a:spcBef>
                <a:spcPts val="2800"/>
              </a:spcBef>
              <a:defRPr sz="34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Fire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t>Alarm's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parent</a:t>
            </a:r>
          </a:p>
          <a:p>
            <a:pPr lvl="4" marL="1863566" indent="-476725" defTabSz="640793">
              <a:spcBef>
                <a:spcPts val="2800"/>
              </a:spcBef>
              <a:defRPr sz="34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Smoke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a non-descendant of </a:t>
            </a:r>
            <a:r>
              <a:t>Alarm</a:t>
            </a:r>
          </a:p>
          <a:p>
            <a:pPr marL="476725" indent="-476725" defTabSz="640793">
              <a:spcBef>
                <a:spcPts val="2800"/>
              </a:spcBef>
              <a:defRPr b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independent of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Smoke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1170146" indent="-476725" defTabSz="640793">
              <a:spcBef>
                <a:spcPts val="2800"/>
              </a:spcBef>
              <a:defRPr i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Intuitively: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Learning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Smoke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gives us information about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, which gives us information about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</a:p>
          <a:p>
            <a:pPr lvl="2" marL="1170146" indent="-476725" defTabSz="640793">
              <a:spcBef>
                <a:spcPts val="2800"/>
              </a:spcBef>
              <a:defRPr i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Formally: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independent of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Smoke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only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Alarm's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parents; but the question is about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 independence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9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9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9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9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944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Common Descendant (&quot;collider&quot;)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>
            <a:lvl1pPr defTabSz="772239">
              <a:defRPr sz="10500"/>
            </a:lvl1pPr>
          </a:lstStyle>
          <a:p>
            <a:pPr/>
            <a:r>
              <a:t>Common Descendant ("collider")</a:t>
            </a:r>
          </a:p>
        </p:txBody>
      </p:sp>
      <p:grpSp>
        <p:nvGrpSpPr>
          <p:cNvPr id="962" name="Group"/>
          <p:cNvGrpSpPr/>
          <p:nvPr/>
        </p:nvGrpSpPr>
        <p:grpSpPr>
          <a:xfrm>
            <a:off x="17089533" y="6345161"/>
            <a:ext cx="5943482" cy="3758335"/>
            <a:chOff x="0" y="0"/>
            <a:chExt cx="5943481" cy="3758334"/>
          </a:xfrm>
        </p:grpSpPr>
        <p:grpSp>
          <p:nvGrpSpPr>
            <p:cNvPr id="958" name="Group"/>
            <p:cNvGrpSpPr/>
            <p:nvPr/>
          </p:nvGrpSpPr>
          <p:grpSpPr>
            <a:xfrm>
              <a:off x="31749" y="-1"/>
              <a:ext cx="5879983" cy="3436697"/>
              <a:chOff x="0" y="0"/>
              <a:chExt cx="5879981" cy="3436695"/>
            </a:xfrm>
          </p:grpSpPr>
          <p:grpSp>
            <p:nvGrpSpPr>
              <p:cNvPr id="949" name="Tampering"/>
              <p:cNvGrpSpPr/>
              <p:nvPr/>
            </p:nvGrpSpPr>
            <p:grpSpPr>
              <a:xfrm>
                <a:off x="-1" y="0"/>
                <a:ext cx="2608693" cy="1270001"/>
                <a:chOff x="0" y="0"/>
                <a:chExt cx="2608692" cy="1270000"/>
              </a:xfrm>
            </p:grpSpPr>
            <p:sp>
              <p:nvSpPr>
                <p:cNvPr id="947" name="Oval"/>
                <p:cNvSpPr/>
                <p:nvPr/>
              </p:nvSpPr>
              <p:spPr>
                <a:xfrm>
                  <a:off x="-1" y="-1"/>
                  <a:ext cx="2608694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48" name="Tampering"/>
                <p:cNvSpPr txBox="1"/>
                <p:nvPr/>
              </p:nvSpPr>
              <p:spPr>
                <a:xfrm>
                  <a:off x="413783" y="74157"/>
                  <a:ext cx="1781125" cy="11216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Tampering</a:t>
                  </a:r>
                </a:p>
              </p:txBody>
            </p:sp>
          </p:grpSp>
          <p:grpSp>
            <p:nvGrpSpPr>
              <p:cNvPr id="952" name="Alarm"/>
              <p:cNvGrpSpPr/>
              <p:nvPr/>
            </p:nvGrpSpPr>
            <p:grpSpPr>
              <a:xfrm>
                <a:off x="1584156" y="2166693"/>
                <a:ext cx="2608693" cy="1270003"/>
                <a:chOff x="0" y="0"/>
                <a:chExt cx="2608692" cy="1270002"/>
              </a:xfrm>
            </p:grpSpPr>
            <p:sp>
              <p:nvSpPr>
                <p:cNvPr id="950" name="Oval"/>
                <p:cNvSpPr/>
                <p:nvPr/>
              </p:nvSpPr>
              <p:spPr>
                <a:xfrm>
                  <a:off x="-1" y="-1"/>
                  <a:ext cx="2608694" cy="1270004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51" name="Alarm"/>
                <p:cNvSpPr txBox="1"/>
                <p:nvPr/>
              </p:nvSpPr>
              <p:spPr>
                <a:xfrm>
                  <a:off x="413783" y="321807"/>
                  <a:ext cx="1781125" cy="62638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Alarm</a:t>
                  </a:r>
                </a:p>
              </p:txBody>
            </p:sp>
          </p:grpSp>
          <p:grpSp>
            <p:nvGrpSpPr>
              <p:cNvPr id="955" name="Fire"/>
              <p:cNvGrpSpPr/>
              <p:nvPr/>
            </p:nvGrpSpPr>
            <p:grpSpPr>
              <a:xfrm>
                <a:off x="3271289" y="0"/>
                <a:ext cx="2608693" cy="1270001"/>
                <a:chOff x="0" y="0"/>
                <a:chExt cx="2608692" cy="1270000"/>
              </a:xfrm>
            </p:grpSpPr>
            <p:sp>
              <p:nvSpPr>
                <p:cNvPr id="953" name="Oval"/>
                <p:cNvSpPr/>
                <p:nvPr/>
              </p:nvSpPr>
              <p:spPr>
                <a:xfrm>
                  <a:off x="-1" y="-1"/>
                  <a:ext cx="2608694" cy="1270001"/>
                </a:xfrm>
                <a:prstGeom prst="ellipse">
                  <a:avLst/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954" name="Fire"/>
                <p:cNvSpPr txBox="1"/>
                <p:nvPr/>
              </p:nvSpPr>
              <p:spPr>
                <a:xfrm>
                  <a:off x="413783" y="321807"/>
                  <a:ext cx="1781125" cy="62638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/>
                  <a:r>
                    <a:t>Fire</a:t>
                  </a:r>
                </a:p>
              </p:txBody>
            </p:sp>
          </p:grpSp>
          <p:sp>
            <p:nvSpPr>
              <p:cNvPr id="956" name="Connection Line"/>
              <p:cNvSpPr/>
              <p:nvPr/>
            </p:nvSpPr>
            <p:spPr>
              <a:xfrm flipH="1" flipV="1">
                <a:off x="1304345" y="635000"/>
                <a:ext cx="1584158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957" name="Connection Line"/>
              <p:cNvSpPr/>
              <p:nvPr/>
            </p:nvSpPr>
            <p:spPr>
              <a:xfrm flipV="1">
                <a:off x="2888501" y="635000"/>
                <a:ext cx="1687136" cy="2166695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961" name="Caption"/>
            <p:cNvGrpSpPr/>
            <p:nvPr/>
          </p:nvGrpSpPr>
          <p:grpSpPr>
            <a:xfrm>
              <a:off x="-1" y="3570042"/>
              <a:ext cx="5943483" cy="188293"/>
              <a:chOff x="0" y="0"/>
              <a:chExt cx="5943481" cy="188291"/>
            </a:xfrm>
          </p:grpSpPr>
          <p:sp>
            <p:nvSpPr>
              <p:cNvPr id="959" name="Rectangle"/>
              <p:cNvSpPr/>
              <p:nvPr/>
            </p:nvSpPr>
            <p:spPr>
              <a:xfrm>
                <a:off x="0" y="0"/>
                <a:ext cx="5943482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960" name="Belief net: Alarm has parents Tampering and Fire"/>
              <p:cNvSpPr txBox="1"/>
              <p:nvPr/>
            </p:nvSpPr>
            <p:spPr>
              <a:xfrm>
                <a:off x="-1" y="-1"/>
                <a:ext cx="5943483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Belief net: Alarm has parents Tampering and Fire</a:t>
                </a:r>
              </a:p>
            </p:txBody>
          </p:sp>
        </p:grpSp>
      </p:grpSp>
      <p:sp>
        <p:nvSpPr>
          <p:cNvPr id="963" name="Question: Is Tampering independent of Fire given Alarm?…"/>
          <p:cNvSpPr txBox="1"/>
          <p:nvPr/>
        </p:nvSpPr>
        <p:spPr>
          <a:xfrm>
            <a:off x="2479109" y="3643312"/>
            <a:ext cx="15351136" cy="8840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 marL="403382" indent="-403382" algn="l" defTabSz="542209">
              <a:spcBef>
                <a:spcPts val="2300"/>
              </a:spcBef>
              <a:buSzPct val="75000"/>
              <a:buChar char="•"/>
              <a:defRPr b="1" sz="2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independent of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990122" indent="-403383" algn="l" defTabSz="542209">
              <a:spcBef>
                <a:spcPts val="2300"/>
              </a:spcBef>
              <a:buSzPct val="75000"/>
              <a:buChar char="•"/>
              <a:defRPr i="1" sz="2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Intuitively: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we know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ringing, then both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more likely.  If we then learn that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false, that makes it more likely that the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ringing because of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</a:p>
          <a:p>
            <a:pPr lvl="2" marL="990122" indent="-403383" algn="l" defTabSz="542209">
              <a:spcBef>
                <a:spcPts val="2300"/>
              </a:spcBef>
              <a:buSzPct val="75000"/>
              <a:buChar char="•"/>
              <a:defRPr i="1" sz="2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Formally: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independent of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Tampering's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parents; but we are conditioning on one of Tampering's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descendants</a:t>
            </a:r>
          </a:p>
          <a:p>
            <a:pPr lvl="3" marL="1283492" indent="-403383" algn="l" defTabSz="542209">
              <a:spcBef>
                <a:spcPts val="2300"/>
              </a:spcBef>
              <a:buSzPct val="75000"/>
              <a:buChar char="•"/>
              <a:defRPr sz="29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Conditioning on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common descendant</a:t>
            </a:r>
            <a:r>
              <a:t> can make independent variables dependent through this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explaining away</a:t>
            </a:r>
            <a:r>
              <a:t> effect</a:t>
            </a:r>
          </a:p>
          <a:p>
            <a:pPr marL="403382" indent="-403382" algn="l" defTabSz="542209">
              <a:spcBef>
                <a:spcPts val="2300"/>
              </a:spcBef>
              <a:buSzPct val="75000"/>
              <a:buChar char="•"/>
              <a:defRPr b="1" sz="2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(marginally) independent of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990122" indent="-403383" algn="l" defTabSz="542209">
              <a:spcBef>
                <a:spcPts val="2300"/>
              </a:spcBef>
              <a:buSzPct val="75000"/>
              <a:buChar char="•"/>
              <a:defRPr i="1" sz="2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Intuitively: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Learning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doesn't tell us anything about whether a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happening</a:t>
            </a:r>
          </a:p>
          <a:p>
            <a:pPr lvl="2" marL="990122" indent="-403383" algn="l" defTabSz="542209">
              <a:spcBef>
                <a:spcPts val="2300"/>
              </a:spcBef>
              <a:buSzPct val="75000"/>
              <a:buChar char="•"/>
              <a:defRPr i="1" sz="2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Formally: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independent of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</a:t>
            </a:r>
            <a:r>
              <a:rPr i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Tampering's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parents</a:t>
            </a:r>
          </a:p>
          <a:p>
            <a:pPr lvl="4" marL="1576862" indent="-403383" algn="l" defTabSz="542209">
              <a:spcBef>
                <a:spcPts val="2300"/>
              </a:spcBef>
              <a:buSzPct val="75000"/>
              <a:buChar char="•"/>
              <a:defRPr sz="2900"/>
            </a:pPr>
            <a:r>
              <a:t>Tampering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has no parents, so we are always conditioning on them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4" marL="1576862" indent="-403383" algn="l" defTabSz="542209">
              <a:spcBef>
                <a:spcPts val="2300"/>
              </a:spcBef>
              <a:buSzPct val="75000"/>
              <a:buChar char="•"/>
              <a:defRPr sz="2900"/>
            </a:pPr>
            <a:r>
              <a:t>Fire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a non-descendant of </a:t>
            </a:r>
            <a:r>
              <a:t>Tampering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963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Correctness of a Belief Network"/>
          <p:cNvSpPr txBox="1"/>
          <p:nvPr>
            <p:ph type="title"/>
          </p:nvPr>
        </p:nvSpPr>
        <p:spPr>
          <a:xfrm>
            <a:off x="2667000" y="385344"/>
            <a:ext cx="19050000" cy="1896312"/>
          </a:xfrm>
          <a:prstGeom prst="rect">
            <a:avLst/>
          </a:prstGeom>
        </p:spPr>
        <p:txBody>
          <a:bodyPr/>
          <a:lstStyle>
            <a:lvl1pPr defTabSz="796884">
              <a:defRPr sz="10800"/>
            </a:lvl1pPr>
          </a:lstStyle>
          <a:p>
            <a:pPr/>
            <a:r>
              <a:t>Correctness of a Belief Network</a:t>
            </a:r>
          </a:p>
        </p:txBody>
      </p:sp>
      <p:sp>
        <p:nvSpPr>
          <p:cNvPr id="966" name="A belief network is a correct representation of a joint distribution when the factoring that it represents is a correct factoring of the joint distribution.…"/>
          <p:cNvSpPr txBox="1"/>
          <p:nvPr>
            <p:ph type="body" sz="quarter" idx="1"/>
          </p:nvPr>
        </p:nvSpPr>
        <p:spPr>
          <a:xfrm>
            <a:off x="2667000" y="3052653"/>
            <a:ext cx="19050000" cy="2368468"/>
          </a:xfrm>
          <a:prstGeom prst="rect">
            <a:avLst/>
          </a:prstGeom>
        </p:spPr>
        <p:txBody>
          <a:bodyPr/>
          <a:lstStyle/>
          <a:p>
            <a:pPr marL="0" indent="0" defTabSz="698300">
              <a:spcBef>
                <a:spcPts val="3000"/>
              </a:spcBef>
              <a:buSzTx/>
              <a:buNone/>
              <a:defRPr sz="3400"/>
            </a:pPr>
            <a:r>
              <a:t>A belief network is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correct</a:t>
            </a:r>
            <a:r>
              <a:t> representation of a joint distribution when the factoring that it represents is a correct factoring of the joint distribution.</a:t>
            </a:r>
          </a:p>
          <a:p>
            <a:pPr marL="0" indent="0" defTabSz="698300">
              <a:spcBef>
                <a:spcPts val="1000"/>
              </a:spcBef>
              <a:buSzTx/>
              <a:buNone/>
              <a:defRPr sz="3400"/>
            </a:pPr>
            <a:r>
              <a:t>Equivalently: when the belief network answers "yes" to an independence question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 if</a:t>
            </a:r>
            <a:r>
              <a:t>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joint distribution</a:t>
            </a:r>
            <a:r>
              <a:t> answers "yes" to the same question.</a:t>
            </a:r>
          </a:p>
        </p:txBody>
      </p:sp>
      <p:sp>
        <p:nvSpPr>
          <p:cNvPr id="967" name="Questions:…"/>
          <p:cNvSpPr txBox="1"/>
          <p:nvPr/>
        </p:nvSpPr>
        <p:spPr>
          <a:xfrm>
            <a:off x="2868572" y="11030746"/>
            <a:ext cx="19050002" cy="2312540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 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A guaranteed to be marginally independent of B in the above belief networks?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A guaranteed to be independent of B given C in the above belief networks?</a:t>
            </a:r>
          </a:p>
        </p:txBody>
      </p:sp>
      <p:grpSp>
        <p:nvGrpSpPr>
          <p:cNvPr id="979" name="Group"/>
          <p:cNvGrpSpPr/>
          <p:nvPr/>
        </p:nvGrpSpPr>
        <p:grpSpPr>
          <a:xfrm>
            <a:off x="3234963" y="6955580"/>
            <a:ext cx="2715028" cy="2549118"/>
            <a:chOff x="0" y="0"/>
            <a:chExt cx="2715027" cy="2549117"/>
          </a:xfrm>
        </p:grpSpPr>
        <p:grpSp>
          <p:nvGrpSpPr>
            <p:cNvPr id="970" name="A"/>
            <p:cNvGrpSpPr/>
            <p:nvPr/>
          </p:nvGrpSpPr>
          <p:grpSpPr>
            <a:xfrm>
              <a:off x="0" y="1526925"/>
              <a:ext cx="1022193" cy="1022193"/>
              <a:chOff x="0" y="0"/>
              <a:chExt cx="1022191" cy="1022191"/>
            </a:xfrm>
          </p:grpSpPr>
          <p:sp>
            <p:nvSpPr>
              <p:cNvPr id="968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969" name="A"/>
              <p:cNvSpPr txBox="1"/>
              <p:nvPr/>
            </p:nvSpPr>
            <p:spPr>
              <a:xfrm>
                <a:off x="181445" y="197903"/>
                <a:ext cx="6593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973" name="C"/>
            <p:cNvGrpSpPr/>
            <p:nvPr/>
          </p:nvGrpSpPr>
          <p:grpSpPr>
            <a:xfrm>
              <a:off x="767439" y="0"/>
              <a:ext cx="1022193" cy="1022193"/>
              <a:chOff x="0" y="0"/>
              <a:chExt cx="1022191" cy="1022191"/>
            </a:xfrm>
          </p:grpSpPr>
          <p:sp>
            <p:nvSpPr>
              <p:cNvPr id="971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972" name="C"/>
              <p:cNvSpPr txBox="1"/>
              <p:nvPr/>
            </p:nvSpPr>
            <p:spPr>
              <a:xfrm>
                <a:off x="181446" y="197902"/>
                <a:ext cx="6593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C</a:t>
                </a:r>
              </a:p>
            </p:txBody>
          </p:sp>
        </p:grpSp>
        <p:grpSp>
          <p:nvGrpSpPr>
            <p:cNvPr id="976" name="B"/>
            <p:cNvGrpSpPr/>
            <p:nvPr/>
          </p:nvGrpSpPr>
          <p:grpSpPr>
            <a:xfrm>
              <a:off x="1692835" y="1526925"/>
              <a:ext cx="1022193" cy="1022193"/>
              <a:chOff x="0" y="0"/>
              <a:chExt cx="1022191" cy="1022191"/>
            </a:xfrm>
          </p:grpSpPr>
          <p:sp>
            <p:nvSpPr>
              <p:cNvPr id="974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975" name="B"/>
              <p:cNvSpPr txBox="1"/>
              <p:nvPr/>
            </p:nvSpPr>
            <p:spPr>
              <a:xfrm>
                <a:off x="181446" y="197903"/>
                <a:ext cx="6593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977" name="Connection Line"/>
            <p:cNvSpPr/>
            <p:nvPr/>
          </p:nvSpPr>
          <p:spPr>
            <a:xfrm flipH="1">
              <a:off x="511095" y="511095"/>
              <a:ext cx="767442" cy="152692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978" name="Connection Line"/>
            <p:cNvSpPr/>
            <p:nvPr/>
          </p:nvSpPr>
          <p:spPr>
            <a:xfrm>
              <a:off x="1278535" y="511095"/>
              <a:ext cx="925397" cy="152692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982" name="Belief net 1: A has parent C, B has parent C"/>
          <p:cNvGrpSpPr/>
          <p:nvPr/>
        </p:nvGrpSpPr>
        <p:grpSpPr>
          <a:xfrm>
            <a:off x="3203212" y="9638045"/>
            <a:ext cx="2778529" cy="188292"/>
            <a:chOff x="0" y="0"/>
            <a:chExt cx="2778527" cy="188291"/>
          </a:xfrm>
        </p:grpSpPr>
        <p:sp>
          <p:nvSpPr>
            <p:cNvPr id="980" name="Rectangle"/>
            <p:cNvSpPr/>
            <p:nvPr/>
          </p:nvSpPr>
          <p:spPr>
            <a:xfrm>
              <a:off x="0" y="0"/>
              <a:ext cx="2778527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981" name="Belief net 1: A has parent C, B has parent C"/>
            <p:cNvSpPr txBox="1"/>
            <p:nvPr/>
          </p:nvSpPr>
          <p:spPr>
            <a:xfrm>
              <a:off x="-1" y="-1"/>
              <a:ext cx="2778529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1: A has parent C, B has parent C</a:t>
              </a:r>
            </a:p>
          </p:txBody>
        </p:sp>
      </p:grpSp>
      <p:grpSp>
        <p:nvGrpSpPr>
          <p:cNvPr id="995" name="Group"/>
          <p:cNvGrpSpPr/>
          <p:nvPr/>
        </p:nvGrpSpPr>
        <p:grpSpPr>
          <a:xfrm>
            <a:off x="11180705" y="6192118"/>
            <a:ext cx="2022591" cy="4076043"/>
            <a:chOff x="0" y="0"/>
            <a:chExt cx="2022590" cy="4076042"/>
          </a:xfrm>
        </p:grpSpPr>
        <p:grpSp>
          <p:nvGrpSpPr>
            <p:cNvPr id="985" name="C"/>
            <p:cNvGrpSpPr/>
            <p:nvPr/>
          </p:nvGrpSpPr>
          <p:grpSpPr>
            <a:xfrm>
              <a:off x="-1" y="3053850"/>
              <a:ext cx="1022193" cy="1022193"/>
              <a:chOff x="0" y="0"/>
              <a:chExt cx="1022191" cy="1022191"/>
            </a:xfrm>
          </p:grpSpPr>
          <p:sp>
            <p:nvSpPr>
              <p:cNvPr id="983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984" name="C"/>
              <p:cNvSpPr txBox="1"/>
              <p:nvPr/>
            </p:nvSpPr>
            <p:spPr>
              <a:xfrm>
                <a:off x="181445" y="197903"/>
                <a:ext cx="6593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C</a:t>
                </a:r>
              </a:p>
            </p:txBody>
          </p:sp>
        </p:grpSp>
        <p:grpSp>
          <p:nvGrpSpPr>
            <p:cNvPr id="988" name="B"/>
            <p:cNvGrpSpPr/>
            <p:nvPr/>
          </p:nvGrpSpPr>
          <p:grpSpPr>
            <a:xfrm>
              <a:off x="1000398" y="1526925"/>
              <a:ext cx="1022193" cy="1022193"/>
              <a:chOff x="0" y="0"/>
              <a:chExt cx="1022191" cy="1022191"/>
            </a:xfrm>
          </p:grpSpPr>
          <p:sp>
            <p:nvSpPr>
              <p:cNvPr id="986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987" name="B"/>
              <p:cNvSpPr txBox="1"/>
              <p:nvPr/>
            </p:nvSpPr>
            <p:spPr>
              <a:xfrm>
                <a:off x="181446" y="197903"/>
                <a:ext cx="6593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grpSp>
          <p:nvGrpSpPr>
            <p:cNvPr id="991" name="A"/>
            <p:cNvGrpSpPr/>
            <p:nvPr/>
          </p:nvGrpSpPr>
          <p:grpSpPr>
            <a:xfrm>
              <a:off x="-1" y="0"/>
              <a:ext cx="1022193" cy="1022193"/>
              <a:chOff x="0" y="0"/>
              <a:chExt cx="1022191" cy="1022191"/>
            </a:xfrm>
          </p:grpSpPr>
          <p:sp>
            <p:nvSpPr>
              <p:cNvPr id="989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990" name="A"/>
              <p:cNvSpPr txBox="1"/>
              <p:nvPr/>
            </p:nvSpPr>
            <p:spPr>
              <a:xfrm>
                <a:off x="181445" y="197902"/>
                <a:ext cx="6593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sp>
          <p:nvSpPr>
            <p:cNvPr id="992" name="Connection Line"/>
            <p:cNvSpPr/>
            <p:nvPr/>
          </p:nvSpPr>
          <p:spPr>
            <a:xfrm flipH="1">
              <a:off x="511095" y="2038020"/>
              <a:ext cx="1000400" cy="152692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993" name="Connection Line"/>
            <p:cNvSpPr/>
            <p:nvPr/>
          </p:nvSpPr>
          <p:spPr>
            <a:xfrm flipH="1" flipV="1">
              <a:off x="511095" y="511095"/>
              <a:ext cx="1000400" cy="152692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994" name="Connection Line"/>
            <p:cNvSpPr/>
            <p:nvPr/>
          </p:nvSpPr>
          <p:spPr>
            <a:xfrm flipV="1">
              <a:off x="511095" y="511095"/>
              <a:ext cx="2" cy="305385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998" name="Belief net 3: C has parents A and B, B has parent A"/>
          <p:cNvGrpSpPr/>
          <p:nvPr/>
        </p:nvGrpSpPr>
        <p:grpSpPr>
          <a:xfrm>
            <a:off x="11148955" y="10401509"/>
            <a:ext cx="2086091" cy="188292"/>
            <a:chOff x="0" y="0"/>
            <a:chExt cx="2086089" cy="188291"/>
          </a:xfrm>
        </p:grpSpPr>
        <p:sp>
          <p:nvSpPr>
            <p:cNvPr id="996" name="Rectangle"/>
            <p:cNvSpPr/>
            <p:nvPr/>
          </p:nvSpPr>
          <p:spPr>
            <a:xfrm>
              <a:off x="0" y="0"/>
              <a:ext cx="2086090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997" name="Belief net 3: C has parents A and B, B has parent A"/>
            <p:cNvSpPr txBox="1"/>
            <p:nvPr/>
          </p:nvSpPr>
          <p:spPr>
            <a:xfrm>
              <a:off x="0" y="-1"/>
              <a:ext cx="2086089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3: C has parents A and B, B has parent A</a:t>
              </a:r>
            </a:p>
          </p:txBody>
        </p:sp>
      </p:grpSp>
      <p:grpSp>
        <p:nvGrpSpPr>
          <p:cNvPr id="1010" name="Group"/>
          <p:cNvGrpSpPr/>
          <p:nvPr/>
        </p:nvGrpSpPr>
        <p:grpSpPr>
          <a:xfrm>
            <a:off x="7881142" y="6192118"/>
            <a:ext cx="1022195" cy="4076043"/>
            <a:chOff x="0" y="0"/>
            <a:chExt cx="1022194" cy="4076042"/>
          </a:xfrm>
        </p:grpSpPr>
        <p:grpSp>
          <p:nvGrpSpPr>
            <p:cNvPr id="1001" name="B"/>
            <p:cNvGrpSpPr/>
            <p:nvPr/>
          </p:nvGrpSpPr>
          <p:grpSpPr>
            <a:xfrm>
              <a:off x="-1" y="3053850"/>
              <a:ext cx="1022195" cy="1022193"/>
              <a:chOff x="0" y="0"/>
              <a:chExt cx="1022194" cy="1022191"/>
            </a:xfrm>
          </p:grpSpPr>
          <p:sp>
            <p:nvSpPr>
              <p:cNvPr id="999" name="Circle"/>
              <p:cNvSpPr/>
              <p:nvPr/>
            </p:nvSpPr>
            <p:spPr>
              <a:xfrm>
                <a:off x="-1" y="0"/>
                <a:ext cx="1022196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00" name="B"/>
              <p:cNvSpPr txBox="1"/>
              <p:nvPr/>
            </p:nvSpPr>
            <p:spPr>
              <a:xfrm>
                <a:off x="181446" y="197903"/>
                <a:ext cx="6593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grpSp>
          <p:nvGrpSpPr>
            <p:cNvPr id="1004" name="C"/>
            <p:cNvGrpSpPr/>
            <p:nvPr/>
          </p:nvGrpSpPr>
          <p:grpSpPr>
            <a:xfrm>
              <a:off x="-1" y="1526925"/>
              <a:ext cx="1022195" cy="1022193"/>
              <a:chOff x="0" y="0"/>
              <a:chExt cx="1022194" cy="1022191"/>
            </a:xfrm>
          </p:grpSpPr>
          <p:sp>
            <p:nvSpPr>
              <p:cNvPr id="1002" name="Circle"/>
              <p:cNvSpPr/>
              <p:nvPr/>
            </p:nvSpPr>
            <p:spPr>
              <a:xfrm>
                <a:off x="-1" y="0"/>
                <a:ext cx="1022196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03" name="C"/>
              <p:cNvSpPr txBox="1"/>
              <p:nvPr/>
            </p:nvSpPr>
            <p:spPr>
              <a:xfrm>
                <a:off x="181446" y="197903"/>
                <a:ext cx="6593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C</a:t>
                </a:r>
              </a:p>
            </p:txBody>
          </p:sp>
        </p:grpSp>
        <p:grpSp>
          <p:nvGrpSpPr>
            <p:cNvPr id="1007" name="A"/>
            <p:cNvGrpSpPr/>
            <p:nvPr/>
          </p:nvGrpSpPr>
          <p:grpSpPr>
            <a:xfrm>
              <a:off x="-1" y="0"/>
              <a:ext cx="1022195" cy="1022193"/>
              <a:chOff x="0" y="0"/>
              <a:chExt cx="1022194" cy="1022191"/>
            </a:xfrm>
          </p:grpSpPr>
          <p:sp>
            <p:nvSpPr>
              <p:cNvPr id="1005" name="Circle"/>
              <p:cNvSpPr/>
              <p:nvPr/>
            </p:nvSpPr>
            <p:spPr>
              <a:xfrm>
                <a:off x="-1" y="0"/>
                <a:ext cx="1022196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06" name="A"/>
              <p:cNvSpPr txBox="1"/>
              <p:nvPr/>
            </p:nvSpPr>
            <p:spPr>
              <a:xfrm>
                <a:off x="181446" y="197902"/>
                <a:ext cx="6593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sp>
          <p:nvSpPr>
            <p:cNvPr id="1008" name="Connection Line"/>
            <p:cNvSpPr/>
            <p:nvPr/>
          </p:nvSpPr>
          <p:spPr>
            <a:xfrm>
              <a:off x="511095" y="2038020"/>
              <a:ext cx="2" cy="152692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009" name="Connection Line"/>
            <p:cNvSpPr/>
            <p:nvPr/>
          </p:nvSpPr>
          <p:spPr>
            <a:xfrm flipV="1">
              <a:off x="511095" y="511095"/>
              <a:ext cx="2" cy="152692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013" name="Belief net 2: B has parent C, C has parent A"/>
          <p:cNvGrpSpPr/>
          <p:nvPr/>
        </p:nvGrpSpPr>
        <p:grpSpPr>
          <a:xfrm>
            <a:off x="7849392" y="10401509"/>
            <a:ext cx="1085693" cy="277192"/>
            <a:chOff x="0" y="0"/>
            <a:chExt cx="1085692" cy="277191"/>
          </a:xfrm>
        </p:grpSpPr>
        <p:sp>
          <p:nvSpPr>
            <p:cNvPr id="1011" name="Rectangle"/>
            <p:cNvSpPr/>
            <p:nvPr/>
          </p:nvSpPr>
          <p:spPr>
            <a:xfrm>
              <a:off x="0" y="0"/>
              <a:ext cx="1085692" cy="2771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1012" name="Belief net 2: B has parent C, C has parent A"/>
            <p:cNvSpPr txBox="1"/>
            <p:nvPr/>
          </p:nvSpPr>
          <p:spPr>
            <a:xfrm>
              <a:off x="-1" y="-1"/>
              <a:ext cx="1085694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2: B has parent C, C has parent A</a:t>
              </a:r>
            </a:p>
          </p:txBody>
        </p:sp>
      </p:grpSp>
      <p:grpSp>
        <p:nvGrpSpPr>
          <p:cNvPr id="1025" name="Group"/>
          <p:cNvGrpSpPr/>
          <p:nvPr/>
        </p:nvGrpSpPr>
        <p:grpSpPr>
          <a:xfrm>
            <a:off x="18434009" y="6727411"/>
            <a:ext cx="2715027" cy="2628097"/>
            <a:chOff x="0" y="0"/>
            <a:chExt cx="2715026" cy="2628096"/>
          </a:xfrm>
        </p:grpSpPr>
        <p:grpSp>
          <p:nvGrpSpPr>
            <p:cNvPr id="1016" name="A"/>
            <p:cNvGrpSpPr/>
            <p:nvPr/>
          </p:nvGrpSpPr>
          <p:grpSpPr>
            <a:xfrm>
              <a:off x="-1" y="0"/>
              <a:ext cx="1022193" cy="1022192"/>
              <a:chOff x="0" y="0"/>
              <a:chExt cx="1022191" cy="1022191"/>
            </a:xfrm>
          </p:grpSpPr>
          <p:sp>
            <p:nvSpPr>
              <p:cNvPr id="1014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15" name="A"/>
              <p:cNvSpPr txBox="1"/>
              <p:nvPr/>
            </p:nvSpPr>
            <p:spPr>
              <a:xfrm>
                <a:off x="181445" y="197902"/>
                <a:ext cx="659301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1019" name="C"/>
            <p:cNvGrpSpPr/>
            <p:nvPr/>
          </p:nvGrpSpPr>
          <p:grpSpPr>
            <a:xfrm>
              <a:off x="846416" y="1605904"/>
              <a:ext cx="1022193" cy="1022193"/>
              <a:chOff x="0" y="0"/>
              <a:chExt cx="1022191" cy="1022191"/>
            </a:xfrm>
          </p:grpSpPr>
          <p:sp>
            <p:nvSpPr>
              <p:cNvPr id="1017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18" name="C"/>
              <p:cNvSpPr txBox="1"/>
              <p:nvPr/>
            </p:nvSpPr>
            <p:spPr>
              <a:xfrm>
                <a:off x="181446" y="197903"/>
                <a:ext cx="6593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C</a:t>
                </a:r>
              </a:p>
            </p:txBody>
          </p:sp>
        </p:grpSp>
        <p:grpSp>
          <p:nvGrpSpPr>
            <p:cNvPr id="1022" name="B"/>
            <p:cNvGrpSpPr/>
            <p:nvPr/>
          </p:nvGrpSpPr>
          <p:grpSpPr>
            <a:xfrm>
              <a:off x="1692834" y="0"/>
              <a:ext cx="1022193" cy="1022192"/>
              <a:chOff x="0" y="0"/>
              <a:chExt cx="1022191" cy="1022191"/>
            </a:xfrm>
          </p:grpSpPr>
          <p:sp>
            <p:nvSpPr>
              <p:cNvPr id="1020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21" name="B"/>
              <p:cNvSpPr txBox="1"/>
              <p:nvPr/>
            </p:nvSpPr>
            <p:spPr>
              <a:xfrm>
                <a:off x="181446" y="197902"/>
                <a:ext cx="6593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1023" name="Connection Line"/>
            <p:cNvSpPr/>
            <p:nvPr/>
          </p:nvSpPr>
          <p:spPr>
            <a:xfrm flipH="1" flipV="1">
              <a:off x="511095" y="511095"/>
              <a:ext cx="846418" cy="160590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024" name="Connection Line"/>
            <p:cNvSpPr/>
            <p:nvPr/>
          </p:nvSpPr>
          <p:spPr>
            <a:xfrm flipV="1">
              <a:off x="1357511" y="511095"/>
              <a:ext cx="846420" cy="160590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028" name="Belief net 5: C has parents A and B"/>
          <p:cNvGrpSpPr/>
          <p:nvPr/>
        </p:nvGrpSpPr>
        <p:grpSpPr>
          <a:xfrm>
            <a:off x="18402259" y="9488855"/>
            <a:ext cx="2778527" cy="188292"/>
            <a:chOff x="0" y="0"/>
            <a:chExt cx="2778525" cy="188291"/>
          </a:xfrm>
        </p:grpSpPr>
        <p:sp>
          <p:nvSpPr>
            <p:cNvPr id="1026" name="Rectangle"/>
            <p:cNvSpPr/>
            <p:nvPr/>
          </p:nvSpPr>
          <p:spPr>
            <a:xfrm>
              <a:off x="0" y="0"/>
              <a:ext cx="2778526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1027" name="Belief net 5: C has parents A and B"/>
            <p:cNvSpPr txBox="1"/>
            <p:nvPr/>
          </p:nvSpPr>
          <p:spPr>
            <a:xfrm>
              <a:off x="0" y="-1"/>
              <a:ext cx="2778526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5: C has parents A and B</a:t>
              </a:r>
            </a:p>
          </p:txBody>
        </p:sp>
      </p:grpSp>
      <p:grpSp>
        <p:nvGrpSpPr>
          <p:cNvPr id="1038" name="Group"/>
          <p:cNvGrpSpPr/>
          <p:nvPr/>
        </p:nvGrpSpPr>
        <p:grpSpPr>
          <a:xfrm>
            <a:off x="14634246" y="6766900"/>
            <a:ext cx="2715028" cy="2549119"/>
            <a:chOff x="0" y="0"/>
            <a:chExt cx="2715027" cy="2549118"/>
          </a:xfrm>
        </p:grpSpPr>
        <p:grpSp>
          <p:nvGrpSpPr>
            <p:cNvPr id="1031" name="A"/>
            <p:cNvGrpSpPr/>
            <p:nvPr/>
          </p:nvGrpSpPr>
          <p:grpSpPr>
            <a:xfrm>
              <a:off x="0" y="1526926"/>
              <a:ext cx="1022193" cy="1022193"/>
              <a:chOff x="0" y="0"/>
              <a:chExt cx="1022191" cy="1022191"/>
            </a:xfrm>
          </p:grpSpPr>
          <p:sp>
            <p:nvSpPr>
              <p:cNvPr id="1029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30" name="A"/>
              <p:cNvSpPr txBox="1"/>
              <p:nvPr/>
            </p:nvSpPr>
            <p:spPr>
              <a:xfrm>
                <a:off x="181445" y="197903"/>
                <a:ext cx="659301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1034" name="C"/>
            <p:cNvGrpSpPr/>
            <p:nvPr/>
          </p:nvGrpSpPr>
          <p:grpSpPr>
            <a:xfrm>
              <a:off x="767439" y="-1"/>
              <a:ext cx="1022193" cy="1022193"/>
              <a:chOff x="0" y="0"/>
              <a:chExt cx="1022191" cy="1022191"/>
            </a:xfrm>
          </p:grpSpPr>
          <p:sp>
            <p:nvSpPr>
              <p:cNvPr id="1032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33" name="C"/>
              <p:cNvSpPr txBox="1"/>
              <p:nvPr/>
            </p:nvSpPr>
            <p:spPr>
              <a:xfrm>
                <a:off x="181446" y="197902"/>
                <a:ext cx="6593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C</a:t>
                </a:r>
              </a:p>
            </p:txBody>
          </p:sp>
        </p:grpSp>
        <p:grpSp>
          <p:nvGrpSpPr>
            <p:cNvPr id="1037" name="B"/>
            <p:cNvGrpSpPr/>
            <p:nvPr/>
          </p:nvGrpSpPr>
          <p:grpSpPr>
            <a:xfrm>
              <a:off x="1692835" y="1526926"/>
              <a:ext cx="1022193" cy="1022193"/>
              <a:chOff x="0" y="0"/>
              <a:chExt cx="1022191" cy="1022191"/>
            </a:xfrm>
          </p:grpSpPr>
          <p:sp>
            <p:nvSpPr>
              <p:cNvPr id="1035" name="Circle"/>
              <p:cNvSpPr/>
              <p:nvPr/>
            </p:nvSpPr>
            <p:spPr>
              <a:xfrm>
                <a:off x="0" y="0"/>
                <a:ext cx="1022192" cy="102219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36" name="B"/>
              <p:cNvSpPr txBox="1"/>
              <p:nvPr/>
            </p:nvSpPr>
            <p:spPr>
              <a:xfrm>
                <a:off x="181446" y="197903"/>
                <a:ext cx="6593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</p:grpSp>
      <p:grpSp>
        <p:nvGrpSpPr>
          <p:cNvPr id="1041" name="Belief net 4: A, B, and C have no parents"/>
          <p:cNvGrpSpPr/>
          <p:nvPr/>
        </p:nvGrpSpPr>
        <p:grpSpPr>
          <a:xfrm>
            <a:off x="14602496" y="9449366"/>
            <a:ext cx="2778528" cy="188291"/>
            <a:chOff x="0" y="0"/>
            <a:chExt cx="2778527" cy="188289"/>
          </a:xfrm>
        </p:grpSpPr>
        <p:sp>
          <p:nvSpPr>
            <p:cNvPr id="1039" name="Rectangle"/>
            <p:cNvSpPr/>
            <p:nvPr/>
          </p:nvSpPr>
          <p:spPr>
            <a:xfrm>
              <a:off x="0" y="0"/>
              <a:ext cx="2778527" cy="188290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1040" name="Belief net 4: A, B, and C have no parents"/>
            <p:cNvSpPr txBox="1"/>
            <p:nvPr/>
          </p:nvSpPr>
          <p:spPr>
            <a:xfrm>
              <a:off x="-1" y="0"/>
              <a:ext cx="2778529" cy="1882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 4: A, B, and C have no parents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13" grpId="5"/>
      <p:bldP build="whole" bldLvl="1" animBg="1" rev="0" advAuto="0" spid="995" grpId="6"/>
      <p:bldP build="whole" bldLvl="1" animBg="1" rev="0" advAuto="0" spid="1038" grpId="8"/>
      <p:bldP build="whole" bldLvl="1" animBg="1" rev="0" advAuto="0" spid="982" grpId="3"/>
      <p:bldP build="whole" bldLvl="1" animBg="1" rev="0" advAuto="0" spid="979" grpId="2"/>
      <p:bldP build="whole" bldLvl="1" animBg="1" rev="0" advAuto="0" spid="967" grpId="1"/>
      <p:bldP build="whole" bldLvl="1" animBg="1" rev="0" advAuto="0" spid="1025" grpId="10"/>
      <p:bldP build="whole" bldLvl="1" animBg="1" rev="0" advAuto="0" spid="1028" grpId="11"/>
      <p:bldP build="whole" bldLvl="1" animBg="1" rev="0" advAuto="0" spid="1041" grpId="9"/>
      <p:bldP build="whole" bldLvl="1" animBg="1" rev="0" advAuto="0" spid="998" grpId="7"/>
      <p:bldP build="whole" bldLvl="1" animBg="1" rev="0" advAuto="0" spid="1010" grpId="4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Observing Children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Observing Children</a:t>
            </a:r>
          </a:p>
        </p:txBody>
      </p:sp>
      <p:sp>
        <p:nvSpPr>
          <p:cNvPr id="1044" name="Observing a parent renders conditionally dependent nodes conditionally independent…"/>
          <p:cNvSpPr txBox="1"/>
          <p:nvPr>
            <p:ph type="body" idx="1"/>
          </p:nvPr>
        </p:nvSpPr>
        <p:spPr>
          <a:xfrm>
            <a:off x="933545" y="2993859"/>
            <a:ext cx="16444581" cy="10364828"/>
          </a:xfrm>
          <a:prstGeom prst="rect">
            <a:avLst/>
          </a:prstGeom>
        </p:spPr>
        <p:txBody>
          <a:bodyPr/>
          <a:lstStyle/>
          <a:p>
            <a:pPr marL="580627" indent="-580627" defTabSz="780454">
              <a:spcBef>
                <a:spcPts val="3400"/>
              </a:spcBef>
              <a:defRPr sz="4100"/>
            </a:pPr>
            <a:r>
              <a:t>Observing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parent</a:t>
            </a:r>
            <a:r>
              <a:t> renders conditionally dependent nodes conditionally independent</a:t>
            </a:r>
          </a:p>
          <a:p>
            <a:pPr marL="580627" indent="-580627" defTabSz="780454">
              <a:spcBef>
                <a:spcPts val="3400"/>
              </a:spcBef>
              <a:defRPr sz="4100"/>
            </a:pPr>
            <a:r>
              <a:t>Observing children can render conditionally independent nodes conditionally dependent</a:t>
            </a:r>
          </a:p>
          <a:p>
            <a:pPr lvl="2" marL="1425178" indent="-580628" defTabSz="780454">
              <a:spcBef>
                <a:spcPts val="2200"/>
              </a:spcBef>
              <a:defRPr sz="4100"/>
            </a:pPr>
            <a:r>
              <a:t>Extreme example: The Coins scenario: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</a:t>
            </a:r>
            <a:r>
              <a:t> =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</a:t>
            </a:r>
            <a:r>
              <a:rPr baseline="-5998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</a:t>
            </a:r>
            <a:r>
              <a:t>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∧</m:t>
                </m:r>
              </m:oMath>
            </a14:m>
            <a:r>
              <a:t>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</a:t>
            </a:r>
            <a:r>
              <a:rPr baseline="-5998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2</a:t>
            </a:r>
          </a:p>
          <a:p>
            <a:pPr lvl="2" marL="1425178" indent="-580628" defTabSz="780454">
              <a:spcBef>
                <a:spcPts val="2200"/>
              </a:spcBef>
              <a:defRPr sz="4100"/>
            </a:pPr>
            <a:r>
              <a:t>Observing both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</a:t>
            </a:r>
            <a:r>
              <a:t> and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</a:t>
            </a:r>
            <a:r>
              <a:rPr baseline="-5998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</a:t>
            </a:r>
            <a:r>
              <a:t> uniquely determines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</a:t>
            </a:r>
            <a:r>
              <a:rPr baseline="-5998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2</a:t>
            </a:r>
          </a:p>
          <a:p>
            <a:pPr marL="580627" indent="-580627" defTabSz="780454">
              <a:spcBef>
                <a:spcPts val="3400"/>
              </a:spcBef>
              <a:defRPr sz="4100"/>
            </a:pPr>
            <a:r>
              <a:t>Similar effect called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explaining away:</a:t>
            </a:r>
          </a:p>
          <a:p>
            <a:pPr lvl="2" marL="1425178" indent="-580628" defTabSz="780454">
              <a:spcBef>
                <a:spcPts val="2200"/>
              </a:spcBef>
              <a:defRPr sz="4100"/>
            </a:pPr>
            <a:r>
              <a:t>We start with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prior</a:t>
            </a:r>
            <a:r>
              <a:t> probabilities of Tampering and Fire</a:t>
            </a:r>
          </a:p>
          <a:p>
            <a:pPr lvl="2" marL="1425178" indent="-580628" defTabSz="780454">
              <a:spcBef>
                <a:spcPts val="2200"/>
              </a:spcBef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we observe that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Alarm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ringing, how are these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posterior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probabilities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different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1425178" indent="-580628" defTabSz="780454">
              <a:spcBef>
                <a:spcPts val="2200"/>
              </a:spcBef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we then observe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Smoke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how do these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posterior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 probabilities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change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</p:txBody>
      </p:sp>
      <p:grpSp>
        <p:nvGrpSpPr>
          <p:cNvPr id="1056" name="Group"/>
          <p:cNvGrpSpPr/>
          <p:nvPr/>
        </p:nvGrpSpPr>
        <p:grpSpPr>
          <a:xfrm>
            <a:off x="17664151" y="4824767"/>
            <a:ext cx="5879982" cy="3436696"/>
            <a:chOff x="0" y="0"/>
            <a:chExt cx="5879981" cy="3436695"/>
          </a:xfrm>
        </p:grpSpPr>
        <p:grpSp>
          <p:nvGrpSpPr>
            <p:cNvPr id="1047" name="C1"/>
            <p:cNvGrpSpPr/>
            <p:nvPr/>
          </p:nvGrpSpPr>
          <p:grpSpPr>
            <a:xfrm>
              <a:off x="-1" y="0"/>
              <a:ext cx="2608693" cy="1270001"/>
              <a:chOff x="0" y="0"/>
              <a:chExt cx="2608692" cy="1270000"/>
            </a:xfrm>
          </p:grpSpPr>
          <p:sp>
            <p:nvSpPr>
              <p:cNvPr id="1045" name="Oval"/>
              <p:cNvSpPr/>
              <p:nvPr/>
            </p:nvSpPr>
            <p:spPr>
              <a:xfrm>
                <a:off x="-1" y="-1"/>
                <a:ext cx="2608694" cy="1270001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46" name="C1"/>
              <p:cNvSpPr txBox="1"/>
              <p:nvPr/>
            </p:nvSpPr>
            <p:spPr>
              <a:xfrm>
                <a:off x="413783" y="320790"/>
                <a:ext cx="1781125" cy="62842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>
                  <a:defRPr i="1"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C</a:t>
                </a:r>
                <a:r>
                  <a:rPr baseline="-5998" i="0"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1</a:t>
                </a:r>
              </a:p>
            </p:txBody>
          </p:sp>
        </p:grpSp>
        <p:grpSp>
          <p:nvGrpSpPr>
            <p:cNvPr id="1050" name="B"/>
            <p:cNvGrpSpPr/>
            <p:nvPr/>
          </p:nvGrpSpPr>
          <p:grpSpPr>
            <a:xfrm>
              <a:off x="1584156" y="2166693"/>
              <a:ext cx="2608693" cy="1270003"/>
              <a:chOff x="0" y="0"/>
              <a:chExt cx="2608692" cy="1270002"/>
            </a:xfrm>
          </p:grpSpPr>
          <p:sp>
            <p:nvSpPr>
              <p:cNvPr id="1048" name="Oval"/>
              <p:cNvSpPr/>
              <p:nvPr/>
            </p:nvSpPr>
            <p:spPr>
              <a:xfrm>
                <a:off x="-1" y="-1"/>
                <a:ext cx="2608694" cy="1270004"/>
              </a:xfrm>
              <a:prstGeom prst="ellipse">
                <a:avLst/>
              </a:prstGeom>
              <a:solidFill>
                <a:srgbClr val="D6D5D5"/>
              </a:solidFill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49" name="B"/>
              <p:cNvSpPr txBox="1"/>
              <p:nvPr/>
            </p:nvSpPr>
            <p:spPr>
              <a:xfrm>
                <a:off x="413783" y="321807"/>
                <a:ext cx="1781125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grpSp>
          <p:nvGrpSpPr>
            <p:cNvPr id="1053" name="C2"/>
            <p:cNvGrpSpPr/>
            <p:nvPr/>
          </p:nvGrpSpPr>
          <p:grpSpPr>
            <a:xfrm>
              <a:off x="3271289" y="0"/>
              <a:ext cx="2608693" cy="1270001"/>
              <a:chOff x="0" y="0"/>
              <a:chExt cx="2608692" cy="1270000"/>
            </a:xfrm>
          </p:grpSpPr>
          <p:sp>
            <p:nvSpPr>
              <p:cNvPr id="1051" name="Oval"/>
              <p:cNvSpPr/>
              <p:nvPr/>
            </p:nvSpPr>
            <p:spPr>
              <a:xfrm>
                <a:off x="-1" y="-1"/>
                <a:ext cx="2608694" cy="1270001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52" name="C2"/>
              <p:cNvSpPr txBox="1"/>
              <p:nvPr/>
            </p:nvSpPr>
            <p:spPr>
              <a:xfrm>
                <a:off x="413783" y="321602"/>
                <a:ext cx="1781125" cy="6267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>
                  <a:defRPr i="1"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C</a:t>
                </a:r>
                <a:r>
                  <a:rPr baseline="-5998"/>
                  <a:t>2</a:t>
                </a:r>
              </a:p>
            </p:txBody>
          </p:sp>
        </p:grpSp>
        <p:sp>
          <p:nvSpPr>
            <p:cNvPr id="1054" name="Connection Line"/>
            <p:cNvSpPr/>
            <p:nvPr/>
          </p:nvSpPr>
          <p:spPr>
            <a:xfrm flipH="1" flipV="1">
              <a:off x="1304345" y="635000"/>
              <a:ext cx="1584157" cy="216669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055" name="Connection Line"/>
            <p:cNvSpPr/>
            <p:nvPr/>
          </p:nvSpPr>
          <p:spPr>
            <a:xfrm flipV="1">
              <a:off x="2888501" y="635000"/>
              <a:ext cx="1687135" cy="216669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059" name="Tampering"/>
          <p:cNvGrpSpPr/>
          <p:nvPr/>
        </p:nvGrpSpPr>
        <p:grpSpPr>
          <a:xfrm>
            <a:off x="16028505" y="8928917"/>
            <a:ext cx="2608693" cy="1270003"/>
            <a:chOff x="0" y="0"/>
            <a:chExt cx="2608692" cy="1270002"/>
          </a:xfrm>
        </p:grpSpPr>
        <p:sp>
          <p:nvSpPr>
            <p:cNvPr id="1057" name="Oval"/>
            <p:cNvSpPr/>
            <p:nvPr/>
          </p:nvSpPr>
          <p:spPr>
            <a:xfrm>
              <a:off x="-1" y="-1"/>
              <a:ext cx="2608694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1058" name="Tampering"/>
            <p:cNvSpPr txBox="1"/>
            <p:nvPr/>
          </p:nvSpPr>
          <p:spPr>
            <a:xfrm>
              <a:off x="413783" y="74157"/>
              <a:ext cx="1781125" cy="11216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Tampering</a:t>
              </a:r>
            </a:p>
          </p:txBody>
        </p:sp>
      </p:grpSp>
      <p:grpSp>
        <p:nvGrpSpPr>
          <p:cNvPr id="1062" name="Alarm"/>
          <p:cNvGrpSpPr/>
          <p:nvPr/>
        </p:nvGrpSpPr>
        <p:grpSpPr>
          <a:xfrm>
            <a:off x="17612661" y="11095611"/>
            <a:ext cx="2608693" cy="1270003"/>
            <a:chOff x="0" y="0"/>
            <a:chExt cx="2608692" cy="1270002"/>
          </a:xfrm>
        </p:grpSpPr>
        <p:sp>
          <p:nvSpPr>
            <p:cNvPr id="1060" name="Oval"/>
            <p:cNvSpPr/>
            <p:nvPr/>
          </p:nvSpPr>
          <p:spPr>
            <a:xfrm>
              <a:off x="-1" y="-1"/>
              <a:ext cx="2608694" cy="1270004"/>
            </a:xfrm>
            <a:prstGeom prst="ellipse">
              <a:avLst/>
            </a:prstGeom>
            <a:solidFill>
              <a:srgbClr val="D6D5D5"/>
            </a:solidFill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1061" name="Alarm"/>
            <p:cNvSpPr txBox="1"/>
            <p:nvPr/>
          </p:nvSpPr>
          <p:spPr>
            <a:xfrm>
              <a:off x="413783" y="321807"/>
              <a:ext cx="1781125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Alarm</a:t>
              </a:r>
            </a:p>
          </p:txBody>
        </p:sp>
      </p:grpSp>
      <p:grpSp>
        <p:nvGrpSpPr>
          <p:cNvPr id="1065" name="Fire"/>
          <p:cNvGrpSpPr/>
          <p:nvPr/>
        </p:nvGrpSpPr>
        <p:grpSpPr>
          <a:xfrm>
            <a:off x="19299795" y="8928917"/>
            <a:ext cx="2608691" cy="1270003"/>
            <a:chOff x="0" y="0"/>
            <a:chExt cx="2608689" cy="1270002"/>
          </a:xfrm>
        </p:grpSpPr>
        <p:sp>
          <p:nvSpPr>
            <p:cNvPr id="1063" name="Oval"/>
            <p:cNvSpPr/>
            <p:nvPr/>
          </p:nvSpPr>
          <p:spPr>
            <a:xfrm>
              <a:off x="0" y="-1"/>
              <a:ext cx="2608690" cy="1270004"/>
            </a:xfrm>
            <a:prstGeom prst="ellips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1064" name="Fire"/>
            <p:cNvSpPr txBox="1"/>
            <p:nvPr/>
          </p:nvSpPr>
          <p:spPr>
            <a:xfrm>
              <a:off x="413783" y="321807"/>
              <a:ext cx="178112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Fire</a:t>
              </a:r>
            </a:p>
          </p:txBody>
        </p:sp>
      </p:grpSp>
      <p:sp>
        <p:nvSpPr>
          <p:cNvPr id="1084" name="Connection Line"/>
          <p:cNvSpPr/>
          <p:nvPr/>
        </p:nvSpPr>
        <p:spPr>
          <a:xfrm>
            <a:off x="17791183" y="10190792"/>
            <a:ext cx="667437" cy="9128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1085" name="Connection Line"/>
          <p:cNvSpPr/>
          <p:nvPr/>
        </p:nvSpPr>
        <p:spPr>
          <a:xfrm>
            <a:off x="19401447" y="10186028"/>
            <a:ext cx="718278" cy="9224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grpSp>
        <p:nvGrpSpPr>
          <p:cNvPr id="1070" name="Smoke"/>
          <p:cNvGrpSpPr/>
          <p:nvPr/>
        </p:nvGrpSpPr>
        <p:grpSpPr>
          <a:xfrm>
            <a:off x="21559290" y="11095611"/>
            <a:ext cx="2608693" cy="1270003"/>
            <a:chOff x="0" y="0"/>
            <a:chExt cx="2608692" cy="1270002"/>
          </a:xfrm>
        </p:grpSpPr>
        <p:sp>
          <p:nvSpPr>
            <p:cNvPr id="1068" name="Oval"/>
            <p:cNvSpPr/>
            <p:nvPr/>
          </p:nvSpPr>
          <p:spPr>
            <a:xfrm>
              <a:off x="-1" y="-1"/>
              <a:ext cx="2608694" cy="1270004"/>
            </a:xfrm>
            <a:prstGeom prst="ellipse">
              <a:avLst/>
            </a:prstGeom>
            <a:solidFill>
              <a:srgbClr val="D6D5D5"/>
            </a:solidFill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1069" name="Smoke"/>
            <p:cNvSpPr txBox="1"/>
            <p:nvPr/>
          </p:nvSpPr>
          <p:spPr>
            <a:xfrm>
              <a:off x="413783" y="321807"/>
              <a:ext cx="1781125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/>
              <a:r>
                <a:t>Smoke</a:t>
              </a:r>
            </a:p>
          </p:txBody>
        </p:sp>
      </p:grpSp>
      <p:sp>
        <p:nvSpPr>
          <p:cNvPr id="1086" name="Connection Line"/>
          <p:cNvSpPr/>
          <p:nvPr/>
        </p:nvSpPr>
        <p:spPr>
          <a:xfrm>
            <a:off x="21221790" y="10156200"/>
            <a:ext cx="1024214" cy="982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grpSp>
        <p:nvGrpSpPr>
          <p:cNvPr id="1083" name="Group"/>
          <p:cNvGrpSpPr/>
          <p:nvPr/>
        </p:nvGrpSpPr>
        <p:grpSpPr>
          <a:xfrm>
            <a:off x="19119104" y="569507"/>
            <a:ext cx="4089270" cy="3347757"/>
            <a:chOff x="0" y="0"/>
            <a:chExt cx="4089269" cy="3347755"/>
          </a:xfrm>
        </p:grpSpPr>
        <p:grpSp>
          <p:nvGrpSpPr>
            <p:cNvPr id="1074" name="A"/>
            <p:cNvGrpSpPr/>
            <p:nvPr/>
          </p:nvGrpSpPr>
          <p:grpSpPr>
            <a:xfrm>
              <a:off x="-1" y="2037469"/>
              <a:ext cx="1310287" cy="1310287"/>
              <a:chOff x="0" y="0"/>
              <a:chExt cx="1310286" cy="1310286"/>
            </a:xfrm>
          </p:grpSpPr>
          <p:sp>
            <p:nvSpPr>
              <p:cNvPr id="1072" name="Circle"/>
              <p:cNvSpPr/>
              <p:nvPr/>
            </p:nvSpPr>
            <p:spPr>
              <a:xfrm>
                <a:off x="-1" y="-1"/>
                <a:ext cx="1310288" cy="1310288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73" name="A"/>
              <p:cNvSpPr txBox="1"/>
              <p:nvPr/>
            </p:nvSpPr>
            <p:spPr>
              <a:xfrm>
                <a:off x="223636" y="341950"/>
                <a:ext cx="863014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1077" name="T"/>
            <p:cNvGrpSpPr/>
            <p:nvPr/>
          </p:nvGrpSpPr>
          <p:grpSpPr>
            <a:xfrm>
              <a:off x="1389491" y="0"/>
              <a:ext cx="1310289" cy="1310287"/>
              <a:chOff x="0" y="0"/>
              <a:chExt cx="1310288" cy="1310286"/>
            </a:xfrm>
          </p:grpSpPr>
          <p:sp>
            <p:nvSpPr>
              <p:cNvPr id="1075" name="Circle"/>
              <p:cNvSpPr/>
              <p:nvPr/>
            </p:nvSpPr>
            <p:spPr>
              <a:xfrm>
                <a:off x="-1" y="-1"/>
                <a:ext cx="1310290" cy="1310288"/>
              </a:xfrm>
              <a:prstGeom prst="ellipse">
                <a:avLst/>
              </a:prstGeom>
              <a:solidFill>
                <a:srgbClr val="D6D5D5"/>
              </a:solidFill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76" name="T"/>
              <p:cNvSpPr txBox="1"/>
              <p:nvPr/>
            </p:nvSpPr>
            <p:spPr>
              <a:xfrm>
                <a:off x="223636" y="341950"/>
                <a:ext cx="863015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1080" name="B"/>
            <p:cNvGrpSpPr/>
            <p:nvPr/>
          </p:nvGrpSpPr>
          <p:grpSpPr>
            <a:xfrm>
              <a:off x="2778981" y="2037469"/>
              <a:ext cx="1310289" cy="1310287"/>
              <a:chOff x="0" y="0"/>
              <a:chExt cx="1310288" cy="1310286"/>
            </a:xfrm>
          </p:grpSpPr>
          <p:sp>
            <p:nvSpPr>
              <p:cNvPr id="1078" name="Circle"/>
              <p:cNvSpPr/>
              <p:nvPr/>
            </p:nvSpPr>
            <p:spPr>
              <a:xfrm>
                <a:off x="-1" y="-1"/>
                <a:ext cx="1310290" cy="1310288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79" name="B"/>
              <p:cNvSpPr txBox="1"/>
              <p:nvPr/>
            </p:nvSpPr>
            <p:spPr>
              <a:xfrm>
                <a:off x="223636" y="341950"/>
                <a:ext cx="863015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1081" name="Connection Line"/>
            <p:cNvSpPr/>
            <p:nvPr/>
          </p:nvSpPr>
          <p:spPr>
            <a:xfrm flipH="1">
              <a:off x="655142" y="655142"/>
              <a:ext cx="1389494" cy="203747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082" name="Connection Line"/>
            <p:cNvSpPr/>
            <p:nvPr/>
          </p:nvSpPr>
          <p:spPr>
            <a:xfrm>
              <a:off x="2044634" y="655142"/>
              <a:ext cx="1389491" cy="203747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0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85" grpId="7"/>
      <p:bldP build="whole" bldLvl="1" animBg="1" rev="0" advAuto="0" spid="1083" grpId="2"/>
      <p:bldP build="p" bldLvl="5" animBg="1" rev="0" advAuto="0" spid="1044" grpId="1"/>
      <p:bldP build="whole" bldLvl="1" animBg="1" rev="0" advAuto="0" spid="1084" grpId="6"/>
      <p:bldP build="whole" bldLvl="1" animBg="1" rev="0" advAuto="0" spid="1086" grpId="9"/>
      <p:bldP build="whole" bldLvl="1" animBg="1" rev="0" advAuto="0" spid="1070" grpId="10"/>
      <p:bldP build="whole" bldLvl="1" animBg="1" rev="0" advAuto="0" spid="1065" grpId="5"/>
      <p:bldP build="whole" bldLvl="1" animBg="1" rev="0" advAuto="0" spid="1062" grpId="8"/>
      <p:bldP build="whole" bldLvl="1" animBg="1" rev="0" advAuto="0" spid="1056" grpId="3"/>
      <p:bldP build="whole" bldLvl="1" animBg="1" rev="0" advAuto="0" spid="1059" grpId="4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Causal Network?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Causal Network?</a:t>
            </a:r>
          </a:p>
        </p:txBody>
      </p:sp>
      <p:sp>
        <p:nvSpPr>
          <p:cNvPr id="1089" name="The arcs in belief networks do not, in general, represent causal relationships!…"/>
          <p:cNvSpPr txBox="1"/>
          <p:nvPr>
            <p:ph type="body" idx="1"/>
          </p:nvPr>
        </p:nvSpPr>
        <p:spPr>
          <a:xfrm>
            <a:off x="2032000" y="3600230"/>
            <a:ext cx="2032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The arcs in belief networks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do not</a:t>
            </a:r>
            <a:r>
              <a:t>, in general, represent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causal</a:t>
            </a:r>
            <a:r>
              <a:t> relationships!</a:t>
            </a:r>
          </a:p>
          <a:p>
            <a:pPr lvl="2" marL="1465676" indent="-576676">
              <a:spcBef>
                <a:spcPts val="2400"/>
              </a:spcBef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</a:t>
            </a:r>
            <a:r>
              <a:rPr sz="4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causal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relationship if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4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causes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the value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endParaRPr sz="5000"/>
          </a:p>
          <a:p>
            <a:pPr lvl="2">
              <a:spcBef>
                <a:spcPts val="2400"/>
              </a:spcBef>
            </a:pPr>
            <a:r>
              <a:t>E.g.,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 doesn't cause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t>, but this is nevertheless a correct encoding of the joint distribution</a:t>
            </a:r>
          </a:p>
          <a:p>
            <a:pPr/>
            <a:r>
              <a:t>However, reasoning about causal relationships is often a good way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construct</a:t>
            </a:r>
            <a:r>
              <a:t>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natural</a:t>
            </a:r>
            <a:r>
              <a:t> encoding as a belief network</a:t>
            </a:r>
          </a:p>
          <a:p>
            <a:pPr lvl="2">
              <a:spcBef>
                <a:spcPts val="2400"/>
              </a:spcBef>
            </a:pPr>
            <a:r>
              <a:t>We can often reason about causal independence even when we don't know the full joint distribution</a:t>
            </a:r>
          </a:p>
        </p:txBody>
      </p:sp>
      <p:grpSp>
        <p:nvGrpSpPr>
          <p:cNvPr id="1101" name="Group"/>
          <p:cNvGrpSpPr/>
          <p:nvPr/>
        </p:nvGrpSpPr>
        <p:grpSpPr>
          <a:xfrm>
            <a:off x="22363177" y="3827069"/>
            <a:ext cx="1146221" cy="4570608"/>
            <a:chOff x="0" y="0"/>
            <a:chExt cx="1146220" cy="4570607"/>
          </a:xfrm>
        </p:grpSpPr>
        <p:grpSp>
          <p:nvGrpSpPr>
            <p:cNvPr id="1092" name="A"/>
            <p:cNvGrpSpPr/>
            <p:nvPr/>
          </p:nvGrpSpPr>
          <p:grpSpPr>
            <a:xfrm>
              <a:off x="-1" y="3424387"/>
              <a:ext cx="1146221" cy="1146221"/>
              <a:chOff x="0" y="0"/>
              <a:chExt cx="1146220" cy="1146220"/>
            </a:xfrm>
          </p:grpSpPr>
          <p:sp>
            <p:nvSpPr>
              <p:cNvPr id="1090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91" name="A"/>
              <p:cNvSpPr txBox="1"/>
              <p:nvPr/>
            </p:nvSpPr>
            <p:spPr>
              <a:xfrm>
                <a:off x="199610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A</a:t>
                </a:r>
              </a:p>
            </p:txBody>
          </p:sp>
        </p:grpSp>
        <p:grpSp>
          <p:nvGrpSpPr>
            <p:cNvPr id="1095" name="T"/>
            <p:cNvGrpSpPr/>
            <p:nvPr/>
          </p:nvGrpSpPr>
          <p:grpSpPr>
            <a:xfrm>
              <a:off x="-1" y="1712193"/>
              <a:ext cx="1146221" cy="1146221"/>
              <a:chOff x="0" y="0"/>
              <a:chExt cx="1146220" cy="1146220"/>
            </a:xfrm>
          </p:grpSpPr>
          <p:sp>
            <p:nvSpPr>
              <p:cNvPr id="1093" name="Circle"/>
              <p:cNvSpPr/>
              <p:nvPr/>
            </p:nvSpPr>
            <p:spPr>
              <a:xfrm>
                <a:off x="-1" y="-1"/>
                <a:ext cx="1146222" cy="1146222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94" name="T"/>
              <p:cNvSpPr txBox="1"/>
              <p:nvPr/>
            </p:nvSpPr>
            <p:spPr>
              <a:xfrm>
                <a:off x="199610" y="259916"/>
                <a:ext cx="747000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T</a:t>
                </a:r>
              </a:p>
            </p:txBody>
          </p:sp>
        </p:grpSp>
        <p:grpSp>
          <p:nvGrpSpPr>
            <p:cNvPr id="1098" name="B"/>
            <p:cNvGrpSpPr/>
            <p:nvPr/>
          </p:nvGrpSpPr>
          <p:grpSpPr>
            <a:xfrm>
              <a:off x="-1" y="-1"/>
              <a:ext cx="1146221" cy="1146220"/>
              <a:chOff x="0" y="0"/>
              <a:chExt cx="1146220" cy="1146218"/>
            </a:xfrm>
          </p:grpSpPr>
          <p:sp>
            <p:nvSpPr>
              <p:cNvPr id="1096" name="Circle"/>
              <p:cNvSpPr/>
              <p:nvPr/>
            </p:nvSpPr>
            <p:spPr>
              <a:xfrm>
                <a:off x="-1" y="-1"/>
                <a:ext cx="1146222" cy="1146220"/>
              </a:xfrm>
              <a:prstGeom prst="ellips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097" name="B"/>
              <p:cNvSpPr txBox="1"/>
              <p:nvPr/>
            </p:nvSpPr>
            <p:spPr>
              <a:xfrm>
                <a:off x="199610" y="259916"/>
                <a:ext cx="747000" cy="6263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/>
                <a:r>
                  <a:t>B</a:t>
                </a:r>
              </a:p>
            </p:txBody>
          </p:sp>
        </p:grpSp>
        <p:sp>
          <p:nvSpPr>
            <p:cNvPr id="1099" name="Connection Line"/>
            <p:cNvSpPr/>
            <p:nvPr/>
          </p:nvSpPr>
          <p:spPr>
            <a:xfrm>
              <a:off x="573108" y="2285302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100" name="Connection Line"/>
            <p:cNvSpPr/>
            <p:nvPr/>
          </p:nvSpPr>
          <p:spPr>
            <a:xfrm flipV="1">
              <a:off x="573108" y="573108"/>
              <a:ext cx="2" cy="171219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104" name="Belief net: A has parent T, T has parent B"/>
          <p:cNvGrpSpPr/>
          <p:nvPr/>
        </p:nvGrpSpPr>
        <p:grpSpPr>
          <a:xfrm>
            <a:off x="22331427" y="8531024"/>
            <a:ext cx="1209720" cy="277192"/>
            <a:chOff x="0" y="0"/>
            <a:chExt cx="1209718" cy="277191"/>
          </a:xfrm>
        </p:grpSpPr>
        <p:sp>
          <p:nvSpPr>
            <p:cNvPr id="1102" name="Rectangle"/>
            <p:cNvSpPr/>
            <p:nvPr/>
          </p:nvSpPr>
          <p:spPr>
            <a:xfrm>
              <a:off x="0" y="0"/>
              <a:ext cx="1209719" cy="2771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1103" name="Belief net: A has parent T, T has parent B"/>
            <p:cNvSpPr txBox="1"/>
            <p:nvPr/>
          </p:nvSpPr>
          <p:spPr>
            <a:xfrm>
              <a:off x="0" y="-1"/>
              <a:ext cx="1209719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Belief net: A has parent T, T has parent B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0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0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04" grpId="3"/>
      <p:bldP build="p" bldLvl="5" animBg="1" rev="0" advAuto="0" spid="1089" grpId="1"/>
      <p:bldP build="whole" bldLvl="1" animBg="1" rev="0" advAuto="0" spid="1101" grpId="2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Summary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1107" name="A belief network represents a specific factoring of a joint distribution…"/>
          <p:cNvSpPr txBox="1"/>
          <p:nvPr>
            <p:ph type="body" idx="1"/>
          </p:nvPr>
        </p:nvSpPr>
        <p:spPr>
          <a:xfrm>
            <a:off x="2032000" y="3600230"/>
            <a:ext cx="20320000" cy="8840394"/>
          </a:xfrm>
          <a:prstGeom prst="rect">
            <a:avLst/>
          </a:prstGeom>
        </p:spPr>
        <p:txBody>
          <a:bodyPr/>
          <a:lstStyle/>
          <a:p>
            <a:pPr marL="531732" indent="-531732" defTabSz="714732">
              <a:spcBef>
                <a:spcPts val="3100"/>
              </a:spcBef>
              <a:defRPr sz="3800"/>
            </a:pPr>
            <a:r>
              <a:t>A belief network represents a specific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factoring</a:t>
            </a:r>
            <a:r>
              <a:t> of a joint distribution</a:t>
            </a:r>
          </a:p>
          <a:p>
            <a:pPr lvl="2" marL="1305162" indent="-531732" defTabSz="714732">
              <a:spcBef>
                <a:spcPts val="2000"/>
              </a:spcBef>
              <a:defRPr sz="38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Graph structure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encodes conditional independence relationships</a:t>
            </a:r>
          </a:p>
          <a:p>
            <a:pPr lvl="2" marL="1305162" indent="-531732" defTabSz="714732">
              <a:spcBef>
                <a:spcPts val="2000"/>
              </a:spcBef>
              <a:defRPr sz="3800"/>
            </a:pPr>
            <a:r>
              <a:t>More than one belief network can correctly represent a joint distribution</a:t>
            </a:r>
          </a:p>
          <a:p>
            <a:pPr lvl="2" marL="1305162" indent="-531732" defTabSz="714732">
              <a:spcBef>
                <a:spcPts val="2000"/>
              </a:spcBef>
              <a:defRPr sz="3800"/>
            </a:pPr>
            <a:r>
              <a:t>A given belief network may be correct for one underlying joint distribution and incorrect for another</a:t>
            </a:r>
          </a:p>
          <a:p>
            <a:pPr marL="531732" indent="-531732" defTabSz="714732">
              <a:spcBef>
                <a:spcPts val="3100"/>
              </a:spcBef>
              <a:defRPr sz="3800"/>
            </a:pPr>
            <a:r>
              <a:t>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good</a:t>
            </a:r>
            <a:r>
              <a:t> belief network is one that encodes as many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true</a:t>
            </a:r>
            <a:r>
              <a:t> conditional independence relationships as possible</a:t>
            </a:r>
          </a:p>
          <a:p>
            <a:pPr marL="531732" indent="-531732" defTabSz="714732">
              <a:spcBef>
                <a:spcPts val="3100"/>
              </a:spcBef>
              <a:defRPr sz="3800"/>
            </a:pPr>
            <a:r>
              <a:t>It is possible to read the conditional independence guarantees made by a belief network directly from its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graph structure</a:t>
            </a:r>
          </a:p>
          <a:p>
            <a:pPr marL="531732" indent="-531732" defTabSz="714732">
              <a:spcBef>
                <a:spcPts val="3100"/>
              </a:spcBef>
              <a:defRPr sz="3800"/>
            </a:pPr>
            <a:r>
              <a:t>Arcs in a belief network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often</a:t>
            </a:r>
            <a:r>
              <a:t> represent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causal</a:t>
            </a:r>
            <a:r>
              <a:t> relationships</a:t>
            </a:r>
          </a:p>
          <a:p>
            <a:pPr lvl="2" marL="1305162" indent="-531732" defTabSz="714732">
              <a:spcBef>
                <a:spcPts val="2000"/>
              </a:spcBef>
              <a:defRPr sz="3800"/>
            </a:pPr>
            <a:r>
              <a:t>But they don't have to!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10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ap: Independence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Recap: Independence</a:t>
            </a:r>
          </a:p>
        </p:txBody>
      </p:sp>
      <p:sp>
        <p:nvSpPr>
          <p:cNvPr id="162" name="Definition: Random variables   and   are conditionally independent given   iff…"/>
          <p:cNvSpPr txBox="1"/>
          <p:nvPr/>
        </p:nvSpPr>
        <p:spPr>
          <a:xfrm>
            <a:off x="2667000" y="8426192"/>
            <a:ext cx="19050000" cy="4140798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Random variables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conditionally independent given </a:t>
            </a:r>
            <a14:m>
              <m:oMath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iff</a:t>
            </a:r>
          </a:p>
          <a:p>
            <a:pPr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algn="l">
              <a:spcBef>
                <a:spcPts val="3600"/>
              </a:spcBef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for all values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,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.</a:t>
            </a:r>
            <a:endParaRPr sz="5000"/>
          </a:p>
        </p:txBody>
      </p:sp>
      <p:sp>
        <p:nvSpPr>
          <p:cNvPr id="163" name="Definition: Random variables   and   are marginally independent iff…"/>
          <p:cNvSpPr txBox="1"/>
          <p:nvPr/>
        </p:nvSpPr>
        <p:spPr>
          <a:xfrm>
            <a:off x="2667000" y="3212688"/>
            <a:ext cx="19050000" cy="4140798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Random variables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marginally 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iff</a:t>
            </a:r>
          </a:p>
          <a:p>
            <a:pPr lvl="2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algn="l">
              <a:spcBef>
                <a:spcPts val="3600"/>
              </a:spcBef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for all values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.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3" grpId="1"/>
      <p:bldP build="whole" bldLvl="1" animBg="1" rev="0" advAuto="0" spid="162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ap: Chain Rule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Recap: Chain Rule</a:t>
            </a:r>
          </a:p>
        </p:txBody>
      </p:sp>
      <p:sp>
        <p:nvSpPr>
          <p:cNvPr id="166" name="Definition: Chain rule (of probabilities)"/>
          <p:cNvSpPr txBox="1"/>
          <p:nvPr/>
        </p:nvSpPr>
        <p:spPr>
          <a:xfrm>
            <a:off x="2667000" y="4425052"/>
            <a:ext cx="19050000" cy="3128061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Chain rule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(of probabilities)</a:t>
            </a:r>
          </a:p>
          <a:p>
            <a:pPr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⋯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  <m:mr>
                    <m:e/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e>
                          <m:r>
                            <m:rPr>
                              <m:sty m:val="p"/>
                            </m:r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p>
                      </m:sSub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</m:m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ap: Chain Rule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Recap: Chain Rule</a:t>
            </a:r>
          </a:p>
        </p:txBody>
      </p:sp>
      <p:sp>
        <p:nvSpPr>
          <p:cNvPr id="169" name="Definition: Chain rule (of probabilities)"/>
          <p:cNvSpPr txBox="1"/>
          <p:nvPr/>
        </p:nvSpPr>
        <p:spPr>
          <a:xfrm>
            <a:off x="831849" y="4663929"/>
            <a:ext cx="22720304" cy="2650307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Chain rule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(of probabilities)</a:t>
            </a:r>
          </a:p>
          <a:p>
            <a:pPr>
              <a:spcBef>
                <a:spcPts val="3600"/>
              </a:spcBef>
              <a:defRPr sz="4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3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⋯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  <m:mr>
                    <m:e/>
                    <m:e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e>
                          <m:r>
                            <m:rPr>
                              <m:sty m:val="p"/>
                            </m:rP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p>
                      </m:sSubSup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3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</m:m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057"/>
          </a:p>
        </p:txBody>
      </p:sp>
      <p:sp>
        <p:nvSpPr>
          <p:cNvPr id="170" name="Equation"/>
          <p:cNvSpPr txBox="1"/>
          <p:nvPr/>
        </p:nvSpPr>
        <p:spPr>
          <a:xfrm>
            <a:off x="1459884" y="11814323"/>
            <a:ext cx="21464232" cy="84841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7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7600"/>
          </a:p>
        </p:txBody>
      </p:sp>
      <p:sp>
        <p:nvSpPr>
          <p:cNvPr id="171" name="Equation"/>
          <p:cNvSpPr txBox="1"/>
          <p:nvPr/>
        </p:nvSpPr>
        <p:spPr>
          <a:xfrm>
            <a:off x="1436720" y="10882330"/>
            <a:ext cx="21510561" cy="185043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phant>
                    <m:phantPr>
                      <m:ctrlP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e>
                  </m:phant>
                  <m:limUpp>
                    <m:e>
                      <m:limUpp>
                        <m:e>
                          <m:phant>
                            <m:phantPr>
                              <m:ctrlP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show m:val="off"/>
                            </m:phantPr>
                            <m:e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phant>
                        </m:e>
                        <m:lim>
                          <m:r>
                            <a:rPr xmlns:a="http://schemas.openxmlformats.org/drawingml/2006/main" sz="7600" i="1">
                              <a:solidFill>
                                <a:srgbClr val="FF9300"/>
                              </a:solidFill>
                              <a:latin typeface="Cambria Math" panose="02040503050406030204" pitchFamily="18" charset="0"/>
                            </a:rPr>
                            <m:t>⏞</m:t>
                          </m:r>
                        </m:lim>
                      </m:limUpp>
                    </m:e>
                    <m:lim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lim>
                  </m:limUpp>
                  <m:phant>
                    <m:phantPr>
                      <m:ctrlP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</m:oMath>
              </m:oMathPara>
            </a14:m>
            <a:endParaRPr sz="7600">
              <a:solidFill>
                <a:srgbClr val="FF9300"/>
              </a:solidFill>
            </a:endParaRPr>
          </a:p>
        </p:txBody>
      </p:sp>
      <p:sp>
        <p:nvSpPr>
          <p:cNvPr id="172" name="Equation"/>
          <p:cNvSpPr txBox="1"/>
          <p:nvPr/>
        </p:nvSpPr>
        <p:spPr>
          <a:xfrm>
            <a:off x="1436720" y="9678799"/>
            <a:ext cx="21510561" cy="185043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phant>
                    <m:phantPr>
                      <m:ctrlP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e>
                  </m:phant>
                  <m:limUpp>
                    <m:e>
                      <m:limUpp>
                        <m:e>
                          <m:phant>
                            <m:phantPr>
                              <m:ctrlP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show m:val="off"/>
                            </m:phantPr>
                            <m:e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phant>
                        </m:e>
                        <m:lim>
                          <m:r>
                            <a:rPr xmlns:a="http://schemas.openxmlformats.org/drawingml/2006/main" sz="7600" i="1">
                              <a:solidFill>
                                <a:srgbClr val="FF9300"/>
                              </a:solidFill>
                              <a:latin typeface="Cambria Math" panose="02040503050406030204" pitchFamily="18" charset="0"/>
                            </a:rPr>
                            <m:t>⏞</m:t>
                          </m:r>
                        </m:lim>
                      </m:limUpp>
                    </m:e>
                    <m:lim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lim>
                  </m:limUpp>
                  <m:phant>
                    <m:phantPr>
                      <m:ctrlP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</m:oMath>
              </m:oMathPara>
            </a14:m>
            <a:endParaRPr sz="7600">
              <a:solidFill>
                <a:srgbClr val="FF9300"/>
              </a:solidFill>
            </a:endParaRPr>
          </a:p>
        </p:txBody>
      </p:sp>
      <p:sp>
        <p:nvSpPr>
          <p:cNvPr id="173" name="Equation"/>
          <p:cNvSpPr txBox="1"/>
          <p:nvPr/>
        </p:nvSpPr>
        <p:spPr>
          <a:xfrm>
            <a:off x="1436719" y="8563343"/>
            <a:ext cx="21510562" cy="185043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phant>
                    <m:phantPr>
                      <m:ctrlP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e>
                  </m:phant>
                  <m:limUpp>
                    <m:e>
                      <m:limUpp>
                        <m:e>
                          <m:phant>
                            <m:phantPr>
                              <m:ctrlP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show m:val="off"/>
                            </m:phantPr>
                            <m:e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Z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xmlns:a="http://schemas.openxmlformats.org/drawingml/2006/main" sz="7600" i="1">
                                  <a:solidFill>
                                    <a:srgbClr val="FF93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phant>
                        </m:e>
                        <m:lim>
                          <m:r>
                            <a:rPr xmlns:a="http://schemas.openxmlformats.org/drawingml/2006/main" sz="7600" i="1">
                              <a:solidFill>
                                <a:srgbClr val="FF9300"/>
                              </a:solidFill>
                              <a:latin typeface="Cambria Math" panose="02040503050406030204" pitchFamily="18" charset="0"/>
                            </a:rPr>
                            <m:t>⏞</m:t>
                          </m:r>
                        </m:lim>
                      </m:limUpp>
                    </m:e>
                    <m:lim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  <m:r>
                        <a:rPr xmlns:a="http://schemas.openxmlformats.org/drawingml/2006/main" sz="7600" i="1">
                          <a:solidFill>
                            <a:srgbClr val="FF93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lim>
                  </m:limUpp>
                </m:oMath>
              </m:oMathPara>
            </a14:m>
            <a:endParaRPr sz="7600">
              <a:solidFill>
                <a:srgbClr val="FF93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3" grpId="4"/>
      <p:bldP build="whole" bldLvl="1" animBg="1" rev="0" advAuto="0" spid="170" grpId="1"/>
      <p:bldP build="whole" bldLvl="1" animBg="1" rev="0" advAuto="0" spid="171" grpId="2"/>
      <p:bldP build="whole" bldLvl="1" animBg="1" rev="0" advAuto="0" spid="172" grpId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ap:…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Recap:</a:t>
            </a:r>
          </a:p>
          <a:p>
            <a:pPr defTabSz="698300">
              <a:defRPr sz="9500"/>
            </a:pPr>
            <a:r>
              <a:t>Exploiting Independence</a:t>
            </a:r>
          </a:p>
        </p:txBody>
      </p:sp>
      <p:sp>
        <p:nvSpPr>
          <p:cNvPr id="176" name="Explicitly specifying an entire unstructured joint distribution is tedious and unnatural…"/>
          <p:cNvSpPr txBox="1"/>
          <p:nvPr>
            <p:ph type="body" idx="1"/>
          </p:nvPr>
        </p:nvSpPr>
        <p:spPr>
          <a:xfrm>
            <a:off x="2032000" y="3600230"/>
            <a:ext cx="2032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Explicitly specifying an entire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unstructured joint distribution</a:t>
            </a:r>
            <a:r>
              <a:t> is tedious and unnatural</a:t>
            </a:r>
          </a:p>
          <a:p>
            <a:pPr/>
            <a:r>
              <a:t>We can exploit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independence</a:t>
            </a:r>
            <a:r>
              <a:t>:</a:t>
            </a:r>
          </a:p>
          <a:p>
            <a:pPr lvl="2">
              <a:spcBef>
                <a:spcPts val="2400"/>
              </a:spcBef>
            </a:pPr>
            <a:r>
              <a:t>Conditional distributions are often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natural</a:t>
            </a:r>
            <a:r>
              <a:t> to write</a:t>
            </a:r>
          </a:p>
          <a:p>
            <a:pPr lvl="2">
              <a:spcBef>
                <a:spcPts val="2400"/>
              </a:spcBef>
            </a:pPr>
            <a:r>
              <a:t>Joint probabilities can be extracted from conditionally independent distributions by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multiplication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Lecture Outline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179" name="Recap &amp; Logistics…"/>
          <p:cNvSpPr txBox="1"/>
          <p:nvPr>
            <p:ph type="body" sz="half" idx="1"/>
          </p:nvPr>
        </p:nvSpPr>
        <p:spPr>
          <a:xfrm>
            <a:off x="2032000" y="3600231"/>
            <a:ext cx="20320000" cy="4280338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Recap &amp; Logistics</a:t>
            </a:r>
          </a:p>
          <a:p>
            <a:pPr marL="873125" indent="-873125">
              <a:buSzPct val="100000"/>
              <a:buAutoNum type="arabicPeriod" startAt="1"/>
            </a:pPr>
            <a:r>
              <a:t>Belief Networks as Factorings</a:t>
            </a:r>
          </a:p>
          <a:p>
            <a:pPr marL="873125" indent="-873125">
              <a:buSzPct val="100000"/>
              <a:buAutoNum type="arabicPeriod" startAt="1"/>
            </a:pPr>
            <a:r>
              <a:t>Querying Joint Probabilities</a:t>
            </a:r>
          </a:p>
          <a:p>
            <a:pPr marL="873125" indent="-873125">
              <a:buSzPct val="100000"/>
              <a:buAutoNum type="arabicPeriod" startAt="1"/>
            </a:pPr>
            <a:r>
              <a:t>Querying Independence</a:t>
            </a:r>
          </a:p>
        </p:txBody>
      </p:sp>
      <p:sp>
        <p:nvSpPr>
          <p:cNvPr id="180" name="After this lecture, you should be able to:…"/>
          <p:cNvSpPr txBox="1"/>
          <p:nvPr/>
        </p:nvSpPr>
        <p:spPr>
          <a:xfrm>
            <a:off x="1685714" y="7510560"/>
            <a:ext cx="20031286" cy="5739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a belief network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Construct a belief network that corresponds to a given factoring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Recover a factoring that is consistent with a given belief network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Compute joint probabilities using a belief network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Identify independence relationships encoded by a given belief network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Factoring Joint Distribution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Factoring Joint Distributions</a:t>
            </a:r>
          </a:p>
        </p:txBody>
      </p:sp>
      <p:sp>
        <p:nvSpPr>
          <p:cNvPr id="183" name="We can always represent a joint distribution as a product of factors, even when there is no marginal or conditional independence (why?)…"/>
          <p:cNvSpPr txBox="1"/>
          <p:nvPr>
            <p:ph type="body" sz="half" idx="1"/>
          </p:nvPr>
        </p:nvSpPr>
        <p:spPr>
          <a:xfrm>
            <a:off x="2031999" y="3600230"/>
            <a:ext cx="12873047" cy="8840394"/>
          </a:xfrm>
          <a:prstGeom prst="rect">
            <a:avLst/>
          </a:prstGeom>
        </p:spPr>
        <p:txBody>
          <a:bodyPr/>
          <a:lstStyle/>
          <a:p>
            <a:pPr/>
            <a:r>
              <a:t>We 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always</a:t>
            </a:r>
            <a:r>
              <a:t> represent a joint distribution as a product of factors, even when there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</a:t>
            </a:r>
            <a:r>
              <a:t> marginal or conditional independence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why?</a:t>
            </a:r>
            <a:r>
              <a:t>)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much space can we save with this factored representation? 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When we do have independence, we 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simplify</a:t>
            </a:r>
            <a:r>
              <a:t> some of these factors: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</p:txBody>
      </p:sp>
      <p:sp>
        <p:nvSpPr>
          <p:cNvPr id="184" name="Rectangle"/>
          <p:cNvSpPr/>
          <p:nvPr/>
        </p:nvSpPr>
        <p:spPr>
          <a:xfrm>
            <a:off x="10520016" y="6276735"/>
            <a:ext cx="3032572" cy="1270002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185" name="Equation"/>
          <p:cNvSpPr txBox="1"/>
          <p:nvPr/>
        </p:nvSpPr>
        <p:spPr>
          <a:xfrm>
            <a:off x="13342525" y="5929352"/>
            <a:ext cx="1724288" cy="35722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B417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200" i="1">
                      <a:solidFill>
                        <a:srgbClr val="B417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200" i="1">
                      <a:solidFill>
                        <a:srgbClr val="B417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B417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B417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3200" i="1">
                      <a:solidFill>
                        <a:srgbClr val="B417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3200" i="1">
                      <a:solidFill>
                        <a:srgbClr val="B417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200">
              <a:solidFill>
                <a:srgbClr val="B41700"/>
              </a:solidFill>
            </a:endParaRPr>
          </a:p>
        </p:txBody>
      </p:sp>
      <p:sp>
        <p:nvSpPr>
          <p:cNvPr id="186" name="Random variables:…"/>
          <p:cNvSpPr txBox="1"/>
          <p:nvPr/>
        </p:nvSpPr>
        <p:spPr>
          <a:xfrm>
            <a:off x="16870774" y="8132160"/>
            <a:ext cx="6507570" cy="4912324"/>
          </a:xfrm>
          <a:prstGeom prst="rect">
            <a:avLst/>
          </a:prstGeom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0" tIns="203200" rIns="203200" bIns="203200" anchor="ctr">
            <a:spAutoFit/>
          </a:bodyPr>
          <a:lstStyle/>
          <a:p>
            <a:pPr lvl="2"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Random variables:</a:t>
            </a: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Time on Alice's clock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Time on Bob's clock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Actual time</a:t>
            </a:r>
            <a:endParaRPr sz="5000"/>
          </a:p>
        </p:txBody>
      </p:sp>
      <p:grpSp>
        <p:nvGrpSpPr>
          <p:cNvPr id="190" name="Group"/>
          <p:cNvGrpSpPr/>
          <p:nvPr/>
        </p:nvGrpSpPr>
        <p:grpSpPr>
          <a:xfrm>
            <a:off x="22543492" y="-2003621"/>
            <a:ext cx="2098523" cy="2098522"/>
            <a:chOff x="0" y="0"/>
            <a:chExt cx="2098521" cy="2098520"/>
          </a:xfrm>
        </p:grpSpPr>
        <p:pic>
          <p:nvPicPr>
            <p:cNvPr id="187" name="icons8-digital-clock-48.png" descr="icons8-digital-clock-48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2098522" cy="209852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88" name="Rectangle"/>
            <p:cNvSpPr/>
            <p:nvPr/>
          </p:nvSpPr>
          <p:spPr>
            <a:xfrm>
              <a:off x="1503881" y="875017"/>
              <a:ext cx="211325" cy="263825"/>
            </a:xfrm>
            <a:prstGeom prst="rect">
              <a:avLst/>
            </a:prstGeom>
            <a:solidFill>
              <a:srgbClr val="3B2824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  <p:sp>
          <p:nvSpPr>
            <p:cNvPr id="189" name="Rectangle"/>
            <p:cNvSpPr/>
            <p:nvPr/>
          </p:nvSpPr>
          <p:spPr>
            <a:xfrm>
              <a:off x="1565083" y="961819"/>
              <a:ext cx="211325" cy="90222"/>
            </a:xfrm>
            <a:prstGeom prst="rect">
              <a:avLst/>
            </a:prstGeom>
            <a:solidFill>
              <a:srgbClr val="D3483E"/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213" name="Group"/>
          <p:cNvGrpSpPr/>
          <p:nvPr/>
        </p:nvGrpSpPr>
        <p:grpSpPr>
          <a:xfrm>
            <a:off x="18340854" y="3854260"/>
            <a:ext cx="3467504" cy="3325987"/>
            <a:chOff x="0" y="0"/>
            <a:chExt cx="3467503" cy="3325985"/>
          </a:xfrm>
        </p:grpSpPr>
        <p:grpSp>
          <p:nvGrpSpPr>
            <p:cNvPr id="209" name="Group"/>
            <p:cNvGrpSpPr/>
            <p:nvPr/>
          </p:nvGrpSpPr>
          <p:grpSpPr>
            <a:xfrm>
              <a:off x="6349" y="0"/>
              <a:ext cx="3454806" cy="3036097"/>
              <a:chOff x="0" y="0"/>
              <a:chExt cx="3454804" cy="3036096"/>
            </a:xfrm>
          </p:grpSpPr>
          <p:grpSp>
            <p:nvGrpSpPr>
              <p:cNvPr id="199" name="Group"/>
              <p:cNvGrpSpPr/>
              <p:nvPr/>
            </p:nvGrpSpPr>
            <p:grpSpPr>
              <a:xfrm>
                <a:off x="0" y="-1"/>
                <a:ext cx="1427047" cy="3036098"/>
                <a:chOff x="0" y="0"/>
                <a:chExt cx="1427046" cy="3036096"/>
              </a:xfrm>
            </p:grpSpPr>
            <p:sp>
              <p:nvSpPr>
                <p:cNvPr id="191" name="Rounded Rectangle"/>
                <p:cNvSpPr/>
                <p:nvPr/>
              </p:nvSpPr>
              <p:spPr>
                <a:xfrm>
                  <a:off x="-1" y="802288"/>
                  <a:ext cx="1427048" cy="1431522"/>
                </a:xfrm>
                <a:prstGeom prst="roundRect">
                  <a:avLst>
                    <a:gd name="adj" fmla="val 29117"/>
                  </a:avLst>
                </a:prstGeom>
                <a:solidFill>
                  <a:srgbClr val="D6D5D5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 algn="l">
                    <a:spcBef>
                      <a:spcPts val="5900"/>
                    </a:spcBef>
                    <a:defRPr sz="4400">
                      <a:solidFill>
                        <a:srgbClr val="000000"/>
                      </a:solidFill>
                      <a:latin typeface="Helvetica Neue Light"/>
                      <a:ea typeface="Helvetica Neue Light"/>
                      <a:cs typeface="Helvetica Neue Light"/>
                      <a:sym typeface="Helvetica Neue Light"/>
                    </a:defRPr>
                  </a:pPr>
                </a:p>
              </p:txBody>
            </p:sp>
            <p:grpSp>
              <p:nvGrpSpPr>
                <p:cNvPr id="196" name="Group"/>
                <p:cNvGrpSpPr/>
                <p:nvPr/>
              </p:nvGrpSpPr>
              <p:grpSpPr>
                <a:xfrm>
                  <a:off x="329666" y="1134194"/>
                  <a:ext cx="767711" cy="767709"/>
                  <a:chOff x="0" y="0"/>
                  <a:chExt cx="767710" cy="767708"/>
                </a:xfrm>
              </p:grpSpPr>
              <p:sp>
                <p:nvSpPr>
                  <p:cNvPr id="192" name="Circle"/>
                  <p:cNvSpPr/>
                  <p:nvPr/>
                </p:nvSpPr>
                <p:spPr>
                  <a:xfrm>
                    <a:off x="-1" y="-1"/>
                    <a:ext cx="767712" cy="767710"/>
                  </a:xfrm>
                  <a:prstGeom prst="ellips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71436" tIns="71436" rIns="71436" bIns="71436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193" name="Line"/>
                  <p:cNvSpPr/>
                  <p:nvPr/>
                </p:nvSpPr>
                <p:spPr>
                  <a:xfrm flipV="1">
                    <a:off x="383923" y="203013"/>
                    <a:ext cx="221543" cy="206187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/>
                  </a:p>
                </p:txBody>
              </p:sp>
              <p:sp>
                <p:nvSpPr>
                  <p:cNvPr id="194" name="Line"/>
                  <p:cNvSpPr/>
                  <p:nvPr/>
                </p:nvSpPr>
                <p:spPr>
                  <a:xfrm flipH="1" flipV="1">
                    <a:off x="208696" y="324680"/>
                    <a:ext cx="175229" cy="8420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/>
                  </a:p>
                </p:txBody>
              </p:sp>
              <p:sp>
                <p:nvSpPr>
                  <p:cNvPr id="195" name="Circle"/>
                  <p:cNvSpPr/>
                  <p:nvPr/>
                </p:nvSpPr>
                <p:spPr>
                  <a:xfrm>
                    <a:off x="377504" y="401450"/>
                    <a:ext cx="12701" cy="12701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71436" tIns="71436" rIns="71436" bIns="71436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sp>
              <p:nvSpPr>
                <p:cNvPr id="197" name="Rectangle"/>
                <p:cNvSpPr/>
                <p:nvPr/>
              </p:nvSpPr>
              <p:spPr>
                <a:xfrm>
                  <a:off x="513674" y="-1"/>
                  <a:ext cx="399696" cy="731659"/>
                </a:xfrm>
                <a:prstGeom prst="rect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98" name="Rectangle"/>
                <p:cNvSpPr/>
                <p:nvPr/>
              </p:nvSpPr>
              <p:spPr>
                <a:xfrm>
                  <a:off x="513674" y="2304438"/>
                  <a:ext cx="399696" cy="731659"/>
                </a:xfrm>
                <a:prstGeom prst="rect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208" name="Group"/>
              <p:cNvGrpSpPr/>
              <p:nvPr/>
            </p:nvGrpSpPr>
            <p:grpSpPr>
              <a:xfrm>
                <a:off x="2027757" y="-1"/>
                <a:ext cx="1427049" cy="3036098"/>
                <a:chOff x="0" y="0"/>
                <a:chExt cx="1427047" cy="3036096"/>
              </a:xfrm>
            </p:grpSpPr>
            <p:sp>
              <p:nvSpPr>
                <p:cNvPr id="200" name="Rounded Rectangle"/>
                <p:cNvSpPr/>
                <p:nvPr/>
              </p:nvSpPr>
              <p:spPr>
                <a:xfrm>
                  <a:off x="0" y="802288"/>
                  <a:ext cx="1427048" cy="1431522"/>
                </a:xfrm>
                <a:prstGeom prst="roundRect">
                  <a:avLst>
                    <a:gd name="adj" fmla="val 29117"/>
                  </a:avLst>
                </a:prstGeom>
                <a:solidFill>
                  <a:srgbClr val="D6D5D5"/>
                </a:solidFill>
                <a:ln w="127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 algn="l">
                    <a:spcBef>
                      <a:spcPts val="5900"/>
                    </a:spcBef>
                    <a:defRPr sz="4400">
                      <a:solidFill>
                        <a:srgbClr val="000000"/>
                      </a:solidFill>
                      <a:latin typeface="Helvetica Neue Light"/>
                      <a:ea typeface="Helvetica Neue Light"/>
                      <a:cs typeface="Helvetica Neue Light"/>
                      <a:sym typeface="Helvetica Neue Light"/>
                    </a:defRPr>
                  </a:pPr>
                </a:p>
              </p:txBody>
            </p:sp>
            <p:grpSp>
              <p:nvGrpSpPr>
                <p:cNvPr id="205" name="Group"/>
                <p:cNvGrpSpPr/>
                <p:nvPr/>
              </p:nvGrpSpPr>
              <p:grpSpPr>
                <a:xfrm>
                  <a:off x="329666" y="1134194"/>
                  <a:ext cx="767711" cy="767709"/>
                  <a:chOff x="0" y="0"/>
                  <a:chExt cx="767710" cy="767708"/>
                </a:xfrm>
              </p:grpSpPr>
              <p:sp>
                <p:nvSpPr>
                  <p:cNvPr id="201" name="Circle"/>
                  <p:cNvSpPr/>
                  <p:nvPr/>
                </p:nvSpPr>
                <p:spPr>
                  <a:xfrm>
                    <a:off x="0" y="-1"/>
                    <a:ext cx="767711" cy="767710"/>
                  </a:xfrm>
                  <a:prstGeom prst="ellips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71436" tIns="71436" rIns="71436" bIns="71436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202" name="Line"/>
                  <p:cNvSpPr/>
                  <p:nvPr/>
                </p:nvSpPr>
                <p:spPr>
                  <a:xfrm flipV="1">
                    <a:off x="383923" y="203013"/>
                    <a:ext cx="221544" cy="206187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/>
                  </a:p>
                </p:txBody>
              </p:sp>
              <p:sp>
                <p:nvSpPr>
                  <p:cNvPr id="203" name="Line"/>
                  <p:cNvSpPr/>
                  <p:nvPr/>
                </p:nvSpPr>
                <p:spPr>
                  <a:xfrm flipH="1" flipV="1">
                    <a:off x="208696" y="324680"/>
                    <a:ext cx="175229" cy="8420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/>
                  </a:p>
                </p:txBody>
              </p:sp>
              <p:sp>
                <p:nvSpPr>
                  <p:cNvPr id="204" name="Circle"/>
                  <p:cNvSpPr/>
                  <p:nvPr/>
                </p:nvSpPr>
                <p:spPr>
                  <a:xfrm>
                    <a:off x="377504" y="401450"/>
                    <a:ext cx="12701" cy="12701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71436" tIns="71436" rIns="71436" bIns="71436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sp>
              <p:nvSpPr>
                <p:cNvPr id="206" name="Rectangle"/>
                <p:cNvSpPr/>
                <p:nvPr/>
              </p:nvSpPr>
              <p:spPr>
                <a:xfrm>
                  <a:off x="513675" y="-1"/>
                  <a:ext cx="399696" cy="731659"/>
                </a:xfrm>
                <a:prstGeom prst="rect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07" name="Rectangle"/>
                <p:cNvSpPr/>
                <p:nvPr/>
              </p:nvSpPr>
              <p:spPr>
                <a:xfrm>
                  <a:off x="513675" y="2304438"/>
                  <a:ext cx="399696" cy="731659"/>
                </a:xfrm>
                <a:prstGeom prst="rect">
                  <a:avLst/>
                </a:prstGeom>
                <a:solidFill>
                  <a:srgbClr val="0000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</p:grpSp>
        <p:grpSp>
          <p:nvGrpSpPr>
            <p:cNvPr id="212" name="Caption"/>
            <p:cNvGrpSpPr/>
            <p:nvPr/>
          </p:nvGrpSpPr>
          <p:grpSpPr>
            <a:xfrm>
              <a:off x="-1" y="3137694"/>
              <a:ext cx="3467504" cy="188292"/>
              <a:chOff x="0" y="0"/>
              <a:chExt cx="3467503" cy="188291"/>
            </a:xfrm>
          </p:grpSpPr>
          <p:sp>
            <p:nvSpPr>
              <p:cNvPr id="210" name="Rectangle"/>
              <p:cNvSpPr/>
              <p:nvPr/>
            </p:nvSpPr>
            <p:spPr>
              <a:xfrm>
                <a:off x="0" y="0"/>
                <a:ext cx="3467504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211" name="Two watches"/>
              <p:cNvSpPr txBox="1"/>
              <p:nvPr/>
            </p:nvSpPr>
            <p:spPr>
              <a:xfrm>
                <a:off x="-1" y="-1"/>
                <a:ext cx="3467505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Two watches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5" grpId="3"/>
      <p:bldP build="p" bldLvl="5" animBg="1" rev="0" advAuto="0" spid="183" grpId="1"/>
      <p:bldP build="whole" bldLvl="1" animBg="1" rev="0" advAuto="0" spid="184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