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1pPr>
    <a:lvl2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2pPr>
    <a:lvl3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3pPr>
    <a:lvl4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4pPr>
    <a:lvl5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5pPr>
    <a:lvl6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6pPr>
    <a:lvl7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7pPr>
    <a:lvl8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8pPr>
    <a:lvl9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76BA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D80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 b="def" i="def"/>
      <a:tcStyle>
        <a:tcBdr/>
        <a:fill>
          <a:solidFill>
            <a:srgbClr val="FCE9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 b="def" i="def"/>
      <a:tcStyle>
        <a:tcBdr/>
        <a:fill>
          <a:solidFill>
            <a:srgbClr val="E9E9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53" name="Shape 153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2667000" y="2303858"/>
            <a:ext cx="19050000" cy="4643439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2667000" y="7090171"/>
            <a:ext cx="19050000" cy="158948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4833937" y="8947546"/>
            <a:ext cx="14716127" cy="64770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i="1" sz="3200">
                <a:latin typeface="+mn-lt"/>
                <a:ea typeface="+mn-ea"/>
                <a:cs typeface="+mn-cs"/>
                <a:sym typeface="Helvetica Neue"/>
              </a:defRPr>
            </a:lvl1pPr>
            <a:lvl2pPr marL="8889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2pPr>
            <a:lvl3pPr marL="13334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3pPr>
            <a:lvl4pPr marL="17779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4pPr>
            <a:lvl5pPr marL="22224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“Type a quote here.”"/>
          <p:cNvSpPr txBox="1"/>
          <p:nvPr>
            <p:ph type="body" sz="quarter" idx="21"/>
          </p:nvPr>
        </p:nvSpPr>
        <p:spPr>
          <a:xfrm>
            <a:off x="4833937" y="5997575"/>
            <a:ext cx="14716127" cy="863601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sz="4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21"/>
          </p:nvPr>
        </p:nvSpPr>
        <p:spPr>
          <a:xfrm>
            <a:off x="1712268" y="0"/>
            <a:ext cx="20959465" cy="1398389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/>
          <p:nvPr>
            <p:ph type="title"/>
          </p:nvPr>
        </p:nvSpPr>
        <p:spPr>
          <a:xfrm>
            <a:off x="4387453" y="357186"/>
            <a:ext cx="15609094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18" name="Body Level One…"/>
          <p:cNvSpPr txBox="1"/>
          <p:nvPr>
            <p:ph type="body" idx="1"/>
          </p:nvPr>
        </p:nvSpPr>
        <p:spPr>
          <a:xfrm>
            <a:off x="4387453" y="3643312"/>
            <a:ext cx="15609094" cy="884039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Text"/>
          <p:cNvSpPr txBox="1"/>
          <p:nvPr>
            <p:ph type="title"/>
          </p:nvPr>
        </p:nvSpPr>
        <p:spPr>
          <a:xfrm>
            <a:off x="2032000" y="413501"/>
            <a:ext cx="20320000" cy="303609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7" name="Body Level One…"/>
          <p:cNvSpPr txBox="1"/>
          <p:nvPr>
            <p:ph type="body" idx="1"/>
          </p:nvPr>
        </p:nvSpPr>
        <p:spPr>
          <a:xfrm>
            <a:off x="2032000" y="3699626"/>
            <a:ext cx="2032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itle Text"/>
          <p:cNvSpPr txBox="1"/>
          <p:nvPr>
            <p:ph type="title"/>
          </p:nvPr>
        </p:nvSpPr>
        <p:spPr>
          <a:xfrm>
            <a:off x="2667000" y="385343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36" name="Body Level One…"/>
          <p:cNvSpPr txBox="1"/>
          <p:nvPr>
            <p:ph type="body" idx="1"/>
          </p:nvPr>
        </p:nvSpPr>
        <p:spPr>
          <a:xfrm>
            <a:off x="2667000" y="3671468"/>
            <a:ext cx="19050000" cy="8840394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le Text"/>
          <p:cNvSpPr txBox="1"/>
          <p:nvPr>
            <p:ph type="title"/>
          </p:nvPr>
        </p:nvSpPr>
        <p:spPr>
          <a:xfrm>
            <a:off x="2667000" y="357186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45" name="Body Level One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sz="half" idx="21"/>
          </p:nvPr>
        </p:nvSpPr>
        <p:spPr>
          <a:xfrm>
            <a:off x="5329061" y="406546"/>
            <a:ext cx="13716005" cy="914876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4833937" y="9447609"/>
            <a:ext cx="14716127" cy="2000252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4833937" y="11465717"/>
            <a:ext cx="14716127" cy="158948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4833937" y="4536280"/>
            <a:ext cx="14716127" cy="4643439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21"/>
          </p:nvPr>
        </p:nvSpPr>
        <p:spPr>
          <a:xfrm>
            <a:off x="6231432" y="863203"/>
            <a:ext cx="17439683" cy="1162645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4387453" y="892967"/>
            <a:ext cx="7500939" cy="5607846"/>
          </a:xfrm>
          <a:prstGeom prst="rect">
            <a:avLst/>
          </a:prstGeom>
        </p:spPr>
        <p:txBody>
          <a:bodyPr anchor="b"/>
          <a:lstStyle>
            <a:lvl1pPr>
              <a:defRPr sz="8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4387453" y="6643686"/>
            <a:ext cx="7500939" cy="578643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xfrm>
            <a:off x="4387453" y="357186"/>
            <a:ext cx="15609094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21"/>
          </p:nvPr>
        </p:nvSpPr>
        <p:spPr>
          <a:xfrm>
            <a:off x="8794253" y="3637357"/>
            <a:ext cx="13260588" cy="884039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xfrm>
            <a:off x="4387453" y="357186"/>
            <a:ext cx="15609094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quarter" idx="1"/>
          </p:nvPr>
        </p:nvSpPr>
        <p:spPr>
          <a:xfrm>
            <a:off x="4387453" y="3643312"/>
            <a:ext cx="7500939" cy="8840393"/>
          </a:xfrm>
          <a:prstGeom prst="rect">
            <a:avLst/>
          </a:prstGeom>
        </p:spPr>
        <p:txBody>
          <a:bodyPr/>
          <a:lstStyle>
            <a:lvl1pPr marL="465363" indent="-465363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1pPr>
            <a:lvl2pPr marL="808263" indent="-465363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2pPr>
            <a:lvl3pPr marL="1151164" indent="-465363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3pPr>
            <a:lvl4pPr marL="1494064" indent="-465364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4pPr>
            <a:lvl5pPr marL="1836964" indent="-465364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8" cy="47307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4387453" y="1785936"/>
            <a:ext cx="15609094" cy="10144127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21"/>
          </p:nvPr>
        </p:nvSpPr>
        <p:spPr>
          <a:xfrm>
            <a:off x="12442031" y="7072311"/>
            <a:ext cx="8514490" cy="567928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22"/>
          </p:nvPr>
        </p:nvSpPr>
        <p:spPr>
          <a:xfrm>
            <a:off x="12192000" y="1250155"/>
            <a:ext cx="8251033" cy="550069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23"/>
          </p:nvPr>
        </p:nvSpPr>
        <p:spPr>
          <a:xfrm>
            <a:off x="-291704" y="1250155"/>
            <a:ext cx="16850321" cy="1123354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2032000" y="391724"/>
            <a:ext cx="20320000" cy="3036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2032000" y="3677849"/>
            <a:ext cx="20320000" cy="88403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8" cy="477670"/>
          </a:xfrm>
          <a:prstGeom prst="rect">
            <a:avLst/>
          </a:prstGeom>
          <a:ln w="12700">
            <a:miter lim="400000"/>
          </a:ln>
        </p:spPr>
        <p:txBody>
          <a:bodyPr wrap="none" lIns="71436" tIns="71436" rIns="71436" bIns="71436">
            <a:spAutoFit/>
          </a:bodyPr>
          <a:lstStyle>
            <a:lvl1pPr>
              <a:defRPr sz="22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transition xmlns:p14="http://schemas.microsoft.com/office/powerpoint/2010/main" spd="med" advClick="1"/>
  <p:txStyles>
    <p:titleStyle>
      <a:lvl1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1pPr>
      <a:lvl2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2pPr>
      <a:lvl3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3pPr>
      <a:lvl4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4pPr>
      <a:lvl5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5pPr>
      <a:lvl6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6pPr>
      <a:lvl7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7pPr>
      <a:lvl8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8pPr>
      <a:lvl9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9pPr>
    </p:titleStyle>
    <p:bodyStyle>
      <a:lvl1pPr marL="6111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1pPr>
      <a:lvl2pPr marL="10556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2pPr>
      <a:lvl3pPr marL="15001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3pPr>
      <a:lvl4pPr marL="1944686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4pPr>
      <a:lvl5pPr marL="2389186" marR="0" indent="-611186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5pPr>
      <a:lvl6pPr marL="2833686" marR="0" indent="-611186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6pPr>
      <a:lvl7pPr marL="32781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7pPr>
      <a:lvl8pPr marL="37226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8pPr>
      <a:lvl9pPr marL="41671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9pPr>
    </p:bodyStyle>
    <p:otherStyle>
      <a:lvl1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Conditional Independence"/>
          <p:cNvSpPr txBox="1"/>
          <p:nvPr>
            <p:ph type="ctrTitle"/>
          </p:nvPr>
        </p:nvSpPr>
        <p:spPr>
          <a:xfrm>
            <a:off x="2667000" y="591493"/>
            <a:ext cx="19050000" cy="4643438"/>
          </a:xfrm>
          <a:prstGeom prst="rect">
            <a:avLst/>
          </a:prstGeom>
        </p:spPr>
        <p:txBody>
          <a:bodyPr/>
          <a:lstStyle/>
          <a:p>
            <a:pPr/>
            <a:r>
              <a:t>Conditional Independence</a:t>
            </a:r>
          </a:p>
        </p:txBody>
      </p:sp>
      <p:sp>
        <p:nvSpPr>
          <p:cNvPr id="156" name="CMPUT 261: Introduction to Artificial Intelligence  P&amp;M §8.2"/>
          <p:cNvSpPr txBox="1"/>
          <p:nvPr>
            <p:ph type="subTitle" sz="quarter" idx="1"/>
          </p:nvPr>
        </p:nvSpPr>
        <p:spPr>
          <a:xfrm>
            <a:off x="2667000" y="8206220"/>
            <a:ext cx="19050000" cy="2437179"/>
          </a:xfrm>
          <a:prstGeom prst="rect">
            <a:avLst/>
          </a:prstGeom>
        </p:spPr>
        <p:txBody>
          <a:bodyPr/>
          <a:lstStyle/>
          <a:p>
            <a:pPr lvl="1"/>
            <a:r>
              <a:t>CMPUT 261: Introduction to Artificial Intelligence</a:t>
            </a:r>
            <a:br/>
            <a:br/>
            <a:r>
              <a:rPr sz="3600">
                <a:solidFill>
                  <a:srgbClr val="929292"/>
                </a:solidFill>
              </a:rPr>
              <a:t>P&amp;M §8.2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enerating Process"/>
          <p:cNvSpPr txBox="1"/>
          <p:nvPr>
            <p:ph type="title"/>
          </p:nvPr>
        </p:nvSpPr>
        <p:spPr>
          <a:xfrm>
            <a:off x="2032000" y="391724"/>
            <a:ext cx="2032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Generating Process</a:t>
            </a:r>
          </a:p>
        </p:txBody>
      </p:sp>
      <p:sp>
        <p:nvSpPr>
          <p:cNvPr id="191" name="Example: I keep flipping a fair coin until it come up Heads…"/>
          <p:cNvSpPr txBox="1"/>
          <p:nvPr>
            <p:ph type="body" sz="half" idx="1"/>
          </p:nvPr>
        </p:nvSpPr>
        <p:spPr>
          <a:xfrm>
            <a:off x="2032000" y="3677849"/>
            <a:ext cx="14968992" cy="884039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Example: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 keep flipping a fair coin until it come up Heads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Let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</m:oMath>
            </a14:m>
            <a:r>
              <a:t> be a random variable that counts how many times I flipped the coin</a:t>
            </a:r>
          </a:p>
          <a:p>
            <a:pPr/>
            <a:r>
              <a:t>Knowing the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process</a:t>
            </a:r>
            <a:r>
              <a:t> that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generates</a:t>
            </a:r>
            <a:r>
              <a:t> the probabilities gives us a way to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compute</a:t>
            </a:r>
            <a:r>
              <a:t> the probabilities rather than explicitly specifying each one individually</a:t>
            </a:r>
          </a:p>
          <a:p>
            <a:pPr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Example 2: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Same as example 1, except that the coin comes up heads with probability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</m:oMath>
            </a14:m>
            <a:endParaRPr sz="5000"/>
          </a:p>
        </p:txBody>
      </p:sp>
      <p:sp>
        <p:nvSpPr>
          <p:cNvPr id="192" name="Questions:…"/>
          <p:cNvSpPr txBox="1"/>
          <p:nvPr/>
        </p:nvSpPr>
        <p:spPr>
          <a:xfrm>
            <a:off x="17583010" y="3186444"/>
            <a:ext cx="6036844" cy="9308123"/>
          </a:xfrm>
          <a:prstGeom prst="rect">
            <a:avLst/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spAutoFit/>
          </a:bodyPr>
          <a:lstStyle/>
          <a:p>
            <a:pPr>
              <a:spcBef>
                <a:spcPts val="3600"/>
              </a:spcBef>
              <a:defRPr b="1" sz="4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Questions:</a:t>
            </a:r>
          </a:p>
          <a:p>
            <a:pPr marL="793750" indent="-793750" algn="l">
              <a:spcBef>
                <a:spcPts val="16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What is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?</a:t>
            </a:r>
          </a:p>
          <a:p>
            <a:pPr marL="793750" indent="-793750" algn="l">
              <a:spcBef>
                <a:spcPts val="16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What is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k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</a:t>
            </a:r>
            <a:br/>
            <a:r>
              <a:t>(for integer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k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&gt;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</m:t>
                </m:r>
              </m:oMath>
            </a14:m>
            <a:r>
              <a:t>?)</a:t>
            </a:r>
          </a:p>
          <a:p>
            <a:pPr marL="793750" indent="-793750" algn="l">
              <a:spcBef>
                <a:spcPts val="16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How many numbers would I have to assign to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explicitly</a:t>
            </a:r>
            <a:r>
              <a:t> describe this distribution?</a:t>
            </a:r>
          </a:p>
          <a:p>
            <a:pPr marL="793750" indent="-793750" algn="l">
              <a:spcBef>
                <a:spcPts val="16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How many numbers would I need to assign to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succinctly</a:t>
            </a:r>
            <a:r>
              <a:t> describe the distribution from Example 2?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Class="entr" nodeType="with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92" grpId="2"/>
      <p:bldP build="p" bldLvl="5" animBg="1" rev="0" advAuto="0" spid="191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Marginal Independence"/>
          <p:cNvSpPr txBox="1"/>
          <p:nvPr>
            <p:ph type="title"/>
          </p:nvPr>
        </p:nvSpPr>
        <p:spPr>
          <a:xfrm>
            <a:off x="2032000" y="391724"/>
            <a:ext cx="2032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Marginal Independence</a:t>
            </a:r>
          </a:p>
        </p:txBody>
      </p:sp>
      <p:sp>
        <p:nvSpPr>
          <p:cNvPr id="195" name="Definition: Random variables   and   are marginally independent iff…"/>
          <p:cNvSpPr txBox="1"/>
          <p:nvPr>
            <p:ph type="body" sz="half" idx="1"/>
          </p:nvPr>
        </p:nvSpPr>
        <p:spPr>
          <a:xfrm>
            <a:off x="2032000" y="3677849"/>
            <a:ext cx="20320000" cy="6360301"/>
          </a:xfrm>
          <a:prstGeom prst="rect">
            <a:avLst/>
          </a:prstGeom>
          <a:solidFill>
            <a:srgbClr val="FAF7E9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Random variables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and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are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marginally independent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iff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 marL="2093824" indent="-823824">
              <a:buSzPct val="100000"/>
              <a:buAutoNum type="arabicPeriod" startAt="1"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, and 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 marL="2093824" indent="-823824">
              <a:buSzPct val="100000"/>
              <a:buAutoNum type="arabicPeriod" startAt="1"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Y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y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Y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y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5000"/>
          </a:p>
          <a:p>
            <a:pPr marL="0" indent="0">
              <a:buSzTx/>
              <a:buNone/>
            </a:pPr>
            <a:r>
              <a:t>for all values of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and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.</a:t>
            </a:r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95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Marginal Independence Example"/>
          <p:cNvSpPr txBox="1"/>
          <p:nvPr>
            <p:ph type="title"/>
          </p:nvPr>
        </p:nvSpPr>
        <p:spPr>
          <a:xfrm>
            <a:off x="2032000" y="391724"/>
            <a:ext cx="20320000" cy="3036097"/>
          </a:xfrm>
          <a:prstGeom prst="rect">
            <a:avLst/>
          </a:prstGeom>
        </p:spPr>
        <p:txBody>
          <a:bodyPr/>
          <a:lstStyle/>
          <a:p>
            <a:pPr lvl="1"/>
            <a:r>
              <a:t>Marginal Independence Example</a:t>
            </a:r>
          </a:p>
        </p:txBody>
      </p:sp>
      <p:sp>
        <p:nvSpPr>
          <p:cNvPr id="198" name="I flip four fair coins, and get four results:…"/>
          <p:cNvSpPr txBox="1"/>
          <p:nvPr>
            <p:ph type="body" idx="1"/>
          </p:nvPr>
        </p:nvSpPr>
        <p:spPr>
          <a:xfrm>
            <a:off x="2032000" y="3531400"/>
            <a:ext cx="20320000" cy="8840391"/>
          </a:xfrm>
          <a:prstGeom prst="rect">
            <a:avLst/>
          </a:prstGeom>
        </p:spPr>
        <p:txBody>
          <a:bodyPr/>
          <a:lstStyle/>
          <a:p>
            <a:pPr/>
            <a:r>
              <a:t>I flip four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fair coins</a:t>
            </a:r>
            <a:r>
              <a:t>, and get four results: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sub>
                </m:sSub>
              </m:oMath>
            </a14:m>
            <a:endParaRPr sz="5000">
              <a:latin typeface="Times Roman"/>
              <a:ea typeface="Times Roman"/>
              <a:cs typeface="Times Roman"/>
              <a:sym typeface="Times Roman"/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is the probability that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heads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 marL="1465676" indent="-576676"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h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d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5000"/>
          </a:p>
          <a:p>
            <a:pPr/>
            <a:r>
              <a:t>Suppose that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</m:oMath>
            </a14:m>
            <a:r>
              <a:t>,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sub>
                </m:sSub>
              </m:oMath>
            </a14:m>
            <a:r>
              <a:t>, and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sub>
                </m:sSub>
              </m:oMath>
            </a14:m>
            <a:r>
              <a:t> are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tails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is the conditional probability that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heads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 marL="1465676" indent="-576676"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h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e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d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i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l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i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l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i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l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5000"/>
          </a:p>
          <a:p>
            <a:pPr lvl="2"/>
            <a:r>
              <a:t>Why?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98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roof:…"/>
          <p:cNvSpPr txBox="1"/>
          <p:nvPr/>
        </p:nvSpPr>
        <p:spPr>
          <a:xfrm>
            <a:off x="2032000" y="8404838"/>
            <a:ext cx="20320000" cy="47553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 algn="l">
              <a:spcBef>
                <a:spcPts val="3600"/>
              </a:spcBef>
              <a:defRPr b="1" sz="4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Proof:</a:t>
            </a:r>
          </a:p>
          <a:p>
            <a:pPr lvl="1" marL="1458824" indent="-823824" algn="l">
              <a:spcBef>
                <a:spcPts val="3600"/>
              </a:spcBef>
              <a:buSzPct val="100000"/>
              <a:buAutoNum type="arabicPeriod" startAt="1"/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|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  </a:t>
            </a:r>
            <a:r>
              <a:rPr sz="3600">
                <a:solidFill>
                  <a:srgbClr val="929292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Chain rule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1" marL="1458824" indent="-823824" algn="l">
              <a:spcBef>
                <a:spcPts val="3600"/>
              </a:spcBef>
              <a:buSzPct val="100000"/>
              <a:buAutoNum type="arabicPeriod" startAt="1"/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               </a:t>
            </a:r>
            <a:r>
              <a:rPr sz="3600">
                <a:solidFill>
                  <a:srgbClr val="929292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Marginal independence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1" algn="l">
              <a:spcBef>
                <a:spcPts val="3600"/>
              </a:spcBef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   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∎</m:t>
                </m:r>
              </m:oMath>
            </a14:m>
            <a:endParaRPr sz="5000"/>
          </a:p>
        </p:txBody>
      </p:sp>
      <p:sp>
        <p:nvSpPr>
          <p:cNvPr id="201" name="Properties of Marginal Independence"/>
          <p:cNvSpPr txBox="1"/>
          <p:nvPr>
            <p:ph type="title"/>
          </p:nvPr>
        </p:nvSpPr>
        <p:spPr>
          <a:xfrm>
            <a:off x="2032000" y="391724"/>
            <a:ext cx="20320000" cy="3036097"/>
          </a:xfrm>
          <a:prstGeom prst="rect">
            <a:avLst/>
          </a:prstGeom>
        </p:spPr>
        <p:txBody>
          <a:bodyPr/>
          <a:lstStyle>
            <a:lvl1pPr defTabSz="731162">
              <a:defRPr sz="9900"/>
            </a:lvl1pPr>
          </a:lstStyle>
          <a:p>
            <a:pPr/>
            <a:r>
              <a:t>Properties of Marginal Independence</a:t>
            </a:r>
          </a:p>
        </p:txBody>
      </p:sp>
      <p:sp>
        <p:nvSpPr>
          <p:cNvPr id="202" name="Proposition: If   and   are marginally independent, then…"/>
          <p:cNvSpPr txBox="1"/>
          <p:nvPr>
            <p:ph type="body" sz="half" idx="1"/>
          </p:nvPr>
        </p:nvSpPr>
        <p:spPr>
          <a:xfrm>
            <a:off x="2032000" y="3238499"/>
            <a:ext cx="20320000" cy="4742672"/>
          </a:xfrm>
          <a:prstGeom prst="rect">
            <a:avLst/>
          </a:prstGeom>
          <a:solidFill>
            <a:srgbClr val="FAF7E9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Proposition: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If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and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are marginally independent, then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 algn="ctr">
              <a:buSzTx/>
              <a:buNone/>
            </a:pPr>
            <a:r>
              <a:t>   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 sz="5000">
              <a:latin typeface="Times Roman"/>
              <a:ea typeface="Times Roman"/>
              <a:cs typeface="Times Roman"/>
              <a:sym typeface="Times Roman"/>
            </a:endParaRPr>
          </a:p>
          <a:p>
            <a:pPr marL="0" indent="0">
              <a:buSzTx/>
              <a:buNone/>
            </a:pPr>
            <a:r>
              <a:t>for all values of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and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.</a:t>
            </a:r>
            <a:endParaRPr sz="5000"/>
          </a:p>
        </p:txBody>
      </p:sp>
      <p:sp>
        <p:nvSpPr>
          <p:cNvPr id="203" name="Rectangle"/>
          <p:cNvSpPr/>
          <p:nvPr/>
        </p:nvSpPr>
        <p:spPr>
          <a:xfrm>
            <a:off x="8645686" y="9484865"/>
            <a:ext cx="4466025" cy="1270002"/>
          </a:xfrm>
          <a:prstGeom prst="rect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203200" tIns="203200" rIns="203200" bIns="203200" anchor="ctr"/>
          <a:lstStyle/>
          <a:p>
            <a:pPr>
              <a:defRPr sz="30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32" presetID="4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20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00" grpId="1"/>
      <p:bldP build="whole" bldLvl="1" animBg="1" rev="0" advAuto="0" spid="203" grpId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Exploiting…"/>
          <p:cNvSpPr txBox="1"/>
          <p:nvPr>
            <p:ph type="title"/>
          </p:nvPr>
        </p:nvSpPr>
        <p:spPr>
          <a:xfrm>
            <a:off x="2032000" y="391724"/>
            <a:ext cx="20320000" cy="3036097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Exploiting</a:t>
            </a:r>
          </a:p>
          <a:p>
            <a:pPr defTabSz="698300">
              <a:defRPr sz="9500"/>
            </a:pPr>
            <a:r>
              <a:t>Marginal Independence</a:t>
            </a:r>
          </a:p>
        </p:txBody>
      </p:sp>
      <p:sp>
        <p:nvSpPr>
          <p:cNvPr id="206" name="Instead of storing the entire joint distribution, we can store 4 marginal distributions, and use them to recover joint probabilities…"/>
          <p:cNvSpPr txBox="1"/>
          <p:nvPr>
            <p:ph type="body" idx="1"/>
          </p:nvPr>
        </p:nvSpPr>
        <p:spPr>
          <a:xfrm>
            <a:off x="5557954" y="2893254"/>
            <a:ext cx="13268091" cy="10267282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2400"/>
              </a:spcBef>
            </a:pPr>
            <a:r>
              <a:t>Instead of storing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entire joint distribution</a:t>
            </a:r>
            <a:r>
              <a:t>, we can store 4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marginal distributions</a:t>
            </a:r>
            <a:r>
              <a:t>, and use them to recover joint probabilities</a:t>
            </a:r>
          </a:p>
          <a:p>
            <a:pPr lvl="2">
              <a:spcBef>
                <a:spcPts val="2400"/>
              </a:spcBef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How many numbers do we need to assign to fully specify the marginal distribution for a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single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binary variable?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>
              <a:spcBef>
                <a:spcPts val="2400"/>
              </a:spcBef>
            </a:pPr>
            <a:r>
              <a:t>If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everything</a:t>
            </a:r>
            <a:r>
              <a:t> is independent, learning from observations is hopeless (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why?</a:t>
            </a:r>
            <a:r>
              <a:t>)</a:t>
            </a:r>
          </a:p>
          <a:p>
            <a:pPr lvl="2">
              <a:spcBef>
                <a:spcPts val="2400"/>
              </a:spcBef>
            </a:pPr>
            <a:r>
              <a:t>But also if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nothing</a:t>
            </a:r>
            <a:r>
              <a:t> is independent (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why?</a:t>
            </a:r>
            <a:r>
              <a:t>)</a:t>
            </a:r>
          </a:p>
          <a:p>
            <a:pPr lvl="2">
              <a:spcBef>
                <a:spcPts val="2400"/>
              </a:spcBef>
            </a:pPr>
            <a:r>
              <a:t>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intermediate</a:t>
            </a:r>
            <a:r>
              <a:t> case, where many variables are independent, is ideal</a:t>
            </a:r>
          </a:p>
        </p:txBody>
      </p:sp>
      <p:graphicFrame>
        <p:nvGraphicFramePr>
          <p:cNvPr id="207" name="Table 1"/>
          <p:cNvGraphicFramePr/>
          <p:nvPr/>
        </p:nvGraphicFramePr>
        <p:xfrm>
          <a:off x="19386196" y="3636467"/>
          <a:ext cx="3403601" cy="8780853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533400"/>
                <a:gridCol w="533400"/>
                <a:gridCol w="533400"/>
                <a:gridCol w="533400"/>
                <a:gridCol w="1270000"/>
              </a:tblGrid>
              <a:tr h="552524">
                <a:tc>
                  <a:txBody>
                    <a:bodyPr/>
                    <a:lstStyle/>
                    <a:p>
                      <a:pPr defTabSz="914400">
                        <a:defRPr b="0" i="1"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  <a:r>
                        <a:t>C</a:t>
                      </a:r>
                      <a:r>
                        <a:rPr baseline="-5998" i="0"/>
                        <a:t>1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b="0" i="1"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  <a:r>
                        <a:t>C</a:t>
                      </a:r>
                      <a:r>
                        <a:rPr baseline="-5998"/>
                        <a:t>2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b="0" i="1"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  <a:r>
                        <a:t>C</a:t>
                      </a:r>
                      <a:r>
                        <a:rPr baseline="-5998"/>
                        <a:t>3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b="0" i="1"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  <a:r>
                        <a:t>C</a:t>
                      </a:r>
                      <a:r>
                        <a:rPr baseline="-5998"/>
                        <a:t>4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30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P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55448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0.0625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54813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0.0625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54813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0.0625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54813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0.0625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54813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0.0625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54813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0.0625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54813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0.0625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54813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0.0625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54813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0.0625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54813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0.0625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54813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0.0625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54813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0.0625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54813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0.0625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54813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0.0625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54813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0.0625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</a:tbl>
          </a:graphicData>
        </a:graphic>
      </p:graphicFrame>
      <p:graphicFrame>
        <p:nvGraphicFramePr>
          <p:cNvPr id="208" name="Table 1-1"/>
          <p:cNvGraphicFramePr/>
          <p:nvPr/>
        </p:nvGraphicFramePr>
        <p:xfrm>
          <a:off x="1594202" y="4673207"/>
          <a:ext cx="3403600" cy="1121281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1006698"/>
                <a:gridCol w="2396901"/>
              </a:tblGrid>
              <a:tr h="566798">
                <a:tc>
                  <a:txBody>
                    <a:bodyPr/>
                    <a:lstStyle/>
                    <a:p>
                      <a:pPr defTabSz="914400">
                        <a:defRPr b="0" i="1"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  <a:r>
                        <a:t>C</a:t>
                      </a:r>
                      <a:r>
                        <a:rPr baseline="-5998" i="0"/>
                        <a:t>1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30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P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55448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</a:tbl>
          </a:graphicData>
        </a:graphic>
      </p:graphicFrame>
      <p:graphicFrame>
        <p:nvGraphicFramePr>
          <p:cNvPr id="209" name="Table 1-1-1"/>
          <p:cNvGraphicFramePr/>
          <p:nvPr/>
        </p:nvGraphicFramePr>
        <p:xfrm>
          <a:off x="1594202" y="6535239"/>
          <a:ext cx="3403600" cy="1121281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1006698"/>
                <a:gridCol w="2396901"/>
              </a:tblGrid>
              <a:tr h="566798">
                <a:tc>
                  <a:txBody>
                    <a:bodyPr/>
                    <a:lstStyle/>
                    <a:p>
                      <a:pPr defTabSz="914400">
                        <a:defRPr b="0" i="1"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  <a:r>
                        <a:t>C</a:t>
                      </a:r>
                      <a:r>
                        <a:rPr baseline="-5998"/>
                        <a:t>2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30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P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55448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</a:tbl>
          </a:graphicData>
        </a:graphic>
      </p:graphicFrame>
      <p:graphicFrame>
        <p:nvGraphicFramePr>
          <p:cNvPr id="210" name="Table 1-1-2"/>
          <p:cNvGraphicFramePr/>
          <p:nvPr/>
        </p:nvGraphicFramePr>
        <p:xfrm>
          <a:off x="1594202" y="8397271"/>
          <a:ext cx="3403600" cy="1121281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1006698"/>
                <a:gridCol w="2396901"/>
              </a:tblGrid>
              <a:tr h="566798">
                <a:tc>
                  <a:txBody>
                    <a:bodyPr/>
                    <a:lstStyle/>
                    <a:p>
                      <a:pPr defTabSz="914400">
                        <a:defRPr b="0" i="1"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  <a:r>
                        <a:t>C</a:t>
                      </a:r>
                      <a:r>
                        <a:rPr baseline="-5998"/>
                        <a:t>3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30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P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55448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</a:tbl>
          </a:graphicData>
        </a:graphic>
      </p:graphicFrame>
      <p:graphicFrame>
        <p:nvGraphicFramePr>
          <p:cNvPr id="211" name="Table 1-1-3"/>
          <p:cNvGraphicFramePr/>
          <p:nvPr/>
        </p:nvGraphicFramePr>
        <p:xfrm>
          <a:off x="1594202" y="10259301"/>
          <a:ext cx="3403600" cy="1121281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1006698"/>
                <a:gridCol w="2396901"/>
              </a:tblGrid>
              <a:tr h="566798">
                <a:tc>
                  <a:txBody>
                    <a:bodyPr/>
                    <a:lstStyle/>
                    <a:p>
                      <a:pPr defTabSz="914400">
                        <a:defRPr b="0" i="1" sz="3000"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defRPr>
                      </a:pPr>
                      <a:r>
                        <a:t>C</a:t>
                      </a:r>
                      <a:r>
                        <a:rPr baseline="-5998"/>
                        <a:t>4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30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P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55448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H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0.5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2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2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08" grpId="2"/>
      <p:bldP build="p" bldLvl="5" animBg="1" rev="0" advAuto="0" spid="206" grpId="1"/>
      <p:bldP build="whole" bldLvl="1" animBg="1" rev="0" advAuto="0" spid="209" grpId="3"/>
      <p:bldP build="whole" bldLvl="1" animBg="1" rev="0" advAuto="0" spid="210" grpId="4"/>
      <p:bldP build="whole" bldLvl="1" animBg="1" rev="0" advAuto="0" spid="211" grpId="5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Clock Scenario"/>
          <p:cNvSpPr txBox="1"/>
          <p:nvPr>
            <p:ph type="title"/>
          </p:nvPr>
        </p:nvSpPr>
        <p:spPr>
          <a:xfrm>
            <a:off x="2032000" y="391724"/>
            <a:ext cx="2032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Clock Scenario</a:t>
            </a:r>
          </a:p>
        </p:txBody>
      </p:sp>
      <p:sp>
        <p:nvSpPr>
          <p:cNvPr id="214" name="Example:…"/>
          <p:cNvSpPr txBox="1"/>
          <p:nvPr>
            <p:ph type="body" idx="1"/>
          </p:nvPr>
        </p:nvSpPr>
        <p:spPr>
          <a:xfrm>
            <a:off x="1126662" y="3020636"/>
            <a:ext cx="15874107" cy="10274291"/>
          </a:xfrm>
          <a:prstGeom prst="rect">
            <a:avLst/>
          </a:prstGeom>
        </p:spPr>
        <p:txBody>
          <a:bodyPr/>
          <a:lstStyle/>
          <a:p>
            <a:pPr marL="0" indent="0" defTabSz="764024">
              <a:spcBef>
                <a:spcPts val="2200"/>
              </a:spcBef>
              <a:buSzTx/>
              <a:buNone/>
              <a:defRPr b="1" sz="4000">
                <a:latin typeface="+mn-lt"/>
                <a:ea typeface="+mn-ea"/>
                <a:cs typeface="+mn-cs"/>
                <a:sym typeface="Helvetica Neue"/>
              </a:defRPr>
            </a:pPr>
            <a:r>
              <a:t>Example:</a:t>
            </a:r>
          </a:p>
          <a:p>
            <a:pPr marL="568404" indent="-568404" defTabSz="764024">
              <a:spcBef>
                <a:spcPts val="2200"/>
              </a:spcBef>
              <a:defRPr sz="4000"/>
            </a:pPr>
            <a:r>
              <a:t>I have a stylish but impractical clock, it displays the correct time but has no number markings</a:t>
            </a:r>
          </a:p>
          <a:p>
            <a:pPr marL="568404" indent="-568404" defTabSz="764024">
              <a:spcBef>
                <a:spcPts val="2200"/>
              </a:spcBef>
              <a:defRPr sz="4000"/>
            </a:pPr>
            <a:r>
              <a:t>Two students, Alice and Bob, both look at the clock at the same time, and form opinions about what time it is</a:t>
            </a:r>
          </a:p>
          <a:p>
            <a:pPr lvl="2" marL="1395174" indent="-568403" defTabSz="764024">
              <a:spcBef>
                <a:spcPts val="1100"/>
              </a:spcBef>
              <a:defRPr sz="4000"/>
            </a:pPr>
            <a:r>
              <a:t>Their opinion of the time is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directly affected</a:t>
            </a:r>
            <a:r>
              <a:t> by the actual time</a:t>
            </a:r>
            <a:endParaRPr i="1">
              <a:latin typeface="+mn-lt"/>
              <a:ea typeface="+mn-ea"/>
              <a:cs typeface="+mn-cs"/>
              <a:sym typeface="Helvetica Neue"/>
            </a:endParaRPr>
          </a:p>
          <a:p>
            <a:pPr lvl="2" marL="1395174" indent="-568403" defTabSz="764024">
              <a:spcBef>
                <a:spcPts val="1100"/>
              </a:spcBef>
              <a:defRPr sz="4000"/>
            </a:pPr>
            <a:r>
              <a:t>They don't talk to each other, so Alice's opinion of the time is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not affected</a:t>
            </a:r>
            <a:r>
              <a:t> by Bob's opinion of the time (&amp; vice versa)</a:t>
            </a:r>
          </a:p>
          <a:p>
            <a:pPr marL="568404" indent="-568404" defTabSz="764024">
              <a:spcBef>
                <a:spcPts val="2200"/>
              </a:spcBef>
              <a:defRPr b="1" sz="4000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Are </a:t>
            </a:r>
            <a14:m>
              <m:oMath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and </a:t>
            </a:r>
            <a14:m>
              <m:oMath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marginally independent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</a:p>
          <a:p>
            <a:pPr lvl="2" marL="0" indent="0" algn="ctr" defTabSz="764024">
              <a:spcBef>
                <a:spcPts val="2200"/>
              </a:spcBef>
              <a:buSzTx/>
              <a:buNone/>
              <a:defRPr sz="50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≠</m:t>
                  </m:r>
                  <m: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50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4000"/>
          </a:p>
          <a:p>
            <a:pPr marL="568404" indent="-568404" defTabSz="764024">
              <a:spcBef>
                <a:spcPts val="2200"/>
              </a:spcBef>
              <a:defRPr b="1" sz="4000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If we know it is 10:09.  Are </a:t>
            </a:r>
            <a14:m>
              <m:oMath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and </a:t>
            </a:r>
            <a14:m>
              <m:oMath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independent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</a:p>
          <a:p>
            <a:pPr lvl="2" marL="0" indent="0" algn="ctr" defTabSz="764024">
              <a:spcBef>
                <a:spcPts val="2200"/>
              </a:spcBef>
              <a:buSzTx/>
              <a:buNone/>
              <a:defRPr sz="4000"/>
            </a:pPr>
            <a:r>
              <a:t> </a:t>
            </a:r>
            <a14:m>
              <m:oMath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nor/>
                  </m:rP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10:09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nor/>
                  </m:rP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10:09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</a:t>
            </a:r>
            <a:endParaRPr sz="4717"/>
          </a:p>
        </p:txBody>
      </p:sp>
      <p:grpSp>
        <p:nvGrpSpPr>
          <p:cNvPr id="223" name="Group"/>
          <p:cNvGrpSpPr/>
          <p:nvPr/>
        </p:nvGrpSpPr>
        <p:grpSpPr>
          <a:xfrm>
            <a:off x="17399847" y="2436235"/>
            <a:ext cx="5333081" cy="5495971"/>
            <a:chOff x="0" y="0"/>
            <a:chExt cx="5333079" cy="5495968"/>
          </a:xfrm>
        </p:grpSpPr>
        <p:grpSp>
          <p:nvGrpSpPr>
            <p:cNvPr id="219" name="Group"/>
            <p:cNvGrpSpPr/>
            <p:nvPr/>
          </p:nvGrpSpPr>
          <p:grpSpPr>
            <a:xfrm>
              <a:off x="126998" y="0"/>
              <a:ext cx="5079084" cy="5079080"/>
              <a:chOff x="0" y="0"/>
              <a:chExt cx="5079082" cy="5079079"/>
            </a:xfrm>
          </p:grpSpPr>
          <p:sp>
            <p:nvSpPr>
              <p:cNvPr id="215" name="Circle"/>
              <p:cNvSpPr/>
              <p:nvPr/>
            </p:nvSpPr>
            <p:spPr>
              <a:xfrm>
                <a:off x="-1" y="0"/>
                <a:ext cx="5079084" cy="5079081"/>
              </a:xfrm>
              <a:prstGeom prst="ellipse">
                <a:avLst/>
              </a:prstGeom>
              <a:noFill/>
              <a:ln w="2540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203200" tIns="203200" rIns="203200" bIns="203200" numCol="1" anchor="ctr">
                <a:noAutofit/>
              </a:bodyPr>
              <a:lstStyle/>
              <a:p>
                <a:pPr>
                  <a:defRPr sz="30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16" name="Line"/>
              <p:cNvSpPr/>
              <p:nvPr/>
            </p:nvSpPr>
            <p:spPr>
              <a:xfrm flipV="1">
                <a:off x="2540000" y="1343117"/>
                <a:ext cx="1465700" cy="1364100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217" name="Line"/>
              <p:cNvSpPr/>
              <p:nvPr/>
            </p:nvSpPr>
            <p:spPr>
              <a:xfrm flipH="1" flipV="1">
                <a:off x="1380710" y="2148052"/>
                <a:ext cx="1159292" cy="557051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218" name="Circle"/>
              <p:cNvSpPr/>
              <p:nvPr/>
            </p:nvSpPr>
            <p:spPr>
              <a:xfrm>
                <a:off x="2386439" y="2551540"/>
                <a:ext cx="306201" cy="306203"/>
              </a:xfrm>
              <a:prstGeom prst="ellipse">
                <a:avLst/>
              </a:prstGeom>
              <a:solidFill>
                <a:srgbClr val="00000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203200" tIns="203200" rIns="203200" bIns="203200" numCol="1" anchor="ctr">
                <a:noAutofit/>
              </a:bodyPr>
              <a:lstStyle/>
              <a:p>
                <a:pPr>
                  <a:defRPr sz="3000">
                    <a:solidFill>
                      <a:srgbClr val="FFFFFF"/>
                    </a:solidFill>
                  </a:defRPr>
                </a:pPr>
              </a:p>
            </p:txBody>
          </p:sp>
        </p:grpSp>
        <p:grpSp>
          <p:nvGrpSpPr>
            <p:cNvPr id="222" name="Caption"/>
            <p:cNvGrpSpPr/>
            <p:nvPr/>
          </p:nvGrpSpPr>
          <p:grpSpPr>
            <a:xfrm>
              <a:off x="-1" y="5307678"/>
              <a:ext cx="5333081" cy="188292"/>
              <a:chOff x="0" y="0"/>
              <a:chExt cx="5333079" cy="188291"/>
            </a:xfrm>
          </p:grpSpPr>
          <p:sp>
            <p:nvSpPr>
              <p:cNvPr id="220" name="Rectangle"/>
              <p:cNvSpPr/>
              <p:nvPr/>
            </p:nvSpPr>
            <p:spPr>
              <a:xfrm>
                <a:off x="0" y="0"/>
                <a:ext cx="5333080" cy="188292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203200" tIns="203200" rIns="203200" bIns="203200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  <p:sp>
            <p:nvSpPr>
              <p:cNvPr id="221" name="An analog clock that does not have numbers marked"/>
              <p:cNvSpPr txBox="1"/>
              <p:nvPr/>
            </p:nvSpPr>
            <p:spPr>
              <a:xfrm>
                <a:off x="-1" y="-1"/>
                <a:ext cx="5333081" cy="1882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>
                <a:lvl1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An analog clock that does not have numbers marked</a:t>
                </a:r>
              </a:p>
            </p:txBody>
          </p:sp>
        </p:grpSp>
      </p:grpSp>
      <p:sp>
        <p:nvSpPr>
          <p:cNvPr id="224" name="Random variables:…"/>
          <p:cNvSpPr txBox="1"/>
          <p:nvPr/>
        </p:nvSpPr>
        <p:spPr>
          <a:xfrm>
            <a:off x="17383151" y="8396034"/>
            <a:ext cx="6412574" cy="4912324"/>
          </a:xfrm>
          <a:prstGeom prst="rect">
            <a:avLst/>
          </a:prstGeom>
          <a:ln w="635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03200" tIns="203200" rIns="203200" bIns="203200" anchor="ctr">
            <a:spAutoFit/>
          </a:bodyPr>
          <a:lstStyle/>
          <a:p>
            <a:pPr lvl="2" algn="l">
              <a:spcBef>
                <a:spcPts val="3600"/>
              </a:spcBef>
              <a:defRPr b="1" sz="4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Random variables:</a:t>
            </a:r>
          </a:p>
          <a:p>
            <a:pPr lvl="2" algn="l">
              <a:spcBef>
                <a:spcPts val="3600"/>
              </a:spcBef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- Time Alice thinks it is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 algn="l">
              <a:spcBef>
                <a:spcPts val="3600"/>
              </a:spcBef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- Time Bob thinks it is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 algn="l">
              <a:spcBef>
                <a:spcPts val="3600"/>
              </a:spcBef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- Actual time</a:t>
            </a:r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2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24" grpId="2"/>
      <p:bldP build="p" bldLvl="5" animBg="1" rev="0" advAuto="0" spid="214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Watch Scenario"/>
          <p:cNvSpPr txBox="1"/>
          <p:nvPr>
            <p:ph type="title"/>
          </p:nvPr>
        </p:nvSpPr>
        <p:spPr>
          <a:xfrm>
            <a:off x="2032000" y="391724"/>
            <a:ext cx="2032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Watch Scenario</a:t>
            </a:r>
          </a:p>
        </p:txBody>
      </p:sp>
      <p:sp>
        <p:nvSpPr>
          <p:cNvPr id="227" name="Example:…"/>
          <p:cNvSpPr txBox="1"/>
          <p:nvPr>
            <p:ph type="body" sz="half" idx="1"/>
          </p:nvPr>
        </p:nvSpPr>
        <p:spPr>
          <a:xfrm>
            <a:off x="2032000" y="3677849"/>
            <a:ext cx="14915228" cy="8840394"/>
          </a:xfrm>
          <a:prstGeom prst="rect">
            <a:avLst/>
          </a:prstGeom>
        </p:spPr>
        <p:txBody>
          <a:bodyPr/>
          <a:lstStyle/>
          <a:p>
            <a:pPr marL="0" indent="0" defTabSz="665440">
              <a:spcBef>
                <a:spcPts val="2900"/>
              </a:spcBef>
              <a:buSzTx/>
              <a:buNone/>
              <a:defRPr b="1" sz="3500">
                <a:latin typeface="+mn-lt"/>
                <a:ea typeface="+mn-ea"/>
                <a:cs typeface="+mn-cs"/>
                <a:sym typeface="Helvetica Neue"/>
              </a:defRPr>
            </a:pPr>
            <a:r>
              <a:t>Example:</a:t>
            </a:r>
          </a:p>
          <a:p>
            <a:pPr marL="495061" indent="-495061" defTabSz="665440">
              <a:spcBef>
                <a:spcPts val="2900"/>
              </a:spcBef>
              <a:defRPr sz="3500"/>
            </a:pPr>
            <a:r>
              <a:t>There are two boxes, each containing 8 identical-looking watches:</a:t>
            </a:r>
          </a:p>
          <a:p>
            <a:pPr lvl="1" marL="855106" indent="-495061" defTabSz="665440">
              <a:spcBef>
                <a:spcPts val="900"/>
              </a:spcBef>
              <a:defRPr sz="3500"/>
            </a:pPr>
            <a:r>
              <a:t>3 watches are fast by 1 minute</a:t>
            </a:r>
          </a:p>
          <a:p>
            <a:pPr lvl="1" marL="855106" indent="-495061" defTabSz="665440">
              <a:spcBef>
                <a:spcPts val="900"/>
              </a:spcBef>
              <a:defRPr sz="3500"/>
            </a:pPr>
            <a:r>
              <a:t>2 watches are exactly correct </a:t>
            </a:r>
          </a:p>
          <a:p>
            <a:pPr lvl="1" marL="855106" indent="-495061" defTabSz="665440">
              <a:spcBef>
                <a:spcPts val="900"/>
              </a:spcBef>
              <a:defRPr sz="3500"/>
            </a:pPr>
            <a:r>
              <a:t>3 watches are slow by 1 minute</a:t>
            </a:r>
          </a:p>
          <a:p>
            <a:pPr marL="495061" indent="-495061" defTabSz="665440">
              <a:spcBef>
                <a:spcPts val="2900"/>
              </a:spcBef>
              <a:defRPr sz="3500"/>
            </a:pPr>
            <a:r>
              <a:t>Alice takes a watch from Box 1, Bob takes a watch from Box 2; </a:t>
            </a:r>
            <a:br/>
            <a:r>
              <a:t>they both go to separate labs</a:t>
            </a:r>
          </a:p>
          <a:p>
            <a:pPr marL="495061" indent="-495061" defTabSz="665440">
              <a:spcBef>
                <a:spcPts val="1900"/>
              </a:spcBef>
              <a:defRPr b="1" sz="3500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Are </a:t>
            </a:r>
            <a14:m>
              <m:oMath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and </a:t>
            </a:r>
            <a14:m>
              <m:oMath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marginally independent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</a:p>
          <a:p>
            <a:pPr lvl="2" marL="0" indent="0" algn="ctr" defTabSz="665440">
              <a:spcBef>
                <a:spcPts val="1900"/>
              </a:spcBef>
              <a:buSzTx/>
              <a:buNone/>
              <a:defRPr sz="4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≠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a:rPr xmlns:a="http://schemas.openxmlformats.org/drawingml/2006/main" sz="425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3500"/>
          </a:p>
          <a:p>
            <a:pPr marL="495061" indent="-495061" defTabSz="665440">
              <a:spcBef>
                <a:spcPts val="1900"/>
              </a:spcBef>
              <a:defRPr b="1" sz="3500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Suppose we know it is 10:09.  Are </a:t>
            </a:r>
            <a14:m>
              <m:oMath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and </a:t>
            </a:r>
            <a14:m>
              <m:oMath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independent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</a:p>
          <a:p>
            <a:pPr lvl="2" marL="0" indent="0" algn="ctr" defTabSz="665440">
              <a:spcBef>
                <a:spcPts val="1900"/>
              </a:spcBef>
              <a:buSzTx/>
              <a:buNone/>
              <a:defRPr sz="3500"/>
            </a:pPr>
            <a:r>
              <a:t> </a:t>
            </a:r>
            <a14:m>
              <m:oMath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nor/>
                  </m:rP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10:09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nor/>
                  </m:rP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10:09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</a:t>
            </a:r>
            <a:endParaRPr sz="4057"/>
          </a:p>
        </p:txBody>
      </p:sp>
      <p:sp>
        <p:nvSpPr>
          <p:cNvPr id="228" name="Random variables:…"/>
          <p:cNvSpPr txBox="1"/>
          <p:nvPr/>
        </p:nvSpPr>
        <p:spPr>
          <a:xfrm>
            <a:off x="17275573" y="8382587"/>
            <a:ext cx="6693650" cy="4912324"/>
          </a:xfrm>
          <a:prstGeom prst="rect">
            <a:avLst/>
          </a:prstGeom>
          <a:ln w="63500">
            <a:solidFill>
              <a:srgbClr val="5E5E5E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203200" tIns="203200" rIns="203200" bIns="203200" anchor="ctr">
            <a:spAutoFit/>
          </a:bodyPr>
          <a:lstStyle/>
          <a:p>
            <a:pPr lvl="2" algn="l">
              <a:spcBef>
                <a:spcPts val="3600"/>
              </a:spcBef>
              <a:defRPr b="1" sz="4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Random variables:</a:t>
            </a:r>
          </a:p>
          <a:p>
            <a:pPr lvl="2" algn="l">
              <a:spcBef>
                <a:spcPts val="3600"/>
              </a:spcBef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- Time on Alice's watch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 algn="l">
              <a:spcBef>
                <a:spcPts val="3600"/>
              </a:spcBef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- Time on Bob's watch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 algn="l">
              <a:spcBef>
                <a:spcPts val="3600"/>
              </a:spcBef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- Actual time</a:t>
            </a:r>
            <a:endParaRPr sz="5000"/>
          </a:p>
        </p:txBody>
      </p:sp>
      <p:grpSp>
        <p:nvGrpSpPr>
          <p:cNvPr id="415" name="Group"/>
          <p:cNvGrpSpPr/>
          <p:nvPr/>
        </p:nvGrpSpPr>
        <p:grpSpPr>
          <a:xfrm>
            <a:off x="17060473" y="4055015"/>
            <a:ext cx="7129799" cy="3926214"/>
            <a:chOff x="0" y="0"/>
            <a:chExt cx="7129798" cy="3926212"/>
          </a:xfrm>
        </p:grpSpPr>
        <p:grpSp>
          <p:nvGrpSpPr>
            <p:cNvPr id="411" name="Group"/>
            <p:cNvGrpSpPr/>
            <p:nvPr/>
          </p:nvGrpSpPr>
          <p:grpSpPr>
            <a:xfrm>
              <a:off x="38098" y="-1"/>
              <a:ext cx="7053602" cy="3636322"/>
              <a:chOff x="0" y="0"/>
              <a:chExt cx="7053600" cy="3636320"/>
            </a:xfrm>
          </p:grpSpPr>
          <p:grpSp>
            <p:nvGrpSpPr>
              <p:cNvPr id="317" name="Group"/>
              <p:cNvGrpSpPr/>
              <p:nvPr/>
            </p:nvGrpSpPr>
            <p:grpSpPr>
              <a:xfrm>
                <a:off x="264152" y="303097"/>
                <a:ext cx="2625033" cy="2326914"/>
                <a:chOff x="0" y="0"/>
                <a:chExt cx="2625032" cy="2326912"/>
              </a:xfrm>
            </p:grpSpPr>
            <p:grpSp>
              <p:nvGrpSpPr>
                <p:cNvPr id="239" name="Group"/>
                <p:cNvGrpSpPr/>
                <p:nvPr/>
              </p:nvGrpSpPr>
              <p:grpSpPr>
                <a:xfrm>
                  <a:off x="0" y="0"/>
                  <a:ext cx="496378" cy="1056061"/>
                  <a:chOff x="0" y="0"/>
                  <a:chExt cx="496377" cy="1056060"/>
                </a:xfrm>
              </p:grpSpPr>
              <p:grpSp>
                <p:nvGrpSpPr>
                  <p:cNvPr id="231" name="Ω"/>
                  <p:cNvGrpSpPr/>
                  <p:nvPr/>
                </p:nvGrpSpPr>
                <p:grpSpPr>
                  <a:xfrm>
                    <a:off x="0" y="279063"/>
                    <a:ext cx="496378" cy="497935"/>
                    <a:chOff x="0" y="0"/>
                    <a:chExt cx="496377" cy="497933"/>
                  </a:xfrm>
                </p:grpSpPr>
                <p:sp>
                  <p:nvSpPr>
                    <p:cNvPr id="229" name="Rounded Rectangle"/>
                    <p:cNvSpPr/>
                    <p:nvPr/>
                  </p:nvSpPr>
                  <p:spPr>
                    <a:xfrm>
                      <a:off x="0" y="0"/>
                      <a:ext cx="496378" cy="497934"/>
                    </a:xfrm>
                    <a:prstGeom prst="roundRect">
                      <a:avLst>
                        <a:gd name="adj" fmla="val 29117"/>
                      </a:avLst>
                    </a:prstGeom>
                    <a:solidFill>
                      <a:srgbClr val="D6D5D5"/>
                    </a:solidFill>
                    <a:ln w="127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pPr>
                    </a:p>
                  </p:txBody>
                </p:sp>
                <p:sp>
                  <p:nvSpPr>
                    <p:cNvPr id="230" name="Ω"/>
                    <p:cNvSpPr txBox="1"/>
                    <p:nvPr/>
                  </p:nvSpPr>
                  <p:spPr>
                    <a:xfrm>
                      <a:off x="48681" y="45766"/>
                      <a:ext cx="399015" cy="406401"/>
                    </a:xfrm>
                    <a:prstGeom prst="rect">
                      <a:avLst/>
                    </a:prstGeom>
                    <a:noFill/>
                    <a:ln w="12700" cap="flat">
                      <a:noFill/>
                      <a:miter lim="400000"/>
                    </a:ln>
                    <a:effectLst/>
                    <a:extLst>
                      <a:ext uri="{C572A759-6A51-4108-AA02-DFA0A04FC94B}">
                        <ma14:wrappingTextBoxFlag xmlns:ma14="http://schemas.microsoft.com/office/mac/drawingml/2011/main" val="1"/>
                      </a:ext>
                    </a:extLst>
                  </p:spPr>
                  <p:txBody>
                    <a:bodyPr wrap="square" lIns="203200" tIns="203200" rIns="203200" bIns="203200" numCol="1" anchor="ctr">
                      <a:spAutoFit/>
                    </a:bodyPr>
                    <a:lstStyle>
                      <a:lvl1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lvl1pPr>
                    </a:lstStyle>
                    <a:p>
                      <a:pPr/>
                      <a:r>
                        <a:t>Ω</a:t>
                      </a:r>
                    </a:p>
                  </p:txBody>
                </p:sp>
              </p:grpSp>
              <p:grpSp>
                <p:nvGrpSpPr>
                  <p:cNvPr id="236" name="Group"/>
                  <p:cNvGrpSpPr/>
                  <p:nvPr/>
                </p:nvGrpSpPr>
                <p:grpSpPr>
                  <a:xfrm>
                    <a:off x="114669" y="394511"/>
                    <a:ext cx="267037" cy="267039"/>
                    <a:chOff x="0" y="0"/>
                    <a:chExt cx="267036" cy="267038"/>
                  </a:xfrm>
                </p:grpSpPr>
                <p:sp>
                  <p:nvSpPr>
                    <p:cNvPr id="232" name="Circle"/>
                    <p:cNvSpPr/>
                    <p:nvPr/>
                  </p:nvSpPr>
                  <p:spPr>
                    <a:xfrm>
                      <a:off x="0" y="-1"/>
                      <a:ext cx="267037" cy="267039"/>
                    </a:xfrm>
                    <a:prstGeom prst="ellips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233" name="Line"/>
                    <p:cNvSpPr/>
                    <p:nvPr/>
                  </p:nvSpPr>
                  <p:spPr>
                    <a:xfrm flipV="1">
                      <a:off x="133541" y="70615"/>
                      <a:ext cx="77062" cy="71720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234" name="Line"/>
                    <p:cNvSpPr/>
                    <p:nvPr/>
                  </p:nvSpPr>
                  <p:spPr>
                    <a:xfrm flipH="1" flipV="1">
                      <a:off x="72591" y="112935"/>
                      <a:ext cx="60952" cy="29289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235" name="Circle"/>
                    <p:cNvSpPr/>
                    <p:nvPr/>
                  </p:nvSpPr>
                  <p:spPr>
                    <a:xfrm>
                      <a:off x="127167" y="135498"/>
                      <a:ext cx="12701" cy="12701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sp>
                <p:nvSpPr>
                  <p:cNvPr id="237" name="Rectangle"/>
                  <p:cNvSpPr/>
                  <p:nvPr/>
                </p:nvSpPr>
                <p:spPr>
                  <a:xfrm>
                    <a:off x="178673" y="-1"/>
                    <a:ext cx="139030" cy="254497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238" name="Rectangle"/>
                  <p:cNvSpPr/>
                  <p:nvPr/>
                </p:nvSpPr>
                <p:spPr>
                  <a:xfrm>
                    <a:off x="178673" y="801563"/>
                    <a:ext cx="139030" cy="254498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</p:grpSp>
            <p:grpSp>
              <p:nvGrpSpPr>
                <p:cNvPr id="250" name="Group"/>
                <p:cNvGrpSpPr/>
                <p:nvPr/>
              </p:nvGrpSpPr>
              <p:grpSpPr>
                <a:xfrm>
                  <a:off x="709550" y="0"/>
                  <a:ext cx="496379" cy="1056061"/>
                  <a:chOff x="0" y="0"/>
                  <a:chExt cx="496377" cy="1056060"/>
                </a:xfrm>
              </p:grpSpPr>
              <p:grpSp>
                <p:nvGrpSpPr>
                  <p:cNvPr id="242" name="Ω"/>
                  <p:cNvGrpSpPr/>
                  <p:nvPr/>
                </p:nvGrpSpPr>
                <p:grpSpPr>
                  <a:xfrm>
                    <a:off x="0" y="279063"/>
                    <a:ext cx="496378" cy="497935"/>
                    <a:chOff x="0" y="0"/>
                    <a:chExt cx="496377" cy="497933"/>
                  </a:xfrm>
                </p:grpSpPr>
                <p:sp>
                  <p:nvSpPr>
                    <p:cNvPr id="240" name="Rounded Rectangle"/>
                    <p:cNvSpPr/>
                    <p:nvPr/>
                  </p:nvSpPr>
                  <p:spPr>
                    <a:xfrm>
                      <a:off x="0" y="0"/>
                      <a:ext cx="496378" cy="497934"/>
                    </a:xfrm>
                    <a:prstGeom prst="roundRect">
                      <a:avLst>
                        <a:gd name="adj" fmla="val 29117"/>
                      </a:avLst>
                    </a:prstGeom>
                    <a:solidFill>
                      <a:srgbClr val="D6D5D5"/>
                    </a:solidFill>
                    <a:ln w="127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pPr>
                    </a:p>
                  </p:txBody>
                </p:sp>
                <p:sp>
                  <p:nvSpPr>
                    <p:cNvPr id="241" name="Ω"/>
                    <p:cNvSpPr txBox="1"/>
                    <p:nvPr/>
                  </p:nvSpPr>
                  <p:spPr>
                    <a:xfrm>
                      <a:off x="48681" y="45766"/>
                      <a:ext cx="399015" cy="406401"/>
                    </a:xfrm>
                    <a:prstGeom prst="rect">
                      <a:avLst/>
                    </a:prstGeom>
                    <a:noFill/>
                    <a:ln w="12700" cap="flat">
                      <a:noFill/>
                      <a:miter lim="400000"/>
                    </a:ln>
                    <a:effectLst/>
                    <a:extLst>
                      <a:ext uri="{C572A759-6A51-4108-AA02-DFA0A04FC94B}">
                        <ma14:wrappingTextBoxFlag xmlns:ma14="http://schemas.microsoft.com/office/mac/drawingml/2011/main" val="1"/>
                      </a:ext>
                    </a:extLst>
                  </p:spPr>
                  <p:txBody>
                    <a:bodyPr wrap="square" lIns="203200" tIns="203200" rIns="203200" bIns="203200" numCol="1" anchor="ctr">
                      <a:spAutoFit/>
                    </a:bodyPr>
                    <a:lstStyle>
                      <a:lvl1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lvl1pPr>
                    </a:lstStyle>
                    <a:p>
                      <a:pPr/>
                      <a:r>
                        <a:t>Ω</a:t>
                      </a:r>
                    </a:p>
                  </p:txBody>
                </p:sp>
              </p:grpSp>
              <p:grpSp>
                <p:nvGrpSpPr>
                  <p:cNvPr id="247" name="Group"/>
                  <p:cNvGrpSpPr/>
                  <p:nvPr/>
                </p:nvGrpSpPr>
                <p:grpSpPr>
                  <a:xfrm>
                    <a:off x="114669" y="394511"/>
                    <a:ext cx="267037" cy="267039"/>
                    <a:chOff x="0" y="0"/>
                    <a:chExt cx="267036" cy="267038"/>
                  </a:xfrm>
                </p:grpSpPr>
                <p:sp>
                  <p:nvSpPr>
                    <p:cNvPr id="243" name="Circle"/>
                    <p:cNvSpPr/>
                    <p:nvPr/>
                  </p:nvSpPr>
                  <p:spPr>
                    <a:xfrm>
                      <a:off x="0" y="-1"/>
                      <a:ext cx="267037" cy="267039"/>
                    </a:xfrm>
                    <a:prstGeom prst="ellips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244" name="Line"/>
                    <p:cNvSpPr/>
                    <p:nvPr/>
                  </p:nvSpPr>
                  <p:spPr>
                    <a:xfrm flipV="1">
                      <a:off x="133541" y="70615"/>
                      <a:ext cx="77062" cy="71720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245" name="Line"/>
                    <p:cNvSpPr/>
                    <p:nvPr/>
                  </p:nvSpPr>
                  <p:spPr>
                    <a:xfrm flipH="1" flipV="1">
                      <a:off x="72591" y="112935"/>
                      <a:ext cx="60952" cy="29289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246" name="Circle"/>
                    <p:cNvSpPr/>
                    <p:nvPr/>
                  </p:nvSpPr>
                  <p:spPr>
                    <a:xfrm>
                      <a:off x="127167" y="135498"/>
                      <a:ext cx="12701" cy="12701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sp>
                <p:nvSpPr>
                  <p:cNvPr id="248" name="Rectangle"/>
                  <p:cNvSpPr/>
                  <p:nvPr/>
                </p:nvSpPr>
                <p:spPr>
                  <a:xfrm>
                    <a:off x="178673" y="-1"/>
                    <a:ext cx="139030" cy="254497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249" name="Rectangle"/>
                  <p:cNvSpPr/>
                  <p:nvPr/>
                </p:nvSpPr>
                <p:spPr>
                  <a:xfrm>
                    <a:off x="178673" y="801563"/>
                    <a:ext cx="139030" cy="254498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</p:grpSp>
            <p:grpSp>
              <p:nvGrpSpPr>
                <p:cNvPr id="261" name="Group"/>
                <p:cNvGrpSpPr/>
                <p:nvPr/>
              </p:nvGrpSpPr>
              <p:grpSpPr>
                <a:xfrm>
                  <a:off x="1419102" y="0"/>
                  <a:ext cx="496380" cy="1056061"/>
                  <a:chOff x="0" y="0"/>
                  <a:chExt cx="496378" cy="1056060"/>
                </a:xfrm>
              </p:grpSpPr>
              <p:grpSp>
                <p:nvGrpSpPr>
                  <p:cNvPr id="253" name="Ω"/>
                  <p:cNvGrpSpPr/>
                  <p:nvPr/>
                </p:nvGrpSpPr>
                <p:grpSpPr>
                  <a:xfrm>
                    <a:off x="-1" y="279063"/>
                    <a:ext cx="496380" cy="497935"/>
                    <a:chOff x="0" y="0"/>
                    <a:chExt cx="496378" cy="497933"/>
                  </a:xfrm>
                </p:grpSpPr>
                <p:sp>
                  <p:nvSpPr>
                    <p:cNvPr id="251" name="Rounded Rectangle"/>
                    <p:cNvSpPr/>
                    <p:nvPr/>
                  </p:nvSpPr>
                  <p:spPr>
                    <a:xfrm>
                      <a:off x="0" y="0"/>
                      <a:ext cx="496379" cy="497934"/>
                    </a:xfrm>
                    <a:prstGeom prst="roundRect">
                      <a:avLst>
                        <a:gd name="adj" fmla="val 29117"/>
                      </a:avLst>
                    </a:prstGeom>
                    <a:solidFill>
                      <a:srgbClr val="D6D5D5"/>
                    </a:solidFill>
                    <a:ln w="127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pPr>
                    </a:p>
                  </p:txBody>
                </p:sp>
                <p:sp>
                  <p:nvSpPr>
                    <p:cNvPr id="252" name="Ω"/>
                    <p:cNvSpPr txBox="1"/>
                    <p:nvPr/>
                  </p:nvSpPr>
                  <p:spPr>
                    <a:xfrm>
                      <a:off x="48681" y="45766"/>
                      <a:ext cx="399016" cy="406401"/>
                    </a:xfrm>
                    <a:prstGeom prst="rect">
                      <a:avLst/>
                    </a:prstGeom>
                    <a:noFill/>
                    <a:ln w="12700" cap="flat">
                      <a:noFill/>
                      <a:miter lim="400000"/>
                    </a:ln>
                    <a:effectLst/>
                    <a:extLst>
                      <a:ext uri="{C572A759-6A51-4108-AA02-DFA0A04FC94B}">
                        <ma14:wrappingTextBoxFlag xmlns:ma14="http://schemas.microsoft.com/office/mac/drawingml/2011/main" val="1"/>
                      </a:ext>
                    </a:extLst>
                  </p:spPr>
                  <p:txBody>
                    <a:bodyPr wrap="square" lIns="203200" tIns="203200" rIns="203200" bIns="203200" numCol="1" anchor="ctr">
                      <a:spAutoFit/>
                    </a:bodyPr>
                    <a:lstStyle>
                      <a:lvl1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lvl1pPr>
                    </a:lstStyle>
                    <a:p>
                      <a:pPr/>
                      <a:r>
                        <a:t>Ω</a:t>
                      </a:r>
                    </a:p>
                  </p:txBody>
                </p:sp>
              </p:grpSp>
              <p:grpSp>
                <p:nvGrpSpPr>
                  <p:cNvPr id="258" name="Group"/>
                  <p:cNvGrpSpPr/>
                  <p:nvPr/>
                </p:nvGrpSpPr>
                <p:grpSpPr>
                  <a:xfrm>
                    <a:off x="114669" y="394511"/>
                    <a:ext cx="267039" cy="267039"/>
                    <a:chOff x="0" y="0"/>
                    <a:chExt cx="267037" cy="267038"/>
                  </a:xfrm>
                </p:grpSpPr>
                <p:sp>
                  <p:nvSpPr>
                    <p:cNvPr id="254" name="Circle"/>
                    <p:cNvSpPr/>
                    <p:nvPr/>
                  </p:nvSpPr>
                  <p:spPr>
                    <a:xfrm>
                      <a:off x="-1" y="-1"/>
                      <a:ext cx="267039" cy="267039"/>
                    </a:xfrm>
                    <a:prstGeom prst="ellips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255" name="Line"/>
                    <p:cNvSpPr/>
                    <p:nvPr/>
                  </p:nvSpPr>
                  <p:spPr>
                    <a:xfrm flipV="1">
                      <a:off x="133542" y="70615"/>
                      <a:ext cx="77062" cy="71720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256" name="Line"/>
                    <p:cNvSpPr/>
                    <p:nvPr/>
                  </p:nvSpPr>
                  <p:spPr>
                    <a:xfrm flipH="1" flipV="1">
                      <a:off x="72592" y="112935"/>
                      <a:ext cx="60952" cy="29289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257" name="Circle"/>
                    <p:cNvSpPr/>
                    <p:nvPr/>
                  </p:nvSpPr>
                  <p:spPr>
                    <a:xfrm>
                      <a:off x="127168" y="135498"/>
                      <a:ext cx="12701" cy="12701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sp>
                <p:nvSpPr>
                  <p:cNvPr id="259" name="Rectangle"/>
                  <p:cNvSpPr/>
                  <p:nvPr/>
                </p:nvSpPr>
                <p:spPr>
                  <a:xfrm>
                    <a:off x="178673" y="-1"/>
                    <a:ext cx="139030" cy="254497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260" name="Rectangle"/>
                  <p:cNvSpPr/>
                  <p:nvPr/>
                </p:nvSpPr>
                <p:spPr>
                  <a:xfrm>
                    <a:off x="178673" y="801563"/>
                    <a:ext cx="139030" cy="254498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</p:grpSp>
            <p:grpSp>
              <p:nvGrpSpPr>
                <p:cNvPr id="272" name="Group"/>
                <p:cNvGrpSpPr/>
                <p:nvPr/>
              </p:nvGrpSpPr>
              <p:grpSpPr>
                <a:xfrm>
                  <a:off x="0" y="1267159"/>
                  <a:ext cx="496378" cy="1056062"/>
                  <a:chOff x="0" y="0"/>
                  <a:chExt cx="496377" cy="1056061"/>
                </a:xfrm>
              </p:grpSpPr>
              <p:grpSp>
                <p:nvGrpSpPr>
                  <p:cNvPr id="264" name="Ω"/>
                  <p:cNvGrpSpPr/>
                  <p:nvPr/>
                </p:nvGrpSpPr>
                <p:grpSpPr>
                  <a:xfrm>
                    <a:off x="0" y="279063"/>
                    <a:ext cx="496378" cy="497936"/>
                    <a:chOff x="0" y="0"/>
                    <a:chExt cx="496377" cy="497934"/>
                  </a:xfrm>
                </p:grpSpPr>
                <p:sp>
                  <p:nvSpPr>
                    <p:cNvPr id="262" name="Rounded Rectangle"/>
                    <p:cNvSpPr/>
                    <p:nvPr/>
                  </p:nvSpPr>
                  <p:spPr>
                    <a:xfrm>
                      <a:off x="0" y="0"/>
                      <a:ext cx="496378" cy="497935"/>
                    </a:xfrm>
                    <a:prstGeom prst="roundRect">
                      <a:avLst>
                        <a:gd name="adj" fmla="val 29117"/>
                      </a:avLst>
                    </a:prstGeom>
                    <a:solidFill>
                      <a:srgbClr val="D6D5D5"/>
                    </a:solidFill>
                    <a:ln w="127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pPr>
                    </a:p>
                  </p:txBody>
                </p:sp>
                <p:sp>
                  <p:nvSpPr>
                    <p:cNvPr id="263" name="Ω"/>
                    <p:cNvSpPr txBox="1"/>
                    <p:nvPr/>
                  </p:nvSpPr>
                  <p:spPr>
                    <a:xfrm>
                      <a:off x="48681" y="45767"/>
                      <a:ext cx="399015" cy="406401"/>
                    </a:xfrm>
                    <a:prstGeom prst="rect">
                      <a:avLst/>
                    </a:prstGeom>
                    <a:noFill/>
                    <a:ln w="12700" cap="flat">
                      <a:noFill/>
                      <a:miter lim="400000"/>
                    </a:ln>
                    <a:effectLst/>
                    <a:extLst>
                      <a:ext uri="{C572A759-6A51-4108-AA02-DFA0A04FC94B}">
                        <ma14:wrappingTextBoxFlag xmlns:ma14="http://schemas.microsoft.com/office/mac/drawingml/2011/main" val="1"/>
                      </a:ext>
                    </a:extLst>
                  </p:spPr>
                  <p:txBody>
                    <a:bodyPr wrap="square" lIns="203200" tIns="203200" rIns="203200" bIns="203200" numCol="1" anchor="ctr">
                      <a:spAutoFit/>
                    </a:bodyPr>
                    <a:lstStyle>
                      <a:lvl1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lvl1pPr>
                    </a:lstStyle>
                    <a:p>
                      <a:pPr/>
                      <a:r>
                        <a:t>Ω</a:t>
                      </a:r>
                    </a:p>
                  </p:txBody>
                </p:sp>
              </p:grpSp>
              <p:grpSp>
                <p:nvGrpSpPr>
                  <p:cNvPr id="269" name="Group"/>
                  <p:cNvGrpSpPr/>
                  <p:nvPr/>
                </p:nvGrpSpPr>
                <p:grpSpPr>
                  <a:xfrm>
                    <a:off x="114669" y="394512"/>
                    <a:ext cx="267037" cy="267039"/>
                    <a:chOff x="0" y="0"/>
                    <a:chExt cx="267036" cy="267037"/>
                  </a:xfrm>
                </p:grpSpPr>
                <p:sp>
                  <p:nvSpPr>
                    <p:cNvPr id="265" name="Circle"/>
                    <p:cNvSpPr/>
                    <p:nvPr/>
                  </p:nvSpPr>
                  <p:spPr>
                    <a:xfrm>
                      <a:off x="0" y="0"/>
                      <a:ext cx="267037" cy="267038"/>
                    </a:xfrm>
                    <a:prstGeom prst="ellips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266" name="Line"/>
                    <p:cNvSpPr/>
                    <p:nvPr/>
                  </p:nvSpPr>
                  <p:spPr>
                    <a:xfrm flipV="1">
                      <a:off x="133541" y="70615"/>
                      <a:ext cx="77062" cy="71720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267" name="Line"/>
                    <p:cNvSpPr/>
                    <p:nvPr/>
                  </p:nvSpPr>
                  <p:spPr>
                    <a:xfrm flipH="1" flipV="1">
                      <a:off x="72591" y="112935"/>
                      <a:ext cx="60952" cy="29289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268" name="Circle"/>
                    <p:cNvSpPr/>
                    <p:nvPr/>
                  </p:nvSpPr>
                  <p:spPr>
                    <a:xfrm>
                      <a:off x="127167" y="135498"/>
                      <a:ext cx="12701" cy="12701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sp>
                <p:nvSpPr>
                  <p:cNvPr id="270" name="Rectangle"/>
                  <p:cNvSpPr/>
                  <p:nvPr/>
                </p:nvSpPr>
                <p:spPr>
                  <a:xfrm>
                    <a:off x="178673" y="-1"/>
                    <a:ext cx="139030" cy="254497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271" name="Rectangle"/>
                  <p:cNvSpPr/>
                  <p:nvPr/>
                </p:nvSpPr>
                <p:spPr>
                  <a:xfrm>
                    <a:off x="178673" y="801564"/>
                    <a:ext cx="139030" cy="254498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</p:grpSp>
            <p:grpSp>
              <p:nvGrpSpPr>
                <p:cNvPr id="283" name="Group"/>
                <p:cNvGrpSpPr/>
                <p:nvPr/>
              </p:nvGrpSpPr>
              <p:grpSpPr>
                <a:xfrm>
                  <a:off x="709550" y="1267159"/>
                  <a:ext cx="496379" cy="1056062"/>
                  <a:chOff x="0" y="0"/>
                  <a:chExt cx="496377" cy="1056061"/>
                </a:xfrm>
              </p:grpSpPr>
              <p:grpSp>
                <p:nvGrpSpPr>
                  <p:cNvPr id="275" name="Ω"/>
                  <p:cNvGrpSpPr/>
                  <p:nvPr/>
                </p:nvGrpSpPr>
                <p:grpSpPr>
                  <a:xfrm>
                    <a:off x="0" y="279063"/>
                    <a:ext cx="496378" cy="497936"/>
                    <a:chOff x="0" y="0"/>
                    <a:chExt cx="496377" cy="497934"/>
                  </a:xfrm>
                </p:grpSpPr>
                <p:sp>
                  <p:nvSpPr>
                    <p:cNvPr id="273" name="Rounded Rectangle"/>
                    <p:cNvSpPr/>
                    <p:nvPr/>
                  </p:nvSpPr>
                  <p:spPr>
                    <a:xfrm>
                      <a:off x="0" y="0"/>
                      <a:ext cx="496378" cy="497935"/>
                    </a:xfrm>
                    <a:prstGeom prst="roundRect">
                      <a:avLst>
                        <a:gd name="adj" fmla="val 29117"/>
                      </a:avLst>
                    </a:prstGeom>
                    <a:solidFill>
                      <a:srgbClr val="D6D5D5"/>
                    </a:solidFill>
                    <a:ln w="127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pPr>
                    </a:p>
                  </p:txBody>
                </p:sp>
                <p:sp>
                  <p:nvSpPr>
                    <p:cNvPr id="274" name="Ω"/>
                    <p:cNvSpPr txBox="1"/>
                    <p:nvPr/>
                  </p:nvSpPr>
                  <p:spPr>
                    <a:xfrm>
                      <a:off x="48681" y="45767"/>
                      <a:ext cx="399015" cy="406401"/>
                    </a:xfrm>
                    <a:prstGeom prst="rect">
                      <a:avLst/>
                    </a:prstGeom>
                    <a:noFill/>
                    <a:ln w="12700" cap="flat">
                      <a:noFill/>
                      <a:miter lim="400000"/>
                    </a:ln>
                    <a:effectLst/>
                    <a:extLst>
                      <a:ext uri="{C572A759-6A51-4108-AA02-DFA0A04FC94B}">
                        <ma14:wrappingTextBoxFlag xmlns:ma14="http://schemas.microsoft.com/office/mac/drawingml/2011/main" val="1"/>
                      </a:ext>
                    </a:extLst>
                  </p:spPr>
                  <p:txBody>
                    <a:bodyPr wrap="square" lIns="203200" tIns="203200" rIns="203200" bIns="203200" numCol="1" anchor="ctr">
                      <a:spAutoFit/>
                    </a:bodyPr>
                    <a:lstStyle>
                      <a:lvl1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lvl1pPr>
                    </a:lstStyle>
                    <a:p>
                      <a:pPr/>
                      <a:r>
                        <a:t>Ω</a:t>
                      </a:r>
                    </a:p>
                  </p:txBody>
                </p:sp>
              </p:grpSp>
              <p:grpSp>
                <p:nvGrpSpPr>
                  <p:cNvPr id="280" name="Group"/>
                  <p:cNvGrpSpPr/>
                  <p:nvPr/>
                </p:nvGrpSpPr>
                <p:grpSpPr>
                  <a:xfrm>
                    <a:off x="114669" y="394512"/>
                    <a:ext cx="267037" cy="267039"/>
                    <a:chOff x="0" y="0"/>
                    <a:chExt cx="267036" cy="267037"/>
                  </a:xfrm>
                </p:grpSpPr>
                <p:sp>
                  <p:nvSpPr>
                    <p:cNvPr id="276" name="Circle"/>
                    <p:cNvSpPr/>
                    <p:nvPr/>
                  </p:nvSpPr>
                  <p:spPr>
                    <a:xfrm>
                      <a:off x="0" y="0"/>
                      <a:ext cx="267037" cy="267038"/>
                    </a:xfrm>
                    <a:prstGeom prst="ellips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277" name="Line"/>
                    <p:cNvSpPr/>
                    <p:nvPr/>
                  </p:nvSpPr>
                  <p:spPr>
                    <a:xfrm flipV="1">
                      <a:off x="133541" y="70615"/>
                      <a:ext cx="77062" cy="71720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278" name="Line"/>
                    <p:cNvSpPr/>
                    <p:nvPr/>
                  </p:nvSpPr>
                  <p:spPr>
                    <a:xfrm flipH="1" flipV="1">
                      <a:off x="72591" y="112935"/>
                      <a:ext cx="60952" cy="29289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279" name="Circle"/>
                    <p:cNvSpPr/>
                    <p:nvPr/>
                  </p:nvSpPr>
                  <p:spPr>
                    <a:xfrm>
                      <a:off x="127167" y="135498"/>
                      <a:ext cx="12701" cy="12701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sp>
                <p:nvSpPr>
                  <p:cNvPr id="281" name="Rectangle"/>
                  <p:cNvSpPr/>
                  <p:nvPr/>
                </p:nvSpPr>
                <p:spPr>
                  <a:xfrm>
                    <a:off x="178673" y="-1"/>
                    <a:ext cx="139030" cy="254497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282" name="Rectangle"/>
                  <p:cNvSpPr/>
                  <p:nvPr/>
                </p:nvSpPr>
                <p:spPr>
                  <a:xfrm>
                    <a:off x="178673" y="801564"/>
                    <a:ext cx="139030" cy="254498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</p:grpSp>
            <p:grpSp>
              <p:nvGrpSpPr>
                <p:cNvPr id="294" name="Group"/>
                <p:cNvGrpSpPr/>
                <p:nvPr/>
              </p:nvGrpSpPr>
              <p:grpSpPr>
                <a:xfrm>
                  <a:off x="1419102" y="1267159"/>
                  <a:ext cx="496380" cy="1056062"/>
                  <a:chOff x="0" y="0"/>
                  <a:chExt cx="496378" cy="1056061"/>
                </a:xfrm>
              </p:grpSpPr>
              <p:grpSp>
                <p:nvGrpSpPr>
                  <p:cNvPr id="286" name="Ω"/>
                  <p:cNvGrpSpPr/>
                  <p:nvPr/>
                </p:nvGrpSpPr>
                <p:grpSpPr>
                  <a:xfrm>
                    <a:off x="-1" y="279063"/>
                    <a:ext cx="496380" cy="497936"/>
                    <a:chOff x="0" y="0"/>
                    <a:chExt cx="496378" cy="497934"/>
                  </a:xfrm>
                </p:grpSpPr>
                <p:sp>
                  <p:nvSpPr>
                    <p:cNvPr id="284" name="Rounded Rectangle"/>
                    <p:cNvSpPr/>
                    <p:nvPr/>
                  </p:nvSpPr>
                  <p:spPr>
                    <a:xfrm>
                      <a:off x="0" y="0"/>
                      <a:ext cx="496379" cy="497935"/>
                    </a:xfrm>
                    <a:prstGeom prst="roundRect">
                      <a:avLst>
                        <a:gd name="adj" fmla="val 29117"/>
                      </a:avLst>
                    </a:prstGeom>
                    <a:solidFill>
                      <a:srgbClr val="D6D5D5"/>
                    </a:solidFill>
                    <a:ln w="127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pPr>
                    </a:p>
                  </p:txBody>
                </p:sp>
                <p:sp>
                  <p:nvSpPr>
                    <p:cNvPr id="285" name="Ω"/>
                    <p:cNvSpPr txBox="1"/>
                    <p:nvPr/>
                  </p:nvSpPr>
                  <p:spPr>
                    <a:xfrm>
                      <a:off x="48681" y="45767"/>
                      <a:ext cx="399016" cy="406401"/>
                    </a:xfrm>
                    <a:prstGeom prst="rect">
                      <a:avLst/>
                    </a:prstGeom>
                    <a:noFill/>
                    <a:ln w="12700" cap="flat">
                      <a:noFill/>
                      <a:miter lim="400000"/>
                    </a:ln>
                    <a:effectLst/>
                    <a:extLst>
                      <a:ext uri="{C572A759-6A51-4108-AA02-DFA0A04FC94B}">
                        <ma14:wrappingTextBoxFlag xmlns:ma14="http://schemas.microsoft.com/office/mac/drawingml/2011/main" val="1"/>
                      </a:ext>
                    </a:extLst>
                  </p:spPr>
                  <p:txBody>
                    <a:bodyPr wrap="square" lIns="203200" tIns="203200" rIns="203200" bIns="203200" numCol="1" anchor="ctr">
                      <a:spAutoFit/>
                    </a:bodyPr>
                    <a:lstStyle>
                      <a:lvl1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lvl1pPr>
                    </a:lstStyle>
                    <a:p>
                      <a:pPr/>
                      <a:r>
                        <a:t>Ω</a:t>
                      </a:r>
                    </a:p>
                  </p:txBody>
                </p:sp>
              </p:grpSp>
              <p:grpSp>
                <p:nvGrpSpPr>
                  <p:cNvPr id="291" name="Group"/>
                  <p:cNvGrpSpPr/>
                  <p:nvPr/>
                </p:nvGrpSpPr>
                <p:grpSpPr>
                  <a:xfrm>
                    <a:off x="114669" y="394512"/>
                    <a:ext cx="267039" cy="267039"/>
                    <a:chOff x="0" y="0"/>
                    <a:chExt cx="267037" cy="267037"/>
                  </a:xfrm>
                </p:grpSpPr>
                <p:sp>
                  <p:nvSpPr>
                    <p:cNvPr id="287" name="Circle"/>
                    <p:cNvSpPr/>
                    <p:nvPr/>
                  </p:nvSpPr>
                  <p:spPr>
                    <a:xfrm>
                      <a:off x="-1" y="0"/>
                      <a:ext cx="267039" cy="267038"/>
                    </a:xfrm>
                    <a:prstGeom prst="ellips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288" name="Line"/>
                    <p:cNvSpPr/>
                    <p:nvPr/>
                  </p:nvSpPr>
                  <p:spPr>
                    <a:xfrm flipV="1">
                      <a:off x="133542" y="70615"/>
                      <a:ext cx="77062" cy="71720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289" name="Line"/>
                    <p:cNvSpPr/>
                    <p:nvPr/>
                  </p:nvSpPr>
                  <p:spPr>
                    <a:xfrm flipH="1" flipV="1">
                      <a:off x="72592" y="112935"/>
                      <a:ext cx="60952" cy="29289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290" name="Circle"/>
                    <p:cNvSpPr/>
                    <p:nvPr/>
                  </p:nvSpPr>
                  <p:spPr>
                    <a:xfrm>
                      <a:off x="127168" y="135498"/>
                      <a:ext cx="12701" cy="12701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sp>
                <p:nvSpPr>
                  <p:cNvPr id="292" name="Rectangle"/>
                  <p:cNvSpPr/>
                  <p:nvPr/>
                </p:nvSpPr>
                <p:spPr>
                  <a:xfrm>
                    <a:off x="178673" y="-1"/>
                    <a:ext cx="139030" cy="254497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293" name="Rectangle"/>
                  <p:cNvSpPr/>
                  <p:nvPr/>
                </p:nvSpPr>
                <p:spPr>
                  <a:xfrm>
                    <a:off x="178673" y="801564"/>
                    <a:ext cx="139030" cy="254498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</p:grpSp>
            <p:grpSp>
              <p:nvGrpSpPr>
                <p:cNvPr id="305" name="Group"/>
                <p:cNvGrpSpPr/>
                <p:nvPr/>
              </p:nvGrpSpPr>
              <p:grpSpPr>
                <a:xfrm>
                  <a:off x="2128654" y="3692"/>
                  <a:ext cx="496379" cy="1056061"/>
                  <a:chOff x="0" y="0"/>
                  <a:chExt cx="496377" cy="1056060"/>
                </a:xfrm>
              </p:grpSpPr>
              <p:grpSp>
                <p:nvGrpSpPr>
                  <p:cNvPr id="297" name="Ω"/>
                  <p:cNvGrpSpPr/>
                  <p:nvPr/>
                </p:nvGrpSpPr>
                <p:grpSpPr>
                  <a:xfrm>
                    <a:off x="0" y="279063"/>
                    <a:ext cx="496378" cy="497935"/>
                    <a:chOff x="0" y="0"/>
                    <a:chExt cx="496377" cy="497933"/>
                  </a:xfrm>
                </p:grpSpPr>
                <p:sp>
                  <p:nvSpPr>
                    <p:cNvPr id="295" name="Rounded Rectangle"/>
                    <p:cNvSpPr/>
                    <p:nvPr/>
                  </p:nvSpPr>
                  <p:spPr>
                    <a:xfrm>
                      <a:off x="0" y="0"/>
                      <a:ext cx="496378" cy="497934"/>
                    </a:xfrm>
                    <a:prstGeom prst="roundRect">
                      <a:avLst>
                        <a:gd name="adj" fmla="val 29117"/>
                      </a:avLst>
                    </a:prstGeom>
                    <a:solidFill>
                      <a:srgbClr val="D6D5D5"/>
                    </a:solidFill>
                    <a:ln w="127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pPr>
                    </a:p>
                  </p:txBody>
                </p:sp>
                <p:sp>
                  <p:nvSpPr>
                    <p:cNvPr id="296" name="Ω"/>
                    <p:cNvSpPr txBox="1"/>
                    <p:nvPr/>
                  </p:nvSpPr>
                  <p:spPr>
                    <a:xfrm>
                      <a:off x="48681" y="45766"/>
                      <a:ext cx="399015" cy="406401"/>
                    </a:xfrm>
                    <a:prstGeom prst="rect">
                      <a:avLst/>
                    </a:prstGeom>
                    <a:noFill/>
                    <a:ln w="12700" cap="flat">
                      <a:noFill/>
                      <a:miter lim="400000"/>
                    </a:ln>
                    <a:effectLst/>
                    <a:extLst>
                      <a:ext uri="{C572A759-6A51-4108-AA02-DFA0A04FC94B}">
                        <ma14:wrappingTextBoxFlag xmlns:ma14="http://schemas.microsoft.com/office/mac/drawingml/2011/main" val="1"/>
                      </a:ext>
                    </a:extLst>
                  </p:spPr>
                  <p:txBody>
                    <a:bodyPr wrap="square" lIns="203200" tIns="203200" rIns="203200" bIns="203200" numCol="1" anchor="ctr">
                      <a:spAutoFit/>
                    </a:bodyPr>
                    <a:lstStyle>
                      <a:lvl1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lvl1pPr>
                    </a:lstStyle>
                    <a:p>
                      <a:pPr/>
                      <a:r>
                        <a:t>Ω</a:t>
                      </a:r>
                    </a:p>
                  </p:txBody>
                </p:sp>
              </p:grpSp>
              <p:grpSp>
                <p:nvGrpSpPr>
                  <p:cNvPr id="302" name="Group"/>
                  <p:cNvGrpSpPr/>
                  <p:nvPr/>
                </p:nvGrpSpPr>
                <p:grpSpPr>
                  <a:xfrm>
                    <a:off x="114669" y="394511"/>
                    <a:ext cx="267037" cy="267039"/>
                    <a:chOff x="0" y="0"/>
                    <a:chExt cx="267036" cy="267038"/>
                  </a:xfrm>
                </p:grpSpPr>
                <p:sp>
                  <p:nvSpPr>
                    <p:cNvPr id="298" name="Circle"/>
                    <p:cNvSpPr/>
                    <p:nvPr/>
                  </p:nvSpPr>
                  <p:spPr>
                    <a:xfrm>
                      <a:off x="0" y="-1"/>
                      <a:ext cx="267037" cy="267039"/>
                    </a:xfrm>
                    <a:prstGeom prst="ellips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299" name="Line"/>
                    <p:cNvSpPr/>
                    <p:nvPr/>
                  </p:nvSpPr>
                  <p:spPr>
                    <a:xfrm flipV="1">
                      <a:off x="133541" y="70615"/>
                      <a:ext cx="77062" cy="71720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300" name="Line"/>
                    <p:cNvSpPr/>
                    <p:nvPr/>
                  </p:nvSpPr>
                  <p:spPr>
                    <a:xfrm flipH="1" flipV="1">
                      <a:off x="72591" y="112935"/>
                      <a:ext cx="60952" cy="29289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301" name="Circle"/>
                    <p:cNvSpPr/>
                    <p:nvPr/>
                  </p:nvSpPr>
                  <p:spPr>
                    <a:xfrm>
                      <a:off x="127167" y="135498"/>
                      <a:ext cx="12701" cy="12701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sp>
                <p:nvSpPr>
                  <p:cNvPr id="303" name="Rectangle"/>
                  <p:cNvSpPr/>
                  <p:nvPr/>
                </p:nvSpPr>
                <p:spPr>
                  <a:xfrm>
                    <a:off x="178673" y="-1"/>
                    <a:ext cx="139030" cy="254497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304" name="Rectangle"/>
                  <p:cNvSpPr/>
                  <p:nvPr/>
                </p:nvSpPr>
                <p:spPr>
                  <a:xfrm>
                    <a:off x="178673" y="801563"/>
                    <a:ext cx="139030" cy="254498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</p:grpSp>
            <p:grpSp>
              <p:nvGrpSpPr>
                <p:cNvPr id="316" name="Group"/>
                <p:cNvGrpSpPr/>
                <p:nvPr/>
              </p:nvGrpSpPr>
              <p:grpSpPr>
                <a:xfrm>
                  <a:off x="2128654" y="1270852"/>
                  <a:ext cx="496379" cy="1056061"/>
                  <a:chOff x="0" y="0"/>
                  <a:chExt cx="496377" cy="1056060"/>
                </a:xfrm>
              </p:grpSpPr>
              <p:grpSp>
                <p:nvGrpSpPr>
                  <p:cNvPr id="308" name="Ω"/>
                  <p:cNvGrpSpPr/>
                  <p:nvPr/>
                </p:nvGrpSpPr>
                <p:grpSpPr>
                  <a:xfrm>
                    <a:off x="0" y="279063"/>
                    <a:ext cx="496378" cy="497935"/>
                    <a:chOff x="0" y="0"/>
                    <a:chExt cx="496377" cy="497933"/>
                  </a:xfrm>
                </p:grpSpPr>
                <p:sp>
                  <p:nvSpPr>
                    <p:cNvPr id="306" name="Rounded Rectangle"/>
                    <p:cNvSpPr/>
                    <p:nvPr/>
                  </p:nvSpPr>
                  <p:spPr>
                    <a:xfrm>
                      <a:off x="0" y="0"/>
                      <a:ext cx="496378" cy="497934"/>
                    </a:xfrm>
                    <a:prstGeom prst="roundRect">
                      <a:avLst>
                        <a:gd name="adj" fmla="val 29117"/>
                      </a:avLst>
                    </a:prstGeom>
                    <a:solidFill>
                      <a:srgbClr val="D6D5D5"/>
                    </a:solidFill>
                    <a:ln w="127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pPr>
                    </a:p>
                  </p:txBody>
                </p:sp>
                <p:sp>
                  <p:nvSpPr>
                    <p:cNvPr id="307" name="Ω"/>
                    <p:cNvSpPr txBox="1"/>
                    <p:nvPr/>
                  </p:nvSpPr>
                  <p:spPr>
                    <a:xfrm>
                      <a:off x="48681" y="45766"/>
                      <a:ext cx="399015" cy="406401"/>
                    </a:xfrm>
                    <a:prstGeom prst="rect">
                      <a:avLst/>
                    </a:prstGeom>
                    <a:noFill/>
                    <a:ln w="12700" cap="flat">
                      <a:noFill/>
                      <a:miter lim="400000"/>
                    </a:ln>
                    <a:effectLst/>
                    <a:extLst>
                      <a:ext uri="{C572A759-6A51-4108-AA02-DFA0A04FC94B}">
                        <ma14:wrappingTextBoxFlag xmlns:ma14="http://schemas.microsoft.com/office/mac/drawingml/2011/main" val="1"/>
                      </a:ext>
                    </a:extLst>
                  </p:spPr>
                  <p:txBody>
                    <a:bodyPr wrap="square" lIns="203200" tIns="203200" rIns="203200" bIns="203200" numCol="1" anchor="ctr">
                      <a:spAutoFit/>
                    </a:bodyPr>
                    <a:lstStyle>
                      <a:lvl1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lvl1pPr>
                    </a:lstStyle>
                    <a:p>
                      <a:pPr/>
                      <a:r>
                        <a:t>Ω</a:t>
                      </a:r>
                    </a:p>
                  </p:txBody>
                </p:sp>
              </p:grpSp>
              <p:grpSp>
                <p:nvGrpSpPr>
                  <p:cNvPr id="313" name="Group"/>
                  <p:cNvGrpSpPr/>
                  <p:nvPr/>
                </p:nvGrpSpPr>
                <p:grpSpPr>
                  <a:xfrm>
                    <a:off x="114669" y="394511"/>
                    <a:ext cx="267037" cy="267039"/>
                    <a:chOff x="0" y="0"/>
                    <a:chExt cx="267036" cy="267038"/>
                  </a:xfrm>
                </p:grpSpPr>
                <p:sp>
                  <p:nvSpPr>
                    <p:cNvPr id="309" name="Circle"/>
                    <p:cNvSpPr/>
                    <p:nvPr/>
                  </p:nvSpPr>
                  <p:spPr>
                    <a:xfrm>
                      <a:off x="0" y="-1"/>
                      <a:ext cx="267037" cy="267039"/>
                    </a:xfrm>
                    <a:prstGeom prst="ellips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310" name="Line"/>
                    <p:cNvSpPr/>
                    <p:nvPr/>
                  </p:nvSpPr>
                  <p:spPr>
                    <a:xfrm flipV="1">
                      <a:off x="133541" y="70615"/>
                      <a:ext cx="77062" cy="71720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311" name="Line"/>
                    <p:cNvSpPr/>
                    <p:nvPr/>
                  </p:nvSpPr>
                  <p:spPr>
                    <a:xfrm flipH="1" flipV="1">
                      <a:off x="72591" y="112935"/>
                      <a:ext cx="60952" cy="29289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312" name="Circle"/>
                    <p:cNvSpPr/>
                    <p:nvPr/>
                  </p:nvSpPr>
                  <p:spPr>
                    <a:xfrm>
                      <a:off x="127167" y="135498"/>
                      <a:ext cx="12701" cy="12701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sp>
                <p:nvSpPr>
                  <p:cNvPr id="314" name="Rectangle"/>
                  <p:cNvSpPr/>
                  <p:nvPr/>
                </p:nvSpPr>
                <p:spPr>
                  <a:xfrm>
                    <a:off x="178673" y="-1"/>
                    <a:ext cx="139030" cy="254497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315" name="Rectangle"/>
                  <p:cNvSpPr/>
                  <p:nvPr/>
                </p:nvSpPr>
                <p:spPr>
                  <a:xfrm>
                    <a:off x="178673" y="801563"/>
                    <a:ext cx="139030" cy="254498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</p:grpSp>
          </p:grpSp>
          <p:grpSp>
            <p:nvGrpSpPr>
              <p:cNvPr id="406" name="Group"/>
              <p:cNvGrpSpPr/>
              <p:nvPr/>
            </p:nvGrpSpPr>
            <p:grpSpPr>
              <a:xfrm>
                <a:off x="4084055" y="303097"/>
                <a:ext cx="2625032" cy="2326914"/>
                <a:chOff x="0" y="0"/>
                <a:chExt cx="2625031" cy="2326912"/>
              </a:xfrm>
            </p:grpSpPr>
            <p:grpSp>
              <p:nvGrpSpPr>
                <p:cNvPr id="328" name="Group"/>
                <p:cNvGrpSpPr/>
                <p:nvPr/>
              </p:nvGrpSpPr>
              <p:grpSpPr>
                <a:xfrm>
                  <a:off x="0" y="0"/>
                  <a:ext cx="496378" cy="1056061"/>
                  <a:chOff x="0" y="0"/>
                  <a:chExt cx="496377" cy="1056060"/>
                </a:xfrm>
              </p:grpSpPr>
              <p:grpSp>
                <p:nvGrpSpPr>
                  <p:cNvPr id="320" name="Ω"/>
                  <p:cNvGrpSpPr/>
                  <p:nvPr/>
                </p:nvGrpSpPr>
                <p:grpSpPr>
                  <a:xfrm>
                    <a:off x="0" y="279063"/>
                    <a:ext cx="496378" cy="497935"/>
                    <a:chOff x="0" y="0"/>
                    <a:chExt cx="496377" cy="497933"/>
                  </a:xfrm>
                </p:grpSpPr>
                <p:sp>
                  <p:nvSpPr>
                    <p:cNvPr id="318" name="Rounded Rectangle"/>
                    <p:cNvSpPr/>
                    <p:nvPr/>
                  </p:nvSpPr>
                  <p:spPr>
                    <a:xfrm>
                      <a:off x="0" y="0"/>
                      <a:ext cx="496378" cy="497934"/>
                    </a:xfrm>
                    <a:prstGeom prst="roundRect">
                      <a:avLst>
                        <a:gd name="adj" fmla="val 29117"/>
                      </a:avLst>
                    </a:prstGeom>
                    <a:solidFill>
                      <a:srgbClr val="D6D5D5"/>
                    </a:solidFill>
                    <a:ln w="127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pPr>
                    </a:p>
                  </p:txBody>
                </p:sp>
                <p:sp>
                  <p:nvSpPr>
                    <p:cNvPr id="319" name="Ω"/>
                    <p:cNvSpPr txBox="1"/>
                    <p:nvPr/>
                  </p:nvSpPr>
                  <p:spPr>
                    <a:xfrm>
                      <a:off x="48681" y="45766"/>
                      <a:ext cx="399015" cy="406401"/>
                    </a:xfrm>
                    <a:prstGeom prst="rect">
                      <a:avLst/>
                    </a:prstGeom>
                    <a:noFill/>
                    <a:ln w="12700" cap="flat">
                      <a:noFill/>
                      <a:miter lim="400000"/>
                    </a:ln>
                    <a:effectLst/>
                    <a:extLst>
                      <a:ext uri="{C572A759-6A51-4108-AA02-DFA0A04FC94B}">
                        <ma14:wrappingTextBoxFlag xmlns:ma14="http://schemas.microsoft.com/office/mac/drawingml/2011/main" val="1"/>
                      </a:ext>
                    </a:extLst>
                  </p:spPr>
                  <p:txBody>
                    <a:bodyPr wrap="square" lIns="203200" tIns="203200" rIns="203200" bIns="203200" numCol="1" anchor="ctr">
                      <a:spAutoFit/>
                    </a:bodyPr>
                    <a:lstStyle>
                      <a:lvl1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lvl1pPr>
                    </a:lstStyle>
                    <a:p>
                      <a:pPr/>
                      <a:r>
                        <a:t>Ω</a:t>
                      </a:r>
                    </a:p>
                  </p:txBody>
                </p:sp>
              </p:grpSp>
              <p:grpSp>
                <p:nvGrpSpPr>
                  <p:cNvPr id="325" name="Group"/>
                  <p:cNvGrpSpPr/>
                  <p:nvPr/>
                </p:nvGrpSpPr>
                <p:grpSpPr>
                  <a:xfrm>
                    <a:off x="114669" y="394511"/>
                    <a:ext cx="267037" cy="267039"/>
                    <a:chOff x="0" y="0"/>
                    <a:chExt cx="267036" cy="267038"/>
                  </a:xfrm>
                </p:grpSpPr>
                <p:sp>
                  <p:nvSpPr>
                    <p:cNvPr id="321" name="Circle"/>
                    <p:cNvSpPr/>
                    <p:nvPr/>
                  </p:nvSpPr>
                  <p:spPr>
                    <a:xfrm>
                      <a:off x="0" y="-1"/>
                      <a:ext cx="267037" cy="267039"/>
                    </a:xfrm>
                    <a:prstGeom prst="ellips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322" name="Line"/>
                    <p:cNvSpPr/>
                    <p:nvPr/>
                  </p:nvSpPr>
                  <p:spPr>
                    <a:xfrm flipV="1">
                      <a:off x="133541" y="70615"/>
                      <a:ext cx="77062" cy="71720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323" name="Line"/>
                    <p:cNvSpPr/>
                    <p:nvPr/>
                  </p:nvSpPr>
                  <p:spPr>
                    <a:xfrm flipH="1" flipV="1">
                      <a:off x="72591" y="112935"/>
                      <a:ext cx="60952" cy="29289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324" name="Circle"/>
                    <p:cNvSpPr/>
                    <p:nvPr/>
                  </p:nvSpPr>
                  <p:spPr>
                    <a:xfrm>
                      <a:off x="127167" y="135498"/>
                      <a:ext cx="12701" cy="12701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sp>
                <p:nvSpPr>
                  <p:cNvPr id="326" name="Rectangle"/>
                  <p:cNvSpPr/>
                  <p:nvPr/>
                </p:nvSpPr>
                <p:spPr>
                  <a:xfrm>
                    <a:off x="178673" y="-1"/>
                    <a:ext cx="139030" cy="254497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327" name="Rectangle"/>
                  <p:cNvSpPr/>
                  <p:nvPr/>
                </p:nvSpPr>
                <p:spPr>
                  <a:xfrm>
                    <a:off x="178673" y="801563"/>
                    <a:ext cx="139030" cy="254498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</p:grpSp>
            <p:grpSp>
              <p:nvGrpSpPr>
                <p:cNvPr id="339" name="Group"/>
                <p:cNvGrpSpPr/>
                <p:nvPr/>
              </p:nvGrpSpPr>
              <p:grpSpPr>
                <a:xfrm>
                  <a:off x="709550" y="0"/>
                  <a:ext cx="496379" cy="1056061"/>
                  <a:chOff x="0" y="0"/>
                  <a:chExt cx="496377" cy="1056060"/>
                </a:xfrm>
              </p:grpSpPr>
              <p:grpSp>
                <p:nvGrpSpPr>
                  <p:cNvPr id="331" name="Ω"/>
                  <p:cNvGrpSpPr/>
                  <p:nvPr/>
                </p:nvGrpSpPr>
                <p:grpSpPr>
                  <a:xfrm>
                    <a:off x="0" y="279063"/>
                    <a:ext cx="496378" cy="497935"/>
                    <a:chOff x="0" y="0"/>
                    <a:chExt cx="496377" cy="497933"/>
                  </a:xfrm>
                </p:grpSpPr>
                <p:sp>
                  <p:nvSpPr>
                    <p:cNvPr id="329" name="Rounded Rectangle"/>
                    <p:cNvSpPr/>
                    <p:nvPr/>
                  </p:nvSpPr>
                  <p:spPr>
                    <a:xfrm>
                      <a:off x="0" y="0"/>
                      <a:ext cx="496378" cy="497934"/>
                    </a:xfrm>
                    <a:prstGeom prst="roundRect">
                      <a:avLst>
                        <a:gd name="adj" fmla="val 29117"/>
                      </a:avLst>
                    </a:prstGeom>
                    <a:solidFill>
                      <a:srgbClr val="D6D5D5"/>
                    </a:solidFill>
                    <a:ln w="127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pPr>
                    </a:p>
                  </p:txBody>
                </p:sp>
                <p:sp>
                  <p:nvSpPr>
                    <p:cNvPr id="330" name="Ω"/>
                    <p:cNvSpPr txBox="1"/>
                    <p:nvPr/>
                  </p:nvSpPr>
                  <p:spPr>
                    <a:xfrm>
                      <a:off x="48681" y="45766"/>
                      <a:ext cx="399015" cy="406401"/>
                    </a:xfrm>
                    <a:prstGeom prst="rect">
                      <a:avLst/>
                    </a:prstGeom>
                    <a:noFill/>
                    <a:ln w="12700" cap="flat">
                      <a:noFill/>
                      <a:miter lim="400000"/>
                    </a:ln>
                    <a:effectLst/>
                    <a:extLst>
                      <a:ext uri="{C572A759-6A51-4108-AA02-DFA0A04FC94B}">
                        <ma14:wrappingTextBoxFlag xmlns:ma14="http://schemas.microsoft.com/office/mac/drawingml/2011/main" val="1"/>
                      </a:ext>
                    </a:extLst>
                  </p:spPr>
                  <p:txBody>
                    <a:bodyPr wrap="square" lIns="203200" tIns="203200" rIns="203200" bIns="203200" numCol="1" anchor="ctr">
                      <a:spAutoFit/>
                    </a:bodyPr>
                    <a:lstStyle>
                      <a:lvl1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lvl1pPr>
                    </a:lstStyle>
                    <a:p>
                      <a:pPr/>
                      <a:r>
                        <a:t>Ω</a:t>
                      </a:r>
                    </a:p>
                  </p:txBody>
                </p:sp>
              </p:grpSp>
              <p:grpSp>
                <p:nvGrpSpPr>
                  <p:cNvPr id="336" name="Group"/>
                  <p:cNvGrpSpPr/>
                  <p:nvPr/>
                </p:nvGrpSpPr>
                <p:grpSpPr>
                  <a:xfrm>
                    <a:off x="114669" y="394511"/>
                    <a:ext cx="267037" cy="267039"/>
                    <a:chOff x="0" y="0"/>
                    <a:chExt cx="267036" cy="267038"/>
                  </a:xfrm>
                </p:grpSpPr>
                <p:sp>
                  <p:nvSpPr>
                    <p:cNvPr id="332" name="Circle"/>
                    <p:cNvSpPr/>
                    <p:nvPr/>
                  </p:nvSpPr>
                  <p:spPr>
                    <a:xfrm>
                      <a:off x="0" y="-1"/>
                      <a:ext cx="267037" cy="267039"/>
                    </a:xfrm>
                    <a:prstGeom prst="ellips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333" name="Line"/>
                    <p:cNvSpPr/>
                    <p:nvPr/>
                  </p:nvSpPr>
                  <p:spPr>
                    <a:xfrm flipV="1">
                      <a:off x="133541" y="70615"/>
                      <a:ext cx="77062" cy="71720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334" name="Line"/>
                    <p:cNvSpPr/>
                    <p:nvPr/>
                  </p:nvSpPr>
                  <p:spPr>
                    <a:xfrm flipH="1" flipV="1">
                      <a:off x="72591" y="112935"/>
                      <a:ext cx="60952" cy="29289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335" name="Circle"/>
                    <p:cNvSpPr/>
                    <p:nvPr/>
                  </p:nvSpPr>
                  <p:spPr>
                    <a:xfrm>
                      <a:off x="127167" y="135498"/>
                      <a:ext cx="12701" cy="12701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sp>
                <p:nvSpPr>
                  <p:cNvPr id="337" name="Rectangle"/>
                  <p:cNvSpPr/>
                  <p:nvPr/>
                </p:nvSpPr>
                <p:spPr>
                  <a:xfrm>
                    <a:off x="178673" y="-1"/>
                    <a:ext cx="139030" cy="254497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338" name="Rectangle"/>
                  <p:cNvSpPr/>
                  <p:nvPr/>
                </p:nvSpPr>
                <p:spPr>
                  <a:xfrm>
                    <a:off x="178673" y="801563"/>
                    <a:ext cx="139030" cy="254498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</p:grpSp>
            <p:grpSp>
              <p:nvGrpSpPr>
                <p:cNvPr id="350" name="Group"/>
                <p:cNvGrpSpPr/>
                <p:nvPr/>
              </p:nvGrpSpPr>
              <p:grpSpPr>
                <a:xfrm>
                  <a:off x="1419102" y="0"/>
                  <a:ext cx="496379" cy="1056061"/>
                  <a:chOff x="0" y="0"/>
                  <a:chExt cx="496378" cy="1056060"/>
                </a:xfrm>
              </p:grpSpPr>
              <p:grpSp>
                <p:nvGrpSpPr>
                  <p:cNvPr id="342" name="Ω"/>
                  <p:cNvGrpSpPr/>
                  <p:nvPr/>
                </p:nvGrpSpPr>
                <p:grpSpPr>
                  <a:xfrm>
                    <a:off x="0" y="279063"/>
                    <a:ext cx="496379" cy="497935"/>
                    <a:chOff x="0" y="0"/>
                    <a:chExt cx="496378" cy="497933"/>
                  </a:xfrm>
                </p:grpSpPr>
                <p:sp>
                  <p:nvSpPr>
                    <p:cNvPr id="340" name="Rounded Rectangle"/>
                    <p:cNvSpPr/>
                    <p:nvPr/>
                  </p:nvSpPr>
                  <p:spPr>
                    <a:xfrm>
                      <a:off x="0" y="0"/>
                      <a:ext cx="496379" cy="497934"/>
                    </a:xfrm>
                    <a:prstGeom prst="roundRect">
                      <a:avLst>
                        <a:gd name="adj" fmla="val 29117"/>
                      </a:avLst>
                    </a:prstGeom>
                    <a:solidFill>
                      <a:srgbClr val="D6D5D5"/>
                    </a:solidFill>
                    <a:ln w="127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pPr>
                    </a:p>
                  </p:txBody>
                </p:sp>
                <p:sp>
                  <p:nvSpPr>
                    <p:cNvPr id="341" name="Ω"/>
                    <p:cNvSpPr txBox="1"/>
                    <p:nvPr/>
                  </p:nvSpPr>
                  <p:spPr>
                    <a:xfrm>
                      <a:off x="48681" y="45766"/>
                      <a:ext cx="399016" cy="406401"/>
                    </a:xfrm>
                    <a:prstGeom prst="rect">
                      <a:avLst/>
                    </a:prstGeom>
                    <a:noFill/>
                    <a:ln w="12700" cap="flat">
                      <a:noFill/>
                      <a:miter lim="400000"/>
                    </a:ln>
                    <a:effectLst/>
                    <a:extLst>
                      <a:ext uri="{C572A759-6A51-4108-AA02-DFA0A04FC94B}">
                        <ma14:wrappingTextBoxFlag xmlns:ma14="http://schemas.microsoft.com/office/mac/drawingml/2011/main" val="1"/>
                      </a:ext>
                    </a:extLst>
                  </p:spPr>
                  <p:txBody>
                    <a:bodyPr wrap="square" lIns="203200" tIns="203200" rIns="203200" bIns="203200" numCol="1" anchor="ctr">
                      <a:spAutoFit/>
                    </a:bodyPr>
                    <a:lstStyle>
                      <a:lvl1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lvl1pPr>
                    </a:lstStyle>
                    <a:p>
                      <a:pPr/>
                      <a:r>
                        <a:t>Ω</a:t>
                      </a:r>
                    </a:p>
                  </p:txBody>
                </p:sp>
              </p:grpSp>
              <p:grpSp>
                <p:nvGrpSpPr>
                  <p:cNvPr id="347" name="Group"/>
                  <p:cNvGrpSpPr/>
                  <p:nvPr/>
                </p:nvGrpSpPr>
                <p:grpSpPr>
                  <a:xfrm>
                    <a:off x="114669" y="394511"/>
                    <a:ext cx="267039" cy="267039"/>
                    <a:chOff x="0" y="0"/>
                    <a:chExt cx="267037" cy="267038"/>
                  </a:xfrm>
                </p:grpSpPr>
                <p:sp>
                  <p:nvSpPr>
                    <p:cNvPr id="343" name="Circle"/>
                    <p:cNvSpPr/>
                    <p:nvPr/>
                  </p:nvSpPr>
                  <p:spPr>
                    <a:xfrm>
                      <a:off x="-1" y="-1"/>
                      <a:ext cx="267039" cy="267039"/>
                    </a:xfrm>
                    <a:prstGeom prst="ellips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344" name="Line"/>
                    <p:cNvSpPr/>
                    <p:nvPr/>
                  </p:nvSpPr>
                  <p:spPr>
                    <a:xfrm flipV="1">
                      <a:off x="133542" y="70615"/>
                      <a:ext cx="77062" cy="71720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345" name="Line"/>
                    <p:cNvSpPr/>
                    <p:nvPr/>
                  </p:nvSpPr>
                  <p:spPr>
                    <a:xfrm flipH="1" flipV="1">
                      <a:off x="72592" y="112935"/>
                      <a:ext cx="60952" cy="29289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346" name="Circle"/>
                    <p:cNvSpPr/>
                    <p:nvPr/>
                  </p:nvSpPr>
                  <p:spPr>
                    <a:xfrm>
                      <a:off x="127168" y="135498"/>
                      <a:ext cx="12701" cy="12701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sp>
                <p:nvSpPr>
                  <p:cNvPr id="348" name="Rectangle"/>
                  <p:cNvSpPr/>
                  <p:nvPr/>
                </p:nvSpPr>
                <p:spPr>
                  <a:xfrm>
                    <a:off x="178673" y="-1"/>
                    <a:ext cx="139030" cy="254497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349" name="Rectangle"/>
                  <p:cNvSpPr/>
                  <p:nvPr/>
                </p:nvSpPr>
                <p:spPr>
                  <a:xfrm>
                    <a:off x="178673" y="801563"/>
                    <a:ext cx="139030" cy="254498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</p:grpSp>
            <p:grpSp>
              <p:nvGrpSpPr>
                <p:cNvPr id="361" name="Group"/>
                <p:cNvGrpSpPr/>
                <p:nvPr/>
              </p:nvGrpSpPr>
              <p:grpSpPr>
                <a:xfrm>
                  <a:off x="0" y="1267159"/>
                  <a:ext cx="496378" cy="1056062"/>
                  <a:chOff x="0" y="0"/>
                  <a:chExt cx="496377" cy="1056061"/>
                </a:xfrm>
              </p:grpSpPr>
              <p:grpSp>
                <p:nvGrpSpPr>
                  <p:cNvPr id="353" name="Ω"/>
                  <p:cNvGrpSpPr/>
                  <p:nvPr/>
                </p:nvGrpSpPr>
                <p:grpSpPr>
                  <a:xfrm>
                    <a:off x="0" y="279063"/>
                    <a:ext cx="496378" cy="497936"/>
                    <a:chOff x="0" y="0"/>
                    <a:chExt cx="496377" cy="497934"/>
                  </a:xfrm>
                </p:grpSpPr>
                <p:sp>
                  <p:nvSpPr>
                    <p:cNvPr id="351" name="Rounded Rectangle"/>
                    <p:cNvSpPr/>
                    <p:nvPr/>
                  </p:nvSpPr>
                  <p:spPr>
                    <a:xfrm>
                      <a:off x="0" y="0"/>
                      <a:ext cx="496378" cy="497935"/>
                    </a:xfrm>
                    <a:prstGeom prst="roundRect">
                      <a:avLst>
                        <a:gd name="adj" fmla="val 29117"/>
                      </a:avLst>
                    </a:prstGeom>
                    <a:solidFill>
                      <a:srgbClr val="D6D5D5"/>
                    </a:solidFill>
                    <a:ln w="127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pPr>
                    </a:p>
                  </p:txBody>
                </p:sp>
                <p:sp>
                  <p:nvSpPr>
                    <p:cNvPr id="352" name="Ω"/>
                    <p:cNvSpPr txBox="1"/>
                    <p:nvPr/>
                  </p:nvSpPr>
                  <p:spPr>
                    <a:xfrm>
                      <a:off x="48681" y="45767"/>
                      <a:ext cx="399015" cy="406401"/>
                    </a:xfrm>
                    <a:prstGeom prst="rect">
                      <a:avLst/>
                    </a:prstGeom>
                    <a:noFill/>
                    <a:ln w="12700" cap="flat">
                      <a:noFill/>
                      <a:miter lim="400000"/>
                    </a:ln>
                    <a:effectLst/>
                    <a:extLst>
                      <a:ext uri="{C572A759-6A51-4108-AA02-DFA0A04FC94B}">
                        <ma14:wrappingTextBoxFlag xmlns:ma14="http://schemas.microsoft.com/office/mac/drawingml/2011/main" val="1"/>
                      </a:ext>
                    </a:extLst>
                  </p:spPr>
                  <p:txBody>
                    <a:bodyPr wrap="square" lIns="203200" tIns="203200" rIns="203200" bIns="203200" numCol="1" anchor="ctr">
                      <a:spAutoFit/>
                    </a:bodyPr>
                    <a:lstStyle>
                      <a:lvl1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lvl1pPr>
                    </a:lstStyle>
                    <a:p>
                      <a:pPr/>
                      <a:r>
                        <a:t>Ω</a:t>
                      </a:r>
                    </a:p>
                  </p:txBody>
                </p:sp>
              </p:grpSp>
              <p:grpSp>
                <p:nvGrpSpPr>
                  <p:cNvPr id="358" name="Group"/>
                  <p:cNvGrpSpPr/>
                  <p:nvPr/>
                </p:nvGrpSpPr>
                <p:grpSpPr>
                  <a:xfrm>
                    <a:off x="114669" y="394512"/>
                    <a:ext cx="267037" cy="267039"/>
                    <a:chOff x="0" y="0"/>
                    <a:chExt cx="267036" cy="267037"/>
                  </a:xfrm>
                </p:grpSpPr>
                <p:sp>
                  <p:nvSpPr>
                    <p:cNvPr id="354" name="Circle"/>
                    <p:cNvSpPr/>
                    <p:nvPr/>
                  </p:nvSpPr>
                  <p:spPr>
                    <a:xfrm>
                      <a:off x="0" y="0"/>
                      <a:ext cx="267037" cy="267038"/>
                    </a:xfrm>
                    <a:prstGeom prst="ellips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355" name="Line"/>
                    <p:cNvSpPr/>
                    <p:nvPr/>
                  </p:nvSpPr>
                  <p:spPr>
                    <a:xfrm flipV="1">
                      <a:off x="133541" y="70615"/>
                      <a:ext cx="77062" cy="71720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356" name="Line"/>
                    <p:cNvSpPr/>
                    <p:nvPr/>
                  </p:nvSpPr>
                  <p:spPr>
                    <a:xfrm flipH="1" flipV="1">
                      <a:off x="72591" y="112935"/>
                      <a:ext cx="60952" cy="29289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357" name="Circle"/>
                    <p:cNvSpPr/>
                    <p:nvPr/>
                  </p:nvSpPr>
                  <p:spPr>
                    <a:xfrm>
                      <a:off x="127167" y="135498"/>
                      <a:ext cx="12701" cy="12701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sp>
                <p:nvSpPr>
                  <p:cNvPr id="359" name="Rectangle"/>
                  <p:cNvSpPr/>
                  <p:nvPr/>
                </p:nvSpPr>
                <p:spPr>
                  <a:xfrm>
                    <a:off x="178673" y="-1"/>
                    <a:ext cx="139030" cy="254497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360" name="Rectangle"/>
                  <p:cNvSpPr/>
                  <p:nvPr/>
                </p:nvSpPr>
                <p:spPr>
                  <a:xfrm>
                    <a:off x="178673" y="801564"/>
                    <a:ext cx="139030" cy="254498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</p:grpSp>
            <p:grpSp>
              <p:nvGrpSpPr>
                <p:cNvPr id="372" name="Group"/>
                <p:cNvGrpSpPr/>
                <p:nvPr/>
              </p:nvGrpSpPr>
              <p:grpSpPr>
                <a:xfrm>
                  <a:off x="709550" y="1267159"/>
                  <a:ext cx="496379" cy="1056062"/>
                  <a:chOff x="0" y="0"/>
                  <a:chExt cx="496377" cy="1056061"/>
                </a:xfrm>
              </p:grpSpPr>
              <p:grpSp>
                <p:nvGrpSpPr>
                  <p:cNvPr id="364" name="Ω"/>
                  <p:cNvGrpSpPr/>
                  <p:nvPr/>
                </p:nvGrpSpPr>
                <p:grpSpPr>
                  <a:xfrm>
                    <a:off x="0" y="279063"/>
                    <a:ext cx="496378" cy="497936"/>
                    <a:chOff x="0" y="0"/>
                    <a:chExt cx="496377" cy="497934"/>
                  </a:xfrm>
                </p:grpSpPr>
                <p:sp>
                  <p:nvSpPr>
                    <p:cNvPr id="362" name="Rounded Rectangle"/>
                    <p:cNvSpPr/>
                    <p:nvPr/>
                  </p:nvSpPr>
                  <p:spPr>
                    <a:xfrm>
                      <a:off x="0" y="0"/>
                      <a:ext cx="496378" cy="497935"/>
                    </a:xfrm>
                    <a:prstGeom prst="roundRect">
                      <a:avLst>
                        <a:gd name="adj" fmla="val 29117"/>
                      </a:avLst>
                    </a:prstGeom>
                    <a:solidFill>
                      <a:srgbClr val="D6D5D5"/>
                    </a:solidFill>
                    <a:ln w="127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pPr>
                    </a:p>
                  </p:txBody>
                </p:sp>
                <p:sp>
                  <p:nvSpPr>
                    <p:cNvPr id="363" name="Ω"/>
                    <p:cNvSpPr txBox="1"/>
                    <p:nvPr/>
                  </p:nvSpPr>
                  <p:spPr>
                    <a:xfrm>
                      <a:off x="48681" y="45767"/>
                      <a:ext cx="399015" cy="406401"/>
                    </a:xfrm>
                    <a:prstGeom prst="rect">
                      <a:avLst/>
                    </a:prstGeom>
                    <a:noFill/>
                    <a:ln w="12700" cap="flat">
                      <a:noFill/>
                      <a:miter lim="400000"/>
                    </a:ln>
                    <a:effectLst/>
                    <a:extLst>
                      <a:ext uri="{C572A759-6A51-4108-AA02-DFA0A04FC94B}">
                        <ma14:wrappingTextBoxFlag xmlns:ma14="http://schemas.microsoft.com/office/mac/drawingml/2011/main" val="1"/>
                      </a:ext>
                    </a:extLst>
                  </p:spPr>
                  <p:txBody>
                    <a:bodyPr wrap="square" lIns="203200" tIns="203200" rIns="203200" bIns="203200" numCol="1" anchor="ctr">
                      <a:spAutoFit/>
                    </a:bodyPr>
                    <a:lstStyle>
                      <a:lvl1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lvl1pPr>
                    </a:lstStyle>
                    <a:p>
                      <a:pPr/>
                      <a:r>
                        <a:t>Ω</a:t>
                      </a:r>
                    </a:p>
                  </p:txBody>
                </p:sp>
              </p:grpSp>
              <p:grpSp>
                <p:nvGrpSpPr>
                  <p:cNvPr id="369" name="Group"/>
                  <p:cNvGrpSpPr/>
                  <p:nvPr/>
                </p:nvGrpSpPr>
                <p:grpSpPr>
                  <a:xfrm>
                    <a:off x="114669" y="394512"/>
                    <a:ext cx="267037" cy="267039"/>
                    <a:chOff x="0" y="0"/>
                    <a:chExt cx="267036" cy="267037"/>
                  </a:xfrm>
                </p:grpSpPr>
                <p:sp>
                  <p:nvSpPr>
                    <p:cNvPr id="365" name="Circle"/>
                    <p:cNvSpPr/>
                    <p:nvPr/>
                  </p:nvSpPr>
                  <p:spPr>
                    <a:xfrm>
                      <a:off x="0" y="0"/>
                      <a:ext cx="267037" cy="267038"/>
                    </a:xfrm>
                    <a:prstGeom prst="ellips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366" name="Line"/>
                    <p:cNvSpPr/>
                    <p:nvPr/>
                  </p:nvSpPr>
                  <p:spPr>
                    <a:xfrm flipV="1">
                      <a:off x="133541" y="70615"/>
                      <a:ext cx="77062" cy="71720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367" name="Line"/>
                    <p:cNvSpPr/>
                    <p:nvPr/>
                  </p:nvSpPr>
                  <p:spPr>
                    <a:xfrm flipH="1" flipV="1">
                      <a:off x="72591" y="112935"/>
                      <a:ext cx="60952" cy="29289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368" name="Circle"/>
                    <p:cNvSpPr/>
                    <p:nvPr/>
                  </p:nvSpPr>
                  <p:spPr>
                    <a:xfrm>
                      <a:off x="127167" y="135498"/>
                      <a:ext cx="12701" cy="12701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sp>
                <p:nvSpPr>
                  <p:cNvPr id="370" name="Rectangle"/>
                  <p:cNvSpPr/>
                  <p:nvPr/>
                </p:nvSpPr>
                <p:spPr>
                  <a:xfrm>
                    <a:off x="178673" y="-1"/>
                    <a:ext cx="139030" cy="254497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371" name="Rectangle"/>
                  <p:cNvSpPr/>
                  <p:nvPr/>
                </p:nvSpPr>
                <p:spPr>
                  <a:xfrm>
                    <a:off x="178673" y="801564"/>
                    <a:ext cx="139030" cy="254498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</p:grpSp>
            <p:grpSp>
              <p:nvGrpSpPr>
                <p:cNvPr id="383" name="Group"/>
                <p:cNvGrpSpPr/>
                <p:nvPr/>
              </p:nvGrpSpPr>
              <p:grpSpPr>
                <a:xfrm>
                  <a:off x="1419102" y="1267159"/>
                  <a:ext cx="496379" cy="1056062"/>
                  <a:chOff x="0" y="0"/>
                  <a:chExt cx="496378" cy="1056061"/>
                </a:xfrm>
              </p:grpSpPr>
              <p:grpSp>
                <p:nvGrpSpPr>
                  <p:cNvPr id="375" name="Ω"/>
                  <p:cNvGrpSpPr/>
                  <p:nvPr/>
                </p:nvGrpSpPr>
                <p:grpSpPr>
                  <a:xfrm>
                    <a:off x="0" y="279063"/>
                    <a:ext cx="496379" cy="497936"/>
                    <a:chOff x="0" y="0"/>
                    <a:chExt cx="496378" cy="497934"/>
                  </a:xfrm>
                </p:grpSpPr>
                <p:sp>
                  <p:nvSpPr>
                    <p:cNvPr id="373" name="Rounded Rectangle"/>
                    <p:cNvSpPr/>
                    <p:nvPr/>
                  </p:nvSpPr>
                  <p:spPr>
                    <a:xfrm>
                      <a:off x="0" y="0"/>
                      <a:ext cx="496379" cy="497935"/>
                    </a:xfrm>
                    <a:prstGeom prst="roundRect">
                      <a:avLst>
                        <a:gd name="adj" fmla="val 29117"/>
                      </a:avLst>
                    </a:prstGeom>
                    <a:solidFill>
                      <a:srgbClr val="D6D5D5"/>
                    </a:solidFill>
                    <a:ln w="127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pPr>
                    </a:p>
                  </p:txBody>
                </p:sp>
                <p:sp>
                  <p:nvSpPr>
                    <p:cNvPr id="374" name="Ω"/>
                    <p:cNvSpPr txBox="1"/>
                    <p:nvPr/>
                  </p:nvSpPr>
                  <p:spPr>
                    <a:xfrm>
                      <a:off x="48681" y="45767"/>
                      <a:ext cx="399016" cy="406401"/>
                    </a:xfrm>
                    <a:prstGeom prst="rect">
                      <a:avLst/>
                    </a:prstGeom>
                    <a:noFill/>
                    <a:ln w="12700" cap="flat">
                      <a:noFill/>
                      <a:miter lim="400000"/>
                    </a:ln>
                    <a:effectLst/>
                    <a:extLst>
                      <a:ext uri="{C572A759-6A51-4108-AA02-DFA0A04FC94B}">
                        <ma14:wrappingTextBoxFlag xmlns:ma14="http://schemas.microsoft.com/office/mac/drawingml/2011/main" val="1"/>
                      </a:ext>
                    </a:extLst>
                  </p:spPr>
                  <p:txBody>
                    <a:bodyPr wrap="square" lIns="203200" tIns="203200" rIns="203200" bIns="203200" numCol="1" anchor="ctr">
                      <a:spAutoFit/>
                    </a:bodyPr>
                    <a:lstStyle>
                      <a:lvl1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lvl1pPr>
                    </a:lstStyle>
                    <a:p>
                      <a:pPr/>
                      <a:r>
                        <a:t>Ω</a:t>
                      </a:r>
                    </a:p>
                  </p:txBody>
                </p:sp>
              </p:grpSp>
              <p:grpSp>
                <p:nvGrpSpPr>
                  <p:cNvPr id="380" name="Group"/>
                  <p:cNvGrpSpPr/>
                  <p:nvPr/>
                </p:nvGrpSpPr>
                <p:grpSpPr>
                  <a:xfrm>
                    <a:off x="114669" y="394512"/>
                    <a:ext cx="267039" cy="267039"/>
                    <a:chOff x="0" y="0"/>
                    <a:chExt cx="267037" cy="267037"/>
                  </a:xfrm>
                </p:grpSpPr>
                <p:sp>
                  <p:nvSpPr>
                    <p:cNvPr id="376" name="Circle"/>
                    <p:cNvSpPr/>
                    <p:nvPr/>
                  </p:nvSpPr>
                  <p:spPr>
                    <a:xfrm>
                      <a:off x="-1" y="0"/>
                      <a:ext cx="267039" cy="267038"/>
                    </a:xfrm>
                    <a:prstGeom prst="ellips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377" name="Line"/>
                    <p:cNvSpPr/>
                    <p:nvPr/>
                  </p:nvSpPr>
                  <p:spPr>
                    <a:xfrm flipV="1">
                      <a:off x="133542" y="70615"/>
                      <a:ext cx="77062" cy="71720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378" name="Line"/>
                    <p:cNvSpPr/>
                    <p:nvPr/>
                  </p:nvSpPr>
                  <p:spPr>
                    <a:xfrm flipH="1" flipV="1">
                      <a:off x="72592" y="112935"/>
                      <a:ext cx="60952" cy="29289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379" name="Circle"/>
                    <p:cNvSpPr/>
                    <p:nvPr/>
                  </p:nvSpPr>
                  <p:spPr>
                    <a:xfrm>
                      <a:off x="127168" y="135498"/>
                      <a:ext cx="12701" cy="12701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sp>
                <p:nvSpPr>
                  <p:cNvPr id="381" name="Rectangle"/>
                  <p:cNvSpPr/>
                  <p:nvPr/>
                </p:nvSpPr>
                <p:spPr>
                  <a:xfrm>
                    <a:off x="178673" y="-1"/>
                    <a:ext cx="139030" cy="254497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382" name="Rectangle"/>
                  <p:cNvSpPr/>
                  <p:nvPr/>
                </p:nvSpPr>
                <p:spPr>
                  <a:xfrm>
                    <a:off x="178673" y="801564"/>
                    <a:ext cx="139030" cy="254498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</p:grpSp>
            <p:grpSp>
              <p:nvGrpSpPr>
                <p:cNvPr id="394" name="Group"/>
                <p:cNvGrpSpPr/>
                <p:nvPr/>
              </p:nvGrpSpPr>
              <p:grpSpPr>
                <a:xfrm>
                  <a:off x="2128654" y="3692"/>
                  <a:ext cx="496378" cy="1056061"/>
                  <a:chOff x="0" y="0"/>
                  <a:chExt cx="496377" cy="1056060"/>
                </a:xfrm>
              </p:grpSpPr>
              <p:grpSp>
                <p:nvGrpSpPr>
                  <p:cNvPr id="386" name="Ω"/>
                  <p:cNvGrpSpPr/>
                  <p:nvPr/>
                </p:nvGrpSpPr>
                <p:grpSpPr>
                  <a:xfrm>
                    <a:off x="0" y="279063"/>
                    <a:ext cx="496378" cy="497935"/>
                    <a:chOff x="0" y="0"/>
                    <a:chExt cx="496377" cy="497933"/>
                  </a:xfrm>
                </p:grpSpPr>
                <p:sp>
                  <p:nvSpPr>
                    <p:cNvPr id="384" name="Rounded Rectangle"/>
                    <p:cNvSpPr/>
                    <p:nvPr/>
                  </p:nvSpPr>
                  <p:spPr>
                    <a:xfrm>
                      <a:off x="0" y="0"/>
                      <a:ext cx="496378" cy="497934"/>
                    </a:xfrm>
                    <a:prstGeom prst="roundRect">
                      <a:avLst>
                        <a:gd name="adj" fmla="val 29117"/>
                      </a:avLst>
                    </a:prstGeom>
                    <a:solidFill>
                      <a:srgbClr val="D6D5D5"/>
                    </a:solidFill>
                    <a:ln w="127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pPr>
                    </a:p>
                  </p:txBody>
                </p:sp>
                <p:sp>
                  <p:nvSpPr>
                    <p:cNvPr id="385" name="Ω"/>
                    <p:cNvSpPr txBox="1"/>
                    <p:nvPr/>
                  </p:nvSpPr>
                  <p:spPr>
                    <a:xfrm>
                      <a:off x="48681" y="45766"/>
                      <a:ext cx="399015" cy="406401"/>
                    </a:xfrm>
                    <a:prstGeom prst="rect">
                      <a:avLst/>
                    </a:prstGeom>
                    <a:noFill/>
                    <a:ln w="12700" cap="flat">
                      <a:noFill/>
                      <a:miter lim="400000"/>
                    </a:ln>
                    <a:effectLst/>
                    <a:extLst>
                      <a:ext uri="{C572A759-6A51-4108-AA02-DFA0A04FC94B}">
                        <ma14:wrappingTextBoxFlag xmlns:ma14="http://schemas.microsoft.com/office/mac/drawingml/2011/main" val="1"/>
                      </a:ext>
                    </a:extLst>
                  </p:spPr>
                  <p:txBody>
                    <a:bodyPr wrap="square" lIns="203200" tIns="203200" rIns="203200" bIns="203200" numCol="1" anchor="ctr">
                      <a:spAutoFit/>
                    </a:bodyPr>
                    <a:lstStyle>
                      <a:lvl1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lvl1pPr>
                    </a:lstStyle>
                    <a:p>
                      <a:pPr/>
                      <a:r>
                        <a:t>Ω</a:t>
                      </a:r>
                    </a:p>
                  </p:txBody>
                </p:sp>
              </p:grpSp>
              <p:grpSp>
                <p:nvGrpSpPr>
                  <p:cNvPr id="391" name="Group"/>
                  <p:cNvGrpSpPr/>
                  <p:nvPr/>
                </p:nvGrpSpPr>
                <p:grpSpPr>
                  <a:xfrm>
                    <a:off x="114669" y="394511"/>
                    <a:ext cx="267037" cy="267039"/>
                    <a:chOff x="0" y="0"/>
                    <a:chExt cx="267036" cy="267038"/>
                  </a:xfrm>
                </p:grpSpPr>
                <p:sp>
                  <p:nvSpPr>
                    <p:cNvPr id="387" name="Circle"/>
                    <p:cNvSpPr/>
                    <p:nvPr/>
                  </p:nvSpPr>
                  <p:spPr>
                    <a:xfrm>
                      <a:off x="0" y="-1"/>
                      <a:ext cx="267037" cy="267039"/>
                    </a:xfrm>
                    <a:prstGeom prst="ellips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388" name="Line"/>
                    <p:cNvSpPr/>
                    <p:nvPr/>
                  </p:nvSpPr>
                  <p:spPr>
                    <a:xfrm flipV="1">
                      <a:off x="133541" y="70615"/>
                      <a:ext cx="77062" cy="71720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389" name="Line"/>
                    <p:cNvSpPr/>
                    <p:nvPr/>
                  </p:nvSpPr>
                  <p:spPr>
                    <a:xfrm flipH="1" flipV="1">
                      <a:off x="72591" y="112935"/>
                      <a:ext cx="60952" cy="29289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390" name="Circle"/>
                    <p:cNvSpPr/>
                    <p:nvPr/>
                  </p:nvSpPr>
                  <p:spPr>
                    <a:xfrm>
                      <a:off x="127167" y="135498"/>
                      <a:ext cx="12701" cy="12701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sp>
                <p:nvSpPr>
                  <p:cNvPr id="392" name="Rectangle"/>
                  <p:cNvSpPr/>
                  <p:nvPr/>
                </p:nvSpPr>
                <p:spPr>
                  <a:xfrm>
                    <a:off x="178673" y="-1"/>
                    <a:ext cx="139030" cy="254497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393" name="Rectangle"/>
                  <p:cNvSpPr/>
                  <p:nvPr/>
                </p:nvSpPr>
                <p:spPr>
                  <a:xfrm>
                    <a:off x="178673" y="801563"/>
                    <a:ext cx="139030" cy="254498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</p:grpSp>
            <p:grpSp>
              <p:nvGrpSpPr>
                <p:cNvPr id="405" name="Group"/>
                <p:cNvGrpSpPr/>
                <p:nvPr/>
              </p:nvGrpSpPr>
              <p:grpSpPr>
                <a:xfrm>
                  <a:off x="2128654" y="1270852"/>
                  <a:ext cx="496378" cy="1056061"/>
                  <a:chOff x="0" y="0"/>
                  <a:chExt cx="496377" cy="1056060"/>
                </a:xfrm>
              </p:grpSpPr>
              <p:grpSp>
                <p:nvGrpSpPr>
                  <p:cNvPr id="397" name="Ω"/>
                  <p:cNvGrpSpPr/>
                  <p:nvPr/>
                </p:nvGrpSpPr>
                <p:grpSpPr>
                  <a:xfrm>
                    <a:off x="0" y="279063"/>
                    <a:ext cx="496378" cy="497935"/>
                    <a:chOff x="0" y="0"/>
                    <a:chExt cx="496377" cy="497933"/>
                  </a:xfrm>
                </p:grpSpPr>
                <p:sp>
                  <p:nvSpPr>
                    <p:cNvPr id="395" name="Rounded Rectangle"/>
                    <p:cNvSpPr/>
                    <p:nvPr/>
                  </p:nvSpPr>
                  <p:spPr>
                    <a:xfrm>
                      <a:off x="0" y="0"/>
                      <a:ext cx="496378" cy="497934"/>
                    </a:xfrm>
                    <a:prstGeom prst="roundRect">
                      <a:avLst>
                        <a:gd name="adj" fmla="val 29117"/>
                      </a:avLst>
                    </a:prstGeom>
                    <a:solidFill>
                      <a:srgbClr val="D6D5D5"/>
                    </a:solidFill>
                    <a:ln w="127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pPr>
                    </a:p>
                  </p:txBody>
                </p:sp>
                <p:sp>
                  <p:nvSpPr>
                    <p:cNvPr id="396" name="Ω"/>
                    <p:cNvSpPr txBox="1"/>
                    <p:nvPr/>
                  </p:nvSpPr>
                  <p:spPr>
                    <a:xfrm>
                      <a:off x="48681" y="45766"/>
                      <a:ext cx="399015" cy="406401"/>
                    </a:xfrm>
                    <a:prstGeom prst="rect">
                      <a:avLst/>
                    </a:prstGeom>
                    <a:noFill/>
                    <a:ln w="12700" cap="flat">
                      <a:noFill/>
                      <a:miter lim="400000"/>
                    </a:ln>
                    <a:effectLst/>
                    <a:extLst>
                      <a:ext uri="{C572A759-6A51-4108-AA02-DFA0A04FC94B}">
                        <ma14:wrappingTextBoxFlag xmlns:ma14="http://schemas.microsoft.com/office/mac/drawingml/2011/main" val="1"/>
                      </a:ext>
                    </a:extLst>
                  </p:spPr>
                  <p:txBody>
                    <a:bodyPr wrap="square" lIns="203200" tIns="203200" rIns="203200" bIns="203200" numCol="1" anchor="ctr">
                      <a:spAutoFit/>
                    </a:bodyPr>
                    <a:lstStyle>
                      <a:lvl1pPr algn="l">
                        <a:spcBef>
                          <a:spcPts val="5900"/>
                        </a:spcBef>
                        <a:defRPr sz="4400">
                          <a:solidFill>
                            <a:srgbClr val="000000"/>
                          </a:solidFill>
                          <a:latin typeface="Helvetica Neue Light"/>
                          <a:ea typeface="Helvetica Neue Light"/>
                          <a:cs typeface="Helvetica Neue Light"/>
                          <a:sym typeface="Helvetica Neue Light"/>
                        </a:defRPr>
                      </a:lvl1pPr>
                    </a:lstStyle>
                    <a:p>
                      <a:pPr/>
                      <a:r>
                        <a:t>Ω</a:t>
                      </a:r>
                    </a:p>
                  </p:txBody>
                </p:sp>
              </p:grpSp>
              <p:grpSp>
                <p:nvGrpSpPr>
                  <p:cNvPr id="402" name="Group"/>
                  <p:cNvGrpSpPr/>
                  <p:nvPr/>
                </p:nvGrpSpPr>
                <p:grpSpPr>
                  <a:xfrm>
                    <a:off x="114669" y="394511"/>
                    <a:ext cx="267037" cy="267039"/>
                    <a:chOff x="0" y="0"/>
                    <a:chExt cx="267036" cy="267038"/>
                  </a:xfrm>
                </p:grpSpPr>
                <p:sp>
                  <p:nvSpPr>
                    <p:cNvPr id="398" name="Circle"/>
                    <p:cNvSpPr/>
                    <p:nvPr/>
                  </p:nvSpPr>
                  <p:spPr>
                    <a:xfrm>
                      <a:off x="0" y="-1"/>
                      <a:ext cx="267037" cy="267039"/>
                    </a:xfrm>
                    <a:prstGeom prst="ellips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  <p:sp>
                  <p:nvSpPr>
                    <p:cNvPr id="399" name="Line"/>
                    <p:cNvSpPr/>
                    <p:nvPr/>
                  </p:nvSpPr>
                  <p:spPr>
                    <a:xfrm flipV="1">
                      <a:off x="133541" y="70615"/>
                      <a:ext cx="77062" cy="71720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400" name="Line"/>
                    <p:cNvSpPr/>
                    <p:nvPr/>
                  </p:nvSpPr>
                  <p:spPr>
                    <a:xfrm flipH="1" flipV="1">
                      <a:off x="72591" y="112935"/>
                      <a:ext cx="60952" cy="29289"/>
                    </a:xfrm>
                    <a:prstGeom prst="line">
                      <a:avLst/>
                    </a:prstGeom>
                    <a:noFill/>
                    <a:ln w="25400" cap="flat">
                      <a:solidFill>
                        <a:srgbClr val="000000"/>
                      </a:solidFill>
                      <a:prstDash val="solid"/>
                      <a:miter lim="400000"/>
                    </a:ln>
                    <a:effectLst/>
                  </p:spPr>
                  <p:txBody>
                    <a:bodyPr wrap="square" lIns="45718" tIns="45718" rIns="45718" bIns="45718" numCol="1" anchor="t">
                      <a:noAutofit/>
                    </a:bodyPr>
                    <a:lstStyle/>
                    <a:p>
                      <a:pPr/>
                    </a:p>
                  </p:txBody>
                </p:sp>
                <p:sp>
                  <p:nvSpPr>
                    <p:cNvPr id="401" name="Circle"/>
                    <p:cNvSpPr/>
                    <p:nvPr/>
                  </p:nvSpPr>
                  <p:spPr>
                    <a:xfrm>
                      <a:off x="127167" y="135498"/>
                      <a:ext cx="12701" cy="12701"/>
                    </a:xfrm>
                    <a:prstGeom prst="ellipse">
                      <a:avLst/>
                    </a:prstGeom>
                    <a:solidFill>
                      <a:srgbClr val="000000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203200" tIns="203200" rIns="203200" bIns="203200" numCol="1" anchor="ctr">
                      <a:noAutofit/>
                    </a:bodyPr>
                    <a:lstStyle/>
                    <a:p>
                      <a:pPr>
                        <a:defRPr sz="3000">
                          <a:solidFill>
                            <a:srgbClr val="FFFFFF"/>
                          </a:solidFill>
                        </a:defRPr>
                      </a:pPr>
                    </a:p>
                  </p:txBody>
                </p:sp>
              </p:grpSp>
              <p:sp>
                <p:nvSpPr>
                  <p:cNvPr id="403" name="Rectangle"/>
                  <p:cNvSpPr/>
                  <p:nvPr/>
                </p:nvSpPr>
                <p:spPr>
                  <a:xfrm>
                    <a:off x="178673" y="-1"/>
                    <a:ext cx="139030" cy="254497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  <p:sp>
                <p:nvSpPr>
                  <p:cNvPr id="404" name="Rectangle"/>
                  <p:cNvSpPr/>
                  <p:nvPr/>
                </p:nvSpPr>
                <p:spPr>
                  <a:xfrm>
                    <a:off x="178673" y="801563"/>
                    <a:ext cx="139030" cy="254498"/>
                  </a:xfrm>
                  <a:prstGeom prst="rect">
                    <a:avLst/>
                  </a:prstGeom>
                  <a:solidFill>
                    <a:srgbClr val="000000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203200" tIns="203200" rIns="203200" bIns="203200" numCol="1" anchor="ctr">
                    <a:noAutofit/>
                  </a:bodyPr>
                  <a:lstStyle/>
                  <a:p>
                    <a:pPr>
                      <a:defRPr sz="3000">
                        <a:solidFill>
                          <a:srgbClr val="FFFFFF"/>
                        </a:solidFill>
                      </a:defRPr>
                    </a:pPr>
                  </a:p>
                </p:txBody>
              </p:sp>
            </p:grpSp>
          </p:grpSp>
          <p:sp>
            <p:nvSpPr>
              <p:cNvPr id="407" name="Rounded Rectangle"/>
              <p:cNvSpPr/>
              <p:nvPr/>
            </p:nvSpPr>
            <p:spPr>
              <a:xfrm>
                <a:off x="-1" y="0"/>
                <a:ext cx="3314060" cy="2900814"/>
              </a:xfrm>
              <a:prstGeom prst="roundRect">
                <a:avLst>
                  <a:gd name="adj" fmla="val 15702"/>
                </a:avLst>
              </a:prstGeom>
              <a:noFill/>
              <a:ln w="76200" cap="flat">
                <a:solidFill>
                  <a:srgbClr val="FE9301"/>
                </a:solidFill>
                <a:prstDash val="solid"/>
                <a:miter lim="400000"/>
              </a:ln>
              <a:effectLst/>
            </p:spPr>
            <p:txBody>
              <a:bodyPr wrap="square" lIns="203200" tIns="203200" rIns="203200" bIns="203200" numCol="1" anchor="ctr">
                <a:noAutofit/>
              </a:bodyPr>
              <a:lstStyle/>
              <a:p>
                <a:pPr algn="l">
                  <a:spcBef>
                    <a:spcPts val="1200"/>
                  </a:spcBef>
                  <a:defRPr sz="3100">
                    <a:solidFill>
                      <a:srgbClr val="000000"/>
                    </a:solidFill>
                    <a:latin typeface="Helvetica Neue Light"/>
                    <a:ea typeface="Helvetica Neue Light"/>
                    <a:cs typeface="Helvetica Neue Light"/>
                    <a:sym typeface="Helvetica Neue Light"/>
                  </a:defRPr>
                </a:pPr>
              </a:p>
            </p:txBody>
          </p:sp>
          <p:sp>
            <p:nvSpPr>
              <p:cNvPr id="408" name="Rounded Rectangle"/>
              <p:cNvSpPr/>
              <p:nvPr/>
            </p:nvSpPr>
            <p:spPr>
              <a:xfrm>
                <a:off x="3739541" y="0"/>
                <a:ext cx="3314059" cy="2900814"/>
              </a:xfrm>
              <a:prstGeom prst="roundRect">
                <a:avLst>
                  <a:gd name="adj" fmla="val 15702"/>
                </a:avLst>
              </a:prstGeom>
              <a:noFill/>
              <a:ln w="76200" cap="flat">
                <a:solidFill>
                  <a:srgbClr val="FE9301"/>
                </a:solidFill>
                <a:prstDash val="solid"/>
                <a:miter lim="400000"/>
              </a:ln>
              <a:effectLst/>
            </p:spPr>
            <p:txBody>
              <a:bodyPr wrap="square" lIns="203200" tIns="203200" rIns="203200" bIns="203200" numCol="1" anchor="ctr">
                <a:noAutofit/>
              </a:bodyPr>
              <a:lstStyle/>
              <a:p>
                <a:pPr algn="l">
                  <a:spcBef>
                    <a:spcPts val="1200"/>
                  </a:spcBef>
                  <a:defRPr sz="3100">
                    <a:solidFill>
                      <a:srgbClr val="000000"/>
                    </a:solidFill>
                    <a:latin typeface="Helvetica Neue Light"/>
                    <a:ea typeface="Helvetica Neue Light"/>
                    <a:cs typeface="Helvetica Neue Light"/>
                    <a:sym typeface="Helvetica Neue Light"/>
                  </a:defRPr>
                </a:pPr>
              </a:p>
            </p:txBody>
          </p:sp>
          <p:sp>
            <p:nvSpPr>
              <p:cNvPr id="409" name="Box 1"/>
              <p:cNvSpPr txBox="1"/>
              <p:nvPr/>
            </p:nvSpPr>
            <p:spPr>
              <a:xfrm>
                <a:off x="968323" y="3022225"/>
                <a:ext cx="1216685" cy="61409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71436" tIns="71436" rIns="71436" bIns="71436" numCol="1" anchor="ctr">
                <a:spAutoFit/>
              </a:bodyPr>
              <a:lstStyle>
                <a:lvl1pPr>
                  <a:defRPr>
                    <a:solidFill>
                      <a:srgbClr val="FE9301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Box 1</a:t>
                </a:r>
              </a:p>
            </p:txBody>
          </p:sp>
          <p:sp>
            <p:nvSpPr>
              <p:cNvPr id="410" name="Box 2"/>
              <p:cNvSpPr txBox="1"/>
              <p:nvPr/>
            </p:nvSpPr>
            <p:spPr>
              <a:xfrm>
                <a:off x="4788226" y="3022225"/>
                <a:ext cx="1216686" cy="61409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71436" tIns="71436" rIns="71436" bIns="71436" numCol="1" anchor="ctr">
                <a:spAutoFit/>
              </a:bodyPr>
              <a:lstStyle>
                <a:lvl1pPr>
                  <a:defRPr>
                    <a:solidFill>
                      <a:srgbClr val="FE9301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Box 2</a:t>
                </a:r>
              </a:p>
            </p:txBody>
          </p:sp>
        </p:grpSp>
        <p:grpSp>
          <p:nvGrpSpPr>
            <p:cNvPr id="414" name="Caption"/>
            <p:cNvGrpSpPr/>
            <p:nvPr/>
          </p:nvGrpSpPr>
          <p:grpSpPr>
            <a:xfrm>
              <a:off x="0" y="3737921"/>
              <a:ext cx="7129799" cy="188292"/>
              <a:chOff x="0" y="0"/>
              <a:chExt cx="7129798" cy="188291"/>
            </a:xfrm>
          </p:grpSpPr>
          <p:sp>
            <p:nvSpPr>
              <p:cNvPr id="412" name="Rectangle"/>
              <p:cNvSpPr/>
              <p:nvPr/>
            </p:nvSpPr>
            <p:spPr>
              <a:xfrm>
                <a:off x="0" y="0"/>
                <a:ext cx="7129799" cy="188292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203200" tIns="203200" rIns="203200" bIns="203200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  <p:sp>
            <p:nvSpPr>
              <p:cNvPr id="413" name="Two boxes (box 1 and box 2), each containing eight identical looking watches"/>
              <p:cNvSpPr txBox="1"/>
              <p:nvPr/>
            </p:nvSpPr>
            <p:spPr>
              <a:xfrm>
                <a:off x="-1" y="-1"/>
                <a:ext cx="7129800" cy="1882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>
                <a:lvl1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Two boxes (box 1 and box 2), each containing eight identical looking watches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27" grpId="2"/>
      <p:bldP build="whole" bldLvl="1" animBg="1" rev="0" advAuto="0" spid="228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Conditional Independence"/>
          <p:cNvSpPr txBox="1"/>
          <p:nvPr>
            <p:ph type="title"/>
          </p:nvPr>
        </p:nvSpPr>
        <p:spPr>
          <a:xfrm>
            <a:off x="2032000" y="391724"/>
            <a:ext cx="2032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Conditional Independence</a:t>
            </a:r>
          </a:p>
        </p:txBody>
      </p:sp>
      <p:sp>
        <p:nvSpPr>
          <p:cNvPr id="418" name="When conditioning on the value of a third variable   makes two variables   independent, we say that they are conditionally independent given  ."/>
          <p:cNvSpPr txBox="1"/>
          <p:nvPr>
            <p:ph type="body" sz="quarter" idx="1"/>
          </p:nvPr>
        </p:nvSpPr>
        <p:spPr>
          <a:xfrm>
            <a:off x="2032000" y="2863239"/>
            <a:ext cx="20320000" cy="18946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When conditioning on the value of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third</a:t>
            </a:r>
            <a:r>
              <a:t> variable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</m:oMath>
            </a14:m>
            <a:r>
              <a:t>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makes</a:t>
            </a:r>
            <a:r>
              <a:t> two variables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</m:oMath>
            </a14:m>
            <a:r>
              <a:t> independent, we say that they are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conditionally independent given </a:t>
            </a:r>
            <a14:m>
              <m:oMath>
                <m:r>
                  <a:rPr xmlns:a="http://schemas.openxmlformats.org/drawingml/2006/main" sz="5300" i="1">
                    <a:solidFill>
                      <a:srgbClr val="004C7F"/>
                    </a:solidFill>
                    <a:latin typeface="Cambria Math" panose="02040503050406030204" pitchFamily="18" charset="0"/>
                  </a:rPr>
                  <m:t>Z</m:t>
                </m:r>
              </m:oMath>
            </a14:m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. </a:t>
            </a:r>
            <a:endParaRPr sz="5000"/>
          </a:p>
        </p:txBody>
      </p:sp>
      <p:grpSp>
        <p:nvGrpSpPr>
          <p:cNvPr id="421" name="Definition: Random variables   and   are conditionally independent given Z iff…"/>
          <p:cNvGrpSpPr/>
          <p:nvPr/>
        </p:nvGrpSpPr>
        <p:grpSpPr>
          <a:xfrm>
            <a:off x="2032000" y="5036637"/>
            <a:ext cx="20320000" cy="5471746"/>
            <a:chOff x="0" y="0"/>
            <a:chExt cx="20320000" cy="5471745"/>
          </a:xfrm>
        </p:grpSpPr>
        <p:sp>
          <p:nvSpPr>
            <p:cNvPr id="419" name="Rectangle"/>
            <p:cNvSpPr/>
            <p:nvPr/>
          </p:nvSpPr>
          <p:spPr>
            <a:xfrm>
              <a:off x="0" y="-1"/>
              <a:ext cx="20320000" cy="5471747"/>
            </a:xfrm>
            <a:prstGeom prst="rect">
              <a:avLst/>
            </a:prstGeom>
            <a:solidFill>
              <a:srgbClr val="FAF7E9"/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203200" tIns="203200" rIns="203200" bIns="203200" numCol="1" anchor="ctr">
              <a:noAutofit/>
            </a:bodyPr>
            <a:lstStyle/>
            <a:p>
              <a:pPr algn="l">
                <a:spcBef>
                  <a:spcPts val="3600"/>
                </a:spcBef>
                <a:defRPr sz="44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420" name="Definition: Random variables   and   are conditionally independent given Z iff…"/>
            <p:cNvSpPr txBox="1"/>
            <p:nvPr/>
          </p:nvSpPr>
          <p:spPr>
            <a:xfrm>
              <a:off x="6350" y="6349"/>
              <a:ext cx="20307300" cy="545904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normAutofit fontScale="100000" lnSpcReduction="0"/>
            </a:bodyPr>
            <a:lstStyle/>
            <a:p>
              <a:pPr algn="l">
                <a:spcBef>
                  <a:spcPts val="3600"/>
                </a:spcBef>
                <a:defRPr b="1" sz="4400">
                  <a:solidFill>
                    <a:srgbClr val="000000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Definition:</a:t>
              </a:r>
              <a:br/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Random variables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and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Y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are </a:t>
              </a:r>
              <a:r>
                <a:rPr b="0">
                  <a:solidFill>
                    <a:srgbClr val="C82506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conditionally independent given </a:t>
              </a:r>
              <a:r>
                <a:rPr b="0" i="1">
                  <a:solidFill>
                    <a:srgbClr val="C82506"/>
                  </a:solidFill>
                </a:rPr>
                <a:t>Z</a:t>
              </a:r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iff</a:t>
              </a:r>
            </a:p>
            <a:p>
              <a:pPr>
                <a:spcBef>
                  <a:spcPts val="3600"/>
                </a:spcBef>
                <a:defRPr sz="5300">
                  <a:solidFill>
                    <a:srgbClr val="000000"/>
                  </a:solidFill>
                  <a:latin typeface="Cambria Math"/>
                  <a:ea typeface="Cambria Math"/>
                  <a:cs typeface="Cambria Math"/>
                  <a:sym typeface="Cambria Math"/>
                </a:defRPr>
              </a:pP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Y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y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Z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z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Z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z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a14:m>
              <a:r>
                <a:rPr sz="440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</a:t>
              </a:r>
              <a:endParaRPr sz="4400">
                <a:latin typeface="Helvetica Neue Light"/>
                <a:ea typeface="Helvetica Neue Light"/>
                <a:cs typeface="Helvetica Neue Light"/>
                <a:sym typeface="Helvetica Neue Light"/>
              </a:endParaRPr>
            </a:p>
            <a:p>
              <a:pPr algn="l">
                <a:spcBef>
                  <a:spcPts val="3600"/>
                </a:spcBef>
                <a:defRPr sz="44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  <a:r>
                <a:t>for all values of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∈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d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o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m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a14:m>
              <a:r>
                <a:t>,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y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∈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d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o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m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Y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a14:m>
              <a:r>
                <a:t>, and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z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∈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d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o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m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Z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a14:m>
              <a:r>
                <a:t>.  </a:t>
              </a:r>
              <a:br/>
              <a:r>
                <a:t>We can write this using the notation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⊥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⊥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Y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Z</m:t>
                  </m:r>
                </m:oMath>
              </a14:m>
              <a:r>
                <a:t> .</a:t>
              </a:r>
              <a:endParaRPr sz="5000"/>
            </a:p>
          </p:txBody>
        </p:sp>
      </p:grpSp>
      <p:sp>
        <p:nvSpPr>
          <p:cNvPr id="422" name="I.e.,   iff knowing   means that learning   gives no additional information about  .…"/>
          <p:cNvSpPr txBox="1"/>
          <p:nvPr/>
        </p:nvSpPr>
        <p:spPr>
          <a:xfrm>
            <a:off x="2032000" y="10787092"/>
            <a:ext cx="20320000" cy="27358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 algn="l" defTabSz="739377">
              <a:spcBef>
                <a:spcPts val="3200"/>
              </a:spcBef>
              <a:defRPr sz="39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I.e.,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⊥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⊥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</m:oMath>
            </a14:m>
            <a:r>
              <a:t> iff knowing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</m:oMath>
            </a14:m>
            <a:r>
              <a:t> means that learning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</m:oMath>
            </a14:m>
            <a:r>
              <a:t> gives no additional information about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</m:oMath>
            </a14:m>
            <a:r>
              <a:t>. </a:t>
            </a:r>
          </a:p>
          <a:p>
            <a:pPr algn="l" defTabSz="739377">
              <a:spcBef>
                <a:spcPts val="3200"/>
              </a:spcBef>
              <a:defRPr b="1" sz="39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Watch example: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and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are conditionally independent given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.</a:t>
            </a:r>
            <a:endParaRPr sz="4528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18" grpId="1"/>
      <p:bldP build="whole" bldLvl="1" animBg="1" rev="0" advAuto="0" spid="421" grpId="2"/>
      <p:bldP build="whole" bldLvl="1" animBg="1" rev="0" advAuto="0" spid="422" grpId="3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Proof:…"/>
          <p:cNvSpPr txBox="1"/>
          <p:nvPr/>
        </p:nvSpPr>
        <p:spPr>
          <a:xfrm>
            <a:off x="1254459" y="8606157"/>
            <a:ext cx="21875082" cy="46194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 algn="l" defTabSz="805099">
              <a:spcBef>
                <a:spcPts val="3500"/>
              </a:spcBef>
              <a:defRPr b="1" sz="43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Proof:</a:t>
            </a:r>
          </a:p>
          <a:p>
            <a:pPr lvl="1" marL="1429647" indent="-807347" algn="l" defTabSz="805099">
              <a:spcBef>
                <a:spcPts val="3500"/>
              </a:spcBef>
              <a:buSzPct val="100000"/>
              <a:buAutoNum type="arabicPeriod" startAt="1"/>
              <a:defRPr sz="52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|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300">
                <a:latin typeface="Helvetica Neue Light"/>
                <a:ea typeface="Helvetica Neue Light"/>
                <a:cs typeface="Helvetica Neue Light"/>
                <a:sym typeface="Helvetica Neue Light"/>
              </a:rPr>
              <a:t>      </a:t>
            </a:r>
            <a:r>
              <a:rPr sz="3500">
                <a:solidFill>
                  <a:srgbClr val="929292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Chain rule</a:t>
            </a:r>
            <a:endParaRPr sz="43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1" marL="1429647" indent="-807347" algn="l" defTabSz="805099">
              <a:spcBef>
                <a:spcPts val="3500"/>
              </a:spcBef>
              <a:buSzPct val="100000"/>
              <a:buAutoNum type="arabicPeriod" startAt="1"/>
              <a:defRPr sz="52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300">
                <a:latin typeface="Helvetica Neue Light"/>
                <a:ea typeface="Helvetica Neue Light"/>
                <a:cs typeface="Helvetica Neue Light"/>
                <a:sym typeface="Helvetica Neue Light"/>
              </a:rPr>
              <a:t>   </a:t>
            </a:r>
            <a:r>
              <a:rPr sz="3500">
                <a:solidFill>
                  <a:srgbClr val="929292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Conditional independence</a:t>
            </a:r>
            <a:endParaRPr sz="43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1" algn="l" defTabSz="805099">
              <a:spcBef>
                <a:spcPts val="3500"/>
              </a:spcBef>
              <a:defRPr sz="43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    </a:t>
            </a:r>
            <a14:m>
              <m:oMath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∎</m:t>
                </m:r>
              </m:oMath>
            </a14:m>
            <a:endParaRPr sz="4906"/>
          </a:p>
        </p:txBody>
      </p:sp>
      <p:sp>
        <p:nvSpPr>
          <p:cNvPr id="425" name="Properties of…"/>
          <p:cNvSpPr txBox="1"/>
          <p:nvPr>
            <p:ph type="title"/>
          </p:nvPr>
        </p:nvSpPr>
        <p:spPr>
          <a:xfrm>
            <a:off x="2032000" y="391724"/>
            <a:ext cx="20320000" cy="3036097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Properties of </a:t>
            </a:r>
          </a:p>
          <a:p>
            <a:pPr defTabSz="698300">
              <a:defRPr sz="9500"/>
            </a:pPr>
            <a:r>
              <a:t>Conditional Independence</a:t>
            </a:r>
          </a:p>
        </p:txBody>
      </p:sp>
      <p:sp>
        <p:nvSpPr>
          <p:cNvPr id="426" name="Proposition: If   and   are conditionally independent given  , then…"/>
          <p:cNvSpPr txBox="1"/>
          <p:nvPr>
            <p:ph type="body" sz="half" idx="1"/>
          </p:nvPr>
        </p:nvSpPr>
        <p:spPr>
          <a:xfrm>
            <a:off x="1254459" y="3794414"/>
            <a:ext cx="21875082" cy="4445149"/>
          </a:xfrm>
          <a:prstGeom prst="rect">
            <a:avLst/>
          </a:prstGeom>
          <a:solidFill>
            <a:srgbClr val="FAF7E9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Proposition: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If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and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are conditionally independent given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then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>
              <a:buSzTx/>
              <a:buNone/>
            </a:pPr>
            <a:r>
              <a:t>   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 sz="5000">
              <a:latin typeface="Times Roman"/>
              <a:ea typeface="Times Roman"/>
              <a:cs typeface="Times Roman"/>
              <a:sym typeface="Times Roman"/>
            </a:endParaRPr>
          </a:p>
          <a:p>
            <a:pPr marL="0" indent="0">
              <a:buSzTx/>
              <a:buNone/>
            </a:pPr>
            <a:r>
              <a:t>for all values of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i="1">
                <a:latin typeface="+mn-lt"/>
                <a:ea typeface="+mn-ea"/>
                <a:cs typeface="+mn-cs"/>
                <a:sym typeface="Helvetica Neue"/>
              </a:rPr>
              <a:t>,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, and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o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.</a:t>
            </a:r>
            <a:endParaRPr sz="5000"/>
          </a:p>
        </p:txBody>
      </p:sp>
      <p:sp>
        <p:nvSpPr>
          <p:cNvPr id="427" name="Rectangle"/>
          <p:cNvSpPr/>
          <p:nvPr/>
        </p:nvSpPr>
        <p:spPr>
          <a:xfrm>
            <a:off x="9752300" y="9584021"/>
            <a:ext cx="6100388" cy="1270002"/>
          </a:xfrm>
          <a:prstGeom prst="rect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203200" tIns="203200" rIns="203200" bIns="203200" anchor="ctr"/>
          <a:lstStyle/>
          <a:p>
            <a:pPr>
              <a:defRPr sz="30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24" grpId="1"/>
      <p:bldP build="whole" bldLvl="1" animBg="1" rev="0" advAuto="0" spid="427" grpId="2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Properties of…"/>
          <p:cNvSpPr txBox="1"/>
          <p:nvPr>
            <p:ph type="title"/>
          </p:nvPr>
        </p:nvSpPr>
        <p:spPr>
          <a:xfrm>
            <a:off x="2032000" y="391724"/>
            <a:ext cx="20320000" cy="3036097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Properties of </a:t>
            </a:r>
          </a:p>
          <a:p>
            <a:pPr defTabSz="698300">
              <a:defRPr sz="9500"/>
            </a:pPr>
            <a:r>
              <a:t>Conditional Independence</a:t>
            </a:r>
          </a:p>
        </p:txBody>
      </p:sp>
      <p:sp>
        <p:nvSpPr>
          <p:cNvPr id="430" name="Question: Is conditional independence commutative?…"/>
          <p:cNvSpPr txBox="1"/>
          <p:nvPr>
            <p:ph type="body" idx="1"/>
          </p:nvPr>
        </p:nvSpPr>
        <p:spPr>
          <a:xfrm>
            <a:off x="1823049" y="3714462"/>
            <a:ext cx="20737901" cy="8840392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conditional independence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commutative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/>
            <a:r>
              <a:t>i.e., If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⊥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⊥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</m:oMath>
            </a14:m>
            <a:r>
              <a:t>, is it also true that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⊥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⊥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</m:oMath>
            </a14:m>
            <a:r>
              <a:t>?</a:t>
            </a:r>
          </a:p>
          <a:p>
            <a:pPr lvl="1"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Proof:</a:t>
            </a:r>
          </a:p>
          <a:p>
            <a:pPr lvl="1" marL="0" indent="0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⊥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⊥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⟺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 </a:t>
            </a:r>
            <a:r>
              <a:rPr sz="3600">
                <a:solidFill>
                  <a:srgbClr val="929292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previous result</a:t>
            </a:r>
            <a:endParaRPr sz="3600">
              <a:solidFill>
                <a:srgbClr val="929292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1" marL="0" indent="0">
              <a:buSzTx/>
              <a:buNone/>
            </a:pPr>
            <a:r>
              <a:t>                  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⟺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 </a:t>
            </a:r>
            <a:r>
              <a:rPr sz="3600">
                <a:solidFill>
                  <a:srgbClr val="929292"/>
                </a:solidFill>
              </a:rPr>
              <a:t>commutativity of multiplication</a:t>
            </a:r>
            <a:endParaRPr sz="3600">
              <a:solidFill>
                <a:srgbClr val="929292"/>
              </a:solidFill>
            </a:endParaRPr>
          </a:p>
          <a:p>
            <a:pPr lvl="1" marL="0" indent="0">
              <a:buSzTx/>
              <a:buNone/>
            </a:pPr>
            <a:r>
              <a:t>                  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⟺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⊥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⊥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∎</m:t>
                </m:r>
              </m:oMath>
            </a14:m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4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4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4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4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4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4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3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Assignment #1"/>
          <p:cNvSpPr txBox="1"/>
          <p:nvPr>
            <p:ph type="title"/>
          </p:nvPr>
        </p:nvSpPr>
        <p:spPr>
          <a:xfrm>
            <a:off x="2667000" y="357186"/>
            <a:ext cx="19050000" cy="2357148"/>
          </a:xfrm>
          <a:prstGeom prst="rect">
            <a:avLst/>
          </a:prstGeom>
        </p:spPr>
        <p:txBody>
          <a:bodyPr/>
          <a:lstStyle/>
          <a:p>
            <a:pPr/>
            <a:r>
              <a:t>Assignment #1</a:t>
            </a:r>
          </a:p>
        </p:txBody>
      </p:sp>
      <p:sp>
        <p:nvSpPr>
          <p:cNvPr id="159" name="Assignment #1 is due THURSDAY at 11:59pm…"/>
          <p:cNvSpPr txBox="1"/>
          <p:nvPr>
            <p:ph type="body" idx="1"/>
          </p:nvPr>
        </p:nvSpPr>
        <p:spPr>
          <a:xfrm>
            <a:off x="2667000" y="3045931"/>
            <a:ext cx="19050000" cy="9977240"/>
          </a:xfrm>
          <a:prstGeom prst="rect">
            <a:avLst/>
          </a:prstGeom>
        </p:spPr>
        <p:txBody>
          <a:bodyPr/>
          <a:lstStyle/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Assignment #1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due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THURSDAY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at 11:59pm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>
              <a:spcBef>
                <a:spcPts val="2400"/>
              </a:spcBef>
            </a:pPr>
            <a:r>
              <a:t>Hand in on Canvas</a:t>
            </a:r>
          </a:p>
          <a:p>
            <a:pPr>
              <a:spcBef>
                <a:spcPts val="2400"/>
              </a:spcBef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Typo fix: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In </a:t>
            </a:r>
            <a:r>
              <a:rPr b="0">
                <a:latin typeface="American Typewriter"/>
                <a:ea typeface="American Typewriter"/>
                <a:cs typeface="American Typewriter"/>
                <a:sym typeface="American Typewriter"/>
              </a:rPr>
              <a:t>zombie.py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the </a:t>
            </a:r>
            <a:r>
              <a:rPr b="0">
                <a:latin typeface="American Typewriter"/>
                <a:ea typeface="American Typewriter"/>
                <a:cs typeface="American Typewriter"/>
                <a:sym typeface="American Typewriter"/>
              </a:rPr>
              <a:t>search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method should take a </a:t>
            </a:r>
            <a:r>
              <a:rPr b="0">
                <a:latin typeface="American Typewriter"/>
                <a:ea typeface="American Typewriter"/>
                <a:cs typeface="American Typewriter"/>
                <a:sym typeface="American Typewriter"/>
              </a:rPr>
              <a:t>self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argument: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 algn="ctr">
              <a:spcBef>
                <a:spcPts val="2400"/>
              </a:spcBef>
              <a:buSzTx/>
              <a:buNone/>
              <a:defRPr>
                <a:latin typeface="American Typewriter"/>
                <a:ea typeface="American Typewriter"/>
                <a:cs typeface="American Typewriter"/>
                <a:sym typeface="American Typewriter"/>
              </a:defRPr>
            </a:pPr>
            <a:r>
              <a:t>def search(</a:t>
            </a:r>
            <a:r>
              <a:rPr>
                <a:solidFill>
                  <a:srgbClr val="C82506"/>
                </a:solidFill>
              </a:rPr>
              <a:t>self</a:t>
            </a:r>
            <a:r>
              <a:t>):</a:t>
            </a:r>
          </a:p>
          <a:p>
            <a:pPr>
              <a:spcBef>
                <a:spcPts val="2400"/>
              </a:spcBef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Reminders: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>
              <a:spcBef>
                <a:spcPts val="2400"/>
              </a:spcBef>
            </a:pPr>
            <a:r>
              <a:t>You do </a:t>
            </a:r>
            <a:r>
              <a:rPr i="1">
                <a:latin typeface="+mn-lt"/>
                <a:ea typeface="+mn-ea"/>
                <a:cs typeface="+mn-cs"/>
                <a:sym typeface="Helvetica Neue"/>
              </a:rPr>
              <a:t>not</a:t>
            </a:r>
            <a:r>
              <a:t> need to draw a picture of the graph; just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fully specify</a:t>
            </a:r>
            <a:r>
              <a:t> it</a:t>
            </a:r>
          </a:p>
          <a:p>
            <a:pPr lvl="4">
              <a:spcBef>
                <a:spcPts val="2400"/>
              </a:spcBef>
            </a:pPr>
            <a:r>
              <a:t>Remember, most graphs in practice will be too big to store!</a:t>
            </a:r>
          </a:p>
          <a:p>
            <a:pPr lvl="2">
              <a:spcBef>
                <a:spcPts val="2400"/>
              </a:spcBef>
            </a:pPr>
            <a:r>
              <a:t>Every arc leaving a state corresponds to an action available at that state</a:t>
            </a:r>
          </a:p>
          <a:p>
            <a:pPr lvl="4">
              <a:spcBef>
                <a:spcPts val="2400"/>
              </a:spcBef>
            </a:pPr>
            <a:r>
              <a:t>The destination of an arc is the new state from taking the action</a:t>
            </a:r>
          </a:p>
          <a:p>
            <a:pPr lvl="4">
              <a:spcBef>
                <a:spcPts val="2400"/>
              </a:spcBef>
            </a:pPr>
            <a:r>
              <a:t>Different states might have different actions available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Exploiting Conditional Independence"/>
          <p:cNvSpPr txBox="1"/>
          <p:nvPr>
            <p:ph type="title"/>
          </p:nvPr>
        </p:nvSpPr>
        <p:spPr>
          <a:xfrm>
            <a:off x="2032000" y="391724"/>
            <a:ext cx="20320000" cy="3036097"/>
          </a:xfrm>
          <a:prstGeom prst="rect">
            <a:avLst/>
          </a:prstGeom>
        </p:spPr>
        <p:txBody>
          <a:bodyPr/>
          <a:lstStyle>
            <a:lvl1pPr defTabSz="739377">
              <a:defRPr sz="10000"/>
            </a:lvl1pPr>
          </a:lstStyle>
          <a:p>
            <a:pPr/>
            <a:r>
              <a:t>Exploiting Conditional Independence</a:t>
            </a:r>
          </a:p>
        </p:txBody>
      </p:sp>
      <p:sp>
        <p:nvSpPr>
          <p:cNvPr id="433" name="If   and   are conditionally independent given  , then we can again just store smaller tables and recover joint distributions by multiplication.…"/>
          <p:cNvSpPr txBox="1"/>
          <p:nvPr>
            <p:ph type="body" idx="1"/>
          </p:nvPr>
        </p:nvSpPr>
        <p:spPr>
          <a:xfrm>
            <a:off x="2032000" y="3677849"/>
            <a:ext cx="20320000" cy="884039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If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r>
              <a:t> and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</m:oMath>
            </a14:m>
            <a:r>
              <a:t> are conditionally independent given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</m:oMath>
            </a14:m>
            <a:r>
              <a:t>, then we can again just store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smaller tables</a:t>
            </a:r>
            <a:r>
              <a:t> and recover joint distributions by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multiplication.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How many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tables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do we need to store in order to be able to compute the joint distribution of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when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and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are independent given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1"/>
            <a:r>
              <a:t>i.e., how many tables to be able to compute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for every combination of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</m:oMath>
            </a14:m>
            <a:r>
              <a:t>?</a:t>
            </a:r>
          </a:p>
          <a:p>
            <a:pPr marL="0" indent="0">
              <a:spcBef>
                <a:spcPts val="6400"/>
              </a:spcBef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Preview: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In the upcoming lectures, we will see how to efficiently exploit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complex structures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conditional independence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4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4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33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More Watch Example"/>
          <p:cNvSpPr txBox="1"/>
          <p:nvPr>
            <p:ph type="title"/>
          </p:nvPr>
        </p:nvSpPr>
        <p:spPr>
          <a:xfrm>
            <a:off x="2032000" y="391725"/>
            <a:ext cx="20320000" cy="1989060"/>
          </a:xfrm>
          <a:prstGeom prst="rect">
            <a:avLst/>
          </a:prstGeom>
        </p:spPr>
        <p:txBody>
          <a:bodyPr/>
          <a:lstStyle/>
          <a:p>
            <a:pPr/>
            <a:r>
              <a:t>More Watch Example</a:t>
            </a:r>
          </a:p>
        </p:txBody>
      </p:sp>
      <p:grpSp>
        <p:nvGrpSpPr>
          <p:cNvPr id="438" name="Group"/>
          <p:cNvGrpSpPr/>
          <p:nvPr/>
        </p:nvGrpSpPr>
        <p:grpSpPr>
          <a:xfrm>
            <a:off x="418309" y="2863182"/>
            <a:ext cx="3767334" cy="10061201"/>
            <a:chOff x="25400" y="25400"/>
            <a:chExt cx="3767333" cy="10061199"/>
          </a:xfrm>
        </p:grpSpPr>
        <p:graphicFrame>
          <p:nvGraphicFramePr>
            <p:cNvPr id="436" name="Table 1"/>
            <p:cNvGraphicFramePr/>
            <p:nvPr/>
          </p:nvGraphicFramePr>
          <p:xfrm>
            <a:off x="25400" y="25400"/>
            <a:ext cx="3767334" cy="8510004"/>
          </p:xfrm>
          <a:graphic xmlns:a="http://schemas.openxmlformats.org/drawingml/2006/main">
            <a:graphicData uri="http://schemas.openxmlformats.org/drawingml/2006/table">
              <a:tbl>
                <a:tblPr firstCol="0" firstRow="1" lastCol="0" lastRow="0" bandCol="0" bandRow="1" rtl="0">
                  <a:tableStyleId>{4C3C2611-4C71-4FC5-86AE-919BDF0F9419}</a:tableStyleId>
                </a:tblPr>
                <a:tblGrid>
                  <a:gridCol w="1100248"/>
                  <a:gridCol w="1240916"/>
                  <a:gridCol w="1426166"/>
                </a:tblGrid>
                <a:tr h="856140">
                  <a:tc>
                    <a:txBody>
                      <a:bodyPr/>
                      <a:lstStyle/>
                      <a:p>
                        <a:pPr defTabSz="914400">
                          <a:defRPr b="0" sz="1800">
                            <a:solidFill>
                              <a:srgbClr val="000000"/>
                            </a:solidFill>
                          </a:defRPr>
                        </a:pPr>
                        <a:r>
                          <a:rPr i="1" sz="3000">
                            <a:solidFill>
                              <a:srgbClr val="FFFFFF"/>
                            </a:solidFill>
                            <a:latin typeface="Helvetica Neue Medium"/>
                            <a:ea typeface="Helvetica Neue Medium"/>
                            <a:cs typeface="Helvetica Neue Medium"/>
                          </a:rPr>
                          <a:t>A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b="0" sz="1800">
                            <a:solidFill>
                              <a:srgbClr val="000000"/>
                            </a:solidFill>
                          </a:defRPr>
                        </a:pPr>
                        <a:r>
                          <a:rPr i="1" sz="3000">
                            <a:solidFill>
                              <a:srgbClr val="FFFFFF"/>
                            </a:solidFill>
                            <a:latin typeface="Helvetica Neue Medium"/>
                            <a:ea typeface="Helvetica Neue Medium"/>
                            <a:cs typeface="Helvetica Neue Medium"/>
                          </a:rPr>
                          <a:t>T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b="0" sz="1800">
                            <a:solidFill>
                              <a:srgbClr val="000000"/>
                            </a:solidFill>
                          </a:defRPr>
                        </a:pPr>
                        <a:r>
                          <a:rPr sz="3000">
                            <a:solidFill>
                              <a:srgbClr val="FFFFFF"/>
                            </a:solidFill>
                            <a:latin typeface="Helvetica Neue Medium"/>
                            <a:ea typeface="Helvetica Neue Medium"/>
                            <a:cs typeface="Helvetica Neue Medium"/>
                          </a:rPr>
                          <a:t>P(A | T)</a:t>
                        </a:r>
                      </a:p>
                    </a:txBody>
                    <a:tcPr marL="50800" marR="50800" marT="50800" marB="50800" anchor="ctr" anchorCtr="0" horzOverflow="overflow"/>
                  </a:tc>
                </a:tr>
                <a:tr h="859175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10:00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10:01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0.325</a:t>
                        </a:r>
                      </a:p>
                    </a:txBody>
                    <a:tcPr marL="50800" marR="50800" marT="50800" marB="50800" anchor="ctr" anchorCtr="0" horzOverflow="overflow"/>
                  </a:tc>
                </a:tr>
                <a:tr h="849335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10:01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10:01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0.250</a:t>
                        </a:r>
                      </a:p>
                    </a:txBody>
                    <a:tcPr marL="50800" marR="50800" marT="50800" marB="50800" anchor="ctr" anchorCtr="0" horzOverflow="overflow"/>
                  </a:tc>
                </a:tr>
                <a:tr h="849335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10:02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10:01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0.325</a:t>
                        </a:r>
                      </a:p>
                    </a:txBody>
                    <a:tcPr marL="50800" marR="50800" marT="50800" marB="50800" anchor="ctr" anchorCtr="0" horzOverflow="overflow"/>
                  </a:tc>
                </a:tr>
                <a:tr h="849335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10:01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10:02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0.325</a:t>
                        </a:r>
                      </a:p>
                    </a:txBody>
                    <a:tcPr marL="50800" marR="50800" marT="50800" marB="50800" anchor="ctr" anchorCtr="0" horzOverflow="overflow"/>
                  </a:tc>
                </a:tr>
                <a:tr h="849335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10:02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10:02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0.250</a:t>
                        </a:r>
                      </a:p>
                    </a:txBody>
                    <a:tcPr marL="50800" marR="50800" marT="50800" marB="50800" anchor="ctr" anchorCtr="0" horzOverflow="overflow"/>
                  </a:tc>
                </a:tr>
                <a:tr h="849335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10:03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10:02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0.325</a:t>
                        </a:r>
                      </a:p>
                    </a:txBody>
                    <a:tcPr marL="50800" marR="50800" marT="50800" marB="50800" anchor="ctr" anchorCtr="0" horzOverflow="overflow"/>
                  </a:tc>
                </a:tr>
                <a:tr h="849335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10:02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10:03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0.325</a:t>
                        </a:r>
                      </a:p>
                    </a:txBody>
                    <a:tcPr marL="50800" marR="50800" marT="50800" marB="50800" anchor="ctr" anchorCtr="0" horzOverflow="overflow"/>
                  </a:tc>
                </a:tr>
                <a:tr h="849335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10:03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10:03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0.250</a:t>
                        </a:r>
                      </a:p>
                    </a:txBody>
                    <a:tcPr marL="50800" marR="50800" marT="50800" marB="50800" anchor="ctr" anchorCtr="0" horzOverflow="overflow"/>
                  </a:tc>
                </a:tr>
                <a:tr h="849335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10:04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10:03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0.325</a:t>
                        </a:r>
                      </a:p>
                    </a:txBody>
                    <a:tcPr marL="50800" marR="50800" marT="50800" marB="50800" anchor="ctr" anchorCtr="0" horzOverflow="overflow"/>
                  </a:tc>
                </a:tr>
              </a:tbl>
            </a:graphicData>
          </a:graphic>
        </p:graphicFrame>
        <p:sp>
          <p:nvSpPr>
            <p:cNvPr id="437" name="Equation"/>
            <p:cNvSpPr txBox="1"/>
            <p:nvPr/>
          </p:nvSpPr>
          <p:spPr>
            <a:xfrm>
              <a:off x="1551427" y="8806185"/>
              <a:ext cx="229033" cy="128041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l" defTabSz="914400" latinLnBrk="1">
                <a:defRPr sz="1800">
                  <a:solidFill>
                    <a:srgbClr val="000000"/>
                  </a:solidFill>
                </a:defRPr>
              </a:pPr>
              <a14:m>
                <m:oMathPara>
                  <m:oMathParaPr>
                    <m:jc m:val="centerGroup"/>
                  </m:oMathParaPr>
                  <m:oMath>
                    <m:r>
                      <a:rPr xmlns:a="http://schemas.openxmlformats.org/drawingml/2006/main" sz="142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⋮</m:t>
                    </m:r>
                  </m:oMath>
                </m:oMathPara>
              </a14:m>
              <a:endParaRPr sz="14200">
                <a:solidFill>
                  <a:srgbClr val="5E5E5E"/>
                </a:solidFill>
              </a:endParaRPr>
            </a:p>
          </p:txBody>
        </p:sp>
      </p:grpSp>
      <p:graphicFrame>
        <p:nvGraphicFramePr>
          <p:cNvPr id="439" name="Table 1-1-1"/>
          <p:cNvGraphicFramePr/>
          <p:nvPr/>
        </p:nvGraphicFramePr>
        <p:xfrm>
          <a:off x="9601903" y="2918912"/>
          <a:ext cx="3403602" cy="9560523"/>
        </p:xfrm>
        <a:graphic xmlns:a="http://schemas.openxmlformats.org/drawingml/2006/main">
          <a:graphicData uri="http://schemas.openxmlformats.org/drawingml/2006/table">
            <a:tbl>
              <a:tblPr firstCol="0" firstRow="1" lastCol="0" lastRow="0" bandCol="0" bandRow="1" rtl="0">
                <a:tableStyleId>{4C3C2611-4C71-4FC5-86AE-919BDF0F9419}</a:tableStyleId>
              </a:tblPr>
              <a:tblGrid>
                <a:gridCol w="1202836"/>
                <a:gridCol w="2200763"/>
              </a:tblGrid>
              <a:tr h="740201">
                <a:tc>
                  <a:txBody>
                    <a:bodyPr/>
                    <a:lstStyle/>
                    <a:p>
                      <a:pPr defTabSz="914400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i="1" sz="30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T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b="0" sz="1800">
                          <a:solidFill>
                            <a:srgbClr val="000000"/>
                          </a:solidFill>
                        </a:defRPr>
                      </a:pPr>
                      <a:r>
                        <a:rPr sz="3000">
                          <a:solidFill>
                            <a:srgbClr val="FFFFFF"/>
                          </a:solidFill>
                          <a:latin typeface="Helvetica Neue Medium"/>
                          <a:ea typeface="Helvetica Neue Medium"/>
                          <a:cs typeface="Helvetica Neue Medium"/>
                          <a:sym typeface="Helvetica Neue Medium"/>
                        </a:rPr>
                        <a:t>P(T)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742824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10:01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73431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10:02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1/10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73431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10:03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1/10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73431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10:04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1/10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73431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10:05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1/10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73431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10:06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1/10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73431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10:07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1/10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73431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10:08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1/10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73431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10:09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1/10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73431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10:10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1/10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73431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10:11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1/10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  <a:tr h="73431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10:12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000">
                          <a:sym typeface="Helvetica Neue Medium"/>
                        </a:rPr>
                        <a:t>0</a:t>
                      </a:r>
                    </a:p>
                  </a:txBody>
                  <a:tcPr marL="50800" marR="50800" marT="50800" marB="50800" anchor="ctr" anchorCtr="0" horzOverflow="overflow"/>
                </a:tc>
              </a:tr>
            </a:tbl>
          </a:graphicData>
        </a:graphic>
      </p:graphicFrame>
      <p:sp>
        <p:nvSpPr>
          <p:cNvPr id="440" name="Equation"/>
          <p:cNvSpPr txBox="1"/>
          <p:nvPr/>
        </p:nvSpPr>
        <p:spPr>
          <a:xfrm>
            <a:off x="13624813" y="4875079"/>
            <a:ext cx="10724768" cy="1725236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m>
                    <m:mPr>
                      <m:ctrlPr>
                        <a:rPr xmlns:a="http://schemas.openxmlformats.org/drawingml/2006/main" sz="29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</m:ctrlPr>
                      <m:baseJc m:val="center"/>
                      <m:plcHide m:val="on"/>
                      <m:mcs>
                        <m:mc>
                          <m:mcPr>
                            <m:count m:val="2"/>
                            <m:mcJc m:val="center"/>
                          </m:mcPr>
                        </m:mc>
                      </m:mcs>
                    </m:mPr>
                    <m:mr>
                      <m:e/>
                      <m:e>
                        <m:phant>
                          <m:phantPr>
                            <m:ctrlPr>
                              <a:rPr xmlns:a="http://schemas.openxmlformats.org/drawingml/2006/main" sz="29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show m:val="off"/>
                          </m:phantPr>
                          <m:e>
                            <m:r>
                              <a:rPr xmlns:a="http://schemas.openxmlformats.org/drawingml/2006/main" sz="29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</m:e>
                        </m:phant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10:01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10:02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10:02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mr>
                    <m:mr>
                      <m:e/>
                      <m:e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10:01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∣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10:02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10:02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∣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10:02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10:02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mr>
                    <m:mr>
                      <m:e/>
                      <m:e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0.325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0.25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0.10</m:t>
                        </m:r>
                      </m:e>
                    </m:mr>
                    <m:mr>
                      <m:e/>
                      <m:e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0.008125</m:t>
                        </m:r>
                      </m:e>
                    </m:mr>
                  </m:m>
                </m:oMath>
              </m:oMathPara>
            </a14:m>
            <a:endParaRPr sz="2900">
              <a:solidFill>
                <a:srgbClr val="5E5E5E"/>
              </a:solidFill>
            </a:endParaRPr>
          </a:p>
        </p:txBody>
      </p:sp>
      <p:sp>
        <p:nvSpPr>
          <p:cNvPr id="441" name="Equation"/>
          <p:cNvSpPr txBox="1"/>
          <p:nvPr/>
        </p:nvSpPr>
        <p:spPr>
          <a:xfrm>
            <a:off x="13624813" y="8265586"/>
            <a:ext cx="10724768" cy="1720817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m>
                    <m:mPr>
                      <m:ctrlPr>
                        <a:rPr xmlns:a="http://schemas.openxmlformats.org/drawingml/2006/main" sz="29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</m:ctrlPr>
                      <m:baseJc m:val="center"/>
                      <m:plcHide m:val="on"/>
                      <m:mcs>
                        <m:mc>
                          <m:mcPr>
                            <m:count m:val="2"/>
                            <m:mcJc m:val="center"/>
                          </m:mcPr>
                        </m:mc>
                      </m:mcs>
                    </m:mPr>
                    <m:mr>
                      <m:e/>
                      <m:e>
                        <m:phant>
                          <m:phantPr>
                            <m:ctrlPr>
                              <a:rPr xmlns:a="http://schemas.openxmlformats.org/drawingml/2006/main" sz="29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show m:val="off"/>
                          </m:phantPr>
                          <m:e>
                            <m:r>
                              <a:rPr xmlns:a="http://schemas.openxmlformats.org/drawingml/2006/main" sz="2900" i="1">
                                <a:solidFill>
                                  <a:srgbClr val="5E5E5E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</m:e>
                        </m:phant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10:01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10:02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10:01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mr>
                    <m:mr>
                      <m:e/>
                      <m:e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10:01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∣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10:01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10:02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∣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10:01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10:01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mr>
                    <m:mr>
                      <m:e/>
                      <m:e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0.25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0.325</m:t>
                        </m:r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xmlns:a="http://schemas.openxmlformats.org/drawingml/2006/main" sz="29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0.0</m:t>
                        </m:r>
                      </m:e>
                    </m:mr>
                    <m:mr>
                      <m:e/>
                      <m:e>
                        <m:r>
                          <a:rPr xmlns:a="http://schemas.openxmlformats.org/drawingml/2006/main" sz="29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29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mr>
                  </m:m>
                </m:oMath>
              </m:oMathPara>
            </a14:m>
            <a:endParaRPr sz="2900">
              <a:solidFill>
                <a:srgbClr val="5E5E5E"/>
              </a:solidFill>
            </a:endParaRPr>
          </a:p>
        </p:txBody>
      </p:sp>
      <p:grpSp>
        <p:nvGrpSpPr>
          <p:cNvPr id="444" name="Group"/>
          <p:cNvGrpSpPr/>
          <p:nvPr/>
        </p:nvGrpSpPr>
        <p:grpSpPr>
          <a:xfrm>
            <a:off x="4875262" y="2863182"/>
            <a:ext cx="3767334" cy="10061201"/>
            <a:chOff x="25400" y="25400"/>
            <a:chExt cx="3767333" cy="10061199"/>
          </a:xfrm>
        </p:grpSpPr>
        <p:graphicFrame>
          <p:nvGraphicFramePr>
            <p:cNvPr id="442" name="Table 1-1"/>
            <p:cNvGraphicFramePr/>
            <p:nvPr/>
          </p:nvGraphicFramePr>
          <p:xfrm>
            <a:off x="25400" y="25400"/>
            <a:ext cx="3767334" cy="8510004"/>
          </p:xfrm>
          <a:graphic xmlns:a="http://schemas.openxmlformats.org/drawingml/2006/main">
            <a:graphicData uri="http://schemas.openxmlformats.org/drawingml/2006/table">
              <a:tbl>
                <a:tblPr firstCol="0" firstRow="1" lastCol="0" lastRow="0" bandCol="0" bandRow="1" rtl="0">
                  <a:tableStyleId>{4C3C2611-4C71-4FC5-86AE-919BDF0F9419}</a:tableStyleId>
                </a:tblPr>
                <a:tblGrid>
                  <a:gridCol w="1100248"/>
                  <a:gridCol w="1240916"/>
                  <a:gridCol w="1426166"/>
                </a:tblGrid>
                <a:tr h="856140">
                  <a:tc>
                    <a:txBody>
                      <a:bodyPr/>
                      <a:lstStyle/>
                      <a:p>
                        <a:pPr defTabSz="914400">
                          <a:defRPr b="0" sz="1800">
                            <a:solidFill>
                              <a:srgbClr val="000000"/>
                            </a:solidFill>
                          </a:defRPr>
                        </a:pPr>
                        <a:r>
                          <a:rPr i="1" sz="3000">
                            <a:solidFill>
                              <a:srgbClr val="FFFFFF"/>
                            </a:solidFill>
                            <a:latin typeface="Helvetica Neue Medium"/>
                            <a:ea typeface="Helvetica Neue Medium"/>
                            <a:cs typeface="Helvetica Neue Medium"/>
                          </a:rPr>
                          <a:t>B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b="0" sz="1800">
                            <a:solidFill>
                              <a:srgbClr val="000000"/>
                            </a:solidFill>
                          </a:defRPr>
                        </a:pPr>
                        <a:r>
                          <a:rPr i="1" sz="3000">
                            <a:solidFill>
                              <a:srgbClr val="FFFFFF"/>
                            </a:solidFill>
                            <a:latin typeface="Helvetica Neue Medium"/>
                            <a:ea typeface="Helvetica Neue Medium"/>
                            <a:cs typeface="Helvetica Neue Medium"/>
                          </a:rPr>
                          <a:t>T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b="0" sz="1800">
                            <a:solidFill>
                              <a:srgbClr val="000000"/>
                            </a:solidFill>
                          </a:defRPr>
                        </a:pPr>
                        <a:r>
                          <a:rPr sz="3000">
                            <a:solidFill>
                              <a:srgbClr val="FFFFFF"/>
                            </a:solidFill>
                            <a:latin typeface="Helvetica Neue Medium"/>
                            <a:ea typeface="Helvetica Neue Medium"/>
                            <a:cs typeface="Helvetica Neue Medium"/>
                          </a:rPr>
                          <a:t>P(B | T)</a:t>
                        </a:r>
                      </a:p>
                    </a:txBody>
                    <a:tcPr marL="50800" marR="50800" marT="50800" marB="50800" anchor="ctr" anchorCtr="0" horzOverflow="overflow"/>
                  </a:tc>
                </a:tr>
                <a:tr h="859175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10:00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10:01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0.325</a:t>
                        </a:r>
                      </a:p>
                    </a:txBody>
                    <a:tcPr marL="50800" marR="50800" marT="50800" marB="50800" anchor="ctr" anchorCtr="0" horzOverflow="overflow"/>
                  </a:tc>
                </a:tr>
                <a:tr h="849335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10:01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10:01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0.250</a:t>
                        </a:r>
                      </a:p>
                    </a:txBody>
                    <a:tcPr marL="50800" marR="50800" marT="50800" marB="50800" anchor="ctr" anchorCtr="0" horzOverflow="overflow"/>
                  </a:tc>
                </a:tr>
                <a:tr h="849335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10:02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10:01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0.325</a:t>
                        </a:r>
                      </a:p>
                    </a:txBody>
                    <a:tcPr marL="50800" marR="50800" marT="50800" marB="50800" anchor="ctr" anchorCtr="0" horzOverflow="overflow"/>
                  </a:tc>
                </a:tr>
                <a:tr h="849335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10:01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10:02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0.325</a:t>
                        </a:r>
                      </a:p>
                    </a:txBody>
                    <a:tcPr marL="50800" marR="50800" marT="50800" marB="50800" anchor="ctr" anchorCtr="0" horzOverflow="overflow"/>
                  </a:tc>
                </a:tr>
                <a:tr h="849335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10:02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10:02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0.250</a:t>
                        </a:r>
                      </a:p>
                    </a:txBody>
                    <a:tcPr marL="50800" marR="50800" marT="50800" marB="50800" anchor="ctr" anchorCtr="0" horzOverflow="overflow"/>
                  </a:tc>
                </a:tr>
                <a:tr h="849335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10:03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10:02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0.325</a:t>
                        </a:r>
                      </a:p>
                    </a:txBody>
                    <a:tcPr marL="50800" marR="50800" marT="50800" marB="50800" anchor="ctr" anchorCtr="0" horzOverflow="overflow"/>
                  </a:tc>
                </a:tr>
                <a:tr h="849335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10:02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10:03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0.325</a:t>
                        </a:r>
                      </a:p>
                    </a:txBody>
                    <a:tcPr marL="50800" marR="50800" marT="50800" marB="50800" anchor="ctr" anchorCtr="0" horzOverflow="overflow"/>
                  </a:tc>
                </a:tr>
                <a:tr h="849335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10:03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10:03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0.250</a:t>
                        </a:r>
                      </a:p>
                    </a:txBody>
                    <a:tcPr marL="50800" marR="50800" marT="50800" marB="50800" anchor="ctr" anchorCtr="0" horzOverflow="overflow"/>
                  </a:tc>
                </a:tr>
                <a:tr h="849335"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10:04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10:03</a:t>
                        </a:r>
                      </a:p>
                    </a:txBody>
                    <a:tcPr marL="50800" marR="50800" marT="50800" marB="50800" anchor="ctr" anchorCtr="0" horzOverflow="overflow"/>
                  </a:tc>
                  <a:tc>
                    <a:txBody>
                      <a:bodyPr/>
                      <a:lstStyle/>
                      <a:p>
                        <a:pPr defTabSz="914400">
                          <a:defRPr sz="1800"/>
                        </a:pPr>
                        <a:r>
                          <a:rPr sz="3000"/>
                          <a:t>0.325</a:t>
                        </a:r>
                      </a:p>
                    </a:txBody>
                    <a:tcPr marL="50800" marR="50800" marT="50800" marB="50800" anchor="ctr" anchorCtr="0" horzOverflow="overflow"/>
                  </a:tc>
                </a:tr>
              </a:tbl>
            </a:graphicData>
          </a:graphic>
        </p:graphicFrame>
        <p:sp>
          <p:nvSpPr>
            <p:cNvPr id="443" name="Equation"/>
            <p:cNvSpPr txBox="1"/>
            <p:nvPr/>
          </p:nvSpPr>
          <p:spPr>
            <a:xfrm>
              <a:off x="1551427" y="8806185"/>
              <a:ext cx="229033" cy="128041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l" defTabSz="914400" latinLnBrk="1">
                <a:defRPr sz="1800">
                  <a:solidFill>
                    <a:srgbClr val="000000"/>
                  </a:solidFill>
                </a:defRPr>
              </a:pPr>
              <a14:m>
                <m:oMathPara>
                  <m:oMathParaPr>
                    <m:jc m:val="centerGroup"/>
                  </m:oMathParaPr>
                  <m:oMath>
                    <m:r>
                      <a:rPr xmlns:a="http://schemas.openxmlformats.org/drawingml/2006/main" sz="14200" i="1">
                        <a:solidFill>
                          <a:srgbClr val="5E5E5E"/>
                        </a:solidFill>
                        <a:latin typeface="Cambria Math" panose="02040503050406030204" pitchFamily="18" charset="0"/>
                      </a:rPr>
                      <m:t>⋮</m:t>
                    </m:r>
                  </m:oMath>
                </m:oMathPara>
              </a14:m>
              <a:endParaRPr sz="14200">
                <a:solidFill>
                  <a:srgbClr val="5E5E5E"/>
                </a:solidFill>
              </a:endParaRPr>
            </a:p>
          </p:txBody>
        </p:sp>
      </p:grpSp>
      <p:sp>
        <p:nvSpPr>
          <p:cNvPr id="445" name="Rectangle"/>
          <p:cNvSpPr/>
          <p:nvPr/>
        </p:nvSpPr>
        <p:spPr>
          <a:xfrm>
            <a:off x="443708" y="6290286"/>
            <a:ext cx="3721103" cy="782494"/>
          </a:xfrm>
          <a:prstGeom prst="rect">
            <a:avLst/>
          </a:prstGeom>
          <a:ln w="76200">
            <a:solidFill>
              <a:srgbClr val="B51600"/>
            </a:solidFill>
            <a:miter lim="400000"/>
          </a:ln>
        </p:spPr>
        <p:txBody>
          <a:bodyPr lIns="203200" tIns="203200" rIns="203200" bIns="203200" anchor="ctr"/>
          <a:lstStyle/>
          <a:p>
            <a:pPr algn="l">
              <a:spcBef>
                <a:spcPts val="1200"/>
              </a:spcBef>
              <a:defRPr sz="31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446" name="Rectangle"/>
          <p:cNvSpPr/>
          <p:nvPr/>
        </p:nvSpPr>
        <p:spPr>
          <a:xfrm>
            <a:off x="4900662" y="7116533"/>
            <a:ext cx="3721102" cy="782494"/>
          </a:xfrm>
          <a:prstGeom prst="rect">
            <a:avLst/>
          </a:prstGeom>
          <a:ln w="76200">
            <a:solidFill>
              <a:srgbClr val="B51600"/>
            </a:solidFill>
            <a:miter lim="400000"/>
          </a:ln>
        </p:spPr>
        <p:txBody>
          <a:bodyPr lIns="203200" tIns="203200" rIns="203200" bIns="203200" anchor="ctr"/>
          <a:lstStyle/>
          <a:p>
            <a:pPr algn="l">
              <a:spcBef>
                <a:spcPts val="1200"/>
              </a:spcBef>
              <a:defRPr sz="31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447" name="Rectangle"/>
          <p:cNvSpPr/>
          <p:nvPr/>
        </p:nvSpPr>
        <p:spPr>
          <a:xfrm>
            <a:off x="9574366" y="4392757"/>
            <a:ext cx="3458675" cy="782493"/>
          </a:xfrm>
          <a:prstGeom prst="rect">
            <a:avLst/>
          </a:prstGeom>
          <a:ln w="76200">
            <a:solidFill>
              <a:srgbClr val="B51600"/>
            </a:solidFill>
            <a:miter lim="400000"/>
          </a:ln>
        </p:spPr>
        <p:txBody>
          <a:bodyPr lIns="203200" tIns="203200" rIns="203200" bIns="203200" anchor="ctr"/>
          <a:lstStyle/>
          <a:p>
            <a:pPr algn="l">
              <a:spcBef>
                <a:spcPts val="1200"/>
              </a:spcBef>
              <a:defRPr sz="31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448" name="Rectangle"/>
          <p:cNvSpPr/>
          <p:nvPr/>
        </p:nvSpPr>
        <p:spPr>
          <a:xfrm>
            <a:off x="422834" y="4618387"/>
            <a:ext cx="3762852" cy="782494"/>
          </a:xfrm>
          <a:prstGeom prst="rect">
            <a:avLst/>
          </a:prstGeom>
          <a:ln w="76200">
            <a:solidFill>
              <a:srgbClr val="B51600"/>
            </a:solidFill>
            <a:miter lim="400000"/>
          </a:ln>
        </p:spPr>
        <p:txBody>
          <a:bodyPr lIns="203200" tIns="203200" rIns="203200" bIns="203200" anchor="ctr"/>
          <a:lstStyle/>
          <a:p>
            <a:pPr algn="l">
              <a:spcBef>
                <a:spcPts val="1200"/>
              </a:spcBef>
              <a:defRPr sz="31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449" name="Rectangle"/>
          <p:cNvSpPr/>
          <p:nvPr/>
        </p:nvSpPr>
        <p:spPr>
          <a:xfrm>
            <a:off x="4879788" y="5471528"/>
            <a:ext cx="3762851" cy="782493"/>
          </a:xfrm>
          <a:prstGeom prst="rect">
            <a:avLst/>
          </a:prstGeom>
          <a:ln w="76200">
            <a:solidFill>
              <a:srgbClr val="B51600"/>
            </a:solidFill>
            <a:miter lim="400000"/>
          </a:ln>
        </p:spPr>
        <p:txBody>
          <a:bodyPr lIns="203200" tIns="203200" rIns="203200" bIns="203200" anchor="ctr"/>
          <a:lstStyle/>
          <a:p>
            <a:pPr algn="l">
              <a:spcBef>
                <a:spcPts val="1200"/>
              </a:spcBef>
              <a:defRPr sz="31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  <p:sp>
        <p:nvSpPr>
          <p:cNvPr id="450" name="Rectangle"/>
          <p:cNvSpPr/>
          <p:nvPr/>
        </p:nvSpPr>
        <p:spPr>
          <a:xfrm>
            <a:off x="9569618" y="3621811"/>
            <a:ext cx="3468171" cy="782494"/>
          </a:xfrm>
          <a:prstGeom prst="rect">
            <a:avLst/>
          </a:prstGeom>
          <a:ln w="76200">
            <a:solidFill>
              <a:srgbClr val="B51600"/>
            </a:solidFill>
            <a:miter lim="400000"/>
          </a:ln>
        </p:spPr>
        <p:txBody>
          <a:bodyPr lIns="203200" tIns="203200" rIns="203200" bIns="203200" anchor="ctr"/>
          <a:lstStyle/>
          <a:p>
            <a:pPr algn="l">
              <a:spcBef>
                <a:spcPts val="1200"/>
              </a:spcBef>
              <a:defRPr sz="31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xit" nodeType="click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Class="exit" nodeType="after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xit" nodeType="after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Class="entr" nodeType="afterEffect" presetSubtype="0" presetID="1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Class="entr" nodeType="clickEffect" presetSubtype="0" presetID="1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Class="entr" nodeType="clickEffect" presetSubtype="0" presetID="1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Class="entr" nodeType="clickEffect" presetSubtype="0" presetID="1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5" fill="hold"/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46" grpId="6"/>
      <p:bldP build="whole" bldLvl="1" animBg="1" rev="0" advAuto="0" spid="445" grpId="9"/>
      <p:bldP build="whole" bldLvl="1" animBg="1" rev="0" advAuto="0" spid="446" grpId="10"/>
      <p:bldP build="whole" bldLvl="1" animBg="1" rev="0" advAuto="0" spid="439" grpId="3"/>
      <p:bldP build="whole" bldLvl="1" animBg="1" rev="0" advAuto="0" spid="448" grpId="12"/>
      <p:bldP build="whole" bldLvl="1" animBg="1" rev="0" advAuto="0" spid="444" grpId="2"/>
      <p:bldP build="whole" bldLvl="1" animBg="1" rev="0" advAuto="0" spid="441" grpId="11"/>
      <p:bldP build="whole" bldLvl="1" animBg="1" rev="0" advAuto="0" spid="440" grpId="4"/>
      <p:bldP build="whole" bldLvl="1" animBg="1" rev="0" advAuto="0" spid="447" grpId="8"/>
      <p:bldP build="whole" bldLvl="1" animBg="1" rev="0" advAuto="0" spid="438" grpId="1"/>
      <p:bldP build="whole" bldLvl="1" animBg="1" rev="0" advAuto="0" spid="447" grpId="7"/>
      <p:bldP build="whole" bldLvl="1" animBg="1" rev="0" advAuto="0" spid="449" grpId="13"/>
      <p:bldP build="whole" bldLvl="1" animBg="1" rev="0" advAuto="0" spid="450" grpId="14"/>
      <p:bldP build="whole" bldLvl="1" animBg="1" rev="0" advAuto="0" spid="445" grpId="5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Warnings"/>
          <p:cNvSpPr txBox="1"/>
          <p:nvPr>
            <p:ph type="title"/>
          </p:nvPr>
        </p:nvSpPr>
        <p:spPr>
          <a:xfrm>
            <a:off x="2032000" y="135436"/>
            <a:ext cx="2032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Warnings</a:t>
            </a:r>
          </a:p>
        </p:txBody>
      </p:sp>
      <p:sp>
        <p:nvSpPr>
          <p:cNvPr id="453" name="Often, when two variables are marginally independent, they are also conditionally independent given a third variable…"/>
          <p:cNvSpPr txBox="1"/>
          <p:nvPr>
            <p:ph type="body" idx="1"/>
          </p:nvPr>
        </p:nvSpPr>
        <p:spPr>
          <a:xfrm>
            <a:off x="411247" y="2613510"/>
            <a:ext cx="23561506" cy="10789155"/>
          </a:xfrm>
          <a:prstGeom prst="rect">
            <a:avLst/>
          </a:prstGeom>
        </p:spPr>
        <p:txBody>
          <a:bodyPr/>
          <a:lstStyle/>
          <a:p>
            <a:pPr marL="580627" indent="-580627" defTabSz="780454">
              <a:spcBef>
                <a:spcPts val="3400"/>
              </a:spcBef>
              <a:defRPr i="1" sz="4100">
                <a:latin typeface="+mn-lt"/>
                <a:ea typeface="+mn-ea"/>
                <a:cs typeface="+mn-cs"/>
                <a:sym typeface="Helvetica Neue"/>
              </a:defRPr>
            </a:pPr>
            <a:r>
              <a:t>Often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, when two variables are </a:t>
            </a:r>
            <a:r>
              <a:rPr i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marginally 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independent, they are also</a:t>
            </a:r>
            <a:r>
              <a:rPr i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conditionally 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independent given a third variable</a:t>
            </a:r>
          </a:p>
          <a:p>
            <a:pPr lvl="2" marL="1425178" indent="-580628" defTabSz="780454">
              <a:spcBef>
                <a:spcPts val="2200"/>
              </a:spcBef>
              <a:defRPr sz="4100"/>
            </a:pPr>
            <a:r>
              <a:t>E.g., coins </a:t>
            </a:r>
            <a14:m>
              <m:oMath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</m:oMath>
            </a14:m>
            <a:r>
              <a:t>, and </a:t>
            </a:r>
            <a14:m>
              <m:oMath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</m:oMath>
            </a14:m>
            <a:r>
              <a:t> are marginally independent,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and also</a:t>
            </a:r>
            <a:r>
              <a:t> conditionally independent given </a:t>
            </a:r>
            <a14:m>
              <m:oMath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sub>
                </m:sSub>
              </m:oMath>
            </a14:m>
            <a:r>
              <a:t>:  Learning the value of </a:t>
            </a:r>
            <a14:m>
              <m:oMath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sub>
                </m:sSub>
              </m:oMath>
            </a14:m>
            <a:r>
              <a:t> does not make </a:t>
            </a:r>
            <a14:m>
              <m:oMath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</m:oMath>
            </a14:m>
            <a:r>
              <a:t> any more informative about </a:t>
            </a:r>
            <a14:m>
              <m:oMath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</m:oMath>
            </a14:m>
            <a:r>
              <a:t>.</a:t>
            </a:r>
          </a:p>
          <a:p>
            <a:pPr marL="580627" indent="-580627" defTabSz="780454">
              <a:spcBef>
                <a:spcPts val="3400"/>
              </a:spcBef>
              <a:defRPr sz="4100"/>
            </a:pPr>
            <a:r>
              <a:t>This is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not always true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 marL="1425178" indent="-580628" defTabSz="780454">
              <a:spcBef>
                <a:spcPts val="2200"/>
              </a:spcBef>
              <a:defRPr sz="4100"/>
            </a:pPr>
            <a:r>
              <a:t>Consider another random variable: </a:t>
            </a:r>
            <a14:m>
              <m:oMath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</m:oMath>
            </a14:m>
            <a:r>
              <a:t> is true if both </a:t>
            </a:r>
            <a14:m>
              <m:oMath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</m:oMath>
            </a14:m>
            <a:r>
              <a:rPr baseline="-5998"/>
              <a:t> </a:t>
            </a:r>
            <a:r>
              <a:t>and </a:t>
            </a:r>
            <a14:m>
              <m:oMath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</m:oMath>
            </a14:m>
            <a:r>
              <a:rPr baseline="-5998" i="1">
                <a:latin typeface="+mn-lt"/>
                <a:ea typeface="+mn-ea"/>
                <a:cs typeface="+mn-cs"/>
                <a:sym typeface="Helvetica Neue"/>
              </a:rPr>
              <a:t> </a:t>
            </a:r>
            <a:r>
              <a:t>are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same</a:t>
            </a:r>
            <a:r>
              <a:t> value</a:t>
            </a:r>
          </a:p>
          <a:p>
            <a:pPr lvl="2" marL="1392392" indent="-547842" defTabSz="780454">
              <a:spcBef>
                <a:spcPts val="2200"/>
              </a:spcBef>
              <a:defRPr sz="51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</m:oMath>
            </a14:m>
            <a:r>
              <a:rPr baseline="-5998" sz="41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sz="4100">
                <a:latin typeface="Helvetica Neue Light"/>
                <a:ea typeface="Helvetica Neue Light"/>
                <a:cs typeface="Helvetica Neue Light"/>
                <a:sym typeface="Helvetica Neue Light"/>
              </a:rPr>
              <a:t>and </a:t>
            </a:r>
            <a14:m>
              <m:oMath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</m:oMath>
            </a14:m>
            <a:r>
              <a:rPr baseline="-5998" i="1" sz="4100">
                <a:latin typeface="+mn-lt"/>
                <a:ea typeface="+mn-ea"/>
                <a:cs typeface="+mn-cs"/>
                <a:sym typeface="Helvetica Neue"/>
              </a:rPr>
              <a:t> </a:t>
            </a:r>
            <a:r>
              <a:rPr sz="4100">
                <a:latin typeface="Helvetica Neue Light"/>
                <a:ea typeface="Helvetica Neue Light"/>
                <a:cs typeface="Helvetica Neue Light"/>
                <a:sym typeface="Helvetica Neue Light"/>
              </a:rPr>
              <a:t>are </a:t>
            </a:r>
            <a:r>
              <a:rPr sz="410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marginally independent</a:t>
            </a:r>
            <a:r>
              <a:rPr sz="4100">
                <a:latin typeface="Helvetica Neue Light"/>
                <a:ea typeface="Helvetica Neue Light"/>
                <a:cs typeface="Helvetica Neue Light"/>
                <a:sym typeface="Helvetica Neue Light"/>
              </a:rPr>
              <a:t>: </a:t>
            </a:r>
            <a14:m>
              <m:oMath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 sz="4100"/>
          </a:p>
          <a:p>
            <a:pPr lvl="4" marL="2269727" indent="-580627" defTabSz="780454">
              <a:spcBef>
                <a:spcPts val="2200"/>
              </a:spcBef>
              <a:defRPr sz="4100"/>
            </a:pPr>
            <a:r>
              <a:t>In fact, </a:t>
            </a:r>
            <a14:m>
              <m:oMath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</m:oMath>
            </a14:m>
            <a:r>
              <a:rPr baseline="-5998"/>
              <a:t> </a:t>
            </a:r>
            <a:r>
              <a:t>and </a:t>
            </a:r>
            <a14:m>
              <m:oMath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</m:oMath>
            </a14:m>
            <a:r>
              <a:rPr baseline="-5998" i="1">
                <a:latin typeface="+mn-lt"/>
                <a:ea typeface="+mn-ea"/>
                <a:cs typeface="+mn-cs"/>
                <a:sym typeface="Helvetica Neue"/>
              </a:rPr>
              <a:t> </a:t>
            </a:r>
            <a:r>
              <a:t>are also both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marginally independent of </a:t>
            </a:r>
            <a:r>
              <a:rPr i="1">
                <a:solidFill>
                  <a:srgbClr val="C82506"/>
                </a:solidFill>
                <a:latin typeface="+mn-lt"/>
                <a:ea typeface="+mn-ea"/>
                <a:cs typeface="+mn-cs"/>
                <a:sym typeface="Helvetica Neue"/>
              </a:rPr>
              <a:t>B</a:t>
            </a:r>
            <a:r>
              <a:t>: </a:t>
            </a:r>
            <a14:m>
              <m:oMath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</a:p>
          <a:p>
            <a:pPr lvl="2" marL="1425178" indent="-580628" defTabSz="780454">
              <a:spcBef>
                <a:spcPts val="2200"/>
              </a:spcBef>
              <a:defRPr sz="4100"/>
            </a:pPr>
            <a:r>
              <a:t>But if I know the value of </a:t>
            </a:r>
            <a14:m>
              <m:oMath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</m:oMath>
            </a14:m>
            <a:r>
              <a:t>, then knowing the value of </a:t>
            </a:r>
            <a14:m>
              <m:oMath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</m:oMath>
            </a14:m>
            <a:r>
              <a:t> tells me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exactly</a:t>
            </a:r>
            <a:r>
              <a:t> what the value of </a:t>
            </a:r>
            <a14:m>
              <m:oMath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</m:oMath>
            </a14:m>
            <a:r>
              <a:t> must be: </a:t>
            </a:r>
            <a14:m>
              <m:oMath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≠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</a:p>
          <a:p>
            <a:pPr lvl="4" marL="2236942" indent="-547842" defTabSz="780454">
              <a:spcBef>
                <a:spcPts val="2200"/>
              </a:spcBef>
              <a:defRPr sz="51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</m:oMath>
            </a14:m>
            <a:r>
              <a:rPr baseline="-5998" sz="41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sz="4100">
                <a:latin typeface="Helvetica Neue Light"/>
                <a:ea typeface="Helvetica Neue Light"/>
                <a:cs typeface="Helvetica Neue Light"/>
                <a:sym typeface="Helvetica Neue Light"/>
              </a:rPr>
              <a:t>and </a:t>
            </a:r>
            <a14:m>
              <m:oMath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C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</m:oMath>
            </a14:m>
            <a:r>
              <a:rPr baseline="-5998" i="1" sz="4100">
                <a:latin typeface="+mn-lt"/>
                <a:ea typeface="+mn-ea"/>
                <a:cs typeface="+mn-cs"/>
                <a:sym typeface="Helvetica Neue"/>
              </a:rPr>
              <a:t> </a:t>
            </a:r>
            <a:r>
              <a:rPr sz="4100">
                <a:latin typeface="Helvetica Neue Light"/>
                <a:ea typeface="Helvetica Neue Light"/>
                <a:cs typeface="Helvetica Neue Light"/>
                <a:sym typeface="Helvetica Neue Light"/>
              </a:rPr>
              <a:t>are </a:t>
            </a:r>
            <a:r>
              <a:rPr sz="410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not conditionally independent given </a:t>
            </a:r>
            <a:r>
              <a:rPr i="1" sz="4100">
                <a:solidFill>
                  <a:srgbClr val="C82506"/>
                </a:solidFill>
                <a:latin typeface="+mn-lt"/>
                <a:ea typeface="+mn-ea"/>
                <a:cs typeface="+mn-cs"/>
                <a:sym typeface="Helvetica Neue"/>
              </a:rPr>
              <a:t>B</a:t>
            </a:r>
            <a:endParaRPr sz="4812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4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4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4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4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4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4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4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4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53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Summary"/>
          <p:cNvSpPr txBox="1"/>
          <p:nvPr>
            <p:ph type="title"/>
          </p:nvPr>
        </p:nvSpPr>
        <p:spPr>
          <a:xfrm>
            <a:off x="2032000" y="391724"/>
            <a:ext cx="2032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Summary</a:t>
            </a:r>
          </a:p>
        </p:txBody>
      </p:sp>
      <p:sp>
        <p:nvSpPr>
          <p:cNvPr id="456" name="Unstructured joint distributions are exponentially expensive to represent (and operate on)…"/>
          <p:cNvSpPr txBox="1"/>
          <p:nvPr>
            <p:ph type="body" idx="1"/>
          </p:nvPr>
        </p:nvSpPr>
        <p:spPr>
          <a:xfrm>
            <a:off x="2032000" y="3677849"/>
            <a:ext cx="20320000" cy="8840394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Unstructured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joint distributions are </a:t>
            </a:r>
            <a:r>
              <a:t>exponentially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expensive to represent (and operate on)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Marginal and conditional independence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are especially important forms of </a:t>
            </a:r>
            <a:r>
              <a:rPr>
                <a:solidFill>
                  <a:srgbClr val="004D80"/>
                </a:solidFill>
              </a:rPr>
              <a:t>structure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that a distribution can have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/>
            <a:r>
              <a:t>Vastly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reduces the cost</a:t>
            </a:r>
            <a:r>
              <a:t> of representation and computation</a:t>
            </a:r>
          </a:p>
          <a:p>
            <a:pPr lvl="2"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Beware: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Marginal independence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does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not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always imply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conditional independence</a:t>
            </a:r>
            <a:endParaRPr b="0">
              <a:solidFill>
                <a:srgbClr val="004D80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/>
            <a:r>
              <a:t>Joint probabilities of (conditionally or marginally)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independent</a:t>
            </a:r>
            <a:r>
              <a:t> random variables can be computed by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multiplication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4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4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4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4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4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5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itle"/>
          <p:cNvSpPr txBox="1"/>
          <p:nvPr>
            <p:ph type="title"/>
          </p:nvPr>
        </p:nvSpPr>
        <p:spPr>
          <a:xfrm>
            <a:off x="2667000" y="385343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Title</a:t>
            </a:r>
          </a:p>
        </p:txBody>
      </p:sp>
      <p:sp>
        <p:nvSpPr>
          <p:cNvPr id="162" name="example text here…"/>
          <p:cNvSpPr txBox="1"/>
          <p:nvPr>
            <p:ph type="body" sz="half" idx="1"/>
          </p:nvPr>
        </p:nvSpPr>
        <p:spPr>
          <a:xfrm>
            <a:off x="2667000" y="5787221"/>
            <a:ext cx="19050000" cy="6724641"/>
          </a:xfrm>
          <a:prstGeom prst="rect">
            <a:avLst/>
          </a:prstGeom>
        </p:spPr>
        <p:txBody>
          <a:bodyPr/>
          <a:lstStyle/>
          <a:p>
            <a:pPr marL="873125" indent="-873125">
              <a:buSzPct val="100000"/>
              <a:buAutoNum type="arabicPeriod" startAt="1"/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example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>
                <a:solidFill>
                  <a:srgbClr val="5E5E5E"/>
                </a:solidFill>
              </a:rPr>
              <a:t>text </a:t>
            </a:r>
            <a:r>
              <a:rPr>
                <a:solidFill>
                  <a:srgbClr val="0076BA"/>
                </a:solidFill>
              </a:rPr>
              <a:t>here</a:t>
            </a:r>
            <a:endParaRPr>
              <a:solidFill>
                <a:srgbClr val="0076BA"/>
              </a:solidFill>
            </a:endParaRPr>
          </a:p>
          <a:p>
            <a:pPr lvl="1">
              <a:defRPr>
                <a:solidFill>
                  <a:srgbClr val="FE930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likelihood</a:t>
            </a:r>
          </a:p>
          <a:p>
            <a:pPr lvl="1">
              <a:defRPr>
                <a:solidFill>
                  <a:srgbClr val="02700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prior</a:t>
            </a:r>
          </a:p>
        </p:txBody>
      </p:sp>
      <p:grpSp>
        <p:nvGrpSpPr>
          <p:cNvPr id="165" name="Definition:  A function   is a linear function of   if it can be written as"/>
          <p:cNvGrpSpPr/>
          <p:nvPr/>
        </p:nvGrpSpPr>
        <p:grpSpPr>
          <a:xfrm>
            <a:off x="2792603" y="3561184"/>
            <a:ext cx="18798793" cy="2086293"/>
            <a:chOff x="0" y="0"/>
            <a:chExt cx="18798792" cy="2086292"/>
          </a:xfrm>
        </p:grpSpPr>
        <p:sp>
          <p:nvSpPr>
            <p:cNvPr id="163" name="Rectangle"/>
            <p:cNvSpPr/>
            <p:nvPr/>
          </p:nvSpPr>
          <p:spPr>
            <a:xfrm>
              <a:off x="0" y="32069"/>
              <a:ext cx="18798793" cy="2022155"/>
            </a:xfrm>
            <a:prstGeom prst="rect">
              <a:avLst/>
            </a:prstGeom>
            <a:solidFill>
              <a:srgbClr val="FAF7E9"/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203200" tIns="203200" rIns="203200" bIns="203200" numCol="1" anchor="ctr">
              <a:noAutofit/>
            </a:bodyPr>
            <a:lstStyle/>
            <a:p>
              <a:pPr algn="l">
                <a:spcBef>
                  <a:spcPts val="3600"/>
                </a:spcBef>
                <a:defRPr sz="4400">
                  <a:solidFill>
                    <a:srgbClr val="000000"/>
                  </a:solidFill>
                  <a:latin typeface="Helvetica Neue Light"/>
                  <a:ea typeface="Helvetica Neue Light"/>
                  <a:cs typeface="Helvetica Neue Light"/>
                  <a:sym typeface="Helvetica Neue Light"/>
                </a:defRPr>
              </a:pPr>
            </a:p>
          </p:txBody>
        </p:sp>
        <p:sp>
          <p:nvSpPr>
            <p:cNvPr id="164" name="Definition:  A function   is a linear function of   if it can be written as"/>
            <p:cNvSpPr txBox="1"/>
            <p:nvPr/>
          </p:nvSpPr>
          <p:spPr>
            <a:xfrm>
              <a:off x="6350" y="0"/>
              <a:ext cx="18786093" cy="208629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04800" tIns="304800" rIns="304800" bIns="304800" numCol="1" anchor="ctr">
              <a:spAutoFit/>
            </a:bodyPr>
            <a:lstStyle/>
            <a:p>
              <a:pPr algn="l">
                <a:spcBef>
                  <a:spcPts val="3600"/>
                </a:spcBef>
                <a:defRPr b="1" sz="4400">
                  <a:solidFill>
                    <a:srgbClr val="000000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Definition:</a:t>
              </a:r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</a:t>
              </a:r>
              <a:b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</a:br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A function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f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is a </a:t>
              </a:r>
              <a:r>
                <a:rPr b="0">
                  <a:solidFill>
                    <a:srgbClr val="C82506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linear function</a:t>
              </a:r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of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if it can be written as </a:t>
              </a:r>
              <a14:m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f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+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</m:oMath>
              </a14:m>
              <a:r>
                <a:rPr b="0">
                  <a:latin typeface="Helvetica Neue Light"/>
                  <a:ea typeface="Helvetica Neue Light"/>
                  <a:cs typeface="Helvetica Neue Light"/>
                  <a:sym typeface="Helvetica Neue Light"/>
                </a:rPr>
                <a:t> </a:t>
              </a:r>
              <a:endParaRPr sz="5000"/>
            </a:p>
          </p:txBody>
        </p:sp>
      </p:grpSp>
      <p:sp>
        <p:nvSpPr>
          <p:cNvPr id="166" name="Questions:…"/>
          <p:cNvSpPr txBox="1"/>
          <p:nvPr/>
        </p:nvSpPr>
        <p:spPr>
          <a:xfrm>
            <a:off x="9266163" y="5904896"/>
            <a:ext cx="6534817" cy="7008337"/>
          </a:xfrm>
          <a:prstGeom prst="rect">
            <a:avLst/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03200" tIns="203200" rIns="203200" bIns="203200" anchor="ctr">
            <a:spAutoFit/>
          </a:bodyPr>
          <a:lstStyle/>
          <a:p>
            <a:pPr>
              <a:spcBef>
                <a:spcPts val="3600"/>
              </a:spcBef>
              <a:defRPr b="1" sz="40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Questions:</a:t>
            </a:r>
          </a:p>
          <a:p>
            <a:pPr marL="873125" indent="-873125" algn="l">
              <a:spcBef>
                <a:spcPts val="36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If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</m:oMath>
            </a14:m>
            <a:r>
              <a:t> can be literally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any</a:t>
            </a:r>
            <a:r>
              <a:t> function, then what is the solution?</a:t>
            </a:r>
          </a:p>
          <a:p>
            <a:pPr lvl="1" marL="1000125" indent="-555625" algn="l">
              <a:spcBef>
                <a:spcPts val="1200"/>
              </a:spcBef>
              <a:buSzPct val="75000"/>
              <a:buChar char="•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Is that desirable?</a:t>
            </a:r>
          </a:p>
          <a:p>
            <a:pPr marL="793750" indent="-793750" algn="l">
              <a:spcBef>
                <a:spcPts val="12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What could we do instead?</a:t>
            </a:r>
          </a:p>
          <a:p>
            <a:pPr marL="793750" indent="-793750" algn="l">
              <a:spcBef>
                <a:spcPts val="1200"/>
              </a:spcBef>
              <a:buSzPct val="100000"/>
              <a:buAutoNum type="arabicPeriod" startAt="1"/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Why are we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squaring</a:t>
            </a:r>
            <a:r>
              <a:t> the difference?</a:t>
            </a:r>
          </a:p>
        </p:txBody>
      </p:sp>
      <p:sp>
        <p:nvSpPr>
          <p:cNvPr id="167" name="(Image: Goodfellow 2016)"/>
          <p:cNvSpPr txBox="1"/>
          <p:nvPr/>
        </p:nvSpPr>
        <p:spPr>
          <a:xfrm>
            <a:off x="18717668" y="12413477"/>
            <a:ext cx="3644011" cy="502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sz="2400">
                <a:solidFill>
                  <a:srgbClr val="929292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(Image: Goodfellow 2016)</a:t>
            </a:r>
          </a:p>
        </p:txBody>
      </p:sp>
      <p:sp>
        <p:nvSpPr>
          <p:cNvPr id="168" name="Rectangle"/>
          <p:cNvSpPr/>
          <p:nvPr/>
        </p:nvSpPr>
        <p:spPr>
          <a:xfrm>
            <a:off x="3552873" y="8627453"/>
            <a:ext cx="3082417" cy="1044177"/>
          </a:xfrm>
          <a:prstGeom prst="rect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203200" tIns="203200" rIns="203200" bIns="203200" anchor="ctr"/>
          <a:lstStyle/>
          <a:p>
            <a:pPr>
              <a:spcBef>
                <a:spcPts val="3600"/>
              </a:spcBef>
              <a:defRPr sz="40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6" grpId="2"/>
      <p:bldP build="whole" bldLvl="1" animBg="1" rev="0" advAuto="0" spid="16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Question: Which of the three algorithms presented so far is optimal?  Why?"/>
          <p:cNvSpPr txBox="1"/>
          <p:nvPr>
            <p:ph type="body" sz="quarter" idx="1"/>
          </p:nvPr>
        </p:nvSpPr>
        <p:spPr>
          <a:xfrm>
            <a:off x="2667000" y="8933230"/>
            <a:ext cx="19050000" cy="1381880"/>
          </a:xfrm>
          <a:prstGeom prst="rect">
            <a:avLst/>
          </a:prstGeom>
          <a:solidFill>
            <a:srgbClr val="D6D5D5"/>
          </a:solidFill>
          <a:ln>
            <a:solidFill>
              <a:srgbClr val="000000"/>
            </a:solidFill>
          </a:ln>
        </p:spPr>
        <p:txBody>
          <a:bodyPr lIns="203200" tIns="203200" rIns="203200" bIns="203200"/>
          <a:lstStyle/>
          <a:p>
            <a:pPr marL="0" indent="0">
              <a:spcBef>
                <a:spcPts val="5900"/>
              </a:spcBef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Which of the three algorithms presented so far is optimal?  </a:t>
            </a:r>
            <a:r>
              <a:rPr b="0" i="1"/>
              <a:t>Why?</a:t>
            </a:r>
          </a:p>
        </p:txBody>
      </p:sp>
      <p:sp>
        <p:nvSpPr>
          <p:cNvPr id="171" name="Definition: An algorithm is optimal if it is guaranteed to return an optimal  (i.e., minimal-cost) solution first."/>
          <p:cNvSpPr txBox="1"/>
          <p:nvPr/>
        </p:nvSpPr>
        <p:spPr>
          <a:xfrm>
            <a:off x="2667000" y="3902962"/>
            <a:ext cx="19050000" cy="2460292"/>
          </a:xfrm>
          <a:prstGeom prst="rect">
            <a:avLst/>
          </a:prstGeom>
          <a:solidFill>
            <a:srgbClr val="FAF7E9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03200" tIns="203200" rIns="203200" bIns="203200" anchor="ctr">
            <a:spAutoFit/>
          </a:bodyPr>
          <a:lstStyle/>
          <a:p>
            <a:pPr algn="l">
              <a:spcBef>
                <a:spcPts val="3600"/>
              </a:spcBef>
              <a:defRPr b="1" sz="4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Definition: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An algorithm is 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optimal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if it is guaranteed to return an optimal 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(i.e., </a:t>
            </a:r>
            <a:r>
              <a:rPr b="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minimal-cost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 solution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first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.</a:t>
            </a:r>
          </a:p>
        </p:txBody>
      </p:sp>
      <p:sp>
        <p:nvSpPr>
          <p:cNvPr id="172" name="Square"/>
          <p:cNvSpPr/>
          <p:nvPr/>
        </p:nvSpPr>
        <p:spPr>
          <a:xfrm>
            <a:off x="8298559" y="11735196"/>
            <a:ext cx="1270002" cy="1270002"/>
          </a:xfrm>
          <a:prstGeom prst="rect">
            <a:avLst/>
          </a:prstGeom>
          <a:ln w="76200">
            <a:solidFill>
              <a:srgbClr val="B51600"/>
            </a:solidFill>
            <a:miter lim="400000"/>
          </a:ln>
        </p:spPr>
        <p:txBody>
          <a:bodyPr lIns="203200" tIns="203200" rIns="203200" bIns="203200" anchor="ctr"/>
          <a:lstStyle/>
          <a:p>
            <a:pPr algn="l">
              <a:spcBef>
                <a:spcPts val="1200"/>
              </a:spcBef>
              <a:defRPr sz="31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7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Lecture Outline"/>
          <p:cNvSpPr txBox="1"/>
          <p:nvPr>
            <p:ph type="title"/>
          </p:nvPr>
        </p:nvSpPr>
        <p:spPr>
          <a:xfrm>
            <a:off x="2032000" y="391724"/>
            <a:ext cx="2032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Lecture Outline</a:t>
            </a:r>
          </a:p>
        </p:txBody>
      </p:sp>
      <p:sp>
        <p:nvSpPr>
          <p:cNvPr id="175" name="Recap…"/>
          <p:cNvSpPr txBox="1"/>
          <p:nvPr>
            <p:ph type="body" sz="half" idx="1"/>
          </p:nvPr>
        </p:nvSpPr>
        <p:spPr>
          <a:xfrm>
            <a:off x="2032000" y="3119609"/>
            <a:ext cx="20320000" cy="4413185"/>
          </a:xfrm>
          <a:prstGeom prst="rect">
            <a:avLst/>
          </a:prstGeom>
        </p:spPr>
        <p:txBody>
          <a:bodyPr/>
          <a:lstStyle/>
          <a:p>
            <a:pPr marL="873125" indent="-873125">
              <a:buSzPct val="100000"/>
              <a:buAutoNum type="arabicPeriod" startAt="1"/>
            </a:pPr>
            <a:r>
              <a:t>Recap</a:t>
            </a:r>
          </a:p>
          <a:p>
            <a:pPr marL="873125" indent="-873125">
              <a:buSzPct val="100000"/>
              <a:buAutoNum type="arabicPeriod" startAt="1"/>
            </a:pPr>
            <a:r>
              <a:t>Structure</a:t>
            </a:r>
          </a:p>
          <a:p>
            <a:pPr marL="873125" indent="-873125">
              <a:buSzPct val="100000"/>
              <a:buAutoNum type="arabicPeriod" startAt="1"/>
            </a:pPr>
            <a:r>
              <a:t>Marginal Independence</a:t>
            </a:r>
          </a:p>
          <a:p>
            <a:pPr marL="873125" indent="-873125">
              <a:buSzPct val="100000"/>
              <a:buAutoNum type="arabicPeriod" startAt="1"/>
            </a:pPr>
            <a:r>
              <a:t>Conditional Independence</a:t>
            </a:r>
          </a:p>
        </p:txBody>
      </p:sp>
      <p:sp>
        <p:nvSpPr>
          <p:cNvPr id="176" name="After this lecture, you should be able to:…"/>
          <p:cNvSpPr txBox="1"/>
          <p:nvPr/>
        </p:nvSpPr>
        <p:spPr>
          <a:xfrm>
            <a:off x="1685714" y="7510560"/>
            <a:ext cx="20031286" cy="5739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b">
            <a:normAutofit fontScale="100000" lnSpcReduction="0"/>
          </a:bodyPr>
          <a:lstStyle/>
          <a:p>
            <a:pPr algn="l">
              <a:spcBef>
                <a:spcPts val="2400"/>
              </a:spcBef>
              <a:defRPr i="1" sz="4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After this lecture, you should be able to: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Define marginal and conditional independence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Compute joint probabilities by exploiting marginal and conditional independence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Compute the minimal number of quantities needed to define a joint distribution given a particular structure / generating process 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Identify marginally or conditionally independent random variables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Recap: Probability"/>
          <p:cNvSpPr txBox="1"/>
          <p:nvPr>
            <p:ph type="title"/>
          </p:nvPr>
        </p:nvSpPr>
        <p:spPr>
          <a:xfrm>
            <a:off x="2032000" y="391724"/>
            <a:ext cx="2032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Recap: Probability</a:t>
            </a:r>
          </a:p>
        </p:txBody>
      </p:sp>
      <p:sp>
        <p:nvSpPr>
          <p:cNvPr id="179" name="Probability is a numerical measure of uncertainty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Probability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is a numerical measure of </a:t>
            </a:r>
            <a:r>
              <a:rPr>
                <a:solidFill>
                  <a:srgbClr val="C82506"/>
                </a:solidFill>
              </a:rPr>
              <a:t>uncertainty</a:t>
            </a:r>
            <a:endParaRPr>
              <a:solidFill>
                <a:srgbClr val="C82506"/>
              </a:solidFill>
            </a:endParaRPr>
          </a:p>
          <a:p>
            <a:pPr lvl="2"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Not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a measure of </a:t>
            </a:r>
            <a:r>
              <a:t>truth</a:t>
            </a: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Semantics: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1"/>
            <a:r>
              <a:t>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possible world</a:t>
            </a:r>
            <a:r>
              <a:t> is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complete</a:t>
            </a:r>
            <a:r>
              <a:t>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assignment</a:t>
            </a:r>
            <a:r>
              <a:t> of values to variables</a:t>
            </a:r>
          </a:p>
          <a:p>
            <a:pPr lvl="1"/>
            <a:r>
              <a:t>Every possible world has a probability</a:t>
            </a:r>
          </a:p>
          <a:p>
            <a:pPr lvl="1"/>
            <a:r>
              <a:t>Probability of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proposition</a:t>
            </a:r>
            <a:r>
              <a:t> is the sum of probabilities 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possible worlds</a:t>
            </a:r>
            <a:r>
              <a:t> in which the statement is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true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Recap:…"/>
          <p:cNvSpPr txBox="1"/>
          <p:nvPr>
            <p:ph type="title"/>
          </p:nvPr>
        </p:nvSpPr>
        <p:spPr>
          <a:xfrm>
            <a:off x="2032000" y="391724"/>
            <a:ext cx="20320000" cy="3036097"/>
          </a:xfrm>
          <a:prstGeom prst="rect">
            <a:avLst/>
          </a:prstGeom>
        </p:spPr>
        <p:txBody>
          <a:bodyPr/>
          <a:lstStyle>
            <a:lvl1pPr defTabSz="698300">
              <a:defRPr sz="9500"/>
            </a:lvl1pPr>
            <a:lvl2pPr defTabSz="698300">
              <a:defRPr sz="9500"/>
            </a:lvl2pPr>
          </a:lstStyle>
          <a:p>
            <a:pPr/>
            <a:r>
              <a:t>Recap:</a:t>
            </a:r>
          </a:p>
          <a:p>
            <a:pPr lvl="1"/>
            <a:r>
              <a:t>Conditional Probability</a:t>
            </a:r>
          </a:p>
        </p:txBody>
      </p:sp>
      <p:sp>
        <p:nvSpPr>
          <p:cNvPr id="182" name="When we receive evidence in the form of a proposition  , it rules out all of the possible worlds in which   is false…"/>
          <p:cNvSpPr txBox="1"/>
          <p:nvPr>
            <p:ph type="body" idx="1"/>
          </p:nvPr>
        </p:nvSpPr>
        <p:spPr>
          <a:xfrm>
            <a:off x="2032000" y="3677849"/>
            <a:ext cx="20320000" cy="8840394"/>
          </a:xfrm>
          <a:prstGeom prst="rect">
            <a:avLst/>
          </a:prstGeom>
        </p:spPr>
        <p:txBody>
          <a:bodyPr/>
          <a:lstStyle/>
          <a:p>
            <a:pPr/>
            <a:r>
              <a:t>When we receive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evidence</a:t>
            </a:r>
            <a:r>
              <a:t> in the form of a proposition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</m:oMath>
            </a14:m>
            <a:r>
              <a:t>, it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rules out</a:t>
            </a:r>
            <a:r>
              <a:t> all of the possible worlds in which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</m:oMath>
            </a14:m>
            <a:r>
              <a:t> is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false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/>
            <a:r>
              <a:t>We set those worlds' probability to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0</a:t>
            </a:r>
            <a:r>
              <a:t>, and rescale (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normalize</a:t>
            </a:r>
            <a:r>
              <a:t>) remaining probabilities to sum to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1</a:t>
            </a:r>
            <a:endParaRPr>
              <a:solidFill>
                <a:srgbClr val="004D80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/>
            <a:r>
              <a:t>Result is probabilities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conditional on </a:t>
            </a:r>
            <a:r>
              <a:rPr i="1">
                <a:solidFill>
                  <a:srgbClr val="C82506"/>
                </a:solidFill>
                <a:latin typeface="+mn-lt"/>
                <a:ea typeface="+mn-ea"/>
                <a:cs typeface="+mn-cs"/>
                <a:sym typeface="Helvetica Neue"/>
              </a:rPr>
              <a:t>e</a:t>
            </a:r>
            <a:r>
              <a:t>: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Unstructured…"/>
          <p:cNvSpPr txBox="1"/>
          <p:nvPr>
            <p:ph type="title"/>
          </p:nvPr>
        </p:nvSpPr>
        <p:spPr>
          <a:xfrm>
            <a:off x="2032000" y="391724"/>
            <a:ext cx="20320000" cy="3036097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Unstructured </a:t>
            </a:r>
          </a:p>
          <a:p>
            <a:pPr defTabSz="698300">
              <a:defRPr sz="9500"/>
            </a:pPr>
            <a:r>
              <a:t>Joint Distributions</a:t>
            </a:r>
          </a:p>
        </p:txBody>
      </p:sp>
      <p:sp>
        <p:nvSpPr>
          <p:cNvPr id="185" name="Probabilities are not fully arbitrary…"/>
          <p:cNvSpPr txBox="1"/>
          <p:nvPr>
            <p:ph type="body" idx="1"/>
          </p:nvPr>
        </p:nvSpPr>
        <p:spPr>
          <a:xfrm>
            <a:off x="2970858" y="3643312"/>
            <a:ext cx="19376334" cy="8871571"/>
          </a:xfrm>
          <a:prstGeom prst="rect">
            <a:avLst/>
          </a:prstGeom>
        </p:spPr>
        <p:txBody>
          <a:bodyPr/>
          <a:lstStyle/>
          <a:p>
            <a:pPr marL="550068" indent="-550068" defTabSz="739377">
              <a:spcBef>
                <a:spcPts val="3200"/>
              </a:spcBef>
              <a:defRPr sz="3900"/>
            </a:pPr>
            <a:r>
              <a:t>Probabilities are not fully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arbitrary</a:t>
            </a:r>
          </a:p>
          <a:p>
            <a:pPr lvl="2" marL="1350167" indent="-550068" defTabSz="739377">
              <a:spcBef>
                <a:spcPts val="3200"/>
              </a:spcBef>
              <a:defRPr sz="3900"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Semantics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tell us probabilities given the joint distribution.</a:t>
            </a:r>
          </a:p>
          <a:p>
            <a:pPr lvl="2" marL="1350167" indent="-550068" defTabSz="739377">
              <a:spcBef>
                <a:spcPts val="3200"/>
              </a:spcBef>
              <a:defRPr sz="3900"/>
            </a:pPr>
            <a:r>
              <a:t>Semantics alone do not restrict probabilities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very much</a:t>
            </a:r>
          </a:p>
          <a:p>
            <a:pPr marL="550068" indent="-550068" defTabSz="739377">
              <a:spcBef>
                <a:spcPts val="3200"/>
              </a:spcBef>
              <a:defRPr sz="3900"/>
            </a:pPr>
            <a:r>
              <a:t>In general, we might need to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explicitly</a:t>
            </a:r>
            <a:r>
              <a:t> specify the entire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joint distribution</a:t>
            </a:r>
            <a:endParaRPr>
              <a:solidFill>
                <a:srgbClr val="004D80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 marL="1350167" indent="-550068" defTabSz="739377">
              <a:spcBef>
                <a:spcPts val="3200"/>
              </a:spcBef>
              <a:defRPr b="1" sz="3900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Can I just assign arbitrary numbers in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0,1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to combinations of values?</a:t>
            </a:r>
          </a:p>
          <a:p>
            <a:pPr lvl="2" marL="1350167" indent="-550068" defTabSz="739377">
              <a:spcBef>
                <a:spcPts val="3200"/>
              </a:spcBef>
              <a:defRPr b="1" sz="3900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How many numbers do we need to assign to fully specify a joint distribution of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k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binary random variables?</a:t>
            </a:r>
          </a:p>
          <a:p>
            <a:pPr marL="550068" indent="-550068" defTabSz="739377">
              <a:spcBef>
                <a:spcPts val="3200"/>
              </a:spcBef>
              <a:defRPr sz="3900"/>
            </a:pPr>
            <a:r>
              <a:t>We call situations where we have to explicitly enumerate the entire joint distribution </a:t>
            </a:r>
            <a:r>
              <a:rPr>
                <a:solidFill>
                  <a:srgbClr val="004D8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unstructured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8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tructure"/>
          <p:cNvSpPr txBox="1"/>
          <p:nvPr>
            <p:ph type="title"/>
          </p:nvPr>
        </p:nvSpPr>
        <p:spPr>
          <a:xfrm>
            <a:off x="2032000" y="391724"/>
            <a:ext cx="2032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Structure</a:t>
            </a:r>
          </a:p>
        </p:txBody>
      </p:sp>
      <p:sp>
        <p:nvSpPr>
          <p:cNvPr id="188" name="Unstructured domains are very hard to reason about…"/>
          <p:cNvSpPr txBox="1"/>
          <p:nvPr>
            <p:ph type="body" idx="1"/>
          </p:nvPr>
        </p:nvSpPr>
        <p:spPr>
          <a:xfrm>
            <a:off x="2650283" y="3350410"/>
            <a:ext cx="19083433" cy="8840394"/>
          </a:xfrm>
          <a:prstGeom prst="rect">
            <a:avLst/>
          </a:prstGeom>
        </p:spPr>
        <p:txBody>
          <a:bodyPr/>
          <a:lstStyle/>
          <a:p>
            <a:pPr/>
            <a:r>
              <a:t>Unstructured domains are very hard to reason about</a:t>
            </a:r>
          </a:p>
          <a:p>
            <a:pPr/>
            <a:r>
              <a:t>Fortunately, most real problems are generated by some sort 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underlying process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/>
            <a:r>
              <a:t>This gives us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structure</a:t>
            </a:r>
            <a:r>
              <a:t> that we can exploit to represent and reason about probabilities in a more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compact</a:t>
            </a:r>
            <a:r>
              <a:t> way</a:t>
            </a:r>
          </a:p>
          <a:p>
            <a:pPr lvl="2"/>
            <a:r>
              <a:t>We can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compute</a:t>
            </a:r>
            <a:r>
              <a:t> any required joint probabilities based on the process, instead of specifying every possible joint probability explicitly</a:t>
            </a:r>
          </a:p>
          <a:p>
            <a:pPr/>
            <a:r>
              <a:t>Simplest kind of structure is when random variables don't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interact</a:t>
            </a:r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88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203200" tIns="203200" rIns="203200" bIns="203200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203200" tIns="203200" rIns="203200" bIns="203200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