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6BA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D8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charts/_rels/chart1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_rels/chart2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2.xlsx"/></Relationships>

</file>

<file path=ppt/charts/_rels/chart3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3.xlsx"/></Relationships>

</file>

<file path=ppt/charts/_rels/chart4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4.xlsx"/></Relationships>

</file>

<file path=ppt/charts/_rels/chart5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5.xlsx"/></Relationships>

</file>

<file path=ppt/charts/_rels/chart6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6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427531"/>
          <c:y val="0.0593032"/>
          <c:w val="0.952247"/>
          <c:h val="0.8419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X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4600" u="none">
                    <a:solidFill>
                      <a:srgbClr val="FFFFFF"/>
                    </a:solidFill>
                    <a:latin typeface="Helvetica Neue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strCache>
            </c:strRef>
          </c:cat>
          <c:val>
            <c:numRef>
              <c:f>Sheet1!$B$2:$F$2</c:f>
              <c:numCache>
                <c:ptCount val="5"/>
                <c:pt idx="0">
                  <c:v>0.370000</c:v>
                </c:pt>
                <c:pt idx="1">
                  <c:v>0.125000</c:v>
                </c:pt>
                <c:pt idx="2">
                  <c:v>0.010000</c:v>
                </c:pt>
                <c:pt idx="3">
                  <c:v>0.125000</c:v>
                </c:pt>
                <c:pt idx="4">
                  <c:v>0.370000</c:v>
                </c:pt>
              </c:numCache>
            </c:numRef>
          </c:val>
        </c:ser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3000" u="none">
                <a:solidFill>
                  <a:srgbClr val="000000"/>
                </a:solidFill>
                <a:latin typeface="Helvetica Neue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0.##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3000" u="none">
                <a:solidFill>
                  <a:srgbClr val="000000"/>
                </a:solidFill>
                <a:latin typeface="Helvetica Neue"/>
              </a:defRPr>
            </a:pPr>
          </a:p>
        </c:txPr>
        <c:crossAx val="2094734552"/>
        <c:crosses val="autoZero"/>
        <c:crossBetween val="between"/>
        <c:majorUnit val="0.1"/>
        <c:minorUnit val="0.0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427531"/>
          <c:y val="0.0593032"/>
          <c:w val="0.952247"/>
          <c:h val="0.8419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X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4600" u="none">
                    <a:solidFill>
                      <a:srgbClr val="FFFFFF"/>
                    </a:solidFill>
                    <a:latin typeface="Helvetica Neue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strCache>
            </c:strRef>
          </c:cat>
          <c:val>
            <c:numRef>
              <c:f>Sheet1!$B$2:$F$2</c:f>
              <c:numCache>
                <c:ptCount val="5"/>
                <c:pt idx="0">
                  <c:v>0.083300</c:v>
                </c:pt>
                <c:pt idx="1">
                  <c:v>0.250000</c:v>
                </c:pt>
                <c:pt idx="2">
                  <c:v>0.333300</c:v>
                </c:pt>
                <c:pt idx="3">
                  <c:v>0.250000</c:v>
                </c:pt>
                <c:pt idx="4">
                  <c:v>0.083300</c:v>
                </c:pt>
              </c:numCache>
            </c:numRef>
          </c:val>
        </c:ser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3000" u="none">
                <a:solidFill>
                  <a:srgbClr val="000000"/>
                </a:solidFill>
                <a:latin typeface="Helvetica Neue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0.###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3000" u="none">
                <a:solidFill>
                  <a:srgbClr val="000000"/>
                </a:solidFill>
                <a:latin typeface="Helvetica Neue"/>
              </a:defRPr>
            </a:pPr>
          </a:p>
        </c:txPr>
        <c:crossAx val="2094734552"/>
        <c:crosses val="autoZero"/>
        <c:crossBetween val="between"/>
        <c:majorUnit val="0.1"/>
        <c:minorUnit val="0.0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687637"/>
          <c:y val="0.0896202"/>
          <c:w val="0.926236"/>
          <c:h val="0.767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X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4600" u="none">
                    <a:solidFill>
                      <a:srgbClr val="FFFFFF"/>
                    </a:solidFill>
                    <a:latin typeface="Helvetica Neue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strCache>
            </c:strRef>
          </c:cat>
          <c:val>
            <c:numRef>
              <c:f>Sheet1!$B$2:$F$2</c:f>
              <c:numCache>
                <c:ptCount val="5"/>
                <c:pt idx="0">
                  <c:v>0.083300</c:v>
                </c:pt>
                <c:pt idx="1">
                  <c:v>0.250000</c:v>
                </c:pt>
                <c:pt idx="2">
                  <c:v>0.333300</c:v>
                </c:pt>
                <c:pt idx="3">
                  <c:v>0.250000</c:v>
                </c:pt>
                <c:pt idx="4">
                  <c:v>0.083300</c:v>
                </c:pt>
              </c:numCache>
            </c:numRef>
          </c:val>
        </c:ser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3000" u="none">
                <a:solidFill>
                  <a:srgbClr val="000000"/>
                </a:solidFill>
                <a:latin typeface="Helvetica Neue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0.###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3000" u="none">
                <a:solidFill>
                  <a:srgbClr val="000000"/>
                </a:solidFill>
                <a:latin typeface="Helvetica Neue"/>
              </a:defRPr>
            </a:pPr>
          </a:p>
        </c:txPr>
        <c:crossAx val="2094734552"/>
        <c:crosses val="autoZero"/>
        <c:crossBetween val="between"/>
        <c:majorUnit val="0.1"/>
        <c:minorUnit val="0.0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687264"/>
          <c:y val="0.0895793"/>
          <c:w val="0.926274"/>
          <c:h val="0.7676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X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4600" u="none">
                    <a:solidFill>
                      <a:srgbClr val="FFFFFF"/>
                    </a:solidFill>
                    <a:latin typeface="Helvetica Neue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strCache>
            </c:strRef>
          </c:cat>
          <c:val>
            <c:numRef>
              <c:f>Sheet1!$B$2:$F$2</c:f>
              <c:numCache>
                <c:ptCount val="5"/>
                <c:pt idx="0">
                  <c:v>0.370000</c:v>
                </c:pt>
                <c:pt idx="1">
                  <c:v>0.125000</c:v>
                </c:pt>
                <c:pt idx="2">
                  <c:v>0.010000</c:v>
                </c:pt>
                <c:pt idx="3">
                  <c:v>0.125000</c:v>
                </c:pt>
                <c:pt idx="4">
                  <c:v>0.370000</c:v>
                </c:pt>
              </c:numCache>
            </c:numRef>
          </c:val>
        </c:ser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3000" u="none">
                <a:solidFill>
                  <a:srgbClr val="000000"/>
                </a:solidFill>
                <a:latin typeface="Helvetica Neue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0.##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3000" u="none">
                <a:solidFill>
                  <a:srgbClr val="000000"/>
                </a:solidFill>
                <a:latin typeface="Helvetica Neue"/>
              </a:defRPr>
            </a:pPr>
          </a:p>
        </c:txPr>
        <c:crossAx val="2094734552"/>
        <c:crosses val="autoZero"/>
        <c:crossBetween val="between"/>
        <c:majorUnit val="0.1"/>
        <c:minorUnit val="0.0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687637"/>
          <c:y val="0.0896202"/>
          <c:w val="0.926236"/>
          <c:h val="0.767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X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4600" u="none">
                    <a:solidFill>
                      <a:srgbClr val="FFFFFF"/>
                    </a:solidFill>
                    <a:latin typeface="Helvetica Neue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strCache>
            </c:strRef>
          </c:cat>
          <c:val>
            <c:numRef>
              <c:f>Sheet1!$B$2:$F$2</c:f>
              <c:numCache>
                <c:ptCount val="5"/>
                <c:pt idx="0">
                  <c:v>0.083300</c:v>
                </c:pt>
                <c:pt idx="1">
                  <c:v>0.250000</c:v>
                </c:pt>
                <c:pt idx="2">
                  <c:v>0.333300</c:v>
                </c:pt>
                <c:pt idx="3">
                  <c:v>0.250000</c:v>
                </c:pt>
                <c:pt idx="4">
                  <c:v>0.083300</c:v>
                </c:pt>
              </c:numCache>
            </c:numRef>
          </c:val>
        </c:ser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3000" u="none">
                <a:solidFill>
                  <a:srgbClr val="000000"/>
                </a:solidFill>
                <a:latin typeface="Helvetica Neue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0.###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3000" u="none">
                <a:solidFill>
                  <a:srgbClr val="000000"/>
                </a:solidFill>
                <a:latin typeface="Helvetica Neue"/>
              </a:defRPr>
            </a:pPr>
          </a:p>
        </c:txPr>
        <c:crossAx val="2094734552"/>
        <c:crosses val="autoZero"/>
        <c:crossBetween val="between"/>
        <c:majorUnit val="0.1"/>
        <c:minorUnit val="0.0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687264"/>
          <c:y val="0.0895793"/>
          <c:w val="0.926274"/>
          <c:h val="0.7676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X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4600" u="none">
                    <a:solidFill>
                      <a:srgbClr val="FFFFFF"/>
                    </a:solidFill>
                    <a:latin typeface="Helvetica Neue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strCache>
            </c:strRef>
          </c:cat>
          <c:val>
            <c:numRef>
              <c:f>Sheet1!$B$2:$F$2</c:f>
              <c:numCache>
                <c:ptCount val="5"/>
                <c:pt idx="0">
                  <c:v>0.370000</c:v>
                </c:pt>
                <c:pt idx="1">
                  <c:v>0.125000</c:v>
                </c:pt>
                <c:pt idx="2">
                  <c:v>0.010000</c:v>
                </c:pt>
                <c:pt idx="3">
                  <c:v>0.125000</c:v>
                </c:pt>
                <c:pt idx="4">
                  <c:v>0.370000</c:v>
                </c:pt>
              </c:numCache>
            </c:numRef>
          </c:val>
        </c:ser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3000" u="none">
                <a:solidFill>
                  <a:srgbClr val="000000"/>
                </a:solidFill>
                <a:latin typeface="Helvetica Neue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0.##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3000" u="none">
                <a:solidFill>
                  <a:srgbClr val="000000"/>
                </a:solidFill>
                <a:latin typeface="Helvetica Neue"/>
              </a:defRPr>
            </a:pPr>
          </a:p>
        </c:txPr>
        <c:crossAx val="2094734552"/>
        <c:crosses val="autoZero"/>
        <c:crossBetween val="between"/>
        <c:majorUnit val="0.1"/>
        <c:minorUnit val="0.0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4" name="Shape 14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833937" y="2303858"/>
            <a:ext cx="14716127" cy="4643439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4833937" y="7090171"/>
            <a:ext cx="14716127" cy="158948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4833937" y="8947546"/>
            <a:ext cx="14716127" cy="64770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3200">
                <a:latin typeface="+mj-lt"/>
                <a:ea typeface="+mj-ea"/>
                <a:cs typeface="+mj-cs"/>
                <a:sym typeface="Helvetica Neue"/>
              </a:defRPr>
            </a:lvl1pPr>
            <a:lvl2pPr marL="888999" indent="-444499" algn="ctr">
              <a:spcBef>
                <a:spcPts val="0"/>
              </a:spcBef>
              <a:defRPr i="1" sz="3200">
                <a:latin typeface="+mj-lt"/>
                <a:ea typeface="+mj-ea"/>
                <a:cs typeface="+mj-cs"/>
                <a:sym typeface="Helvetica Neue"/>
              </a:defRPr>
            </a:lvl2pPr>
            <a:lvl3pPr marL="1333499" indent="-444499" algn="ctr">
              <a:spcBef>
                <a:spcPts val="0"/>
              </a:spcBef>
              <a:defRPr i="1" sz="3200">
                <a:latin typeface="+mj-lt"/>
                <a:ea typeface="+mj-ea"/>
                <a:cs typeface="+mj-cs"/>
                <a:sym typeface="Helvetica Neue"/>
              </a:defRPr>
            </a:lvl3pPr>
            <a:lvl4pPr marL="1777999" indent="-444499" algn="ctr">
              <a:spcBef>
                <a:spcPts val="0"/>
              </a:spcBef>
              <a:defRPr i="1" sz="3200">
                <a:latin typeface="+mj-lt"/>
                <a:ea typeface="+mj-ea"/>
                <a:cs typeface="+mj-cs"/>
                <a:sym typeface="Helvetica Neue"/>
              </a:defRPr>
            </a:lvl4pPr>
            <a:lvl5pPr marL="2222499" indent="-444499" algn="ctr">
              <a:spcBef>
                <a:spcPts val="0"/>
              </a:spcBef>
              <a:defRPr i="1" sz="32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21"/>
          </p:nvPr>
        </p:nvSpPr>
        <p:spPr>
          <a:xfrm>
            <a:off x="4833937" y="5997575"/>
            <a:ext cx="14716127" cy="863601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4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1712268" y="0"/>
            <a:ext cx="20959465" cy="1398389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xfrm>
            <a:off x="4387453" y="357186"/>
            <a:ext cx="15609094" cy="303609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/>
          <p:nvPr>
            <p:ph type="title"/>
          </p:nvPr>
        </p:nvSpPr>
        <p:spPr>
          <a:xfrm>
            <a:off x="2667000" y="357186"/>
            <a:ext cx="19050000" cy="303609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7" name="Body Level One…"/>
          <p:cNvSpPr txBox="1"/>
          <p:nvPr>
            <p:ph type="body" idx="1"/>
          </p:nvPr>
        </p:nvSpPr>
        <p:spPr>
          <a:xfrm>
            <a:off x="2667000" y="3643312"/>
            <a:ext cx="19050000" cy="884039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Text"/>
          <p:cNvSpPr txBox="1"/>
          <p:nvPr>
            <p:ph type="title"/>
          </p:nvPr>
        </p:nvSpPr>
        <p:spPr>
          <a:xfrm>
            <a:off x="4387453" y="357186"/>
            <a:ext cx="15609094" cy="303609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36" name="Body Level One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sz="half" idx="21"/>
          </p:nvPr>
        </p:nvSpPr>
        <p:spPr>
          <a:xfrm>
            <a:off x="5329061" y="406546"/>
            <a:ext cx="13716005" cy="914876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4833937" y="9447609"/>
            <a:ext cx="14716127" cy="2000252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4833937" y="11465717"/>
            <a:ext cx="14716127" cy="158948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4833937" y="4536280"/>
            <a:ext cx="14716127" cy="464343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6231432" y="863203"/>
            <a:ext cx="17439683" cy="1162645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4387453" y="892967"/>
            <a:ext cx="7500939" cy="5607846"/>
          </a:xfrm>
          <a:prstGeom prst="rect">
            <a:avLst/>
          </a:prstGeom>
        </p:spPr>
        <p:txBody>
          <a:bodyPr anchor="b"/>
          <a:lstStyle>
            <a:lvl1pPr>
              <a:defRPr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4387453" y="6643686"/>
            <a:ext cx="7500939" cy="578643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xfrm>
            <a:off x="4387453" y="357186"/>
            <a:ext cx="15609094" cy="303609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8794253" y="3637357"/>
            <a:ext cx="13260588" cy="884039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xfrm>
            <a:off x="4387453" y="357186"/>
            <a:ext cx="15609094" cy="303609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quarter" idx="1"/>
          </p:nvPr>
        </p:nvSpPr>
        <p:spPr>
          <a:xfrm>
            <a:off x="4387453" y="3643312"/>
            <a:ext cx="7500939" cy="8840393"/>
          </a:xfrm>
          <a:prstGeom prst="rect">
            <a:avLst/>
          </a:prstGeom>
        </p:spPr>
        <p:txBody>
          <a:bodyPr/>
          <a:lstStyle>
            <a:lvl1pPr marL="465363" indent="-465363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1pPr>
            <a:lvl2pPr marL="808263" indent="-465363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2pPr>
            <a:lvl3pPr marL="1151164" indent="-465363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3pPr>
            <a:lvl4pPr marL="1494064" indent="-465364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4pPr>
            <a:lvl5pPr marL="1836964" indent="-465364">
              <a:spcBef>
                <a:spcPts val="4500"/>
              </a:spcBef>
              <a:buSzPct val="145000"/>
              <a:defRPr sz="38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8" cy="47307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4387453" y="1785936"/>
            <a:ext cx="15609094" cy="10144127"/>
          </a:xfrm>
          <a:prstGeom prst="rect">
            <a:avLst/>
          </a:prstGeom>
        </p:spPr>
        <p:txBody>
          <a:bodyPr/>
          <a:lstStyle>
            <a:lvl5pPr>
              <a:buSzPct val="145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12442031" y="7072311"/>
            <a:ext cx="8514490" cy="567928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12192000" y="1250155"/>
            <a:ext cx="8251033" cy="550069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91704" y="1250155"/>
            <a:ext cx="16850321" cy="1123354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2032000" y="413501"/>
            <a:ext cx="20320000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2032000" y="3699626"/>
            <a:ext cx="20320000" cy="8840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8" cy="477670"/>
          </a:xfrm>
          <a:prstGeom prst="rect">
            <a:avLst/>
          </a:prstGeom>
          <a:ln w="12700">
            <a:miter lim="400000"/>
          </a:ln>
        </p:spPr>
        <p:txBody>
          <a:bodyPr wrap="none" lIns="71436" tIns="71436" rIns="71436" bIns="71436">
            <a:spAutoFit/>
          </a:bodyPr>
          <a:lstStyle>
            <a:lvl1pPr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titleStyle>
    <p:bodyStyle>
      <a:lvl1pPr marL="611187" marR="0" indent="-611187" algn="l" defTabSz="82153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1055687" marR="0" indent="-611187" algn="l" defTabSz="82153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1500187" marR="0" indent="-611187" algn="l" defTabSz="82153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1944686" marR="0" indent="-611187" algn="l" defTabSz="82153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2389186" marR="0" indent="-611186" algn="l" defTabSz="82153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2833686" marR="0" indent="-611186" algn="l" defTabSz="82153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3278187" marR="0" indent="-611187" algn="l" defTabSz="82153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3722687" marR="0" indent="-611187" algn="l" defTabSz="82153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4167187" marR="0" indent="-611187" algn="l" defTabSz="82153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bodyStyle>
    <p:otherStyle>
      <a:lvl1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hyperlink" Target="https://icons8.com" TargetMode="Externa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hyperlink" Target="https://icons8.com" TargetMode="Externa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5.xml"/><Relationship Id="rId3" Type="http://schemas.openxmlformats.org/officeDocument/2006/relationships/chart" Target="../charts/char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robability Theory"/>
          <p:cNvSpPr txBox="1"/>
          <p:nvPr>
            <p:ph type="ctrTitle"/>
          </p:nvPr>
        </p:nvSpPr>
        <p:spPr>
          <a:xfrm>
            <a:off x="4603905" y="591493"/>
            <a:ext cx="15176190" cy="4643438"/>
          </a:xfrm>
          <a:prstGeom prst="rect">
            <a:avLst/>
          </a:prstGeom>
        </p:spPr>
        <p:txBody>
          <a:bodyPr/>
          <a:lstStyle/>
          <a:p>
            <a:pPr/>
            <a:r>
              <a:t>Probability Theory</a:t>
            </a:r>
          </a:p>
        </p:txBody>
      </p:sp>
      <p:sp>
        <p:nvSpPr>
          <p:cNvPr id="147" name="CMPUT 261: Introduction to Artificial Intelligence  P&amp;M §8.1"/>
          <p:cNvSpPr txBox="1"/>
          <p:nvPr>
            <p:ph type="subTitle" sz="quarter" idx="1"/>
          </p:nvPr>
        </p:nvSpPr>
        <p:spPr>
          <a:xfrm>
            <a:off x="4833937" y="8206220"/>
            <a:ext cx="14716127" cy="2437179"/>
          </a:xfrm>
          <a:prstGeom prst="rect">
            <a:avLst/>
          </a:prstGeom>
        </p:spPr>
        <p:txBody>
          <a:bodyPr/>
          <a:lstStyle/>
          <a:p>
            <a:pPr lvl="1"/>
            <a:r>
              <a:t>CMPUT 261: Introduction to Artificial Intelligence</a:t>
            </a:r>
            <a:br/>
            <a:br/>
            <a:r>
              <a:rPr sz="3600">
                <a:solidFill>
                  <a:srgbClr val="929292"/>
                </a:solidFill>
              </a:rPr>
              <a:t>P&amp;M §8.1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ubjective vs. Objective: The Bayesian Perspective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 defTabSz="698300">
              <a:defRPr sz="9500"/>
            </a:pPr>
            <a:r>
              <a:t>Subjective vs. Objective:</a:t>
            </a:r>
            <a:br/>
            <a:r>
              <a:t>The Bayesian Perspective</a:t>
            </a:r>
          </a:p>
        </p:txBody>
      </p:sp>
      <p:sp>
        <p:nvSpPr>
          <p:cNvPr id="176" name="Probabilities can be interpreted as objective statements about the world, or as subjective statements about an agent's beliefs.…"/>
          <p:cNvSpPr txBox="1"/>
          <p:nvPr>
            <p:ph type="body" idx="1"/>
          </p:nvPr>
        </p:nvSpPr>
        <p:spPr>
          <a:xfrm>
            <a:off x="2032000" y="3699626"/>
            <a:ext cx="20320000" cy="8840393"/>
          </a:xfrm>
          <a:prstGeom prst="rect">
            <a:avLst/>
          </a:prstGeom>
        </p:spPr>
        <p:txBody>
          <a:bodyPr/>
          <a:lstStyle/>
          <a:p>
            <a:pPr marL="598963" indent="-598963" defTabSz="805099">
              <a:spcBef>
                <a:spcPts val="3500"/>
              </a:spcBef>
              <a:defRPr sz="4300"/>
            </a:pPr>
            <a:r>
              <a:t>Probabilities can be interpreted</a:t>
            </a:r>
            <a:br/>
            <a:r>
              <a:t>as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objective</a:t>
            </a:r>
            <a:r>
              <a:t> statements about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world</a:t>
            </a:r>
            <a:r>
              <a:t>, or</a:t>
            </a:r>
            <a:br/>
            <a:r>
              <a:t>as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subjective</a:t>
            </a:r>
            <a:r>
              <a:t> statements about an agent's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beliefs</a:t>
            </a:r>
            <a:r>
              <a:t>.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598963" indent="-598963" defTabSz="805099">
              <a:spcBef>
                <a:spcPts val="3500"/>
              </a:spcBef>
              <a:defRPr sz="4300"/>
            </a:pPr>
            <a:r>
              <a:t>Subjective view is called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Bayesian:</a:t>
            </a:r>
          </a:p>
          <a:p>
            <a:pPr lvl="2" marL="1470183" indent="-598963" defTabSz="805099">
              <a:spcBef>
                <a:spcPts val="3500"/>
              </a:spcBef>
              <a:defRPr sz="4300"/>
            </a:pPr>
            <a:r>
              <a:t>The probability of an event is a measure of an agent's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belief</a:t>
            </a:r>
            <a:r>
              <a:t> about its likelihood</a:t>
            </a:r>
          </a:p>
          <a:p>
            <a:pPr lvl="2" marL="1470183" indent="-598963" defTabSz="805099">
              <a:spcBef>
                <a:spcPts val="3500"/>
              </a:spcBef>
              <a:defRPr sz="4300"/>
            </a:pPr>
            <a:r>
              <a:t>Different agents can legitimately have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different</a:t>
            </a:r>
            <a:r>
              <a:t>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beliefs</a:t>
            </a:r>
            <a:r>
              <a:t>, so they can legitimately assign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different probabilities</a:t>
            </a:r>
            <a:r>
              <a:t> to the same event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lvl="2" marL="1470183" indent="-598963" defTabSz="805099">
              <a:spcBef>
                <a:spcPts val="3500"/>
              </a:spcBef>
              <a:defRPr sz="4300"/>
            </a:pPr>
            <a:r>
              <a:t>There 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only one way</a:t>
            </a:r>
            <a:r>
              <a:t> to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update</a:t>
            </a:r>
            <a:r>
              <a:t> those beliefs in response to new data</a:t>
            </a:r>
          </a:p>
          <a:p>
            <a:pPr marL="598963" indent="-598963" defTabSz="805099">
              <a:spcBef>
                <a:spcPts val="3500"/>
              </a:spcBef>
              <a:defRPr sz="4300"/>
            </a:pPr>
            <a:r>
              <a:t>In this course, we will primarily take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Bayesian</a:t>
            </a:r>
            <a:r>
              <a:t> view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Example: Dice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Example: Dice</a:t>
            </a:r>
          </a:p>
        </p:txBody>
      </p:sp>
      <p:sp>
        <p:nvSpPr>
          <p:cNvPr id="179" name="Diane rolls a fair, six-sided die, and gets the number…"/>
          <p:cNvSpPr txBox="1"/>
          <p:nvPr>
            <p:ph type="body" idx="1"/>
          </p:nvPr>
        </p:nvSpPr>
        <p:spPr>
          <a:xfrm>
            <a:off x="2032000" y="3102668"/>
            <a:ext cx="20320000" cy="10562319"/>
          </a:xfrm>
          <a:prstGeom prst="rect">
            <a:avLst/>
          </a:prstGeom>
        </p:spPr>
        <p:txBody>
          <a:bodyPr/>
          <a:lstStyle/>
          <a:p>
            <a:pPr/>
            <a:r>
              <a:t>Diane rolls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fair, six-sided die</a:t>
            </a:r>
            <a:r>
              <a:t>, and gets the number </a:t>
            </a:r>
            <a14:m>
              <m:oMath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 lvl="2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What is </a:t>
            </a:r>
            <a14:m>
              <m:oMath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?  </a:t>
            </a:r>
            <a:r>
              <a:rPr b="0" sz="3600">
                <a:solidFill>
                  <a:srgbClr val="92929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(the probability that Diane rolled a 5)</a:t>
            </a:r>
            <a:endParaRPr b="0" sz="3600">
              <a:solidFill>
                <a:srgbClr val="92929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/>
            <a:r>
              <a:t>Diane truthfully tells Oliver that she rolled an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odd</a:t>
            </a:r>
            <a:r>
              <a:t> number.</a:t>
            </a:r>
          </a:p>
          <a:p>
            <a:pPr lvl="2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What should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Oliver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believe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is?</a:t>
            </a:r>
            <a:endParaRPr b="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/>
            <a:r>
              <a:t>Diane truthfully tells Greta that she rolled a number</a:t>
            </a:r>
            <a14:m>
              <m:oMath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5</m:t>
                </m:r>
              </m:oMath>
            </a14:m>
            <a:r>
              <a:t>.</a:t>
            </a:r>
          </a:p>
          <a:p>
            <a:pPr lvl="2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What should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Greta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believe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is?</a:t>
            </a:r>
            <a:endParaRPr b="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What is </a:t>
            </a:r>
            <a14:m>
              <m:oMath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?</a:t>
            </a:r>
            <a:endParaRPr sz="50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Example: Dice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Example: Dice</a:t>
            </a:r>
          </a:p>
        </p:txBody>
      </p:sp>
      <p:sp>
        <p:nvSpPr>
          <p:cNvPr id="182" name="Diane rolls a fair, six-sided die, and gets the number…"/>
          <p:cNvSpPr txBox="1"/>
          <p:nvPr>
            <p:ph type="body" idx="1"/>
          </p:nvPr>
        </p:nvSpPr>
        <p:spPr>
          <a:xfrm>
            <a:off x="2032000" y="3102668"/>
            <a:ext cx="20320000" cy="10562319"/>
          </a:xfrm>
          <a:prstGeom prst="rect">
            <a:avLst/>
          </a:prstGeom>
        </p:spPr>
        <p:txBody>
          <a:bodyPr/>
          <a:lstStyle/>
          <a:p>
            <a:pPr/>
            <a:r>
              <a:t>Diane rolls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fair, six-sided die</a:t>
            </a:r>
            <a:r>
              <a:t>, and gets the number </a:t>
            </a:r>
            <a14:m>
              <m:oMath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 lvl="2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What is </a:t>
            </a:r>
            <a14:m>
              <m:oMath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?  </a:t>
            </a:r>
            <a:r>
              <a:rPr b="0" sz="3600">
                <a:solidFill>
                  <a:srgbClr val="92929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(the probability that Diane rolled a 5)</a:t>
            </a:r>
            <a:endParaRPr b="0" sz="3600">
              <a:solidFill>
                <a:srgbClr val="92929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/>
            <a:r>
              <a:t>Diane truthfully tells Oliver that she rolled an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odd</a:t>
            </a:r>
            <a:r>
              <a:t> number.</a:t>
            </a:r>
          </a:p>
          <a:p>
            <a:pPr lvl="2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What should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Oliver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believe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is?</a:t>
            </a:r>
            <a:endParaRPr b="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/>
            <a:r>
              <a:t>Diane truthfully tells Greta that she rolled a number</a:t>
            </a:r>
            <a14:m>
              <m:oMath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5</m:t>
                </m:r>
              </m:oMath>
            </a14:m>
            <a:r>
              <a:t>.</a:t>
            </a:r>
          </a:p>
          <a:p>
            <a:pPr lvl="2"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What should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Greta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believe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is?</a:t>
            </a:r>
            <a:endParaRPr b="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What is </a:t>
            </a:r>
            <a14:m>
              <m:oMath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?</a:t>
            </a:r>
            <a:endParaRPr sz="5000"/>
          </a:p>
        </p:txBody>
      </p:sp>
      <p:sp>
        <p:nvSpPr>
          <p:cNvPr id="183" name="Equation"/>
          <p:cNvSpPr txBox="1"/>
          <p:nvPr/>
        </p:nvSpPr>
        <p:spPr>
          <a:xfrm>
            <a:off x="18014050" y="8131529"/>
            <a:ext cx="4306432" cy="50779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m:rPr>
                      <m:nor/>
                    </m:rP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is odd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400">
              <a:solidFill>
                <a:srgbClr val="004C7F"/>
              </a:solidFill>
            </a:endParaRPr>
          </a:p>
        </p:txBody>
      </p:sp>
      <p:sp>
        <p:nvSpPr>
          <p:cNvPr id="184" name="Equation"/>
          <p:cNvSpPr txBox="1"/>
          <p:nvPr/>
        </p:nvSpPr>
        <p:spPr>
          <a:xfrm>
            <a:off x="17877971" y="10763288"/>
            <a:ext cx="3785349" cy="49118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≥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400">
              <a:solidFill>
                <a:srgbClr val="004C7F"/>
              </a:solidFill>
            </a:endParaRPr>
          </a:p>
        </p:txBody>
      </p:sp>
      <p:sp>
        <p:nvSpPr>
          <p:cNvPr id="185" name="Equation"/>
          <p:cNvSpPr txBox="1"/>
          <p:nvPr/>
        </p:nvSpPr>
        <p:spPr>
          <a:xfrm>
            <a:off x="17912757" y="11927161"/>
            <a:ext cx="5864714" cy="50779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m:rPr>
                      <m:nor/>
                    </m:rP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is odd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≥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400">
              <a:solidFill>
                <a:srgbClr val="004C7F"/>
              </a:solidFill>
            </a:endParaRPr>
          </a:p>
        </p:txBody>
      </p:sp>
      <p:sp>
        <p:nvSpPr>
          <p:cNvPr id="186" name="Line"/>
          <p:cNvSpPr/>
          <p:nvPr/>
        </p:nvSpPr>
        <p:spPr>
          <a:xfrm>
            <a:off x="15557202" y="8383827"/>
            <a:ext cx="2239058" cy="2"/>
          </a:xfrm>
          <a:prstGeom prst="line">
            <a:avLst/>
          </a:prstGeom>
          <a:ln w="25400">
            <a:solidFill>
              <a:srgbClr val="929292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7" name="Line"/>
          <p:cNvSpPr/>
          <p:nvPr/>
        </p:nvSpPr>
        <p:spPr>
          <a:xfrm>
            <a:off x="15557202" y="10902060"/>
            <a:ext cx="2239058" cy="2"/>
          </a:xfrm>
          <a:prstGeom prst="line">
            <a:avLst/>
          </a:prstGeom>
          <a:ln w="25400">
            <a:solidFill>
              <a:srgbClr val="929292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8" name="Line"/>
          <p:cNvSpPr/>
          <p:nvPr/>
        </p:nvSpPr>
        <p:spPr>
          <a:xfrm>
            <a:off x="10174429" y="12179458"/>
            <a:ext cx="7621832" cy="2"/>
          </a:xfrm>
          <a:prstGeom prst="line">
            <a:avLst/>
          </a:prstGeom>
          <a:ln w="25400">
            <a:solidFill>
              <a:srgbClr val="929292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9" name="Equation"/>
          <p:cNvSpPr txBox="1"/>
          <p:nvPr/>
        </p:nvSpPr>
        <p:spPr>
          <a:xfrm>
            <a:off x="18716479" y="5840429"/>
            <a:ext cx="2000816" cy="48336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44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400">
              <a:solidFill>
                <a:srgbClr val="004C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emantics: Possible Worlds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 defTabSz="698300">
              <a:defRPr sz="9500"/>
            </a:pPr>
            <a:r>
              <a:t>Semantics:</a:t>
            </a:r>
            <a:br/>
            <a:r>
              <a:t>Possible Worlds</a:t>
            </a:r>
          </a:p>
        </p:txBody>
      </p:sp>
      <p:sp>
        <p:nvSpPr>
          <p:cNvPr id="192" name="Random variables take values from a domain.  We will write them as uppercase letters (e.g.,  , etc.)…"/>
          <p:cNvSpPr txBox="1"/>
          <p:nvPr>
            <p:ph type="body" idx="1"/>
          </p:nvPr>
        </p:nvSpPr>
        <p:spPr>
          <a:xfrm>
            <a:off x="2032000" y="3699626"/>
            <a:ext cx="21059284" cy="9174344"/>
          </a:xfrm>
          <a:prstGeom prst="rect">
            <a:avLst/>
          </a:prstGeom>
        </p:spPr>
        <p:txBody>
          <a:bodyPr/>
          <a:lstStyle/>
          <a:p>
            <a:pPr marL="605074" indent="-605074" defTabSz="813314">
              <a:spcBef>
                <a:spcPts val="3500"/>
              </a:spcBef>
              <a:defRPr b="1" sz="4300">
                <a:latin typeface="+mj-lt"/>
                <a:ea typeface="+mj-ea"/>
                <a:cs typeface="+mj-cs"/>
                <a:sym typeface="Helvetica Neue"/>
              </a:defRPr>
            </a:pPr>
            <a:r>
              <a:t>Random variables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take values from a </a:t>
            </a:r>
            <a:r>
              <a:rPr b="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domain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. </a:t>
            </a:r>
            <a:b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We will write them as uppercase letters (e.g.,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, etc.)</a:t>
            </a:r>
          </a:p>
          <a:p>
            <a:pPr marL="605074" indent="-605074" defTabSz="813314">
              <a:spcBef>
                <a:spcPts val="3500"/>
              </a:spcBef>
              <a:defRPr sz="4300"/>
            </a:pPr>
            <a:r>
              <a:t>A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possible world</a:t>
            </a:r>
            <a:r>
              <a:t> is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complete</a:t>
            </a:r>
            <a:r>
              <a:t>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assignment</a:t>
            </a:r>
            <a:r>
              <a:t> of values to variables</a:t>
            </a:r>
            <a:br/>
            <a:r>
              <a:t>We will usually write a single "world" as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</m:oMath>
            </a14:m>
            <a:r>
              <a:t> and the set of all possible worlds as </a:t>
            </a:r>
            <a14:m>
              <m:oMath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</m:oMath>
            </a14:m>
            <a:br>
              <a:rPr sz="5000">
                <a:latin typeface="Times Roman"/>
                <a:ea typeface="Times Roman"/>
                <a:cs typeface="Times Roman"/>
                <a:sym typeface="Times Roman"/>
              </a:rPr>
            </a:br>
            <a:r>
              <a:t>In this lecture: worlds are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discrete</a:t>
            </a:r>
            <a:r>
              <a:t> (i.e., we can take sums)</a:t>
            </a:r>
          </a:p>
          <a:p>
            <a:pPr marL="605074" indent="-605074" defTabSz="813314">
              <a:spcBef>
                <a:spcPts val="3500"/>
              </a:spcBef>
              <a:defRPr sz="4300"/>
            </a:pPr>
            <a:r>
              <a:t>A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probability measure</a:t>
            </a:r>
            <a:r>
              <a:t> is a function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over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possible worlds</a:t>
            </a:r>
            <a:r>
              <a:t> </a:t>
            </a:r>
            <a:r>
              <a:rPr i="1">
                <a:latin typeface="+mn-lt"/>
                <a:ea typeface="+mn-ea"/>
                <a:cs typeface="+mn-cs"/>
                <a:sym typeface="Helvetica"/>
              </a:rPr>
              <a:t>ω</a:t>
            </a:r>
            <a:r>
              <a:t> satisfying:</a:t>
            </a:r>
          </a:p>
          <a:p>
            <a:pPr lvl="2" marL="2072885" indent="-815585" defTabSz="813314">
              <a:spcBef>
                <a:spcPts val="2300"/>
              </a:spcBef>
              <a:buSzPct val="100000"/>
              <a:buAutoNum type="arabicPeriod" startAt="1"/>
              <a:defRPr sz="5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limLow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∑</m:t>
                    </m:r>
                  </m:e>
                  <m:lim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ω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Ω</m:t>
                    </m:r>
                  </m:lim>
                </m:limLow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 </a:t>
            </a:r>
            <a:endParaRPr sz="4300"/>
          </a:p>
          <a:p>
            <a:pPr lvl="2" marL="2121692" indent="-864392" defTabSz="813314">
              <a:spcBef>
                <a:spcPts val="2300"/>
              </a:spcBef>
              <a:buSzPct val="100000"/>
              <a:buAutoNum type="arabicPeriod" startAt="1"/>
              <a:defRPr sz="4300"/>
            </a:pPr>
            <a:r>
              <a:t>  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∀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</m:oMath>
            </a14:m>
            <a:endParaRPr sz="50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ropositions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Propositions</a:t>
            </a:r>
          </a:p>
        </p:txBody>
      </p:sp>
      <p:sp>
        <p:nvSpPr>
          <p:cNvPr id="195" name="A primitive proposition is an equality or inequality expression E.g.,   or…"/>
          <p:cNvSpPr txBox="1"/>
          <p:nvPr>
            <p:ph type="body" idx="1"/>
          </p:nvPr>
        </p:nvSpPr>
        <p:spPr>
          <a:xfrm>
            <a:off x="2032000" y="3699626"/>
            <a:ext cx="20320000" cy="8840393"/>
          </a:xfrm>
          <a:prstGeom prst="rect">
            <a:avLst/>
          </a:prstGeom>
        </p:spPr>
        <p:txBody>
          <a:bodyPr/>
          <a:lstStyle/>
          <a:p>
            <a:pPr marL="464501" indent="-464501" defTabSz="624363">
              <a:spcBef>
                <a:spcPts val="2700"/>
              </a:spcBef>
              <a:defRPr sz="3300"/>
            </a:pPr>
            <a:r>
              <a:t>A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primitive proposition</a:t>
            </a:r>
            <a:r>
              <a:t> is an equality or inequality expression</a:t>
            </a:r>
            <a:br/>
            <a:r>
              <a:t>E.g.,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</m:oMath>
            </a14:m>
            <a:r>
              <a:t> or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</m:oMath>
            </a14:m>
          </a:p>
          <a:p>
            <a:pPr marL="464501" indent="-464501" defTabSz="624363">
              <a:spcBef>
                <a:spcPts val="2700"/>
              </a:spcBef>
              <a:defRPr sz="3300"/>
            </a:pPr>
            <a:r>
              <a:t>A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proposition</a:t>
            </a:r>
            <a:r>
              <a:t> is built up from other propositions using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logical connectives</a:t>
            </a:r>
            <a:r>
              <a:t>.  </a:t>
            </a:r>
            <a:br/>
            <a:r>
              <a:t>E.g.,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∨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∨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marL="464501" indent="-464501" defTabSz="624363">
              <a:spcBef>
                <a:spcPts val="2700"/>
              </a:spcBef>
              <a:defRPr sz="3300"/>
            </a:pPr>
            <a:r>
              <a:t>The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probability</a:t>
            </a:r>
            <a:r>
              <a:t> of a proposition is the sum of the probabilities of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possible worlds in which that proposition is true</a:t>
            </a:r>
            <a:r>
              <a:t>:</a:t>
            </a:r>
          </a:p>
          <a:p>
            <a:pPr marL="0" indent="0" algn="ctr" defTabSz="624363">
              <a:spcBef>
                <a:spcPts val="2700"/>
              </a:spcBef>
              <a:buSzTx/>
              <a:buNone/>
              <a:defRPr sz="40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Low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∑</m:t>
                    </m:r>
                  </m:e>
                  <m:lim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ω</m:t>
                    </m:r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ω</m:t>
                    </m:r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⊧</m:t>
                    </m:r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lim>
                </m:limLow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3300">
                <a:latin typeface="Helvetica Neue Light"/>
                <a:ea typeface="Helvetica Neue Light"/>
                <a:cs typeface="Helvetica Neue Light"/>
                <a:sym typeface="Helvetica Neue Light"/>
              </a:rPr>
              <a:t>  </a:t>
            </a:r>
            <a:endParaRPr sz="3300"/>
          </a:p>
          <a:p>
            <a:pPr marL="464501" indent="-464501" defTabSz="624363">
              <a:spcBef>
                <a:spcPts val="2700"/>
              </a:spcBef>
              <a:defRPr sz="3300"/>
            </a:pPr>
            <a:r>
              <a:t>Therefore:</a:t>
            </a:r>
          </a:p>
          <a:p>
            <a:pPr marL="0" indent="0" algn="ctr" defTabSz="624363">
              <a:spcBef>
                <a:spcPts val="2700"/>
              </a:spcBef>
              <a:buSzTx/>
              <a:buNone/>
              <a:defRPr sz="40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center"/>
                </m:oMathParaPr>
                <m:oMath>
                  <m:m>
                    <m:mPr>
                      <m:ctrlPr>
                        <a:rPr xmlns:a="http://schemas.openxmlformats.org/drawingml/2006/main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baseJc m:val="center"/>
                      <m:plcHide m:val="on"/>
                      <m:mcs>
                        <m:mc>
                          <m:mcPr>
                            <m:count m:val="2"/>
                            <m:mcJc m:val="center"/>
                          </m:mcPr>
                        </m:mc>
                      </m:mcs>
                    </m:mPr>
                    <m:mr>
                      <m:e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β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e>
                        <m:r>
                          <a:rPr xmlns:a="http://schemas.openxmlformats.org/drawingml/2006/main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mr>
                    <m:mr>
                      <m:e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β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e>
                        <m:r>
                          <a:rPr xmlns:a="http://schemas.openxmlformats.org/drawingml/2006/main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mr>
                    <m:mr>
                      <m:e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¬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e>
                        <m:r>
                          <a:rPr xmlns:a="http://schemas.openxmlformats.org/drawingml/2006/main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xmlns:a="http://schemas.openxmlformats.org/drawingml/2006/main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xmlns:a="http://schemas.openxmlformats.org/drawingml/2006/main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xmlns:a="http://schemas.openxmlformats.org/drawingml/2006/main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mr>
                  </m:m>
                </m:oMath>
              </m:oMathPara>
            </a14:m>
            <a:endParaRPr sz="3774"/>
          </a:p>
        </p:txBody>
      </p:sp>
      <p:grpSp>
        <p:nvGrpSpPr>
          <p:cNvPr id="198" name="Group"/>
          <p:cNvGrpSpPr/>
          <p:nvPr/>
        </p:nvGrpSpPr>
        <p:grpSpPr>
          <a:xfrm>
            <a:off x="15397124" y="8365438"/>
            <a:ext cx="5824775" cy="1086325"/>
            <a:chOff x="0" y="0"/>
            <a:chExt cx="5824773" cy="1086324"/>
          </a:xfrm>
        </p:grpSpPr>
        <p:sp>
          <p:nvSpPr>
            <p:cNvPr id="196" name="means &quot;𝛼 is true in ω&quot;"/>
            <p:cNvSpPr txBox="1"/>
            <p:nvPr/>
          </p:nvSpPr>
          <p:spPr>
            <a:xfrm>
              <a:off x="666085" y="457591"/>
              <a:ext cx="5158689" cy="628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6" tIns="71436" rIns="71436" bIns="71436" numCol="1" anchor="ctr">
              <a:sp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Helvetica Neue"/>
                </a:defRPr>
              </a:pPr>
              <a:r>
                <a:t>         means "</a:t>
              </a:r>
              <a:r>
                <a:rPr>
                  <a:latin typeface="+mn-lt"/>
                  <a:ea typeface="+mn-ea"/>
                  <a:cs typeface="+mn-cs"/>
                  <a:sym typeface="Helvetica"/>
                </a:rPr>
                <a:t>𝛼</a:t>
              </a:r>
              <a:r>
                <a:t> is true in </a:t>
              </a:r>
              <a:r>
                <a:rPr>
                  <a:latin typeface="+mn-lt"/>
                  <a:ea typeface="+mn-ea"/>
                  <a:cs typeface="+mn-cs"/>
                  <a:sym typeface="Helvetica"/>
                </a:rPr>
                <a:t>ω</a:t>
              </a:r>
              <a:r>
                <a:t>"</a:t>
              </a:r>
            </a:p>
          </p:txBody>
        </p:sp>
        <p:sp>
          <p:nvSpPr>
            <p:cNvPr id="197" name="Equation"/>
            <p:cNvSpPr txBox="1"/>
            <p:nvPr/>
          </p:nvSpPr>
          <p:spPr>
            <a:xfrm>
              <a:off x="0" y="0"/>
              <a:ext cx="919097" cy="2735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200" i="1">
                        <a:solidFill>
                          <a:srgbClr val="5E5E5E"/>
                        </a:solidFill>
                        <a:latin typeface="Cambria Math" panose="02040503050406030204" pitchFamily="18" charset="0"/>
                      </a:rPr>
                      <m:t>ω</m:t>
                    </m:r>
                    <m:r>
                      <a:rPr xmlns:a="http://schemas.openxmlformats.org/drawingml/2006/main" sz="3200" i="1">
                        <a:solidFill>
                          <a:srgbClr val="5E5E5E"/>
                        </a:solidFill>
                        <a:latin typeface="Cambria Math" panose="02040503050406030204" pitchFamily="18" charset="0"/>
                      </a:rPr>
                      <m:t>⊧</m:t>
                    </m:r>
                    <m:r>
                      <a:rPr xmlns:a="http://schemas.openxmlformats.org/drawingml/2006/main" sz="3200" i="1">
                        <a:solidFill>
                          <a:srgbClr val="5E5E5E"/>
                        </a:solidFill>
                        <a:latin typeface="Cambria Math" panose="02040503050406030204" pitchFamily="18" charset="0"/>
                      </a:rPr>
                      <m:t>α</m:t>
                    </m:r>
                  </m:oMath>
                </m:oMathPara>
              </a14:m>
              <a:endParaRPr sz="3200">
                <a:solidFill>
                  <a:srgbClr val="5E5E5E"/>
                </a:solidFill>
              </a:endParaRPr>
            </a:p>
          </p:txBody>
        </p:sp>
      </p:grpSp>
      <p:sp>
        <p:nvSpPr>
          <p:cNvPr id="199" name="𝛼∨β means &quot;𝛼 OR β&quot;"/>
          <p:cNvSpPr txBox="1"/>
          <p:nvPr/>
        </p:nvSpPr>
        <p:spPr>
          <a:xfrm>
            <a:off x="15546680" y="10323132"/>
            <a:ext cx="3977086" cy="628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𝛼∨β</a:t>
            </a:r>
            <a:r>
              <a:rPr>
                <a:latin typeface="+mj-lt"/>
                <a:ea typeface="+mj-ea"/>
                <a:cs typeface="+mj-cs"/>
                <a:sym typeface="Helvetica Neue"/>
              </a:rPr>
              <a:t> means "</a:t>
            </a:r>
            <a:r>
              <a:t>𝛼 OR β"</a:t>
            </a:r>
          </a:p>
        </p:txBody>
      </p:sp>
      <p:sp>
        <p:nvSpPr>
          <p:cNvPr id="200" name="𝛼∧β means &quot;𝛼 AND β&quot;"/>
          <p:cNvSpPr txBox="1"/>
          <p:nvPr/>
        </p:nvSpPr>
        <p:spPr>
          <a:xfrm>
            <a:off x="15433571" y="11095583"/>
            <a:ext cx="4203304" cy="628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𝛼∧β</a:t>
            </a:r>
            <a:r>
              <a:rPr>
                <a:latin typeface="+mj-lt"/>
                <a:ea typeface="+mj-ea"/>
                <a:cs typeface="+mj-cs"/>
                <a:sym typeface="Helvetica Neue"/>
              </a:rPr>
              <a:t> means "</a:t>
            </a:r>
            <a:r>
              <a:t>𝛼 AND β"</a:t>
            </a:r>
          </a:p>
        </p:txBody>
      </p:sp>
      <p:sp>
        <p:nvSpPr>
          <p:cNvPr id="201" name="¬𝛼 means &quot;NOT 𝛼&quot;"/>
          <p:cNvSpPr txBox="1"/>
          <p:nvPr/>
        </p:nvSpPr>
        <p:spPr>
          <a:xfrm>
            <a:off x="15748937" y="11868033"/>
            <a:ext cx="3572572" cy="628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¬𝛼</a:t>
            </a:r>
            <a:r>
              <a:rPr>
                <a:latin typeface="+mj-lt"/>
                <a:ea typeface="+mj-ea"/>
                <a:cs typeface="+mj-cs"/>
                <a:sym typeface="Helvetica Neue"/>
              </a:rPr>
              <a:t> means "NOT </a:t>
            </a:r>
            <a:r>
              <a:t>𝛼"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1" grpId="5"/>
      <p:bldP build="whole" bldLvl="1" animBg="1" rev="0" advAuto="0" spid="200" grpId="4"/>
      <p:bldP build="whole" bldLvl="1" animBg="1" rev="0" advAuto="0" spid="198" grpId="2"/>
      <p:bldP build="whole" bldLvl="1" animBg="1" rev="0" advAuto="0" spid="199" grpId="3"/>
      <p:bldP build="p" bldLvl="5" animBg="1" rev="0" advAuto="0" spid="19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Joint Distributions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Joint Distributions</a:t>
            </a:r>
          </a:p>
        </p:txBody>
      </p:sp>
      <p:sp>
        <p:nvSpPr>
          <p:cNvPr id="204" name="In our dice example, there was a single random variable…"/>
          <p:cNvSpPr txBox="1"/>
          <p:nvPr>
            <p:ph type="body" idx="1"/>
          </p:nvPr>
        </p:nvSpPr>
        <p:spPr>
          <a:xfrm>
            <a:off x="2459577" y="3520989"/>
            <a:ext cx="19464846" cy="8840391"/>
          </a:xfrm>
          <a:prstGeom prst="rect">
            <a:avLst/>
          </a:prstGeom>
        </p:spPr>
        <p:txBody>
          <a:bodyPr/>
          <a:lstStyle/>
          <a:p>
            <a:pPr/>
            <a:r>
              <a:t>In our dice example, there was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single</a:t>
            </a:r>
            <a:r>
              <a:t> random variable</a:t>
            </a:r>
          </a:p>
          <a:p>
            <a:pPr/>
            <a:r>
              <a:t>We typically want to think about the interactions of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multiple</a:t>
            </a:r>
            <a:r>
              <a:t> random variables</a:t>
            </a:r>
          </a:p>
          <a:p>
            <a:pPr/>
            <a:r>
              <a:t>A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joint distribution</a:t>
            </a:r>
            <a:r>
              <a:t> assigns a probability to each full assignment of values to variables</a:t>
            </a:r>
          </a:p>
          <a:p>
            <a:pPr lvl="2"/>
            <a:r>
              <a:t>e.g.,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. </a:t>
            </a:r>
            <a:r>
              <a:rPr sz="3600">
                <a:solidFill>
                  <a:srgbClr val="929292"/>
                </a:solidFill>
              </a:rPr>
              <a:t>Equivalent to </a:t>
            </a:r>
            <a14:m>
              <m:oMath>
                <m:r>
                  <a:rPr xmlns:a="http://schemas.openxmlformats.org/drawingml/2006/main" sz="4250" i="1">
                    <a:solidFill>
                      <a:srgbClr val="919191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4250" i="1">
                    <a:solidFill>
                      <a:srgbClr val="919191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250" i="1">
                    <a:solidFill>
                      <a:srgbClr val="919191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4250" i="1">
                    <a:solidFill>
                      <a:srgbClr val="919191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250" i="1">
                    <a:solidFill>
                      <a:srgbClr val="919191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4250" i="1">
                    <a:solidFill>
                      <a:srgbClr val="919191"/>
                    </a:solidFill>
                    <a:latin typeface="Cambria Math" panose="02040503050406030204" pitchFamily="18" charset="0"/>
                  </a:rPr>
                  <m:t>∧</m:t>
                </m:r>
                <m:r>
                  <a:rPr xmlns:a="http://schemas.openxmlformats.org/drawingml/2006/main" sz="4250" i="1">
                    <a:solidFill>
                      <a:srgbClr val="919191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4250" i="1">
                    <a:solidFill>
                      <a:srgbClr val="919191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250" i="1">
                    <a:solidFill>
                      <a:srgbClr val="919191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4250" i="1">
                    <a:solidFill>
                      <a:srgbClr val="919191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4057">
              <a:latin typeface="Times Roman"/>
              <a:ea typeface="Times Roman"/>
              <a:cs typeface="Times Roman"/>
              <a:sym typeface="Times Roman"/>
            </a:endParaRPr>
          </a:p>
          <a:p>
            <a:pPr lvl="2"/>
            <a:r>
              <a:t>Can view this as another way of specifying a single 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possible world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Joint Distribution Example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Joint Distribution Example</a:t>
            </a:r>
          </a:p>
        </p:txBody>
      </p:sp>
      <p:sp>
        <p:nvSpPr>
          <p:cNvPr id="207" name="What might a day be like in Edmonton?  Random variables:…"/>
          <p:cNvSpPr txBox="1"/>
          <p:nvPr>
            <p:ph type="body" sz="half" idx="1"/>
          </p:nvPr>
        </p:nvSpPr>
        <p:spPr>
          <a:xfrm>
            <a:off x="2059478" y="3643312"/>
            <a:ext cx="10261718" cy="8840393"/>
          </a:xfrm>
          <a:prstGeom prst="rect">
            <a:avLst/>
          </a:prstGeom>
        </p:spPr>
        <p:txBody>
          <a:bodyPr/>
          <a:lstStyle/>
          <a:p>
            <a:pPr/>
            <a:r>
              <a:t>What might a day be like in Edmonton?  Random variables:</a:t>
            </a:r>
          </a:p>
          <a:p>
            <a:pPr lvl="2"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Weather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, </a:t>
            </a:r>
            <a:b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with domain {clear, snowing}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2"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Temperature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, </a:t>
            </a:r>
            <a:b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with domain {mild, cold, very_cold}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Joint distribution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b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P(Weather, Temperature):</a:t>
            </a:r>
          </a:p>
        </p:txBody>
      </p:sp>
      <p:graphicFrame>
        <p:nvGraphicFramePr>
          <p:cNvPr id="208" name="Table 1"/>
          <p:cNvGraphicFramePr/>
          <p:nvPr/>
        </p:nvGraphicFramePr>
        <p:xfrm>
          <a:off x="15093418" y="3643312"/>
          <a:ext cx="7500940" cy="884039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500312"/>
                <a:gridCol w="2500312"/>
                <a:gridCol w="2500312"/>
              </a:tblGrid>
              <a:tr h="126291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Weather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Temperature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P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clear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mild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0.20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clear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cold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0.30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clear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very cold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0.25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snowing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mild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0.05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snowing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cold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snowing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very cold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7" grpId="1"/>
      <p:bldP build="whole" bldLvl="1" animBg="1" rev="0" advAuto="0" spid="208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" name="Table 1-1"/>
          <p:cNvGraphicFramePr/>
          <p:nvPr/>
        </p:nvGraphicFramePr>
        <p:xfrm>
          <a:off x="13794514" y="4190700"/>
          <a:ext cx="7500940" cy="3794834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750468"/>
                <a:gridCol w="3750468"/>
              </a:tblGrid>
              <a:tr h="126494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Weather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P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494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clear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0.75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494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snowing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0.25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11" name="Marginalization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Marginalization</a:t>
            </a:r>
          </a:p>
        </p:txBody>
      </p:sp>
      <p:sp>
        <p:nvSpPr>
          <p:cNvPr id="212" name="Marginalization is using a joint distribution   to compute a distribution over a smaller number of variables…"/>
          <p:cNvSpPr txBox="1"/>
          <p:nvPr>
            <p:ph type="body" sz="half" idx="1"/>
          </p:nvPr>
        </p:nvSpPr>
        <p:spPr>
          <a:xfrm>
            <a:off x="1254461" y="4202688"/>
            <a:ext cx="11564015" cy="8840393"/>
          </a:xfrm>
          <a:prstGeom prst="rect">
            <a:avLst/>
          </a:prstGeom>
        </p:spPr>
        <p:txBody>
          <a:bodyPr/>
          <a:lstStyle/>
          <a:p>
            <a:pPr marL="556180" indent="-556180" defTabSz="747592">
              <a:spcBef>
                <a:spcPts val="3200"/>
              </a:spcBef>
              <a:defRPr b="1" sz="4000">
                <a:latin typeface="+mj-lt"/>
                <a:ea typeface="+mj-ea"/>
                <a:cs typeface="+mj-cs"/>
                <a:sym typeface="Helvetica Neue"/>
              </a:defRPr>
            </a:pPr>
            <a:r>
              <a:t>Marginalization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is using a joint distribution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to compute a distribution over a smaller number of variables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2" marL="1365169" indent="-556180" defTabSz="747592">
              <a:spcBef>
                <a:spcPts val="3200"/>
              </a:spcBef>
              <a:defRPr sz="4000"/>
            </a:pPr>
            <a:r>
              <a:t>Smaller distribution is called 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marginal distribution</a:t>
            </a:r>
            <a:r>
              <a:t> of its variables (e.g., marginal distribution of </a:t>
            </a:r>
            <a14:m>
              <m:oMath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)</a:t>
            </a:r>
          </a:p>
          <a:p>
            <a:pPr marL="556180" indent="-556180" defTabSz="747592">
              <a:spcBef>
                <a:spcPts val="3200"/>
              </a:spcBef>
              <a:defRPr sz="4000"/>
            </a:pPr>
            <a:r>
              <a:t>We compute the marginal distribution by summing out the other variables:</a:t>
            </a:r>
          </a:p>
          <a:p>
            <a:pPr marL="0" indent="0" algn="ctr" defTabSz="747592">
              <a:spcBef>
                <a:spcPts val="3200"/>
              </a:spcBef>
              <a:buSzTx/>
              <a:buNone/>
              <a:defRPr sz="46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center"/>
                </m:oMathParaPr>
                <m:oMath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Low>
                    <m:e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∑</m:t>
                      </m:r>
                    </m:e>
                    <m:lim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m:rPr>
                          <m:sty m:val="p"/>
                        </m:rP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  <m:r>
                        <m:rPr>
                          <m:sty m:val="p"/>
                        </m:rP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  <m:r>
                        <m:rPr>
                          <m:sty m:val="p"/>
                        </m:rP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lim>
                  </m:limLow>
                  <m:limLow>
                    <m:e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∑</m:t>
                      </m:r>
                    </m:e>
                    <m:lim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m:rPr>
                          <m:sty m:val="p"/>
                        </m:rP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  <m:r>
                        <m:rPr>
                          <m:sty m:val="p"/>
                        </m:rP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  <m:r>
                        <m:rPr>
                          <m:sty m:val="p"/>
                        </m:rP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lim>
                  </m:limLow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W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w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Z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z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340"/>
          </a:p>
        </p:txBody>
      </p:sp>
      <p:graphicFrame>
        <p:nvGraphicFramePr>
          <p:cNvPr id="213" name="Table 1"/>
          <p:cNvGraphicFramePr/>
          <p:nvPr/>
        </p:nvGraphicFramePr>
        <p:xfrm>
          <a:off x="13794514" y="4202688"/>
          <a:ext cx="7500940" cy="884039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500312"/>
                <a:gridCol w="2500312"/>
                <a:gridCol w="2500312"/>
              </a:tblGrid>
              <a:tr h="126291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Weather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Temperature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P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clear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mild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0.20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clear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cold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0.30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clear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very cold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0.25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snowing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mild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0.05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snowing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cold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snowing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very cold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14" name="Rounded Rectangle"/>
          <p:cNvSpPr/>
          <p:nvPr/>
        </p:nvSpPr>
        <p:spPr>
          <a:xfrm>
            <a:off x="19409474" y="5664777"/>
            <a:ext cx="1270002" cy="3505202"/>
          </a:xfrm>
          <a:prstGeom prst="roundRect">
            <a:avLst>
              <a:gd name="adj" fmla="val 15000"/>
            </a:avLst>
          </a:prstGeom>
          <a:ln w="63500">
            <a:solidFill>
              <a:srgbClr val="B51600"/>
            </a:solidFill>
            <a:miter lim="400000"/>
          </a:ln>
        </p:spPr>
        <p:txBody>
          <a:bodyPr lIns="203200" tIns="203200" rIns="203200" bIns="203200" anchor="ctr"/>
          <a:lstStyle/>
          <a:p>
            <a:pPr algn="l">
              <a:spcBef>
                <a:spcPts val="1200"/>
              </a:spcBef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215" name="Rounded Rectangle"/>
          <p:cNvSpPr/>
          <p:nvPr/>
        </p:nvSpPr>
        <p:spPr>
          <a:xfrm>
            <a:off x="19409474" y="9363767"/>
            <a:ext cx="1270002" cy="3505202"/>
          </a:xfrm>
          <a:prstGeom prst="roundRect">
            <a:avLst>
              <a:gd name="adj" fmla="val 15000"/>
            </a:avLst>
          </a:prstGeom>
          <a:ln w="63500">
            <a:solidFill>
              <a:srgbClr val="B51600"/>
            </a:solidFill>
            <a:miter lim="400000"/>
          </a:ln>
        </p:spPr>
        <p:txBody>
          <a:bodyPr lIns="203200" tIns="203200" rIns="203200" bIns="203200" anchor="ctr"/>
          <a:lstStyle/>
          <a:p>
            <a:pPr algn="l">
              <a:spcBef>
                <a:spcPts val="1200"/>
              </a:spcBef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216" name="Question:…"/>
          <p:cNvSpPr txBox="1"/>
          <p:nvPr/>
        </p:nvSpPr>
        <p:spPr>
          <a:xfrm>
            <a:off x="18275978" y="430234"/>
            <a:ext cx="5632036" cy="3336592"/>
          </a:xfrm>
          <a:prstGeom prst="rect">
            <a:avLst/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03200" tIns="203200" rIns="203200" bIns="203200" anchor="ctr">
            <a:spAutoFit/>
          </a:bodyPr>
          <a:lstStyle/>
          <a:p>
            <a:pPr algn="l">
              <a:spcBef>
                <a:spcPts val="5900"/>
              </a:spcBef>
              <a:defRPr b="1" sz="44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</a:p>
          <a:p>
            <a:pPr algn="l">
              <a:spcBef>
                <a:spcPts val="1600"/>
              </a:spcBef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What is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marginal distribution</a:t>
            </a:r>
            <a:r>
              <a:t> of Weather?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xit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xit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afterEffect" presetSubtype="0" presetID="1" grpId="9" fill="hold">
                                  <p:stCondLst>
                                    <p:cond delay="5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5" grpId="8"/>
      <p:bldP build="p" bldLvl="5" animBg="1" rev="0" advAuto="0" spid="212" grpId="1"/>
      <p:bldP build="whole" bldLvl="1" animBg="1" rev="0" advAuto="0" spid="213" grpId="2"/>
      <p:bldP build="whole" bldLvl="1" animBg="1" rev="0" advAuto="0" spid="210" grpId="9"/>
      <p:bldP build="whole" bldLvl="1" animBg="1" rev="0" advAuto="0" spid="216" grpId="3"/>
      <p:bldP build="whole" bldLvl="1" animBg="1" rev="0" advAuto="0" spid="213" grpId="6"/>
      <p:bldP build="whole" bldLvl="1" animBg="1" rev="0" advAuto="0" spid="214" grpId="4"/>
      <p:bldP build="whole" bldLvl="1" animBg="1" rev="0" advAuto="0" spid="215" grpId="5"/>
      <p:bldP build="whole" bldLvl="1" animBg="1" rev="0" advAuto="0" spid="214" grpId="7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onditional Probability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Conditional Probability</a:t>
            </a:r>
          </a:p>
        </p:txBody>
      </p:sp>
      <p:sp>
        <p:nvSpPr>
          <p:cNvPr id="219" name="Agents need to be able to update their beliefs based on new observations…"/>
          <p:cNvSpPr txBox="1"/>
          <p:nvPr>
            <p:ph type="body" idx="1"/>
          </p:nvPr>
        </p:nvSpPr>
        <p:spPr>
          <a:xfrm>
            <a:off x="2032000" y="3699626"/>
            <a:ext cx="20320000" cy="8840393"/>
          </a:xfrm>
          <a:prstGeom prst="rect">
            <a:avLst/>
          </a:prstGeom>
        </p:spPr>
        <p:txBody>
          <a:bodyPr/>
          <a:lstStyle/>
          <a:p>
            <a:pPr/>
            <a:r>
              <a:t>Agents need to be able to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update</a:t>
            </a:r>
            <a:r>
              <a:t> their beliefs based on new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observations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/>
            <a:r>
              <a:t>This process is called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conditioning</a:t>
            </a:r>
            <a:endParaRPr b="1">
              <a:latin typeface="+mj-lt"/>
              <a:ea typeface="+mj-ea"/>
              <a:cs typeface="+mj-cs"/>
              <a:sym typeface="Helvetica Neue"/>
            </a:endParaRPr>
          </a:p>
          <a:p>
            <a:pPr/>
            <a:r>
              <a:t>We write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to denote "probability of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hypothesis</a:t>
            </a:r>
            <a:r>
              <a:t>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</m:oMath>
            </a14:m>
            <a:r>
              <a:t> given that we have observed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evidence</a:t>
            </a:r>
            <a:r>
              <a:t>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  <a:r>
              <a:t>"</a:t>
            </a:r>
          </a:p>
          <a:p>
            <a:pPr lvl="2" marL="1465676" indent="-576676">
              <a:defRPr sz="5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4400">
                <a:latin typeface="Helvetica Neue Light"/>
                <a:ea typeface="Helvetica Neue Light"/>
                <a:cs typeface="Helvetica Neue Light"/>
                <a:sym typeface="Helvetica Neue Light"/>
              </a:rPr>
              <a:t> is the </a:t>
            </a:r>
            <a:r>
              <a:rPr sz="4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probability of </a:t>
            </a:r>
            <a14:m>
              <m:oMath>
                <m:r>
                  <a:rPr xmlns:a="http://schemas.openxmlformats.org/drawingml/2006/main" sz="5300" i="1">
                    <a:solidFill>
                      <a:srgbClr val="004C7F"/>
                    </a:solidFill>
                    <a:latin typeface="Cambria Math" panose="02040503050406030204" pitchFamily="18" charset="0"/>
                  </a:rPr>
                  <m:t>h</m:t>
                </m:r>
              </m:oMath>
            </a14:m>
            <a:r>
              <a:rPr sz="4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conditional on </a:t>
            </a:r>
            <a14:m>
              <m:oMath>
                <m:r>
                  <a:rPr xmlns:a="http://schemas.openxmlformats.org/drawingml/2006/main" sz="5300" i="1">
                    <a:solidFill>
                      <a:srgbClr val="004C7F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  <a:endParaRPr sz="50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9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emantics of…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 defTabSz="698300">
              <a:defRPr sz="9500"/>
            </a:pPr>
            <a:r>
              <a:t>Semantics of </a:t>
            </a:r>
          </a:p>
          <a:p>
            <a:pPr defTabSz="698300">
              <a:defRPr sz="9500"/>
            </a:pPr>
            <a:r>
              <a:t>Conditional Probability</a:t>
            </a:r>
          </a:p>
        </p:txBody>
      </p:sp>
      <p:sp>
        <p:nvSpPr>
          <p:cNvPr id="222" name="Evidence   lets us rule out all of the worlds that are incompatible with…"/>
          <p:cNvSpPr txBox="1"/>
          <p:nvPr>
            <p:ph type="body" idx="1"/>
          </p:nvPr>
        </p:nvSpPr>
        <p:spPr>
          <a:xfrm>
            <a:off x="2032000" y="3699626"/>
            <a:ext cx="20320000" cy="6865876"/>
          </a:xfrm>
          <a:prstGeom prst="rect">
            <a:avLst/>
          </a:prstGeom>
        </p:spPr>
        <p:txBody>
          <a:bodyPr/>
          <a:lstStyle/>
          <a:p>
            <a:pPr/>
            <a:r>
              <a:t>Evidence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  <a:r>
              <a:t> lets us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rule out</a:t>
            </a:r>
            <a:r>
              <a:t> all of the worlds that are incompatible with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 lvl="2"/>
            <a:r>
              <a:t>E.g., if I observe that the weather is clear, I should no longer assign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any</a:t>
            </a:r>
            <a:r>
              <a:t> probability to the worlds in which it is snowing</a:t>
            </a:r>
          </a:p>
          <a:p>
            <a:pPr lvl="2"/>
            <a:r>
              <a:t>We need to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normalize</a:t>
            </a:r>
            <a:r>
              <a:t> the probabilities of the remaining worlds to ensure that the probabilities of possible worlds sum to 1</a:t>
            </a:r>
          </a:p>
        </p:txBody>
      </p:sp>
      <p:sp>
        <p:nvSpPr>
          <p:cNvPr id="223" name="Equation"/>
          <p:cNvSpPr txBox="1"/>
          <p:nvPr/>
        </p:nvSpPr>
        <p:spPr>
          <a:xfrm>
            <a:off x="8336790" y="10815532"/>
            <a:ext cx="7710420" cy="11982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ω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m>
                    <m:mPr>
                      <m:ctrlP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baseJc m:val="center"/>
                      <m:plcHide m:val="on"/>
                      <m:mcs>
                        <m:mc>
                          <m:mcPr>
                            <m:count m:val="2"/>
                            <m:mcJc m:val="center"/>
                          </m:mcPr>
                        </m:mc>
                      </m:mcs>
                    </m:mPr>
                    <m:mr>
                      <m:e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ω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ω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⊧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e>
                    </m:mr>
                    <m:mr>
                      <m:e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otherwise.</m:t>
                        </m:r>
                      </m:e>
                    </m:mr>
                  </m:m>
                </m:oMath>
              </m:oMathPara>
            </a14:m>
            <a:endParaRPr sz="44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3" grpId="2"/>
      <p:bldP build="p" bldLvl="5" animBg="1" rev="0" advAuto="0" spid="22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Question: Which of the three algorithms presented so far is optimal?  Why?"/>
          <p:cNvSpPr txBox="1"/>
          <p:nvPr>
            <p:ph type="body" sz="quarter" idx="1"/>
          </p:nvPr>
        </p:nvSpPr>
        <p:spPr>
          <a:xfrm>
            <a:off x="2667000" y="8933230"/>
            <a:ext cx="19050000" cy="1381880"/>
          </a:xfrm>
          <a:prstGeom prst="rect">
            <a:avLst/>
          </a:prstGeom>
          <a:solidFill>
            <a:srgbClr val="D6D5D5"/>
          </a:solidFill>
          <a:ln>
            <a:solidFill>
              <a:srgbClr val="000000"/>
            </a:solidFill>
          </a:ln>
        </p:spPr>
        <p:txBody>
          <a:bodyPr lIns="203200" tIns="203200" rIns="203200" bIns="203200"/>
          <a:lstStyle/>
          <a:p>
            <a:pPr marL="0" indent="0">
              <a:spcBef>
                <a:spcPts val="5900"/>
              </a:spcBef>
              <a:buSzTx/>
              <a:buNone/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Which of the three algorithms presented so far is optimal?  </a:t>
            </a:r>
            <a:r>
              <a:rPr b="0" i="1"/>
              <a:t>Why?</a:t>
            </a:r>
          </a:p>
        </p:txBody>
      </p:sp>
      <p:sp>
        <p:nvSpPr>
          <p:cNvPr id="150" name="Definition: An algorithm is optimal if it is guaranteed to return an optimal  (i.e., minimal-cost) solution first."/>
          <p:cNvSpPr txBox="1"/>
          <p:nvPr/>
        </p:nvSpPr>
        <p:spPr>
          <a:xfrm>
            <a:off x="2667000" y="3902962"/>
            <a:ext cx="19050000" cy="2460292"/>
          </a:xfrm>
          <a:prstGeom prst="rect">
            <a:avLst/>
          </a:prstGeom>
          <a:solidFill>
            <a:srgbClr val="FAF7E9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03200" tIns="203200" rIns="203200" bIns="203200" anchor="ctr">
            <a:spAutoFit/>
          </a:bodyPr>
          <a:lstStyle/>
          <a:p>
            <a:pPr algn="l">
              <a:spcBef>
                <a:spcPts val="3600"/>
              </a:spcBef>
              <a:defRPr b="1" sz="44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t>Definition:</a:t>
            </a:r>
            <a:br/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An algorithm is </a:t>
            </a:r>
            <a:r>
              <a:rPr b="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optimal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if it is guaranteed to return an optimal </a:t>
            </a:r>
            <a:b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(i.e., </a:t>
            </a:r>
            <a:r>
              <a:rPr b="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minimal-cost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) solution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first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.</a:t>
            </a:r>
          </a:p>
        </p:txBody>
      </p:sp>
      <p:sp>
        <p:nvSpPr>
          <p:cNvPr id="151" name="Square"/>
          <p:cNvSpPr/>
          <p:nvPr/>
        </p:nvSpPr>
        <p:spPr>
          <a:xfrm>
            <a:off x="8298559" y="11735196"/>
            <a:ext cx="1270002" cy="1270002"/>
          </a:xfrm>
          <a:prstGeom prst="rect">
            <a:avLst/>
          </a:prstGeom>
          <a:ln w="76200">
            <a:solidFill>
              <a:srgbClr val="B51600"/>
            </a:solidFill>
            <a:miter lim="400000"/>
          </a:ln>
        </p:spPr>
        <p:txBody>
          <a:bodyPr lIns="203200" tIns="203200" rIns="203200" bIns="203200" anchor="ctr"/>
          <a:lstStyle/>
          <a:p>
            <a:pPr algn="l">
              <a:spcBef>
                <a:spcPts val="1200"/>
              </a:spcBef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9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Equation"/>
          <p:cNvSpPr txBox="1"/>
          <p:nvPr/>
        </p:nvSpPr>
        <p:spPr>
          <a:xfrm>
            <a:off x="8225684" y="10643700"/>
            <a:ext cx="8591648" cy="181428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ω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m>
                    <m:mPr>
                      <m:ctrlP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baseJc m:val="center"/>
                      <m:plcHide m:val="on"/>
                      <m:mcs>
                        <m:mc>
                          <m:mcPr>
                            <m:count m:val="2"/>
                            <m:mcJc m:val="center"/>
                          </m:mcPr>
                        </m:mc>
                      </m:mcs>
                    </m:mPr>
                    <m:mr>
                      <m:e>
                        <m:f>
                          <m:fPr>
                            <m:ctrlPr>
                              <a:rPr xmlns:a="http://schemas.openxmlformats.org/drawingml/2006/main" sz="4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4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xmlns:a="http://schemas.openxmlformats.org/drawingml/2006/main" sz="4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a:rPr xmlns:a="http://schemas.openxmlformats.org/drawingml/2006/main" sz="4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xmlns:a="http://schemas.openxmlformats.org/drawingml/2006/main" sz="4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e</m:t>
                            </m:r>
                            <m:r>
                              <a:rPr xmlns:a="http://schemas.openxmlformats.org/drawingml/2006/main" sz="4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ω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ω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⊧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e>
                    </m:mr>
                    <m:mr>
                      <m:e>
                        <m: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otherwise.</m:t>
                        </m:r>
                      </m:e>
                    </m:mr>
                  </m:m>
                </m:oMath>
              </m:oMathPara>
            </a14:m>
            <a:endParaRPr sz="4400"/>
          </a:p>
        </p:txBody>
      </p:sp>
      <p:sp>
        <p:nvSpPr>
          <p:cNvPr id="226" name="Semantics of…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 defTabSz="698300">
              <a:defRPr sz="9500"/>
            </a:pPr>
            <a:r>
              <a:t>Semantics of </a:t>
            </a:r>
          </a:p>
          <a:p>
            <a:pPr defTabSz="698300">
              <a:defRPr sz="9500"/>
            </a:pPr>
            <a:r>
              <a:t>Conditional Probability</a:t>
            </a:r>
          </a:p>
        </p:txBody>
      </p:sp>
      <p:sp>
        <p:nvSpPr>
          <p:cNvPr id="227" name="Evidence   lets us rule out all of the worlds that are incompatible with…"/>
          <p:cNvSpPr txBox="1"/>
          <p:nvPr>
            <p:ph type="body" idx="1"/>
          </p:nvPr>
        </p:nvSpPr>
        <p:spPr>
          <a:xfrm>
            <a:off x="2032000" y="3699626"/>
            <a:ext cx="20320000" cy="6865876"/>
          </a:xfrm>
          <a:prstGeom prst="rect">
            <a:avLst/>
          </a:prstGeom>
        </p:spPr>
        <p:txBody>
          <a:bodyPr/>
          <a:lstStyle/>
          <a:p>
            <a:pPr/>
            <a:r>
              <a:t>Evidence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  <a:r>
              <a:t> lets us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rule out</a:t>
            </a:r>
            <a:r>
              <a:t> all of the worlds that are incompatible with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 lvl="2"/>
            <a:r>
              <a:t>E.g., if I observe that the weather is clear, I should no longer assign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any</a:t>
            </a:r>
            <a:r>
              <a:t> probability to the worlds in which it is snowing</a:t>
            </a:r>
          </a:p>
          <a:p>
            <a:pPr lvl="2"/>
            <a:r>
              <a:t>We need to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normalize</a:t>
            </a:r>
            <a:r>
              <a:t> the probabilities of the remaining worlds to ensure that the probabilities of possible worlds sum to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onditional Probability Example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Conditional Probability Example</a:t>
            </a:r>
          </a:p>
        </p:txBody>
      </p:sp>
      <p:sp>
        <p:nvSpPr>
          <p:cNvPr id="230" name="My initial marginal belief about the weather was:…"/>
          <p:cNvSpPr txBox="1"/>
          <p:nvPr>
            <p:ph type="body" sz="half" idx="1"/>
          </p:nvPr>
        </p:nvSpPr>
        <p:spPr>
          <a:xfrm>
            <a:off x="1666651" y="3687970"/>
            <a:ext cx="10841664" cy="8840394"/>
          </a:xfrm>
          <a:prstGeom prst="rect">
            <a:avLst/>
          </a:prstGeom>
        </p:spPr>
        <p:txBody>
          <a:bodyPr/>
          <a:lstStyle/>
          <a:p>
            <a:pPr marL="537844" indent="-537844" defTabSz="722947">
              <a:spcBef>
                <a:spcPts val="3100"/>
              </a:spcBef>
              <a:defRPr sz="3800"/>
            </a:pPr>
            <a:r>
              <a:t>My initial marginal belief about the weather was: </a:t>
            </a:r>
            <a:br/>
            <a14:m>
              <m:oMath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0.25</m:t>
                </m:r>
              </m:oMath>
            </a14:m>
          </a:p>
          <a:p>
            <a:pPr marL="537844" indent="-537844" defTabSz="722947">
              <a:spcBef>
                <a:spcPts val="3100"/>
              </a:spcBef>
              <a:defRPr sz="3800"/>
            </a:pPr>
            <a:r>
              <a:t>Suppose I observe that the temperature 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mild</a:t>
            </a:r>
            <a:r>
              <a:t>.</a:t>
            </a:r>
          </a:p>
          <a:p>
            <a:pPr lvl="1" marL="929005" indent="-537844" defTabSz="722947">
              <a:spcBef>
                <a:spcPts val="3100"/>
              </a:spcBef>
              <a:defRPr b="1" sz="3800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What probability should I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now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assign to </a:t>
            </a:r>
            <a14:m>
              <m:oMath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?</a:t>
            </a:r>
          </a:p>
          <a:p>
            <a:pPr marL="768350" indent="-768350" defTabSz="722947">
              <a:spcBef>
                <a:spcPts val="3100"/>
              </a:spcBef>
              <a:buSzPct val="100000"/>
              <a:buAutoNum type="arabicPeriod" startAt="1"/>
              <a:defRPr sz="38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Rule out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incompatible worlds</a:t>
            </a:r>
          </a:p>
          <a:p>
            <a:pPr marL="768350" indent="-768350" defTabSz="722947">
              <a:spcBef>
                <a:spcPts val="3100"/>
              </a:spcBef>
              <a:buSzPct val="100000"/>
              <a:buAutoNum type="arabicPeriod" startAt="1"/>
              <a:defRPr sz="38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Normalize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remaining probabilities</a:t>
            </a:r>
          </a:p>
          <a:p>
            <a:pPr marL="768350" indent="-768350" defTabSz="722947">
              <a:spcBef>
                <a:spcPts val="3100"/>
              </a:spcBef>
              <a:buSzPct val="100000"/>
              <a:buAutoNum type="arabicPeriod" startAt="1"/>
              <a:defRPr sz="3800"/>
            </a:pPr>
            <a:r>
              <a:t>Result: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0.20</m:t>
                </m:r>
              </m:oMath>
            </a14:m>
            <a:endParaRPr sz="3962"/>
          </a:p>
        </p:txBody>
      </p:sp>
      <p:graphicFrame>
        <p:nvGraphicFramePr>
          <p:cNvPr id="231" name="Table 1"/>
          <p:cNvGraphicFramePr/>
          <p:nvPr/>
        </p:nvGraphicFramePr>
        <p:xfrm>
          <a:off x="14623715" y="3687971"/>
          <a:ext cx="7500939" cy="884039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500312"/>
                <a:gridCol w="2500312"/>
                <a:gridCol w="2500312"/>
              </a:tblGrid>
              <a:tr h="126291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Weather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Temperature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P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clear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mild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0.20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clear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cold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0.30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clear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very cold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0.25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snowing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mild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0.05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snowing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cold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629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snowing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very cold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0.10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32" name="Rounded Rectangle"/>
          <p:cNvSpPr/>
          <p:nvPr/>
        </p:nvSpPr>
        <p:spPr>
          <a:xfrm>
            <a:off x="15027214" y="8751827"/>
            <a:ext cx="6540502" cy="1123697"/>
          </a:xfrm>
          <a:prstGeom prst="roundRect">
            <a:avLst>
              <a:gd name="adj" fmla="val 16953"/>
            </a:avLst>
          </a:prstGeom>
          <a:ln w="63500">
            <a:solidFill>
              <a:srgbClr val="B51600"/>
            </a:solidFill>
            <a:miter lim="400000"/>
          </a:ln>
        </p:spPr>
        <p:txBody>
          <a:bodyPr lIns="203200" tIns="203200" rIns="203200" bIns="203200" anchor="ctr"/>
          <a:lstStyle/>
          <a:p>
            <a:pPr algn="l">
              <a:spcBef>
                <a:spcPts val="1200"/>
              </a:spcBef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233" name="Rounded Rectangle"/>
          <p:cNvSpPr/>
          <p:nvPr/>
        </p:nvSpPr>
        <p:spPr>
          <a:xfrm>
            <a:off x="15180653" y="5011630"/>
            <a:ext cx="6387063" cy="1123698"/>
          </a:xfrm>
          <a:prstGeom prst="roundRect">
            <a:avLst>
              <a:gd name="adj" fmla="val 16953"/>
            </a:avLst>
          </a:prstGeom>
          <a:ln w="63500">
            <a:solidFill>
              <a:srgbClr val="B51600"/>
            </a:solidFill>
            <a:miter lim="400000"/>
          </a:ln>
        </p:spPr>
        <p:txBody>
          <a:bodyPr lIns="203200" tIns="203200" rIns="203200" bIns="203200" anchor="ctr"/>
          <a:lstStyle/>
          <a:p>
            <a:pPr algn="l">
              <a:spcBef>
                <a:spcPts val="1200"/>
              </a:spcBef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234" name="Line"/>
          <p:cNvSpPr/>
          <p:nvPr/>
        </p:nvSpPr>
        <p:spPr>
          <a:xfrm>
            <a:off x="14881150" y="6876267"/>
            <a:ext cx="6604002" cy="2"/>
          </a:xfrm>
          <a:prstGeom prst="lin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35" name="Line"/>
          <p:cNvSpPr/>
          <p:nvPr/>
        </p:nvSpPr>
        <p:spPr>
          <a:xfrm>
            <a:off x="14881057" y="10635467"/>
            <a:ext cx="6604095" cy="2"/>
          </a:xfrm>
          <a:prstGeom prst="lin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36" name="Line"/>
          <p:cNvSpPr/>
          <p:nvPr/>
        </p:nvSpPr>
        <p:spPr>
          <a:xfrm>
            <a:off x="14881104" y="8108167"/>
            <a:ext cx="6604094" cy="2"/>
          </a:xfrm>
          <a:prstGeom prst="lin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37" name="Line"/>
          <p:cNvSpPr/>
          <p:nvPr/>
        </p:nvSpPr>
        <p:spPr>
          <a:xfrm>
            <a:off x="14881150" y="11952206"/>
            <a:ext cx="6604002" cy="2"/>
          </a:xfrm>
          <a:prstGeom prst="lin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graphicFrame>
        <p:nvGraphicFramePr>
          <p:cNvPr id="238" name="Table 1-1"/>
          <p:cNvGraphicFramePr/>
          <p:nvPr/>
        </p:nvGraphicFramePr>
        <p:xfrm>
          <a:off x="14623715" y="3814971"/>
          <a:ext cx="7500939" cy="351701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178445"/>
                <a:gridCol w="4322492"/>
              </a:tblGrid>
              <a:tr h="117233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Weather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P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17233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clear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 Medium"/>
                        </a:defRPr>
                      </a:pPr>
                      <a:r>
                        <a:t>.20 / (.20 + .05) = </a:t>
                      </a:r>
                      <a:r>
                        <a:rPr>
                          <a:solidFill>
                            <a:srgbClr val="C82506"/>
                          </a:solidFill>
                        </a:rPr>
                        <a:t>0.8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17233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 Medium"/>
                        </a:rPr>
                        <a:t>snowing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 Medium"/>
                        </a:defRPr>
                      </a:pPr>
                      <a:r>
                        <a:t>.05 / (.20 + .05) = </a:t>
                      </a:r>
                      <a:r>
                        <a:rPr>
                          <a:solidFill>
                            <a:srgbClr val="C82506"/>
                          </a:solidFill>
                        </a:rPr>
                        <a:t>0.2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xit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xit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xit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xit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xit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xit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xit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1" grpId="8"/>
      <p:bldP build="whole" bldLvl="1" animBg="1" rev="0" advAuto="0" spid="232" grpId="12"/>
      <p:bldP build="whole" bldLvl="1" animBg="1" rev="0" advAuto="0" spid="235" grpId="13"/>
      <p:bldP build="whole" bldLvl="1" animBg="1" rev="0" advAuto="0" spid="238" grpId="15"/>
      <p:bldP build="whole" bldLvl="1" animBg="1" rev="0" advAuto="0" spid="236" grpId="11"/>
      <p:bldP build="whole" bldLvl="1" animBg="1" rev="0" advAuto="0" spid="233" grpId="3"/>
      <p:bldP build="whole" bldLvl="1" animBg="1" rev="0" advAuto="0" spid="234" grpId="4"/>
      <p:bldP build="whole" bldLvl="1" animBg="1" rev="0" advAuto="0" spid="233" grpId="9"/>
      <p:bldP build="whole" bldLvl="1" animBg="1" rev="0" advAuto="0" spid="237" grpId="7"/>
      <p:bldP build="whole" bldLvl="1" animBg="1" rev="0" advAuto="0" spid="232" grpId="2"/>
      <p:bldP build="whole" bldLvl="1" animBg="1" rev="0" advAuto="0" spid="235" grpId="5"/>
      <p:bldP build="whole" bldLvl="1" animBg="1" rev="0" advAuto="0" spid="234" grpId="10"/>
      <p:bldP build="p" bldLvl="5" animBg="1" rev="0" advAuto="0" spid="230" grpId="1"/>
      <p:bldP build="whole" bldLvl="1" animBg="1" rev="0" advAuto="0" spid="237" grpId="14"/>
      <p:bldP build="whole" bldLvl="1" animBg="1" rev="0" advAuto="0" spid="236" grpId="6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Chain Rule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Chain Rule</a:t>
            </a:r>
          </a:p>
        </p:txBody>
      </p:sp>
      <p:sp>
        <p:nvSpPr>
          <p:cNvPr id="241" name="Definition: conditional probability"/>
          <p:cNvSpPr txBox="1"/>
          <p:nvPr>
            <p:ph type="body" sz="quarter" idx="1"/>
          </p:nvPr>
        </p:nvSpPr>
        <p:spPr>
          <a:xfrm>
            <a:off x="2032000" y="3699626"/>
            <a:ext cx="20320000" cy="3107199"/>
          </a:xfrm>
          <a:prstGeom prst="rect">
            <a:avLst/>
          </a:prstGeom>
          <a:solidFill>
            <a:srgbClr val="FAF7E9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indent="0">
              <a:buSzTx/>
              <a:buNone/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Definition: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b="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conditional probability</a:t>
            </a:r>
            <a:endParaRPr b="0">
              <a:solidFill>
                <a:srgbClr val="004D8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indent="0" algn="ctr">
              <a:buSzTx/>
              <a:buNone/>
              <a:defRPr sz="5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</m:oMath>
            </a14:m>
            <a:r>
              <a:rPr sz="44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endParaRPr sz="5000"/>
          </a:p>
        </p:txBody>
      </p:sp>
      <p:grpSp>
        <p:nvGrpSpPr>
          <p:cNvPr id="244" name="Definition: chain rule (of probabilities)"/>
          <p:cNvGrpSpPr/>
          <p:nvPr/>
        </p:nvGrpSpPr>
        <p:grpSpPr>
          <a:xfrm>
            <a:off x="2032000" y="10264247"/>
            <a:ext cx="20320000" cy="3119899"/>
            <a:chOff x="0" y="0"/>
            <a:chExt cx="20320000" cy="3119898"/>
          </a:xfrm>
        </p:grpSpPr>
        <p:sp>
          <p:nvSpPr>
            <p:cNvPr id="242" name="Rectangle"/>
            <p:cNvSpPr/>
            <p:nvPr/>
          </p:nvSpPr>
          <p:spPr>
            <a:xfrm>
              <a:off x="0" y="-1"/>
              <a:ext cx="20320000" cy="3119900"/>
            </a:xfrm>
            <a:prstGeom prst="rect">
              <a:avLst/>
            </a:prstGeom>
            <a:solidFill>
              <a:srgbClr val="FAF7E9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03200" tIns="203200" rIns="203200" bIns="203200" numCol="1" anchor="ctr">
              <a:noAutofit/>
            </a:bodyPr>
            <a:lstStyle/>
            <a:p>
              <a:pPr>
                <a:spcBef>
                  <a:spcPts val="3600"/>
                </a:spcBef>
                <a:defRPr sz="44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243" name="Definition: chain rule (of probabilities)"/>
            <p:cNvSpPr txBox="1"/>
            <p:nvPr/>
          </p:nvSpPr>
          <p:spPr>
            <a:xfrm>
              <a:off x="6350" y="6349"/>
              <a:ext cx="20307300" cy="3107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spcBef>
                  <a:spcPts val="3600"/>
                </a:spcBef>
                <a:defRPr b="1" sz="44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  <a:r>
                <a:t>Definition: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</a:t>
              </a:r>
              <a:r>
                <a:rPr b="0">
                  <a:solidFill>
                    <a:srgbClr val="004D8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rPr>
                <a:t>chain rule </a:t>
              </a:r>
              <a:r>
                <a:rPr b="0" sz="3600">
                  <a:solidFill>
                    <a:srgbClr val="929292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(of probabilities)</a:t>
              </a:r>
            </a:p>
            <a:p>
              <a:pPr>
                <a:spcBef>
                  <a:spcPts val="3600"/>
                </a:spcBef>
                <a:defRPr sz="5300">
                  <a:solidFill>
                    <a:srgbClr val="000000"/>
                  </a:solidFill>
                  <a:latin typeface="Cambria Math"/>
                  <a:ea typeface="Cambria Math"/>
                  <a:cs typeface="Cambria Math"/>
                  <a:sym typeface="Cambria Math"/>
                </a:defRPr>
              </a:pPr>
              <a14:m>
                <m:oMath>
                  <m:m>
                    <m:mPr>
                      <m:ctrl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baseJc m:val="center"/>
                      <m:plcHide m:val="on"/>
                      <m:mcs>
                        <m:mc>
                          <m:mcPr>
                            <m:count m:val="2"/>
                            <m:mcJc m:val="center"/>
                          </m:mcPr>
                        </m:mc>
                      </m:mcs>
                    </m:mPr>
                    <m:mr>
                      <m:e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e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α</m:t>
                            </m:r>
                          </m:e>
                          <m:sub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…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e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α</m:t>
                            </m:r>
                          </m:e>
                          <m:sub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sub>
                        </m:s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e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e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α</m:t>
                            </m:r>
                          </m:e>
                          <m:sub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e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α</m:t>
                            </m:r>
                          </m:e>
                          <m:sub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∣</m:t>
                        </m:r>
                        <m:sSub>
                          <m:e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α</m:t>
                            </m:r>
                          </m:e>
                          <m:sub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⋯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e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α</m:t>
                            </m:r>
                          </m:e>
                          <m:sub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sub>
                        </m:s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∣</m:t>
                        </m:r>
                        <m:sSub>
                          <m:e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α</m:t>
                            </m:r>
                          </m:e>
                          <m:sub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…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e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α</m:t>
                            </m:r>
                          </m:e>
                          <m:sub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-</m:t>
                            </m:r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mr>
                    <m:mr>
                      <m:e/>
                      <m:e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e>
                            <m:r>
                              <m:rPr>
                                <m:sty m:val="p"/>
                              </m:rP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Π</m:t>
                            </m:r>
                          </m:e>
                          <m:sub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sup>
                        </m:sSubSup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e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α</m:t>
                            </m:r>
                          </m:e>
                          <m:sub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∣</m:t>
                        </m:r>
                        <m:sSub>
                          <m:e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α</m:t>
                            </m:r>
                          </m:e>
                          <m:sub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…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e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α</m:t>
                            </m:r>
                          </m:e>
                          <m:sub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-</m:t>
                            </m:r>
                            <m:r>
                              <a:rPr xmlns:a="http://schemas.openxmlformats.org/drawingml/2006/main" sz="5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mr>
                  </m:m>
                </m:oMath>
              </a14:m>
              <a:r>
                <a:rPr sz="440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</a:t>
              </a:r>
              <a:endParaRPr sz="5000"/>
            </a:p>
          </p:txBody>
        </p:sp>
      </p:grpSp>
      <p:sp>
        <p:nvSpPr>
          <p:cNvPr id="245" name="We can run this in reverse to get"/>
          <p:cNvSpPr txBox="1"/>
          <p:nvPr/>
        </p:nvSpPr>
        <p:spPr>
          <a:xfrm>
            <a:off x="2032000" y="7317975"/>
            <a:ext cx="20320000" cy="2441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normAutofit fontScale="100000" lnSpcReduction="0"/>
          </a:bodyPr>
          <a:lstStyle/>
          <a:p>
            <a:pPr lvl="1" algn="l">
              <a:spcBef>
                <a:spcPts val="3600"/>
              </a:spcBef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We can run this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in reverse</a:t>
            </a:r>
            <a:r>
              <a:t> to get</a:t>
            </a:r>
          </a:p>
          <a:p>
            <a:pPr>
              <a:spcBef>
                <a:spcPts val="3600"/>
              </a:spcBef>
              <a:defRPr sz="5300">
                <a:solidFill>
                  <a:srgbClr val="000000"/>
                </a:solidFill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44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endParaRPr sz="50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1" grpId="1"/>
      <p:bldP build="whole" bldLvl="1" animBg="1" rev="0" advAuto="0" spid="245" grpId="2"/>
      <p:bldP build="whole" bldLvl="1" animBg="1" rev="0" advAuto="0" spid="244" grpId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Bayes' Rule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Bayes' Rule</a:t>
            </a:r>
          </a:p>
        </p:txBody>
      </p:sp>
      <p:sp>
        <p:nvSpPr>
          <p:cNvPr id="248" name="From the chain rule, we have…"/>
          <p:cNvSpPr txBox="1"/>
          <p:nvPr>
            <p:ph type="body" idx="1"/>
          </p:nvPr>
        </p:nvSpPr>
        <p:spPr>
          <a:xfrm>
            <a:off x="2032000" y="3699626"/>
            <a:ext cx="20320000" cy="8840393"/>
          </a:xfrm>
          <a:prstGeom prst="rect">
            <a:avLst/>
          </a:prstGeom>
        </p:spPr>
        <p:txBody>
          <a:bodyPr/>
          <a:lstStyle/>
          <a:p>
            <a:pPr/>
            <a:r>
              <a:t>From 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chain rule</a:t>
            </a:r>
            <a:r>
              <a:t>, we have</a:t>
            </a:r>
          </a:p>
          <a:p>
            <a:pPr marL="0" indent="0" algn="ctr">
              <a:buSzTx/>
              <a:buNone/>
              <a:defRPr sz="5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center"/>
                </m:oMathParaPr>
                <m:oMath>
                  <m:m>
                    <m:mPr>
                      <m:ctrl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baseJc m:val="center"/>
                      <m:plcHide m:val="on"/>
                      <m:mcs>
                        <m:mc>
                          <m:mcPr>
                            <m:count m:val="2"/>
                            <m:mcJc m:val="center"/>
                          </m:mcPr>
                        </m:mc>
                      </m:mcs>
                    </m:mPr>
                    <m:mr>
                      <m:e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e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∣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mr>
                    <m:mr>
                      <m:e/>
                      <m:e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∣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mr>
                  </m:m>
                </m:oMath>
              </m:oMathPara>
            </a14:m>
            <a:endParaRPr sz="5000"/>
          </a:p>
          <a:p>
            <a:pPr>
              <a:def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Often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,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is easier to compute than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.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Bayes' Rule:</a:t>
            </a:r>
            <a:br/>
          </a:p>
        </p:txBody>
      </p:sp>
      <p:sp>
        <p:nvSpPr>
          <p:cNvPr id="249" name="Equation"/>
          <p:cNvSpPr txBox="1"/>
          <p:nvPr/>
        </p:nvSpPr>
        <p:spPr>
          <a:xfrm>
            <a:off x="9399904" y="11315395"/>
            <a:ext cx="5584191" cy="147605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5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5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5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5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5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5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</m:oMath>
              </m:oMathPara>
            </a14:m>
            <a:endParaRPr sz="5000"/>
          </a:p>
        </p:txBody>
      </p:sp>
      <p:sp>
        <p:nvSpPr>
          <p:cNvPr id="250" name="Rectangle"/>
          <p:cNvSpPr/>
          <p:nvPr/>
        </p:nvSpPr>
        <p:spPr>
          <a:xfrm>
            <a:off x="13720920" y="11102355"/>
            <a:ext cx="1417028" cy="884966"/>
          </a:xfrm>
          <a:prstGeom prst="rect">
            <a:avLst/>
          </a:prstGeom>
          <a:ln w="63500">
            <a:solidFill>
              <a:srgbClr val="027001"/>
            </a:solidFill>
            <a:miter lim="400000"/>
          </a:ln>
        </p:spPr>
        <p:txBody>
          <a:bodyPr lIns="203200" tIns="203200" rIns="203200" bIns="203200" anchor="ctr"/>
          <a:lstStyle/>
          <a:p>
            <a:pPr algn="l">
              <a:spcBef>
                <a:spcPts val="1200"/>
              </a:spcBef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251" name="Rectangle"/>
          <p:cNvSpPr/>
          <p:nvPr/>
        </p:nvSpPr>
        <p:spPr>
          <a:xfrm>
            <a:off x="9183668" y="11611258"/>
            <a:ext cx="1969962" cy="884966"/>
          </a:xfrm>
          <a:prstGeom prst="rect">
            <a:avLst/>
          </a:prstGeom>
          <a:ln w="63500">
            <a:solidFill>
              <a:srgbClr val="B51600"/>
            </a:solidFill>
            <a:miter lim="400000"/>
          </a:ln>
        </p:spPr>
        <p:txBody>
          <a:bodyPr lIns="203200" tIns="203200" rIns="203200" bIns="203200" anchor="ctr"/>
          <a:lstStyle/>
          <a:p>
            <a:pPr algn="l">
              <a:spcBef>
                <a:spcPts val="1200"/>
              </a:spcBef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252" name="Rectangle"/>
          <p:cNvSpPr/>
          <p:nvPr/>
        </p:nvSpPr>
        <p:spPr>
          <a:xfrm>
            <a:off x="11728760" y="11102355"/>
            <a:ext cx="1877480" cy="884966"/>
          </a:xfrm>
          <a:prstGeom prst="rect">
            <a:avLst/>
          </a:prstGeom>
          <a:ln w="63500">
            <a:solidFill>
              <a:srgbClr val="FE9301"/>
            </a:solidFill>
            <a:miter lim="400000"/>
          </a:ln>
        </p:spPr>
        <p:txBody>
          <a:bodyPr lIns="203200" tIns="203200" rIns="203200" bIns="203200" anchor="ctr"/>
          <a:lstStyle/>
          <a:p>
            <a:pPr algn="l">
              <a:spcBef>
                <a:spcPts val="1200"/>
              </a:spcBef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253" name="Rectangle"/>
          <p:cNvSpPr/>
          <p:nvPr/>
        </p:nvSpPr>
        <p:spPr>
          <a:xfrm>
            <a:off x="12785180" y="12114972"/>
            <a:ext cx="1417028" cy="785334"/>
          </a:xfrm>
          <a:prstGeom prst="rect">
            <a:avLst/>
          </a:prstGeom>
          <a:ln w="63500">
            <a:solidFill>
              <a:srgbClr val="004D80"/>
            </a:solidFill>
            <a:miter lim="400000"/>
          </a:ln>
        </p:spPr>
        <p:txBody>
          <a:bodyPr lIns="203200" tIns="203200" rIns="203200" bIns="203200" anchor="ctr"/>
          <a:lstStyle/>
          <a:p>
            <a:pPr algn="l">
              <a:spcBef>
                <a:spcPts val="1200"/>
              </a:spcBef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254" name="Posterior"/>
          <p:cNvSpPr txBox="1"/>
          <p:nvPr/>
        </p:nvSpPr>
        <p:spPr>
          <a:xfrm>
            <a:off x="7768810" y="9770489"/>
            <a:ext cx="2410892" cy="787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>
              <a:defRPr sz="4400">
                <a:solidFill>
                  <a:srgbClr val="B51600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Posterior</a:t>
            </a:r>
          </a:p>
        </p:txBody>
      </p:sp>
      <p:sp>
        <p:nvSpPr>
          <p:cNvPr id="255" name="Likelihood"/>
          <p:cNvSpPr txBox="1"/>
          <p:nvPr/>
        </p:nvSpPr>
        <p:spPr>
          <a:xfrm>
            <a:off x="11311456" y="9175739"/>
            <a:ext cx="2712085" cy="787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>
              <a:defRPr sz="4400">
                <a:solidFill>
                  <a:srgbClr val="FE9301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Likelihood</a:t>
            </a:r>
          </a:p>
        </p:txBody>
      </p:sp>
      <p:sp>
        <p:nvSpPr>
          <p:cNvPr id="256" name="Prior"/>
          <p:cNvSpPr txBox="1"/>
          <p:nvPr/>
        </p:nvSpPr>
        <p:spPr>
          <a:xfrm>
            <a:off x="16129888" y="9770489"/>
            <a:ext cx="1334643" cy="787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>
              <a:defRPr sz="4400">
                <a:solidFill>
                  <a:srgbClr val="027001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Prior</a:t>
            </a:r>
          </a:p>
        </p:txBody>
      </p:sp>
      <p:sp>
        <p:nvSpPr>
          <p:cNvPr id="257" name="Evidence"/>
          <p:cNvSpPr txBox="1"/>
          <p:nvPr/>
        </p:nvSpPr>
        <p:spPr>
          <a:xfrm>
            <a:off x="17456599" y="12113824"/>
            <a:ext cx="2442743" cy="787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>
              <a:defRPr sz="4400">
                <a:solidFill>
                  <a:srgbClr val="004D80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Evidence</a:t>
            </a:r>
          </a:p>
        </p:txBody>
      </p:sp>
      <p:sp>
        <p:nvSpPr>
          <p:cNvPr id="258" name="Line"/>
          <p:cNvSpPr/>
          <p:nvPr/>
        </p:nvSpPr>
        <p:spPr>
          <a:xfrm>
            <a:off x="9380202" y="10602397"/>
            <a:ext cx="823618" cy="940625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59" name="Line"/>
          <p:cNvSpPr/>
          <p:nvPr/>
        </p:nvSpPr>
        <p:spPr>
          <a:xfrm>
            <a:off x="12747763" y="10050859"/>
            <a:ext cx="2" cy="932257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60" name="Line"/>
          <p:cNvSpPr/>
          <p:nvPr/>
        </p:nvSpPr>
        <p:spPr>
          <a:xfrm flipH="1">
            <a:off x="14489233" y="12507638"/>
            <a:ext cx="2712087" cy="2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61" name="Line"/>
          <p:cNvSpPr/>
          <p:nvPr/>
        </p:nvSpPr>
        <p:spPr>
          <a:xfrm flipH="1">
            <a:off x="15291710" y="10298132"/>
            <a:ext cx="778650" cy="77865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4" grpId="12"/>
      <p:bldP build="whole" bldLvl="1" animBg="1" rev="0" advAuto="0" spid="258" grpId="13"/>
      <p:bldP build="whole" bldLvl="1" animBg="1" rev="0" advAuto="0" spid="250" grpId="5"/>
      <p:bldP build="whole" bldLvl="1" animBg="1" rev="0" advAuto="0" spid="257" grpId="7"/>
      <p:bldP build="whole" bldLvl="1" animBg="1" rev="0" advAuto="0" spid="259" grpId="10"/>
      <p:bldP build="whole" bldLvl="1" animBg="1" rev="0" advAuto="0" spid="256" grpId="3"/>
      <p:bldP build="whole" bldLvl="1" animBg="1" rev="0" advAuto="0" spid="251" grpId="14"/>
      <p:bldP build="whole" bldLvl="1" animBg="1" rev="0" advAuto="0" spid="260" grpId="8"/>
      <p:bldP build="whole" bldLvl="1" animBg="1" rev="0" advAuto="0" spid="255" grpId="9"/>
      <p:bldP build="whole" bldLvl="1" animBg="1" rev="0" advAuto="0" spid="261" grpId="4"/>
      <p:bldP build="whole" bldLvl="1" animBg="1" rev="0" advAuto="0" spid="253" grpId="6"/>
      <p:bldP build="whole" bldLvl="1" animBg="1" rev="0" advAuto="0" spid="252" grpId="11"/>
      <p:bldP build="whole" bldLvl="1" animBg="1" rev="0" advAuto="0" spid="249" grpId="2"/>
      <p:bldP build="p" bldLvl="5" animBg="1" rev="0" advAuto="0" spid="248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When to Use Bayes' Rule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When to Use Bayes' Rule</a:t>
            </a:r>
          </a:p>
        </p:txBody>
      </p:sp>
      <p:sp>
        <p:nvSpPr>
          <p:cNvPr id="264" name="Double-click to edit"/>
          <p:cNvSpPr txBox="1"/>
          <p:nvPr>
            <p:ph type="body" idx="1"/>
          </p:nvPr>
        </p:nvSpPr>
        <p:spPr>
          <a:xfrm>
            <a:off x="2032000" y="3699626"/>
            <a:ext cx="20320000" cy="884039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Bayes' Rule Example: Urns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Bayes' Rule Example: Urns</a:t>
            </a:r>
          </a:p>
        </p:txBody>
      </p:sp>
      <p:sp>
        <p:nvSpPr>
          <p:cNvPr id="267" name="Line"/>
          <p:cNvSpPr/>
          <p:nvPr/>
        </p:nvSpPr>
        <p:spPr>
          <a:xfrm>
            <a:off x="16903354" y="9421334"/>
            <a:ext cx="5572213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68" name="Circle"/>
          <p:cNvSpPr/>
          <p:nvPr/>
        </p:nvSpPr>
        <p:spPr>
          <a:xfrm>
            <a:off x="20568141" y="11166146"/>
            <a:ext cx="381003" cy="381003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sp>
        <p:nvSpPr>
          <p:cNvPr id="269" name="Connection Line"/>
          <p:cNvSpPr/>
          <p:nvPr/>
        </p:nvSpPr>
        <p:spPr>
          <a:xfrm>
            <a:off x="18707140" y="9742091"/>
            <a:ext cx="1990475" cy="14272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49" fill="norm" stroke="1" extrusionOk="0">
                <a:moveTo>
                  <a:pt x="0" y="12857"/>
                </a:moveTo>
                <a:cubicBezTo>
                  <a:pt x="7822" y="-5351"/>
                  <a:pt x="15022" y="-4220"/>
                  <a:pt x="21600" y="16249"/>
                </a:cubicBezTo>
              </a:path>
            </a:pathLst>
          </a:custGeom>
          <a:ln w="25400">
            <a:solidFill>
              <a:srgbClr val="D6D5D5"/>
            </a:solidFill>
            <a:miter lim="400000"/>
            <a:tailEnd type="triangle"/>
          </a:ln>
        </p:spPr>
        <p:txBody>
          <a:bodyPr lIns="203200" tIns="203200" rIns="203200" bIns="203200"/>
          <a:lstStyle/>
          <a:p>
            <a:pPr>
              <a:defRPr>
                <a:latin typeface="+mj-lt"/>
                <a:ea typeface="+mj-ea"/>
                <a:cs typeface="+mj-cs"/>
                <a:sym typeface="Helvetica Neue"/>
              </a:defRPr>
            </a:pPr>
          </a:p>
        </p:txBody>
      </p:sp>
      <p:grpSp>
        <p:nvGrpSpPr>
          <p:cNvPr id="283" name="Group"/>
          <p:cNvGrpSpPr/>
          <p:nvPr/>
        </p:nvGrpSpPr>
        <p:grpSpPr>
          <a:xfrm>
            <a:off x="16241225" y="3714735"/>
            <a:ext cx="2402725" cy="5425386"/>
            <a:chOff x="0" y="-1"/>
            <a:chExt cx="2402724" cy="5425385"/>
          </a:xfrm>
        </p:grpSpPr>
        <p:grpSp>
          <p:nvGrpSpPr>
            <p:cNvPr id="279" name="Group"/>
            <p:cNvGrpSpPr/>
            <p:nvPr/>
          </p:nvGrpSpPr>
          <p:grpSpPr>
            <a:xfrm>
              <a:off x="4860" y="-2"/>
              <a:ext cx="2397864" cy="5046597"/>
              <a:chOff x="0" y="0"/>
              <a:chExt cx="2397863" cy="5046595"/>
            </a:xfrm>
          </p:grpSpPr>
          <p:pic>
            <p:nvPicPr>
              <p:cNvPr id="270" name="icons8-archeology-64.png" descr="icons8-archeology-64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122070" y="1406581"/>
                <a:ext cx="1275794" cy="127579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71" name="Circle"/>
              <p:cNvSpPr/>
              <p:nvPr/>
            </p:nvSpPr>
            <p:spPr>
              <a:xfrm>
                <a:off x="1489" y="116546"/>
                <a:ext cx="381002" cy="381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72" name="Circle"/>
              <p:cNvSpPr/>
              <p:nvPr/>
            </p:nvSpPr>
            <p:spPr>
              <a:xfrm>
                <a:off x="1489" y="761564"/>
                <a:ext cx="381002" cy="381003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73" name="80 black"/>
              <p:cNvSpPr txBox="1"/>
              <p:nvPr/>
            </p:nvSpPr>
            <p:spPr>
              <a:xfrm>
                <a:off x="608568" y="-1"/>
                <a:ext cx="1699082" cy="6140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6" tIns="71436" rIns="71436" bIns="71436" numCol="1" anchor="ctr">
                <a:spAutoFit/>
              </a:bodyPr>
              <a:lstStyle>
                <a:lvl1pPr>
                  <a:defRPr>
                    <a:latin typeface="+mj-lt"/>
                    <a:ea typeface="+mj-ea"/>
                    <a:cs typeface="+mj-cs"/>
                    <a:sym typeface="Helvetica Neue"/>
                  </a:defRPr>
                </a:lvl1pPr>
              </a:lstStyle>
              <a:p>
                <a:pPr/>
                <a:r>
                  <a:t>80 black</a:t>
                </a:r>
              </a:p>
            </p:txBody>
          </p:sp>
          <p:sp>
            <p:nvSpPr>
              <p:cNvPr id="274" name="20 white"/>
              <p:cNvSpPr txBox="1"/>
              <p:nvPr/>
            </p:nvSpPr>
            <p:spPr>
              <a:xfrm>
                <a:off x="612632" y="645016"/>
                <a:ext cx="1690954" cy="6140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6" tIns="71436" rIns="71436" bIns="71436" numCol="1" anchor="ctr">
                <a:spAutoFit/>
              </a:bodyPr>
              <a:lstStyle>
                <a:lvl1pPr>
                  <a:defRPr>
                    <a:latin typeface="+mj-lt"/>
                    <a:ea typeface="+mj-ea"/>
                    <a:cs typeface="+mj-cs"/>
                    <a:sym typeface="Helvetica Neue"/>
                  </a:defRPr>
                </a:lvl1pPr>
              </a:lstStyle>
              <a:p>
                <a:pPr/>
                <a:r>
                  <a:t>20 white</a:t>
                </a:r>
              </a:p>
            </p:txBody>
          </p:sp>
          <p:pic>
            <p:nvPicPr>
              <p:cNvPr id="275" name="icons8-archeology-64.png" descr="icons8-archeology-64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1415349"/>
                <a:ext cx="1275794" cy="127579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76" name="icons8-archeology-64.png" descr="icons8-archeology-64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2838610"/>
                <a:ext cx="1275794" cy="127579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77" name="icons8-archeology-64.png" descr="icons8-archeology-64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122070" y="2838610"/>
                <a:ext cx="1275794" cy="127579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78" name="Equation"/>
              <p:cNvSpPr txBox="1"/>
              <p:nvPr/>
            </p:nvSpPr>
            <p:spPr>
              <a:xfrm>
                <a:off x="729526" y="4761708"/>
                <a:ext cx="974570" cy="28488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</p:grpSp>
        <p:grpSp>
          <p:nvGrpSpPr>
            <p:cNvPr id="282" name="Caption"/>
            <p:cNvGrpSpPr/>
            <p:nvPr/>
          </p:nvGrpSpPr>
          <p:grpSpPr>
            <a:xfrm>
              <a:off x="-1" y="5148193"/>
              <a:ext cx="2402724" cy="277192"/>
              <a:chOff x="0" y="0"/>
              <a:chExt cx="2402723" cy="277191"/>
            </a:xfrm>
          </p:grpSpPr>
          <p:sp>
            <p:nvSpPr>
              <p:cNvPr id="280" name="Rectangle"/>
              <p:cNvSpPr/>
              <p:nvPr/>
            </p:nvSpPr>
            <p:spPr>
              <a:xfrm>
                <a:off x="0" y="0"/>
                <a:ext cx="2402724" cy="277192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j-lt"/>
                    <a:ea typeface="+mj-ea"/>
                    <a:cs typeface="+mj-cs"/>
                    <a:sym typeface="Helvetica Neue"/>
                  </a:defRPr>
                </a:pPr>
              </a:p>
            </p:txBody>
          </p:sp>
          <p:sp>
            <p:nvSpPr>
              <p:cNvPr id="281" name="When we roll 1-4, G=b; i.e., the urn has 80 black balls and 20 white balls"/>
              <p:cNvSpPr txBox="1"/>
              <p:nvPr/>
            </p:nvSpPr>
            <p:spPr>
              <a:xfrm>
                <a:off x="-1" y="-1"/>
                <a:ext cx="2402725" cy="2771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>
                <a:lvl1pPr algn="l">
                  <a:defRPr b="1" sz="600">
                    <a:solidFill>
                      <a:srgbClr val="D6D5D5"/>
                    </a:solidFill>
                    <a:latin typeface="+mj-lt"/>
                    <a:ea typeface="+mj-ea"/>
                    <a:cs typeface="+mj-cs"/>
                    <a:sym typeface="Helvetica Neue"/>
                  </a:defRPr>
                </a:lvl1pPr>
              </a:lstStyle>
              <a:p>
                <a:pPr/>
                <a:r>
                  <a:t>When we roll 1-4, G=b; i.e., the urn has 80 black balls and 20 white balls</a:t>
                </a:r>
              </a:p>
            </p:txBody>
          </p:sp>
        </p:grpSp>
      </p:grpSp>
      <p:grpSp>
        <p:nvGrpSpPr>
          <p:cNvPr id="295" name="Group"/>
          <p:cNvGrpSpPr/>
          <p:nvPr/>
        </p:nvGrpSpPr>
        <p:grpSpPr>
          <a:xfrm>
            <a:off x="20771981" y="3651661"/>
            <a:ext cx="2397865" cy="5481552"/>
            <a:chOff x="0" y="0"/>
            <a:chExt cx="2397863" cy="5481551"/>
          </a:xfrm>
        </p:grpSpPr>
        <p:grpSp>
          <p:nvGrpSpPr>
            <p:cNvPr id="291" name="Group"/>
            <p:cNvGrpSpPr/>
            <p:nvPr/>
          </p:nvGrpSpPr>
          <p:grpSpPr>
            <a:xfrm>
              <a:off x="0" y="-1"/>
              <a:ext cx="2397864" cy="5102762"/>
              <a:chOff x="0" y="0"/>
              <a:chExt cx="2397863" cy="5102761"/>
            </a:xfrm>
          </p:grpSpPr>
          <p:sp>
            <p:nvSpPr>
              <p:cNvPr id="284" name="Circle"/>
              <p:cNvSpPr/>
              <p:nvPr/>
            </p:nvSpPr>
            <p:spPr>
              <a:xfrm>
                <a:off x="46770" y="116547"/>
                <a:ext cx="381003" cy="381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5" name="Circle"/>
              <p:cNvSpPr/>
              <p:nvPr/>
            </p:nvSpPr>
            <p:spPr>
              <a:xfrm>
                <a:off x="46770" y="761564"/>
                <a:ext cx="381003" cy="381003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6" name="25 black"/>
              <p:cNvSpPr txBox="1"/>
              <p:nvPr/>
            </p:nvSpPr>
            <p:spPr>
              <a:xfrm>
                <a:off x="653849" y="-1"/>
                <a:ext cx="1699082" cy="6140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6" tIns="71436" rIns="71436" bIns="71436" numCol="1" anchor="ctr">
                <a:spAutoFit/>
              </a:bodyPr>
              <a:lstStyle>
                <a:lvl1pPr>
                  <a:defRPr>
                    <a:latin typeface="+mj-lt"/>
                    <a:ea typeface="+mj-ea"/>
                    <a:cs typeface="+mj-cs"/>
                    <a:sym typeface="Helvetica Neue"/>
                  </a:defRPr>
                </a:lvl1pPr>
              </a:lstStyle>
              <a:p>
                <a:pPr/>
                <a:r>
                  <a:t>25 black</a:t>
                </a:r>
              </a:p>
            </p:txBody>
          </p:sp>
          <p:sp>
            <p:nvSpPr>
              <p:cNvPr id="287" name="75 white"/>
              <p:cNvSpPr txBox="1"/>
              <p:nvPr/>
            </p:nvSpPr>
            <p:spPr>
              <a:xfrm>
                <a:off x="657913" y="645016"/>
                <a:ext cx="1690954" cy="6140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6" tIns="71436" rIns="71436" bIns="71436" numCol="1" anchor="ctr">
                <a:spAutoFit/>
              </a:bodyPr>
              <a:lstStyle>
                <a:lvl1pPr>
                  <a:defRPr>
                    <a:latin typeface="+mj-lt"/>
                    <a:ea typeface="+mj-ea"/>
                    <a:cs typeface="+mj-cs"/>
                    <a:sym typeface="Helvetica Neue"/>
                  </a:defRPr>
                </a:lvl1pPr>
              </a:lstStyle>
              <a:p>
                <a:pPr/>
                <a:r>
                  <a:t>75 white</a:t>
                </a:r>
              </a:p>
            </p:txBody>
          </p:sp>
          <p:pic>
            <p:nvPicPr>
              <p:cNvPr id="288" name="icons8-archeology-64.png" descr="icons8-archeology-64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122070" y="1465273"/>
                <a:ext cx="1275794" cy="127579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89" name="icons8-archeology-64.png" descr="icons8-archeology-64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1474040"/>
                <a:ext cx="1275794" cy="127579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90" name="Equation"/>
              <p:cNvSpPr txBox="1"/>
              <p:nvPr/>
            </p:nvSpPr>
            <p:spPr>
              <a:xfrm>
                <a:off x="838139" y="4824783"/>
                <a:ext cx="1045691" cy="27797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</p:grpSp>
        <p:grpSp>
          <p:nvGrpSpPr>
            <p:cNvPr id="294" name="Caption"/>
            <p:cNvGrpSpPr/>
            <p:nvPr/>
          </p:nvGrpSpPr>
          <p:grpSpPr>
            <a:xfrm>
              <a:off x="0" y="5204360"/>
              <a:ext cx="2397863" cy="277191"/>
              <a:chOff x="0" y="0"/>
              <a:chExt cx="2397862" cy="277190"/>
            </a:xfrm>
          </p:grpSpPr>
          <p:sp>
            <p:nvSpPr>
              <p:cNvPr id="292" name="Rectangle"/>
              <p:cNvSpPr/>
              <p:nvPr/>
            </p:nvSpPr>
            <p:spPr>
              <a:xfrm>
                <a:off x="0" y="0"/>
                <a:ext cx="2397863" cy="277191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j-lt"/>
                    <a:ea typeface="+mj-ea"/>
                    <a:cs typeface="+mj-cs"/>
                    <a:sym typeface="Helvetica Neue"/>
                  </a:defRPr>
                </a:pPr>
              </a:p>
            </p:txBody>
          </p:sp>
          <p:sp>
            <p:nvSpPr>
              <p:cNvPr id="293" name="When we roll 5-6, G=w; i.e, the urn has 25 black balls and 20 white balls"/>
              <p:cNvSpPr txBox="1"/>
              <p:nvPr/>
            </p:nvSpPr>
            <p:spPr>
              <a:xfrm>
                <a:off x="0" y="-1"/>
                <a:ext cx="2397863" cy="2771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>
                <a:lvl1pPr algn="l">
                  <a:defRPr b="1" sz="600">
                    <a:solidFill>
                      <a:srgbClr val="D6D5D5"/>
                    </a:solidFill>
                    <a:latin typeface="+mj-lt"/>
                    <a:ea typeface="+mj-ea"/>
                    <a:cs typeface="+mj-cs"/>
                    <a:sym typeface="Helvetica Neue"/>
                  </a:defRPr>
                </a:lvl1pPr>
              </a:lstStyle>
              <a:p>
                <a:pPr/>
                <a:r>
                  <a:t>When we roll 5-6, G=w; i.e, the urn has 25 black balls and 20 white balls</a:t>
                </a:r>
              </a:p>
            </p:txBody>
          </p:sp>
        </p:grpSp>
      </p:grpSp>
      <p:sp>
        <p:nvSpPr>
          <p:cNvPr id="296" name="6 urns with 100 balls each…"/>
          <p:cNvSpPr txBox="1"/>
          <p:nvPr>
            <p:ph type="body" sz="half" idx="1"/>
          </p:nvPr>
        </p:nvSpPr>
        <p:spPr>
          <a:xfrm>
            <a:off x="2031999" y="3699626"/>
            <a:ext cx="12561705" cy="8840393"/>
          </a:xfrm>
          <a:prstGeom prst="rect">
            <a:avLst/>
          </a:prstGeom>
        </p:spPr>
        <p:txBody>
          <a:bodyPr/>
          <a:lstStyle/>
          <a:p>
            <a:pPr marL="580627" indent="-580627" defTabSz="780454">
              <a:spcBef>
                <a:spcPts val="3400"/>
              </a:spcBef>
              <a:defRPr sz="4100"/>
            </a:pPr>
            <a:r>
              <a:t>6 urns with 100 balls each</a:t>
            </a:r>
          </a:p>
          <a:p>
            <a:pPr marL="580627" indent="-580627" defTabSz="780454">
              <a:spcBef>
                <a:spcPts val="1500"/>
              </a:spcBef>
              <a:defRPr sz="4100"/>
            </a:pPr>
            <a:r>
              <a:t>Four have 80 black balls, 20 white; the other 2 have 25 black balls, 75 white</a:t>
            </a:r>
          </a:p>
          <a:p>
            <a:pPr marL="580627" indent="-580627" defTabSz="780454">
              <a:spcBef>
                <a:spcPts val="1500"/>
              </a:spcBef>
              <a:defRPr sz="4100"/>
            </a:pPr>
            <a:r>
              <a:t>I roll a fair die and choose the urn with the corresponding number</a:t>
            </a:r>
          </a:p>
          <a:p>
            <a:pPr lvl="2" marL="1425178" indent="-580628" defTabSz="780454">
              <a:spcBef>
                <a:spcPts val="1500"/>
              </a:spcBef>
              <a:defRPr b="1" sz="4100">
                <a:latin typeface="+mj-lt"/>
                <a:ea typeface="+mj-ea"/>
                <a:cs typeface="+mj-cs"/>
                <a:sym typeface="Helvetica Neue"/>
              </a:defRPr>
            </a:pPr>
            <a:r>
              <a:t>Q: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With what probability are the majority of the balls in the chosen urn white? i.e.,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marL="580627" indent="-580627" defTabSz="780454">
              <a:spcBef>
                <a:spcPts val="1500"/>
              </a:spcBef>
              <a:defRPr sz="4100"/>
            </a:pPr>
            <a:r>
              <a:t>I draw a ball from the urn; it's white!  i.e.,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</a:p>
          <a:p>
            <a:pPr marL="580627" indent="-580627" defTabSz="780454">
              <a:spcBef>
                <a:spcPts val="1500"/>
              </a:spcBef>
              <a:defRPr sz="410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Conditional on that observation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, with what probability are most of the balls in the urn white?</a:t>
            </a:r>
          </a:p>
          <a:p>
            <a:pPr marL="0" indent="0" algn="ctr" defTabSz="780454">
              <a:spcBef>
                <a:spcPts val="1500"/>
              </a:spcBef>
              <a:buSzTx/>
              <a:buNone/>
              <a:defRPr sz="4100"/>
            </a:pPr>
            <a:r>
              <a:t>i.e.,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4812"/>
          </a:p>
        </p:txBody>
      </p:sp>
      <p:sp>
        <p:nvSpPr>
          <p:cNvPr id="297" name="Equation"/>
          <p:cNvSpPr txBox="1"/>
          <p:nvPr/>
        </p:nvSpPr>
        <p:spPr>
          <a:xfrm>
            <a:off x="18225610" y="12449943"/>
            <a:ext cx="985363" cy="28204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?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  <p:sp>
        <p:nvSpPr>
          <p:cNvPr id="298" name="Equation"/>
          <p:cNvSpPr txBox="1"/>
          <p:nvPr/>
        </p:nvSpPr>
        <p:spPr>
          <a:xfrm>
            <a:off x="20516569" y="12449943"/>
            <a:ext cx="1027606" cy="27269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w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  <p:sp>
        <p:nvSpPr>
          <p:cNvPr id="299" name="icons by Icons8"/>
          <p:cNvSpPr txBox="1"/>
          <p:nvPr/>
        </p:nvSpPr>
        <p:spPr>
          <a:xfrm>
            <a:off x="21863121" y="13022924"/>
            <a:ext cx="1938655" cy="440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>
              <a:defRPr sz="2000">
                <a:latin typeface="+mj-lt"/>
                <a:ea typeface="+mj-ea"/>
                <a:cs typeface="+mj-cs"/>
                <a:sym typeface="Helvetica Neue"/>
              </a:defRPr>
            </a:pPr>
            <a:r>
              <a:t>icons by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Icons8</a:t>
            </a:r>
          </a:p>
        </p:txBody>
      </p:sp>
      <p:pic>
        <p:nvPicPr>
          <p:cNvPr id="300" name="icons8-archeology-64.png" descr="icons8-archeology-6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075000" y="10718749"/>
            <a:ext cx="1275793" cy="12757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1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9" grpId="4"/>
      <p:bldP build="whole" bldLvl="1" animBg="1" rev="0" advAuto="0" spid="268" grpId="5"/>
      <p:bldP build="whole" bldLvl="1" animBg="1" rev="0" advAuto="0" spid="298" grpId="6"/>
      <p:bldP build="whole" bldLvl="1" animBg="1" rev="0" advAuto="0" spid="297" grpId="3"/>
      <p:bldP build="whole" bldLvl="1" animBg="1" rev="0" advAuto="0" spid="300" grpId="2"/>
      <p:bldP build="p" bldLvl="5" animBg="1" rev="0" advAuto="0" spid="296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Bayes' Rule Example: Urns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Bayes' Rule Example: Urns</a:t>
            </a:r>
          </a:p>
        </p:txBody>
      </p:sp>
      <p:sp>
        <p:nvSpPr>
          <p:cNvPr id="303" name="Line"/>
          <p:cNvSpPr/>
          <p:nvPr/>
        </p:nvSpPr>
        <p:spPr>
          <a:xfrm>
            <a:off x="16903354" y="9421334"/>
            <a:ext cx="5572213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04" name="Circle"/>
          <p:cNvSpPr/>
          <p:nvPr/>
        </p:nvSpPr>
        <p:spPr>
          <a:xfrm>
            <a:off x="20900214" y="11166146"/>
            <a:ext cx="381003" cy="381003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203200" tIns="203200" rIns="203200" bIns="203200" anchor="ctr"/>
          <a:lstStyle/>
          <a:p>
            <a:pPr>
              <a:defRPr sz="3000">
                <a:solidFill>
                  <a:srgbClr val="FFFFFF"/>
                </a:solidFill>
              </a:defRPr>
            </a:pPr>
          </a:p>
        </p:txBody>
      </p:sp>
      <p:pic>
        <p:nvPicPr>
          <p:cNvPr id="305" name="icons8-archeology-64.png" descr="icons8-archeology-6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075000" y="10718749"/>
            <a:ext cx="1275793" cy="1275793"/>
          </a:xfrm>
          <a:prstGeom prst="rect">
            <a:avLst/>
          </a:prstGeom>
          <a:ln w="12700">
            <a:miter lim="400000"/>
          </a:ln>
        </p:spPr>
      </p:pic>
      <p:sp>
        <p:nvSpPr>
          <p:cNvPr id="306" name="Connection Line"/>
          <p:cNvSpPr/>
          <p:nvPr/>
        </p:nvSpPr>
        <p:spPr>
          <a:xfrm>
            <a:off x="18857622" y="9975453"/>
            <a:ext cx="2153521" cy="12008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0" fill="norm" stroke="1" extrusionOk="0">
                <a:moveTo>
                  <a:pt x="0" y="14654"/>
                </a:moveTo>
                <a:cubicBezTo>
                  <a:pt x="7235" y="-5390"/>
                  <a:pt x="14435" y="-4871"/>
                  <a:pt x="21600" y="16210"/>
                </a:cubicBezTo>
              </a:path>
            </a:pathLst>
          </a:custGeom>
          <a:ln w="25400">
            <a:solidFill>
              <a:srgbClr val="D6D5D5"/>
            </a:solidFill>
            <a:miter lim="400000"/>
            <a:tailEnd type="triangle"/>
          </a:ln>
        </p:spPr>
        <p:txBody>
          <a:bodyPr lIns="203200" tIns="203200" rIns="203200" bIns="203200"/>
          <a:lstStyle/>
          <a:p>
            <a:pPr>
              <a:defRPr>
                <a:latin typeface="+mj-lt"/>
                <a:ea typeface="+mj-ea"/>
                <a:cs typeface="+mj-cs"/>
                <a:sym typeface="Helvetica Neue"/>
              </a:defRPr>
            </a:pPr>
          </a:p>
        </p:txBody>
      </p:sp>
      <p:grpSp>
        <p:nvGrpSpPr>
          <p:cNvPr id="320" name="Group"/>
          <p:cNvGrpSpPr/>
          <p:nvPr/>
        </p:nvGrpSpPr>
        <p:grpSpPr>
          <a:xfrm>
            <a:off x="16241225" y="3714735"/>
            <a:ext cx="2402725" cy="5425386"/>
            <a:chOff x="0" y="-1"/>
            <a:chExt cx="2402724" cy="5425385"/>
          </a:xfrm>
        </p:grpSpPr>
        <p:grpSp>
          <p:nvGrpSpPr>
            <p:cNvPr id="316" name="Group"/>
            <p:cNvGrpSpPr/>
            <p:nvPr/>
          </p:nvGrpSpPr>
          <p:grpSpPr>
            <a:xfrm>
              <a:off x="4860" y="-2"/>
              <a:ext cx="2397864" cy="5046597"/>
              <a:chOff x="0" y="0"/>
              <a:chExt cx="2397863" cy="5046595"/>
            </a:xfrm>
          </p:grpSpPr>
          <p:pic>
            <p:nvPicPr>
              <p:cNvPr id="307" name="icons8-archeology-64.png" descr="icons8-archeology-64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122070" y="1406581"/>
                <a:ext cx="1275794" cy="127579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08" name="Circle"/>
              <p:cNvSpPr/>
              <p:nvPr/>
            </p:nvSpPr>
            <p:spPr>
              <a:xfrm>
                <a:off x="1489" y="116546"/>
                <a:ext cx="381002" cy="381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09" name="Circle"/>
              <p:cNvSpPr/>
              <p:nvPr/>
            </p:nvSpPr>
            <p:spPr>
              <a:xfrm>
                <a:off x="1489" y="761564"/>
                <a:ext cx="381002" cy="381003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0" name="80 black"/>
              <p:cNvSpPr txBox="1"/>
              <p:nvPr/>
            </p:nvSpPr>
            <p:spPr>
              <a:xfrm>
                <a:off x="608568" y="-1"/>
                <a:ext cx="1699082" cy="6140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6" tIns="71436" rIns="71436" bIns="71436" numCol="1" anchor="ctr">
                <a:spAutoFit/>
              </a:bodyPr>
              <a:lstStyle>
                <a:lvl1pPr>
                  <a:defRPr>
                    <a:latin typeface="+mj-lt"/>
                    <a:ea typeface="+mj-ea"/>
                    <a:cs typeface="+mj-cs"/>
                    <a:sym typeface="Helvetica Neue"/>
                  </a:defRPr>
                </a:lvl1pPr>
              </a:lstStyle>
              <a:p>
                <a:pPr/>
                <a:r>
                  <a:t>80 black</a:t>
                </a:r>
              </a:p>
            </p:txBody>
          </p:sp>
          <p:sp>
            <p:nvSpPr>
              <p:cNvPr id="311" name="20 white"/>
              <p:cNvSpPr txBox="1"/>
              <p:nvPr/>
            </p:nvSpPr>
            <p:spPr>
              <a:xfrm>
                <a:off x="612632" y="645016"/>
                <a:ext cx="1690954" cy="6140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6" tIns="71436" rIns="71436" bIns="71436" numCol="1" anchor="ctr">
                <a:spAutoFit/>
              </a:bodyPr>
              <a:lstStyle>
                <a:lvl1pPr>
                  <a:defRPr>
                    <a:latin typeface="+mj-lt"/>
                    <a:ea typeface="+mj-ea"/>
                    <a:cs typeface="+mj-cs"/>
                    <a:sym typeface="Helvetica Neue"/>
                  </a:defRPr>
                </a:lvl1pPr>
              </a:lstStyle>
              <a:p>
                <a:pPr/>
                <a:r>
                  <a:t>20 white</a:t>
                </a:r>
              </a:p>
            </p:txBody>
          </p:sp>
          <p:pic>
            <p:nvPicPr>
              <p:cNvPr id="312" name="icons8-archeology-64.png" descr="icons8-archeology-64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1415349"/>
                <a:ext cx="1275794" cy="127579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13" name="icons8-archeology-64.png" descr="icons8-archeology-64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2838610"/>
                <a:ext cx="1275794" cy="127579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14" name="icons8-archeology-64.png" descr="icons8-archeology-64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122070" y="2838610"/>
                <a:ext cx="1275794" cy="127579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15" name="Equation"/>
              <p:cNvSpPr txBox="1"/>
              <p:nvPr/>
            </p:nvSpPr>
            <p:spPr>
              <a:xfrm>
                <a:off x="729526" y="4761708"/>
                <a:ext cx="974570" cy="28488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</p:grpSp>
        <p:grpSp>
          <p:nvGrpSpPr>
            <p:cNvPr id="319" name="Caption"/>
            <p:cNvGrpSpPr/>
            <p:nvPr/>
          </p:nvGrpSpPr>
          <p:grpSpPr>
            <a:xfrm>
              <a:off x="-1" y="5148193"/>
              <a:ext cx="2402724" cy="277192"/>
              <a:chOff x="0" y="0"/>
              <a:chExt cx="2402723" cy="277191"/>
            </a:xfrm>
          </p:grpSpPr>
          <p:sp>
            <p:nvSpPr>
              <p:cNvPr id="317" name="Rectangle"/>
              <p:cNvSpPr/>
              <p:nvPr/>
            </p:nvSpPr>
            <p:spPr>
              <a:xfrm>
                <a:off x="0" y="0"/>
                <a:ext cx="2402724" cy="277192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j-lt"/>
                    <a:ea typeface="+mj-ea"/>
                    <a:cs typeface="+mj-cs"/>
                    <a:sym typeface="Helvetica Neue"/>
                  </a:defRPr>
                </a:pPr>
              </a:p>
            </p:txBody>
          </p:sp>
          <p:sp>
            <p:nvSpPr>
              <p:cNvPr id="318" name="When we roll 1-4, G=b; i.e., the urn has 80 black balls and 20 white balls"/>
              <p:cNvSpPr txBox="1"/>
              <p:nvPr/>
            </p:nvSpPr>
            <p:spPr>
              <a:xfrm>
                <a:off x="-1" y="-1"/>
                <a:ext cx="2402725" cy="2771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>
                <a:lvl1pPr algn="l">
                  <a:defRPr b="1" sz="600">
                    <a:solidFill>
                      <a:srgbClr val="D6D5D5"/>
                    </a:solidFill>
                    <a:latin typeface="+mj-lt"/>
                    <a:ea typeface="+mj-ea"/>
                    <a:cs typeface="+mj-cs"/>
                    <a:sym typeface="Helvetica Neue"/>
                  </a:defRPr>
                </a:lvl1pPr>
              </a:lstStyle>
              <a:p>
                <a:pPr/>
                <a:r>
                  <a:t>When we roll 1-4, G=b; i.e., the urn has 80 black balls and 20 white balls</a:t>
                </a:r>
              </a:p>
            </p:txBody>
          </p:sp>
        </p:grpSp>
      </p:grpSp>
      <p:grpSp>
        <p:nvGrpSpPr>
          <p:cNvPr id="332" name="Group"/>
          <p:cNvGrpSpPr/>
          <p:nvPr/>
        </p:nvGrpSpPr>
        <p:grpSpPr>
          <a:xfrm>
            <a:off x="20771981" y="3651661"/>
            <a:ext cx="2397865" cy="5481552"/>
            <a:chOff x="0" y="0"/>
            <a:chExt cx="2397863" cy="5481551"/>
          </a:xfrm>
        </p:grpSpPr>
        <p:grpSp>
          <p:nvGrpSpPr>
            <p:cNvPr id="328" name="Group"/>
            <p:cNvGrpSpPr/>
            <p:nvPr/>
          </p:nvGrpSpPr>
          <p:grpSpPr>
            <a:xfrm>
              <a:off x="0" y="-1"/>
              <a:ext cx="2397864" cy="5102762"/>
              <a:chOff x="0" y="0"/>
              <a:chExt cx="2397863" cy="5102761"/>
            </a:xfrm>
          </p:grpSpPr>
          <p:sp>
            <p:nvSpPr>
              <p:cNvPr id="321" name="Circle"/>
              <p:cNvSpPr/>
              <p:nvPr/>
            </p:nvSpPr>
            <p:spPr>
              <a:xfrm>
                <a:off x="46770" y="116547"/>
                <a:ext cx="381003" cy="3810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22" name="Circle"/>
              <p:cNvSpPr/>
              <p:nvPr/>
            </p:nvSpPr>
            <p:spPr>
              <a:xfrm>
                <a:off x="46770" y="761564"/>
                <a:ext cx="381003" cy="381003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03200" tIns="203200" rIns="203200" bIns="203200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23" name="25 black"/>
              <p:cNvSpPr txBox="1"/>
              <p:nvPr/>
            </p:nvSpPr>
            <p:spPr>
              <a:xfrm>
                <a:off x="653849" y="-1"/>
                <a:ext cx="1699082" cy="6140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6" tIns="71436" rIns="71436" bIns="71436" numCol="1" anchor="ctr">
                <a:spAutoFit/>
              </a:bodyPr>
              <a:lstStyle>
                <a:lvl1pPr>
                  <a:defRPr>
                    <a:latin typeface="+mj-lt"/>
                    <a:ea typeface="+mj-ea"/>
                    <a:cs typeface="+mj-cs"/>
                    <a:sym typeface="Helvetica Neue"/>
                  </a:defRPr>
                </a:lvl1pPr>
              </a:lstStyle>
              <a:p>
                <a:pPr/>
                <a:r>
                  <a:t>25 black</a:t>
                </a:r>
              </a:p>
            </p:txBody>
          </p:sp>
          <p:sp>
            <p:nvSpPr>
              <p:cNvPr id="324" name="75 white"/>
              <p:cNvSpPr txBox="1"/>
              <p:nvPr/>
            </p:nvSpPr>
            <p:spPr>
              <a:xfrm>
                <a:off x="657913" y="645016"/>
                <a:ext cx="1690954" cy="6140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6" tIns="71436" rIns="71436" bIns="71436" numCol="1" anchor="ctr">
                <a:spAutoFit/>
              </a:bodyPr>
              <a:lstStyle>
                <a:lvl1pPr>
                  <a:defRPr>
                    <a:latin typeface="+mj-lt"/>
                    <a:ea typeface="+mj-ea"/>
                    <a:cs typeface="+mj-cs"/>
                    <a:sym typeface="Helvetica Neue"/>
                  </a:defRPr>
                </a:lvl1pPr>
              </a:lstStyle>
              <a:p>
                <a:pPr/>
                <a:r>
                  <a:t>75 white</a:t>
                </a:r>
              </a:p>
            </p:txBody>
          </p:sp>
          <p:pic>
            <p:nvPicPr>
              <p:cNvPr id="325" name="icons8-archeology-64.png" descr="icons8-archeology-64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122070" y="1465273"/>
                <a:ext cx="1275794" cy="127579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26" name="icons8-archeology-64.png" descr="icons8-archeology-64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1474040"/>
                <a:ext cx="1275794" cy="127579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27" name="Equation"/>
              <p:cNvSpPr txBox="1"/>
              <p:nvPr/>
            </p:nvSpPr>
            <p:spPr>
              <a:xfrm>
                <a:off x="838139" y="4824783"/>
                <a:ext cx="1045691" cy="27797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</p:grpSp>
        <p:grpSp>
          <p:nvGrpSpPr>
            <p:cNvPr id="331" name="Caption"/>
            <p:cNvGrpSpPr/>
            <p:nvPr/>
          </p:nvGrpSpPr>
          <p:grpSpPr>
            <a:xfrm>
              <a:off x="0" y="5204360"/>
              <a:ext cx="2397863" cy="277191"/>
              <a:chOff x="0" y="0"/>
              <a:chExt cx="2397862" cy="277190"/>
            </a:xfrm>
          </p:grpSpPr>
          <p:sp>
            <p:nvSpPr>
              <p:cNvPr id="329" name="Rectangle"/>
              <p:cNvSpPr/>
              <p:nvPr/>
            </p:nvSpPr>
            <p:spPr>
              <a:xfrm>
                <a:off x="0" y="0"/>
                <a:ext cx="2397863" cy="277191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03200" tIns="203200" rIns="203200" bIns="203200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  <a:latin typeface="+mj-lt"/>
                    <a:ea typeface="+mj-ea"/>
                    <a:cs typeface="+mj-cs"/>
                    <a:sym typeface="Helvetica Neue"/>
                  </a:defRPr>
                </a:pPr>
              </a:p>
            </p:txBody>
          </p:sp>
          <p:sp>
            <p:nvSpPr>
              <p:cNvPr id="330" name="When we roll 5-6, G=w; i.e, the urn has 25 black balls and 20 white balls"/>
              <p:cNvSpPr txBox="1"/>
              <p:nvPr/>
            </p:nvSpPr>
            <p:spPr>
              <a:xfrm>
                <a:off x="0" y="-1"/>
                <a:ext cx="2397863" cy="2771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>
                <a:lvl1pPr algn="l">
                  <a:defRPr b="1" sz="600">
                    <a:solidFill>
                      <a:srgbClr val="D6D5D5"/>
                    </a:solidFill>
                    <a:latin typeface="+mj-lt"/>
                    <a:ea typeface="+mj-ea"/>
                    <a:cs typeface="+mj-cs"/>
                    <a:sym typeface="Helvetica Neue"/>
                  </a:defRPr>
                </a:lvl1pPr>
              </a:lstStyle>
              <a:p>
                <a:pPr/>
                <a:r>
                  <a:t>When we roll 5-6, G=w; i.e, the urn has 25 black balls and 20 white balls</a:t>
                </a:r>
              </a:p>
            </p:txBody>
          </p:sp>
        </p:grpSp>
      </p:grpSp>
      <p:sp>
        <p:nvSpPr>
          <p:cNvPr id="333" name="Equation"/>
          <p:cNvSpPr txBox="1"/>
          <p:nvPr/>
        </p:nvSpPr>
        <p:spPr>
          <a:xfrm>
            <a:off x="18225610" y="12449943"/>
            <a:ext cx="985363" cy="28204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?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  <p:sp>
        <p:nvSpPr>
          <p:cNvPr id="334" name="Equation"/>
          <p:cNvSpPr txBox="1"/>
          <p:nvPr/>
        </p:nvSpPr>
        <p:spPr>
          <a:xfrm>
            <a:off x="20516569" y="12449943"/>
            <a:ext cx="1027606" cy="27269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w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  <p:sp>
        <p:nvSpPr>
          <p:cNvPr id="335" name="Equation"/>
          <p:cNvSpPr txBox="1"/>
          <p:nvPr/>
        </p:nvSpPr>
        <p:spPr>
          <a:xfrm>
            <a:off x="2898152" y="3101951"/>
            <a:ext cx="5532123" cy="11986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017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4400" i="1">
                      <a:solidFill>
                        <a:srgbClr val="017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4400" i="1">
                      <a:solidFill>
                        <a:srgbClr val="017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400" i="1">
                      <a:solidFill>
                        <a:srgbClr val="017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4400" i="1">
                      <a:solidFill>
                        <a:srgbClr val="017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017000"/>
                      </a:solidFill>
                      <a:latin typeface="Cambria Math" panose="02040503050406030204" pitchFamily="18" charset="0"/>
                    </a:rPr>
                    <m:t>w</m:t>
                  </m:r>
                  <m:r>
                    <a:rPr xmlns:a="http://schemas.openxmlformats.org/drawingml/2006/main" sz="4400" i="1">
                      <a:solidFill>
                        <a:srgbClr val="017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400" i="1">
                      <a:solidFill>
                        <a:srgbClr val="017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4400" i="1">
                          <a:solidFill>
                            <a:srgbClr val="017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4400" i="1">
                          <a:solidFill>
                            <a:srgbClr val="017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num>
                    <m:den>
                      <m:r>
                        <a:rPr xmlns:a="http://schemas.openxmlformats.org/drawingml/2006/main" sz="4400" i="1">
                          <a:solidFill>
                            <a:srgbClr val="017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den>
                  </m:f>
                  <m:r>
                    <a:rPr xmlns:a="http://schemas.openxmlformats.org/drawingml/2006/main" sz="4400" i="1">
                      <a:solidFill>
                        <a:srgbClr val="017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400" i="1">
                      <a:solidFill>
                        <a:srgbClr val="017000"/>
                      </a:solidFill>
                      <a:latin typeface="Cambria Math" panose="02040503050406030204" pitchFamily="18" charset="0"/>
                    </a:rPr>
                    <m:t>≈</m:t>
                  </m:r>
                  <m:r>
                    <a:rPr xmlns:a="http://schemas.openxmlformats.org/drawingml/2006/main" sz="4400" i="1">
                      <a:solidFill>
                        <a:srgbClr val="017000"/>
                      </a:solidFill>
                      <a:latin typeface="Cambria Math" panose="02040503050406030204" pitchFamily="18" charset="0"/>
                    </a:rPr>
                    <m:t>0.33</m:t>
                  </m:r>
                  <m:r>
                    <a:rPr xmlns:a="http://schemas.openxmlformats.org/drawingml/2006/main" sz="4400" i="1">
                      <a:solidFill>
                        <a:srgbClr val="017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400">
              <a:solidFill>
                <a:srgbClr val="017000"/>
              </a:solidFill>
            </a:endParaRPr>
          </a:p>
        </p:txBody>
      </p:sp>
      <p:sp>
        <p:nvSpPr>
          <p:cNvPr id="336" name="Equation"/>
          <p:cNvSpPr txBox="1"/>
          <p:nvPr/>
        </p:nvSpPr>
        <p:spPr>
          <a:xfrm>
            <a:off x="2655053" y="4678460"/>
            <a:ext cx="5906270" cy="49118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FF93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4400" i="1">
                      <a:solidFill>
                        <a:srgbClr val="FF93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4400" i="1">
                      <a:solidFill>
                        <a:srgbClr val="FF93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400" i="1">
                      <a:solidFill>
                        <a:srgbClr val="FF93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400" i="1">
                      <a:solidFill>
                        <a:srgbClr val="FF93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FF9300"/>
                      </a:solidFill>
                      <a:latin typeface="Cambria Math" panose="02040503050406030204" pitchFamily="18" charset="0"/>
                    </a:rPr>
                    <m:t>w</m:t>
                  </m:r>
                  <m:r>
                    <a:rPr xmlns:a="http://schemas.openxmlformats.org/drawingml/2006/main" sz="4400" i="1">
                      <a:solidFill>
                        <a:srgbClr val="FF9300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4400" i="1">
                      <a:solidFill>
                        <a:srgbClr val="FF93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4400" i="1">
                      <a:solidFill>
                        <a:srgbClr val="FF93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FF9300"/>
                      </a:solidFill>
                      <a:latin typeface="Cambria Math" panose="02040503050406030204" pitchFamily="18" charset="0"/>
                    </a:rPr>
                    <m:t>w</m:t>
                  </m:r>
                  <m:r>
                    <a:rPr xmlns:a="http://schemas.openxmlformats.org/drawingml/2006/main" sz="4400" i="1">
                      <a:solidFill>
                        <a:srgbClr val="FF93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400" i="1">
                      <a:solidFill>
                        <a:srgbClr val="FF93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FF9300"/>
                      </a:solidFill>
                      <a:latin typeface="Cambria Math" panose="02040503050406030204" pitchFamily="18" charset="0"/>
                    </a:rPr>
                    <m:t>0.75</m:t>
                  </m:r>
                </m:oMath>
              </m:oMathPara>
            </a14:m>
            <a:endParaRPr sz="4400">
              <a:solidFill>
                <a:srgbClr val="FF9300"/>
              </a:solidFill>
            </a:endParaRPr>
          </a:p>
        </p:txBody>
      </p:sp>
      <p:sp>
        <p:nvSpPr>
          <p:cNvPr id="337" name="Equation"/>
          <p:cNvSpPr txBox="1"/>
          <p:nvPr/>
        </p:nvSpPr>
        <p:spPr>
          <a:xfrm>
            <a:off x="2625007" y="5740465"/>
            <a:ext cx="5242168" cy="49118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B417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4400" i="1">
                      <a:solidFill>
                        <a:srgbClr val="B417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4400" i="1">
                      <a:solidFill>
                        <a:srgbClr val="B417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400" i="1">
                      <a:solidFill>
                        <a:srgbClr val="B417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4400" i="1">
                      <a:solidFill>
                        <a:srgbClr val="B417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B41700"/>
                      </a:solidFill>
                      <a:latin typeface="Cambria Math" panose="02040503050406030204" pitchFamily="18" charset="0"/>
                    </a:rPr>
                    <m:t>w</m:t>
                  </m:r>
                  <m:r>
                    <a:rPr xmlns:a="http://schemas.openxmlformats.org/drawingml/2006/main" sz="4400" i="1">
                      <a:solidFill>
                        <a:srgbClr val="B41700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4400" i="1">
                      <a:solidFill>
                        <a:srgbClr val="B417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400" i="1">
                      <a:solidFill>
                        <a:srgbClr val="B417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B41700"/>
                      </a:solidFill>
                      <a:latin typeface="Cambria Math" panose="02040503050406030204" pitchFamily="18" charset="0"/>
                    </a:rPr>
                    <m:t>w</m:t>
                  </m:r>
                  <m:r>
                    <a:rPr xmlns:a="http://schemas.openxmlformats.org/drawingml/2006/main" sz="4400" i="1">
                      <a:solidFill>
                        <a:srgbClr val="B417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400" i="1">
                      <a:solidFill>
                        <a:srgbClr val="B417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B41700"/>
                      </a:solidFill>
                      <a:latin typeface="Cambria Math" panose="02040503050406030204" pitchFamily="18" charset="0"/>
                    </a:rPr>
                    <m:t>?</m:t>
                  </m:r>
                </m:oMath>
              </m:oMathPara>
            </a14:m>
            <a:endParaRPr sz="4400">
              <a:solidFill>
                <a:srgbClr val="B41700"/>
              </a:solidFill>
            </a:endParaRPr>
          </a:p>
        </p:txBody>
      </p:sp>
      <p:sp>
        <p:nvSpPr>
          <p:cNvPr id="338" name="Equation"/>
          <p:cNvSpPr txBox="1"/>
          <p:nvPr/>
        </p:nvSpPr>
        <p:spPr>
          <a:xfrm>
            <a:off x="2618539" y="6898051"/>
            <a:ext cx="11775847" cy="129753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w</m:t>
                  </m:r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w</m:t>
                  </m:r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</m:oMath>
              </m:oMathPara>
            </a14:m>
            <a:endParaRPr sz="4400">
              <a:solidFill>
                <a:srgbClr val="5E5E5E"/>
              </a:solidFill>
            </a:endParaRPr>
          </a:p>
        </p:txBody>
      </p:sp>
      <p:sp>
        <p:nvSpPr>
          <p:cNvPr id="339" name="Equation"/>
          <p:cNvSpPr txBox="1"/>
          <p:nvPr/>
        </p:nvSpPr>
        <p:spPr>
          <a:xfrm>
            <a:off x="2614070" y="8653673"/>
            <a:ext cx="11775847" cy="15137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phant>
                    <m:phantPr>
                      <m:ctrlP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</m:ctrlPr>
                      <m:show m:val="off"/>
                    </m:phantPr>
                    <m:e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</m:phant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sSub>
                        <m:e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sub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m:rPr>
                              <m:sty m:val="p"/>
                            </m:rP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  <m:r>
                            <m:rPr>
                              <m:sty m:val="p"/>
                            </m:rP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</m:oMath>
              </m:oMathPara>
            </a14:m>
            <a:endParaRPr sz="4400">
              <a:solidFill>
                <a:srgbClr val="5E5E5E"/>
              </a:solidFill>
            </a:endParaRPr>
          </a:p>
        </p:txBody>
      </p:sp>
      <p:sp>
        <p:nvSpPr>
          <p:cNvPr id="340" name="Equation"/>
          <p:cNvSpPr txBox="1"/>
          <p:nvPr/>
        </p:nvSpPr>
        <p:spPr>
          <a:xfrm>
            <a:off x="2614070" y="10430822"/>
            <a:ext cx="13981423" cy="15137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phant>
                    <m:phantPr>
                      <m:ctrlP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</m:ctrlPr>
                      <m:show m:val="off"/>
                    </m:phantPr>
                    <m:e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</m:phant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nary>
                        <m:naryPr>
                          <m:ctrlPr>
                            <a:rPr xmlns:a="http://schemas.openxmlformats.org/drawingml/2006/main" sz="44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</m:ctrlPr>
                          <m:chr m:val="∑"/>
                          <m:limLoc m:val="subSup"/>
                          <m:grow m:val="1"/>
                          <m:subHide m:val="off"/>
                          <m:supHide m:val="on"/>
                        </m:naryPr>
                        <m:sub>
                          <m:r>
                            <a:rPr xmlns:a="http://schemas.openxmlformats.org/drawingml/2006/main" sz="44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xmlns:a="http://schemas.openxmlformats.org/drawingml/2006/main" sz="44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m:rPr>
                              <m:sty m:val="p"/>
                            </m:rPr>
                            <a:rPr xmlns:a="http://schemas.openxmlformats.org/drawingml/2006/main" sz="44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  <m:r>
                            <m:rPr>
                              <m:sty m:val="p"/>
                            </m:rPr>
                            <a:rPr xmlns:a="http://schemas.openxmlformats.org/drawingml/2006/main" sz="44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5E5E5E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/>
                        <m:e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w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∣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den>
                  </m:f>
                </m:oMath>
              </m:oMathPara>
            </a14:m>
            <a:endParaRPr sz="4400">
              <a:solidFill>
                <a:srgbClr val="5E5E5E"/>
              </a:solidFill>
            </a:endParaRPr>
          </a:p>
        </p:txBody>
      </p:sp>
      <p:sp>
        <p:nvSpPr>
          <p:cNvPr id="341" name="Equation"/>
          <p:cNvSpPr txBox="1"/>
          <p:nvPr/>
        </p:nvSpPr>
        <p:spPr>
          <a:xfrm>
            <a:off x="2614070" y="12222242"/>
            <a:ext cx="10857424" cy="122042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phant>
                    <m:phantPr>
                      <m:ctrlP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</m:ctrlPr>
                      <m:show m:val="off"/>
                    </m:phantPr>
                    <m:e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</m:phant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0.75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0.33</m:t>
                      </m:r>
                    </m:num>
                    <m:den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0.75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0.33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0.20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0.67</m:t>
                      </m:r>
                    </m:den>
                  </m:f>
                </m:oMath>
              </m:oMathPara>
            </a14:m>
            <a:endParaRPr sz="4400">
              <a:solidFill>
                <a:srgbClr val="5E5E5E"/>
              </a:solidFill>
            </a:endParaRPr>
          </a:p>
        </p:txBody>
      </p:sp>
      <p:sp>
        <p:nvSpPr>
          <p:cNvPr id="342" name="icons by Icons8"/>
          <p:cNvSpPr txBox="1"/>
          <p:nvPr/>
        </p:nvSpPr>
        <p:spPr>
          <a:xfrm>
            <a:off x="21863121" y="13022924"/>
            <a:ext cx="1938655" cy="440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>
              <a:defRPr sz="2000">
                <a:latin typeface="+mj-lt"/>
                <a:ea typeface="+mj-ea"/>
                <a:cs typeface="+mj-cs"/>
                <a:sym typeface="Helvetica Neue"/>
              </a:defRPr>
            </a:pPr>
            <a:r>
              <a:t>icons by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Icons8</a:t>
            </a:r>
          </a:p>
        </p:txBody>
      </p:sp>
      <p:sp>
        <p:nvSpPr>
          <p:cNvPr id="343" name="Equation"/>
          <p:cNvSpPr txBox="1"/>
          <p:nvPr/>
        </p:nvSpPr>
        <p:spPr>
          <a:xfrm>
            <a:off x="13881309" y="12635194"/>
            <a:ext cx="1745568" cy="39451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≈</m:t>
                  </m:r>
                  <m:r>
                    <a:rPr xmlns:a="http://schemas.openxmlformats.org/drawingml/2006/main" sz="4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0.649</m:t>
                  </m:r>
                </m:oMath>
              </m:oMathPara>
            </a14:m>
            <a:endParaRPr sz="4400">
              <a:solidFill>
                <a:srgbClr val="5E5E5E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3" grpId="8"/>
      <p:bldP build="whole" bldLvl="1" animBg="1" rev="0" advAuto="0" spid="340" grpId="6"/>
      <p:bldP build="whole" bldLvl="1" animBg="1" rev="0" advAuto="0" spid="335" grpId="1"/>
      <p:bldP build="whole" bldLvl="1" animBg="1" rev="0" advAuto="0" spid="338" grpId="4"/>
      <p:bldP build="whole" bldLvl="1" animBg="1" rev="0" advAuto="0" spid="341" grpId="7"/>
      <p:bldP build="whole" bldLvl="1" animBg="1" rev="0" advAuto="0" spid="336" grpId="2"/>
      <p:bldP build="whole" bldLvl="1" animBg="1" rev="0" advAuto="0" spid="339" grpId="5"/>
      <p:bldP build="whole" bldLvl="1" animBg="1" rev="0" advAuto="0" spid="337" grpId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Expected Value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Expected Value</a:t>
            </a:r>
          </a:p>
        </p:txBody>
      </p:sp>
      <p:sp>
        <p:nvSpPr>
          <p:cNvPr id="346" name="The expected value of a function   on a random variable is the weighted average of that function over the domain of the random variable, weighted by the probability of each value:…"/>
          <p:cNvSpPr txBox="1"/>
          <p:nvPr>
            <p:ph type="body" idx="1"/>
          </p:nvPr>
        </p:nvSpPr>
        <p:spPr>
          <a:xfrm>
            <a:off x="2032000" y="3699626"/>
            <a:ext cx="20320000" cy="8840393"/>
          </a:xfrm>
          <a:prstGeom prst="rect">
            <a:avLst/>
          </a:prstGeom>
        </p:spPr>
        <p:txBody>
          <a:bodyPr/>
          <a:lstStyle/>
          <a:p>
            <a:pPr/>
            <a:r>
              <a:t>The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expected value</a:t>
            </a:r>
            <a:r>
              <a:t> of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function</a:t>
            </a:r>
            <a:r>
              <a:t>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on a random variable is the weighted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average</a:t>
            </a:r>
            <a:r>
              <a:t> of that function over the domain of the random variable,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weighted</a:t>
            </a:r>
            <a:r>
              <a:t> by 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probability</a:t>
            </a:r>
            <a:r>
              <a:t> of each value:</a:t>
            </a:r>
          </a:p>
          <a:p>
            <a:pPr marL="0" indent="0" algn="ctr">
              <a:buSzTx/>
              <a:buNone/>
              <a:defRPr sz="5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d>
                  <m:dPr>
                    <m:ctrlP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begChr m:val="["/>
                    <m:endChr m:val="]"/>
                  </m:dPr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</m:d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Low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∑</m:t>
                    </m:r>
                  </m:e>
                  <m:lim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lim>
                </m:limLow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44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endParaRPr sz="44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/>
            <a:r>
              <a:t>The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conditional expected value</a:t>
            </a:r>
            <a:r>
              <a:t> of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function</a:t>
            </a:r>
            <a:r>
              <a:t>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is the average value of the function over the domain, weighted by 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conditional probability</a:t>
            </a:r>
            <a:r>
              <a:t> of each value:</a:t>
            </a:r>
          </a:p>
          <a:p>
            <a:pPr marL="0" indent="0" algn="ctr">
              <a:buSzTx/>
              <a:buNone/>
              <a:defRPr sz="5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d>
                  <m:dPr>
                    <m:ctrlP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begChr m:val="["/>
                    <m:endChr m:val="]"/>
                  </m:dPr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∣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</m:d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Low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∑</m:t>
                    </m:r>
                  </m:e>
                  <m:lim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lim>
                </m:limLow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53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44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endParaRPr sz="50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46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Expected Value Examples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Expected Value Examples</a:t>
            </a:r>
          </a:p>
        </p:txBody>
      </p:sp>
      <p:graphicFrame>
        <p:nvGraphicFramePr>
          <p:cNvPr id="349" name="2D Column Chart"/>
          <p:cNvGraphicFramePr/>
          <p:nvPr/>
        </p:nvGraphicFramePr>
        <p:xfrm>
          <a:off x="12930822" y="2535545"/>
          <a:ext cx="6824790" cy="7529643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grpSp>
        <p:nvGrpSpPr>
          <p:cNvPr id="352" name="Bar graph for values of X. P(3)=0.01, P(2)=P(4)=0.125, P(1)=P(5)=0.37."/>
          <p:cNvGrpSpPr/>
          <p:nvPr/>
        </p:nvGrpSpPr>
        <p:grpSpPr>
          <a:xfrm>
            <a:off x="13222603" y="10262095"/>
            <a:ext cx="6567301" cy="188291"/>
            <a:chOff x="0" y="0"/>
            <a:chExt cx="6567299" cy="188289"/>
          </a:xfrm>
        </p:grpSpPr>
        <p:sp>
          <p:nvSpPr>
            <p:cNvPr id="350" name="Rectangle"/>
            <p:cNvSpPr/>
            <p:nvPr/>
          </p:nvSpPr>
          <p:spPr>
            <a:xfrm>
              <a:off x="0" y="0"/>
              <a:ext cx="6567300" cy="188290"/>
            </a:xfrm>
            <a:prstGeom prst="roundRect">
              <a:avLst>
                <a:gd name="adj" fmla="val 0"/>
              </a:avLst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t">
              <a:noAutofit/>
            </a:bodyPr>
            <a:lstStyle/>
            <a:p>
              <a: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</a:p>
          </p:txBody>
        </p:sp>
        <p:sp>
          <p:nvSpPr>
            <p:cNvPr id="351" name="Bar graph for values of X. P(3)=0.01, P(2)=P(4)=0.125, P(1)=P(5)=0.37."/>
            <p:cNvSpPr txBox="1"/>
            <p:nvPr/>
          </p:nvSpPr>
          <p:spPr>
            <a:xfrm>
              <a:off x="0" y="0"/>
              <a:ext cx="6567300" cy="1882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>
              <a:lvl1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Bar graph for values of X. P(3)=0.01, P(2)=P(4)=0.125, P(1)=P(5)=0.37.</a:t>
              </a:r>
            </a:p>
          </p:txBody>
        </p:sp>
      </p:grpSp>
      <p:graphicFrame>
        <p:nvGraphicFramePr>
          <p:cNvPr id="353" name="2D Column Chart"/>
          <p:cNvGraphicFramePr/>
          <p:nvPr/>
        </p:nvGraphicFramePr>
        <p:xfrm>
          <a:off x="4555895" y="2535545"/>
          <a:ext cx="6824790" cy="7529643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3"/>
          </a:graphicData>
        </a:graphic>
      </p:graphicFrame>
      <p:grpSp>
        <p:nvGrpSpPr>
          <p:cNvPr id="356" name="Bar graph for values of X. P(3)=4/12, P(2)=P(4)=3/12, P(1)=P(5)=1/12."/>
          <p:cNvGrpSpPr/>
          <p:nvPr/>
        </p:nvGrpSpPr>
        <p:grpSpPr>
          <a:xfrm>
            <a:off x="4847675" y="10262095"/>
            <a:ext cx="6567301" cy="188291"/>
            <a:chOff x="0" y="0"/>
            <a:chExt cx="6567299" cy="188289"/>
          </a:xfrm>
        </p:grpSpPr>
        <p:sp>
          <p:nvSpPr>
            <p:cNvPr id="354" name="Rectangle"/>
            <p:cNvSpPr/>
            <p:nvPr/>
          </p:nvSpPr>
          <p:spPr>
            <a:xfrm>
              <a:off x="0" y="0"/>
              <a:ext cx="6567300" cy="188290"/>
            </a:xfrm>
            <a:prstGeom prst="roundRect">
              <a:avLst>
                <a:gd name="adj" fmla="val 0"/>
              </a:avLst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t">
              <a:noAutofit/>
            </a:bodyPr>
            <a:lstStyle/>
            <a:p>
              <a: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</a:p>
          </p:txBody>
        </p:sp>
        <p:sp>
          <p:nvSpPr>
            <p:cNvPr id="355" name="Bar graph for values of X. P(3)=4/12, P(2)=P(4)=3/12, P(1)=P(5)=1/12."/>
            <p:cNvSpPr txBox="1"/>
            <p:nvPr/>
          </p:nvSpPr>
          <p:spPr>
            <a:xfrm>
              <a:off x="0" y="0"/>
              <a:ext cx="6567300" cy="1882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>
              <a:lvl1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Bar graph for values of X. P(3)=4/12, P(2)=P(4)=3/12, P(1)=P(5)=1/12.</a:t>
              </a:r>
            </a:p>
          </p:txBody>
        </p:sp>
      </p:grpSp>
      <p:sp>
        <p:nvSpPr>
          <p:cNvPr id="357" name="Equation"/>
          <p:cNvSpPr txBox="1"/>
          <p:nvPr/>
        </p:nvSpPr>
        <p:spPr>
          <a:xfrm>
            <a:off x="7011545" y="11589149"/>
            <a:ext cx="1987100" cy="46492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m:rPr>
                      <m:sty m:val="p"/>
                      <m:scr m:val="double-struck"/>
                    </m:rP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]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</m:oMath>
              </m:oMathPara>
            </a14:m>
            <a:endParaRPr sz="4400"/>
          </a:p>
        </p:txBody>
      </p:sp>
      <p:sp>
        <p:nvSpPr>
          <p:cNvPr id="358" name="Equation"/>
          <p:cNvSpPr txBox="1"/>
          <p:nvPr/>
        </p:nvSpPr>
        <p:spPr>
          <a:xfrm>
            <a:off x="15243757" y="11589149"/>
            <a:ext cx="1987099" cy="46492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m:rPr>
                      <m:sty m:val="p"/>
                      <m:scr m:val="double-struck"/>
                    </m:rP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]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</m:oMath>
              </m:oMathPara>
            </a14:m>
            <a:endParaRPr sz="4400"/>
          </a:p>
        </p:txBody>
      </p:sp>
      <p:sp>
        <p:nvSpPr>
          <p:cNvPr id="359" name="Equation"/>
          <p:cNvSpPr txBox="1"/>
          <p:nvPr/>
        </p:nvSpPr>
        <p:spPr>
          <a:xfrm>
            <a:off x="6760771" y="12439419"/>
            <a:ext cx="2488089" cy="56213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m:rPr>
                      <m:sty m:val="p"/>
                      <m:scr m:val="double-struck"/>
                    </m:rP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sSup>
                    <m:e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p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]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≈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10</m:t>
                  </m:r>
                </m:oMath>
              </m:oMathPara>
            </a14:m>
            <a:endParaRPr sz="4400"/>
          </a:p>
        </p:txBody>
      </p:sp>
      <p:sp>
        <p:nvSpPr>
          <p:cNvPr id="360" name="Equation"/>
          <p:cNvSpPr txBox="1"/>
          <p:nvPr/>
        </p:nvSpPr>
        <p:spPr>
          <a:xfrm>
            <a:off x="15135699" y="12439419"/>
            <a:ext cx="2486972" cy="56213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m:rPr>
                      <m:sty m:val="p"/>
                      <m:scr m:val="double-struck"/>
                    </m:rP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sSup>
                    <m:e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p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]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≈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12</m:t>
                  </m:r>
                </m:oMath>
              </m:oMathPara>
            </a14:m>
            <a:endParaRPr sz="4400"/>
          </a:p>
        </p:txBody>
      </p:sp>
      <p:sp>
        <p:nvSpPr>
          <p:cNvPr id="361" name="Equation"/>
          <p:cNvSpPr txBox="1"/>
          <p:nvPr/>
        </p:nvSpPr>
        <p:spPr>
          <a:xfrm>
            <a:off x="7992337" y="10417223"/>
            <a:ext cx="277979" cy="26538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  <p:sp>
        <p:nvSpPr>
          <p:cNvPr id="362" name="Equation"/>
          <p:cNvSpPr txBox="1"/>
          <p:nvPr/>
        </p:nvSpPr>
        <p:spPr>
          <a:xfrm>
            <a:off x="16367265" y="10417223"/>
            <a:ext cx="277978" cy="26538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  <p:sp>
        <p:nvSpPr>
          <p:cNvPr id="363" name="Equation"/>
          <p:cNvSpPr txBox="1"/>
          <p:nvPr/>
        </p:nvSpPr>
        <p:spPr>
          <a:xfrm rot="16200000">
            <a:off x="4067767" y="6174690"/>
            <a:ext cx="779273" cy="34666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  <p:sp>
        <p:nvSpPr>
          <p:cNvPr id="364" name="Equation"/>
          <p:cNvSpPr txBox="1"/>
          <p:nvPr/>
        </p:nvSpPr>
        <p:spPr>
          <a:xfrm rot="16200000">
            <a:off x="12342238" y="6073249"/>
            <a:ext cx="779273" cy="34666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6" grpId="2"/>
      <p:bldP build="whole" bldLvl="1" animBg="1" rev="0" advAuto="0" spid="349" grpId="7"/>
      <p:bldP build="whole" bldLvl="1" animBg="1" rev="0" advAuto="0" spid="364" grpId="9"/>
      <p:bldP build="whole" bldLvl="1" animBg="1" rev="0" advAuto="0" spid="359" grpId="6"/>
      <p:bldP build="whole" bldLvl="1" animBg="1" rev="0" advAuto="0" spid="362" grpId="10"/>
      <p:bldP build="whole" bldLvl="1" animBg="1" rev="0" advAuto="0" spid="363" grpId="3"/>
      <p:bldP build="whole" bldLvl="1" animBg="1" rev="0" advAuto="0" spid="353" grpId="1"/>
      <p:bldP build="whole" bldLvl="1" animBg="1" rev="0" advAuto="0" spid="357" grpId="5"/>
      <p:bldP build="whole" bldLvl="1" animBg="1" rev="0" advAuto="0" spid="361" grpId="4"/>
      <p:bldP build="whole" bldLvl="1" animBg="1" rev="0" advAuto="0" spid="358" grpId="11"/>
      <p:bldP build="whole" bldLvl="1" animBg="1" rev="0" advAuto="0" spid="352" grpId="8"/>
      <p:bldP build="whole" bldLvl="1" animBg="1" rev="0" advAuto="0" spid="360" grpId="1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Expected Value Examples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Expected Value Examples</a:t>
            </a:r>
          </a:p>
        </p:txBody>
      </p:sp>
      <p:graphicFrame>
        <p:nvGraphicFramePr>
          <p:cNvPr id="367" name="2D Column Chart"/>
          <p:cNvGraphicFramePr/>
          <p:nvPr/>
        </p:nvGraphicFramePr>
        <p:xfrm>
          <a:off x="3218993" y="3116177"/>
          <a:ext cx="4243243" cy="4982493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grpSp>
        <p:nvGrpSpPr>
          <p:cNvPr id="370" name="Bar graph for values of X. P(3)=4/12, P(2)=P(4)=3/12, P(1)=P(5)=1/12."/>
          <p:cNvGrpSpPr/>
          <p:nvPr/>
        </p:nvGrpSpPr>
        <p:grpSpPr>
          <a:xfrm>
            <a:off x="3510774" y="8263339"/>
            <a:ext cx="3972785" cy="188292"/>
            <a:chOff x="0" y="0"/>
            <a:chExt cx="3972783" cy="188291"/>
          </a:xfrm>
        </p:grpSpPr>
        <p:sp>
          <p:nvSpPr>
            <p:cNvPr id="368" name="Rectangle"/>
            <p:cNvSpPr/>
            <p:nvPr/>
          </p:nvSpPr>
          <p:spPr>
            <a:xfrm>
              <a:off x="0" y="0"/>
              <a:ext cx="3972784" cy="188292"/>
            </a:xfrm>
            <a:prstGeom prst="roundRect">
              <a:avLst>
                <a:gd name="adj" fmla="val 0"/>
              </a:avLst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t">
              <a:noAutofit/>
            </a:bodyPr>
            <a:lstStyle/>
            <a:p>
              <a: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</a:p>
          </p:txBody>
        </p:sp>
        <p:sp>
          <p:nvSpPr>
            <p:cNvPr id="369" name="Bar graph for values of X. P(3)=4/12, P(2)=P(4)=3/12, P(1)=P(5)=1/12."/>
            <p:cNvSpPr txBox="1"/>
            <p:nvPr/>
          </p:nvSpPr>
          <p:spPr>
            <a:xfrm>
              <a:off x="-1" y="-1"/>
              <a:ext cx="3972785" cy="188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>
              <a:lvl1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Bar graph for values of X. P(3)=4/12, P(2)=P(4)=3/12, P(1)=P(5)=1/12.</a:t>
              </a:r>
            </a:p>
          </p:txBody>
        </p:sp>
      </p:grpSp>
      <p:sp>
        <p:nvSpPr>
          <p:cNvPr id="371" name="Equation"/>
          <p:cNvSpPr txBox="1"/>
          <p:nvPr/>
        </p:nvSpPr>
        <p:spPr>
          <a:xfrm>
            <a:off x="751369" y="9213187"/>
            <a:ext cx="9652442" cy="272624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m>
                    <m:mPr>
                      <m:ctrlP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</m:ctrlPr>
                      <m:baseJc m:val="center"/>
                      <m:plcHide m:val="on"/>
                      <m:mcs>
                        <m:mc>
                          <m:mcPr>
                            <m:count m:val="2"/>
                            <m:mcJc m:val="center"/>
                          </m:mcPr>
                        </m:mc>
                      </m:mcs>
                    </m:mPr>
                    <m:mr>
                      <m:e>
                        <m:r>
                          <m:rPr>
                            <m:sty m:val="p"/>
                            <m:scr m:val="double-struck"/>
                          </m:rP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e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limLow>
                          <m:e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∑</m:t>
                            </m:r>
                          </m:e>
                          <m:lim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m:rPr>
                                <m:sty m:val="p"/>
                              </m:rP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m:rPr>
                                <m:sty m:val="p"/>
                              </m:rP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  <m:r>
                              <m:rPr>
                                <m:sty m:val="p"/>
                              </m:rP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lim>
                        </m:limLow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mr>
                    <m:mr>
                      <m:e/>
                      <m:e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mr>
                    <m:mr>
                      <m:e/>
                      <m:e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mr>
                  </m:m>
                </m:oMath>
              </m:oMathPara>
            </a14:m>
            <a:endParaRPr sz="4400">
              <a:solidFill>
                <a:srgbClr val="5E5E5E"/>
              </a:solidFill>
            </a:endParaRPr>
          </a:p>
        </p:txBody>
      </p:sp>
      <p:graphicFrame>
        <p:nvGraphicFramePr>
          <p:cNvPr id="372" name="2D Column Chart"/>
          <p:cNvGraphicFramePr/>
          <p:nvPr/>
        </p:nvGraphicFramePr>
        <p:xfrm>
          <a:off x="13315850" y="3216466"/>
          <a:ext cx="4245548" cy="4984768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3"/>
          </a:graphicData>
        </a:graphic>
      </p:graphicFrame>
      <p:grpSp>
        <p:nvGrpSpPr>
          <p:cNvPr id="375" name="Bar graph for values of X. P(3)=0.01, P(2)=P(4)=0.125, P(1)=P(5)=0.37."/>
          <p:cNvGrpSpPr/>
          <p:nvPr/>
        </p:nvGrpSpPr>
        <p:grpSpPr>
          <a:xfrm>
            <a:off x="13607631" y="8365932"/>
            <a:ext cx="3975103" cy="188292"/>
            <a:chOff x="0" y="0"/>
            <a:chExt cx="3975101" cy="188291"/>
          </a:xfrm>
        </p:grpSpPr>
        <p:sp>
          <p:nvSpPr>
            <p:cNvPr id="373" name="Rectangle"/>
            <p:cNvSpPr/>
            <p:nvPr/>
          </p:nvSpPr>
          <p:spPr>
            <a:xfrm>
              <a:off x="0" y="0"/>
              <a:ext cx="3975102" cy="188292"/>
            </a:xfrm>
            <a:prstGeom prst="roundRect">
              <a:avLst>
                <a:gd name="adj" fmla="val 0"/>
              </a:avLst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t">
              <a:noAutofit/>
            </a:bodyPr>
            <a:lstStyle/>
            <a:p>
              <a: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</a:p>
          </p:txBody>
        </p:sp>
        <p:sp>
          <p:nvSpPr>
            <p:cNvPr id="374" name="Bar graph for values of X. P(3)=0.01, P(2)=P(4)=0.125, P(1)=P(5)=0.37."/>
            <p:cNvSpPr txBox="1"/>
            <p:nvPr/>
          </p:nvSpPr>
          <p:spPr>
            <a:xfrm>
              <a:off x="0" y="-1"/>
              <a:ext cx="3975102" cy="188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>
              <a:lvl1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Bar graph for values of X. P(3)=0.01, P(2)=P(4)=0.125, P(1)=P(5)=0.37.</a:t>
              </a:r>
            </a:p>
          </p:txBody>
        </p:sp>
      </p:grpSp>
      <p:sp>
        <p:nvSpPr>
          <p:cNvPr id="376" name="Equation"/>
          <p:cNvSpPr txBox="1"/>
          <p:nvPr/>
        </p:nvSpPr>
        <p:spPr>
          <a:xfrm>
            <a:off x="10992483" y="9314626"/>
            <a:ext cx="13463051" cy="218700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m>
                    <m:mPr>
                      <m:ctrlPr>
                        <a:rPr xmlns:a="http://schemas.openxmlformats.org/drawingml/2006/main" sz="44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</m:ctrlPr>
                      <m:baseJc m:val="center"/>
                      <m:plcHide m:val="on"/>
                      <m:mcs>
                        <m:mc>
                          <m:mcPr>
                            <m:count m:val="2"/>
                            <m:mcJc m:val="center"/>
                          </m:mcPr>
                        </m:mc>
                      </m:mcs>
                    </m:mPr>
                    <m:mr>
                      <m:e>
                        <m:r>
                          <m:rPr>
                            <m:sty m:val="p"/>
                            <m:scr m:val="double-struck"/>
                          </m:rP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e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limLow>
                          <m:e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∑</m:t>
                            </m:r>
                          </m:e>
                          <m:lim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m:rPr>
                                <m:sty m:val="p"/>
                              </m:rP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m:rPr>
                                <m:sty m:val="p"/>
                              </m:rP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  <m:r>
                              <m:rPr>
                                <m:sty m:val="p"/>
                              </m:rP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xmlns:a="http://schemas.openxmlformats.org/drawingml/2006/main" sz="44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lim>
                        </m:limLow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mr>
                    <m:mr>
                      <m:e/>
                      <m:e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0.37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0.125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0.01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0.125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0.37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mr>
                    <m:mr>
                      <m:e/>
                      <m:e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44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mr>
                  </m:m>
                </m:oMath>
              </m:oMathPara>
            </a14:m>
            <a:endParaRPr sz="4400">
              <a:solidFill>
                <a:srgbClr val="5E5E5E"/>
              </a:solidFill>
            </a:endParaRPr>
          </a:p>
        </p:txBody>
      </p:sp>
      <p:sp>
        <p:nvSpPr>
          <p:cNvPr id="377" name="Equation"/>
          <p:cNvSpPr txBox="1"/>
          <p:nvPr/>
        </p:nvSpPr>
        <p:spPr>
          <a:xfrm rot="16200000">
            <a:off x="2655777" y="5567070"/>
            <a:ext cx="779273" cy="34666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  <p:sp>
        <p:nvSpPr>
          <p:cNvPr id="378" name="Equation"/>
          <p:cNvSpPr txBox="1"/>
          <p:nvPr/>
        </p:nvSpPr>
        <p:spPr>
          <a:xfrm rot="16200000">
            <a:off x="12974173" y="5567070"/>
            <a:ext cx="779273" cy="34666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  <p:sp>
        <p:nvSpPr>
          <p:cNvPr id="379" name="Equation"/>
          <p:cNvSpPr txBox="1"/>
          <p:nvPr/>
        </p:nvSpPr>
        <p:spPr>
          <a:xfrm>
            <a:off x="5358177" y="8407851"/>
            <a:ext cx="277979" cy="26538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  <p:sp>
        <p:nvSpPr>
          <p:cNvPr id="380" name="Equation"/>
          <p:cNvSpPr txBox="1"/>
          <p:nvPr/>
        </p:nvSpPr>
        <p:spPr>
          <a:xfrm>
            <a:off x="15456195" y="8407851"/>
            <a:ext cx="277978" cy="26538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6" grpId="8"/>
      <p:bldP build="whole" bldLvl="1" animBg="1" rev="0" advAuto="0" spid="378" grpId="9"/>
      <p:bldP build="whole" bldLvl="1" animBg="1" rev="0" advAuto="0" spid="375" grpId="7"/>
      <p:bldP build="whole" bldLvl="1" animBg="1" rev="0" advAuto="0" spid="379" grpId="4"/>
      <p:bldP build="whole" bldLvl="1" animBg="1" rev="0" advAuto="0" spid="380" grpId="10"/>
      <p:bldP build="whole" bldLvl="1" animBg="1" rev="0" advAuto="0" spid="372" grpId="6"/>
      <p:bldP build="whole" bldLvl="1" animBg="1" rev="0" advAuto="0" spid="370" grpId="2"/>
      <p:bldP build="whole" bldLvl="1" animBg="1" rev="0" advAuto="0" spid="377" grpId="3"/>
      <p:bldP build="whole" bldLvl="1" animBg="1" rev="0" advAuto="0" spid="367" grpId="1"/>
      <p:bldP build="whole" bldLvl="1" animBg="1" rev="0" advAuto="0" spid="371" grpId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Logistics &amp; Assignment #1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>
            <a:lvl1pPr defTabSz="780454">
              <a:defRPr sz="10600"/>
            </a:lvl1pPr>
          </a:lstStyle>
          <a:p>
            <a:pPr/>
            <a:r>
              <a:t>Logistics &amp; Assignment #1</a:t>
            </a:r>
          </a:p>
        </p:txBody>
      </p:sp>
      <p:sp>
        <p:nvSpPr>
          <p:cNvPr id="154" name="Assignment #1 was released last week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Assignment #1 was released last week</a:t>
            </a:r>
          </a:p>
          <a:p>
            <a:pPr lvl="2"/>
            <a:r>
              <a:t>Available on Canvas</a:t>
            </a:r>
          </a:p>
          <a:p>
            <a:pPr lvl="2"/>
            <a:r>
              <a:t>Due: Thursday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September 25 at 11:59pm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Expected Value Examples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Expected Value Examples</a:t>
            </a:r>
          </a:p>
        </p:txBody>
      </p:sp>
      <p:graphicFrame>
        <p:nvGraphicFramePr>
          <p:cNvPr id="383" name="2D Column Chart"/>
          <p:cNvGraphicFramePr/>
          <p:nvPr/>
        </p:nvGraphicFramePr>
        <p:xfrm>
          <a:off x="3218993" y="3116177"/>
          <a:ext cx="4243243" cy="4982493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grpSp>
        <p:nvGrpSpPr>
          <p:cNvPr id="386" name="Bar graph for values of X. P(3)=4/12, P(2)=P(4)=3/12, P(1)=P(5)=1/12."/>
          <p:cNvGrpSpPr/>
          <p:nvPr/>
        </p:nvGrpSpPr>
        <p:grpSpPr>
          <a:xfrm>
            <a:off x="3510774" y="8263339"/>
            <a:ext cx="3972785" cy="188292"/>
            <a:chOff x="0" y="0"/>
            <a:chExt cx="3972783" cy="188291"/>
          </a:xfrm>
        </p:grpSpPr>
        <p:sp>
          <p:nvSpPr>
            <p:cNvPr id="384" name="Rectangle"/>
            <p:cNvSpPr/>
            <p:nvPr/>
          </p:nvSpPr>
          <p:spPr>
            <a:xfrm>
              <a:off x="0" y="0"/>
              <a:ext cx="3972784" cy="188292"/>
            </a:xfrm>
            <a:prstGeom prst="roundRect">
              <a:avLst>
                <a:gd name="adj" fmla="val 0"/>
              </a:avLst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t">
              <a:noAutofit/>
            </a:bodyPr>
            <a:lstStyle/>
            <a:p>
              <a: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</a:p>
          </p:txBody>
        </p:sp>
        <p:sp>
          <p:nvSpPr>
            <p:cNvPr id="385" name="Bar graph for values of X. P(3)=4/12, P(2)=P(4)=3/12, P(1)=P(5)=1/12."/>
            <p:cNvSpPr txBox="1"/>
            <p:nvPr/>
          </p:nvSpPr>
          <p:spPr>
            <a:xfrm>
              <a:off x="-1" y="-1"/>
              <a:ext cx="3972785" cy="188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>
              <a:lvl1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Bar graph for values of X. P(3)=4/12, P(2)=P(4)=3/12, P(1)=P(5)=1/12.</a:t>
              </a:r>
            </a:p>
          </p:txBody>
        </p:sp>
      </p:grpSp>
      <p:sp>
        <p:nvSpPr>
          <p:cNvPr id="387" name="Equation"/>
          <p:cNvSpPr txBox="1"/>
          <p:nvPr/>
        </p:nvSpPr>
        <p:spPr>
          <a:xfrm>
            <a:off x="1322091" y="9226621"/>
            <a:ext cx="9047380" cy="334727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m>
                    <m:mPr>
                      <m:ctrlPr>
                        <a:rPr xmlns:a="http://schemas.openxmlformats.org/drawingml/2006/main" sz="36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</m:ctrlPr>
                      <m:baseJc m:val="center"/>
                      <m:plcHide m:val="on"/>
                      <m:mcs>
                        <m:mc>
                          <m:mcPr>
                            <m:count m:val="2"/>
                            <m:mcJc m:val="center"/>
                          </m:mcPr>
                        </m:mc>
                      </m:mcs>
                    </m:mPr>
                    <m:mr>
                      <m:e>
                        <m:r>
                          <m:rPr>
                            <m:sty m:val="p"/>
                            <m:scr m:val="double-struck"/>
                          </m:rP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e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limLow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∑</m:t>
                            </m:r>
                          </m:e>
                          <m:lim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m:rPr>
                                <m:sty m:val="p"/>
                              </m:r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m:rPr>
                                <m:sty m:val="p"/>
                              </m:r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  <m:r>
                              <m:rPr>
                                <m:sty m:val="p"/>
                              </m:r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lim>
                        </m:limLow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  <m:sSup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p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mr>
                    <m:mr>
                      <m:e/>
                      <m:e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sSup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sSup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sSup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sSup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sSup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mr>
                    <m:mr>
                      <m:e/>
                      <m:e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mr>
                    <m:mr>
                      <m:e/>
                      <m:e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10.166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…</m:t>
                        </m:r>
                      </m:e>
                    </m:mr>
                  </m:m>
                </m:oMath>
              </m:oMathPara>
            </a14:m>
            <a:endParaRPr sz="3600">
              <a:solidFill>
                <a:srgbClr val="5E5E5E"/>
              </a:solidFill>
            </a:endParaRPr>
          </a:p>
        </p:txBody>
      </p:sp>
      <p:graphicFrame>
        <p:nvGraphicFramePr>
          <p:cNvPr id="388" name="2D Column Chart"/>
          <p:cNvGraphicFramePr/>
          <p:nvPr/>
        </p:nvGraphicFramePr>
        <p:xfrm>
          <a:off x="13315850" y="3216466"/>
          <a:ext cx="4245548" cy="4984768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3"/>
          </a:graphicData>
        </a:graphic>
      </p:graphicFrame>
      <p:grpSp>
        <p:nvGrpSpPr>
          <p:cNvPr id="391" name="Bar graph for values of X. P(3)=0.01, P(2)=P(4)=0.125, P(1)=P(5)=0.37."/>
          <p:cNvGrpSpPr/>
          <p:nvPr/>
        </p:nvGrpSpPr>
        <p:grpSpPr>
          <a:xfrm>
            <a:off x="13607631" y="8365932"/>
            <a:ext cx="3975103" cy="188292"/>
            <a:chOff x="0" y="0"/>
            <a:chExt cx="3975101" cy="188291"/>
          </a:xfrm>
        </p:grpSpPr>
        <p:sp>
          <p:nvSpPr>
            <p:cNvPr id="389" name="Rectangle"/>
            <p:cNvSpPr/>
            <p:nvPr/>
          </p:nvSpPr>
          <p:spPr>
            <a:xfrm>
              <a:off x="0" y="0"/>
              <a:ext cx="3975102" cy="188292"/>
            </a:xfrm>
            <a:prstGeom prst="roundRect">
              <a:avLst>
                <a:gd name="adj" fmla="val 0"/>
              </a:avLst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203200" tIns="203200" rIns="203200" bIns="203200" numCol="1" anchor="t">
              <a:noAutofit/>
            </a:bodyPr>
            <a:lstStyle/>
            <a:p>
              <a: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</a:p>
          </p:txBody>
        </p:sp>
        <p:sp>
          <p:nvSpPr>
            <p:cNvPr id="390" name="Bar graph for values of X. P(3)=0.01, P(2)=P(4)=0.125, P(1)=P(5)=0.37."/>
            <p:cNvSpPr txBox="1"/>
            <p:nvPr/>
          </p:nvSpPr>
          <p:spPr>
            <a:xfrm>
              <a:off x="0" y="-1"/>
              <a:ext cx="3975102" cy="188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>
              <a:lvl1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Bar graph for values of X. P(3)=0.01, P(2)=P(4)=0.125, P(1)=P(5)=0.37.</a:t>
              </a:r>
            </a:p>
          </p:txBody>
        </p:sp>
      </p:grpSp>
      <p:sp>
        <p:nvSpPr>
          <p:cNvPr id="392" name="Equation"/>
          <p:cNvSpPr txBox="1"/>
          <p:nvPr/>
        </p:nvSpPr>
        <p:spPr>
          <a:xfrm>
            <a:off x="10952181" y="9180287"/>
            <a:ext cx="12162841" cy="265530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m>
                    <m:mPr>
                      <m:ctrlPr>
                        <a:rPr xmlns:a="http://schemas.openxmlformats.org/drawingml/2006/main" sz="36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</m:ctrlPr>
                      <m:baseJc m:val="center"/>
                      <m:plcHide m:val="on"/>
                      <m:mcs>
                        <m:mc>
                          <m:mcPr>
                            <m:count m:val="2"/>
                            <m:mcJc m:val="center"/>
                          </m:mcPr>
                        </m:mc>
                      </m:mcs>
                    </m:mPr>
                    <m:mr>
                      <m:e>
                        <m:r>
                          <m:rPr>
                            <m:sty m:val="p"/>
                            <m:scr m:val="double-struck"/>
                          </m:rP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e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limLow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∑</m:t>
                            </m:r>
                          </m:e>
                          <m:lim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m:rPr>
                                <m:sty m:val="p"/>
                              </m:r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m:rPr>
                                <m:sty m:val="p"/>
                              </m:r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  <m:r>
                              <m:rPr>
                                <m:sty m:val="p"/>
                              </m:rP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lim>
                        </m:limLow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  <m:sSup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p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mr>
                    <m:mr>
                      <m:e/>
                      <m:e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0.37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0.125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0.01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0.125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0.37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e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xmlns:a="http://schemas.openxmlformats.org/drawingml/2006/main" sz="3600" i="1">
                                <a:solidFill>
                                  <a:srgbClr val="5E5E5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mr>
                    <m:mr>
                      <m:e/>
                      <m:e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0.37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0.125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0.01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0.125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0.37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mr>
                    <m:mr>
                      <m:e/>
                      <m:e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600" i="1">
                            <a:solidFill>
                              <a:srgbClr val="5E5E5E"/>
                            </a:solidFill>
                            <a:latin typeface="Cambria Math" panose="02040503050406030204" pitchFamily="18" charset="0"/>
                          </a:rPr>
                          <m:t>12.21</m:t>
                        </m:r>
                      </m:e>
                    </m:mr>
                  </m:m>
                </m:oMath>
              </m:oMathPara>
            </a14:m>
            <a:endParaRPr sz="3600">
              <a:solidFill>
                <a:srgbClr val="5E5E5E"/>
              </a:solidFill>
            </a:endParaRPr>
          </a:p>
        </p:txBody>
      </p:sp>
      <p:sp>
        <p:nvSpPr>
          <p:cNvPr id="393" name="Equation"/>
          <p:cNvSpPr txBox="1"/>
          <p:nvPr/>
        </p:nvSpPr>
        <p:spPr>
          <a:xfrm rot="16200000">
            <a:off x="2655777" y="5567070"/>
            <a:ext cx="779273" cy="34666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  <p:sp>
        <p:nvSpPr>
          <p:cNvPr id="394" name="Equation"/>
          <p:cNvSpPr txBox="1"/>
          <p:nvPr/>
        </p:nvSpPr>
        <p:spPr>
          <a:xfrm rot="16200000">
            <a:off x="12974173" y="5567070"/>
            <a:ext cx="779273" cy="34666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  <p:sp>
        <p:nvSpPr>
          <p:cNvPr id="395" name="Equation"/>
          <p:cNvSpPr txBox="1"/>
          <p:nvPr/>
        </p:nvSpPr>
        <p:spPr>
          <a:xfrm>
            <a:off x="5358177" y="8407851"/>
            <a:ext cx="277979" cy="26538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  <p:sp>
        <p:nvSpPr>
          <p:cNvPr id="396" name="Equation"/>
          <p:cNvSpPr txBox="1"/>
          <p:nvPr/>
        </p:nvSpPr>
        <p:spPr>
          <a:xfrm>
            <a:off x="15456195" y="8407851"/>
            <a:ext cx="277978" cy="26538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m:oMathPara>
            </a14:m>
            <a:endParaRPr sz="3200">
              <a:solidFill>
                <a:srgbClr val="5E5E5E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2" grpId="8"/>
      <p:bldP build="whole" bldLvl="1" animBg="1" rev="0" advAuto="0" spid="393" grpId="3"/>
      <p:bldP build="whole" bldLvl="1" animBg="1" rev="0" advAuto="0" spid="386" grpId="2"/>
      <p:bldP build="whole" bldLvl="1" animBg="1" rev="0" advAuto="0" spid="388" grpId="6"/>
      <p:bldP build="whole" bldLvl="1" animBg="1" rev="0" advAuto="0" spid="395" grpId="4"/>
      <p:bldP build="whole" bldLvl="1" animBg="1" rev="0" advAuto="0" spid="387" grpId="5"/>
      <p:bldP build="whole" bldLvl="1" animBg="1" rev="0" advAuto="0" spid="391" grpId="7"/>
      <p:bldP build="whole" bldLvl="1" animBg="1" rev="0" advAuto="0" spid="383" grpId="1"/>
      <p:bldP build="whole" bldLvl="1" animBg="1" rev="0" advAuto="0" spid="394" grpId="9"/>
      <p:bldP build="whole" bldLvl="1" animBg="1" rev="0" advAuto="0" spid="396" grpId="1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ummary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Summary</a:t>
            </a:r>
          </a:p>
        </p:txBody>
      </p:sp>
      <p:sp>
        <p:nvSpPr>
          <p:cNvPr id="399" name="Probability is a numerical measure of uncertainty…"/>
          <p:cNvSpPr txBox="1"/>
          <p:nvPr>
            <p:ph type="body" idx="1"/>
          </p:nvPr>
        </p:nvSpPr>
        <p:spPr>
          <a:xfrm>
            <a:off x="2341299" y="3409339"/>
            <a:ext cx="19701402" cy="8840394"/>
          </a:xfrm>
          <a:prstGeom prst="rect">
            <a:avLst/>
          </a:prstGeom>
        </p:spPr>
        <p:txBody>
          <a:bodyPr/>
          <a:lstStyle/>
          <a:p>
            <a:pPr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Probability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is a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numerical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measure of </a:t>
            </a:r>
            <a:r>
              <a:rPr b="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uncertainty</a:t>
            </a:r>
            <a:endParaRPr>
              <a:solidFill>
                <a:srgbClr val="C82506"/>
              </a:solidFill>
            </a:endParaRPr>
          </a:p>
          <a:p>
            <a:pPr/>
            <a:r>
              <a:t>Formal semantics:</a:t>
            </a:r>
          </a:p>
          <a:p>
            <a:pPr lvl="2"/>
            <a:r>
              <a:t>Weights over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possible worlds</a:t>
            </a:r>
            <a:r>
              <a:t> sum to 1</a:t>
            </a:r>
          </a:p>
          <a:p>
            <a:pPr lvl="2"/>
            <a:r>
              <a:t>Probability of a proposition 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total weight</a:t>
            </a:r>
            <a:r>
              <a:t> of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possible worlds</a:t>
            </a:r>
            <a:r>
              <a:t> in which </a:t>
            </a:r>
            <a:br/>
            <a:r>
              <a:t>that proposition 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true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Conditional probability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updates beliefs based on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evidence</a:t>
            </a:r>
            <a:endParaRPr>
              <a:solidFill>
                <a:srgbClr val="C82506"/>
              </a:solidFill>
            </a:endParaRPr>
          </a:p>
          <a:p>
            <a:pPr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Expected value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of a function is its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probability-weighted average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over possible worlds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ap: Search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Recap: Search</a:t>
            </a:r>
          </a:p>
        </p:txBody>
      </p:sp>
      <p:sp>
        <p:nvSpPr>
          <p:cNvPr id="157" name="Agent searches internal representation to find solution…"/>
          <p:cNvSpPr txBox="1"/>
          <p:nvPr>
            <p:ph type="body" idx="1"/>
          </p:nvPr>
        </p:nvSpPr>
        <p:spPr>
          <a:xfrm>
            <a:off x="2601056" y="3174689"/>
            <a:ext cx="19181888" cy="9274783"/>
          </a:xfrm>
          <a:prstGeom prst="rect">
            <a:avLst/>
          </a:prstGeom>
        </p:spPr>
        <p:txBody>
          <a:bodyPr/>
          <a:lstStyle/>
          <a:p>
            <a:pPr marL="586740" indent="-586740" defTabSz="788669">
              <a:spcBef>
                <a:spcPts val="3400"/>
              </a:spcBef>
              <a:defRPr sz="4200"/>
            </a:pPr>
            <a:r>
              <a:t>Agent searches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internal representation</a:t>
            </a:r>
            <a:r>
              <a:t> to find solution</a:t>
            </a:r>
          </a:p>
          <a:p>
            <a:pPr marL="586740" indent="-586740" defTabSz="788669">
              <a:spcBef>
                <a:spcPts val="3400"/>
              </a:spcBef>
              <a:defRPr sz="42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Fully-observable, deterministic, offline, single-agent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problems</a:t>
            </a:r>
          </a:p>
          <a:p>
            <a:pPr marL="586740" indent="-586740" defTabSz="788669">
              <a:spcBef>
                <a:spcPts val="3400"/>
              </a:spcBef>
              <a:defRPr b="1" sz="4200">
                <a:latin typeface="+mj-lt"/>
                <a:ea typeface="+mj-ea"/>
                <a:cs typeface="+mj-cs"/>
                <a:sym typeface="Helvetica Neue"/>
              </a:defRPr>
            </a:pPr>
            <a:r>
              <a:t>Graph search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finds a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sequence of actions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to a goal node</a:t>
            </a:r>
          </a:p>
          <a:p>
            <a:pPr lvl="2" marL="1440178" indent="-586739" defTabSz="788669">
              <a:spcBef>
                <a:spcPts val="1500"/>
              </a:spcBef>
              <a:defRPr sz="4200"/>
            </a:pPr>
            <a:r>
              <a:t>Efficiency gains from using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heuristic functions</a:t>
            </a:r>
            <a:r>
              <a:t> to encode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domain knowledge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586740" indent="-586740" defTabSz="788669">
              <a:spcBef>
                <a:spcPts val="3400"/>
              </a:spcBef>
              <a:defRPr b="1" sz="4200">
                <a:latin typeface="+mj-lt"/>
                <a:ea typeface="+mj-ea"/>
                <a:cs typeface="+mj-cs"/>
                <a:sym typeface="Helvetica Neue"/>
              </a:defRPr>
            </a:pPr>
            <a:r>
              <a:t>A*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makes optimal** use of the heuristic</a:t>
            </a:r>
          </a:p>
          <a:p>
            <a:pPr marL="586740" indent="-586740" defTabSz="788669">
              <a:spcBef>
                <a:spcPts val="3400"/>
              </a:spcBef>
              <a:defRPr b="1" sz="4200">
                <a:latin typeface="+mj-lt"/>
                <a:ea typeface="+mj-ea"/>
                <a:cs typeface="+mj-cs"/>
                <a:sym typeface="Helvetica Neue"/>
              </a:defRPr>
            </a:pPr>
            <a:r>
              <a:t>Branch-and-bound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makes close to optimal use of heuristic and has exponentially better space complexity</a:t>
            </a:r>
          </a:p>
          <a:p>
            <a:pPr lvl="2" marL="1440178" indent="-586739" defTabSz="788669">
              <a:spcBef>
                <a:spcPts val="1500"/>
              </a:spcBef>
              <a:defRPr sz="4200"/>
            </a:pPr>
            <a:r>
              <a:t>But only when the upper bound is set </a:t>
            </a:r>
            <a:r>
              <a:rPr i="1">
                <a:latin typeface="+mj-lt"/>
                <a:ea typeface="+mj-ea"/>
                <a:cs typeface="+mj-cs"/>
                <a:sym typeface="Helvetica Neue"/>
              </a:rPr>
              <a:t>just so</a:t>
            </a:r>
            <a:endParaRPr i="1">
              <a:latin typeface="+mj-lt"/>
              <a:ea typeface="+mj-ea"/>
              <a:cs typeface="+mj-cs"/>
              <a:sym typeface="Helvetica Neue"/>
            </a:endParaRPr>
          </a:p>
          <a:p>
            <a:pPr marL="586740" indent="-586740" defTabSz="788669">
              <a:spcBef>
                <a:spcPts val="3400"/>
              </a:spcBef>
              <a:defRPr b="1" sz="4200">
                <a:latin typeface="+mj-lt"/>
                <a:ea typeface="+mj-ea"/>
                <a:cs typeface="+mj-cs"/>
                <a:sym typeface="Helvetica Neue"/>
              </a:defRPr>
            </a:pPr>
            <a:r>
              <a:t>IDA*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uses iterative deepening to set the upper bound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Lecture Outline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Lecture Outline</a:t>
            </a:r>
          </a:p>
        </p:txBody>
      </p:sp>
      <p:sp>
        <p:nvSpPr>
          <p:cNvPr id="160" name="Recap…"/>
          <p:cNvSpPr txBox="1"/>
          <p:nvPr>
            <p:ph type="body" sz="half" idx="1"/>
          </p:nvPr>
        </p:nvSpPr>
        <p:spPr>
          <a:xfrm>
            <a:off x="2032000" y="3699626"/>
            <a:ext cx="20320000" cy="5513113"/>
          </a:xfrm>
          <a:prstGeom prst="rect">
            <a:avLst/>
          </a:prstGeom>
        </p:spPr>
        <p:txBody>
          <a:bodyPr/>
          <a:lstStyle/>
          <a:p>
            <a:pPr marL="873125" indent="-873125">
              <a:spcBef>
                <a:spcPts val="1600"/>
              </a:spcBef>
              <a:buSzPct val="100000"/>
              <a:buAutoNum type="arabicPeriod" startAt="1"/>
            </a:pPr>
            <a:r>
              <a:t>Recap</a:t>
            </a:r>
          </a:p>
          <a:p>
            <a:pPr marL="873125" indent="-873125">
              <a:spcBef>
                <a:spcPts val="1600"/>
              </a:spcBef>
              <a:buSzPct val="100000"/>
              <a:buAutoNum type="arabicPeriod" startAt="1"/>
            </a:pPr>
            <a:r>
              <a:t>Uncertainty</a:t>
            </a:r>
          </a:p>
          <a:p>
            <a:pPr marL="873125" indent="-873125">
              <a:spcBef>
                <a:spcPts val="1600"/>
              </a:spcBef>
              <a:buSzPct val="100000"/>
              <a:buAutoNum type="arabicPeriod" startAt="1"/>
            </a:pPr>
            <a:r>
              <a:t>Probability Semantics</a:t>
            </a:r>
          </a:p>
          <a:p>
            <a:pPr marL="873125" indent="-873125">
              <a:spcBef>
                <a:spcPts val="1600"/>
              </a:spcBef>
              <a:buSzPct val="100000"/>
              <a:buAutoNum type="arabicPeriod" startAt="1"/>
            </a:pPr>
            <a:r>
              <a:t>Conditional Probability</a:t>
            </a:r>
          </a:p>
          <a:p>
            <a:pPr marL="873125" indent="-873125">
              <a:spcBef>
                <a:spcPts val="1600"/>
              </a:spcBef>
              <a:buSzPct val="100000"/>
              <a:buAutoNum type="arabicPeriod" startAt="1"/>
            </a:pPr>
            <a:r>
              <a:t>Expected Value</a:t>
            </a:r>
          </a:p>
        </p:txBody>
      </p:sp>
      <p:sp>
        <p:nvSpPr>
          <p:cNvPr id="161" name="After this lecture, you should be able to:…"/>
          <p:cNvSpPr txBox="1"/>
          <p:nvPr/>
        </p:nvSpPr>
        <p:spPr>
          <a:xfrm>
            <a:off x="2667000" y="7510560"/>
            <a:ext cx="19050000" cy="5739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b">
            <a:normAutofit fontScale="100000" lnSpcReduction="0"/>
          </a:bodyPr>
          <a:lstStyle/>
          <a:p>
            <a:pPr algn="l">
              <a:spcBef>
                <a:spcPts val="2400"/>
              </a:spcBef>
              <a:defRPr i="1" sz="44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t>After this lecture, you should be able to:</a:t>
            </a:r>
          </a:p>
          <a:p>
            <a:pPr marL="611187" indent="-611187" algn="l">
              <a:spcBef>
                <a:spcPts val="1000"/>
              </a:spcBef>
              <a:buSzPct val="75000"/>
              <a:buChar char="•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Compute joint, marginal, and conditional probabilities</a:t>
            </a:r>
          </a:p>
          <a:p>
            <a:pPr marL="611187" indent="-611187" algn="l">
              <a:spcBef>
                <a:spcPts val="1000"/>
              </a:spcBef>
              <a:buSzPct val="75000"/>
              <a:buChar char="•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Compute expected values</a:t>
            </a:r>
          </a:p>
          <a:p>
            <a:pPr marL="611187" indent="-611187" algn="l">
              <a:spcBef>
                <a:spcPts val="1000"/>
              </a:spcBef>
              <a:buSzPct val="75000"/>
              <a:buChar char="•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Apply Bayes' Rule to compute posterior probabilities</a:t>
            </a:r>
          </a:p>
          <a:p>
            <a:pPr marL="611187" indent="-611187" algn="l">
              <a:spcBef>
                <a:spcPts val="1000"/>
              </a:spcBef>
              <a:buSzPct val="75000"/>
              <a:buChar char="•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Apply the Chain Rule </a:t>
            </a:r>
            <a:r>
              <a:rPr sz="3600">
                <a:solidFill>
                  <a:srgbClr val="929292"/>
                </a:solidFill>
              </a:rPr>
              <a:t>(of Probabilities)</a:t>
            </a:r>
            <a:r>
              <a:t> to compute joint probabilities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Uncertainty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Uncertainty</a:t>
            </a:r>
          </a:p>
        </p:txBody>
      </p:sp>
      <p:sp>
        <p:nvSpPr>
          <p:cNvPr id="164" name="In search problems, agent has perfect knowledge of the world and its dynamics…"/>
          <p:cNvSpPr txBox="1"/>
          <p:nvPr>
            <p:ph type="body" idx="1"/>
          </p:nvPr>
        </p:nvSpPr>
        <p:spPr>
          <a:xfrm>
            <a:off x="2032000" y="3699626"/>
            <a:ext cx="20320000" cy="8840393"/>
          </a:xfrm>
          <a:prstGeom prst="rect">
            <a:avLst/>
          </a:prstGeom>
        </p:spPr>
        <p:txBody>
          <a:bodyPr/>
          <a:lstStyle/>
          <a:p>
            <a:pPr/>
            <a:r>
              <a:t>In search problems, agent has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perfect knowledge</a:t>
            </a:r>
            <a:r>
              <a:t> of the world and its dynamics</a:t>
            </a:r>
          </a:p>
          <a:p>
            <a:pPr/>
            <a:r>
              <a:t>In most applications, an agent cannot just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make assumptions</a:t>
            </a:r>
            <a:r>
              <a:t> and then act according to those assumptions</a:t>
            </a:r>
          </a:p>
          <a:p>
            <a:pPr/>
            <a:r>
              <a:t>Knowledge 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uncertain</a:t>
            </a:r>
            <a:r>
              <a:t>:</a:t>
            </a:r>
          </a:p>
          <a:p>
            <a:pPr lvl="2"/>
            <a:r>
              <a:t>Must consider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multiple</a:t>
            </a:r>
            <a:r>
              <a:t> hypotheses</a:t>
            </a:r>
          </a:p>
          <a:p>
            <a:pPr lvl="2"/>
            <a:r>
              <a:t>Must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update</a:t>
            </a:r>
            <a:r>
              <a:t> beliefs about which hypotheses are likely given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observations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Example: Wearing a Seatbelt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Example: Wearing a Seatbelt</a:t>
            </a:r>
          </a:p>
        </p:txBody>
      </p:sp>
      <p:sp>
        <p:nvSpPr>
          <p:cNvPr id="167" name="An agent has to decide between three actions:…"/>
          <p:cNvSpPr txBox="1"/>
          <p:nvPr>
            <p:ph type="body" idx="1"/>
          </p:nvPr>
        </p:nvSpPr>
        <p:spPr>
          <a:xfrm>
            <a:off x="2032000" y="3699626"/>
            <a:ext cx="20320000" cy="8840393"/>
          </a:xfrm>
          <a:prstGeom prst="rect">
            <a:avLst/>
          </a:prstGeom>
        </p:spPr>
        <p:txBody>
          <a:bodyPr/>
          <a:lstStyle/>
          <a:p>
            <a:pPr marL="605074" indent="-605074" defTabSz="813314">
              <a:spcBef>
                <a:spcPts val="3500"/>
              </a:spcBef>
              <a:defRPr sz="4300"/>
            </a:pPr>
            <a:r>
              <a:t>An agent has to decide between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three actions</a:t>
            </a:r>
            <a:r>
              <a:t>:</a:t>
            </a:r>
          </a:p>
          <a:p>
            <a:pPr lvl="2" marL="2121692" indent="-864392" defTabSz="813314">
              <a:spcBef>
                <a:spcPts val="3500"/>
              </a:spcBef>
              <a:buSzPct val="100000"/>
              <a:buAutoNum type="arabicPeriod" startAt="1"/>
              <a:defRPr sz="4300"/>
            </a:pPr>
            <a:r>
              <a:t>Drive without wearing a seatbelt</a:t>
            </a:r>
          </a:p>
          <a:p>
            <a:pPr lvl="2" marL="2121692" indent="-864392" defTabSz="813314">
              <a:spcBef>
                <a:spcPts val="3500"/>
              </a:spcBef>
              <a:buSzPct val="100000"/>
              <a:buAutoNum type="arabicPeriod" startAt="1"/>
              <a:defRPr sz="4300"/>
            </a:pPr>
            <a:r>
              <a:t>Drive while wearing a seatbelt</a:t>
            </a:r>
          </a:p>
          <a:p>
            <a:pPr lvl="2" marL="2121692" indent="-864392" defTabSz="813314">
              <a:spcBef>
                <a:spcPts val="3500"/>
              </a:spcBef>
              <a:buSzPct val="100000"/>
              <a:buAutoNum type="arabicPeriod" startAt="1"/>
              <a:defRPr sz="4300"/>
            </a:pPr>
            <a:r>
              <a:t>Stay home</a:t>
            </a:r>
          </a:p>
          <a:p>
            <a:pPr marL="605074" indent="-605074" defTabSz="813314">
              <a:spcBef>
                <a:spcPts val="3500"/>
              </a:spcBef>
              <a:defRPr sz="4300"/>
            </a:pPr>
            <a:r>
              <a:t>If the agent </a:t>
            </a:r>
            <a:r>
              <a:rPr i="1">
                <a:latin typeface="+mj-lt"/>
                <a:ea typeface="+mj-ea"/>
                <a:cs typeface="+mj-cs"/>
                <a:sym typeface="Helvetica Neue"/>
              </a:rPr>
              <a:t>knows</a:t>
            </a:r>
            <a:r>
              <a:t> that an accident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will</a:t>
            </a:r>
            <a:r>
              <a:t> happen, it will just stay home</a:t>
            </a:r>
          </a:p>
          <a:p>
            <a:pPr marL="605074" indent="-605074" defTabSz="813314">
              <a:spcBef>
                <a:spcPts val="3500"/>
              </a:spcBef>
              <a:defRPr sz="4300"/>
            </a:pPr>
            <a:r>
              <a:t>If the agent </a:t>
            </a:r>
            <a:r>
              <a:rPr i="1">
                <a:latin typeface="+mj-lt"/>
                <a:ea typeface="+mj-ea"/>
                <a:cs typeface="+mj-cs"/>
                <a:sym typeface="Helvetica Neue"/>
              </a:rPr>
              <a:t>knows</a:t>
            </a:r>
            <a:r>
              <a:t> that an accident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will not</a:t>
            </a:r>
            <a:r>
              <a:t> happen, it will not bother to wear a seatbelt!</a:t>
            </a:r>
          </a:p>
          <a:p>
            <a:pPr marL="605074" indent="-605074" defTabSz="813314">
              <a:spcBef>
                <a:spcPts val="3500"/>
              </a:spcBef>
              <a:defRPr sz="4300"/>
            </a:pPr>
            <a:r>
              <a:t>Wearing a seatbelt only makes sense because the agent 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uncertain</a:t>
            </a:r>
            <a:r>
              <a:t> about whether driving will lead to an accident.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Measuring Uncertainty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Measuring Uncertainty</a:t>
            </a:r>
          </a:p>
        </p:txBody>
      </p:sp>
      <p:sp>
        <p:nvSpPr>
          <p:cNvPr id="170" name="Probability is a way of measuring uncertainty…"/>
          <p:cNvSpPr txBox="1"/>
          <p:nvPr>
            <p:ph type="body" idx="1"/>
          </p:nvPr>
        </p:nvSpPr>
        <p:spPr>
          <a:xfrm>
            <a:off x="2032000" y="3581544"/>
            <a:ext cx="20320000" cy="8840391"/>
          </a:xfrm>
          <a:prstGeom prst="rect">
            <a:avLst/>
          </a:prstGeom>
        </p:spPr>
        <p:txBody>
          <a:bodyPr/>
          <a:lstStyle/>
          <a:p>
            <a:pPr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Probability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is a way of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measuring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uncertainty</a:t>
            </a:r>
            <a:endParaRPr b="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/>
            <a:r>
              <a:t>We assign a number between 0 and 1 to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events</a:t>
            </a:r>
            <a:r>
              <a:t> (hypotheses):</a:t>
            </a:r>
          </a:p>
          <a:p>
            <a:pPr lvl="2"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0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means absolutely certain that statement is </a:t>
            </a:r>
            <a:r>
              <a:rPr>
                <a:solidFill>
                  <a:srgbClr val="C82506"/>
                </a:solidFill>
              </a:rPr>
              <a:t>false</a:t>
            </a:r>
            <a:endParaRPr>
              <a:solidFill>
                <a:srgbClr val="C82506"/>
              </a:solidFill>
            </a:endParaRPr>
          </a:p>
          <a:p>
            <a:pPr lvl="2"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1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means absolutely certain that statement is </a:t>
            </a:r>
            <a:r>
              <a:rPr>
                <a:solidFill>
                  <a:srgbClr val="C82506"/>
                </a:solidFill>
              </a:rPr>
              <a:t>true</a:t>
            </a:r>
            <a:endParaRPr>
              <a:solidFill>
                <a:srgbClr val="C82506"/>
              </a:solidFill>
            </a:endParaRPr>
          </a:p>
          <a:p>
            <a:pPr lvl="2"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Intermediate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values mean more or less certain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/>
            <a:r>
              <a:t>Probability is a measurement of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uncertainty</a:t>
            </a:r>
            <a:r>
              <a:t>,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not truth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lvl="2"/>
            <a:r>
              <a:t>A statement with probability .75 is not "mostly true"</a:t>
            </a:r>
          </a:p>
          <a:p>
            <a:pPr lvl="2"/>
            <a:r>
              <a:t>Rather, we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believe</a:t>
            </a:r>
            <a:r>
              <a:t> it is more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likely</a:t>
            </a:r>
            <a:r>
              <a:t> to be true than not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ubjective vs. Objective: The Frequentist Perspective"/>
          <p:cNvSpPr txBox="1"/>
          <p:nvPr>
            <p:ph type="title"/>
          </p:nvPr>
        </p:nvSpPr>
        <p:spPr>
          <a:xfrm>
            <a:off x="2032000" y="413500"/>
            <a:ext cx="20320000" cy="3036097"/>
          </a:xfrm>
          <a:prstGeom prst="rect">
            <a:avLst/>
          </a:prstGeom>
        </p:spPr>
        <p:txBody>
          <a:bodyPr/>
          <a:lstStyle/>
          <a:p>
            <a:pPr defTabSz="698300">
              <a:defRPr sz="9500"/>
            </a:pPr>
            <a:r>
              <a:t>Subjective vs. Objective:</a:t>
            </a:r>
            <a:br/>
            <a:r>
              <a:t>The Frequentist Perspective</a:t>
            </a:r>
          </a:p>
        </p:txBody>
      </p:sp>
      <p:sp>
        <p:nvSpPr>
          <p:cNvPr id="173" name="Probabilities can be interpreted as objective statements about the world, or as subjective statements about an agent's beliefs.…"/>
          <p:cNvSpPr txBox="1"/>
          <p:nvPr>
            <p:ph type="body" idx="1"/>
          </p:nvPr>
        </p:nvSpPr>
        <p:spPr>
          <a:xfrm>
            <a:off x="2032000" y="3699626"/>
            <a:ext cx="20320000" cy="8840393"/>
          </a:xfrm>
          <a:prstGeom prst="rect">
            <a:avLst/>
          </a:prstGeom>
        </p:spPr>
        <p:txBody>
          <a:bodyPr/>
          <a:lstStyle/>
          <a:p>
            <a:pPr/>
            <a:r>
              <a:t>Probabilities can be interpreted</a:t>
            </a:r>
            <a:br/>
            <a:r>
              <a:t>as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objective</a:t>
            </a:r>
            <a:r>
              <a:t> statements about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world</a:t>
            </a:r>
            <a:r>
              <a:t>, or</a:t>
            </a:r>
            <a:br/>
            <a:r>
              <a:t>as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subjective</a:t>
            </a:r>
            <a:r>
              <a:t> statements about an agent's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beliefs</a:t>
            </a:r>
            <a:r>
              <a:t>.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/>
            <a:r>
              <a:t>Objective view is called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frequentist:</a:t>
            </a:r>
            <a:endParaRPr b="1">
              <a:latin typeface="+mj-lt"/>
              <a:ea typeface="+mj-ea"/>
              <a:cs typeface="+mj-cs"/>
              <a:sym typeface="Helvetica Neue"/>
            </a:endParaRPr>
          </a:p>
          <a:p>
            <a:pPr lvl="2"/>
            <a:r>
              <a:t>The probability of an event is the proportion of times it would happen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in the long run</a:t>
            </a:r>
            <a:r>
              <a:t> of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repeated experiments</a:t>
            </a:r>
            <a:endParaRPr>
              <a:solidFill>
                <a:srgbClr val="004D8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lvl="2"/>
            <a:r>
              <a:t>Every event's true probability 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unique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lvl="2"/>
            <a:r>
              <a:t>Events that can only happen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once</a:t>
            </a:r>
            <a:r>
              <a:t> don't have a well-defined probability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3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03200" tIns="203200" rIns="203200" bIns="203200" numCol="1" spcCol="38100" rtlCol="0" anchor="ctr" upright="0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6" tIns="71436" rIns="71436" bIns="71436" numCol="1" spcCol="38100" rtlCol="0" anchor="ctr" upright="0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03200" tIns="203200" rIns="203200" bIns="203200" numCol="1" spcCol="38100" rtlCol="0" anchor="ctr" upright="0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6" tIns="71436" rIns="71436" bIns="71436" numCol="1" spcCol="38100" rtlCol="0" anchor="ctr" upright="0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