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6BA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84" name="Shape 2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 don't remember what this figure was for!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2" name="Shape 2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436562" indent="-436562">
              <a:buSzPct val="100000"/>
              <a:buAutoNum type="arabicPeriod" startAt="1"/>
            </a:pP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8"/>
            <a:ext cx="14716127" cy="4643439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7" cy="158948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4833937" y="8947546"/>
            <a:ext cx="14716127" cy="64770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3200">
                <a:latin typeface="+mj-lt"/>
                <a:ea typeface="+mj-ea"/>
                <a:cs typeface="+mj-cs"/>
                <a:sym typeface="Helvetica Neue"/>
              </a:defRPr>
            </a:lvl1pPr>
            <a:lvl2pPr marL="8889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2pPr>
            <a:lvl3pPr marL="13334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3pPr>
            <a:lvl4pPr marL="17779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4pPr>
            <a:lvl5pPr marL="22224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4833937" y="5997575"/>
            <a:ext cx="14716127" cy="863601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4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1712268" y="0"/>
            <a:ext cx="20959465" cy="139838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3"/>
          </a:xfrm>
          <a:prstGeom prst="rect">
            <a:avLst/>
          </a:prstGeom>
        </p:spPr>
        <p:txBody>
          <a:bodyPr/>
          <a:lstStyle>
            <a:lvl5pPr>
              <a:buSzPct val="7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2667000" y="357186"/>
            <a:ext cx="19050000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>
            <a:lvl1pPr>
              <a:spcBef>
                <a:spcPts val="3600"/>
              </a:spcBef>
            </a:lvl1pPr>
            <a:lvl2pPr>
              <a:spcBef>
                <a:spcPts val="3600"/>
              </a:spcBef>
            </a:lvl2pPr>
            <a:lvl3pPr>
              <a:spcBef>
                <a:spcPts val="3600"/>
              </a:spcBef>
            </a:lvl3pPr>
            <a:lvl4pPr>
              <a:spcBef>
                <a:spcPts val="3600"/>
              </a:spcBef>
            </a:lvl4pPr>
            <a:lvl5pPr>
              <a:spcBef>
                <a:spcPts val="3600"/>
              </a:spcBef>
              <a:buSzPct val="7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21"/>
          </p:nvPr>
        </p:nvSpPr>
        <p:spPr>
          <a:xfrm>
            <a:off x="5329061" y="406546"/>
            <a:ext cx="13716005" cy="914876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7" cy="2000252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7"/>
            <a:ext cx="14716127" cy="158948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0"/>
            <a:ext cx="14716127" cy="464343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6231432" y="863203"/>
            <a:ext cx="17439683" cy="1162645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7"/>
            <a:ext cx="7500939" cy="5607846"/>
          </a:xfrm>
          <a:prstGeom prst="rect">
            <a:avLst/>
          </a:prstGeom>
        </p:spPr>
        <p:txBody>
          <a:bodyPr anchor="b"/>
          <a:lstStyle>
            <a:lvl1pPr>
              <a:defRPr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6"/>
            <a:ext cx="7500939" cy="578643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2667000" y="357186"/>
            <a:ext cx="19050000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>
            <a:lvl1pPr>
              <a:spcBef>
                <a:spcPts val="3600"/>
              </a:spcBef>
            </a:lvl1pPr>
            <a:lvl2pPr>
              <a:spcBef>
                <a:spcPts val="3600"/>
              </a:spcBef>
            </a:lvl2pPr>
            <a:lvl3pPr>
              <a:spcBef>
                <a:spcPts val="3600"/>
              </a:spcBef>
            </a:lvl3pPr>
            <a:lvl4pPr>
              <a:spcBef>
                <a:spcPts val="3600"/>
              </a:spcBef>
            </a:lvl4pPr>
            <a:lvl5pPr>
              <a:spcBef>
                <a:spcPts val="3600"/>
              </a:spcBef>
              <a:buSzPct val="7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8794253" y="3637357"/>
            <a:ext cx="13260588" cy="88403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9" cy="8840393"/>
          </a:xfrm>
          <a:prstGeom prst="rect">
            <a:avLst/>
          </a:prstGeom>
        </p:spPr>
        <p:txBody>
          <a:bodyPr/>
          <a:lstStyle>
            <a:lvl1pPr marL="465363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1pPr>
            <a:lvl2pPr marL="808263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2pPr>
            <a:lvl3pPr marL="1151164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3pPr>
            <a:lvl4pPr marL="1494064" indent="-465364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4pPr>
            <a:lvl5pPr marL="1836964" indent="-465364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8" cy="47307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6"/>
            <a:ext cx="15609094" cy="1014412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12442031" y="7072311"/>
            <a:ext cx="8514490" cy="567928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12192000" y="1250155"/>
            <a:ext cx="8251033" cy="55006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91704" y="1250155"/>
            <a:ext cx="16850321" cy="1123354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87453" y="357186"/>
            <a:ext cx="15609094" cy="3036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3610166" y="3962400"/>
            <a:ext cx="9550401" cy="975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8" cy="477670"/>
          </a:xfrm>
          <a:prstGeom prst="rect">
            <a:avLst/>
          </a:prstGeom>
          <a:ln w="12700">
            <a:miter lim="400000"/>
          </a:ln>
        </p:spPr>
        <p:txBody>
          <a:bodyPr wrap="none" lIns="71436" tIns="71436" rIns="71436" bIns="71436">
            <a:spAutoFit/>
          </a:bodyPr>
          <a:lstStyle>
            <a:lvl1pPr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611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10556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1500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1944686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2389186" marR="0" indent="-611186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2833686" marR="0" indent="-611186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3278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37226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4167187" marR="0" indent="-611187" algn="l" defTabSz="82153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15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movingai.com/SAS/IDA/" TargetMode="Externa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jrwright.info/introai/examples/fringe.py" TargetMode="External"/><Relationship Id="rId3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Branch &amp; Bound"/>
          <p:cNvSpPr txBox="1"/>
          <p:nvPr>
            <p:ph type="ctrTitle"/>
          </p:nvPr>
        </p:nvSpPr>
        <p:spPr>
          <a:xfrm>
            <a:off x="4603905" y="591493"/>
            <a:ext cx="15176190" cy="4643438"/>
          </a:xfrm>
          <a:prstGeom prst="rect">
            <a:avLst/>
          </a:prstGeom>
        </p:spPr>
        <p:txBody>
          <a:bodyPr/>
          <a:lstStyle/>
          <a:p>
            <a:pPr/>
            <a:r>
              <a:t>Branch &amp; Bound</a:t>
            </a:r>
          </a:p>
        </p:txBody>
      </p:sp>
      <p:sp>
        <p:nvSpPr>
          <p:cNvPr id="138" name="CMPUT 261: Introduction to Artificial Intelligence  P&amp;M §3.7-3.8"/>
          <p:cNvSpPr txBox="1"/>
          <p:nvPr>
            <p:ph type="subTitle" sz="quarter" idx="1"/>
          </p:nvPr>
        </p:nvSpPr>
        <p:spPr>
          <a:xfrm>
            <a:off x="4833937" y="8206220"/>
            <a:ext cx="14716127" cy="2437179"/>
          </a:xfrm>
          <a:prstGeom prst="rect">
            <a:avLst/>
          </a:prstGeom>
        </p:spPr>
        <p:txBody>
          <a:bodyPr/>
          <a:lstStyle/>
          <a:p>
            <a:pPr lvl="1"/>
            <a:r>
              <a:t>CMPUT 261: Introduction to Artificial Intelligence</a:t>
            </a:r>
            <a:br/>
            <a:br/>
            <a:r>
              <a:rPr sz="3600">
                <a:solidFill>
                  <a:srgbClr val="929292"/>
                </a:solidFill>
              </a:rPr>
              <a:t>P&amp;M §3.7-3.8</a:t>
            </a:r>
          </a:p>
        </p:txBody>
      </p:sp>
      <p:sp>
        <p:nvSpPr>
          <p:cNvPr id="139" name="or, How I Learned to Stop Worrying and Love Depth First Search"/>
          <p:cNvSpPr txBox="1"/>
          <p:nvPr/>
        </p:nvSpPr>
        <p:spPr>
          <a:xfrm>
            <a:off x="6273633" y="6550952"/>
            <a:ext cx="11836731" cy="614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or, How I Learned to Stop Worrying and Love Depth First Search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onsistent Heuristic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Consistent Heuristic</a:t>
            </a:r>
          </a:p>
        </p:txBody>
      </p:sp>
      <p:sp>
        <p:nvSpPr>
          <p:cNvPr id="175" name="That is, a heuristic never decides that things are &quot;harder than it thought&quot; along a given path…"/>
          <p:cNvSpPr txBox="1"/>
          <p:nvPr>
            <p:ph type="body" sz="quarter" idx="1"/>
          </p:nvPr>
        </p:nvSpPr>
        <p:spPr>
          <a:xfrm>
            <a:off x="2667000" y="7254771"/>
            <a:ext cx="19050000" cy="2918305"/>
          </a:xfrm>
          <a:prstGeom prst="rect">
            <a:avLst/>
          </a:prstGeom>
        </p:spPr>
        <p:txBody>
          <a:bodyPr/>
          <a:lstStyle/>
          <a:p>
            <a:pPr marL="513397" indent="-513397" defTabSz="690085">
              <a:spcBef>
                <a:spcPts val="1300"/>
              </a:spcBef>
              <a:defRPr sz="3600"/>
            </a:pPr>
            <a:r>
              <a:t>That is, a heuristic never decides that things are "harder than it thought" along a given path</a:t>
            </a:r>
          </a:p>
          <a:p>
            <a:pPr marL="513397" indent="-513397" defTabSz="690085">
              <a:spcBef>
                <a:spcPts val="1300"/>
              </a:spcBef>
              <a:defRPr b="1" sz="3600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 </a:t>
            </a:r>
            <a14:m>
              <m:oMath>
                <m:r>
                  <a:rPr xmlns:a="http://schemas.openxmlformats.org/drawingml/2006/main" sz="4500" i="1">
                    <a:solidFill>
                      <a:srgbClr val="FF93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consistent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on the graph below?</a:t>
            </a:r>
          </a:p>
          <a:p>
            <a:pPr marL="513397" indent="-513397" defTabSz="690085">
              <a:spcBef>
                <a:spcPts val="1300"/>
              </a:spcBef>
              <a:defRPr b="1" sz="3600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 </a:t>
            </a:r>
            <a14:m>
              <m:oMath>
                <m:r>
                  <a:rPr xmlns:a="http://schemas.openxmlformats.org/drawingml/2006/main" sz="4500" i="1">
                    <a:solidFill>
                      <a:srgbClr val="FF93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admissible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on the graph below?</a:t>
            </a:r>
            <a:endParaRPr sz="4245"/>
          </a:p>
        </p:txBody>
      </p:sp>
      <p:grpSp>
        <p:nvGrpSpPr>
          <p:cNvPr id="178" name="Definition: A heuristic   is consistent if, for every pair of nodes  ,…"/>
          <p:cNvGrpSpPr/>
          <p:nvPr/>
        </p:nvGrpSpPr>
        <p:grpSpPr>
          <a:xfrm>
            <a:off x="2667000" y="3526594"/>
            <a:ext cx="19050000" cy="3207811"/>
            <a:chOff x="0" y="0"/>
            <a:chExt cx="19050000" cy="3207810"/>
          </a:xfrm>
        </p:grpSpPr>
        <p:sp>
          <p:nvSpPr>
            <p:cNvPr id="176" name="Rectangle"/>
            <p:cNvSpPr/>
            <p:nvPr/>
          </p:nvSpPr>
          <p:spPr>
            <a:xfrm>
              <a:off x="0" y="-1"/>
              <a:ext cx="19050000" cy="3207812"/>
            </a:xfrm>
            <a:prstGeom prst="rect">
              <a:avLst/>
            </a:prstGeom>
            <a:solidFill>
              <a:srgbClr val="FAF7E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>
                <a:spcBef>
                  <a:spcPts val="1200"/>
                </a:spcBef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77" name="Definition: A heuristic   is consistent if, for every pair of nodes  ,…"/>
            <p:cNvSpPr txBox="1"/>
            <p:nvPr/>
          </p:nvSpPr>
          <p:spPr>
            <a:xfrm>
              <a:off x="6350" y="6349"/>
              <a:ext cx="19037300" cy="319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1200"/>
                </a:spcBef>
                <a:defRPr b="1" sz="44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Definition:</a:t>
              </a:r>
              <a:br/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 heuristic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is </a:t>
              </a:r>
              <a:r>
                <a:rPr b="0">
                  <a:solidFill>
                    <a:srgbClr val="C82506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consistent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if, for every pair of nodes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,</a:t>
              </a:r>
            </a:p>
            <a:p>
              <a:pPr>
                <a:spcBef>
                  <a:spcPts val="1200"/>
                </a:spcBef>
                <a:defRPr sz="5300">
                  <a:solidFill>
                    <a:srgbClr val="000000"/>
                  </a:solidFill>
                  <a:latin typeface="Cambria Math"/>
                  <a:ea typeface="Cambria Math"/>
                  <a:cs typeface="Cambria Math"/>
                  <a:sym typeface="Cambria Math"/>
                </a:defRPr>
              </a:pP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a14:m>
              <a:r>
                <a:rPr sz="440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.</a:t>
              </a:r>
              <a:endParaRPr sz="5000"/>
            </a:p>
          </p:txBody>
        </p:sp>
      </p:grpSp>
      <p:grpSp>
        <p:nvGrpSpPr>
          <p:cNvPr id="201" name="Group"/>
          <p:cNvGrpSpPr/>
          <p:nvPr/>
        </p:nvGrpSpPr>
        <p:grpSpPr>
          <a:xfrm>
            <a:off x="9162098" y="10687091"/>
            <a:ext cx="5852203" cy="1757474"/>
            <a:chOff x="0" y="0"/>
            <a:chExt cx="5852203" cy="1757472"/>
          </a:xfrm>
        </p:grpSpPr>
        <p:grpSp>
          <p:nvGrpSpPr>
            <p:cNvPr id="181" name="a"/>
            <p:cNvGrpSpPr/>
            <p:nvPr/>
          </p:nvGrpSpPr>
          <p:grpSpPr>
            <a:xfrm>
              <a:off x="-1" y="452710"/>
              <a:ext cx="635001" cy="635003"/>
              <a:chOff x="0" y="0"/>
              <a:chExt cx="635000" cy="635001"/>
            </a:xfrm>
          </p:grpSpPr>
          <p:sp>
            <p:nvSpPr>
              <p:cNvPr id="179" name="Circle"/>
              <p:cNvSpPr/>
              <p:nvPr/>
            </p:nvSpPr>
            <p:spPr>
              <a:xfrm>
                <a:off x="-1" y="0"/>
                <a:ext cx="635001" cy="635002"/>
              </a:xfrm>
              <a:prstGeom prst="ellipse">
                <a:avLst/>
              </a:prstGeom>
              <a:solidFill>
                <a:srgbClr val="D6D5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6" tIns="71436" rIns="71436" bIns="71436" numCol="1" anchor="ctr">
                <a:normAutofit fontScale="100000" lnSpcReduction="0"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0" name="a"/>
              <p:cNvSpPr txBox="1"/>
              <p:nvPr/>
            </p:nvSpPr>
            <p:spPr>
              <a:xfrm>
                <a:off x="92993" y="66334"/>
                <a:ext cx="449014" cy="5023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6" tIns="71436" rIns="71436" bIns="71436" numCol="1" anchor="ctr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</p:grpSp>
        <p:grpSp>
          <p:nvGrpSpPr>
            <p:cNvPr id="184" name="b"/>
            <p:cNvGrpSpPr/>
            <p:nvPr/>
          </p:nvGrpSpPr>
          <p:grpSpPr>
            <a:xfrm>
              <a:off x="1739066" y="452710"/>
              <a:ext cx="635003" cy="635003"/>
              <a:chOff x="0" y="0"/>
              <a:chExt cx="635001" cy="635001"/>
            </a:xfrm>
          </p:grpSpPr>
          <p:sp>
            <p:nvSpPr>
              <p:cNvPr id="182" name="Circle"/>
              <p:cNvSpPr/>
              <p:nvPr/>
            </p:nvSpPr>
            <p:spPr>
              <a:xfrm>
                <a:off x="0" y="0"/>
                <a:ext cx="635002" cy="635002"/>
              </a:xfrm>
              <a:prstGeom prst="ellipse">
                <a:avLst/>
              </a:prstGeom>
              <a:solidFill>
                <a:srgbClr val="D6D5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6" tIns="71436" rIns="71436" bIns="71436" numCol="1" anchor="ctr">
                <a:normAutofit fontScale="100000" lnSpcReduction="0"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" name="b"/>
              <p:cNvSpPr txBox="1"/>
              <p:nvPr/>
            </p:nvSpPr>
            <p:spPr>
              <a:xfrm>
                <a:off x="92994" y="66334"/>
                <a:ext cx="449013" cy="5023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6" tIns="71436" rIns="71436" bIns="71436" numCol="1" anchor="ctr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b</a:t>
                </a:r>
              </a:p>
            </p:txBody>
          </p:sp>
        </p:grpSp>
        <p:grpSp>
          <p:nvGrpSpPr>
            <p:cNvPr id="187" name="c"/>
            <p:cNvGrpSpPr/>
            <p:nvPr/>
          </p:nvGrpSpPr>
          <p:grpSpPr>
            <a:xfrm>
              <a:off x="3478133" y="452710"/>
              <a:ext cx="635003" cy="635003"/>
              <a:chOff x="0" y="0"/>
              <a:chExt cx="635001" cy="635001"/>
            </a:xfrm>
          </p:grpSpPr>
          <p:sp>
            <p:nvSpPr>
              <p:cNvPr id="185" name="Circle"/>
              <p:cNvSpPr/>
              <p:nvPr/>
            </p:nvSpPr>
            <p:spPr>
              <a:xfrm>
                <a:off x="0" y="0"/>
                <a:ext cx="635002" cy="635002"/>
              </a:xfrm>
              <a:prstGeom prst="ellipse">
                <a:avLst/>
              </a:prstGeom>
              <a:solidFill>
                <a:srgbClr val="D6D5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6" tIns="71436" rIns="71436" bIns="71436" numCol="1" anchor="ctr">
                <a:normAutofit fontScale="100000" lnSpcReduction="0"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6" name="c"/>
              <p:cNvSpPr txBox="1"/>
              <p:nvPr/>
            </p:nvSpPr>
            <p:spPr>
              <a:xfrm>
                <a:off x="92994" y="66334"/>
                <a:ext cx="449013" cy="5023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6" tIns="71436" rIns="71436" bIns="71436" numCol="1" anchor="ctr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c</a:t>
                </a:r>
              </a:p>
            </p:txBody>
          </p:sp>
        </p:grpSp>
        <p:grpSp>
          <p:nvGrpSpPr>
            <p:cNvPr id="190" name="z"/>
            <p:cNvGrpSpPr/>
            <p:nvPr/>
          </p:nvGrpSpPr>
          <p:grpSpPr>
            <a:xfrm>
              <a:off x="5217200" y="452710"/>
              <a:ext cx="635003" cy="635003"/>
              <a:chOff x="0" y="0"/>
              <a:chExt cx="635001" cy="635001"/>
            </a:xfrm>
          </p:grpSpPr>
          <p:sp>
            <p:nvSpPr>
              <p:cNvPr id="188" name="Circle"/>
              <p:cNvSpPr/>
              <p:nvPr/>
            </p:nvSpPr>
            <p:spPr>
              <a:xfrm>
                <a:off x="0" y="0"/>
                <a:ext cx="635002" cy="635002"/>
              </a:xfrm>
              <a:prstGeom prst="ellipse">
                <a:avLst/>
              </a:prstGeom>
              <a:solidFill>
                <a:srgbClr val="D6D5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6" tIns="71436" rIns="71436" bIns="71436" numCol="1" anchor="ctr">
                <a:normAutofit fontScale="100000" lnSpcReduction="0"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9" name="z"/>
              <p:cNvSpPr txBox="1"/>
              <p:nvPr/>
            </p:nvSpPr>
            <p:spPr>
              <a:xfrm>
                <a:off x="92994" y="66334"/>
                <a:ext cx="449013" cy="5023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6" tIns="71436" rIns="71436" bIns="71436" numCol="1" anchor="ctr">
                <a:sp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z</a:t>
                </a:r>
              </a:p>
            </p:txBody>
          </p:sp>
        </p:grpSp>
        <p:sp>
          <p:nvSpPr>
            <p:cNvPr id="191" name="Connection Line"/>
            <p:cNvSpPr/>
            <p:nvPr/>
          </p:nvSpPr>
          <p:spPr>
            <a:xfrm>
              <a:off x="317499" y="770210"/>
              <a:ext cx="1739068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2" name="Connection Line"/>
            <p:cNvSpPr/>
            <p:nvPr/>
          </p:nvSpPr>
          <p:spPr>
            <a:xfrm>
              <a:off x="2056566" y="770210"/>
              <a:ext cx="1739069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3" name="Connection Line"/>
            <p:cNvSpPr/>
            <p:nvPr/>
          </p:nvSpPr>
          <p:spPr>
            <a:xfrm>
              <a:off x="3795633" y="770210"/>
              <a:ext cx="1739069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4" name="3"/>
            <p:cNvSpPr txBox="1"/>
            <p:nvPr/>
          </p:nvSpPr>
          <p:spPr>
            <a:xfrm>
              <a:off x="996266" y="-1"/>
              <a:ext cx="381533" cy="61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195" name="2"/>
            <p:cNvSpPr txBox="1"/>
            <p:nvPr/>
          </p:nvSpPr>
          <p:spPr>
            <a:xfrm>
              <a:off x="2735332" y="-1"/>
              <a:ext cx="381533" cy="61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196" name="5"/>
            <p:cNvSpPr txBox="1"/>
            <p:nvPr/>
          </p:nvSpPr>
          <p:spPr>
            <a:xfrm>
              <a:off x="4474398" y="-1"/>
              <a:ext cx="381534" cy="61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197" name="2"/>
            <p:cNvSpPr txBox="1"/>
            <p:nvPr/>
          </p:nvSpPr>
          <p:spPr>
            <a:xfrm>
              <a:off x="126732" y="1143377"/>
              <a:ext cx="381534" cy="61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>
              <a:lvl1pPr>
                <a:defRPr>
                  <a:solidFill>
                    <a:srgbClr val="FE9301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198" name="1"/>
            <p:cNvSpPr txBox="1"/>
            <p:nvPr/>
          </p:nvSpPr>
          <p:spPr>
            <a:xfrm>
              <a:off x="1865800" y="1143377"/>
              <a:ext cx="381533" cy="61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>
              <a:lvl1pPr>
                <a:defRPr>
                  <a:solidFill>
                    <a:srgbClr val="FE9301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199" name="5"/>
            <p:cNvSpPr txBox="1"/>
            <p:nvPr/>
          </p:nvSpPr>
          <p:spPr>
            <a:xfrm>
              <a:off x="3604866" y="1143377"/>
              <a:ext cx="381533" cy="61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>
              <a:lvl1pPr>
                <a:defRPr>
                  <a:solidFill>
                    <a:srgbClr val="FE9301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200" name="0"/>
            <p:cNvSpPr txBox="1"/>
            <p:nvPr/>
          </p:nvSpPr>
          <p:spPr>
            <a:xfrm>
              <a:off x="5343933" y="1143377"/>
              <a:ext cx="381534" cy="61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6" tIns="71436" rIns="71436" bIns="71436" numCol="1" anchor="ctr">
              <a:spAutoFit/>
            </a:bodyPr>
            <a:lstStyle>
              <a:lvl1pPr>
                <a:defRPr>
                  <a:solidFill>
                    <a:srgbClr val="FE9301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0</a:t>
              </a:r>
            </a:p>
          </p:txBody>
        </p:sp>
      </p:grpSp>
      <p:grpSp>
        <p:nvGrpSpPr>
          <p:cNvPr id="204" name="A path from a to b to c to z.…"/>
          <p:cNvGrpSpPr/>
          <p:nvPr/>
        </p:nvGrpSpPr>
        <p:grpSpPr>
          <a:xfrm>
            <a:off x="9162098" y="12546165"/>
            <a:ext cx="5852202" cy="366092"/>
            <a:chOff x="0" y="0"/>
            <a:chExt cx="5852200" cy="366091"/>
          </a:xfrm>
        </p:grpSpPr>
        <p:sp>
          <p:nvSpPr>
            <p:cNvPr id="202" name="Rectangle"/>
            <p:cNvSpPr/>
            <p:nvPr/>
          </p:nvSpPr>
          <p:spPr>
            <a:xfrm>
              <a:off x="0" y="0"/>
              <a:ext cx="5852201" cy="366092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6" tIns="71436" rIns="71436" bIns="71436" numCol="1" anchor="t">
              <a:normAutofit fontScale="100000" lnSpcReduction="0"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203" name="A path from a to b to c to z.…"/>
            <p:cNvSpPr txBox="1"/>
            <p:nvPr/>
          </p:nvSpPr>
          <p:spPr>
            <a:xfrm>
              <a:off x="0" y="-1"/>
              <a:ext cx="5852201" cy="3660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/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A path from a to b to c to z.</a:t>
              </a:r>
            </a:p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The path from a to b costs 3, from b to c costs 2, from c to z costs 5.</a:t>
              </a:r>
            </a:p>
            <a:p>
              <a:pPr algn="l"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The heuristic values are 2 at a, 1 at b, 5 at c, and 0 at z.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3"/>
      <p:bldP build="whole" bldLvl="1" animBg="1" rev="0" advAuto="0" spid="201" grpId="2"/>
      <p:bldP build="p" bldLvl="5" animBg="1" rev="0" advAuto="0" spid="17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Heuristic Usage of A*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Heuristic Usage of A*</a:t>
            </a:r>
          </a:p>
        </p:txBody>
      </p:sp>
      <p:sp>
        <p:nvSpPr>
          <p:cNvPr id="207" name="I.e., there is no way to use a given consistent heuristic that is guaranteed to find an optimal solution faster than A*, &quot;up to tie-breaking&quot;"/>
          <p:cNvSpPr txBox="1"/>
          <p:nvPr>
            <p:ph type="body" sz="quarter" idx="1"/>
          </p:nvPr>
        </p:nvSpPr>
        <p:spPr>
          <a:xfrm>
            <a:off x="2667000" y="10435455"/>
            <a:ext cx="19050000" cy="289238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I.e., there is no way to use a given consistent heuristic that is guaranteed to find an optimal solution faster than A*, "up to tie-breaking"</a:t>
            </a:r>
          </a:p>
        </p:txBody>
      </p:sp>
      <p:grpSp>
        <p:nvGrpSpPr>
          <p:cNvPr id="210" name="Theorem: Any path that is surely removed by A* using a consistent heuristic   will also be removed from the frontier by any other optimal graph search algorithm using  ."/>
          <p:cNvGrpSpPr/>
          <p:nvPr/>
        </p:nvGrpSpPr>
        <p:grpSpPr>
          <a:xfrm>
            <a:off x="2667000" y="6608057"/>
            <a:ext cx="19050000" cy="3023396"/>
            <a:chOff x="0" y="0"/>
            <a:chExt cx="19050000" cy="3023395"/>
          </a:xfrm>
        </p:grpSpPr>
        <p:sp>
          <p:nvSpPr>
            <p:cNvPr id="208" name="Rectangle"/>
            <p:cNvSpPr/>
            <p:nvPr/>
          </p:nvSpPr>
          <p:spPr>
            <a:xfrm>
              <a:off x="0" y="-1"/>
              <a:ext cx="19050000" cy="3023397"/>
            </a:xfrm>
            <a:prstGeom prst="rect">
              <a:avLst/>
            </a:prstGeom>
            <a:solidFill>
              <a:srgbClr val="FAF7E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 defTabSz="780454">
                <a:spcBef>
                  <a:spcPts val="1100"/>
                </a:spcBef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09" name="Theorem: Any path that is surely removed by A* using a consistent heuristic   will also be removed from the frontier by any other optimal graph search algorithm using  ."/>
            <p:cNvSpPr txBox="1"/>
            <p:nvPr/>
          </p:nvSpPr>
          <p:spPr>
            <a:xfrm>
              <a:off x="6350" y="6349"/>
              <a:ext cx="19037300" cy="30106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 defTabSz="780454">
                <a:spcBef>
                  <a:spcPts val="1100"/>
                </a:spcBef>
                <a:defRPr b="1" sz="41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Theorem:</a:t>
              </a:r>
              <a:br/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Any path that is surely removed by A* using a </a:t>
              </a:r>
              <a:r>
                <a:rPr b="0">
                  <a:solidFill>
                    <a:srgbClr val="004D8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consistent heuristic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14:m>
                <m:oMath>
                  <m:r>
                    <a:rPr xmlns:a="http://schemas.openxmlformats.org/drawingml/2006/main" sz="5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will also be removed from the frontier by </a:t>
              </a:r>
              <a:r>
                <a:rPr b="0">
                  <a:solidFill>
                    <a:srgbClr val="C82506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any other optimal graph search algorithm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using </a:t>
              </a:r>
              <a14:m>
                <m:oMath>
                  <m:r>
                    <a:rPr xmlns:a="http://schemas.openxmlformats.org/drawingml/2006/main" sz="5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.</a:t>
              </a:r>
              <a:endParaRPr sz="4812"/>
            </a:p>
          </p:txBody>
        </p:sp>
      </p:grpSp>
      <p:grpSp>
        <p:nvGrpSpPr>
          <p:cNvPr id="213" name="Definition: Let   be an optimal solution.…"/>
          <p:cNvGrpSpPr/>
          <p:nvPr/>
        </p:nvGrpSpPr>
        <p:grpSpPr>
          <a:xfrm>
            <a:off x="2667000" y="3132657"/>
            <a:ext cx="19050000" cy="2665050"/>
            <a:chOff x="0" y="0"/>
            <a:chExt cx="19050000" cy="2665048"/>
          </a:xfrm>
        </p:grpSpPr>
        <p:sp>
          <p:nvSpPr>
            <p:cNvPr id="211" name="Rectangle"/>
            <p:cNvSpPr/>
            <p:nvPr/>
          </p:nvSpPr>
          <p:spPr>
            <a:xfrm>
              <a:off x="0" y="0"/>
              <a:ext cx="19050000" cy="2665049"/>
            </a:xfrm>
            <a:prstGeom prst="rect">
              <a:avLst/>
            </a:prstGeom>
            <a:solidFill>
              <a:srgbClr val="FAF7E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1200"/>
                </a:spcBef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12" name="Definition: Let   be an optimal solution.…"/>
            <p:cNvSpPr txBox="1"/>
            <p:nvPr/>
          </p:nvSpPr>
          <p:spPr>
            <a:xfrm>
              <a:off x="6350" y="6350"/>
              <a:ext cx="19037300" cy="26523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1200"/>
                </a:spcBef>
                <a:defRPr b="1" sz="44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Definition:</a:t>
              </a:r>
              <a:br/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Let </a:t>
              </a:r>
              <a14:m>
                <m:oMath>
                  <m:sSup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*</m:t>
                      </m:r>
                    </m:sup>
                  </m:sSup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be an optimal solution.  </a:t>
              </a:r>
            </a:p>
            <a:p>
              <a:pPr algn="l">
                <a:spcBef>
                  <a:spcPts val="1200"/>
                </a:spcBef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A path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</m:oMath>
              </a14:m>
              <a:r>
                <a:t> is </a:t>
              </a:r>
              <a:r>
                <a:rPr>
                  <a:solidFill>
                    <a:srgbClr val="004D8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surely removed</a:t>
              </a:r>
              <a:r>
                <a:t> by A* if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*</m:t>
                      </m:r>
                    </m:sup>
                  </m:sSup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a14:m>
              <a:r>
                <a:t>.</a:t>
              </a:r>
              <a:endParaRPr sz="5000"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1"/>
      <p:bldP build="whole" bldLvl="1" animBg="1" rev="0" advAuto="0" spid="207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pace Complexity of A*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Space Complexity of A*</a:t>
            </a:r>
          </a:p>
        </p:txBody>
      </p:sp>
      <p:sp>
        <p:nvSpPr>
          <p:cNvPr id="216" name="A* makes use of heuristic information to improve time complexity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/>
          <a:p>
            <a:pPr marL="562291" indent="-562291" defTabSz="755807">
              <a:spcBef>
                <a:spcPts val="3300"/>
              </a:spcBef>
              <a:defRPr sz="4000"/>
            </a:pPr>
            <a:r>
              <a:t>A* makes use of heuristic information to improve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 complexity</a:t>
            </a:r>
          </a:p>
          <a:p>
            <a:pPr lvl="2" marL="1380171" indent="-562292" defTabSz="755807">
              <a:spcBef>
                <a:spcPts val="1400"/>
              </a:spcBef>
              <a:defRPr sz="4000"/>
            </a:pPr>
            <a:r>
              <a:t>Focuses on parts of the search graph that are likely to contain solution</a:t>
            </a:r>
          </a:p>
          <a:p>
            <a:pPr marL="562291" indent="-562291" defTabSz="755807">
              <a:spcBef>
                <a:spcPts val="3300"/>
              </a:spcBef>
              <a:defRPr sz="4000"/>
            </a:pPr>
            <a:r>
              <a:t>Explores paths in order of </a:t>
            </a:r>
            <a14:m>
              <m:oMath>
                <m:r>
                  <a:rPr xmlns:a="http://schemas.openxmlformats.org/drawingml/2006/main" sz="4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-value</a:t>
            </a:r>
          </a:p>
          <a:p>
            <a:pPr lvl="2" marL="1380171" indent="-562292" defTabSz="755807">
              <a:spcBef>
                <a:spcPts val="1400"/>
              </a:spcBef>
              <a:defRPr sz="4000"/>
            </a:pPr>
            <a:r>
              <a:t>Frontier might need to contain all paths of the same cost as the solution at some point</a:t>
            </a:r>
          </a:p>
          <a:p>
            <a:pPr marL="562291" indent="-562291" defTabSz="755807">
              <a:spcBef>
                <a:spcPts val="3300"/>
              </a:spcBef>
              <a:defRPr sz="4000"/>
            </a:pPr>
            <a:r>
              <a:t>Using heuristic to change the order that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depth-first-search</a:t>
            </a:r>
            <a:r>
              <a:t> puts paths go into the frontier doesn't reliably improve its time complexity</a:t>
            </a:r>
          </a:p>
          <a:p>
            <a:pPr lvl="2" marL="1380171" indent="-562292" defTabSz="755807">
              <a:spcBef>
                <a:spcPts val="1400"/>
              </a:spcBef>
              <a:defRPr sz="4000"/>
            </a:pPr>
            <a:r>
              <a:t>In general, DFS with heuristic-ordering will expand more paths than A* with same heuristic</a:t>
            </a:r>
          </a:p>
          <a:p>
            <a:pPr lvl="2" marL="1380171" indent="-562292" defTabSz="755807">
              <a:spcBef>
                <a:spcPts val="1400"/>
              </a:spcBef>
              <a:defRPr b="1" sz="4000">
                <a:latin typeface="+mj-lt"/>
                <a:ea typeface="+mj-ea"/>
                <a:cs typeface="+mj-cs"/>
                <a:sym typeface="Helvetica Neue"/>
              </a:defRPr>
            </a:pPr>
            <a:r>
              <a:t>Can we use a heuristic in some other way to improve DFS's time complexity without giving up its good space complexity?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Branch &amp; Bound"/>
          <p:cNvSpPr txBox="1"/>
          <p:nvPr>
            <p:ph type="title"/>
          </p:nvPr>
        </p:nvSpPr>
        <p:spPr>
          <a:xfrm>
            <a:off x="2667000" y="357186"/>
            <a:ext cx="19050000" cy="2222244"/>
          </a:xfrm>
          <a:prstGeom prst="rect">
            <a:avLst/>
          </a:prstGeom>
        </p:spPr>
        <p:txBody>
          <a:bodyPr/>
          <a:lstStyle/>
          <a:p>
            <a:pPr/>
            <a:r>
              <a:t>Branch &amp; Bound</a:t>
            </a:r>
          </a:p>
        </p:txBody>
      </p:sp>
      <p:sp>
        <p:nvSpPr>
          <p:cNvPr id="219" name="The   function provides a path-specific lower bound on solution cost starting from…"/>
          <p:cNvSpPr txBox="1"/>
          <p:nvPr>
            <p:ph type="body" idx="1"/>
          </p:nvPr>
        </p:nvSpPr>
        <p:spPr>
          <a:xfrm>
            <a:off x="2667000" y="2891013"/>
            <a:ext cx="19050000" cy="8840394"/>
          </a:xfrm>
          <a:prstGeom prst="rect">
            <a:avLst/>
          </a:prstGeom>
        </p:spPr>
        <p:txBody>
          <a:bodyPr/>
          <a:lstStyle/>
          <a:p>
            <a:pPr/>
            <a:r>
              <a:t>The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function provides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path-specific lower bound</a:t>
            </a:r>
            <a:r>
              <a:t> on solution cost starting from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Idea: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Maintain a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global upper bound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on solution cost also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2400"/>
              </a:spcBef>
            </a:pPr>
            <a:r>
              <a:t>Then prune any path whose lower bound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exceeds</a:t>
            </a:r>
            <a:r>
              <a:t> the upper bound</a:t>
            </a:r>
          </a:p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Where does the upper bound come from?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2400"/>
              </a:spcBef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Cheapest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solution found so far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2400"/>
              </a:spcBef>
            </a:pPr>
            <a:r>
              <a:t>Before solutions found, specified on entry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Branch &amp; Bound Algorithm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Branch &amp; Bound Algorithm</a:t>
            </a:r>
          </a:p>
        </p:txBody>
      </p:sp>
      <p:sp>
        <p:nvSpPr>
          <p:cNvPr id="222" name="Input: a graph; a set of start nodes; a   function; heuristic  ;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/>
          <a:p>
            <a:pPr marL="0" indent="0" defTabSz="525779">
              <a:spcBef>
                <a:spcPts val="2300"/>
              </a:spcBef>
              <a:buSzTx/>
              <a:buNone/>
              <a:defRPr b="1" sz="2800">
                <a:latin typeface="+mj-lt"/>
                <a:ea typeface="+mj-ea"/>
                <a:cs typeface="+mj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function; heuristic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endParaRPr>
              <a:solidFill>
                <a:srgbClr val="C82506"/>
              </a:solidFill>
            </a:endParaRPr>
          </a:p>
          <a:p>
            <a:pPr lvl="3" marL="0" indent="0" defTabSz="525779">
              <a:spcBef>
                <a:spcPts val="1500"/>
              </a:spcBef>
              <a:buSzTx/>
              <a:buNone/>
              <a:defRPr sz="34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3208"/>
            </a:b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br>
              <a:rPr sz="3208"/>
            </a:b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Ø</m:t>
                </m:r>
              </m:oMath>
            </a14:m>
            <a:br>
              <a:rPr sz="3208"/>
            </a:b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while</a:t>
            </a: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select</a:t>
            </a:r>
            <a:r>
              <a:rPr sz="2800"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sz="2800">
                <a:solidFill>
                  <a:srgbClr val="C82506"/>
                </a:solidFill>
                <a:latin typeface="+mj-lt"/>
                <a:ea typeface="+mj-ea"/>
                <a:cs typeface="+mj-cs"/>
                <a:sym typeface="Helvetica Neue"/>
              </a:rPr>
              <a:t>the newest</a:t>
            </a:r>
            <a:r>
              <a:rPr sz="2800">
                <a:latin typeface="+mj-lt"/>
                <a:ea typeface="+mj-ea"/>
                <a:cs typeface="+mj-cs"/>
                <a:sym typeface="Helvetica Neue"/>
              </a:rPr>
              <a:t> path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2800">
                <a:latin typeface="+mj-lt"/>
                <a:ea typeface="+mj-ea"/>
                <a:cs typeface="+mj-cs"/>
                <a:sym typeface="Helvetica Neue"/>
              </a:rPr>
              <a:t> from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3208"/>
            </a:br>
            <a:r>
              <a:rPr i="1" sz="2800">
                <a:latin typeface="+mj-lt"/>
                <a:ea typeface="+mj-ea"/>
                <a:cs typeface="+mj-cs"/>
                <a:sym typeface="Helvetica Neue"/>
              </a:rPr>
              <a:t>   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remove</a:t>
            </a:r>
            <a:r>
              <a:rPr i="1" sz="2800">
                <a:latin typeface="+mj-lt"/>
                <a:ea typeface="+mj-ea"/>
                <a:cs typeface="+mj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3208"/>
            </a:br>
            <a:r>
              <a:rPr i="1" sz="2800">
                <a:latin typeface="+mj-lt"/>
                <a:ea typeface="+mj-ea"/>
                <a:cs typeface="+mj-cs"/>
                <a:sym typeface="Helvetica Neue"/>
              </a:rPr>
              <a:t>   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if </a:t>
            </a:r>
            <a14:m>
              <m:oMath>
                <m:r>
                  <a:rPr xmlns:a="http://schemas.openxmlformats.org/drawingml/2006/main" sz="34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</m:oMath>
            </a14:m>
            <a:br>
              <a:rPr sz="3208"/>
            </a:b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if</a:t>
            </a: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4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400" i="1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br>
              <a:rPr sz="3208"/>
            </a:b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3208"/>
            </a:b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else:</a:t>
            </a:r>
            <a:br>
              <a:rPr b="1" sz="2800">
                <a:latin typeface="+mj-lt"/>
                <a:ea typeface="+mj-ea"/>
                <a:cs typeface="+mj-cs"/>
                <a:sym typeface="Helvetica Neue"/>
              </a:rPr>
            </a:b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for</a:t>
            </a: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each</a:t>
            </a: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    </a:t>
            </a: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add</a:t>
            </a:r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28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3208"/>
            </a:b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end while</a:t>
            </a:r>
            <a:br>
              <a:rPr b="1" sz="2800">
                <a:latin typeface="+mj-lt"/>
                <a:ea typeface="+mj-ea"/>
                <a:cs typeface="+mj-cs"/>
                <a:sym typeface="Helvetica Neue"/>
              </a:rPr>
            </a:br>
            <a:r>
              <a:rPr b="1" sz="2800">
                <a:latin typeface="+mj-lt"/>
                <a:ea typeface="+mj-ea"/>
                <a:cs typeface="+mj-cs"/>
                <a:sym typeface="Helvetica Neue"/>
              </a:rPr>
              <a:t>return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endParaRPr sz="3208"/>
          </a:p>
        </p:txBody>
      </p:sp>
      <p:sp>
        <p:nvSpPr>
          <p:cNvPr id="223" name="Question: Why   instead of   here?"/>
          <p:cNvSpPr txBox="1"/>
          <p:nvPr/>
        </p:nvSpPr>
        <p:spPr>
          <a:xfrm>
            <a:off x="9342174" y="8758271"/>
            <a:ext cx="7257982" cy="721367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spAutoFit/>
          </a:bodyPr>
          <a:lstStyle/>
          <a:p>
            <a:pPr algn="l">
              <a:spcBef>
                <a:spcPts val="5900"/>
              </a:spcBef>
              <a:defRPr b="1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Question: 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Why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instead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here?</a:t>
            </a:r>
            <a:endParaRPr sz="3679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hoosing"/>
          <p:cNvSpPr txBox="1"/>
          <p:nvPr>
            <p:ph type="title"/>
          </p:nvPr>
        </p:nvSpPr>
        <p:spPr>
          <a:xfrm>
            <a:off x="4387453" y="357186"/>
            <a:ext cx="15609094" cy="2346769"/>
          </a:xfrm>
          <a:prstGeom prst="rect">
            <a:avLst/>
          </a:prstGeom>
        </p:spPr>
        <p:txBody>
          <a:bodyPr/>
          <a:lstStyle/>
          <a:p>
            <a:pPr/>
            <a:r>
              <a:t>Choosing </a:t>
            </a:r>
            <a14:m>
              <m:oMath>
                <m:r>
                  <a:rPr xmlns:a="http://schemas.openxmlformats.org/drawingml/2006/main" sz="1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1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1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1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1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1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endParaRPr sz="12832"/>
          </a:p>
        </p:txBody>
      </p:sp>
      <p:sp>
        <p:nvSpPr>
          <p:cNvPr id="226" name="If   is set to just above the optimal cost, branch &amp; bound will explore no more paths than A*…"/>
          <p:cNvSpPr txBox="1"/>
          <p:nvPr>
            <p:ph type="body" idx="1"/>
          </p:nvPr>
        </p:nvSpPr>
        <p:spPr>
          <a:xfrm>
            <a:off x="2487741" y="2899715"/>
            <a:ext cx="19408518" cy="9603793"/>
          </a:xfrm>
          <a:prstGeom prst="rect">
            <a:avLst/>
          </a:prstGeom>
        </p:spPr>
        <p:txBody>
          <a:bodyPr/>
          <a:lstStyle/>
          <a:p>
            <a:pPr marL="501172" indent="-501172" defTabSz="673655">
              <a:spcBef>
                <a:spcPts val="2900"/>
              </a:spcBef>
              <a:defRPr sz="3600"/>
            </a:pPr>
            <a:r>
              <a:t>If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is set to </a:t>
            </a:r>
            <a:r>
              <a:rPr i="1">
                <a:latin typeface="+mj-lt"/>
                <a:ea typeface="+mj-ea"/>
                <a:cs typeface="+mj-cs"/>
                <a:sym typeface="Helvetica Neue"/>
              </a:rPr>
              <a:t>just</a:t>
            </a:r>
            <a:r>
              <a:t> above the optimal cost, branch &amp; bound will explore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 more paths than A*</a:t>
            </a:r>
          </a:p>
          <a:p>
            <a:pPr lvl="2" marL="1230153" indent="-501172" defTabSz="673655">
              <a:spcBef>
                <a:spcPts val="1900"/>
              </a:spcBef>
              <a:defRPr sz="3600"/>
            </a:pPr>
            <a:r>
              <a:t>Won't explore any paths </a:t>
            </a:r>
            <a14:m>
              <m:oMath>
                <m:sSup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p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</m:oMath>
            </a14:m>
            <a:r>
              <a:t> that are more costly than the optimal solution, because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p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</a:p>
          <a:p>
            <a:pPr lvl="2" marL="1230153" indent="-501172" defTabSz="673655">
              <a:spcBef>
                <a:spcPts val="1900"/>
              </a:spcBef>
              <a:defRPr sz="3600"/>
            </a:pPr>
            <a:r>
              <a:t>Will eventually find the optimal solution path </a:t>
            </a:r>
            <a14:m>
              <m:oMath>
                <m:sSup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p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*</m:t>
                    </m:r>
                  </m:sup>
                </m:sSup>
              </m:oMath>
            </a14:m>
            <a:r>
              <a:t> because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p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*</m:t>
                    </m:r>
                  </m:sup>
                </m:sSup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</a:p>
          <a:p>
            <a:pPr marL="501172" indent="-501172" defTabSz="673655">
              <a:spcBef>
                <a:spcPts val="2900"/>
              </a:spcBef>
              <a:defRPr sz="3600"/>
            </a:pPr>
            <a:r>
              <a:t>But we don't (in general) know the cost of the optimal solution!</a:t>
            </a:r>
          </a:p>
          <a:p>
            <a:pPr marL="501172" indent="-501172" defTabSz="673655">
              <a:spcBef>
                <a:spcPts val="2900"/>
              </a:spcBef>
              <a:defRPr sz="3600"/>
            </a:pPr>
            <a:r>
              <a:t>One possibility: Initialize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∞</m:t>
                </m:r>
              </m:oMath>
            </a14:m>
          </a:p>
          <a:p>
            <a:pPr lvl="2" marL="1230153" indent="-501172" defTabSz="673655">
              <a:spcBef>
                <a:spcPts val="1900"/>
              </a:spcBef>
              <a:defRPr sz="3600"/>
            </a:pPr>
            <a:r>
              <a:t>What problems could this have?</a:t>
            </a:r>
          </a:p>
          <a:p>
            <a:pPr marL="501172" indent="-501172" defTabSz="673655">
              <a:spcBef>
                <a:spcPts val="2900"/>
              </a:spcBef>
              <a:defRPr sz="3600"/>
            </a:pPr>
            <a:r>
              <a:t>Solution: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iteratively increase</a:t>
            </a:r>
            <a:r>
              <a:t>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(like with IDS)</a:t>
            </a:r>
          </a:p>
          <a:p>
            <a:pPr lvl="2" marL="1230153" indent="-501172" defTabSz="673655">
              <a:spcBef>
                <a:spcPts val="1900"/>
              </a:spcBef>
              <a:defRPr sz="3600"/>
            </a:pPr>
            <a:r>
              <a:t>This algorithm is sometimes called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IDA*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 marL="1230153" indent="-501172" defTabSz="673655">
              <a:spcBef>
                <a:spcPts val="1900"/>
              </a:spcBef>
              <a:defRPr sz="3600"/>
            </a:pPr>
            <a:r>
              <a:t>Some lower-cost paths will be re-explored</a:t>
            </a:r>
          </a:p>
        </p:txBody>
      </p:sp>
      <p:grpSp>
        <p:nvGrpSpPr>
          <p:cNvPr id="229" name="Initialize…"/>
          <p:cNvGrpSpPr/>
          <p:nvPr/>
        </p:nvGrpSpPr>
        <p:grpSpPr>
          <a:xfrm>
            <a:off x="16598899" y="9766300"/>
            <a:ext cx="7330997" cy="3489089"/>
            <a:chOff x="0" y="0"/>
            <a:chExt cx="7330995" cy="3489088"/>
          </a:xfrm>
        </p:grpSpPr>
        <p:sp>
          <p:nvSpPr>
            <p:cNvPr id="227" name="Rectangle"/>
            <p:cNvSpPr/>
            <p:nvPr/>
          </p:nvSpPr>
          <p:spPr>
            <a:xfrm>
              <a:off x="-1" y="0"/>
              <a:ext cx="7330997" cy="3489089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1600"/>
                </a:spcBef>
                <a:defRPr sz="29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28" name="Initialize…"/>
            <p:cNvSpPr txBox="1"/>
            <p:nvPr/>
          </p:nvSpPr>
          <p:spPr>
            <a:xfrm>
              <a:off x="6349" y="6350"/>
              <a:ext cx="7318297" cy="34763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lvl="4" algn="l">
                <a:spcBef>
                  <a:spcPts val="5900"/>
                </a:spcBef>
                <a:defRPr b="1" sz="29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Initialize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14:m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</m:oMath>
              </a14:m>
            </a:p>
            <a:p>
              <a:pPr lvl="4" algn="l">
                <a:spcBef>
                  <a:spcPts val="1600"/>
                </a:spcBef>
                <a:defRPr b="1" sz="29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until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solution found:</a:t>
              </a:r>
            </a:p>
            <a:p>
              <a:pPr lvl="6" algn="l">
                <a:spcBef>
                  <a:spcPts val="1600"/>
                </a:spcBef>
                <a:defRPr sz="29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    Perform </a:t>
              </a:r>
              <a:r>
                <a:rPr b="1">
                  <a:latin typeface="+mj-lt"/>
                  <a:ea typeface="+mj-ea"/>
                  <a:cs typeface="+mj-cs"/>
                  <a:sym typeface="Helvetica Neue"/>
                </a:rPr>
                <a:t>branch &amp; bound</a:t>
              </a:r>
              <a:r>
                <a:t> using </a:t>
              </a:r>
              <a14:m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</m:oMath>
              </a14:m>
            </a:p>
            <a:p>
              <a:pPr lvl="7" algn="l">
                <a:spcBef>
                  <a:spcPts val="1600"/>
                </a:spcBef>
                <a:defRPr sz="29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    </a:t>
              </a:r>
              <a:r>
                <a:rPr b="1">
                  <a:latin typeface="+mj-lt"/>
                  <a:ea typeface="+mj-ea"/>
                  <a:cs typeface="+mj-cs"/>
                  <a:sym typeface="Helvetica Neue"/>
                </a:rPr>
                <a:t>Increase</a:t>
              </a:r>
              <a:r>
                <a:t> </a:t>
              </a:r>
              <a14:m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</m:oMath>
              </a14:m>
              <a:endParaRPr sz="3302"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6" grpId="1"/>
      <p:bldP build="whole" bldLvl="1" animBg="1" rev="0" advAuto="0" spid="229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Iterative Deepening A* (IDA*)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Iterative Deepening A* (IDA*)</a:t>
            </a:r>
          </a:p>
        </p:txBody>
      </p:sp>
      <p:sp>
        <p:nvSpPr>
          <p:cNvPr id="232" name="What should we initialize   to?…"/>
          <p:cNvSpPr txBox="1"/>
          <p:nvPr>
            <p:ph type="body" idx="1"/>
          </p:nvPr>
        </p:nvSpPr>
        <p:spPr>
          <a:xfrm>
            <a:off x="1613365" y="3177079"/>
            <a:ext cx="15760347" cy="8840391"/>
          </a:xfrm>
          <a:prstGeom prst="rect">
            <a:avLst/>
          </a:prstGeom>
        </p:spPr>
        <p:txBody>
          <a:bodyPr/>
          <a:lstStyle/>
          <a:p>
            <a:pPr marL="663575" indent="-663575" defTabSz="624363">
              <a:spcBef>
                <a:spcPts val="2700"/>
              </a:spcBef>
              <a:buSzPct val="100000"/>
              <a:buAutoNum type="arabicPeriod" startAt="1"/>
              <a:defRPr sz="3300"/>
            </a:pPr>
            <a:r>
              <a:t>What should we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initialize</a:t>
            </a:r>
            <a:r>
              <a:t>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to?</a:t>
            </a:r>
          </a:p>
          <a:p>
            <a:pPr marL="663575" indent="-663575" defTabSz="624363">
              <a:spcBef>
                <a:spcPts val="2700"/>
              </a:spcBef>
              <a:buSzPct val="100000"/>
              <a:buAutoNum type="arabicPeriod" startAt="1"/>
              <a:defRPr sz="330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How much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should we increase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by at each step?</a:t>
            </a:r>
          </a:p>
          <a:p>
            <a:pPr lvl="2" marL="1140142" indent="-464501" defTabSz="624363">
              <a:spcBef>
                <a:spcPts val="1800"/>
              </a:spcBef>
              <a:defRPr b="1" sz="3300">
                <a:latin typeface="+mj-lt"/>
                <a:ea typeface="+mj-ea"/>
                <a:cs typeface="+mj-cs"/>
                <a:sym typeface="Helvetica Neue"/>
              </a:defRPr>
            </a:pPr>
            <a:r>
              <a:t>One idea: </a:t>
            </a:r>
            <a:br/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Iteratively increase bound to the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lowest </a:t>
            </a:r>
            <a14:m>
              <m:oMath>
                <m:r>
                  <a:rPr xmlns:a="http://schemas.openxmlformats.org/drawingml/2006/main" sz="40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-value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path that was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pruned</a:t>
            </a:r>
          </a:p>
          <a:p>
            <a:pPr lvl="4" marL="1815781" indent="-464501" defTabSz="624363">
              <a:spcBef>
                <a:spcPts val="1800"/>
              </a:spcBef>
              <a:defRPr sz="3300"/>
            </a:pPr>
            <a:r>
              <a:t>Guarantees at least one more path will be explored</a:t>
            </a:r>
          </a:p>
          <a:p>
            <a:pPr lvl="4" marL="1815781" indent="-464501" defTabSz="624363">
              <a:spcBef>
                <a:spcPts val="1800"/>
              </a:spcBef>
              <a:defRPr sz="3300"/>
            </a:pPr>
            <a:r>
              <a:t>Can stop immediately after finding a solution (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why?</a:t>
            </a:r>
            <a:r>
              <a:t>)</a:t>
            </a:r>
          </a:p>
          <a:p>
            <a:pPr lvl="4" marL="1815781" indent="-464501" defTabSz="624363">
              <a:spcBef>
                <a:spcPts val="1800"/>
              </a:spcBef>
              <a:defRPr sz="3300"/>
            </a:pPr>
            <a:r>
              <a:t>Time complexity can be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much worse</a:t>
            </a:r>
            <a:r>
              <a:t> than A*:</a:t>
            </a:r>
            <a:br/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instead of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(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why?</a:t>
            </a:r>
            <a:r>
              <a:t>)</a:t>
            </a:r>
          </a:p>
          <a:p>
            <a:pPr lvl="2" marL="1140142" indent="-464501" defTabSz="624363">
              <a:spcBef>
                <a:spcPts val="1800"/>
              </a:spcBef>
              <a:defRPr sz="3300"/>
            </a:pPr>
            <a:r>
              <a:t>Need to increase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by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enough</a:t>
            </a:r>
            <a:r>
              <a:t> (else won't explore enough),</a:t>
            </a:r>
            <a:br/>
            <a:r>
              <a:t>but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not too much</a:t>
            </a:r>
            <a:r>
              <a:t> (else won't prune enough)</a:t>
            </a:r>
          </a:p>
          <a:p>
            <a:pPr lvl="2" marL="1140142" indent="-464501" defTabSz="624363">
              <a:spcBef>
                <a:spcPts val="1800"/>
              </a:spcBef>
              <a:defRPr sz="3300"/>
            </a:pPr>
            <a:r>
              <a:t>Choosing next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-limit is an active area of research </a:t>
            </a:r>
            <a:br/>
            <a:r>
              <a:t>(see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https://www.movingai.com/SAS/IDA/</a:t>
            </a:r>
            <a:r>
              <a:t>) </a:t>
            </a:r>
            <a:endParaRPr sz="3774"/>
          </a:p>
        </p:txBody>
      </p:sp>
      <p:grpSp>
        <p:nvGrpSpPr>
          <p:cNvPr id="235" name="Initialize…"/>
          <p:cNvGrpSpPr/>
          <p:nvPr/>
        </p:nvGrpSpPr>
        <p:grpSpPr>
          <a:xfrm>
            <a:off x="16598899" y="9766300"/>
            <a:ext cx="7330997" cy="3489089"/>
            <a:chOff x="0" y="0"/>
            <a:chExt cx="7330995" cy="3489088"/>
          </a:xfrm>
        </p:grpSpPr>
        <p:sp>
          <p:nvSpPr>
            <p:cNvPr id="233" name="Rectangle"/>
            <p:cNvSpPr/>
            <p:nvPr/>
          </p:nvSpPr>
          <p:spPr>
            <a:xfrm>
              <a:off x="-1" y="0"/>
              <a:ext cx="7330997" cy="3489089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1600"/>
                </a:spcBef>
                <a:defRPr sz="29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34" name="Initialize…"/>
            <p:cNvSpPr txBox="1"/>
            <p:nvPr/>
          </p:nvSpPr>
          <p:spPr>
            <a:xfrm>
              <a:off x="6349" y="6350"/>
              <a:ext cx="7318297" cy="34763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lvl="4" algn="l">
                <a:spcBef>
                  <a:spcPts val="5900"/>
                </a:spcBef>
                <a:defRPr b="1" sz="29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Initialize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14:m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</m:oMath>
              </a14:m>
            </a:p>
            <a:p>
              <a:pPr lvl="4" algn="l">
                <a:spcBef>
                  <a:spcPts val="1600"/>
                </a:spcBef>
                <a:defRPr b="1" sz="29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until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solution found:</a:t>
              </a:r>
            </a:p>
            <a:p>
              <a:pPr lvl="6" algn="l">
                <a:spcBef>
                  <a:spcPts val="1600"/>
                </a:spcBef>
                <a:defRPr sz="29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    Perform </a:t>
              </a:r>
              <a:r>
                <a:rPr b="1">
                  <a:latin typeface="+mj-lt"/>
                  <a:ea typeface="+mj-ea"/>
                  <a:cs typeface="+mj-cs"/>
                  <a:sym typeface="Helvetica Neue"/>
                </a:rPr>
                <a:t>branch &amp; bound</a:t>
              </a:r>
              <a:r>
                <a:t> using </a:t>
              </a:r>
              <a14:m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</m:oMath>
              </a14:m>
            </a:p>
            <a:p>
              <a:pPr lvl="7" algn="l">
                <a:spcBef>
                  <a:spcPts val="1600"/>
                </a:spcBef>
                <a:defRPr sz="29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    </a:t>
              </a:r>
              <a:r>
                <a:rPr b="1">
                  <a:latin typeface="+mj-lt"/>
                  <a:ea typeface="+mj-ea"/>
                  <a:cs typeface="+mj-cs"/>
                  <a:sym typeface="Helvetica Neue"/>
                </a:rPr>
                <a:t>Increase</a:t>
              </a:r>
              <a:r>
                <a:t> </a:t>
              </a:r>
              <a14:m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</m:oMath>
              </a14:m>
              <a:endParaRPr sz="3302"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nnection Line"/>
          <p:cNvSpPr/>
          <p:nvPr/>
        </p:nvSpPr>
        <p:spPr>
          <a:xfrm>
            <a:off x="14061055" y="4299269"/>
            <a:ext cx="407902" cy="10117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38" name="Equation"/>
          <p:cNvSpPr txBox="1"/>
          <p:nvPr/>
        </p:nvSpPr>
        <p:spPr>
          <a:xfrm>
            <a:off x="11790409" y="3128592"/>
            <a:ext cx="118568" cy="21031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8</m:t>
                  </m:r>
                </m:oMath>
              </m:oMathPara>
            </a14:m>
            <a:endParaRPr sz="2400">
              <a:solidFill>
                <a:srgbClr val="5E5E5E"/>
              </a:solidFill>
            </a:endParaRPr>
          </a:p>
        </p:txBody>
      </p:sp>
      <p:grpSp>
        <p:nvGrpSpPr>
          <p:cNvPr id="241" name="s"/>
          <p:cNvGrpSpPr/>
          <p:nvPr/>
        </p:nvGrpSpPr>
        <p:grpSpPr>
          <a:xfrm>
            <a:off x="12484333" y="2710140"/>
            <a:ext cx="331921" cy="330975"/>
            <a:chOff x="0" y="0"/>
            <a:chExt cx="331920" cy="330974"/>
          </a:xfrm>
        </p:grpSpPr>
        <p:sp>
          <p:nvSpPr>
            <p:cNvPr id="239" name="Circle"/>
            <p:cNvSpPr/>
            <p:nvPr/>
          </p:nvSpPr>
          <p:spPr>
            <a:xfrm>
              <a:off x="-1" y="-1"/>
              <a:ext cx="331922" cy="330976"/>
            </a:xfrm>
            <a:prstGeom prst="ellipse">
              <a:avLst/>
            </a:prstGeom>
            <a:solidFill>
              <a:srgbClr val="89FA4E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40" name="s"/>
            <p:cNvSpPr txBox="1"/>
            <p:nvPr/>
          </p:nvSpPr>
          <p:spPr>
            <a:xfrm>
              <a:off x="54958" y="29101"/>
              <a:ext cx="222004" cy="272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s</a:t>
              </a:r>
            </a:p>
          </p:txBody>
        </p:sp>
      </p:grpSp>
      <p:grpSp>
        <p:nvGrpSpPr>
          <p:cNvPr id="244" name="x"/>
          <p:cNvGrpSpPr/>
          <p:nvPr/>
        </p:nvGrpSpPr>
        <p:grpSpPr>
          <a:xfrm>
            <a:off x="13830808" y="3974331"/>
            <a:ext cx="331921" cy="330975"/>
            <a:chOff x="0" y="0"/>
            <a:chExt cx="331920" cy="330974"/>
          </a:xfrm>
        </p:grpSpPr>
        <p:sp>
          <p:nvSpPr>
            <p:cNvPr id="242" name="Circle"/>
            <p:cNvSpPr/>
            <p:nvPr/>
          </p:nvSpPr>
          <p:spPr>
            <a:xfrm>
              <a:off x="-1" y="-1"/>
              <a:ext cx="331922" cy="330976"/>
            </a:xfrm>
            <a:prstGeom prst="ellipse">
              <a:avLst/>
            </a:prstGeom>
            <a:solidFill>
              <a:srgbClr val="56C1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43" name="x"/>
            <p:cNvSpPr txBox="1"/>
            <p:nvPr/>
          </p:nvSpPr>
          <p:spPr>
            <a:xfrm>
              <a:off x="54958" y="29101"/>
              <a:ext cx="222004" cy="272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x</a:t>
              </a:r>
            </a:p>
          </p:txBody>
        </p:sp>
      </p:grpSp>
      <p:grpSp>
        <p:nvGrpSpPr>
          <p:cNvPr id="247" name="y"/>
          <p:cNvGrpSpPr/>
          <p:nvPr/>
        </p:nvGrpSpPr>
        <p:grpSpPr>
          <a:xfrm>
            <a:off x="13227457" y="5304852"/>
            <a:ext cx="331921" cy="330975"/>
            <a:chOff x="0" y="0"/>
            <a:chExt cx="331920" cy="330974"/>
          </a:xfrm>
        </p:grpSpPr>
        <p:sp>
          <p:nvSpPr>
            <p:cNvPr id="245" name="Circle"/>
            <p:cNvSpPr/>
            <p:nvPr/>
          </p:nvSpPr>
          <p:spPr>
            <a:xfrm>
              <a:off x="-1" y="-1"/>
              <a:ext cx="331922" cy="330976"/>
            </a:xfrm>
            <a:prstGeom prst="ellipse">
              <a:avLst/>
            </a:prstGeom>
            <a:solidFill>
              <a:srgbClr val="56C1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46" name="y"/>
            <p:cNvSpPr txBox="1"/>
            <p:nvPr/>
          </p:nvSpPr>
          <p:spPr>
            <a:xfrm>
              <a:off x="54958" y="29101"/>
              <a:ext cx="222004" cy="272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y</a:t>
              </a:r>
            </a:p>
          </p:txBody>
        </p:sp>
      </p:grpSp>
      <p:grpSp>
        <p:nvGrpSpPr>
          <p:cNvPr id="250" name="z"/>
          <p:cNvGrpSpPr/>
          <p:nvPr/>
        </p:nvGrpSpPr>
        <p:grpSpPr>
          <a:xfrm>
            <a:off x="14367239" y="5304852"/>
            <a:ext cx="331921" cy="330975"/>
            <a:chOff x="0" y="0"/>
            <a:chExt cx="331920" cy="330974"/>
          </a:xfrm>
        </p:grpSpPr>
        <p:sp>
          <p:nvSpPr>
            <p:cNvPr id="248" name="Circle"/>
            <p:cNvSpPr/>
            <p:nvPr/>
          </p:nvSpPr>
          <p:spPr>
            <a:xfrm>
              <a:off x="-1" y="-1"/>
              <a:ext cx="331922" cy="330976"/>
            </a:xfrm>
            <a:prstGeom prst="ellipse">
              <a:avLst/>
            </a:prstGeom>
            <a:solidFill>
              <a:srgbClr val="EE230C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49" name="z"/>
            <p:cNvSpPr txBox="1"/>
            <p:nvPr/>
          </p:nvSpPr>
          <p:spPr>
            <a:xfrm>
              <a:off x="54958" y="29101"/>
              <a:ext cx="222004" cy="272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z</a:t>
              </a:r>
            </a:p>
          </p:txBody>
        </p:sp>
      </p:grpSp>
      <p:grpSp>
        <p:nvGrpSpPr>
          <p:cNvPr id="253" name="a"/>
          <p:cNvGrpSpPr/>
          <p:nvPr/>
        </p:nvGrpSpPr>
        <p:grpSpPr>
          <a:xfrm>
            <a:off x="11093247" y="3976828"/>
            <a:ext cx="331921" cy="330975"/>
            <a:chOff x="0" y="0"/>
            <a:chExt cx="331920" cy="330974"/>
          </a:xfrm>
        </p:grpSpPr>
        <p:sp>
          <p:nvSpPr>
            <p:cNvPr id="251" name="Circle"/>
            <p:cNvSpPr/>
            <p:nvPr/>
          </p:nvSpPr>
          <p:spPr>
            <a:xfrm>
              <a:off x="-1" y="-1"/>
              <a:ext cx="331922" cy="330976"/>
            </a:xfrm>
            <a:prstGeom prst="ellipse">
              <a:avLst/>
            </a:prstGeom>
            <a:solidFill>
              <a:srgbClr val="56C1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52" name="a"/>
            <p:cNvSpPr txBox="1"/>
            <p:nvPr/>
          </p:nvSpPr>
          <p:spPr>
            <a:xfrm>
              <a:off x="54958" y="29101"/>
              <a:ext cx="222004" cy="272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a</a:t>
              </a:r>
            </a:p>
          </p:txBody>
        </p:sp>
      </p:grpSp>
      <p:grpSp>
        <p:nvGrpSpPr>
          <p:cNvPr id="256" name="b"/>
          <p:cNvGrpSpPr/>
          <p:nvPr/>
        </p:nvGrpSpPr>
        <p:grpSpPr>
          <a:xfrm>
            <a:off x="10489896" y="5307350"/>
            <a:ext cx="331921" cy="330975"/>
            <a:chOff x="0" y="0"/>
            <a:chExt cx="331920" cy="330974"/>
          </a:xfrm>
        </p:grpSpPr>
        <p:sp>
          <p:nvSpPr>
            <p:cNvPr id="254" name="Circle"/>
            <p:cNvSpPr/>
            <p:nvPr/>
          </p:nvSpPr>
          <p:spPr>
            <a:xfrm>
              <a:off x="-1" y="-1"/>
              <a:ext cx="331922" cy="330976"/>
            </a:xfrm>
            <a:prstGeom prst="ellipse">
              <a:avLst/>
            </a:prstGeom>
            <a:solidFill>
              <a:srgbClr val="56C1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55" name="b"/>
            <p:cNvSpPr txBox="1"/>
            <p:nvPr/>
          </p:nvSpPr>
          <p:spPr>
            <a:xfrm>
              <a:off x="54958" y="29101"/>
              <a:ext cx="222004" cy="272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b</a:t>
              </a:r>
            </a:p>
          </p:txBody>
        </p:sp>
      </p:grpSp>
      <p:grpSp>
        <p:nvGrpSpPr>
          <p:cNvPr id="259" name="c"/>
          <p:cNvGrpSpPr/>
          <p:nvPr/>
        </p:nvGrpSpPr>
        <p:grpSpPr>
          <a:xfrm>
            <a:off x="11629679" y="5307350"/>
            <a:ext cx="331921" cy="330975"/>
            <a:chOff x="0" y="0"/>
            <a:chExt cx="331920" cy="330974"/>
          </a:xfrm>
        </p:grpSpPr>
        <p:sp>
          <p:nvSpPr>
            <p:cNvPr id="257" name="Circle"/>
            <p:cNvSpPr/>
            <p:nvPr/>
          </p:nvSpPr>
          <p:spPr>
            <a:xfrm>
              <a:off x="-1" y="-1"/>
              <a:ext cx="331922" cy="330976"/>
            </a:xfrm>
            <a:prstGeom prst="ellipse">
              <a:avLst/>
            </a:prstGeom>
            <a:solidFill>
              <a:srgbClr val="EE230C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258" name="c"/>
            <p:cNvSpPr txBox="1"/>
            <p:nvPr/>
          </p:nvSpPr>
          <p:spPr>
            <a:xfrm>
              <a:off x="54958" y="29101"/>
              <a:ext cx="222004" cy="272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18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/>
              <a:r>
                <a:t>c</a:t>
              </a:r>
            </a:p>
          </p:txBody>
        </p:sp>
      </p:grpSp>
      <p:sp>
        <p:nvSpPr>
          <p:cNvPr id="278" name="Connection Line"/>
          <p:cNvSpPr/>
          <p:nvPr/>
        </p:nvSpPr>
        <p:spPr>
          <a:xfrm>
            <a:off x="13464401" y="4296273"/>
            <a:ext cx="461420" cy="10175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79" name="Connection Line"/>
          <p:cNvSpPr/>
          <p:nvPr/>
        </p:nvSpPr>
        <p:spPr>
          <a:xfrm>
            <a:off x="11323494" y="4301767"/>
            <a:ext cx="407903" cy="10117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80" name="Connection Line"/>
          <p:cNvSpPr/>
          <p:nvPr/>
        </p:nvSpPr>
        <p:spPr>
          <a:xfrm>
            <a:off x="12775692" y="2993363"/>
            <a:ext cx="1095621" cy="1028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81" name="Connection Line"/>
          <p:cNvSpPr/>
          <p:nvPr/>
        </p:nvSpPr>
        <p:spPr>
          <a:xfrm>
            <a:off x="10726840" y="4298771"/>
            <a:ext cx="461421" cy="10175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82" name="Connection Line"/>
          <p:cNvSpPr/>
          <p:nvPr/>
        </p:nvSpPr>
        <p:spPr>
          <a:xfrm>
            <a:off x="11386389" y="2991504"/>
            <a:ext cx="1136649" cy="1035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65" name="Equation"/>
          <p:cNvSpPr txBox="1"/>
          <p:nvPr/>
        </p:nvSpPr>
        <p:spPr>
          <a:xfrm>
            <a:off x="14472100" y="4678157"/>
            <a:ext cx="140513" cy="2060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4</m:t>
                  </m:r>
                </m:oMath>
              </m:oMathPara>
            </a14:m>
            <a:endParaRPr sz="2400">
              <a:solidFill>
                <a:srgbClr val="5E5E5E"/>
              </a:solidFill>
            </a:endParaRPr>
          </a:p>
        </p:txBody>
      </p:sp>
      <p:sp>
        <p:nvSpPr>
          <p:cNvPr id="266" name="Equation"/>
          <p:cNvSpPr txBox="1"/>
          <p:nvPr/>
        </p:nvSpPr>
        <p:spPr>
          <a:xfrm>
            <a:off x="13300795" y="3126865"/>
            <a:ext cx="130760" cy="21275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9</m:t>
                  </m:r>
                </m:oMath>
              </m:oMathPara>
            </a14:m>
            <a:endParaRPr sz="2400">
              <a:solidFill>
                <a:srgbClr val="5E5E5E"/>
              </a:solidFill>
            </a:endParaRPr>
          </a:p>
        </p:txBody>
      </p:sp>
      <p:sp>
        <p:nvSpPr>
          <p:cNvPr id="267" name="Equation"/>
          <p:cNvSpPr txBox="1"/>
          <p:nvPr/>
        </p:nvSpPr>
        <p:spPr>
          <a:xfrm>
            <a:off x="10563235" y="4679453"/>
            <a:ext cx="130761" cy="20421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7</m:t>
                  </m:r>
                </m:oMath>
              </m:oMathPara>
            </a14:m>
            <a:endParaRPr sz="2400">
              <a:solidFill>
                <a:srgbClr val="5E5E5E"/>
              </a:solidFill>
            </a:endParaRPr>
          </a:p>
        </p:txBody>
      </p:sp>
      <p:sp>
        <p:nvSpPr>
          <p:cNvPr id="268" name="Equation"/>
          <p:cNvSpPr txBox="1"/>
          <p:nvPr/>
        </p:nvSpPr>
        <p:spPr>
          <a:xfrm>
            <a:off x="11703017" y="4679453"/>
            <a:ext cx="130760" cy="20421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7</m:t>
                  </m:r>
                </m:oMath>
              </m:oMathPara>
            </a14:m>
            <a:endParaRPr sz="2400">
              <a:solidFill>
                <a:srgbClr val="5E5E5E"/>
              </a:solidFill>
            </a:endParaRPr>
          </a:p>
        </p:txBody>
      </p:sp>
      <p:sp>
        <p:nvSpPr>
          <p:cNvPr id="269" name="Equation"/>
          <p:cNvSpPr txBox="1"/>
          <p:nvPr/>
        </p:nvSpPr>
        <p:spPr>
          <a:xfrm>
            <a:off x="13300795" y="4673408"/>
            <a:ext cx="130760" cy="21275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5E5E5E"/>
                      </a:solidFill>
                      <a:latin typeface="Cambria Math" panose="02040503050406030204" pitchFamily="18" charset="0"/>
                    </a:rPr>
                    <m:t>9</m:t>
                  </m:r>
                </m:oMath>
              </m:oMathPara>
            </a14:m>
            <a:endParaRPr sz="2400">
              <a:solidFill>
                <a:srgbClr val="5E5E5E"/>
              </a:solidFill>
            </a:endParaRPr>
          </a:p>
        </p:txBody>
      </p:sp>
      <p:sp>
        <p:nvSpPr>
          <p:cNvPr id="270" name="10"/>
          <p:cNvSpPr txBox="1"/>
          <p:nvPr/>
        </p:nvSpPr>
        <p:spPr>
          <a:xfrm>
            <a:off x="12689957" y="2373602"/>
            <a:ext cx="494512" cy="502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271" name="4"/>
          <p:cNvSpPr txBox="1"/>
          <p:nvPr/>
        </p:nvSpPr>
        <p:spPr>
          <a:xfrm>
            <a:off x="14042961" y="3579621"/>
            <a:ext cx="325044" cy="5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272" name="7"/>
          <p:cNvSpPr txBox="1"/>
          <p:nvPr/>
        </p:nvSpPr>
        <p:spPr>
          <a:xfrm>
            <a:off x="10849902" y="3579621"/>
            <a:ext cx="325043" cy="5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7</a:t>
            </a:r>
          </a:p>
        </p:txBody>
      </p:sp>
      <p:sp>
        <p:nvSpPr>
          <p:cNvPr id="273" name="0"/>
          <p:cNvSpPr txBox="1"/>
          <p:nvPr/>
        </p:nvSpPr>
        <p:spPr>
          <a:xfrm>
            <a:off x="14647222" y="5489078"/>
            <a:ext cx="325044" cy="5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274" name="0"/>
          <p:cNvSpPr txBox="1"/>
          <p:nvPr/>
        </p:nvSpPr>
        <p:spPr>
          <a:xfrm>
            <a:off x="11860507" y="5489078"/>
            <a:ext cx="325043" cy="5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275" name="12"/>
          <p:cNvSpPr txBox="1"/>
          <p:nvPr/>
        </p:nvSpPr>
        <p:spPr>
          <a:xfrm>
            <a:off x="10118239" y="5489078"/>
            <a:ext cx="494513" cy="5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12</a:t>
            </a:r>
          </a:p>
        </p:txBody>
      </p:sp>
      <p:sp>
        <p:nvSpPr>
          <p:cNvPr id="276" name="12"/>
          <p:cNvSpPr txBox="1"/>
          <p:nvPr/>
        </p:nvSpPr>
        <p:spPr>
          <a:xfrm>
            <a:off x="12828403" y="5489078"/>
            <a:ext cx="494513" cy="5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>
              <a:defRPr sz="2400">
                <a:solidFill>
                  <a:srgbClr val="FE9301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" name="Table 1-1"/>
          <p:cNvGraphicFramePr/>
          <p:nvPr/>
        </p:nvGraphicFramePr>
        <p:xfrm>
          <a:off x="2667000" y="2207111"/>
          <a:ext cx="19050000" cy="977212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186203"/>
                <a:gridCol w="3831510"/>
                <a:gridCol w="4046612"/>
                <a:gridCol w="3992837"/>
                <a:gridCol w="3992837"/>
              </a:tblGrid>
              <a:tr h="2558597">
                <a:tc>
                  <a:txBody>
                    <a:bodyPr/>
                    <a:lstStyle/>
                    <a:p>
                      <a:pPr indent="228600">
                        <a:defRPr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4400"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  <a:r>
                        <a:t>Heuristic</a:t>
                      </a:r>
                    </a:p>
                    <a:p>
                      <a:pPr defTabSz="914400">
                        <a:defRPr b="0" sz="4400"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  <a:r>
                        <a:t>Depth First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44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A*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44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 Branch &amp; Bound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44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IDA*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532935">
                <a:tc>
                  <a:txBody>
                    <a:bodyPr/>
                    <a:lstStyle/>
                    <a:p>
                      <a:pPr defTabSz="914400">
                        <a:defRPr sz="4400">
                          <a:sym typeface="Helvetica Neue Medium"/>
                        </a:defRPr>
                      </a:pPr>
                      <a:r>
                        <a:t>Space </a:t>
                      </a:r>
                    </a:p>
                    <a:p>
                      <a:pPr defTabSz="914400">
                        <a:defRPr sz="4400">
                          <a:sym typeface="Helvetica Neue Medium"/>
                        </a:defRPr>
                      </a:pPr>
                      <a:r>
                        <a:t>complexity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4400">
                          <a:solidFill>
                            <a:srgbClr val="C82506"/>
                          </a:solidFill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mb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44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b</a:t>
                      </a:r>
                      <a:r>
                        <a:rPr baseline="31999"/>
                        <a:t>m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4400">
                          <a:solidFill>
                            <a:srgbClr val="C82506"/>
                          </a:solidFill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mb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i="1" sz="4400">
                          <a:solidFill>
                            <a:srgbClr val="C82506"/>
                          </a:solidFill>
                          <a:sym typeface="Helvetica Neue Medium"/>
                        </a:rPr>
                        <a:t>O(mb)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53293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ym typeface="Helvetica Neue Medium"/>
                        </a:rPr>
                        <a:t>Time Complexity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44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b</a:t>
                      </a:r>
                      <a:r>
                        <a:rPr baseline="31999"/>
                        <a:t>m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44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b</a:t>
                      </a:r>
                      <a:r>
                        <a:rPr baseline="31999"/>
                        <a:t>m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i="1" sz="4400">
                          <a:sym typeface="Helvetica Neue Medium"/>
                        </a:defRPr>
                      </a:pPr>
                      <a:r>
                        <a:t>O</a:t>
                      </a:r>
                      <a:r>
                        <a:rPr i="0"/>
                        <a:t>(</a:t>
                      </a:r>
                      <a:r>
                        <a:t>b</a:t>
                      </a:r>
                      <a:r>
                        <a:rPr baseline="31999"/>
                        <a:t>m</a:t>
                      </a:r>
                      <a:r>
                        <a:rPr i="0"/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i="1" sz="3600">
                          <a:solidFill>
                            <a:srgbClr val="FE9301"/>
                          </a:solidFill>
                          <a:sym typeface="Helvetica Neue Medium"/>
                        </a:rPr>
                        <a:t>(depends on how bound increases)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955580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ym typeface="Helvetica Neue Medium"/>
                        </a:rPr>
                        <a:t>Heuristic Usage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ym typeface="Helvetica Neue Medium"/>
                        </a:rPr>
                        <a:t>Limited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4400">
                          <a:solidFill>
                            <a:srgbClr val="C82506"/>
                          </a:solidFill>
                          <a:sym typeface="Helvetica Neue Medium"/>
                        </a:defRPr>
                      </a:pPr>
                      <a:r>
                        <a:t>Optimal</a:t>
                      </a:r>
                      <a:br/>
                      <a:r>
                        <a:rPr sz="3600">
                          <a:solidFill>
                            <a:srgbClr val="929292"/>
                          </a:solidFill>
                        </a:rPr>
                        <a:t>(up to tie-breaking,</a:t>
                      </a:r>
                      <a:endParaRPr sz="3600">
                        <a:solidFill>
                          <a:srgbClr val="929292"/>
                        </a:solidFill>
                      </a:endParaRPr>
                    </a:p>
                    <a:p>
                      <a:pPr defTabSz="914400">
                        <a:defRPr sz="3600">
                          <a:solidFill>
                            <a:srgbClr val="929292"/>
                          </a:solidFill>
                          <a:sym typeface="Helvetica Neue Medium"/>
                        </a:defRPr>
                      </a:pPr>
                      <a:r>
                        <a:t>for consistent </a:t>
                      </a:r>
                      <a:r>
                        <a:rPr i="1"/>
                        <a:t>h</a:t>
                      </a:r>
                      <a:r>
                        <a:t>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4400">
                          <a:solidFill>
                            <a:srgbClr val="C82506"/>
                          </a:solidFill>
                          <a:sym typeface="Helvetica Neue Medium"/>
                        </a:defRPr>
                      </a:pPr>
                      <a:r>
                        <a:t>Optimal</a:t>
                      </a:r>
                      <a:br/>
                      <a:r>
                        <a:rPr sz="3600">
                          <a:solidFill>
                            <a:srgbClr val="929292"/>
                          </a:solidFill>
                        </a:rPr>
                        <a:t>(if bound </a:t>
                      </a:r>
                      <a:r>
                        <a:rPr i="1" sz="3600">
                          <a:solidFill>
                            <a:srgbClr val="929292"/>
                          </a:solidFill>
                        </a:rPr>
                        <a:t>low</a:t>
                      </a:r>
                      <a:r>
                        <a:rPr sz="3600">
                          <a:solidFill>
                            <a:srgbClr val="929292"/>
                          </a:solidFill>
                        </a:rPr>
                        <a:t> enough)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olidFill>
                            <a:srgbClr val="C82506"/>
                          </a:solidFill>
                          <a:sym typeface="Helvetica Neue Medium"/>
                        </a:rPr>
                        <a:t>Close to Optimal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1920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ym typeface="Helvetica Neue Medium"/>
                        </a:rPr>
                        <a:t>Optimal?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ym typeface="Helvetica Neue Medium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olidFill>
                            <a:srgbClr val="C82506"/>
                          </a:solidFill>
                          <a:sym typeface="Helvetica Neue Medium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4400">
                          <a:solidFill>
                            <a:srgbClr val="C82506"/>
                          </a:solidFill>
                          <a:sym typeface="Helvetica Neue Medium"/>
                        </a:defRPr>
                      </a:pPr>
                      <a:r>
                        <a:t>Yes</a:t>
                      </a:r>
                    </a:p>
                    <a:p>
                      <a:pPr defTabSz="914400">
                        <a:defRPr sz="3600">
                          <a:solidFill>
                            <a:srgbClr val="929292"/>
                          </a:solidFill>
                          <a:sym typeface="Helvetica Neue Medium"/>
                        </a:defRPr>
                      </a:pPr>
                      <a:r>
                        <a:t>(if bound </a:t>
                      </a:r>
                      <a:r>
                        <a:rPr i="1"/>
                        <a:t>high</a:t>
                      </a:r>
                      <a:r>
                        <a:t> enough)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4400">
                          <a:solidFill>
                            <a:srgbClr val="C82506"/>
                          </a:solidFill>
                          <a:sym typeface="Helvetica Neue Medium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ycle Pruning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Cycle Pruning</a:t>
            </a:r>
          </a:p>
        </p:txBody>
      </p:sp>
      <p:sp>
        <p:nvSpPr>
          <p:cNvPr id="289" name="Even on finite graphs, depth-first search may not be complete, because it can get trapped in a cycle.…"/>
          <p:cNvSpPr txBox="1"/>
          <p:nvPr>
            <p:ph type="body" sz="half" idx="1"/>
          </p:nvPr>
        </p:nvSpPr>
        <p:spPr>
          <a:xfrm>
            <a:off x="1567568" y="3416165"/>
            <a:ext cx="15125280" cy="8840393"/>
          </a:xfrm>
          <a:prstGeom prst="rect">
            <a:avLst/>
          </a:prstGeom>
        </p:spPr>
        <p:txBody>
          <a:bodyPr/>
          <a:lstStyle/>
          <a:p>
            <a:pPr/>
            <a:r>
              <a:t>Even on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finite graphs</a:t>
            </a:r>
            <a:r>
              <a:t>, depth-first search may not be complete, because it can get trapped in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cycle</a:t>
            </a:r>
            <a:r>
              <a:t>.</a:t>
            </a:r>
          </a:p>
          <a:p>
            <a:pPr/>
            <a:r>
              <a:t>A search algorithm can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prune</a:t>
            </a:r>
            <a:r>
              <a:t> any path that ends in a node already on the path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without missing an optimal solution</a:t>
            </a:r>
            <a:b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</a:br>
            <a:r>
              <a:t>(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Why?</a:t>
            </a:r>
            <a:r>
              <a:t>)</a:t>
            </a:r>
          </a:p>
        </p:txBody>
      </p:sp>
      <p:sp>
        <p:nvSpPr>
          <p:cNvPr id="290" name="Questions:…"/>
          <p:cNvSpPr txBox="1"/>
          <p:nvPr/>
        </p:nvSpPr>
        <p:spPr>
          <a:xfrm>
            <a:off x="17077588" y="2788277"/>
            <a:ext cx="7101492" cy="10096166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spAutoFit/>
          </a:bodyPr>
          <a:lstStyle/>
          <a:p>
            <a:pPr algn="l">
              <a:spcBef>
                <a:spcPts val="5900"/>
              </a:spcBef>
              <a:defRPr b="1" sz="4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Questions:</a:t>
            </a:r>
          </a:p>
          <a:p>
            <a:pPr marL="873125" indent="-873125" algn="l">
              <a:spcBef>
                <a:spcPts val="3600"/>
              </a:spcBef>
              <a:buSzPct val="100000"/>
              <a:buAutoNum type="arabicPeriod" startAt="1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depth-first search</a:t>
            </a:r>
            <a:r>
              <a:t> on with cycle pruning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complete</a:t>
            </a:r>
            <a:r>
              <a:t> for finite graphs?</a:t>
            </a:r>
          </a:p>
          <a:p>
            <a:pPr marL="873125" indent="-873125" algn="l">
              <a:spcBef>
                <a:spcPts val="2400"/>
              </a:spcBef>
              <a:buSzPct val="100000"/>
              <a:buAutoNum type="arabicPeriod" startAt="1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is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 complexity</a:t>
            </a:r>
            <a:r>
              <a:t> for cycle checking in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depth-first search</a:t>
            </a:r>
            <a:r>
              <a:t>?</a:t>
            </a:r>
          </a:p>
          <a:p>
            <a:pPr marL="873125" indent="-873125" algn="l">
              <a:spcBef>
                <a:spcPts val="2400"/>
              </a:spcBef>
              <a:buSzPct val="100000"/>
              <a:buAutoNum type="arabicPeriod" startAt="1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is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 complexity</a:t>
            </a:r>
            <a:r>
              <a:t> for cycle checking in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breadth-first search</a:t>
            </a:r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90" grpId="2"/>
      <p:bldP build="p" bldLvl="5" animBg="1" rev="0" advAuto="0" spid="28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Logistics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Logistics</a:t>
            </a:r>
          </a:p>
        </p:txBody>
      </p:sp>
      <p:sp>
        <p:nvSpPr>
          <p:cNvPr id="142" name="Assignment #1 was released last week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Assignment #1 was released last week</a:t>
            </a:r>
          </a:p>
          <a:p>
            <a:pPr lvl="2">
              <a:spcBef>
                <a:spcPts val="2400"/>
              </a:spcBef>
            </a:pPr>
            <a:r>
              <a:t>Available on Canvas</a:t>
            </a:r>
          </a:p>
          <a:p>
            <a:pPr lvl="2">
              <a:spcBef>
                <a:spcPts val="2400"/>
              </a:spcBef>
            </a:pPr>
            <a:r>
              <a:t>Due: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Thursday, September 25 at 11:59pm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ycle Pruning…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Cycle Pruning</a:t>
            </a:r>
          </a:p>
          <a:p>
            <a:pPr defTabSz="698300">
              <a:defRPr sz="9500"/>
            </a:pPr>
            <a:r>
              <a:t>Depth First Search</a:t>
            </a:r>
          </a:p>
        </p:txBody>
      </p:sp>
      <p:sp>
        <p:nvSpPr>
          <p:cNvPr id="295" name="Input: a graph; a set of start nodes; a   function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/>
          <a:p>
            <a:pPr marL="0" indent="0" defTabSz="747592">
              <a:spcBef>
                <a:spcPts val="3200"/>
              </a:spcBef>
              <a:buSzTx/>
              <a:buNone/>
              <a:defRPr b="1" sz="4000">
                <a:latin typeface="+mj-lt"/>
                <a:ea typeface="+mj-ea"/>
                <a:cs typeface="+mj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2" marL="0" indent="0" defTabSz="747592">
              <a:spcBef>
                <a:spcPts val="2100"/>
              </a:spcBef>
              <a:buSzTx/>
              <a:buNone/>
              <a:defRPr sz="48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4528"/>
            </a:b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while</a:t>
            </a: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select</a:t>
            </a:r>
            <a:r>
              <a:rPr sz="4000"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sz="4000">
                <a:solidFill>
                  <a:srgbClr val="C82506"/>
                </a:solidFill>
                <a:latin typeface="+mj-lt"/>
                <a:ea typeface="+mj-ea"/>
                <a:cs typeface="+mj-cs"/>
                <a:sym typeface="Helvetica Neue"/>
              </a:rPr>
              <a:t>the newest</a:t>
            </a:r>
            <a:r>
              <a:rPr sz="4000">
                <a:latin typeface="+mj-lt"/>
                <a:ea typeface="+mj-ea"/>
                <a:cs typeface="+mj-cs"/>
                <a:sym typeface="Helvetica Neue"/>
              </a:rPr>
              <a:t> path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000">
                <a:latin typeface="+mj-lt"/>
                <a:ea typeface="+mj-ea"/>
                <a:cs typeface="+mj-cs"/>
                <a:sym typeface="Helvetica Neue"/>
              </a:rPr>
              <a:t> from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528"/>
            </a:br>
            <a:r>
              <a:rPr i="1" sz="4000">
                <a:latin typeface="+mj-lt"/>
                <a:ea typeface="+mj-ea"/>
                <a:cs typeface="+mj-cs"/>
                <a:sym typeface="Helvetica Neue"/>
              </a:rPr>
              <a:t>   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remove</a:t>
            </a:r>
            <a:r>
              <a:rPr i="1" sz="4000">
                <a:latin typeface="+mj-lt"/>
                <a:ea typeface="+mj-ea"/>
                <a:cs typeface="+mj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528"/>
            </a:br>
            <a:r>
              <a:rPr i="1" sz="4000">
                <a:latin typeface="+mj-lt"/>
                <a:ea typeface="+mj-ea"/>
                <a:cs typeface="+mj-cs"/>
                <a:sym typeface="Helvetica Neue"/>
              </a:rPr>
              <a:t>   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if </a:t>
            </a:r>
            <a14:m>
              <m:oMath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  <a:r>
              <a:rPr i="1" sz="4000">
                <a:latin typeface="+mj-lt"/>
                <a:ea typeface="+mj-ea"/>
                <a:cs typeface="+mj-cs"/>
                <a:sym typeface="Helvetica Neue"/>
              </a:rPr>
              <a:t> </a:t>
            </a: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for all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if</a:t>
            </a: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return</a:t>
            </a: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4528"/>
            </a:b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for</a:t>
            </a: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each</a:t>
            </a: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</a:t>
            </a: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add</a:t>
            </a:r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528"/>
            </a:br>
            <a:r>
              <a:rPr b="1" sz="4000">
                <a:latin typeface="+mj-lt"/>
                <a:ea typeface="+mj-ea"/>
                <a:cs typeface="+mj-cs"/>
                <a:sym typeface="Helvetica Neue"/>
              </a:rPr>
              <a:t>end while</a:t>
            </a:r>
            <a:endParaRPr sz="4528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Exploiting Search Direction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Exploiting Search Direction</a:t>
            </a:r>
          </a:p>
        </p:txBody>
      </p:sp>
      <p:sp>
        <p:nvSpPr>
          <p:cNvPr id="298" name="When we care about finding the path to a known goal node, we can search forward, but we can often search backward…"/>
          <p:cNvSpPr txBox="1"/>
          <p:nvPr>
            <p:ph type="body" sz="half" idx="1"/>
          </p:nvPr>
        </p:nvSpPr>
        <p:spPr>
          <a:xfrm>
            <a:off x="4387452" y="3643312"/>
            <a:ext cx="12878673" cy="8840393"/>
          </a:xfrm>
          <a:prstGeom prst="rect">
            <a:avLst/>
          </a:prstGeom>
        </p:spPr>
        <p:txBody>
          <a:bodyPr/>
          <a:lstStyle/>
          <a:p>
            <a:pPr marL="574515" indent="-574515" defTabSz="772239">
              <a:spcBef>
                <a:spcPts val="3300"/>
              </a:spcBef>
              <a:defRPr sz="4100"/>
            </a:pPr>
            <a:r>
              <a:t>When we care about finding the path to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known</a:t>
            </a:r>
            <a:r>
              <a:t> goal node, we can search forward, but we can often search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backward</a:t>
            </a:r>
          </a:p>
          <a:p>
            <a:pPr marL="574515" indent="-574515" defTabSz="772239">
              <a:spcBef>
                <a:spcPts val="3300"/>
              </a:spcBef>
              <a:defRPr sz="4100"/>
            </a:pPr>
            <a:r>
              <a:t>Given a search graph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known</a:t>
            </a:r>
            <a:r>
              <a:t> goal node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, and set of start nodes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, can construct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reverse search problem</a:t>
            </a:r>
            <a:r>
              <a:t>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p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p>
                </m:sSup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:</a:t>
            </a:r>
          </a:p>
          <a:p>
            <a:pPr lvl="2" marL="2014536" indent="-820737" defTabSz="772239">
              <a:spcBef>
                <a:spcPts val="2200"/>
              </a:spcBef>
              <a:buSzPct val="100000"/>
              <a:buAutoNum type="arabicPeriod" startAt="1"/>
              <a:defRPr sz="4100"/>
            </a:pPr>
            <a:r>
              <a:t>Designate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as the start node</a:t>
            </a:r>
          </a:p>
          <a:p>
            <a:pPr lvl="2" marL="1968194" indent="-774394" defTabSz="772239">
              <a:spcBef>
                <a:spcPts val="2200"/>
              </a:spcBef>
              <a:buSzPct val="100000"/>
              <a:buAutoNum type="arabicPeriod" startAt="1"/>
              <a:defRPr sz="50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sSup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p>
                  </m:sSup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d>
                    <m:dPr>
                      <m:ctrl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egChr m:val="{"/>
                      <m:endChr m:val="}"/>
                    </m:dPr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⟨</m:t>
                      </m:r>
                      <m:sSub>
                        <m:e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⟩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∣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⟨</m:t>
                      </m:r>
                      <m:sSub>
                        <m:e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5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⟩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</m:d>
                </m:oMath>
              </m:oMathPara>
            </a14:m>
            <a:endParaRPr sz="4100"/>
          </a:p>
          <a:p>
            <a:pPr lvl="2" marL="1968194" indent="-774394" defTabSz="772239">
              <a:spcBef>
                <a:spcPts val="2200"/>
              </a:spcBef>
              <a:buSzPct val="100000"/>
              <a:buAutoNum type="arabicPeriod" startAt="1"/>
              <a:defRPr sz="50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sSup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e>
                  <m:sup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p>
                </m:sSup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rPr sz="4100">
                <a:latin typeface="Helvetica Neue Light"/>
                <a:ea typeface="Helvetica Neue Light"/>
                <a:cs typeface="Helvetica Neue Light"/>
                <a:sym typeface="Helvetica Neue Light"/>
              </a:rPr>
              <a:t> if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br>
              <a:rPr sz="4717"/>
            </a:br>
            <a:r>
              <a:rPr sz="4100">
                <a:latin typeface="Helvetica Neue Light"/>
                <a:ea typeface="Helvetica Neue Light"/>
                <a:cs typeface="Helvetica Neue Light"/>
                <a:sym typeface="Helvetica Neue Light"/>
              </a:rPr>
              <a:t>(i.e., if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100">
                <a:latin typeface="Helvetica Neue Light"/>
                <a:ea typeface="Helvetica Neue Light"/>
                <a:cs typeface="Helvetica Neue Light"/>
                <a:sym typeface="Helvetica Neue Light"/>
              </a:rPr>
              <a:t> is a start node of the original problem)</a:t>
            </a:r>
            <a:endParaRPr sz="4717"/>
          </a:p>
        </p:txBody>
      </p:sp>
      <p:sp>
        <p:nvSpPr>
          <p:cNvPr id="299" name="Questions:…"/>
          <p:cNvSpPr txBox="1"/>
          <p:nvPr/>
        </p:nvSpPr>
        <p:spPr>
          <a:xfrm>
            <a:off x="16849720" y="8501698"/>
            <a:ext cx="7154399" cy="2429328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5900"/>
              </a:spcBef>
              <a:defRPr b="1" sz="3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Questions:</a:t>
            </a:r>
          </a:p>
          <a:p>
            <a:pPr marL="873125" indent="-873125" algn="l">
              <a:spcBef>
                <a:spcPts val="2400"/>
              </a:spcBef>
              <a:buSzPct val="100000"/>
              <a:buAutoNum type="arabicPeriod" startAt="1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When is this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useful</a:t>
            </a:r>
            <a:r>
              <a:t>?</a:t>
            </a:r>
          </a:p>
          <a:p>
            <a:pPr marL="873125" indent="-873125" algn="l">
              <a:spcBef>
                <a:spcPts val="1200"/>
              </a:spcBef>
              <a:buSzPct val="100000"/>
              <a:buAutoNum type="arabicPeriod" startAt="1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When is this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infeasible</a:t>
            </a:r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99" grpId="2"/>
      <p:bldP build="p" bldLvl="5" animBg="1" rev="0" advAuto="0" spid="29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Reverse Search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Reverse Search</a:t>
            </a:r>
          </a:p>
        </p:txBody>
      </p:sp>
      <p:sp>
        <p:nvSpPr>
          <p:cNvPr id="302" name="Definitions:…"/>
          <p:cNvSpPr txBox="1"/>
          <p:nvPr>
            <p:ph type="body" idx="1"/>
          </p:nvPr>
        </p:nvSpPr>
        <p:spPr>
          <a:xfrm>
            <a:off x="2667000" y="3643312"/>
            <a:ext cx="19050000" cy="884039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Definitions:</a:t>
            </a:r>
          </a:p>
          <a:p>
            <a:pPr marL="873125" indent="-873125">
              <a:buSzPct val="100000"/>
              <a:buAutoNum type="arabicPeriod" startAt="1"/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Forward branch factor: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Maximum number of </a:t>
            </a:r>
            <a:r>
              <a:rPr>
                <a:solidFill>
                  <a:srgbClr val="C82506"/>
                </a:solidFill>
              </a:rPr>
              <a:t>outgoing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neighbours</a:t>
            </a:r>
            <a:b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Notation: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>
              <a:spcBef>
                <a:spcPts val="2400"/>
              </a:spcBef>
            </a:pPr>
            <a:r>
              <a:t>Time complexity of forward search: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53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53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marL="873125" indent="-873125">
              <a:buSzPct val="100000"/>
              <a:buAutoNum type="arabicPeriod" startAt="1"/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Reverse branch factor: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Maximum number of </a:t>
            </a:r>
            <a:r>
              <a:rPr>
                <a:solidFill>
                  <a:srgbClr val="C82506"/>
                </a:solidFill>
              </a:rPr>
              <a:t>incoming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neighbours</a:t>
            </a:r>
            <a:b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Notation: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>
              <a:spcBef>
                <a:spcPts val="2400"/>
              </a:spcBef>
            </a:pPr>
            <a:r>
              <a:t>Time complexity of reverse search: </a:t>
            </a:r>
            <a14:m>
              <m:oMath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53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p>
                    <m:r>
                      <a:rPr xmlns:a="http://schemas.openxmlformats.org/drawingml/2006/main" sz="5300" i="1">
                        <a:solidFill>
                          <a:srgbClr val="C82505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53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marL="0" indent="0">
              <a:buSzTx/>
              <a:buNone/>
            </a:pPr>
            <a:r>
              <a:t>When the reverse branch factor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smaller</a:t>
            </a:r>
            <a:r>
              <a:t> than the forward branch factor, reverse search is more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time-efficient</a:t>
            </a:r>
            <a:r>
              <a:t>.</a:t>
            </a:r>
          </a:p>
        </p:txBody>
      </p:sp>
      <p:grpSp>
        <p:nvGrpSpPr>
          <p:cNvPr id="307" name="Group"/>
          <p:cNvGrpSpPr/>
          <p:nvPr/>
        </p:nvGrpSpPr>
        <p:grpSpPr>
          <a:xfrm>
            <a:off x="19999886" y="2717199"/>
            <a:ext cx="3395485" cy="3122651"/>
            <a:chOff x="0" y="0"/>
            <a:chExt cx="3395484" cy="3122649"/>
          </a:xfrm>
        </p:grpSpPr>
        <p:sp>
          <p:nvSpPr>
            <p:cNvPr id="303" name="Circle"/>
            <p:cNvSpPr/>
            <p:nvPr/>
          </p:nvSpPr>
          <p:spPr>
            <a:xfrm>
              <a:off x="1092262" y="1852647"/>
              <a:ext cx="1270003" cy="1270003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4" name="Connection Line"/>
            <p:cNvSpPr/>
            <p:nvPr/>
          </p:nvSpPr>
          <p:spPr>
            <a:xfrm flipV="1">
              <a:off x="2145695" y="583262"/>
              <a:ext cx="1249790" cy="1426718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05" name="Connection Line"/>
            <p:cNvSpPr/>
            <p:nvPr/>
          </p:nvSpPr>
          <p:spPr>
            <a:xfrm flipH="1" flipV="1">
              <a:off x="0" y="730865"/>
              <a:ext cx="1282071" cy="1303983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06" name="Connection Line"/>
            <p:cNvSpPr/>
            <p:nvPr/>
          </p:nvSpPr>
          <p:spPr>
            <a:xfrm flipV="1">
              <a:off x="1727587" y="-1"/>
              <a:ext cx="952" cy="1852651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10" name="A blue node with three outgoing edges"/>
          <p:cNvGrpSpPr/>
          <p:nvPr/>
        </p:nvGrpSpPr>
        <p:grpSpPr>
          <a:xfrm>
            <a:off x="19954605" y="5941447"/>
            <a:ext cx="3488529" cy="188292"/>
            <a:chOff x="0" y="0"/>
            <a:chExt cx="3488528" cy="188291"/>
          </a:xfrm>
        </p:grpSpPr>
        <p:sp>
          <p:nvSpPr>
            <p:cNvPr id="308" name="Rectangle"/>
            <p:cNvSpPr/>
            <p:nvPr/>
          </p:nvSpPr>
          <p:spPr>
            <a:xfrm>
              <a:off x="0" y="0"/>
              <a:ext cx="3488529" cy="188292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6" tIns="71436" rIns="71436" bIns="71436" numCol="1" anchor="t">
              <a:normAutofit fontScale="100000" lnSpcReduction="0"/>
            </a:bodyPr>
            <a:lstStyle/>
            <a:p>
              <a:pPr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09" name="A blue node with three outgoing edges"/>
            <p:cNvSpPr txBox="1"/>
            <p:nvPr/>
          </p:nvSpPr>
          <p:spPr>
            <a:xfrm>
              <a:off x="-1" y="-1"/>
              <a:ext cx="3488530" cy="188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A blue node with three outgoing edges</a:t>
              </a:r>
            </a:p>
          </p:txBody>
        </p:sp>
      </p:grpSp>
      <p:grpSp>
        <p:nvGrpSpPr>
          <p:cNvPr id="314" name="Group"/>
          <p:cNvGrpSpPr/>
          <p:nvPr/>
        </p:nvGrpSpPr>
        <p:grpSpPr>
          <a:xfrm>
            <a:off x="20963303" y="8416441"/>
            <a:ext cx="1500247" cy="2520438"/>
            <a:chOff x="0" y="0"/>
            <a:chExt cx="1500245" cy="2520437"/>
          </a:xfrm>
        </p:grpSpPr>
        <p:sp>
          <p:nvSpPr>
            <p:cNvPr id="311" name="Circle"/>
            <p:cNvSpPr/>
            <p:nvPr/>
          </p:nvSpPr>
          <p:spPr>
            <a:xfrm>
              <a:off x="57677" y="0"/>
              <a:ext cx="1270003" cy="12700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2" name="Connection Line"/>
            <p:cNvSpPr/>
            <p:nvPr/>
          </p:nvSpPr>
          <p:spPr>
            <a:xfrm>
              <a:off x="945262" y="1217787"/>
              <a:ext cx="554984" cy="1280508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13" name="Connection Line"/>
            <p:cNvSpPr/>
            <p:nvPr/>
          </p:nvSpPr>
          <p:spPr>
            <a:xfrm flipH="1">
              <a:off x="-1" y="1231191"/>
              <a:ext cx="473649" cy="1289247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17" name="A blue node with two incoming edges"/>
          <p:cNvGrpSpPr/>
          <p:nvPr/>
        </p:nvGrpSpPr>
        <p:grpSpPr>
          <a:xfrm>
            <a:off x="20903697" y="11060373"/>
            <a:ext cx="1618114" cy="188291"/>
            <a:chOff x="0" y="0"/>
            <a:chExt cx="1618113" cy="188289"/>
          </a:xfrm>
        </p:grpSpPr>
        <p:sp>
          <p:nvSpPr>
            <p:cNvPr id="315" name="Rectangle"/>
            <p:cNvSpPr/>
            <p:nvPr/>
          </p:nvSpPr>
          <p:spPr>
            <a:xfrm>
              <a:off x="0" y="0"/>
              <a:ext cx="1618113" cy="188290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6" tIns="71436" rIns="71436" bIns="71436" numCol="1" anchor="t">
              <a:normAutofit fontScale="100000" lnSpcReduction="0"/>
            </a:bodyPr>
            <a:lstStyle/>
            <a:p>
              <a:pPr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</a:p>
          </p:txBody>
        </p:sp>
        <p:sp>
          <p:nvSpPr>
            <p:cNvPr id="316" name="A blue node with two incoming edges"/>
            <p:cNvSpPr txBox="1"/>
            <p:nvPr/>
          </p:nvSpPr>
          <p:spPr>
            <a:xfrm>
              <a:off x="-1" y="0"/>
              <a:ext cx="1618115" cy="1882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>
                <a:defRPr b="1" sz="600">
                  <a:solidFill>
                    <a:srgbClr val="D6D5D5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pPr/>
              <a:r>
                <a:t>A blue node with two incoming edges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0" grpId="3"/>
      <p:bldP build="p" bldLvl="5" animBg="1" rev="0" advAuto="0" spid="302" grpId="1"/>
      <p:bldP build="whole" bldLvl="1" animBg="1" rev="0" advAuto="0" spid="307" grpId="2"/>
      <p:bldP build="whole" bldLvl="1" animBg="1" rev="0" advAuto="0" spid="317" grpId="5"/>
      <p:bldP build="whole" bldLvl="1" animBg="1" rev="0" advAuto="0" spid="314" grpId="4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Bidirectional Search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Bidirectional Search</a:t>
            </a:r>
          </a:p>
        </p:txBody>
      </p:sp>
      <p:sp>
        <p:nvSpPr>
          <p:cNvPr id="320" name="Idea: Search backward from from goal and forward from start simultaneously…"/>
          <p:cNvSpPr txBox="1"/>
          <p:nvPr>
            <p:ph type="body" sz="half" idx="1"/>
          </p:nvPr>
        </p:nvSpPr>
        <p:spPr>
          <a:xfrm>
            <a:off x="4387453" y="3643312"/>
            <a:ext cx="12083231" cy="8840393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Idea: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Search backward from from goal and forward from start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simultaneously</a:t>
            </a:r>
            <a:endParaRPr b="0"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/>
            <a:r>
              <a:t>Time complexity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exponential in path length</a:t>
            </a:r>
            <a:r>
              <a:t>, so exploring half the path length is an exponential improvement</a:t>
            </a:r>
          </a:p>
          <a:p>
            <a:pPr lvl="2">
              <a:spcBef>
                <a:spcPts val="2400"/>
              </a:spcBef>
            </a:pPr>
            <a:r>
              <a:t>Even though must explore half the path length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twice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/>
            <a:r>
              <a:t>Main problems:</a:t>
            </a:r>
          </a:p>
          <a:p>
            <a:pPr lvl="2">
              <a:spcBef>
                <a:spcPts val="2400"/>
              </a:spcBef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Guaranteeing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that the frontiers meet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2400"/>
              </a:spcBef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Checking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that the frontiers have met</a:t>
            </a:r>
          </a:p>
        </p:txBody>
      </p:sp>
      <p:sp>
        <p:nvSpPr>
          <p:cNvPr id="321" name="Questions:…"/>
          <p:cNvSpPr txBox="1"/>
          <p:nvPr/>
        </p:nvSpPr>
        <p:spPr>
          <a:xfrm>
            <a:off x="16664300" y="3652012"/>
            <a:ext cx="7101492" cy="8822992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5900"/>
              </a:spcBef>
              <a:defRPr b="1" sz="4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Questions:</a:t>
            </a:r>
          </a:p>
          <a:p>
            <a:pPr algn="l">
              <a:spcBef>
                <a:spcPts val="5900"/>
              </a:spcBef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bidirectional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combinations</a:t>
            </a:r>
            <a:r>
              <a:t> of search algorithm make sense?</a:t>
            </a:r>
          </a:p>
          <a:p>
            <a:pPr lvl="2" marL="1500187" indent="-611187" algn="l">
              <a:spcBef>
                <a:spcPts val="24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Breadth first + Breadth first?</a:t>
            </a:r>
          </a:p>
          <a:p>
            <a:pPr lvl="2" marL="1500187" indent="-611187" algn="l">
              <a:spcBef>
                <a:spcPts val="24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Depth first + </a:t>
            </a:r>
            <a:br/>
            <a:r>
              <a:t>Depth first?</a:t>
            </a:r>
          </a:p>
          <a:p>
            <a:pPr lvl="2" marL="1500187" indent="-611187" algn="l">
              <a:spcBef>
                <a:spcPts val="24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Breadth first + </a:t>
            </a:r>
            <a:br/>
            <a:r>
              <a:t>Depth first?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21" grpId="2"/>
      <p:bldP build="p" bldLvl="5" animBg="1" rev="0" advAuto="0" spid="32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ummary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324" name="A* uses consistent heuristics optimally (&quot;up to tie breaking&quot;)…"/>
          <p:cNvSpPr txBox="1"/>
          <p:nvPr>
            <p:ph type="body" idx="1"/>
          </p:nvPr>
        </p:nvSpPr>
        <p:spPr>
          <a:xfrm>
            <a:off x="2667000" y="3643312"/>
            <a:ext cx="15609094" cy="8840393"/>
          </a:xfrm>
          <a:prstGeom prst="rect">
            <a:avLst/>
          </a:prstGeom>
        </p:spPr>
        <p:txBody>
          <a:bodyPr/>
          <a:lstStyle/>
          <a:p>
            <a:pPr/>
            <a:r>
              <a:t>A* uses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consistent</a:t>
            </a:r>
            <a:r>
              <a:t> heuristics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optimally</a:t>
            </a:r>
            <a:r>
              <a:t> ("up to tie breaking")</a:t>
            </a:r>
          </a:p>
          <a:p>
            <a:pPr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Branch &amp; bound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combines the </a:t>
            </a:r>
            <a:r>
              <a:rPr>
                <a:solidFill>
                  <a:srgbClr val="C82506"/>
                </a:solidFill>
              </a:rPr>
              <a:t>optimality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guarantee and </a:t>
            </a:r>
            <a:r>
              <a:rPr>
                <a:solidFill>
                  <a:srgbClr val="C82506"/>
                </a:solidFill>
              </a:rPr>
              <a:t>heuristic efficiency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of A* with the space efficiency of depth-first search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IDA*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is an iterative-deepening version of branch &amp; bound that doesn't require that you get the initial bound "right"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2400"/>
              </a:spcBef>
            </a:pPr>
            <a:r>
              <a:t>But its time complexity can be significantly worse</a:t>
            </a:r>
          </a:p>
          <a:p>
            <a:pPr/>
            <a:r>
              <a:t>Tweaking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direction of search</a:t>
            </a:r>
            <a:r>
              <a:t> can yield efficiency gains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Example: Heaps in Python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Example: Heaps in Python</a:t>
            </a:r>
          </a:p>
        </p:txBody>
      </p:sp>
      <p:sp>
        <p:nvSpPr>
          <p:cNvPr id="145" name="Source: https://jrwright.info/introai/examples/fringe.py"/>
          <p:cNvSpPr txBox="1"/>
          <p:nvPr>
            <p:ph type="body" sz="quarter" idx="1"/>
          </p:nvPr>
        </p:nvSpPr>
        <p:spPr>
          <a:xfrm>
            <a:off x="4387453" y="12444558"/>
            <a:ext cx="15609094" cy="1158107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</a:pPr>
            <a:r>
              <a:t>Source: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https://jrwright.info/introai/examples/fringe.py</a:t>
            </a:r>
          </a:p>
        </p:txBody>
      </p:sp>
      <p:pic>
        <p:nvPicPr>
          <p:cNvPr id="14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04442" y="3047634"/>
            <a:ext cx="15375116" cy="92678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ap: Heuristics"/>
          <p:cNvSpPr txBox="1"/>
          <p:nvPr>
            <p:ph type="title"/>
          </p:nvPr>
        </p:nvSpPr>
        <p:spPr>
          <a:xfrm>
            <a:off x="2667000" y="357187"/>
            <a:ext cx="19050000" cy="3035301"/>
          </a:xfrm>
          <a:prstGeom prst="rect">
            <a:avLst/>
          </a:prstGeom>
        </p:spPr>
        <p:txBody>
          <a:bodyPr/>
          <a:lstStyle/>
          <a:p>
            <a:pPr/>
            <a:r>
              <a:t>Recap: Heuristics</a:t>
            </a:r>
          </a:p>
        </p:txBody>
      </p:sp>
      <p:sp>
        <p:nvSpPr>
          <p:cNvPr id="149" name="Definition: A heuristic function is admissible if   is always less than or equal to the actual cost of the cheapest path from   to any goal node.…"/>
          <p:cNvSpPr txBox="1"/>
          <p:nvPr>
            <p:ph type="body" sz="half" idx="1"/>
          </p:nvPr>
        </p:nvSpPr>
        <p:spPr>
          <a:xfrm>
            <a:off x="2850195" y="8956799"/>
            <a:ext cx="18683610" cy="4010034"/>
          </a:xfrm>
          <a:prstGeom prst="rect">
            <a:avLst/>
          </a:prstGeom>
          <a:solidFill>
            <a:srgbClr val="FAF7E9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spcBef>
                <a:spcPts val="1200"/>
              </a:spcBef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Definition:</a:t>
            </a:r>
            <a:br/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A heuristic function is </a:t>
            </a:r>
            <a:r>
              <a:rPr b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admissible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if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is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always less than or equal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to the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actual cost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of the cheapest path from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to any goal node.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1200"/>
              </a:spcBef>
            </a:pPr>
            <a:r>
              <a:t>i.e.,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lower bound</a:t>
            </a:r>
            <a:r>
              <a:t> on </a:t>
            </a:r>
            <a14:m>
              <m:oMath>
                <m:r>
                  <m:rPr>
                    <m:nor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cost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for any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 node</a:t>
            </a:r>
            <a:r>
              <a:t>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endParaRPr sz="5000"/>
          </a:p>
        </p:txBody>
      </p:sp>
      <p:grpSp>
        <p:nvGrpSpPr>
          <p:cNvPr id="152" name="Definition: A heuristic function is a function   that returns a non-negative estimate of the cost of the cheapest path from node   to some goal node.…"/>
          <p:cNvGrpSpPr/>
          <p:nvPr/>
        </p:nvGrpSpPr>
        <p:grpSpPr>
          <a:xfrm>
            <a:off x="3676216" y="3735384"/>
            <a:ext cx="17031568" cy="4010032"/>
            <a:chOff x="0" y="0"/>
            <a:chExt cx="17031566" cy="4010031"/>
          </a:xfrm>
        </p:grpSpPr>
        <p:sp>
          <p:nvSpPr>
            <p:cNvPr id="150" name="Rectangle"/>
            <p:cNvSpPr/>
            <p:nvPr/>
          </p:nvSpPr>
          <p:spPr>
            <a:xfrm>
              <a:off x="-1" y="0"/>
              <a:ext cx="17031568" cy="4010032"/>
            </a:xfrm>
            <a:prstGeom prst="rect">
              <a:avLst/>
            </a:prstGeom>
            <a:solidFill>
              <a:srgbClr val="FAF7E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1200"/>
                </a:spcBef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51" name="Definition: A heuristic function is a function   that returns a non-negative estimate of the cost of the cheapest path from node   to some goal node.…"/>
            <p:cNvSpPr txBox="1"/>
            <p:nvPr/>
          </p:nvSpPr>
          <p:spPr>
            <a:xfrm>
              <a:off x="6349" y="6350"/>
              <a:ext cx="17018868" cy="39973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6" tIns="71436" rIns="71436" bIns="71436" numCol="1" anchor="ctr">
              <a:normAutofit fontScale="100000" lnSpcReduction="0"/>
            </a:bodyPr>
            <a:lstStyle/>
            <a:p>
              <a:pPr algn="l">
                <a:spcBef>
                  <a:spcPts val="1200"/>
                </a:spcBef>
                <a:defRPr b="1" sz="44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 Neue"/>
                </a:defRPr>
              </a:pPr>
              <a:r>
                <a:t>Definition:</a:t>
              </a:r>
              <a:br/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 </a:t>
              </a:r>
              <a:r>
                <a:rPr b="0">
                  <a:solidFill>
                    <a:srgbClr val="004D8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heuristic function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is a function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that returns a non-negative estimate of the cost of the </a:t>
              </a:r>
              <a:r>
                <a:rPr b="0">
                  <a:solidFill>
                    <a:srgbClr val="C82506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cheapest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path from node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to </a:t>
              </a:r>
              <a:r>
                <a:rPr b="0">
                  <a:solidFill>
                    <a:srgbClr val="C82506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some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goal node.</a:t>
              </a:r>
            </a:p>
            <a:p>
              <a:pPr lvl="2" marL="1500187" indent="-611187" algn="l">
                <a:spcBef>
                  <a:spcPts val="1200"/>
                </a:spcBef>
                <a:buSzPct val="75000"/>
                <a:buChar char="•"/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r>
                <a:t>E.g., Euclidean distance instead of travelled distance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ap: A* Search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Recap: A* Search</a:t>
            </a:r>
          </a:p>
        </p:txBody>
      </p:sp>
      <p:sp>
        <p:nvSpPr>
          <p:cNvPr id="155" name="A* search uses both path cost information and heuristic information to select paths from the frontier…"/>
          <p:cNvSpPr txBox="1"/>
          <p:nvPr>
            <p:ph type="body" sz="half" idx="1"/>
          </p:nvPr>
        </p:nvSpPr>
        <p:spPr>
          <a:xfrm>
            <a:off x="4387453" y="3643312"/>
            <a:ext cx="15609094" cy="6026885"/>
          </a:xfrm>
          <a:prstGeom prst="rect">
            <a:avLst/>
          </a:prstGeom>
        </p:spPr>
        <p:txBody>
          <a:bodyPr/>
          <a:lstStyle/>
          <a:p>
            <a:pPr marL="598963" indent="-598963" defTabSz="805099">
              <a:spcBef>
                <a:spcPts val="3500"/>
              </a:spcBef>
              <a:defRPr sz="4300"/>
            </a:pPr>
            <a:r>
              <a:t>A* search uses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both</a:t>
            </a:r>
            <a:r>
              <a:t> path cost information and heuristic information to select paths from the frontier</a:t>
            </a:r>
          </a:p>
          <a:p>
            <a:pPr marL="598963" indent="-598963" defTabSz="805099">
              <a:spcBef>
                <a:spcPts val="3500"/>
              </a:spcBef>
              <a:defRPr sz="4300"/>
            </a:pPr>
            <a:r>
              <a:t>Let </a:t>
            </a:r>
            <a14:m>
              <m:oMath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nor/>
                  </m:rP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cost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1000752" indent="-565142" defTabSz="805099">
              <a:spcBef>
                <a:spcPts val="3500"/>
              </a:spcBef>
              <a:defRPr sz="52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sz="430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estimates</a:t>
            </a:r>
            <a:r>
              <a:rPr sz="4300">
                <a:latin typeface="Helvetica Neue Light"/>
                <a:ea typeface="Helvetica Neue Light"/>
                <a:cs typeface="Helvetica Neue Light"/>
                <a:sym typeface="Helvetica Neue Light"/>
              </a:rPr>
              <a:t> the total cost to the nearest goal node </a:t>
            </a:r>
            <a:r>
              <a:rPr sz="430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starting from </a:t>
            </a:r>
            <a14:m>
              <m:oMath>
                <m:r>
                  <a:rPr xmlns:a="http://schemas.openxmlformats.org/drawingml/2006/main" sz="52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p</m:t>
                </m:r>
              </m:oMath>
            </a14:m>
            <a:endParaRPr sz="4300"/>
          </a:p>
          <a:p>
            <a:pPr marL="598963" indent="-598963" defTabSz="805099">
              <a:spcBef>
                <a:spcPts val="3500"/>
              </a:spcBef>
              <a:defRPr sz="4300"/>
            </a:pPr>
            <a:r>
              <a:t>A* removes paths from the frontier with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smallest</a:t>
            </a:r>
            <a:r>
              <a:t> </a:t>
            </a:r>
            <a14:m>
              <m:oMath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4906"/>
          </a:p>
        </p:txBody>
      </p:sp>
      <p:sp>
        <p:nvSpPr>
          <p:cNvPr id="156" name="Equation"/>
          <p:cNvSpPr txBox="1"/>
          <p:nvPr/>
        </p:nvSpPr>
        <p:spPr>
          <a:xfrm>
            <a:off x="8713340" y="10580179"/>
            <a:ext cx="6957322" cy="254367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Low>
                    <m:e>
                      <m:limLow>
                        <m:e>
                          <m:limLow>
                            <m:e>
                              <m:limLow>
                                <m:e>
                                  <m:r>
                                    <m:rPr>
                                      <m:nor/>
                                    </m:rPr>
                                    <a:rPr xmlns:a="http://schemas.openxmlformats.org/drawingml/2006/main" sz="4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start</m:t>
                                  </m:r>
                                  <m:limUpp>
                                    <m:e>
                                      <m:r>
                                        <a:rPr xmlns:a="http://schemas.openxmlformats.org/drawingml/2006/main" sz="4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→</m:t>
                                      </m:r>
                                    </m:e>
                                    <m:lim>
                                      <m:r>
                                        <m:rPr>
                                          <m:nor/>
                                        </m:rPr>
                                        <a:rPr xmlns:a="http://schemas.openxmlformats.org/drawingml/2006/main" sz="4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actual</m:t>
                                      </m:r>
                                    </m:lim>
                                  </m:limUpp>
                                </m:e>
                                <m:lim>
                                  <m:r>
                                    <a:rPr xmlns:a="http://schemas.openxmlformats.org/drawingml/2006/main" sz="4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⏟</m:t>
                                  </m:r>
                                </m:lim>
                              </m:limLow>
                            </m:e>
                            <m:lim>
                              <m:r>
                                <m:rPr>
                                  <m:nor/>
                                </m:rPr>
                                <a:rPr xmlns:a="http://schemas.openxmlformats.org/drawingml/2006/main" sz="4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cost(p)</m:t>
                              </m:r>
                            </m:lim>
                          </m:limLow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limLow>
                            <m:e>
                              <m:limLow>
                                <m:e>
                                  <m:limUpp>
                                    <m:e>
                                      <m:r>
                                        <a:rPr xmlns:a="http://schemas.openxmlformats.org/drawingml/2006/main" sz="4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→</m:t>
                                      </m:r>
                                    </m:e>
                                    <m:lim>
                                      <m:r>
                                        <m:rPr>
                                          <m:nor/>
                                        </m:rPr>
                                        <a:rPr xmlns:a="http://schemas.openxmlformats.org/drawingml/2006/main" sz="4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estimated</m:t>
                                      </m:r>
                                    </m:lim>
                                  </m:limUpp>
                                  <m:r>
                                    <m:rPr>
                                      <m:nor/>
                                    </m:rPr>
                                    <a:rPr xmlns:a="http://schemas.openxmlformats.org/drawingml/2006/main" sz="4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goal</m:t>
                                  </m:r>
                                </m:e>
                                <m:lim>
                                  <m:r>
                                    <a:rPr xmlns:a="http://schemas.openxmlformats.org/drawingml/2006/main" sz="4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⏟</m:t>
                                  </m:r>
                                </m:lim>
                              </m:limLow>
                            </m:e>
                            <m:lim>
                              <m:r>
                                <m:rPr>
                                  <m:nor/>
                                </m:rPr>
                                <a:rPr xmlns:a="http://schemas.openxmlformats.org/drawingml/2006/main" sz="4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h(n)</m:t>
                              </m:r>
                            </m:lim>
                          </m:limLow>
                        </m:e>
                        <m:lim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⏟</m:t>
                          </m:r>
                        </m:lim>
                      </m:limLow>
                    </m:e>
                    <m:lim>
                      <m:r>
                        <m:rPr>
                          <m:nor/>
                        </m:rP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f(p)</m:t>
                      </m:r>
                    </m:lim>
                  </m:limLow>
                </m:oMath>
              </m:oMathPara>
            </a14:m>
            <a:endParaRPr sz="4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ap: A* Search Algorithm"/>
          <p:cNvSpPr txBox="1"/>
          <p:nvPr>
            <p:ph type="title"/>
          </p:nvPr>
        </p:nvSpPr>
        <p:spPr>
          <a:xfrm>
            <a:off x="2212381" y="-184548"/>
            <a:ext cx="21381828" cy="3036096"/>
          </a:xfrm>
          <a:prstGeom prst="rect">
            <a:avLst/>
          </a:prstGeom>
        </p:spPr>
        <p:txBody>
          <a:bodyPr/>
          <a:lstStyle/>
          <a:p>
            <a:pPr/>
            <a:r>
              <a:t>Recap: A* Search Algorithm</a:t>
            </a:r>
          </a:p>
        </p:txBody>
      </p:sp>
      <p:sp>
        <p:nvSpPr>
          <p:cNvPr id="159" name="Input: a graph; a set of start nodes; a   function…"/>
          <p:cNvSpPr txBox="1"/>
          <p:nvPr>
            <p:ph type="body" idx="1"/>
          </p:nvPr>
        </p:nvSpPr>
        <p:spPr>
          <a:xfrm>
            <a:off x="4133067" y="3643312"/>
            <a:ext cx="15863481" cy="8840393"/>
          </a:xfrm>
          <a:prstGeom prst="rect">
            <a:avLst/>
          </a:prstGeom>
        </p:spPr>
        <p:txBody>
          <a:bodyPr/>
          <a:lstStyle/>
          <a:p>
            <a:pPr marL="0" indent="0" defTabSz="788669">
              <a:spcBef>
                <a:spcPts val="5600"/>
              </a:spcBef>
              <a:buSzTx/>
              <a:buNone/>
              <a:defRPr b="1" sz="4200">
                <a:latin typeface="+mj-lt"/>
                <a:ea typeface="+mj-ea"/>
                <a:cs typeface="+mj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2" marL="0" indent="0" defTabSz="788669">
              <a:spcBef>
                <a:spcPts val="5600"/>
              </a:spcBef>
              <a:buSzTx/>
              <a:buNone/>
              <a:defRPr sz="51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4812"/>
            </a:b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while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select</a:t>
            </a:r>
            <a:r>
              <a:rPr sz="4200">
                <a:latin typeface="+mj-lt"/>
                <a:ea typeface="+mj-ea"/>
                <a:cs typeface="+mj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C82505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rPr sz="420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-</a:t>
            </a:r>
            <a:r>
              <a:rPr sz="4200">
                <a:solidFill>
                  <a:srgbClr val="B51600"/>
                </a:solidFill>
                <a:latin typeface="+mj-lt"/>
                <a:ea typeface="+mj-ea"/>
                <a:cs typeface="+mj-cs"/>
                <a:sym typeface="Helvetica Neue"/>
              </a:rPr>
              <a:t>minimizing</a:t>
            </a:r>
            <a:r>
              <a:rPr sz="4200">
                <a:latin typeface="+mj-lt"/>
                <a:ea typeface="+mj-ea"/>
                <a:cs typeface="+mj-cs"/>
                <a:sym typeface="Helvetica Neue"/>
              </a:rPr>
              <a:t> path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+mj-lt"/>
                <a:ea typeface="+mj-ea"/>
                <a:cs typeface="+mj-cs"/>
                <a:sym typeface="Helvetica Neue"/>
              </a:rPr>
              <a:t> from </a:t>
            </a:r>
            <a:r>
              <a:rPr i="1" sz="4200">
                <a:latin typeface="+mj-lt"/>
                <a:ea typeface="+mj-ea"/>
                <a:cs typeface="+mj-cs"/>
                <a:sym typeface="Helvetica Neue"/>
              </a:rPr>
              <a:t>frontier</a:t>
            </a:r>
            <a:br>
              <a:rPr i="1" sz="4200">
                <a:latin typeface="+mj-lt"/>
                <a:ea typeface="+mj-ea"/>
                <a:cs typeface="+mj-cs"/>
                <a:sym typeface="Helvetica Neue"/>
              </a:rPr>
            </a:br>
            <a:r>
              <a:rPr i="1" sz="4200">
                <a:latin typeface="+mj-lt"/>
                <a:ea typeface="+mj-ea"/>
                <a:cs typeface="+mj-cs"/>
                <a:sym typeface="Helvetica Neue"/>
              </a:rPr>
              <a:t>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remove</a:t>
            </a:r>
            <a:r>
              <a:rPr i="1" sz="4200">
                <a:latin typeface="+mj-lt"/>
                <a:ea typeface="+mj-ea"/>
                <a:cs typeface="+mj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if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return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for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each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add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:r>
              <a:rPr i="1" sz="4200">
                <a:latin typeface="+mj-lt"/>
                <a:ea typeface="+mj-ea"/>
                <a:cs typeface="+mj-cs"/>
                <a:sym typeface="Helvetica Neue"/>
              </a:rPr>
              <a:t>frontier</a:t>
            </a:r>
            <a:br>
              <a:rPr i="1" sz="4200">
                <a:latin typeface="+mj-lt"/>
                <a:ea typeface="+mj-ea"/>
                <a:cs typeface="+mj-cs"/>
                <a:sym typeface="Helvetica Neue"/>
              </a:rPr>
            </a:b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end while</a:t>
            </a:r>
            <a:endParaRPr sz="4812"/>
          </a:p>
        </p:txBody>
      </p:sp>
      <p:sp>
        <p:nvSpPr>
          <p:cNvPr id="160" name="i.e.,   for all other paths"/>
          <p:cNvSpPr txBox="1"/>
          <p:nvPr/>
        </p:nvSpPr>
        <p:spPr>
          <a:xfrm>
            <a:off x="16497960" y="5070635"/>
            <a:ext cx="5805235" cy="1339530"/>
          </a:xfrm>
          <a:prstGeom prst="rect">
            <a:avLst/>
          </a:prstGeom>
          <a:ln w="25400">
            <a:solidFill>
              <a:srgbClr val="5E5E5E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>
              <a:defRPr>
                <a:latin typeface="+mj-lt"/>
                <a:ea typeface="+mj-ea"/>
                <a:cs typeface="+mj-cs"/>
                <a:sym typeface="Helvetica Neue"/>
              </a:defRPr>
            </a:pPr>
            <a:r>
              <a:t>i.e., </a:t>
            </a:r>
            <a14:m>
              <m:oMath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5E5E5E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br>
              <a:rPr sz="3585">
                <a:latin typeface="Times Roman"/>
                <a:ea typeface="Times Roman"/>
                <a:cs typeface="Times Roman"/>
                <a:sym typeface="Times Roman"/>
              </a:rPr>
            </a:br>
            <a:r>
              <a:t>for all other paths </a:t>
            </a:r>
            <a14:m>
              <m:oMath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00" i="1">
                    <a:solidFill>
                      <a:srgbClr val="5E5E5E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endParaRPr sz="3585"/>
          </a:p>
        </p:txBody>
      </p:sp>
      <p:sp>
        <p:nvSpPr>
          <p:cNvPr id="161" name="Line"/>
          <p:cNvSpPr/>
          <p:nvPr/>
        </p:nvSpPr>
        <p:spPr>
          <a:xfrm flipH="1">
            <a:off x="9523980" y="5737414"/>
            <a:ext cx="6756160" cy="134040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ap: A* is Optimal"/>
          <p:cNvSpPr txBox="1"/>
          <p:nvPr>
            <p:ph type="title"/>
          </p:nvPr>
        </p:nvSpPr>
        <p:spPr>
          <a:xfrm>
            <a:off x="4387453" y="357186"/>
            <a:ext cx="15609094" cy="3036097"/>
          </a:xfrm>
          <a:prstGeom prst="rect">
            <a:avLst/>
          </a:prstGeom>
        </p:spPr>
        <p:txBody>
          <a:bodyPr/>
          <a:lstStyle/>
          <a:p>
            <a:pPr/>
            <a:r>
              <a:t>Recap: A* is Optimal</a:t>
            </a:r>
          </a:p>
        </p:txBody>
      </p:sp>
      <p:sp>
        <p:nvSpPr>
          <p:cNvPr id="164" name="Theorem: If there is a solution of finite cost, A* using heuristic function   always returns an optimal solution (in finite time), if…"/>
          <p:cNvSpPr txBox="1"/>
          <p:nvPr>
            <p:ph type="body" sz="half" idx="1"/>
          </p:nvPr>
        </p:nvSpPr>
        <p:spPr>
          <a:xfrm>
            <a:off x="1616916" y="3243063"/>
            <a:ext cx="21150168" cy="5934026"/>
          </a:xfrm>
          <a:prstGeom prst="rect">
            <a:avLst/>
          </a:prstGeom>
          <a:solidFill>
            <a:srgbClr val="FAF7E9"/>
          </a:solidFill>
          <a:ln>
            <a:solidFill>
              <a:srgbClr val="000000"/>
            </a:solidFill>
          </a:ln>
        </p:spPr>
        <p:txBody>
          <a:bodyPr/>
          <a:lstStyle/>
          <a:p>
            <a:pPr lvl="1" marL="0" indent="0">
              <a:spcBef>
                <a:spcPts val="1200"/>
              </a:spcBef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Theorem:</a:t>
            </a:r>
            <a:br/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If there is a solution of finite cost, A* using heuristic function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always returns an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solution (in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finite time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), if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1" marL="1508125" indent="-873125">
              <a:spcBef>
                <a:spcPts val="1200"/>
              </a:spcBef>
              <a:buSzPct val="100000"/>
              <a:buAutoNum type="arabicPeriod" startAt="1"/>
            </a:pPr>
            <a:r>
              <a:t>The branching factor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finite</a:t>
            </a:r>
            <a:r>
              <a:t>, and</a:t>
            </a:r>
          </a:p>
          <a:p>
            <a:pPr lvl="1" marL="1508125" indent="-873125">
              <a:spcBef>
                <a:spcPts val="1200"/>
              </a:spcBef>
              <a:buSzPct val="100000"/>
              <a:buAutoNum type="arabicPeriod" startAt="1"/>
            </a:pPr>
            <a:r>
              <a:t>All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arc costs</a:t>
            </a:r>
            <a:r>
              <a:t> are greater than some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 and</a:t>
            </a:r>
          </a:p>
          <a:p>
            <a:pPr lvl="1" marL="1458824" indent="-823824">
              <a:spcBef>
                <a:spcPts val="1200"/>
              </a:spcBef>
              <a:buSzPct val="100000"/>
              <a:buAutoNum type="arabicPeriod" startAt="1"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is an </a:t>
            </a:r>
            <a:r>
              <a:rPr sz="440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admissible</a:t>
            </a:r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heuristic.</a:t>
            </a:r>
            <a:endParaRPr sz="5000"/>
          </a:p>
        </p:txBody>
      </p:sp>
      <p:sp>
        <p:nvSpPr>
          <p:cNvPr id="165" name="Proof:…"/>
          <p:cNvSpPr txBox="1"/>
          <p:nvPr/>
        </p:nvSpPr>
        <p:spPr>
          <a:xfrm>
            <a:off x="1616916" y="9416363"/>
            <a:ext cx="21150168" cy="4159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ctr">
            <a:normAutofit fontScale="100000" lnSpcReduction="0"/>
          </a:bodyPr>
          <a:lstStyle/>
          <a:p>
            <a:pPr lvl="1" algn="l">
              <a:spcBef>
                <a:spcPts val="3600"/>
              </a:spcBef>
              <a:defRPr b="1" sz="4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Proof:</a:t>
            </a:r>
          </a:p>
          <a:p>
            <a:pPr lvl="1" marL="1508125" indent="-873125" algn="l">
              <a:spcBef>
                <a:spcPts val="3600"/>
              </a:spcBef>
              <a:buSzPct val="100000"/>
              <a:buAutoNum type="arabicPeriod" startAt="1"/>
              <a:defRPr sz="4400">
                <a:solidFill>
                  <a:srgbClr val="C82506"/>
                </a:solidFill>
              </a:defRPr>
            </a:pPr>
            <a:r>
              <a:t>No suboptimal solution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will be removed from the frontier whenever the frontier contains a </a:t>
            </a:r>
            <a:r>
              <a:rPr>
                <a:solidFill>
                  <a:srgbClr val="004D80"/>
                </a:solidFill>
              </a:rPr>
              <a:t>prefix of the optimal solution </a:t>
            </a:r>
            <a:endParaRPr>
              <a:solidFill>
                <a:srgbClr val="004D80"/>
              </a:solidFill>
            </a:endParaRPr>
          </a:p>
          <a:p>
            <a:pPr lvl="1" marL="1508125" indent="-873125" algn="l">
              <a:spcBef>
                <a:spcPts val="3600"/>
              </a:spcBef>
              <a:buSzPct val="100000"/>
              <a:buAutoNum type="arabicPeriod" startAt="1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 solution</a:t>
            </a:r>
            <a:r>
              <a:t> is guaranteed to be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removed from the frontier</a:t>
            </a:r>
            <a:r>
              <a:t> eventually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ummary of Last Lecture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Summary of Last Lecture</a:t>
            </a:r>
          </a:p>
        </p:txBody>
      </p:sp>
      <p:sp>
        <p:nvSpPr>
          <p:cNvPr id="168" name="Domain knowledge can help speed up graph search…"/>
          <p:cNvSpPr txBox="1"/>
          <p:nvPr>
            <p:ph type="body" idx="1"/>
          </p:nvPr>
        </p:nvSpPr>
        <p:spPr>
          <a:xfrm>
            <a:off x="3539186" y="3643312"/>
            <a:ext cx="16920702" cy="8840393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Domain knowledge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can help speed up graph search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Domain knowledge can be expressed by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heuristic function</a:t>
            </a:r>
            <a:r>
              <a:t>, which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estimates</a:t>
            </a:r>
            <a:r>
              <a:t> the cost of a path to the goal from a node</a:t>
            </a:r>
          </a:p>
          <a:p>
            <a:pPr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Admissible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heuristics can be built from </a:t>
            </a:r>
            <a:r>
              <a:t>relaxations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of the original problem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>
              <a:defRPr i="1">
                <a:latin typeface="+mj-lt"/>
                <a:ea typeface="+mj-ea"/>
                <a:cs typeface="+mj-cs"/>
                <a:sym typeface="Helvetica Neue"/>
              </a:defRPr>
            </a:pPr>
            <a:r>
              <a:t>Simple</a:t>
            </a:r>
            <a:r>
              <a:rPr i="0">
                <a:latin typeface="Helvetica Neue Light"/>
                <a:ea typeface="Helvetica Neue Light"/>
                <a:cs typeface="Helvetica Neue Light"/>
                <a:sym typeface="Helvetica Neue Light"/>
              </a:rPr>
              <a:t> uses of heuristics do not guarantee improved performance</a:t>
            </a:r>
            <a:endParaRPr i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A* algorithm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for use of admissible heuristics with guarantees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ecture Outline"/>
          <p:cNvSpPr txBox="1"/>
          <p:nvPr>
            <p:ph type="title"/>
          </p:nvPr>
        </p:nvSpPr>
        <p:spPr>
          <a:xfrm>
            <a:off x="2667000" y="357186"/>
            <a:ext cx="19050000" cy="3036097"/>
          </a:xfrm>
          <a:prstGeom prst="rect">
            <a:avLst/>
          </a:prstGeom>
        </p:spPr>
        <p:txBody>
          <a:bodyPr/>
          <a:lstStyle/>
          <a:p>
            <a:pPr/>
            <a:r>
              <a:t>Lecture Outline</a:t>
            </a:r>
          </a:p>
        </p:txBody>
      </p:sp>
      <p:sp>
        <p:nvSpPr>
          <p:cNvPr id="171" name="Recap &amp; Logistics…"/>
          <p:cNvSpPr txBox="1"/>
          <p:nvPr>
            <p:ph type="body" sz="half" idx="1"/>
          </p:nvPr>
        </p:nvSpPr>
        <p:spPr>
          <a:xfrm>
            <a:off x="4387453" y="2990585"/>
            <a:ext cx="15609094" cy="4332318"/>
          </a:xfrm>
          <a:prstGeom prst="rect">
            <a:avLst/>
          </a:prstGeom>
        </p:spPr>
        <p:txBody>
          <a:bodyPr/>
          <a:lstStyle/>
          <a:p>
            <a:pPr marL="698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Recap &amp; Logistics</a:t>
            </a:r>
          </a:p>
          <a:p>
            <a:pPr marL="698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Optimal Heuristic Usage</a:t>
            </a:r>
          </a:p>
          <a:p>
            <a:pPr marL="698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Branch &amp; Bound</a:t>
            </a:r>
          </a:p>
          <a:p>
            <a:pPr marL="698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Cycle Pruning</a:t>
            </a:r>
          </a:p>
          <a:p>
            <a:pPr marL="698500" indent="-698500" defTabSz="657225">
              <a:spcBef>
                <a:spcPts val="2800"/>
              </a:spcBef>
              <a:buSzPct val="100000"/>
              <a:buAutoNum type="arabicPeriod" startAt="1"/>
              <a:defRPr sz="3500"/>
            </a:pPr>
            <a:r>
              <a:t>Exploiting Search Direction</a:t>
            </a:r>
          </a:p>
        </p:txBody>
      </p:sp>
      <p:sp>
        <p:nvSpPr>
          <p:cNvPr id="172" name="After this lecture, you should be able to:…"/>
          <p:cNvSpPr txBox="1"/>
          <p:nvPr/>
        </p:nvSpPr>
        <p:spPr>
          <a:xfrm>
            <a:off x="2667000" y="7574440"/>
            <a:ext cx="19050000" cy="5675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6" tIns="71436" rIns="71436" bIns="71436" anchor="b">
            <a:normAutofit fontScale="100000" lnSpcReduction="0"/>
          </a:bodyPr>
          <a:lstStyle/>
          <a:p>
            <a:pPr algn="l" defTabSz="640793">
              <a:spcBef>
                <a:spcPts val="1200"/>
              </a:spcBef>
              <a:defRPr i="1" sz="34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t>After this lecture, you should be able to:</a:t>
            </a:r>
          </a:p>
          <a:p>
            <a:pPr marL="476725" indent="-476725" algn="l" defTabSz="640793">
              <a:spcBef>
                <a:spcPts val="1200"/>
              </a:spcBef>
              <a:buSzPct val="75000"/>
              <a:buChar char="•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Construct an admissible heuristic for an arbitrary search problem </a:t>
            </a:r>
          </a:p>
          <a:p>
            <a:pPr marL="476725" indent="-476725" algn="l" defTabSz="640793">
              <a:spcBef>
                <a:spcPts val="1200"/>
              </a:spcBef>
              <a:buSzPct val="75000"/>
              <a:buChar char="•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Define heuristic consistency, identify whether a heuristic is consistent</a:t>
            </a:r>
          </a:p>
          <a:p>
            <a:pPr marL="476725" indent="-476725" algn="l" defTabSz="640793">
              <a:spcBef>
                <a:spcPts val="1200"/>
              </a:spcBef>
              <a:buSzPct val="75000"/>
              <a:buChar char="•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Implement cycle pruning</a:t>
            </a:r>
          </a:p>
          <a:p>
            <a:pPr marL="476725" indent="-476725" algn="l" defTabSz="640793">
              <a:spcBef>
                <a:spcPts val="1200"/>
              </a:spcBef>
              <a:buSzPct val="75000"/>
              <a:buChar char="•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Explain when cycle pruning is and is not space- and time-efficient</a:t>
            </a:r>
          </a:p>
          <a:p>
            <a:pPr marL="476725" indent="-476725" algn="l" defTabSz="640793">
              <a:spcBef>
                <a:spcPts val="1200"/>
              </a:spcBef>
              <a:buSzPct val="75000"/>
              <a:buChar char="•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Implement branch &amp; bound and IDA* and demonstrate their operation</a:t>
            </a:r>
          </a:p>
          <a:p>
            <a:pPr marL="476725" indent="-476725" algn="l" defTabSz="640793">
              <a:spcBef>
                <a:spcPts val="1200"/>
              </a:spcBef>
              <a:buSzPct val="75000"/>
              <a:buChar char="•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Derive the space and time complexity for branch &amp; bound and IDA*</a:t>
            </a:r>
          </a:p>
          <a:p>
            <a:pPr marL="476725" indent="-476725" algn="l" defTabSz="640793">
              <a:spcBef>
                <a:spcPts val="1200"/>
              </a:spcBef>
              <a:buSzPct val="75000"/>
              <a:buChar char="•"/>
              <a:defRPr sz="3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Predict whether forward, backward, or bidirectional search are more efficient for a search problem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normAutofit fontScale="100000" lnSpcReduction="0"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normAutofit fontScale="100000" lnSpcReduction="0"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 upright="0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