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0" name="Shape 31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436562" indent="-436562">
              <a:buSzPct val="100000"/>
              <a:buAutoNum type="arabicPeriod" startAt="1"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15" name="Shape 4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436562" indent="-436562">
              <a:buSzPct val="100000"/>
              <a:buAutoNum type="arabicPeriod" startAt="1"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3" name="Shape 4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436562" indent="-436562">
              <a:buSzPct val="100000"/>
              <a:buAutoNum type="arabicPeriod" startAt="1"/>
            </a:pP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8"/>
            <a:ext cx="14716127" cy="4643439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833937" y="8947546"/>
            <a:ext cx="14716127" cy="64770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>
                <a:latin typeface="+mn-lt"/>
                <a:ea typeface="+mn-ea"/>
                <a:cs typeface="+mn-cs"/>
                <a:sym typeface="Helvetica Neue"/>
              </a:defRPr>
            </a:lvl1pPr>
            <a:lvl2pPr marL="888999" indent="-444499" algn="ctr">
              <a:spcBef>
                <a:spcPts val="0"/>
              </a:spcBef>
              <a:defRPr i="1" sz="3200">
                <a:latin typeface="+mn-lt"/>
                <a:ea typeface="+mn-ea"/>
                <a:cs typeface="+mn-cs"/>
                <a:sym typeface="Helvetica Neue"/>
              </a:defRPr>
            </a:lvl2pPr>
            <a:lvl3pPr marL="1333499" indent="-444499" algn="ctr">
              <a:spcBef>
                <a:spcPts val="0"/>
              </a:spcBef>
              <a:defRPr i="1" sz="3200">
                <a:latin typeface="+mn-lt"/>
                <a:ea typeface="+mn-ea"/>
                <a:cs typeface="+mn-cs"/>
                <a:sym typeface="Helvetica Neue"/>
              </a:defRPr>
            </a:lvl3pPr>
            <a:lvl4pPr marL="1777999" indent="-444499" algn="ctr">
              <a:spcBef>
                <a:spcPts val="0"/>
              </a:spcBef>
              <a:defRPr i="1" sz="3200">
                <a:latin typeface="+mn-lt"/>
                <a:ea typeface="+mn-ea"/>
                <a:cs typeface="+mn-cs"/>
                <a:sym typeface="Helvetica Neue"/>
              </a:defRPr>
            </a:lvl4pPr>
            <a:lvl5pPr marL="2222499" indent="-444499" algn="ctr">
              <a:spcBef>
                <a:spcPts val="0"/>
              </a:spcBef>
              <a:defRPr i="1" sz="32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4833937" y="5997575"/>
            <a:ext cx="14716127" cy="863601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4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1712268" y="0"/>
            <a:ext cx="20959465" cy="139838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>
            <a:lvl5pPr>
              <a:buSzPct val="14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2667000" y="357186"/>
            <a:ext cx="19050000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21"/>
          </p:nvPr>
        </p:nvSpPr>
        <p:spPr>
          <a:xfrm>
            <a:off x="5329061" y="406546"/>
            <a:ext cx="13716005" cy="914876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7" cy="2000252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7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0"/>
            <a:ext cx="14716127" cy="464343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6231432" y="863203"/>
            <a:ext cx="17439683" cy="116264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7"/>
            <a:ext cx="7500939" cy="5607846"/>
          </a:xfrm>
          <a:prstGeom prst="rect">
            <a:avLst/>
          </a:prstGeom>
        </p:spPr>
        <p:txBody>
          <a:bodyPr anchor="b"/>
          <a:lstStyle>
            <a:lvl1pPr>
              <a:defRPr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6"/>
            <a:ext cx="7500939" cy="578643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8794253" y="3637357"/>
            <a:ext cx="13260588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9" cy="8840393"/>
          </a:xfrm>
          <a:prstGeom prst="rect">
            <a:avLst/>
          </a:prstGeom>
        </p:spPr>
        <p:txBody>
          <a:bodyPr/>
          <a:lstStyle>
            <a:lvl1pPr marL="465363" indent="-465363">
              <a:spcBef>
                <a:spcPts val="4500"/>
              </a:spcBef>
              <a:defRPr sz="3800">
                <a:latin typeface="+mn-lt"/>
                <a:ea typeface="+mn-ea"/>
                <a:cs typeface="+mn-cs"/>
                <a:sym typeface="Helvetica Neue"/>
              </a:defRPr>
            </a:lvl1pPr>
            <a:lvl2pPr marL="808263" indent="-465363">
              <a:spcBef>
                <a:spcPts val="4500"/>
              </a:spcBef>
              <a:defRPr sz="3800">
                <a:latin typeface="+mn-lt"/>
                <a:ea typeface="+mn-ea"/>
                <a:cs typeface="+mn-cs"/>
                <a:sym typeface="Helvetica Neue"/>
              </a:defRPr>
            </a:lvl2pPr>
            <a:lvl3pPr marL="1151164" indent="-465363">
              <a:spcBef>
                <a:spcPts val="4500"/>
              </a:spcBef>
              <a:defRPr sz="3800">
                <a:latin typeface="+mn-lt"/>
                <a:ea typeface="+mn-ea"/>
                <a:cs typeface="+mn-cs"/>
                <a:sym typeface="Helvetica Neue"/>
              </a:defRPr>
            </a:lvl3pPr>
            <a:lvl4pPr marL="1494064" indent="-465364">
              <a:spcBef>
                <a:spcPts val="4500"/>
              </a:spcBef>
              <a:defRPr sz="3800">
                <a:latin typeface="+mn-lt"/>
                <a:ea typeface="+mn-ea"/>
                <a:cs typeface="+mn-cs"/>
                <a:sym typeface="Helvetica Neue"/>
              </a:defRPr>
            </a:lvl4pPr>
            <a:lvl5pPr marL="1836964" indent="-465364">
              <a:spcBef>
                <a:spcPts val="4500"/>
              </a:spcBef>
              <a:defRPr sz="38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307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6"/>
            <a:ext cx="15609094" cy="101441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12442031" y="7072311"/>
            <a:ext cx="8514490" cy="56792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12192000" y="1250155"/>
            <a:ext cx="8251033" cy="55006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91704" y="1250155"/>
            <a:ext cx="16850321" cy="1123354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7670"/>
          </a:xfrm>
          <a:prstGeom prst="rect">
            <a:avLst/>
          </a:prstGeom>
          <a:ln w="12700">
            <a:miter lim="400000"/>
          </a:ln>
        </p:spPr>
        <p:txBody>
          <a:bodyPr wrap="none" lIns="71436" tIns="71436" rIns="71436" bIns="71436">
            <a:spAutoFit/>
          </a:bodyPr>
          <a:lstStyle>
            <a:lvl1pPr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611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10556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500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944686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389186" marR="0" indent="-611186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833686" marR="0" indent="-611186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278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7226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4167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Uninformed Search"/>
          <p:cNvSpPr txBox="1"/>
          <p:nvPr>
            <p:ph type="ctrTitle"/>
          </p:nvPr>
        </p:nvSpPr>
        <p:spPr>
          <a:xfrm>
            <a:off x="4603905" y="591493"/>
            <a:ext cx="15176190" cy="4643438"/>
          </a:xfrm>
          <a:prstGeom prst="rect">
            <a:avLst/>
          </a:prstGeom>
        </p:spPr>
        <p:txBody>
          <a:bodyPr/>
          <a:lstStyle/>
          <a:p>
            <a:pPr/>
            <a:r>
              <a:t>Uninformed Search</a:t>
            </a:r>
          </a:p>
        </p:txBody>
      </p:sp>
      <p:sp>
        <p:nvSpPr>
          <p:cNvPr id="138" name="CMPUT 261: Introduction to Artificial Intelligence  P&amp;M §3.5"/>
          <p:cNvSpPr txBox="1"/>
          <p:nvPr>
            <p:ph type="subTitle" sz="quarter" idx="1"/>
          </p:nvPr>
        </p:nvSpPr>
        <p:spPr>
          <a:xfrm>
            <a:off x="4833937" y="8206220"/>
            <a:ext cx="14716127" cy="2437179"/>
          </a:xfrm>
          <a:prstGeom prst="rect">
            <a:avLst/>
          </a:prstGeom>
        </p:spPr>
        <p:txBody>
          <a:bodyPr/>
          <a:lstStyle/>
          <a:p>
            <a:pPr lvl="1"/>
            <a:r>
              <a:t>CMPUT 261: Introduction to Artificial Intelligence</a:t>
            </a:r>
            <a:br/>
            <a:br/>
            <a:r>
              <a:rPr sz="3600">
                <a:solidFill>
                  <a:srgbClr val="929292"/>
                </a:solidFill>
              </a:rPr>
              <a:t>P&amp;M §3.5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epth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lvl="1"/>
            <a:r>
              <a:t>Depth First Search</a:t>
            </a:r>
          </a:p>
        </p:txBody>
      </p:sp>
      <p:sp>
        <p:nvSpPr>
          <p:cNvPr id="244" name="Depth-first search always removes one of the longest paths from the frontier.…"/>
          <p:cNvSpPr txBox="1"/>
          <p:nvPr>
            <p:ph type="body" idx="1"/>
          </p:nvPr>
        </p:nvSpPr>
        <p:spPr>
          <a:xfrm>
            <a:off x="3517204" y="3286036"/>
            <a:ext cx="17876256" cy="9232297"/>
          </a:xfrm>
          <a:prstGeom prst="rect">
            <a:avLst/>
          </a:prstGeom>
        </p:spPr>
        <p:txBody>
          <a:bodyPr/>
          <a:lstStyle/>
          <a:p>
            <a:pPr marL="0" indent="0" defTabSz="657225">
              <a:spcBef>
                <a:spcPts val="2800"/>
              </a:spcBef>
              <a:buSzTx/>
              <a:buNone/>
              <a:defRPr sz="3500"/>
            </a:pPr>
            <a:r>
              <a:t>Depth-first search always removes one of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longest</a:t>
            </a:r>
            <a:r>
              <a:t> paths from the frontier.</a:t>
            </a:r>
          </a:p>
          <a:p>
            <a:pPr marL="0" indent="0" defTabSz="657225">
              <a:spcBef>
                <a:spcPts val="2800"/>
              </a:spcBef>
              <a:buSzTx/>
              <a:buNone/>
              <a:defRPr b="1" sz="3500">
                <a:latin typeface="+mn-lt"/>
                <a:ea typeface="+mn-ea"/>
                <a:cs typeface="+mn-cs"/>
                <a:sym typeface="Helvetica Neue"/>
              </a:defRPr>
            </a:pPr>
            <a:r>
              <a:t>Example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Frontier: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br>
              <a:rPr b="0" sz="4057">
                <a:latin typeface="Times Roman"/>
                <a:ea typeface="Times Roman"/>
                <a:cs typeface="Times Roman"/>
                <a:sym typeface="Times Roman"/>
              </a:rPr>
            </a:b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marL="0" indent="0" defTabSz="657225">
              <a:spcBef>
                <a:spcPts val="2800"/>
              </a:spcBef>
              <a:buSzTx/>
              <a:buNone/>
              <a:defRPr b="1" sz="3500">
                <a:latin typeface="+mn-lt"/>
                <a:ea typeface="+mn-ea"/>
                <a:cs typeface="+mn-cs"/>
                <a:sym typeface="Helvetica Neue"/>
              </a:defRPr>
            </a:pPr>
            <a:r>
              <a:t>What happens?</a:t>
            </a:r>
          </a:p>
          <a:p>
            <a:pPr lvl="2" marL="1714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Remove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; test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for goal</a:t>
            </a:r>
          </a:p>
          <a:p>
            <a:pPr lvl="2" marL="1714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Add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front</a:t>
            </a:r>
            <a:r>
              <a:t> of frontier </a:t>
            </a:r>
            <a:r>
              <a:rPr sz="2800"/>
              <a:t>(assume remove-from-front)</a:t>
            </a:r>
          </a:p>
          <a:p>
            <a:pPr lvl="2" marL="1714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New frontier: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</a:p>
          <a:p>
            <a:pPr lvl="2" marL="1675059" indent="-659059" defTabSz="657225">
              <a:spcBef>
                <a:spcPts val="2800"/>
              </a:spcBef>
              <a:buSzPct val="100000"/>
              <a:buAutoNum type="arabicPeriod" startAt="1"/>
              <a:defRPr sz="4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rPr sz="3500">
                <a:latin typeface="Helvetica Neue Light"/>
                <a:ea typeface="Helvetica Neue Light"/>
                <a:cs typeface="Helvetica Neue Light"/>
                <a:sym typeface="Helvetica Neue Light"/>
              </a:rPr>
              <a:t> is selected only after </a:t>
            </a:r>
            <a:r>
              <a:rPr sz="35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all paths starting with </a:t>
            </a:r>
            <a14:m>
              <m:oMath>
                <m:sSub>
                  <m:e>
                    <m:r>
                      <a:rPr xmlns:a="http://schemas.openxmlformats.org/drawingml/2006/main" sz="42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rPr sz="3500">
                <a:latin typeface="Helvetica Neue Light"/>
                <a:ea typeface="Helvetica Neue Light"/>
                <a:cs typeface="Helvetica Neue Light"/>
                <a:sym typeface="Helvetica Neue Light"/>
              </a:rPr>
              <a:t> have been explored</a:t>
            </a:r>
            <a:endParaRPr sz="3500"/>
          </a:p>
          <a:p>
            <a:pPr lvl="2" marL="0" indent="0" defTabSz="657225">
              <a:spcBef>
                <a:spcPts val="2800"/>
              </a:spcBef>
              <a:buSzTx/>
              <a:buNone/>
              <a:defRPr b="1" sz="3500"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When is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selected?</a:t>
            </a:r>
            <a:endParaRPr sz="4057"/>
          </a:p>
        </p:txBody>
      </p:sp>
      <p:grpSp>
        <p:nvGrpSpPr>
          <p:cNvPr id="274" name="Group"/>
          <p:cNvGrpSpPr/>
          <p:nvPr/>
        </p:nvGrpSpPr>
        <p:grpSpPr>
          <a:xfrm>
            <a:off x="21034170" y="832527"/>
            <a:ext cx="1520392" cy="4743751"/>
            <a:chOff x="0" y="0"/>
            <a:chExt cx="1520391" cy="4743749"/>
          </a:xfrm>
        </p:grpSpPr>
        <p:grpSp>
          <p:nvGrpSpPr>
            <p:cNvPr id="270" name="Group"/>
            <p:cNvGrpSpPr/>
            <p:nvPr/>
          </p:nvGrpSpPr>
          <p:grpSpPr>
            <a:xfrm>
              <a:off x="-1" y="-1"/>
              <a:ext cx="1520393" cy="3742662"/>
              <a:chOff x="0" y="0"/>
              <a:chExt cx="1520391" cy="3742660"/>
            </a:xfrm>
          </p:grpSpPr>
          <p:sp>
            <p:nvSpPr>
              <p:cNvPr id="245" name="Circle"/>
              <p:cNvSpPr/>
              <p:nvPr/>
            </p:nvSpPr>
            <p:spPr>
              <a:xfrm>
                <a:off x="63227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6" name="Circle"/>
              <p:cNvSpPr/>
              <p:nvPr/>
            </p:nvSpPr>
            <p:spPr>
              <a:xfrm>
                <a:off x="1844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7" name="Circle"/>
              <p:cNvSpPr/>
              <p:nvPr/>
            </p:nvSpPr>
            <p:spPr>
              <a:xfrm>
                <a:off x="1266389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8" name="Circle"/>
              <p:cNvSpPr/>
              <p:nvPr/>
            </p:nvSpPr>
            <p:spPr>
              <a:xfrm>
                <a:off x="63227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9" name="Circle"/>
              <p:cNvSpPr/>
              <p:nvPr/>
            </p:nvSpPr>
            <p:spPr>
              <a:xfrm>
                <a:off x="1844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0" name="Circle"/>
              <p:cNvSpPr/>
              <p:nvPr/>
            </p:nvSpPr>
            <p:spPr>
              <a:xfrm>
                <a:off x="633194" y="1901411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1" name="Circle"/>
              <p:cNvSpPr/>
              <p:nvPr/>
            </p:nvSpPr>
            <p:spPr>
              <a:xfrm>
                <a:off x="1266389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2" name="Connection Line"/>
              <p:cNvSpPr/>
              <p:nvPr/>
            </p:nvSpPr>
            <p:spPr>
              <a:xfrm flipH="1" flipV="1">
                <a:off x="75927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3" name="Connection Line"/>
              <p:cNvSpPr/>
              <p:nvPr/>
            </p:nvSpPr>
            <p:spPr>
              <a:xfrm flipV="1">
                <a:off x="128845" y="127000"/>
                <a:ext cx="63042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4" name="Connection Line"/>
              <p:cNvSpPr/>
              <p:nvPr/>
            </p:nvSpPr>
            <p:spPr>
              <a:xfrm>
                <a:off x="75927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5" name="Connection Line"/>
              <p:cNvSpPr/>
              <p:nvPr/>
            </p:nvSpPr>
            <p:spPr>
              <a:xfrm flipH="1">
                <a:off x="128845" y="1185593"/>
                <a:ext cx="63042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6" name="Connection Line"/>
              <p:cNvSpPr/>
              <p:nvPr/>
            </p:nvSpPr>
            <p:spPr>
              <a:xfrm>
                <a:off x="759272" y="1185593"/>
                <a:ext cx="63411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7" name="Connection Line"/>
              <p:cNvSpPr/>
              <p:nvPr/>
            </p:nvSpPr>
            <p:spPr>
              <a:xfrm>
                <a:off x="759272" y="1185593"/>
                <a:ext cx="924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8" name="Circle"/>
              <p:cNvSpPr/>
              <p:nvPr/>
            </p:nvSpPr>
            <p:spPr>
              <a:xfrm>
                <a:off x="-1" y="274422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9" name="Circle"/>
              <p:cNvSpPr/>
              <p:nvPr/>
            </p:nvSpPr>
            <p:spPr>
              <a:xfrm>
                <a:off x="631349" y="2645840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0" name="Circle"/>
              <p:cNvSpPr/>
              <p:nvPr/>
            </p:nvSpPr>
            <p:spPr>
              <a:xfrm>
                <a:off x="1264544" y="274422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1" name="Circle"/>
              <p:cNvSpPr/>
              <p:nvPr/>
            </p:nvSpPr>
            <p:spPr>
              <a:xfrm>
                <a:off x="-1" y="348865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2" name="Circle"/>
              <p:cNvSpPr/>
              <p:nvPr/>
            </p:nvSpPr>
            <p:spPr>
              <a:xfrm>
                <a:off x="630426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3" name="Circle"/>
              <p:cNvSpPr/>
              <p:nvPr/>
            </p:nvSpPr>
            <p:spPr>
              <a:xfrm>
                <a:off x="1264544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4" name="Connection Line"/>
              <p:cNvSpPr/>
              <p:nvPr/>
            </p:nvSpPr>
            <p:spPr>
              <a:xfrm flipH="1">
                <a:off x="758349" y="2028411"/>
                <a:ext cx="1847" cy="74443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5" name="Connection Line"/>
              <p:cNvSpPr/>
              <p:nvPr/>
            </p:nvSpPr>
            <p:spPr>
              <a:xfrm>
                <a:off x="760194" y="2028411"/>
                <a:ext cx="631352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6" name="Connection Line"/>
              <p:cNvSpPr/>
              <p:nvPr/>
            </p:nvSpPr>
            <p:spPr>
              <a:xfrm flipH="1">
                <a:off x="127000" y="2028411"/>
                <a:ext cx="633196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7" name="Connection Line"/>
              <p:cNvSpPr/>
              <p:nvPr/>
            </p:nvSpPr>
            <p:spPr>
              <a:xfrm flipH="1">
                <a:off x="757426" y="2772841"/>
                <a:ext cx="925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8" name="Connection Line"/>
              <p:cNvSpPr/>
              <p:nvPr/>
            </p:nvSpPr>
            <p:spPr>
              <a:xfrm>
                <a:off x="758349" y="2772841"/>
                <a:ext cx="633197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69" name="Connection Line"/>
              <p:cNvSpPr/>
              <p:nvPr/>
            </p:nvSpPr>
            <p:spPr>
              <a:xfrm flipH="1">
                <a:off x="127000" y="2772841"/>
                <a:ext cx="631351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273" name="Caption"/>
            <p:cNvGrpSpPr/>
            <p:nvPr/>
          </p:nvGrpSpPr>
          <p:grpSpPr>
            <a:xfrm>
              <a:off x="0" y="3844257"/>
              <a:ext cx="1520390" cy="899493"/>
              <a:chOff x="0" y="0"/>
              <a:chExt cx="1520389" cy="899491"/>
            </a:xfrm>
          </p:grpSpPr>
          <p:sp>
            <p:nvSpPr>
              <p:cNvPr id="271" name="Rectangle"/>
              <p:cNvSpPr/>
              <p:nvPr/>
            </p:nvSpPr>
            <p:spPr>
              <a:xfrm>
                <a:off x="0" y="0"/>
                <a:ext cx="1520390" cy="8994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272" name="A graph depicting a depth-first search order.…"/>
              <p:cNvSpPr txBox="1"/>
              <p:nvPr/>
            </p:nvSpPr>
            <p:spPr>
              <a:xfrm>
                <a:off x="0" y="-1"/>
                <a:ext cx="1520390" cy="8994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depth-first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leads to a path of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an edge to the next black node, plus an edge to a red node on the left and a red node on the right.  The red nodes have no outgoing edges.</a:t>
                </a:r>
              </a:p>
            </p:txBody>
          </p:sp>
        </p:grpSp>
      </p:grpSp>
      <p:sp>
        <p:nvSpPr>
          <p:cNvPr id="275" name="Rectangle"/>
          <p:cNvSpPr/>
          <p:nvPr/>
        </p:nvSpPr>
        <p:spPr>
          <a:xfrm>
            <a:off x="11975283" y="9521315"/>
            <a:ext cx="1645462" cy="1015825"/>
          </a:xfrm>
          <a:prstGeom prst="rect">
            <a:avLst/>
          </a:prstGeom>
          <a:ln w="508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38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4" grpId="1"/>
      <p:bldP build="whole" bldLvl="1" animBg="1" rev="0" advAuto="0" spid="27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Depth First Search Analysi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755807">
              <a:defRPr sz="10300"/>
            </a:lvl1pPr>
          </a:lstStyle>
          <a:p>
            <a:pPr/>
            <a:r>
              <a:t>Depth First Search Analysis</a:t>
            </a:r>
          </a:p>
        </p:txBody>
      </p:sp>
      <p:sp>
        <p:nvSpPr>
          <p:cNvPr id="278" name="For a search graph with maximum branch factor   and maximum path length  ...…"/>
          <p:cNvSpPr txBox="1"/>
          <p:nvPr>
            <p:ph type="body" idx="1"/>
          </p:nvPr>
        </p:nvSpPr>
        <p:spPr>
          <a:xfrm>
            <a:off x="2667000" y="3616367"/>
            <a:ext cx="19050000" cy="884039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600"/>
              </a:spcBef>
              <a:buSzTx/>
              <a:buNone/>
            </a:pPr>
            <a:r>
              <a:t>For a search graph with maximum branch factor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and</a:t>
            </a:r>
            <a:br/>
            <a:r>
              <a:t>maximum path length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rPr i="1">
                <a:latin typeface="+mn-lt"/>
                <a:ea typeface="+mn-ea"/>
                <a:cs typeface="+mn-cs"/>
                <a:sym typeface="Helvetica Neue"/>
              </a:rPr>
              <a:t>...</a:t>
            </a:r>
            <a:endParaRPr i="1">
              <a:latin typeface="+mn-lt"/>
              <a:ea typeface="+mn-ea"/>
              <a:cs typeface="+mn-cs"/>
              <a:sym typeface="Helvetica Neue"/>
            </a:endParaRP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  <a:r>
              <a:t> of depth-first search?</a:t>
            </a:r>
          </a:p>
          <a:p>
            <a:pPr lvl="2">
              <a:spcBef>
                <a:spcPts val="3600"/>
              </a:spcBef>
            </a:pPr>
            <a:r>
              <a:t>[A: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When is depth-first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?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 complexity of</a:t>
            </a:r>
            <a:r>
              <a:t> depth-first search?</a:t>
            </a:r>
          </a:p>
          <a:p>
            <a:pPr lvl="2">
              <a:spcBef>
                <a:spcPts val="3600"/>
              </a:spcBef>
            </a:pPr>
            <a:r>
              <a:t>[A: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  <a:endParaRPr sz="5000"/>
          </a:p>
        </p:txBody>
      </p:sp>
      <p:grpSp>
        <p:nvGrpSpPr>
          <p:cNvPr id="308" name="Group"/>
          <p:cNvGrpSpPr/>
          <p:nvPr/>
        </p:nvGrpSpPr>
        <p:grpSpPr>
          <a:xfrm>
            <a:off x="21034170" y="832527"/>
            <a:ext cx="1520392" cy="4743751"/>
            <a:chOff x="0" y="0"/>
            <a:chExt cx="1520391" cy="4743749"/>
          </a:xfrm>
        </p:grpSpPr>
        <p:grpSp>
          <p:nvGrpSpPr>
            <p:cNvPr id="304" name="Group"/>
            <p:cNvGrpSpPr/>
            <p:nvPr/>
          </p:nvGrpSpPr>
          <p:grpSpPr>
            <a:xfrm>
              <a:off x="-1" y="-1"/>
              <a:ext cx="1520393" cy="3742662"/>
              <a:chOff x="0" y="0"/>
              <a:chExt cx="1520391" cy="3742660"/>
            </a:xfrm>
          </p:grpSpPr>
          <p:sp>
            <p:nvSpPr>
              <p:cNvPr id="279" name="Circle"/>
              <p:cNvSpPr/>
              <p:nvPr/>
            </p:nvSpPr>
            <p:spPr>
              <a:xfrm>
                <a:off x="63227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0" name="Circle"/>
              <p:cNvSpPr/>
              <p:nvPr/>
            </p:nvSpPr>
            <p:spPr>
              <a:xfrm>
                <a:off x="1844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1" name="Circle"/>
              <p:cNvSpPr/>
              <p:nvPr/>
            </p:nvSpPr>
            <p:spPr>
              <a:xfrm>
                <a:off x="1266389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2" name="Circle"/>
              <p:cNvSpPr/>
              <p:nvPr/>
            </p:nvSpPr>
            <p:spPr>
              <a:xfrm>
                <a:off x="63227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3" name="Circle"/>
              <p:cNvSpPr/>
              <p:nvPr/>
            </p:nvSpPr>
            <p:spPr>
              <a:xfrm>
                <a:off x="1844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4" name="Circle"/>
              <p:cNvSpPr/>
              <p:nvPr/>
            </p:nvSpPr>
            <p:spPr>
              <a:xfrm>
                <a:off x="633194" y="1901411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5" name="Circle"/>
              <p:cNvSpPr/>
              <p:nvPr/>
            </p:nvSpPr>
            <p:spPr>
              <a:xfrm>
                <a:off x="1266389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6" name="Connection Line"/>
              <p:cNvSpPr/>
              <p:nvPr/>
            </p:nvSpPr>
            <p:spPr>
              <a:xfrm flipH="1" flipV="1">
                <a:off x="75927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87" name="Connection Line"/>
              <p:cNvSpPr/>
              <p:nvPr/>
            </p:nvSpPr>
            <p:spPr>
              <a:xfrm flipV="1">
                <a:off x="128845" y="127000"/>
                <a:ext cx="63042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88" name="Connection Line"/>
              <p:cNvSpPr/>
              <p:nvPr/>
            </p:nvSpPr>
            <p:spPr>
              <a:xfrm>
                <a:off x="75927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89" name="Connection Line"/>
              <p:cNvSpPr/>
              <p:nvPr/>
            </p:nvSpPr>
            <p:spPr>
              <a:xfrm flipH="1">
                <a:off x="128845" y="1185593"/>
                <a:ext cx="63042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0" name="Connection Line"/>
              <p:cNvSpPr/>
              <p:nvPr/>
            </p:nvSpPr>
            <p:spPr>
              <a:xfrm>
                <a:off x="759272" y="1185593"/>
                <a:ext cx="63411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1" name="Connection Line"/>
              <p:cNvSpPr/>
              <p:nvPr/>
            </p:nvSpPr>
            <p:spPr>
              <a:xfrm>
                <a:off x="759272" y="1185593"/>
                <a:ext cx="924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2" name="Circle"/>
              <p:cNvSpPr/>
              <p:nvPr/>
            </p:nvSpPr>
            <p:spPr>
              <a:xfrm>
                <a:off x="-1" y="274422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3" name="Circle"/>
              <p:cNvSpPr/>
              <p:nvPr/>
            </p:nvSpPr>
            <p:spPr>
              <a:xfrm>
                <a:off x="631349" y="2645840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4" name="Circle"/>
              <p:cNvSpPr/>
              <p:nvPr/>
            </p:nvSpPr>
            <p:spPr>
              <a:xfrm>
                <a:off x="1264544" y="274422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5" name="Circle"/>
              <p:cNvSpPr/>
              <p:nvPr/>
            </p:nvSpPr>
            <p:spPr>
              <a:xfrm>
                <a:off x="-1" y="348865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6" name="Circle"/>
              <p:cNvSpPr/>
              <p:nvPr/>
            </p:nvSpPr>
            <p:spPr>
              <a:xfrm>
                <a:off x="630426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7" name="Circle"/>
              <p:cNvSpPr/>
              <p:nvPr/>
            </p:nvSpPr>
            <p:spPr>
              <a:xfrm>
                <a:off x="1264544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8" name="Connection Line"/>
              <p:cNvSpPr/>
              <p:nvPr/>
            </p:nvSpPr>
            <p:spPr>
              <a:xfrm flipH="1">
                <a:off x="758349" y="2028411"/>
                <a:ext cx="1847" cy="74443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9" name="Connection Line"/>
              <p:cNvSpPr/>
              <p:nvPr/>
            </p:nvSpPr>
            <p:spPr>
              <a:xfrm>
                <a:off x="760194" y="2028411"/>
                <a:ext cx="631352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0" name="Connection Line"/>
              <p:cNvSpPr/>
              <p:nvPr/>
            </p:nvSpPr>
            <p:spPr>
              <a:xfrm flipH="1">
                <a:off x="127000" y="2028411"/>
                <a:ext cx="633196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1" name="Connection Line"/>
              <p:cNvSpPr/>
              <p:nvPr/>
            </p:nvSpPr>
            <p:spPr>
              <a:xfrm flipH="1">
                <a:off x="757426" y="2772841"/>
                <a:ext cx="925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2" name="Connection Line"/>
              <p:cNvSpPr/>
              <p:nvPr/>
            </p:nvSpPr>
            <p:spPr>
              <a:xfrm>
                <a:off x="758349" y="2772841"/>
                <a:ext cx="633197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3" name="Connection Line"/>
              <p:cNvSpPr/>
              <p:nvPr/>
            </p:nvSpPr>
            <p:spPr>
              <a:xfrm flipH="1">
                <a:off x="127000" y="2772841"/>
                <a:ext cx="631351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307" name="Caption"/>
            <p:cNvGrpSpPr/>
            <p:nvPr/>
          </p:nvGrpSpPr>
          <p:grpSpPr>
            <a:xfrm>
              <a:off x="0" y="3844257"/>
              <a:ext cx="1520390" cy="899493"/>
              <a:chOff x="0" y="0"/>
              <a:chExt cx="1520389" cy="899491"/>
            </a:xfrm>
          </p:grpSpPr>
          <p:sp>
            <p:nvSpPr>
              <p:cNvPr id="305" name="Rectangle"/>
              <p:cNvSpPr/>
              <p:nvPr/>
            </p:nvSpPr>
            <p:spPr>
              <a:xfrm>
                <a:off x="0" y="0"/>
                <a:ext cx="1520390" cy="8994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306" name="A graph depicting a depth-first search order.…"/>
              <p:cNvSpPr txBox="1"/>
              <p:nvPr/>
            </p:nvSpPr>
            <p:spPr>
              <a:xfrm>
                <a:off x="0" y="-1"/>
                <a:ext cx="1520390" cy="8994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depth-first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leads to a path of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an edge to the next black node, plus an edge to a red node on the left and a red node on the right.  The red nodes have no outgoing edges.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7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When to Use Depth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When to Use</a:t>
            </a:r>
            <a:br/>
            <a:r>
              <a:t>Depth First Search</a:t>
            </a:r>
          </a:p>
        </p:txBody>
      </p:sp>
      <p:sp>
        <p:nvSpPr>
          <p:cNvPr id="313" name="When is depth-first search appropriate?…"/>
          <p:cNvSpPr txBox="1"/>
          <p:nvPr>
            <p:ph type="body" idx="1"/>
          </p:nvPr>
        </p:nvSpPr>
        <p:spPr>
          <a:xfrm>
            <a:off x="4506472" y="3553993"/>
            <a:ext cx="15371056" cy="957701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When is depth-first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appropriate</a:t>
            </a:r>
            <a:r>
              <a:t>?</a:t>
            </a:r>
          </a:p>
          <a:p>
            <a:pPr lvl="2">
              <a:spcBef>
                <a:spcPts val="2400"/>
              </a:spcBef>
            </a:pPr>
            <a:r>
              <a:t>Memory is restricted</a:t>
            </a:r>
          </a:p>
          <a:p>
            <a:pPr lvl="2">
              <a:spcBef>
                <a:spcPts val="2400"/>
              </a:spcBef>
            </a:pPr>
            <a:r>
              <a:t>All solutions at same approximate depth (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why?</a:t>
            </a:r>
            <a:r>
              <a:t>)</a:t>
            </a:r>
          </a:p>
          <a:p>
            <a:pPr lvl="2">
              <a:spcBef>
                <a:spcPts val="2400"/>
              </a:spcBef>
            </a:pPr>
            <a:r>
              <a:t>Order in which neighbours are searched can be tuned to find solution quickly</a:t>
            </a:r>
          </a:p>
          <a:p>
            <a:pPr>
              <a:spcBef>
                <a:spcPts val="3600"/>
              </a:spcBef>
            </a:pPr>
            <a:r>
              <a:t>When is depth-first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inappropriate</a:t>
            </a:r>
            <a:r>
              <a:t>?</a:t>
            </a:r>
          </a:p>
          <a:p>
            <a:pPr lvl="2">
              <a:spcBef>
                <a:spcPts val="2400"/>
              </a:spcBef>
            </a:pPr>
            <a:r>
              <a:t>Infinite paths exist</a:t>
            </a:r>
          </a:p>
          <a:p>
            <a:pPr lvl="2">
              <a:spcBef>
                <a:spcPts val="2400"/>
              </a:spcBef>
            </a:pPr>
            <a:r>
              <a:t>When there are likely to be shallow solutions</a:t>
            </a:r>
          </a:p>
          <a:p>
            <a:pPr lvl="4">
              <a:spcBef>
                <a:spcPts val="2400"/>
              </a:spcBef>
            </a:pPr>
            <a:r>
              <a:t>Especially if some other solutions are very deep</a:t>
            </a:r>
          </a:p>
        </p:txBody>
      </p:sp>
      <p:grpSp>
        <p:nvGrpSpPr>
          <p:cNvPr id="343" name="Group"/>
          <p:cNvGrpSpPr/>
          <p:nvPr/>
        </p:nvGrpSpPr>
        <p:grpSpPr>
          <a:xfrm>
            <a:off x="21034170" y="832527"/>
            <a:ext cx="1520392" cy="4743751"/>
            <a:chOff x="0" y="0"/>
            <a:chExt cx="1520391" cy="4743749"/>
          </a:xfrm>
        </p:grpSpPr>
        <p:grpSp>
          <p:nvGrpSpPr>
            <p:cNvPr id="339" name="Group"/>
            <p:cNvGrpSpPr/>
            <p:nvPr/>
          </p:nvGrpSpPr>
          <p:grpSpPr>
            <a:xfrm>
              <a:off x="-1" y="-1"/>
              <a:ext cx="1520393" cy="3742662"/>
              <a:chOff x="0" y="0"/>
              <a:chExt cx="1520391" cy="3742660"/>
            </a:xfrm>
          </p:grpSpPr>
          <p:sp>
            <p:nvSpPr>
              <p:cNvPr id="314" name="Circle"/>
              <p:cNvSpPr/>
              <p:nvPr/>
            </p:nvSpPr>
            <p:spPr>
              <a:xfrm>
                <a:off x="63227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5" name="Circle"/>
              <p:cNvSpPr/>
              <p:nvPr/>
            </p:nvSpPr>
            <p:spPr>
              <a:xfrm>
                <a:off x="1844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6" name="Circle"/>
              <p:cNvSpPr/>
              <p:nvPr/>
            </p:nvSpPr>
            <p:spPr>
              <a:xfrm>
                <a:off x="1266389" y="1058593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7" name="Circle"/>
              <p:cNvSpPr/>
              <p:nvPr/>
            </p:nvSpPr>
            <p:spPr>
              <a:xfrm>
                <a:off x="63227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8" name="Circle"/>
              <p:cNvSpPr/>
              <p:nvPr/>
            </p:nvSpPr>
            <p:spPr>
              <a:xfrm>
                <a:off x="1844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9" name="Circle"/>
              <p:cNvSpPr/>
              <p:nvPr/>
            </p:nvSpPr>
            <p:spPr>
              <a:xfrm>
                <a:off x="633194" y="1901411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0" name="Circle"/>
              <p:cNvSpPr/>
              <p:nvPr/>
            </p:nvSpPr>
            <p:spPr>
              <a:xfrm>
                <a:off x="1266389" y="1904365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1" name="Connection Line"/>
              <p:cNvSpPr/>
              <p:nvPr/>
            </p:nvSpPr>
            <p:spPr>
              <a:xfrm flipH="1" flipV="1">
                <a:off x="75927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2" name="Connection Line"/>
              <p:cNvSpPr/>
              <p:nvPr/>
            </p:nvSpPr>
            <p:spPr>
              <a:xfrm flipV="1">
                <a:off x="128845" y="127000"/>
                <a:ext cx="63042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3" name="Connection Line"/>
              <p:cNvSpPr/>
              <p:nvPr/>
            </p:nvSpPr>
            <p:spPr>
              <a:xfrm>
                <a:off x="75927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4" name="Connection Line"/>
              <p:cNvSpPr/>
              <p:nvPr/>
            </p:nvSpPr>
            <p:spPr>
              <a:xfrm flipH="1">
                <a:off x="128845" y="1185593"/>
                <a:ext cx="63042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5" name="Connection Line"/>
              <p:cNvSpPr/>
              <p:nvPr/>
            </p:nvSpPr>
            <p:spPr>
              <a:xfrm>
                <a:off x="759272" y="1185593"/>
                <a:ext cx="634119" cy="845773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6" name="Connection Line"/>
              <p:cNvSpPr/>
              <p:nvPr/>
            </p:nvSpPr>
            <p:spPr>
              <a:xfrm>
                <a:off x="759272" y="1185593"/>
                <a:ext cx="924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7" name="Circle"/>
              <p:cNvSpPr/>
              <p:nvPr/>
            </p:nvSpPr>
            <p:spPr>
              <a:xfrm>
                <a:off x="-1" y="274422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8" name="Circle"/>
              <p:cNvSpPr/>
              <p:nvPr/>
            </p:nvSpPr>
            <p:spPr>
              <a:xfrm>
                <a:off x="631349" y="2645840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9" name="Circle"/>
              <p:cNvSpPr/>
              <p:nvPr/>
            </p:nvSpPr>
            <p:spPr>
              <a:xfrm>
                <a:off x="1264544" y="274422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0" name="Circle"/>
              <p:cNvSpPr/>
              <p:nvPr/>
            </p:nvSpPr>
            <p:spPr>
              <a:xfrm>
                <a:off x="-1" y="348865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1" name="Circle"/>
              <p:cNvSpPr/>
              <p:nvPr/>
            </p:nvSpPr>
            <p:spPr>
              <a:xfrm>
                <a:off x="630426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2" name="Circle"/>
              <p:cNvSpPr/>
              <p:nvPr/>
            </p:nvSpPr>
            <p:spPr>
              <a:xfrm>
                <a:off x="1264544" y="348865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3" name="Connection Line"/>
              <p:cNvSpPr/>
              <p:nvPr/>
            </p:nvSpPr>
            <p:spPr>
              <a:xfrm flipH="1">
                <a:off x="758349" y="2028411"/>
                <a:ext cx="1847" cy="74443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4" name="Connection Line"/>
              <p:cNvSpPr/>
              <p:nvPr/>
            </p:nvSpPr>
            <p:spPr>
              <a:xfrm>
                <a:off x="760194" y="2028411"/>
                <a:ext cx="631352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5" name="Connection Line"/>
              <p:cNvSpPr/>
              <p:nvPr/>
            </p:nvSpPr>
            <p:spPr>
              <a:xfrm flipH="1">
                <a:off x="127000" y="2028411"/>
                <a:ext cx="633196" cy="842818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6" name="Connection Line"/>
              <p:cNvSpPr/>
              <p:nvPr/>
            </p:nvSpPr>
            <p:spPr>
              <a:xfrm flipH="1">
                <a:off x="757426" y="2772841"/>
                <a:ext cx="925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7" name="Connection Line"/>
              <p:cNvSpPr/>
              <p:nvPr/>
            </p:nvSpPr>
            <p:spPr>
              <a:xfrm>
                <a:off x="758349" y="2772841"/>
                <a:ext cx="633197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8" name="Connection Line"/>
              <p:cNvSpPr/>
              <p:nvPr/>
            </p:nvSpPr>
            <p:spPr>
              <a:xfrm flipH="1">
                <a:off x="127000" y="2772841"/>
                <a:ext cx="631351" cy="84281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342" name="Caption"/>
            <p:cNvGrpSpPr/>
            <p:nvPr/>
          </p:nvGrpSpPr>
          <p:grpSpPr>
            <a:xfrm>
              <a:off x="0" y="3844257"/>
              <a:ext cx="1520390" cy="899493"/>
              <a:chOff x="0" y="0"/>
              <a:chExt cx="1520389" cy="899491"/>
            </a:xfrm>
          </p:grpSpPr>
          <p:sp>
            <p:nvSpPr>
              <p:cNvPr id="340" name="Rectangle"/>
              <p:cNvSpPr/>
              <p:nvPr/>
            </p:nvSpPr>
            <p:spPr>
              <a:xfrm>
                <a:off x="0" y="0"/>
                <a:ext cx="1520390" cy="8994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341" name="A graph depicting a depth-first search order.…"/>
              <p:cNvSpPr txBox="1"/>
              <p:nvPr/>
            </p:nvSpPr>
            <p:spPr>
              <a:xfrm>
                <a:off x="0" y="-1"/>
                <a:ext cx="1520390" cy="8994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depth-first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leads to a path of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an edge to the next black node, plus an edge to a red node on the left and a red node on the right.  The red nodes have no outgoing edges.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Breadth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Breadth First Search</a:t>
            </a:r>
          </a:p>
        </p:txBody>
      </p:sp>
      <p:sp>
        <p:nvSpPr>
          <p:cNvPr id="346" name="Question:…"/>
          <p:cNvSpPr txBox="1"/>
          <p:nvPr/>
        </p:nvSpPr>
        <p:spPr>
          <a:xfrm>
            <a:off x="15247312" y="9053718"/>
            <a:ext cx="8306532" cy="3882692"/>
          </a:xfrm>
          <a:prstGeom prst="rect">
            <a:avLst/>
          </a:prstGeom>
          <a:solidFill>
            <a:srgbClr val="D6D5D5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</a:p>
          <a:p>
            <a:pPr algn="l">
              <a:spcBef>
                <a:spcPts val="59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data structure</a:t>
            </a:r>
            <a:r>
              <a:t> for the frontier implements this search strategy?</a:t>
            </a:r>
          </a:p>
        </p:txBody>
      </p:sp>
      <p:sp>
        <p:nvSpPr>
          <p:cNvPr id="347" name="Input: a graph; a set of start nodes; a   function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5600"/>
              </a:spcBef>
              <a:buSzTx/>
              <a:buNone/>
              <a:defRPr b="1" sz="4200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88669">
              <a:spcBef>
                <a:spcPts val="5600"/>
              </a:spcBef>
              <a:buSzTx/>
              <a:buNone/>
              <a:defRPr sz="51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while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select</a:t>
            </a:r>
            <a:r>
              <a:rPr sz="4200"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sz="4200">
                <a:solidFill>
                  <a:srgbClr val="C82506"/>
                </a:solidFill>
                <a:latin typeface="+mn-lt"/>
                <a:ea typeface="+mn-ea"/>
                <a:cs typeface="+mn-cs"/>
                <a:sym typeface="Helvetica Neue"/>
              </a:rPr>
              <a:t>the oldest</a:t>
            </a:r>
            <a:r>
              <a:rPr sz="4200">
                <a:latin typeface="+mn-lt"/>
                <a:ea typeface="+mn-ea"/>
                <a:cs typeface="+mn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+mn-lt"/>
                <a:ea typeface="+mn-ea"/>
                <a:cs typeface="+mn-cs"/>
                <a:sym typeface="Helvetica Neue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remove</a:t>
            </a: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each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add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end while</a:t>
            </a:r>
            <a:endParaRPr sz="4812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7" grpId="1"/>
      <p:bldP build="whole" bldLvl="1" animBg="1" rev="0" advAuto="0" spid="346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Breadth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Breadth First Search</a:t>
            </a:r>
          </a:p>
        </p:txBody>
      </p:sp>
      <p:sp>
        <p:nvSpPr>
          <p:cNvPr id="350" name="Breadth-first search always removes one of the shortest paths from the frontier.…"/>
          <p:cNvSpPr txBox="1"/>
          <p:nvPr>
            <p:ph type="body" idx="1"/>
          </p:nvPr>
        </p:nvSpPr>
        <p:spPr>
          <a:xfrm>
            <a:off x="2175747" y="3011845"/>
            <a:ext cx="20032506" cy="9611812"/>
          </a:xfrm>
          <a:prstGeom prst="rect">
            <a:avLst/>
          </a:prstGeom>
        </p:spPr>
        <p:txBody>
          <a:bodyPr/>
          <a:lstStyle/>
          <a:p>
            <a:pPr marL="0" indent="0" defTabSz="772649">
              <a:spcBef>
                <a:spcPts val="3300"/>
              </a:spcBef>
              <a:buSzTx/>
              <a:buNone/>
              <a:defRPr sz="4059"/>
            </a:pPr>
            <a:r>
              <a:t>Breadth-first search always removes one of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shortest</a:t>
            </a:r>
            <a:r>
              <a:t> paths from the frontier.</a:t>
            </a:r>
          </a:p>
          <a:p>
            <a:pPr marL="0" indent="0" defTabSz="772649">
              <a:spcBef>
                <a:spcPts val="3300"/>
              </a:spcBef>
              <a:buSzTx/>
              <a:buNone/>
              <a:defRPr b="1" sz="4059">
                <a:latin typeface="+mn-lt"/>
                <a:ea typeface="+mn-ea"/>
                <a:cs typeface="+mn-cs"/>
                <a:sym typeface="Helvetica Neue"/>
              </a:defRPr>
            </a:pPr>
            <a:r>
              <a:t>Example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Frontier: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br>
              <a:rPr b="0" sz="4763">
                <a:latin typeface="Times Roman"/>
                <a:ea typeface="Times Roman"/>
                <a:cs typeface="Times Roman"/>
                <a:sym typeface="Times Roman"/>
              </a:rPr>
            </a:b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marL="0" indent="0" defTabSz="772649">
              <a:spcBef>
                <a:spcPts val="3300"/>
              </a:spcBef>
              <a:buSzTx/>
              <a:buNone/>
              <a:defRPr b="1" sz="4059">
                <a:latin typeface="+mn-lt"/>
                <a:ea typeface="+mn-ea"/>
                <a:cs typeface="+mn-cs"/>
                <a:sym typeface="Helvetica Neue"/>
              </a:defRPr>
            </a:pPr>
            <a:r>
              <a:t>What happens?</a:t>
            </a:r>
          </a:p>
          <a:p>
            <a:pPr lvl="2" marL="2015608" indent="-821173" defTabSz="772649">
              <a:spcBef>
                <a:spcPts val="3300"/>
              </a:spcBef>
              <a:buSzPct val="100000"/>
              <a:buAutoNum type="arabicPeriod" startAt="1"/>
              <a:defRPr sz="4059"/>
            </a:pPr>
            <a:r>
              <a:t>Remove </a:t>
            </a:r>
            <a14:m>
              <m:oMath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; test </a:t>
            </a:r>
            <a14:m>
              <m:oMath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for goal</a:t>
            </a:r>
          </a:p>
          <a:p>
            <a:pPr lvl="2" marL="2015608" indent="-821173" defTabSz="772649">
              <a:spcBef>
                <a:spcPts val="3300"/>
              </a:spcBef>
              <a:buSzPct val="100000"/>
              <a:buAutoNum type="arabicPeriod" startAt="1"/>
              <a:defRPr sz="4059"/>
            </a:pPr>
            <a:r>
              <a:t>Add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end</a:t>
            </a:r>
            <a:r>
              <a:t> of frontier </a:t>
            </a:r>
            <a:r>
              <a:rPr sz="3366"/>
              <a:t>(assume remove-from-front)</a:t>
            </a:r>
          </a:p>
          <a:p>
            <a:pPr lvl="2" marL="2015608" indent="-821173" defTabSz="772649">
              <a:spcBef>
                <a:spcPts val="3300"/>
              </a:spcBef>
              <a:buSzPct val="100000"/>
              <a:buAutoNum type="arabicPeriod" startAt="1"/>
              <a:defRPr sz="4059"/>
            </a:pPr>
            <a:r>
              <a:t>New frontier: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</a:p>
          <a:p>
            <a:pPr lvl="2" marL="1969240" indent="-774805" defTabSz="772649">
              <a:spcBef>
                <a:spcPts val="3300"/>
              </a:spcBef>
              <a:buSzPct val="100000"/>
              <a:buAutoNum type="arabicPeriod" startAt="1"/>
              <a:defRPr sz="5049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sSub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rPr sz="4059">
                <a:latin typeface="Helvetica Neue Light"/>
                <a:ea typeface="Helvetica Neue Light"/>
                <a:cs typeface="Helvetica Neue Light"/>
                <a:sym typeface="Helvetica Neue Light"/>
              </a:rPr>
              <a:t> is selected </a:t>
            </a:r>
            <a:r>
              <a:rPr sz="4059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next</a:t>
            </a:r>
            <a:endParaRPr sz="4812"/>
          </a:p>
        </p:txBody>
      </p:sp>
      <p:grpSp>
        <p:nvGrpSpPr>
          <p:cNvPr id="380" name="Group"/>
          <p:cNvGrpSpPr/>
          <p:nvPr/>
        </p:nvGrpSpPr>
        <p:grpSpPr>
          <a:xfrm>
            <a:off x="20254771" y="748334"/>
            <a:ext cx="3137804" cy="2810391"/>
            <a:chOff x="0" y="0"/>
            <a:chExt cx="3137803" cy="2810389"/>
          </a:xfrm>
        </p:grpSpPr>
        <p:grpSp>
          <p:nvGrpSpPr>
            <p:cNvPr id="376" name="Group"/>
            <p:cNvGrpSpPr/>
            <p:nvPr/>
          </p:nvGrpSpPr>
          <p:grpSpPr>
            <a:xfrm>
              <a:off x="0" y="-1"/>
              <a:ext cx="3137804" cy="2253802"/>
              <a:chOff x="0" y="0"/>
              <a:chExt cx="3137803" cy="2253800"/>
            </a:xfrm>
          </p:grpSpPr>
          <p:sp>
            <p:nvSpPr>
              <p:cNvPr id="351" name="Circle"/>
              <p:cNvSpPr/>
              <p:nvPr/>
            </p:nvSpPr>
            <p:spPr>
              <a:xfrm>
                <a:off x="126085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2" name="Circle"/>
              <p:cNvSpPr/>
              <p:nvPr/>
            </p:nvSpPr>
            <p:spPr>
              <a:xfrm>
                <a:off x="630425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3" name="Circle"/>
              <p:cNvSpPr/>
              <p:nvPr/>
            </p:nvSpPr>
            <p:spPr>
              <a:xfrm>
                <a:off x="1894969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4" name="Circle"/>
              <p:cNvSpPr/>
              <p:nvPr/>
            </p:nvSpPr>
            <p:spPr>
              <a:xfrm>
                <a:off x="126085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5" name="Circle"/>
              <p:cNvSpPr/>
              <p:nvPr/>
            </p:nvSpPr>
            <p:spPr>
              <a:xfrm>
                <a:off x="108142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6" name="Circle"/>
              <p:cNvSpPr/>
              <p:nvPr/>
            </p:nvSpPr>
            <p:spPr>
              <a:xfrm>
                <a:off x="14419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7" name="Circle"/>
              <p:cNvSpPr/>
              <p:nvPr/>
            </p:nvSpPr>
            <p:spPr>
              <a:xfrm>
                <a:off x="1802376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8" name="Connection Line"/>
              <p:cNvSpPr/>
              <p:nvPr/>
            </p:nvSpPr>
            <p:spPr>
              <a:xfrm flipH="1" flipV="1">
                <a:off x="138785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9" name="Connection Line"/>
              <p:cNvSpPr/>
              <p:nvPr/>
            </p:nvSpPr>
            <p:spPr>
              <a:xfrm flipV="1">
                <a:off x="757425" y="127000"/>
                <a:ext cx="630428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60" name="Connection Line"/>
              <p:cNvSpPr/>
              <p:nvPr/>
            </p:nvSpPr>
            <p:spPr>
              <a:xfrm>
                <a:off x="138785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61" name="Connection Line"/>
              <p:cNvSpPr/>
              <p:nvPr/>
            </p:nvSpPr>
            <p:spPr>
              <a:xfrm flipH="1">
                <a:off x="1208426" y="1185593"/>
                <a:ext cx="179428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62" name="Connection Line"/>
              <p:cNvSpPr/>
              <p:nvPr/>
            </p:nvSpPr>
            <p:spPr>
              <a:xfrm>
                <a:off x="1387852" y="1185593"/>
                <a:ext cx="541526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63" name="Connection Line"/>
              <p:cNvSpPr/>
              <p:nvPr/>
            </p:nvSpPr>
            <p:spPr>
              <a:xfrm>
                <a:off x="1387852" y="1185593"/>
                <a:ext cx="181051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64" name="Circle"/>
              <p:cNvSpPr/>
              <p:nvPr/>
            </p:nvSpPr>
            <p:spPr>
              <a:xfrm>
                <a:off x="0" y="199979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5" name="Circle"/>
              <p:cNvSpPr/>
              <p:nvPr/>
            </p:nvSpPr>
            <p:spPr>
              <a:xfrm>
                <a:off x="36047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6" name="Circle"/>
              <p:cNvSpPr/>
              <p:nvPr/>
            </p:nvSpPr>
            <p:spPr>
              <a:xfrm>
                <a:off x="216285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7" name="Circle"/>
              <p:cNvSpPr/>
              <p:nvPr/>
            </p:nvSpPr>
            <p:spPr>
              <a:xfrm>
                <a:off x="720950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8" name="Circle"/>
              <p:cNvSpPr/>
              <p:nvPr/>
            </p:nvSpPr>
            <p:spPr>
              <a:xfrm>
                <a:off x="28838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9" name="Circle"/>
              <p:cNvSpPr/>
              <p:nvPr/>
            </p:nvSpPr>
            <p:spPr>
              <a:xfrm>
                <a:off x="2523327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70" name="Connection Line"/>
              <p:cNvSpPr/>
              <p:nvPr/>
            </p:nvSpPr>
            <p:spPr>
              <a:xfrm flipH="1">
                <a:off x="127000" y="1185593"/>
                <a:ext cx="6304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1" name="Connection Line"/>
              <p:cNvSpPr/>
              <p:nvPr/>
            </p:nvSpPr>
            <p:spPr>
              <a:xfrm flipH="1">
                <a:off x="487475" y="1185593"/>
                <a:ext cx="269952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2" name="Connection Line"/>
              <p:cNvSpPr/>
              <p:nvPr/>
            </p:nvSpPr>
            <p:spPr>
              <a:xfrm>
                <a:off x="2021969" y="1185593"/>
                <a:ext cx="267884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3" name="Connection Line"/>
              <p:cNvSpPr/>
              <p:nvPr/>
            </p:nvSpPr>
            <p:spPr>
              <a:xfrm>
                <a:off x="757425" y="1185593"/>
                <a:ext cx="905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4" name="Connection Line"/>
              <p:cNvSpPr/>
              <p:nvPr/>
            </p:nvSpPr>
            <p:spPr>
              <a:xfrm>
                <a:off x="2021969" y="1185593"/>
                <a:ext cx="628359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5" name="Connection Line"/>
              <p:cNvSpPr/>
              <p:nvPr/>
            </p:nvSpPr>
            <p:spPr>
              <a:xfrm>
                <a:off x="2021969" y="1185593"/>
                <a:ext cx="988833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379" name="Caption"/>
            <p:cNvGrpSpPr/>
            <p:nvPr/>
          </p:nvGrpSpPr>
          <p:grpSpPr>
            <a:xfrm>
              <a:off x="0" y="2355397"/>
              <a:ext cx="3137802" cy="454993"/>
              <a:chOff x="0" y="0"/>
              <a:chExt cx="3137801" cy="454991"/>
            </a:xfrm>
          </p:grpSpPr>
          <p:sp>
            <p:nvSpPr>
              <p:cNvPr id="377" name="Rectangle"/>
              <p:cNvSpPr/>
              <p:nvPr/>
            </p:nvSpPr>
            <p:spPr>
              <a:xfrm>
                <a:off x="0" y="0"/>
                <a:ext cx="3137802" cy="4549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378" name="A graph depicting a breadth-first search order.…"/>
              <p:cNvSpPr txBox="1"/>
              <p:nvPr/>
            </p:nvSpPr>
            <p:spPr>
              <a:xfrm>
                <a:off x="-1" y="-1"/>
                <a:ext cx="3137803" cy="3660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breadth-first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has outgoing edges to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outgoing edges to three red nodes.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5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Breadth First Search Analysi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706515">
              <a:defRPr sz="9600"/>
            </a:lvl1pPr>
          </a:lstStyle>
          <a:p>
            <a:pPr/>
            <a:r>
              <a:t>Breadth First Search Analysis</a:t>
            </a:r>
          </a:p>
        </p:txBody>
      </p:sp>
      <p:sp>
        <p:nvSpPr>
          <p:cNvPr id="383" name="For a search graph with maximum branch factor   and maximum path length  ...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600"/>
              </a:spcBef>
              <a:buSzTx/>
              <a:buNone/>
            </a:pPr>
            <a:r>
              <a:t>For a search graph with maximum branch factor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and</a:t>
            </a:r>
            <a:br/>
            <a:r>
              <a:t>maximum path length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rPr i="1">
                <a:latin typeface="+mn-lt"/>
                <a:ea typeface="+mn-ea"/>
                <a:cs typeface="+mn-cs"/>
                <a:sym typeface="Helvetica Neue"/>
              </a:rPr>
              <a:t>...</a:t>
            </a:r>
            <a:endParaRPr i="1">
              <a:latin typeface="+mn-lt"/>
              <a:ea typeface="+mn-ea"/>
              <a:cs typeface="+mn-cs"/>
              <a:sym typeface="Helvetica Neue"/>
            </a:endParaRP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  <a:r>
              <a:t>?</a:t>
            </a:r>
          </a:p>
          <a:p>
            <a:pPr lvl="2">
              <a:spcBef>
                <a:spcPts val="3600"/>
              </a:spcBef>
            </a:pPr>
            <a:r>
              <a:t>[A: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When is breadth-first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?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 complexity</a:t>
            </a:r>
            <a:r>
              <a:t>?</a:t>
            </a:r>
          </a:p>
          <a:p>
            <a:pPr lvl="2">
              <a:spcBef>
                <a:spcPts val="3600"/>
              </a:spcBef>
            </a:pPr>
            <a:r>
              <a:t>[A: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  <a:endParaRPr sz="5000"/>
          </a:p>
        </p:txBody>
      </p:sp>
      <p:grpSp>
        <p:nvGrpSpPr>
          <p:cNvPr id="413" name="Group"/>
          <p:cNvGrpSpPr/>
          <p:nvPr/>
        </p:nvGrpSpPr>
        <p:grpSpPr>
          <a:xfrm>
            <a:off x="20254771" y="748334"/>
            <a:ext cx="3137804" cy="2810391"/>
            <a:chOff x="0" y="0"/>
            <a:chExt cx="3137803" cy="2810389"/>
          </a:xfrm>
        </p:grpSpPr>
        <p:grpSp>
          <p:nvGrpSpPr>
            <p:cNvPr id="409" name="Group"/>
            <p:cNvGrpSpPr/>
            <p:nvPr/>
          </p:nvGrpSpPr>
          <p:grpSpPr>
            <a:xfrm>
              <a:off x="0" y="-1"/>
              <a:ext cx="3137804" cy="2253802"/>
              <a:chOff x="0" y="0"/>
              <a:chExt cx="3137803" cy="2253800"/>
            </a:xfrm>
          </p:grpSpPr>
          <p:sp>
            <p:nvSpPr>
              <p:cNvPr id="384" name="Circle"/>
              <p:cNvSpPr/>
              <p:nvPr/>
            </p:nvSpPr>
            <p:spPr>
              <a:xfrm>
                <a:off x="126085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5" name="Circle"/>
              <p:cNvSpPr/>
              <p:nvPr/>
            </p:nvSpPr>
            <p:spPr>
              <a:xfrm>
                <a:off x="630425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6" name="Circle"/>
              <p:cNvSpPr/>
              <p:nvPr/>
            </p:nvSpPr>
            <p:spPr>
              <a:xfrm>
                <a:off x="1894969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7" name="Circle"/>
              <p:cNvSpPr/>
              <p:nvPr/>
            </p:nvSpPr>
            <p:spPr>
              <a:xfrm>
                <a:off x="126085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8" name="Circle"/>
              <p:cNvSpPr/>
              <p:nvPr/>
            </p:nvSpPr>
            <p:spPr>
              <a:xfrm>
                <a:off x="108142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9" name="Circle"/>
              <p:cNvSpPr/>
              <p:nvPr/>
            </p:nvSpPr>
            <p:spPr>
              <a:xfrm>
                <a:off x="14419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0" name="Circle"/>
              <p:cNvSpPr/>
              <p:nvPr/>
            </p:nvSpPr>
            <p:spPr>
              <a:xfrm>
                <a:off x="1802376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1" name="Connection Line"/>
              <p:cNvSpPr/>
              <p:nvPr/>
            </p:nvSpPr>
            <p:spPr>
              <a:xfrm flipH="1" flipV="1">
                <a:off x="138785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2" name="Connection Line"/>
              <p:cNvSpPr/>
              <p:nvPr/>
            </p:nvSpPr>
            <p:spPr>
              <a:xfrm flipV="1">
                <a:off x="757425" y="127000"/>
                <a:ext cx="630428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3" name="Connection Line"/>
              <p:cNvSpPr/>
              <p:nvPr/>
            </p:nvSpPr>
            <p:spPr>
              <a:xfrm>
                <a:off x="138785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4" name="Connection Line"/>
              <p:cNvSpPr/>
              <p:nvPr/>
            </p:nvSpPr>
            <p:spPr>
              <a:xfrm flipH="1">
                <a:off x="1208426" y="1185593"/>
                <a:ext cx="179428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5" name="Connection Line"/>
              <p:cNvSpPr/>
              <p:nvPr/>
            </p:nvSpPr>
            <p:spPr>
              <a:xfrm>
                <a:off x="1387852" y="1185593"/>
                <a:ext cx="541526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6" name="Connection Line"/>
              <p:cNvSpPr/>
              <p:nvPr/>
            </p:nvSpPr>
            <p:spPr>
              <a:xfrm>
                <a:off x="1387852" y="1185593"/>
                <a:ext cx="181051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97" name="Circle"/>
              <p:cNvSpPr/>
              <p:nvPr/>
            </p:nvSpPr>
            <p:spPr>
              <a:xfrm>
                <a:off x="0" y="199979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8" name="Circle"/>
              <p:cNvSpPr/>
              <p:nvPr/>
            </p:nvSpPr>
            <p:spPr>
              <a:xfrm>
                <a:off x="36047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9" name="Circle"/>
              <p:cNvSpPr/>
              <p:nvPr/>
            </p:nvSpPr>
            <p:spPr>
              <a:xfrm>
                <a:off x="216285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0" name="Circle"/>
              <p:cNvSpPr/>
              <p:nvPr/>
            </p:nvSpPr>
            <p:spPr>
              <a:xfrm>
                <a:off x="720950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1" name="Circle"/>
              <p:cNvSpPr/>
              <p:nvPr/>
            </p:nvSpPr>
            <p:spPr>
              <a:xfrm>
                <a:off x="28838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2" name="Circle"/>
              <p:cNvSpPr/>
              <p:nvPr/>
            </p:nvSpPr>
            <p:spPr>
              <a:xfrm>
                <a:off x="2523327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3" name="Connection Line"/>
              <p:cNvSpPr/>
              <p:nvPr/>
            </p:nvSpPr>
            <p:spPr>
              <a:xfrm flipH="1">
                <a:off x="127000" y="1185593"/>
                <a:ext cx="6304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04" name="Connection Line"/>
              <p:cNvSpPr/>
              <p:nvPr/>
            </p:nvSpPr>
            <p:spPr>
              <a:xfrm flipH="1">
                <a:off x="487475" y="1185593"/>
                <a:ext cx="269952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05" name="Connection Line"/>
              <p:cNvSpPr/>
              <p:nvPr/>
            </p:nvSpPr>
            <p:spPr>
              <a:xfrm>
                <a:off x="2021969" y="1185593"/>
                <a:ext cx="267884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06" name="Connection Line"/>
              <p:cNvSpPr/>
              <p:nvPr/>
            </p:nvSpPr>
            <p:spPr>
              <a:xfrm>
                <a:off x="757425" y="1185593"/>
                <a:ext cx="905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07" name="Connection Line"/>
              <p:cNvSpPr/>
              <p:nvPr/>
            </p:nvSpPr>
            <p:spPr>
              <a:xfrm>
                <a:off x="2021969" y="1185593"/>
                <a:ext cx="628359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08" name="Connection Line"/>
              <p:cNvSpPr/>
              <p:nvPr/>
            </p:nvSpPr>
            <p:spPr>
              <a:xfrm>
                <a:off x="2021969" y="1185593"/>
                <a:ext cx="988833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412" name="Caption"/>
            <p:cNvGrpSpPr/>
            <p:nvPr/>
          </p:nvGrpSpPr>
          <p:grpSpPr>
            <a:xfrm>
              <a:off x="0" y="2355397"/>
              <a:ext cx="3137802" cy="454993"/>
              <a:chOff x="0" y="0"/>
              <a:chExt cx="3137801" cy="454991"/>
            </a:xfrm>
          </p:grpSpPr>
          <p:sp>
            <p:nvSpPr>
              <p:cNvPr id="410" name="Rectangle"/>
              <p:cNvSpPr/>
              <p:nvPr/>
            </p:nvSpPr>
            <p:spPr>
              <a:xfrm>
                <a:off x="0" y="0"/>
                <a:ext cx="3137802" cy="4549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411" name="A graph depicting a breadth-first search order.…"/>
              <p:cNvSpPr txBox="1"/>
              <p:nvPr/>
            </p:nvSpPr>
            <p:spPr>
              <a:xfrm>
                <a:off x="-1" y="-1"/>
                <a:ext cx="3137803" cy="3660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breadth-first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has outgoing edges to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outgoing edges to three red nodes.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8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When to Use…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When to Use</a:t>
            </a:r>
          </a:p>
          <a:p>
            <a:pPr defTabSz="698300">
              <a:defRPr sz="9500"/>
            </a:pPr>
            <a:r>
              <a:t>Breadth First Search</a:t>
            </a:r>
          </a:p>
        </p:txBody>
      </p:sp>
      <p:sp>
        <p:nvSpPr>
          <p:cNvPr id="418" name="When is breadth-first search appropriate?…"/>
          <p:cNvSpPr txBox="1"/>
          <p:nvPr>
            <p:ph type="body" idx="1"/>
          </p:nvPr>
        </p:nvSpPr>
        <p:spPr>
          <a:xfrm>
            <a:off x="4387453" y="3553992"/>
            <a:ext cx="15609094" cy="909264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When is breadth-first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appropriate?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>
              <a:spcBef>
                <a:spcPts val="2400"/>
              </a:spcBef>
            </a:pPr>
            <a:r>
              <a:t>When there might be infinite paths </a:t>
            </a:r>
          </a:p>
          <a:p>
            <a:pPr lvl="2">
              <a:spcBef>
                <a:spcPts val="2400"/>
              </a:spcBef>
            </a:pPr>
            <a:r>
              <a:t>When there are likely to be shallow solutions,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or</a:t>
            </a:r>
            <a:endParaRPr i="1">
              <a:latin typeface="+mn-lt"/>
              <a:ea typeface="+mn-ea"/>
              <a:cs typeface="+mn-cs"/>
              <a:sym typeface="Helvetica Neue"/>
            </a:endParaRPr>
          </a:p>
          <a:p>
            <a:pPr lvl="2">
              <a:spcBef>
                <a:spcPts val="2400"/>
              </a:spcBef>
            </a:pPr>
            <a:r>
              <a:t>When we want to guarantee a solution with fewest arcs</a:t>
            </a:r>
          </a:p>
          <a:p>
            <a:pPr>
              <a:spcBef>
                <a:spcPts val="3600"/>
              </a:spcBef>
            </a:pPr>
            <a:r>
              <a:t>When is breadth-first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inappropriate?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>
              <a:spcBef>
                <a:spcPts val="2400"/>
              </a:spcBef>
            </a:pPr>
            <a:r>
              <a:t>Large branching factor</a:t>
            </a:r>
          </a:p>
          <a:p>
            <a:pPr lvl="2">
              <a:spcBef>
                <a:spcPts val="2400"/>
              </a:spcBef>
            </a:pPr>
            <a:r>
              <a:t>All solutions located deep in the graph</a:t>
            </a:r>
          </a:p>
          <a:p>
            <a:pPr lvl="2">
              <a:spcBef>
                <a:spcPts val="2400"/>
              </a:spcBef>
            </a:pPr>
            <a:r>
              <a:t>Memory is restricted</a:t>
            </a:r>
          </a:p>
        </p:txBody>
      </p:sp>
      <p:grpSp>
        <p:nvGrpSpPr>
          <p:cNvPr id="448" name="Group"/>
          <p:cNvGrpSpPr/>
          <p:nvPr/>
        </p:nvGrpSpPr>
        <p:grpSpPr>
          <a:xfrm>
            <a:off x="20254771" y="748334"/>
            <a:ext cx="3137804" cy="2810391"/>
            <a:chOff x="0" y="0"/>
            <a:chExt cx="3137803" cy="2810389"/>
          </a:xfrm>
        </p:grpSpPr>
        <p:grpSp>
          <p:nvGrpSpPr>
            <p:cNvPr id="444" name="Group"/>
            <p:cNvGrpSpPr/>
            <p:nvPr/>
          </p:nvGrpSpPr>
          <p:grpSpPr>
            <a:xfrm>
              <a:off x="0" y="-1"/>
              <a:ext cx="3137804" cy="2253802"/>
              <a:chOff x="0" y="0"/>
              <a:chExt cx="3137803" cy="2253800"/>
            </a:xfrm>
          </p:grpSpPr>
          <p:sp>
            <p:nvSpPr>
              <p:cNvPr id="419" name="Circle"/>
              <p:cNvSpPr/>
              <p:nvPr/>
            </p:nvSpPr>
            <p:spPr>
              <a:xfrm>
                <a:off x="1260852" y="-1"/>
                <a:ext cx="254003" cy="254001"/>
              </a:xfrm>
              <a:prstGeom prst="ellipse">
                <a:avLst/>
              </a:prstGeom>
              <a:solidFill>
                <a:srgbClr val="60AA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0" name="Circle"/>
              <p:cNvSpPr/>
              <p:nvPr/>
            </p:nvSpPr>
            <p:spPr>
              <a:xfrm>
                <a:off x="630425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1" name="Circle"/>
              <p:cNvSpPr/>
              <p:nvPr/>
            </p:nvSpPr>
            <p:spPr>
              <a:xfrm>
                <a:off x="1894969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2" name="Circle"/>
              <p:cNvSpPr/>
              <p:nvPr/>
            </p:nvSpPr>
            <p:spPr>
              <a:xfrm>
                <a:off x="1260852" y="1058593"/>
                <a:ext cx="254003" cy="254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3" name="Circle"/>
              <p:cNvSpPr/>
              <p:nvPr/>
            </p:nvSpPr>
            <p:spPr>
              <a:xfrm>
                <a:off x="108142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4" name="Circle"/>
              <p:cNvSpPr/>
              <p:nvPr/>
            </p:nvSpPr>
            <p:spPr>
              <a:xfrm>
                <a:off x="14419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5" name="Circle"/>
              <p:cNvSpPr/>
              <p:nvPr/>
            </p:nvSpPr>
            <p:spPr>
              <a:xfrm>
                <a:off x="1802376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6" name="Connection Line"/>
              <p:cNvSpPr/>
              <p:nvPr/>
            </p:nvSpPr>
            <p:spPr>
              <a:xfrm flipH="1" flipV="1">
                <a:off x="1387852" y="127000"/>
                <a:ext cx="634119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7" name="Connection Line"/>
              <p:cNvSpPr/>
              <p:nvPr/>
            </p:nvSpPr>
            <p:spPr>
              <a:xfrm flipV="1">
                <a:off x="757425" y="127000"/>
                <a:ext cx="630428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8" name="Connection Line"/>
              <p:cNvSpPr/>
              <p:nvPr/>
            </p:nvSpPr>
            <p:spPr>
              <a:xfrm>
                <a:off x="1387852" y="127000"/>
                <a:ext cx="2" cy="105859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9" name="Connection Line"/>
              <p:cNvSpPr/>
              <p:nvPr/>
            </p:nvSpPr>
            <p:spPr>
              <a:xfrm flipH="1">
                <a:off x="1208426" y="1185593"/>
                <a:ext cx="179428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0" name="Connection Line"/>
              <p:cNvSpPr/>
              <p:nvPr/>
            </p:nvSpPr>
            <p:spPr>
              <a:xfrm>
                <a:off x="1387852" y="1185593"/>
                <a:ext cx="541526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1" name="Connection Line"/>
              <p:cNvSpPr/>
              <p:nvPr/>
            </p:nvSpPr>
            <p:spPr>
              <a:xfrm>
                <a:off x="1387852" y="1185593"/>
                <a:ext cx="181051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2" name="Circle"/>
              <p:cNvSpPr/>
              <p:nvPr/>
            </p:nvSpPr>
            <p:spPr>
              <a:xfrm>
                <a:off x="0" y="1999798"/>
                <a:ext cx="254001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3" name="Circle"/>
              <p:cNvSpPr/>
              <p:nvPr/>
            </p:nvSpPr>
            <p:spPr>
              <a:xfrm>
                <a:off x="360475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4" name="Circle"/>
              <p:cNvSpPr/>
              <p:nvPr/>
            </p:nvSpPr>
            <p:spPr>
              <a:xfrm>
                <a:off x="216285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5" name="Circle"/>
              <p:cNvSpPr/>
              <p:nvPr/>
            </p:nvSpPr>
            <p:spPr>
              <a:xfrm>
                <a:off x="720950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6" name="Circle"/>
              <p:cNvSpPr/>
              <p:nvPr/>
            </p:nvSpPr>
            <p:spPr>
              <a:xfrm>
                <a:off x="2883801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7" name="Circle"/>
              <p:cNvSpPr/>
              <p:nvPr/>
            </p:nvSpPr>
            <p:spPr>
              <a:xfrm>
                <a:off x="2523327" y="1999798"/>
                <a:ext cx="254003" cy="254003"/>
              </a:xfrm>
              <a:prstGeom prst="ellipse">
                <a:avLst/>
              </a:prstGeom>
              <a:solidFill>
                <a:srgbClr val="DD4F3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8" name="Connection Line"/>
              <p:cNvSpPr/>
              <p:nvPr/>
            </p:nvSpPr>
            <p:spPr>
              <a:xfrm flipH="1">
                <a:off x="127000" y="1185593"/>
                <a:ext cx="6304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9" name="Connection Line"/>
              <p:cNvSpPr/>
              <p:nvPr/>
            </p:nvSpPr>
            <p:spPr>
              <a:xfrm flipH="1">
                <a:off x="487475" y="1185593"/>
                <a:ext cx="269952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0" name="Connection Line"/>
              <p:cNvSpPr/>
              <p:nvPr/>
            </p:nvSpPr>
            <p:spPr>
              <a:xfrm>
                <a:off x="2021969" y="1185593"/>
                <a:ext cx="267884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1" name="Connection Line"/>
              <p:cNvSpPr/>
              <p:nvPr/>
            </p:nvSpPr>
            <p:spPr>
              <a:xfrm>
                <a:off x="757425" y="1185593"/>
                <a:ext cx="90527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2" name="Connection Line"/>
              <p:cNvSpPr/>
              <p:nvPr/>
            </p:nvSpPr>
            <p:spPr>
              <a:xfrm>
                <a:off x="2021969" y="1185593"/>
                <a:ext cx="628359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3" name="Connection Line"/>
              <p:cNvSpPr/>
              <p:nvPr/>
            </p:nvSpPr>
            <p:spPr>
              <a:xfrm>
                <a:off x="2021969" y="1185593"/>
                <a:ext cx="988833" cy="941206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447" name="Caption"/>
            <p:cNvGrpSpPr/>
            <p:nvPr/>
          </p:nvGrpSpPr>
          <p:grpSpPr>
            <a:xfrm>
              <a:off x="0" y="2355397"/>
              <a:ext cx="3137802" cy="454993"/>
              <a:chOff x="0" y="0"/>
              <a:chExt cx="3137801" cy="454991"/>
            </a:xfrm>
          </p:grpSpPr>
          <p:sp>
            <p:nvSpPr>
              <p:cNvPr id="445" name="Rectangle"/>
              <p:cNvSpPr/>
              <p:nvPr/>
            </p:nvSpPr>
            <p:spPr>
              <a:xfrm>
                <a:off x="0" y="0"/>
                <a:ext cx="3137802" cy="4549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446" name="A graph depicting a breadth-first search order.…"/>
              <p:cNvSpPr txBox="1"/>
              <p:nvPr/>
            </p:nvSpPr>
            <p:spPr>
              <a:xfrm>
                <a:off x="-1" y="-1"/>
                <a:ext cx="3137803" cy="3660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graph depicting a breadth-first search order.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single green node has outgoing edges to three black nodes.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Each black node has outgoing edges to three red nodes.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1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Comparing DFS vs. BF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Comparing DFS vs. BFS</a:t>
            </a:r>
          </a:p>
        </p:txBody>
      </p:sp>
      <p:sp>
        <p:nvSpPr>
          <p:cNvPr id="451" name="Can we get the space benefits of depth-first search without giving up completeness?…"/>
          <p:cNvSpPr txBox="1"/>
          <p:nvPr>
            <p:ph type="body" idx="1"/>
          </p:nvPr>
        </p:nvSpPr>
        <p:spPr>
          <a:xfrm>
            <a:off x="2235386" y="3865852"/>
            <a:ext cx="19913228" cy="8840391"/>
          </a:xfrm>
          <a:prstGeom prst="rect">
            <a:avLst/>
          </a:prstGeom>
        </p:spPr>
        <p:txBody>
          <a:bodyPr/>
          <a:lstStyle/>
          <a:p>
            <a:pPr marL="574515" indent="-574515" defTabSz="772239">
              <a:spcBef>
                <a:spcPts val="3300"/>
              </a:spcBef>
              <a:defRPr sz="4100"/>
            </a:pPr>
          </a:p>
          <a:p>
            <a:pPr marL="574515" indent="-574515" defTabSz="772239">
              <a:spcBef>
                <a:spcPts val="3300"/>
              </a:spcBef>
              <a:defRPr sz="4100"/>
            </a:pPr>
          </a:p>
          <a:p>
            <a:pPr marL="574515" indent="-574515" defTabSz="772239">
              <a:spcBef>
                <a:spcPts val="3300"/>
              </a:spcBef>
              <a:defRPr sz="4100"/>
            </a:pPr>
          </a:p>
          <a:p>
            <a:pPr marL="574515" indent="-574515" defTabSz="772239">
              <a:spcBef>
                <a:spcPts val="3300"/>
              </a:spcBef>
              <a:defRPr sz="4100"/>
            </a:pPr>
          </a:p>
          <a:p>
            <a:pPr marL="574515" indent="-574515" defTabSz="772239">
              <a:spcBef>
                <a:spcPts val="3300"/>
              </a:spcBef>
              <a:defRPr sz="4100"/>
            </a:pPr>
            <a:r>
              <a:t>Can we get the space benefits of depth-first search without giving up completeness?</a:t>
            </a:r>
          </a:p>
          <a:p>
            <a:pPr marL="574515" indent="-574515" defTabSz="772239">
              <a:spcBef>
                <a:spcPts val="3300"/>
              </a:spcBef>
              <a:defRPr sz="4100"/>
            </a:pPr>
            <a:r>
              <a:t>Run depth-first search to a maximum depth</a:t>
            </a:r>
          </a:p>
          <a:p>
            <a:pPr lvl="1" marL="992346" indent="-574515" defTabSz="772239">
              <a:spcBef>
                <a:spcPts val="3300"/>
              </a:spcBef>
              <a:defRPr sz="4100"/>
            </a:pPr>
            <a:r>
              <a:t>then try again with a larger maximum</a:t>
            </a:r>
          </a:p>
          <a:p>
            <a:pPr lvl="1" marL="992346" indent="-574515" defTabSz="772239">
              <a:spcBef>
                <a:spcPts val="3300"/>
              </a:spcBef>
              <a:defRPr sz="4100"/>
            </a:pPr>
            <a:r>
              <a:t>until either goal found or graph completely searched</a:t>
            </a:r>
          </a:p>
        </p:txBody>
      </p:sp>
      <p:graphicFrame>
        <p:nvGraphicFramePr>
          <p:cNvPr id="452" name="Table 1"/>
          <p:cNvGraphicFramePr/>
          <p:nvPr/>
        </p:nvGraphicFramePr>
        <p:xfrm>
          <a:off x="8441531" y="3023379"/>
          <a:ext cx="7500939" cy="465197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00312"/>
                <a:gridCol w="2500312"/>
                <a:gridCol w="2500312"/>
              </a:tblGrid>
              <a:tr h="1162992">
                <a:tc>
                  <a:txBody>
                    <a:bodyPr/>
                    <a:lstStyle/>
                    <a:p>
                      <a:pPr indent="228600">
                        <a:defRPr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Depth-first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Breadth-first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16299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Complete?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Only for finite graphs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Complete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162992"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 Medium"/>
                        </a:defRPr>
                      </a:pPr>
                      <a:r>
                        <a:t>Space </a:t>
                      </a:r>
                    </a:p>
                    <a:p>
                      <a:pPr defTabSz="914400">
                        <a:defRPr sz="3000">
                          <a:sym typeface="Helvetica Neue Medium"/>
                        </a:defRPr>
                      </a:pPr>
                      <a:r>
                        <a:t>complexity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30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mb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30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16299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Time complexity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30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30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Iterative Deepening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772239">
              <a:defRPr sz="10500"/>
            </a:lvl1pPr>
          </a:lstStyle>
          <a:p>
            <a:pPr/>
            <a:r>
              <a:t>Iterative Deepening Search</a:t>
            </a:r>
          </a:p>
        </p:txBody>
      </p:sp>
      <p:sp>
        <p:nvSpPr>
          <p:cNvPr id="455" name="Input: a graph; a set of start nodes; a   function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4" marL="0" indent="0">
              <a:buSzTx/>
              <a:buNone/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for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0" i="1"/>
              <a:t>max_depth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1 to </a:t>
            </a:r>
            <a14:m>
              <m:oMath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   Perform </a:t>
            </a:r>
            <a:r>
              <a:t>depth-first search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to a maximum depth </a:t>
            </a:r>
            <a:r>
              <a:rPr b="0" i="1"/>
              <a:t>max_depth</a:t>
            </a:r>
            <a:br>
              <a:rPr b="0" i="1"/>
            </a:br>
            <a:r>
              <a:t>end for</a:t>
            </a:r>
            <a:br/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Iterative Deepening Search"/>
          <p:cNvSpPr txBox="1"/>
          <p:nvPr>
            <p:ph type="title"/>
          </p:nvPr>
        </p:nvSpPr>
        <p:spPr>
          <a:xfrm>
            <a:off x="4387453" y="141638"/>
            <a:ext cx="15609094" cy="1952626"/>
          </a:xfrm>
          <a:prstGeom prst="rect">
            <a:avLst/>
          </a:prstGeom>
        </p:spPr>
        <p:txBody>
          <a:bodyPr/>
          <a:lstStyle>
            <a:lvl1pPr defTabSz="772239">
              <a:defRPr sz="10500"/>
            </a:lvl1pPr>
          </a:lstStyle>
          <a:p>
            <a:pPr/>
            <a:r>
              <a:t>Iterative Deepening Search</a:t>
            </a:r>
          </a:p>
        </p:txBody>
      </p:sp>
      <p:sp>
        <p:nvSpPr>
          <p:cNvPr id="458" name="Input: a graph; a set of start nodes; a   function…"/>
          <p:cNvSpPr txBox="1"/>
          <p:nvPr>
            <p:ph type="body" idx="1"/>
          </p:nvPr>
        </p:nvSpPr>
        <p:spPr>
          <a:xfrm>
            <a:off x="5074775" y="1980729"/>
            <a:ext cx="14234451" cy="11339238"/>
          </a:xfrm>
          <a:prstGeom prst="rect">
            <a:avLst/>
          </a:prstGeom>
        </p:spPr>
        <p:txBody>
          <a:bodyPr/>
          <a:lstStyle/>
          <a:p>
            <a:pPr marL="0" indent="0" defTabSz="665440">
              <a:spcBef>
                <a:spcPts val="2900"/>
              </a:spcBef>
              <a:buSzTx/>
              <a:buNone/>
              <a:defRPr b="1" sz="3500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3" marL="0" indent="0" defTabSz="665440">
              <a:spcBef>
                <a:spcPts val="2900"/>
              </a:spcBef>
              <a:buSzTx/>
              <a:buNone/>
              <a:defRPr sz="3500"/>
            </a:pPr>
            <a:r>
              <a:t>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t>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max_depth</a:t>
            </a:r>
            <a:r>
              <a:t> from 1 to </a:t>
            </a:r>
            <a14:m>
              <m:oMath>
                <m:r>
                  <m:rPr>
                    <m:sty m:val="p"/>
                  </m:rP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  <a:r>
              <a:t>:</a:t>
            </a:r>
            <a:br/>
            <a:r>
              <a:t>       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more_nodes</a:t>
            </a:r>
            <a:r>
              <a:t> := False</a:t>
            </a:r>
            <a:br/>
            <a:r>
              <a:t>        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   </a:t>
            </a:r>
            <a:br/>
            <a:r>
              <a:t>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while</a:t>
            </a:r>
            <a:r>
              <a:t>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is not empty:</a:t>
            </a:r>
            <a:br/>
            <a: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select</a:t>
            </a:r>
            <a:r>
              <a:rPr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>
                <a:solidFill>
                  <a:srgbClr val="C82506"/>
                </a:solidFill>
                <a:latin typeface="+mn-lt"/>
                <a:ea typeface="+mn-ea"/>
                <a:cs typeface="+mn-cs"/>
                <a:sym typeface="Helvetica Neue"/>
              </a:rPr>
              <a:t>the newest</a:t>
            </a:r>
            <a:r>
              <a:rPr>
                <a:latin typeface="+mn-lt"/>
                <a:ea typeface="+mn-ea"/>
                <a:cs typeface="+mn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>
                <a:latin typeface="+mn-lt"/>
                <a:ea typeface="+mn-ea"/>
                <a:cs typeface="+mn-cs"/>
                <a:sym typeface="Helvetica Neue"/>
              </a:rPr>
              <a:t> from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057">
                <a:latin typeface="Times Roman"/>
                <a:ea typeface="Times Roman"/>
                <a:cs typeface="Times Roman"/>
                <a:sym typeface="Times Roman"/>
              </a:rPr>
            </a:br>
            <a:r>
              <a:rPr i="1">
                <a:latin typeface="+mn-lt"/>
                <a:ea typeface="+mn-ea"/>
                <a:cs typeface="+mn-cs"/>
                <a:sym typeface="Helvetica Neue"/>
              </a:rP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remove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from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057">
                <a:latin typeface="Times Roman"/>
                <a:ea typeface="Times Roman"/>
                <a:cs typeface="Times Roman"/>
                <a:sym typeface="Times Roman"/>
              </a:rPr>
            </a:br>
            <a: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if</a:t>
            </a:r>
            <a:r>
              <a:t>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:</a:t>
            </a:r>
            <a:br/>
            <a:r>
              <a:t>    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t>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057">
                <a:latin typeface="Times Roman"/>
                <a:ea typeface="Times Roman"/>
                <a:cs typeface="Times Roman"/>
                <a:sym typeface="Times Roman"/>
              </a:rPr>
            </a:br>
            <a: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if</a:t>
            </a:r>
            <a:r>
              <a:t>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k</a:t>
            </a:r>
            <a:r>
              <a:t> &lt;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max_depth:</a:t>
            </a:r>
            <a:br>
              <a:rPr i="1">
                <a:latin typeface="+mn-lt"/>
                <a:ea typeface="+mn-ea"/>
                <a:cs typeface="+mn-cs"/>
                <a:sym typeface="Helvetica Neue"/>
              </a:rPr>
            </a:br>
            <a:r>
              <a:t>    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t>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each</a:t>
            </a:r>
            <a:r>
              <a:t> neighbour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of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:</a:t>
            </a:r>
            <a:br/>
            <a:r>
              <a:t>        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add</a:t>
            </a:r>
            <a:r>
              <a:t>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to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frontier</a:t>
            </a:r>
            <a:br>
              <a:rPr i="1">
                <a:latin typeface="+mn-lt"/>
                <a:ea typeface="+mn-ea"/>
                <a:cs typeface="+mn-cs"/>
                <a:sym typeface="Helvetica Neue"/>
              </a:rPr>
            </a:br>
            <a:r>
              <a:rPr i="1">
                <a:latin typeface="+mn-lt"/>
                <a:ea typeface="+mn-ea"/>
                <a:cs typeface="+mn-cs"/>
                <a:sym typeface="Helvetica Neue"/>
              </a:rP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else if</a:t>
            </a:r>
            <a:r>
              <a:t>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has neighbours:</a:t>
            </a:r>
            <a:br/>
            <a:r>
              <a:t>               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more_nodes</a:t>
            </a:r>
            <a:r>
              <a:t> := True</a:t>
            </a:r>
            <a:br/>
            <a:r>
              <a:t>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end-while</a:t>
            </a:r>
            <a:br>
              <a:rPr b="1">
                <a:latin typeface="+mn-lt"/>
                <a:ea typeface="+mn-ea"/>
                <a:cs typeface="+mn-cs"/>
                <a:sym typeface="Helvetica Neue"/>
              </a:rPr>
            </a:br>
            <a:r>
              <a:t>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if</a:t>
            </a:r>
            <a:r>
              <a:t>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more_nodes</a:t>
            </a:r>
            <a:r>
              <a:t> = False:</a:t>
            </a:r>
            <a:br/>
            <a:r>
              <a:t>           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t> None</a:t>
            </a:r>
            <a:endParaRPr sz="4057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ogistic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lvl="1"/>
            <a:r>
              <a:t>Logistics</a:t>
            </a:r>
          </a:p>
        </p:txBody>
      </p:sp>
      <p:sp>
        <p:nvSpPr>
          <p:cNvPr id="141" name="Labs began this week!…"/>
          <p:cNvSpPr txBox="1"/>
          <p:nvPr>
            <p:ph type="body" idx="1"/>
          </p:nvPr>
        </p:nvSpPr>
        <p:spPr>
          <a:xfrm>
            <a:off x="2486695" y="3643312"/>
            <a:ext cx="19050002" cy="8840393"/>
          </a:xfrm>
          <a:prstGeom prst="rect">
            <a:avLst/>
          </a:prstGeom>
        </p:spPr>
        <p:txBody>
          <a:bodyPr/>
          <a:lstStyle/>
          <a:p>
            <a:pPr/>
            <a:r>
              <a:t>Labs began this week!</a:t>
            </a:r>
          </a:p>
          <a:p>
            <a:pPr lvl="2">
              <a:spcBef>
                <a:spcPts val="2400"/>
              </a:spcBef>
            </a:pPr>
            <a:r>
              <a:t>How'd they go?</a:t>
            </a:r>
          </a:p>
          <a:p>
            <a:pPr/>
            <a:r>
              <a:t>Assignment #1 released this week (Thursday)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Iterative Deepening Search Analysi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698300">
              <a:defRPr sz="9500"/>
            </a:lvl1pPr>
          </a:lstStyle>
          <a:p>
            <a:pPr/>
            <a:r>
              <a:t>Iterative Deepening Search Analysis</a:t>
            </a:r>
          </a:p>
        </p:txBody>
      </p:sp>
      <p:sp>
        <p:nvSpPr>
          <p:cNvPr id="461" name="For a search graph with maximum branch factor   and maximum path length  ...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600"/>
            </a:pPr>
            <a:r>
              <a:t>For a search graph with maximum branch factor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and</a:t>
            </a:r>
            <a:br/>
            <a:r>
              <a:t>maximum path length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rPr i="1">
                <a:latin typeface="+mn-lt"/>
                <a:ea typeface="+mn-ea"/>
                <a:cs typeface="+mn-cs"/>
                <a:sym typeface="Helvetica Neue"/>
              </a:rPr>
              <a:t>...</a:t>
            </a:r>
          </a:p>
          <a:p>
            <a:pPr marL="873125" indent="-873125">
              <a:buSzPct val="100000"/>
              <a:buAutoNum type="arabicPeriod" startAt="1"/>
              <a:defRPr sz="3600"/>
            </a:pPr>
            <a:r>
              <a:t>When is iterative deepening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?</a:t>
            </a:r>
          </a:p>
          <a:p>
            <a:pPr marL="873125" indent="-873125">
              <a:buSzPct val="100000"/>
              <a:buAutoNum type="arabicPeriod" startAt="1"/>
              <a:defRPr sz="3600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 complexity</a:t>
            </a:r>
            <a:r>
              <a:t>?</a:t>
            </a:r>
          </a:p>
          <a:p>
            <a:pPr lvl="2">
              <a:spcBef>
                <a:spcPts val="2400"/>
              </a:spcBef>
              <a:defRPr sz="3600"/>
            </a:pPr>
            <a:r>
              <a:t>[A: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  <a:endParaRPr sz="4057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6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ime Complexity of…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Time Complexity of</a:t>
            </a:r>
          </a:p>
          <a:p>
            <a:pPr defTabSz="698300">
              <a:defRPr sz="9500"/>
            </a:pPr>
            <a:r>
              <a:t>Iterated Deepening Search</a:t>
            </a:r>
          </a:p>
        </p:txBody>
      </p:sp>
      <p:sp>
        <p:nvSpPr>
          <p:cNvPr id="466" name="Claim: Iterated deepening search has time complexity no worse than   (i.e.,   times worse than breadth first search)"/>
          <p:cNvSpPr txBox="1"/>
          <p:nvPr>
            <p:ph type="body" sz="quarter" idx="1"/>
          </p:nvPr>
        </p:nvSpPr>
        <p:spPr>
          <a:xfrm>
            <a:off x="3928691" y="7426001"/>
            <a:ext cx="16526618" cy="1840472"/>
          </a:xfrm>
          <a:prstGeom prst="rect">
            <a:avLst/>
          </a:prstGeom>
          <a:solidFill>
            <a:srgbClr val="FAF7E9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defTabSz="706515">
              <a:spcBef>
                <a:spcPts val="1000"/>
              </a:spcBef>
              <a:buSzTx/>
              <a:buNone/>
              <a:defRPr b="1" sz="3700">
                <a:latin typeface="+mn-lt"/>
                <a:ea typeface="+mn-ea"/>
                <a:cs typeface="+mn-cs"/>
                <a:sym typeface="Helvetica Neue"/>
              </a:defRPr>
            </a:pPr>
            <a:r>
              <a:t>Claim: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Iterated deepening search has time complexity no worse than </a:t>
            </a:r>
            <a14:m>
              <m:oMath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m</m:t>
                </m:r>
                <m:sSup>
                  <m:e>
                    <m:r>
                      <a:rPr xmlns:a="http://schemas.openxmlformats.org/drawingml/2006/main" sz="45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5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br>
              <a:rPr b="0" sz="4245">
                <a:latin typeface="Times Roman"/>
                <a:ea typeface="Times Roman"/>
                <a:cs typeface="Times Roman"/>
                <a:sym typeface="Times Roman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(i.e., </a:t>
            </a:r>
            <a14:m>
              <m:oMath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times worse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than breadth first search)</a:t>
            </a:r>
            <a:endParaRPr sz="4245"/>
          </a:p>
        </p:txBody>
      </p:sp>
      <p:sp>
        <p:nvSpPr>
          <p:cNvPr id="467" name="Breadth-first search requires   time, because in the worst case it visits every path once…"/>
          <p:cNvSpPr txBox="1"/>
          <p:nvPr/>
        </p:nvSpPr>
        <p:spPr>
          <a:xfrm>
            <a:off x="3928691" y="3687971"/>
            <a:ext cx="16526618" cy="3549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 marL="531732" indent="-531732" algn="l" defTabSz="714732">
              <a:spcBef>
                <a:spcPts val="3100"/>
              </a:spcBef>
              <a:buSzPct val="75000"/>
              <a:buChar char="•"/>
              <a:defRPr sz="3800">
                <a:solidFill>
                  <a:srgbClr val="004D80"/>
                </a:solidFill>
              </a:defRPr>
            </a:pPr>
            <a:r>
              <a:t>Breadth-first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requires </a:t>
            </a:r>
            <a14:m>
              <m:oMath>
                <m:r>
                  <a:rPr xmlns:a="http://schemas.openxmlformats.org/drawingml/2006/main" sz="4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time, because in the worst case it visits </a:t>
            </a:r>
            <a:r>
              <a:rPr>
                <a:solidFill>
                  <a:srgbClr val="C82506"/>
                </a:solidFill>
              </a:rPr>
              <a:t>every path once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31732" indent="-531732" algn="l" defTabSz="714732">
              <a:spcBef>
                <a:spcPts val="1300"/>
              </a:spcBef>
              <a:buSzPct val="75000"/>
              <a:buChar char="•"/>
              <a:defRPr sz="3800">
                <a:solidFill>
                  <a:srgbClr val="004D80"/>
                </a:solidFill>
              </a:defRPr>
            </a:pPr>
            <a:r>
              <a:t>Iterative deepening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has </a:t>
            </a:r>
            <a:r>
              <a:rPr>
                <a:solidFill>
                  <a:srgbClr val="C82506"/>
                </a:solidFill>
              </a:rPr>
              <a:t>worse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time complexity, because it visits every path </a:t>
            </a:r>
            <a:r>
              <a:rPr>
                <a:solidFill>
                  <a:srgbClr val="C82506"/>
                </a:solidFill>
              </a:rPr>
              <a:t>at least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once, and many paths </a:t>
            </a:r>
            <a:r>
              <a:rPr>
                <a:solidFill>
                  <a:srgbClr val="C82506"/>
                </a:solidFill>
              </a:rPr>
              <a:t>multiple times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31732" indent="-531732" algn="l" defTabSz="714732">
              <a:spcBef>
                <a:spcPts val="1300"/>
              </a:spcBef>
              <a:buSzPct val="75000"/>
              <a:buChar char="•"/>
              <a:defRPr sz="38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But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how much</a:t>
            </a:r>
            <a:r>
              <a:t> worse?</a:t>
            </a:r>
          </a:p>
        </p:txBody>
      </p:sp>
      <p:sp>
        <p:nvSpPr>
          <p:cNvPr id="468" name="Paths of length 1 are visited   times; paths of length 2 are visited   times; ... ; paths of length   are visited 1 time.…"/>
          <p:cNvSpPr txBox="1"/>
          <p:nvPr/>
        </p:nvSpPr>
        <p:spPr>
          <a:xfrm>
            <a:off x="3845276" y="9455163"/>
            <a:ext cx="16693449" cy="3338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 lvl="1" marL="1281905" indent="-742156" algn="l" defTabSz="698300">
              <a:spcBef>
                <a:spcPts val="3000"/>
              </a:spcBef>
              <a:buSzPct val="100000"/>
              <a:buAutoNum type="arabicPeriod" startAt="1"/>
              <a:defRPr sz="37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Paths of length 1 are visited </a:t>
            </a:r>
            <a14:m>
              <m:oMath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times; paths of length 2 are visited </a:t>
            </a:r>
            <a14:m>
              <m:oMath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times; ... ; paths of length </a:t>
            </a:r>
            <a14:m>
              <m:oMath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are visited 1 time.</a:t>
            </a:r>
          </a:p>
          <a:p>
            <a:pPr lvl="1" marL="1281905" indent="-742156" algn="l" defTabSz="698300">
              <a:spcBef>
                <a:spcPts val="1300"/>
              </a:spcBef>
              <a:buSzPct val="100000"/>
              <a:buAutoNum type="arabicPeriod" startAt="1"/>
              <a:defRPr sz="37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In other words, every path is visited </a:t>
            </a:r>
            <a14:m>
              <m:oMath>
                <m:r>
                  <a:rPr xmlns:a="http://schemas.openxmlformats.org/drawingml/2006/main" sz="45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times or fewer</a:t>
            </a:r>
          </a:p>
          <a:p>
            <a:pPr algn="l" defTabSz="698300">
              <a:spcBef>
                <a:spcPts val="3000"/>
              </a:spcBef>
              <a:defRPr b="1" sz="3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Note: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This is a very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loose bound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.  See the text for a much tighter bound.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66" grpId="2"/>
      <p:bldP build="p" bldLvl="5" animBg="1" rev="0" advAuto="0" spid="468" grpId="3"/>
      <p:bldP build="p" bldLvl="5" animBg="1" rev="0" advAuto="0" spid="46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When to Use Iterative Deepening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When to Use</a:t>
            </a:r>
            <a:br/>
            <a:r>
              <a:t>Iterative Deepening Search</a:t>
            </a:r>
          </a:p>
        </p:txBody>
      </p:sp>
      <p:sp>
        <p:nvSpPr>
          <p:cNvPr id="471" name="When is iterative deepening search appropriate?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When is iterative deepening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appropriate</a:t>
            </a:r>
            <a:r>
              <a:t>?</a:t>
            </a:r>
          </a:p>
          <a:p>
            <a:pPr lvl="2"/>
            <a:r>
              <a:t>Memory is limited, </a:t>
            </a:r>
            <a:r>
              <a:rPr b="1" i="1">
                <a:latin typeface="+mn-lt"/>
                <a:ea typeface="+mn-ea"/>
                <a:cs typeface="+mn-cs"/>
                <a:sym typeface="Helvetica Neue"/>
              </a:rPr>
              <a:t>and</a:t>
            </a:r>
            <a:endParaRPr b="1" i="1">
              <a:latin typeface="+mn-lt"/>
              <a:ea typeface="+mn-ea"/>
              <a:cs typeface="+mn-cs"/>
              <a:sym typeface="Helvetica Neue"/>
            </a:endParaRPr>
          </a:p>
          <a:p>
            <a:pPr lvl="2"/>
            <a:r>
              <a:t>Both deep and shallow solutions may exist</a:t>
            </a:r>
          </a:p>
          <a:p>
            <a:pPr lvl="4"/>
            <a:r>
              <a:t>or we prefer shallow ones</a:t>
            </a:r>
          </a:p>
          <a:p>
            <a:pPr lvl="2"/>
            <a:r>
              <a:t>Search graph may contain infinite paths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1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Optimality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Optimality</a:t>
            </a:r>
          </a:p>
        </p:txBody>
      </p:sp>
      <p:sp>
        <p:nvSpPr>
          <p:cNvPr id="474" name="Question: Which of the three algorithms presented so far is optimal?  Why?"/>
          <p:cNvSpPr txBox="1"/>
          <p:nvPr>
            <p:ph type="body" sz="quarter" idx="1"/>
          </p:nvPr>
        </p:nvSpPr>
        <p:spPr>
          <a:xfrm>
            <a:off x="2667000" y="8933230"/>
            <a:ext cx="19050000" cy="1381880"/>
          </a:xfrm>
          <a:prstGeom prst="rect">
            <a:avLst/>
          </a:prstGeom>
          <a:solidFill>
            <a:srgbClr val="D6D5D5"/>
          </a:solidFill>
          <a:ln w="25400">
            <a:solidFill>
              <a:srgbClr val="000000"/>
            </a:solidFill>
          </a:ln>
        </p:spPr>
        <p:txBody>
          <a:bodyPr lIns="203200" tIns="203200" rIns="203200" bIns="203200"/>
          <a:lstStyle/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Which of the three algorithms presented so far is optimal?  </a:t>
            </a:r>
            <a:r>
              <a:rPr b="0" i="1"/>
              <a:t>Why?</a:t>
            </a:r>
          </a:p>
        </p:txBody>
      </p:sp>
      <p:sp>
        <p:nvSpPr>
          <p:cNvPr id="475" name="Definition: An algorithm is optimal if it is guaranteed to return an optimal  (i.e., minimal-cost) solution first."/>
          <p:cNvSpPr txBox="1"/>
          <p:nvPr/>
        </p:nvSpPr>
        <p:spPr>
          <a:xfrm>
            <a:off x="2667000" y="3902962"/>
            <a:ext cx="19050000" cy="2460292"/>
          </a:xfrm>
          <a:prstGeom prst="rect">
            <a:avLst/>
          </a:prstGeom>
          <a:solidFill>
            <a:srgbClr val="FAF7E9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1200"/>
              </a:spcBef>
              <a:defRPr b="1" sz="4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Definition: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An algorithm is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if it is guaranteed to return an optimal 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(i.e., 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minimal-cost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) solution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first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Least Cost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Least Cost First Search</a:t>
            </a:r>
          </a:p>
        </p:txBody>
      </p:sp>
      <p:sp>
        <p:nvSpPr>
          <p:cNvPr id="478" name="None of the algorithms described so far is guided by arc costs…"/>
          <p:cNvSpPr txBox="1"/>
          <p:nvPr>
            <p:ph type="body" idx="1"/>
          </p:nvPr>
        </p:nvSpPr>
        <p:spPr>
          <a:xfrm>
            <a:off x="2941956" y="3487003"/>
            <a:ext cx="18500088" cy="8840393"/>
          </a:xfrm>
          <a:prstGeom prst="rect">
            <a:avLst/>
          </a:prstGeom>
        </p:spPr>
        <p:txBody>
          <a:bodyPr/>
          <a:lstStyle/>
          <a:p>
            <a:pPr>
              <a:defRPr i="1">
                <a:latin typeface="+mn-lt"/>
                <a:ea typeface="+mn-ea"/>
                <a:cs typeface="+mn-cs"/>
                <a:sym typeface="Helvetica Neue"/>
              </a:defRPr>
            </a:pPr>
            <a:r>
              <a:t>None</a:t>
            </a: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 of the algorithms described so far is guided by </a:t>
            </a:r>
            <a:r>
              <a:rPr i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arc costs</a:t>
            </a:r>
            <a:endParaRPr>
              <a:solidFill>
                <a:srgbClr val="C82506"/>
              </a:solidFill>
            </a:endParaRPr>
          </a:p>
          <a:p>
            <a:pPr lvl="2"/>
            <a:r>
              <a:t>BFS and IDS are implicitly guided by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path length</a:t>
            </a:r>
            <a:r>
              <a:t>, which can be the same for uniform-cost arcs</a:t>
            </a:r>
          </a:p>
          <a:p>
            <a:pPr/>
            <a:r>
              <a:t>They return a path to a goal node as soon as they happen to blunder across one, but it may not be the optimal one</a:t>
            </a:r>
          </a:p>
          <a:p>
            <a:pPr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Least Cost First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a search strategy that is </a:t>
            </a:r>
            <a:r>
              <a:rPr>
                <a:solidFill>
                  <a:srgbClr val="C82506"/>
                </a:solidFill>
              </a:rPr>
              <a:t>guided by arc costs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Least Cost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Least Cost First Search</a:t>
            </a:r>
          </a:p>
        </p:txBody>
      </p:sp>
      <p:sp>
        <p:nvSpPr>
          <p:cNvPr id="481" name="Input: a graph; a set of start nodes; a   function…"/>
          <p:cNvSpPr txBox="1"/>
          <p:nvPr>
            <p:ph type="body" idx="1"/>
          </p:nvPr>
        </p:nvSpPr>
        <p:spPr>
          <a:xfrm>
            <a:off x="4387453" y="3665642"/>
            <a:ext cx="15609094" cy="8840391"/>
          </a:xfrm>
          <a:prstGeom prst="rect">
            <a:avLst/>
          </a:prstGeom>
        </p:spPr>
        <p:txBody>
          <a:bodyPr/>
          <a:lstStyle/>
          <a:p>
            <a:pPr marL="0" indent="0" defTabSz="813314">
              <a:spcBef>
                <a:spcPts val="3500"/>
              </a:spcBef>
              <a:buSzTx/>
              <a:buNone/>
              <a:defRPr b="1" sz="4300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813314">
              <a:spcBef>
                <a:spcPts val="3500"/>
              </a:spcBef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5000"/>
            </a:b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while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select</a:t>
            </a:r>
            <a:r>
              <a:rPr sz="4300"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sz="4300">
                <a:solidFill>
                  <a:srgbClr val="C82506"/>
                </a:solidFill>
                <a:latin typeface="+mn-lt"/>
                <a:ea typeface="+mn-ea"/>
                <a:cs typeface="+mn-cs"/>
                <a:sym typeface="Helvetica Neue"/>
              </a:rPr>
              <a:t>the cheapest</a:t>
            </a:r>
            <a:r>
              <a:rPr sz="4300">
                <a:latin typeface="+mn-lt"/>
                <a:ea typeface="+mn-ea"/>
                <a:cs typeface="+mn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300">
                <a:latin typeface="+mn-lt"/>
                <a:ea typeface="+mn-ea"/>
                <a:cs typeface="+mn-cs"/>
                <a:sym typeface="Helvetica Neue"/>
              </a:rPr>
              <a:t> from </a:t>
            </a:r>
            <a:r>
              <a:rPr i="1" sz="4300">
                <a:latin typeface="+mn-lt"/>
                <a:ea typeface="+mn-ea"/>
                <a:cs typeface="+mn-cs"/>
                <a:sym typeface="Helvetica Neue"/>
              </a:rPr>
              <a:t>frontier</a:t>
            </a:r>
            <a:br>
              <a:rPr i="1" sz="4300">
                <a:latin typeface="+mn-lt"/>
                <a:ea typeface="+mn-ea"/>
                <a:cs typeface="+mn-cs"/>
                <a:sym typeface="Helvetica Neue"/>
              </a:rPr>
            </a:br>
            <a:r>
              <a:rPr i="1" sz="4300">
                <a:latin typeface="+mn-lt"/>
                <a:ea typeface="+mn-ea"/>
                <a:cs typeface="+mn-cs"/>
                <a:sym typeface="Helvetica Neue"/>
              </a:rPr>
              <a:t>   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remove</a:t>
            </a:r>
            <a:r>
              <a:rPr i="1" sz="4300">
                <a:latin typeface="+mn-lt"/>
                <a:ea typeface="+mn-ea"/>
                <a:cs typeface="+mn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5000"/>
            </a:b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5000"/>
            </a:b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each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add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:r>
              <a:rPr i="1" sz="4300">
                <a:latin typeface="+mn-lt"/>
                <a:ea typeface="+mn-ea"/>
                <a:cs typeface="+mn-cs"/>
                <a:sym typeface="Helvetica Neue"/>
              </a:rPr>
              <a:t>frontier</a:t>
            </a:r>
            <a:br>
              <a:rPr i="1" sz="4300">
                <a:latin typeface="+mn-lt"/>
                <a:ea typeface="+mn-ea"/>
                <a:cs typeface="+mn-cs"/>
                <a:sym typeface="Helvetica Neue"/>
              </a:rPr>
            </a:br>
            <a:r>
              <a:rPr b="1" sz="4300">
                <a:latin typeface="+mn-lt"/>
                <a:ea typeface="+mn-ea"/>
                <a:cs typeface="+mn-cs"/>
                <a:sym typeface="Helvetica Neue"/>
              </a:rPr>
              <a:t>end while</a:t>
            </a:r>
            <a:endParaRPr sz="5000"/>
          </a:p>
        </p:txBody>
      </p:sp>
      <p:sp>
        <p:nvSpPr>
          <p:cNvPr id="482" name="Question:…"/>
          <p:cNvSpPr txBox="1"/>
          <p:nvPr/>
        </p:nvSpPr>
        <p:spPr>
          <a:xfrm>
            <a:off x="15247312" y="9053718"/>
            <a:ext cx="8306532" cy="3882692"/>
          </a:xfrm>
          <a:prstGeom prst="rect">
            <a:avLst/>
          </a:prstGeom>
          <a:solidFill>
            <a:srgbClr val="D6D5D5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</a:p>
          <a:p>
            <a:pPr algn="l">
              <a:spcBef>
                <a:spcPts val="59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data structure</a:t>
            </a:r>
            <a:r>
              <a:t> for the frontier implements this search strategy?</a:t>
            </a:r>
          </a:p>
        </p:txBody>
      </p:sp>
      <p:sp>
        <p:nvSpPr>
          <p:cNvPr id="483" name="i.e.,   for all other paths"/>
          <p:cNvSpPr txBox="1"/>
          <p:nvPr/>
        </p:nvSpPr>
        <p:spPr>
          <a:xfrm>
            <a:off x="16283126" y="5070635"/>
            <a:ext cx="6234903" cy="1339530"/>
          </a:xfrm>
          <a:prstGeom prst="rect">
            <a:avLst/>
          </a:prstGeom>
          <a:ln w="25400">
            <a:solidFill>
              <a:srgbClr val="5E5E5E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i.e., </a:t>
            </a:r>
            <a14:m>
              <m:oMath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br>
              <a:rPr sz="3585">
                <a:latin typeface="Times Roman"/>
                <a:ea typeface="Times Roman"/>
                <a:cs typeface="Times Roman"/>
                <a:sym typeface="Times Roman"/>
              </a:rPr>
            </a:br>
            <a:r>
              <a:t>for all other paths </a:t>
            </a:r>
            <a14:m>
              <m:oMath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endParaRPr sz="3585"/>
          </a:p>
        </p:txBody>
      </p:sp>
      <p:sp>
        <p:nvSpPr>
          <p:cNvPr id="484" name="Line"/>
          <p:cNvSpPr/>
          <p:nvPr/>
        </p:nvSpPr>
        <p:spPr>
          <a:xfrm flipH="1">
            <a:off x="9984609" y="5819550"/>
            <a:ext cx="6173106" cy="9252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2" grpId="3"/>
      <p:bldP build="whole" bldLvl="1" animBg="1" rev="0" advAuto="0" spid="483" grpId="1"/>
      <p:bldP build="whole" bldLvl="1" animBg="1" rev="0" advAuto="0" spid="484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Least Cost First Search Analysis"/>
          <p:cNvSpPr txBox="1"/>
          <p:nvPr>
            <p:ph type="title"/>
          </p:nvPr>
        </p:nvSpPr>
        <p:spPr>
          <a:xfrm>
            <a:off x="2667000" y="330242"/>
            <a:ext cx="19050000" cy="3036097"/>
          </a:xfrm>
          <a:prstGeom prst="rect">
            <a:avLst/>
          </a:prstGeom>
        </p:spPr>
        <p:txBody>
          <a:bodyPr/>
          <a:lstStyle>
            <a:lvl1pPr defTabSz="788669">
              <a:defRPr sz="10700"/>
            </a:lvl1pPr>
          </a:lstStyle>
          <a:p>
            <a:pPr/>
            <a:r>
              <a:t>Least Cost First Search Analysis</a:t>
            </a:r>
          </a:p>
        </p:txBody>
      </p:sp>
      <p:sp>
        <p:nvSpPr>
          <p:cNvPr id="487" name="Theorem: Least Cost First Search is complete and optimal if there is   with   for every arc  :…"/>
          <p:cNvSpPr txBox="1"/>
          <p:nvPr>
            <p:ph type="body" idx="1"/>
          </p:nvPr>
        </p:nvSpPr>
        <p:spPr>
          <a:xfrm>
            <a:off x="3250034" y="3643312"/>
            <a:ext cx="18363322" cy="8840393"/>
          </a:xfrm>
          <a:prstGeom prst="rect">
            <a:avLst/>
          </a:prstGeom>
        </p:spPr>
        <p:txBody>
          <a:bodyPr/>
          <a:lstStyle/>
          <a:p>
            <a:pPr marL="469391" indent="-469391" defTabSz="630936">
              <a:spcBef>
                <a:spcPts val="2600"/>
              </a:spcBef>
              <a:defRPr b="1" sz="3359">
                <a:latin typeface="+mn-lt"/>
                <a:ea typeface="+mn-ea"/>
                <a:cs typeface="+mn-cs"/>
                <a:sym typeface="Helvetica Neue"/>
              </a:defRPr>
            </a:pPr>
            <a:r>
              <a:t>Theorem: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Least Cost First Search is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and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optimal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if there is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with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for every arc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</a:p>
          <a:p>
            <a:pPr lvl="2" marL="1645919" indent="-670559" defTabSz="630936">
              <a:spcBef>
                <a:spcPts val="2600"/>
              </a:spcBef>
              <a:buSzPct val="100000"/>
              <a:buAutoNum type="arabicPeriod" startAt="1"/>
              <a:defRPr sz="3359"/>
            </a:pPr>
            <a:r>
              <a:t>Suppose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is the optimal solution</a:t>
            </a:r>
          </a:p>
          <a:p>
            <a:pPr lvl="2" marL="1645919" indent="-670559" defTabSz="630936">
              <a:spcBef>
                <a:spcPts val="2600"/>
              </a:spcBef>
              <a:buSzPct val="100000"/>
              <a:buAutoNum type="arabicPeriod" startAt="1"/>
              <a:defRPr sz="3359"/>
            </a:pPr>
            <a:r>
              <a:t>Suppose that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  <a:r>
              <a:t> is any non-optimal solution</a:t>
            </a:r>
            <a:br/>
            <a:r>
              <a:t>So,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d>
                  <m:dPr>
                    <m:ctrlP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sSub>
                      <m:e>
                        <m:r>
                          <a:rPr xmlns:a="http://schemas.openxmlformats.org/drawingml/2006/main" sz="2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2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2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2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sub>
                    </m:s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⟩</m:t>
                    </m:r>
                  </m:e>
                </m:d>
              </m:oMath>
            </a14:m>
          </a:p>
          <a:p>
            <a:pPr lvl="2" marL="1645919" indent="-670559" defTabSz="630936">
              <a:spcBef>
                <a:spcPts val="2600"/>
              </a:spcBef>
              <a:buSzPct val="100000"/>
              <a:buAutoNum type="arabicPeriod" startAt="1"/>
              <a:defRPr sz="3359"/>
            </a:pPr>
            <a:r>
              <a:t>For every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ℓ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ℓ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2" marL="1645919" indent="-670559" defTabSz="630936">
              <a:spcBef>
                <a:spcPts val="2600"/>
              </a:spcBef>
              <a:buSzPct val="100000"/>
              <a:buAutoNum type="arabicPeriod" startAt="1"/>
              <a:defRPr sz="3359"/>
            </a:pPr>
            <a:r>
              <a:t>So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  <a:r>
              <a:t> will never be removed from the frontier before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</a:p>
          <a:p>
            <a:pPr marL="469391" indent="-469391" defTabSz="630936">
              <a:spcBef>
                <a:spcPts val="2600"/>
              </a:spcBef>
              <a:defRPr sz="3359"/>
            </a:pPr>
            <a:r>
              <a:t>What is the worst-case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 complexity</a:t>
            </a:r>
            <a:r>
              <a:t> of Least Cost First Search?</a:t>
            </a:r>
            <a:br/>
            <a:r>
              <a:t>[A: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[B: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[C: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]  [D: it depends]</a:t>
            </a:r>
          </a:p>
          <a:p>
            <a:pPr marL="469391" indent="-469391" defTabSz="630936">
              <a:spcBef>
                <a:spcPts val="2600"/>
              </a:spcBef>
              <a:defRPr sz="3359"/>
            </a:pPr>
            <a:r>
              <a:t>When does Least Cost First Search have to explore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every path</a:t>
            </a:r>
            <a:r>
              <a:t> of the graph?</a:t>
            </a:r>
          </a:p>
        </p:txBody>
      </p:sp>
      <p:sp>
        <p:nvSpPr>
          <p:cNvPr id="488" name="Rectangle"/>
          <p:cNvSpPr/>
          <p:nvPr/>
        </p:nvSpPr>
        <p:spPr>
          <a:xfrm>
            <a:off x="3726922" y="4318044"/>
            <a:ext cx="3879010" cy="806461"/>
          </a:xfrm>
          <a:prstGeom prst="rect">
            <a:avLst/>
          </a:prstGeom>
          <a:ln w="762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489" name="Rectangle"/>
          <p:cNvSpPr/>
          <p:nvPr/>
        </p:nvSpPr>
        <p:spPr>
          <a:xfrm>
            <a:off x="17352652" y="3614820"/>
            <a:ext cx="1344728" cy="806461"/>
          </a:xfrm>
          <a:prstGeom prst="rect">
            <a:avLst/>
          </a:prstGeom>
          <a:ln w="762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9" grpId="2"/>
      <p:bldP build="whole" bldLvl="1" animBg="1" rev="0" advAuto="0" spid="488" grpId="3"/>
      <p:bldP build="p" bldLvl="5" animBg="1" rev="0" advAuto="0" spid="48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Why…"/>
          <p:cNvSpPr txBox="1"/>
          <p:nvPr>
            <p:ph type="title"/>
          </p:nvPr>
        </p:nvSpPr>
        <p:spPr>
          <a:xfrm>
            <a:off x="4387453" y="204786"/>
            <a:ext cx="15609094" cy="3036097"/>
          </a:xfrm>
          <a:prstGeom prst="rect">
            <a:avLst/>
          </a:prstGeom>
        </p:spPr>
        <p:txBody>
          <a:bodyPr/>
          <a:lstStyle/>
          <a:p>
            <a:pPr defTabSz="550424">
              <a:defRPr sz="7500"/>
            </a:pPr>
            <a:r>
              <a:t>Why </a:t>
            </a:r>
            <a14:m>
              <m:oMath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  <a:p>
            <a:pPr defTabSz="550424">
              <a:defRPr sz="7500"/>
            </a:pPr>
            <a:r>
              <a:t>instead of just </a:t>
            </a:r>
            <a14:m>
              <m:oMath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9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9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?</a:t>
            </a:r>
            <a:endParaRPr sz="8586"/>
          </a:p>
        </p:txBody>
      </p:sp>
      <p:sp>
        <p:nvSpPr>
          <p:cNvPr id="492" name="Consider the infinite search graph below…"/>
          <p:cNvSpPr txBox="1"/>
          <p:nvPr>
            <p:ph type="body" sz="half" idx="1"/>
          </p:nvPr>
        </p:nvSpPr>
        <p:spPr>
          <a:xfrm>
            <a:off x="2941956" y="3119997"/>
            <a:ext cx="19050002" cy="5240805"/>
          </a:xfrm>
          <a:prstGeom prst="rect">
            <a:avLst/>
          </a:prstGeom>
        </p:spPr>
        <p:txBody>
          <a:bodyPr/>
          <a:lstStyle/>
          <a:p>
            <a:pPr marL="556180" indent="-556180" defTabSz="747592">
              <a:spcBef>
                <a:spcPts val="5300"/>
              </a:spcBef>
              <a:defRPr sz="4000"/>
            </a:pPr>
            <a:r>
              <a:t>Consider the infinite search graph below</a:t>
            </a:r>
          </a:p>
          <a:p>
            <a:pPr marL="556180" indent="-556180" defTabSz="747592">
              <a:spcBef>
                <a:spcPts val="1400"/>
              </a:spcBef>
              <a:defRPr sz="4000"/>
            </a:pPr>
            <a:r>
              <a:t>Every cost is larger than 0</a:t>
            </a:r>
          </a:p>
          <a:p>
            <a:pPr marL="556180" indent="-556180" defTabSz="747592">
              <a:spcBef>
                <a:spcPts val="1400"/>
              </a:spcBef>
              <a:defRPr sz="4000"/>
            </a:pPr>
            <a:r>
              <a:t>But there's no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single positive value</a:t>
            </a:r>
            <a:r>
              <a:t> that is smaller than all costs</a:t>
            </a:r>
          </a:p>
          <a:p>
            <a:pPr lvl="2" marL="1365169" indent="-556180" defTabSz="747592">
              <a:spcBef>
                <a:spcPts val="1400"/>
              </a:spcBef>
              <a:defRPr sz="4000"/>
            </a:pPr>
            <a:r>
              <a:t>Can make arc costs arbitrarily small by following the right-hand path far enough</a:t>
            </a:r>
          </a:p>
          <a:p>
            <a:pPr marL="556180" indent="-556180" defTabSz="747592">
              <a:spcBef>
                <a:spcPts val="1400"/>
              </a:spcBef>
              <a:defRPr sz="4000"/>
            </a:pPr>
            <a:r>
              <a:t>But then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d>
                  <m:dPr>
                    <m:ctrlP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⟩</m:t>
                    </m:r>
                  </m:e>
                </m:d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d>
                  <m:dPr>
                    <m:ctrlP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4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⟩</m:t>
                    </m:r>
                  </m:e>
                </m:d>
              </m:oMath>
            </a14:m>
            <a:r>
              <a:t> for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all</a:t>
            </a:r>
            <a:r>
              <a:t> values of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365169" indent="-556180" defTabSz="747592">
              <a:spcBef>
                <a:spcPts val="1400"/>
              </a:spcBef>
              <a:defRPr sz="4000"/>
            </a:pPr>
            <a:r>
              <a:t>The solution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will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never be removed</a:t>
            </a:r>
            <a:r>
              <a:t> from the frontier </a:t>
            </a:r>
            <a:endParaRPr sz="4528"/>
          </a:p>
        </p:txBody>
      </p:sp>
      <p:grpSp>
        <p:nvGrpSpPr>
          <p:cNvPr id="536" name="Group"/>
          <p:cNvGrpSpPr/>
          <p:nvPr/>
        </p:nvGrpSpPr>
        <p:grpSpPr>
          <a:xfrm>
            <a:off x="4030174" y="8710785"/>
            <a:ext cx="16873565" cy="4836239"/>
            <a:chOff x="0" y="0"/>
            <a:chExt cx="16873563" cy="4836237"/>
          </a:xfrm>
        </p:grpSpPr>
        <p:grpSp>
          <p:nvGrpSpPr>
            <p:cNvPr id="532" name="Group"/>
            <p:cNvGrpSpPr/>
            <p:nvPr/>
          </p:nvGrpSpPr>
          <p:grpSpPr>
            <a:xfrm>
              <a:off x="-1" y="0"/>
              <a:ext cx="16873565" cy="4279649"/>
              <a:chOff x="0" y="0"/>
              <a:chExt cx="16873563" cy="4279648"/>
            </a:xfrm>
          </p:grpSpPr>
          <p:grpSp>
            <p:nvGrpSpPr>
              <p:cNvPr id="495" name="ddd"/>
              <p:cNvGrpSpPr/>
              <p:nvPr/>
            </p:nvGrpSpPr>
            <p:grpSpPr>
              <a:xfrm>
                <a:off x="257757" y="0"/>
                <a:ext cx="331921" cy="406400"/>
                <a:chOff x="0" y="0"/>
                <a:chExt cx="331920" cy="406400"/>
              </a:xfrm>
            </p:grpSpPr>
            <p:sp>
              <p:nvSpPr>
                <p:cNvPr id="493" name="Circle"/>
                <p:cNvSpPr/>
                <p:nvPr/>
              </p:nvSpPr>
              <p:spPr>
                <a:xfrm>
                  <a:off x="0" y="37713"/>
                  <a:ext cx="331921" cy="330973"/>
                </a:xfrm>
                <a:prstGeom prst="ellipse">
                  <a:avLst/>
                </a:prstGeom>
                <a:solidFill>
                  <a:srgbClr val="56C1FF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203200" tIns="203200" rIns="203200" bIns="203200" numCol="1" anchor="ctr">
                  <a:noAutofit/>
                </a:bodyPr>
                <a:lstStyle/>
                <a:p>
                  <a:pPr algn="l">
                    <a:spcBef>
                      <a:spcPts val="1200"/>
                    </a:spcBef>
                    <a:defRPr sz="3100">
                      <a:solidFill>
                        <a:srgbClr val="000000"/>
                      </a:solidFill>
                      <a:latin typeface="Helvetica Neue Light"/>
                      <a:ea typeface="Helvetica Neue Light"/>
                      <a:cs typeface="Helvetica Neue Light"/>
                      <a:sym typeface="Helvetica Neue Light"/>
                    </a:defRPr>
                  </a:pPr>
                </a:p>
              </p:txBody>
            </p:sp>
            <p:sp>
              <p:nvSpPr>
                <p:cNvPr id="494" name="ddd"/>
                <p:cNvSpPr txBox="1"/>
                <p:nvPr/>
              </p:nvSpPr>
              <p:spPr>
                <a:xfrm>
                  <a:off x="54959" y="0"/>
                  <a:ext cx="222003" cy="40640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203200" tIns="203200" rIns="203200" bIns="203200" numCol="1" anchor="ctr">
                  <a:spAutoFit/>
                </a:bodyPr>
                <a:lstStyle>
                  <a:lvl1pPr algn="l">
                    <a:spcBef>
                      <a:spcPts val="1200"/>
                    </a:spcBef>
                    <a:defRPr sz="3100">
                      <a:solidFill>
                        <a:srgbClr val="000000"/>
                      </a:solidFill>
                      <a:latin typeface="Helvetica Neue Light"/>
                      <a:ea typeface="Helvetica Neue Light"/>
                      <a:cs typeface="Helvetica Neue Light"/>
                      <a:sym typeface="Helvetica Neue Light"/>
                    </a:defRPr>
                  </a:lvl1pPr>
                </a:lstStyle>
                <a:p>
                  <a:pPr/>
                  <a:r>
                    <a:t>ddd</a:t>
                  </a:r>
                </a:p>
              </p:txBody>
            </p:sp>
          </p:grpSp>
          <p:sp>
            <p:nvSpPr>
              <p:cNvPr id="496" name="Circle"/>
              <p:cNvSpPr/>
              <p:nvPr/>
            </p:nvSpPr>
            <p:spPr>
              <a:xfrm>
                <a:off x="257757" y="1875636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497" name="Circle"/>
              <p:cNvSpPr/>
              <p:nvPr/>
            </p:nvSpPr>
            <p:spPr>
              <a:xfrm>
                <a:off x="257757" y="3713560"/>
                <a:ext cx="331921" cy="330973"/>
              </a:xfrm>
              <a:prstGeom prst="ellipse">
                <a:avLst/>
              </a:prstGeom>
              <a:solidFill>
                <a:srgbClr val="EE230C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498" name="Circle"/>
              <p:cNvSpPr/>
              <p:nvPr/>
            </p:nvSpPr>
            <p:spPr>
              <a:xfrm>
                <a:off x="2378588" y="1875636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499" name="Circle"/>
              <p:cNvSpPr/>
              <p:nvPr/>
            </p:nvSpPr>
            <p:spPr>
              <a:xfrm>
                <a:off x="4499418" y="1862164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500" name="Circle"/>
              <p:cNvSpPr/>
              <p:nvPr/>
            </p:nvSpPr>
            <p:spPr>
              <a:xfrm>
                <a:off x="6620249" y="1862164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501" name="Circle"/>
              <p:cNvSpPr/>
              <p:nvPr/>
            </p:nvSpPr>
            <p:spPr>
              <a:xfrm>
                <a:off x="8741079" y="1862164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502" name="Circle"/>
              <p:cNvSpPr/>
              <p:nvPr/>
            </p:nvSpPr>
            <p:spPr>
              <a:xfrm>
                <a:off x="10861910" y="1862164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503" name="Circle"/>
              <p:cNvSpPr/>
              <p:nvPr/>
            </p:nvSpPr>
            <p:spPr>
              <a:xfrm>
                <a:off x="12982739" y="1862164"/>
                <a:ext cx="331921" cy="330975"/>
              </a:xfrm>
              <a:prstGeom prst="ellipse">
                <a:avLst/>
              </a:prstGeom>
              <a:solidFill>
                <a:srgbClr val="56C1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 algn="l">
                  <a:spcBef>
                    <a:spcPts val="1200"/>
                  </a:spcBef>
                  <a:defRPr sz="3100">
                    <a:solidFill>
                      <a:srgbClr val="000000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pPr>
              </a:p>
            </p:txBody>
          </p:sp>
          <p:sp>
            <p:nvSpPr>
              <p:cNvPr id="504" name="..."/>
              <p:cNvSpPr txBox="1"/>
              <p:nvPr/>
            </p:nvSpPr>
            <p:spPr>
              <a:xfrm>
                <a:off x="15097220" y="1224596"/>
                <a:ext cx="1776344" cy="160610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6" tIns="71436" rIns="71436" bIns="71436" numCol="1" anchor="ctr">
                <a:spAutoFit/>
              </a:bodyPr>
              <a:lstStyle>
                <a:lvl1pPr algn="l">
                  <a:defRPr b="1" sz="9600">
                    <a:latin typeface="+mn-lt"/>
                    <a:ea typeface="+mn-ea"/>
                    <a:cs typeface="+mn-cs"/>
                    <a:sym typeface="Helvetica Neue"/>
                  </a:defRPr>
                </a:lvl1pPr>
              </a:lstStyle>
              <a:p>
                <a:pPr/>
                <a:r>
                  <a:t>...</a:t>
                </a:r>
              </a:p>
            </p:txBody>
          </p:sp>
          <p:sp>
            <p:nvSpPr>
              <p:cNvPr id="505" name="Connection Line"/>
              <p:cNvSpPr/>
              <p:nvPr/>
            </p:nvSpPr>
            <p:spPr>
              <a:xfrm flipV="1">
                <a:off x="423716" y="203199"/>
                <a:ext cx="2" cy="183792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06" name="Connection Line"/>
              <p:cNvSpPr/>
              <p:nvPr/>
            </p:nvSpPr>
            <p:spPr>
              <a:xfrm flipH="1">
                <a:off x="423717" y="2041122"/>
                <a:ext cx="2120833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07" name="Connection Line"/>
              <p:cNvSpPr/>
              <p:nvPr/>
            </p:nvSpPr>
            <p:spPr>
              <a:xfrm flipV="1">
                <a:off x="2544548" y="2027650"/>
                <a:ext cx="2120831" cy="13474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08" name="Connection Line"/>
              <p:cNvSpPr/>
              <p:nvPr/>
            </p:nvSpPr>
            <p:spPr>
              <a:xfrm>
                <a:off x="4665377" y="2027650"/>
                <a:ext cx="2120833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09" name="Connection Line"/>
              <p:cNvSpPr/>
              <p:nvPr/>
            </p:nvSpPr>
            <p:spPr>
              <a:xfrm>
                <a:off x="6786209" y="2027650"/>
                <a:ext cx="2120830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10" name="Connection Line"/>
              <p:cNvSpPr/>
              <p:nvPr/>
            </p:nvSpPr>
            <p:spPr>
              <a:xfrm>
                <a:off x="8907038" y="2027650"/>
                <a:ext cx="2120833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11" name="Connection Line"/>
              <p:cNvSpPr/>
              <p:nvPr/>
            </p:nvSpPr>
            <p:spPr>
              <a:xfrm>
                <a:off x="11027869" y="2027650"/>
                <a:ext cx="2120831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12" name="Connection Line"/>
              <p:cNvSpPr/>
              <p:nvPr/>
            </p:nvSpPr>
            <p:spPr>
              <a:xfrm>
                <a:off x="13148699" y="2027650"/>
                <a:ext cx="283669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13" name="Connection Line"/>
              <p:cNvSpPr/>
              <p:nvPr/>
            </p:nvSpPr>
            <p:spPr>
              <a:xfrm flipV="1">
                <a:off x="423716" y="2041123"/>
                <a:ext cx="2" cy="1837924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14" name="Equation"/>
              <p:cNvSpPr txBox="1"/>
              <p:nvPr/>
            </p:nvSpPr>
            <p:spPr>
              <a:xfrm>
                <a:off x="0" y="850423"/>
                <a:ext cx="122200" cy="2918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sz="3400">
                  <a:solidFill>
                    <a:srgbClr val="5E5E5E"/>
                  </a:solidFill>
                </a:endParaRPr>
              </a:p>
            </p:txBody>
          </p:sp>
          <p:sp>
            <p:nvSpPr>
              <p:cNvPr id="515" name="Equation"/>
              <p:cNvSpPr txBox="1"/>
              <p:nvPr/>
            </p:nvSpPr>
            <p:spPr>
              <a:xfrm>
                <a:off x="0" y="2701818"/>
                <a:ext cx="122200" cy="2918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sz="3400">
                  <a:solidFill>
                    <a:srgbClr val="5E5E5E"/>
                  </a:solidFill>
                </a:endParaRPr>
              </a:p>
            </p:txBody>
          </p:sp>
          <p:sp>
            <p:nvSpPr>
              <p:cNvPr id="516" name="Equation"/>
              <p:cNvSpPr txBox="1"/>
              <p:nvPr/>
            </p:nvSpPr>
            <p:spPr>
              <a:xfrm>
                <a:off x="1370222" y="886342"/>
                <a:ext cx="284481" cy="8660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17" name="Equation"/>
              <p:cNvSpPr txBox="1"/>
              <p:nvPr/>
            </p:nvSpPr>
            <p:spPr>
              <a:xfrm>
                <a:off x="3337108" y="886342"/>
                <a:ext cx="284481" cy="8660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18" name="Equation"/>
              <p:cNvSpPr txBox="1"/>
              <p:nvPr/>
            </p:nvSpPr>
            <p:spPr>
              <a:xfrm>
                <a:off x="5681206" y="883497"/>
                <a:ext cx="284481" cy="8717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19" name="Equation"/>
              <p:cNvSpPr txBox="1"/>
              <p:nvPr/>
            </p:nvSpPr>
            <p:spPr>
              <a:xfrm>
                <a:off x="7600380" y="883497"/>
                <a:ext cx="487681" cy="8717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20" name="Equation"/>
              <p:cNvSpPr txBox="1"/>
              <p:nvPr/>
            </p:nvSpPr>
            <p:spPr>
              <a:xfrm>
                <a:off x="9722754" y="883497"/>
                <a:ext cx="487681" cy="8717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21" name="Equation"/>
              <p:cNvSpPr txBox="1"/>
              <p:nvPr/>
            </p:nvSpPr>
            <p:spPr>
              <a:xfrm>
                <a:off x="11845128" y="883498"/>
                <a:ext cx="487681" cy="8717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22" name="Equation"/>
              <p:cNvSpPr txBox="1"/>
              <p:nvPr/>
            </p:nvSpPr>
            <p:spPr>
              <a:xfrm>
                <a:off x="13776652" y="883497"/>
                <a:ext cx="690881" cy="8717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2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128</m:t>
                          </m:r>
                        </m:den>
                      </m:f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523" name="Equation"/>
              <p:cNvSpPr txBox="1"/>
              <p:nvPr/>
            </p:nvSpPr>
            <p:spPr>
              <a:xfrm>
                <a:off x="641667" y="110744"/>
                <a:ext cx="142241" cy="18491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4" name="Equation"/>
              <p:cNvSpPr txBox="1"/>
              <p:nvPr/>
            </p:nvSpPr>
            <p:spPr>
              <a:xfrm>
                <a:off x="549688" y="2183910"/>
                <a:ext cx="326199" cy="2848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5" name="Equation"/>
              <p:cNvSpPr txBox="1"/>
              <p:nvPr/>
            </p:nvSpPr>
            <p:spPr>
              <a:xfrm>
                <a:off x="618706" y="4016707"/>
                <a:ext cx="188164" cy="262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6" name="Equation"/>
              <p:cNvSpPr txBox="1"/>
              <p:nvPr/>
            </p:nvSpPr>
            <p:spPr>
              <a:xfrm>
                <a:off x="2713214" y="2183910"/>
                <a:ext cx="296106" cy="2808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7" name="Equation"/>
              <p:cNvSpPr txBox="1"/>
              <p:nvPr/>
            </p:nvSpPr>
            <p:spPr>
              <a:xfrm>
                <a:off x="4876741" y="2183910"/>
                <a:ext cx="327352" cy="2808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8" name="Equation"/>
              <p:cNvSpPr txBox="1"/>
              <p:nvPr/>
            </p:nvSpPr>
            <p:spPr>
              <a:xfrm>
                <a:off x="7040267" y="2183910"/>
                <a:ext cx="310612" cy="2848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29" name="Equation"/>
              <p:cNvSpPr txBox="1"/>
              <p:nvPr/>
            </p:nvSpPr>
            <p:spPr>
              <a:xfrm>
                <a:off x="9203793" y="2183910"/>
                <a:ext cx="318901" cy="2808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30" name="Equation"/>
              <p:cNvSpPr txBox="1"/>
              <p:nvPr/>
            </p:nvSpPr>
            <p:spPr>
              <a:xfrm>
                <a:off x="11367319" y="2183910"/>
                <a:ext cx="308801" cy="2848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  <p:sp>
            <p:nvSpPr>
              <p:cNvPr id="531" name="Equation"/>
              <p:cNvSpPr txBox="1"/>
              <p:nvPr/>
            </p:nvSpPr>
            <p:spPr>
              <a:xfrm>
                <a:off x="13232270" y="2183910"/>
                <a:ext cx="317458" cy="2848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4C7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sz="3200">
                  <a:solidFill>
                    <a:srgbClr val="004C7F"/>
                  </a:solidFill>
                </a:endParaRPr>
              </a:p>
            </p:txBody>
          </p:sp>
        </p:grpSp>
        <p:grpSp>
          <p:nvGrpSpPr>
            <p:cNvPr id="535" name="Caption"/>
            <p:cNvGrpSpPr/>
            <p:nvPr/>
          </p:nvGrpSpPr>
          <p:grpSpPr>
            <a:xfrm>
              <a:off x="0" y="4381247"/>
              <a:ext cx="16873563" cy="454991"/>
              <a:chOff x="0" y="0"/>
              <a:chExt cx="16873562" cy="454990"/>
            </a:xfrm>
          </p:grpSpPr>
          <p:sp>
            <p:nvSpPr>
              <p:cNvPr id="533" name="Rectangle"/>
              <p:cNvSpPr/>
              <p:nvPr/>
            </p:nvSpPr>
            <p:spPr>
              <a:xfrm>
                <a:off x="0" y="0"/>
                <a:ext cx="16873563" cy="454991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</a:p>
            </p:txBody>
          </p:sp>
          <p:sp>
            <p:nvSpPr>
              <p:cNvPr id="534" name="A pathological search graph.…"/>
              <p:cNvSpPr txBox="1"/>
              <p:nvPr/>
            </p:nvSpPr>
            <p:spPr>
              <a:xfrm>
                <a:off x="-1" y="-1"/>
                <a:ext cx="16873564" cy="3660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pathological search graph.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A blue node labelled "s" has a cost 1 edge to a node labelled "a0".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  <a:latin typeface="+mn-lt"/>
                    <a:ea typeface="+mn-ea"/>
                    <a:cs typeface="+mn-cs"/>
                    <a:sym typeface="Helvetica Neue"/>
                  </a:defRPr>
                </a:pPr>
                <a:r>
                  <a:t>Node "a0" has a cost 1 edge to a red node labelled "g", and a cost 1/2 edge to a blue node labelled "a1".  Node "a1" has a cost 1/4 edge to a blue node labelled "a2".  Node "a2" has a cost 1/8 edge to a blue node labelled "a3".  Node "a3" has a cost 1/16 edge to a blue node labelled "a4".  And so forth forever.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ummary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539" name="Different search strategies have different properties and behaviour…"/>
          <p:cNvSpPr txBox="1"/>
          <p:nvPr>
            <p:ph type="body" idx="1"/>
          </p:nvPr>
        </p:nvSpPr>
        <p:spPr>
          <a:xfrm>
            <a:off x="1975847" y="2906432"/>
            <a:ext cx="20432306" cy="1003354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600"/>
              </a:spcBef>
              <a:buSzTx/>
              <a:buNone/>
            </a:pPr>
            <a:r>
              <a:t>Different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search strategies</a:t>
            </a:r>
            <a:r>
              <a:t> have different properties and behaviour</a:t>
            </a:r>
          </a:p>
          <a:p>
            <a:pPr lvl="2">
              <a:spcBef>
                <a:spcPts val="3600"/>
              </a:spcBef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Depth first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space-efficient but not always complete or time-efficient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3600"/>
              </a:spcBef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Breadth first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complete and always finds the shortest path to a goal, but is not space-efficient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3600"/>
              </a:spcBef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Iterative deepening search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can provide the benefits of both, at the expense of some time-efficiency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3600"/>
              </a:spcBef>
            </a:pPr>
            <a:r>
              <a:t>All three strategies must potentially explore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every path</a:t>
            </a:r>
            <a:r>
              <a:t>, and are not guaranteed to return an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 solution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>
              <a:spcBef>
                <a:spcPts val="3600"/>
              </a:spcBef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Least cost first search</a:t>
            </a:r>
            <a:r>
              <a:rPr>
                <a:solidFill>
                  <a:srgbClr val="C82506"/>
                </a:solidFill>
              </a:rPr>
              <a:t> 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is </a:t>
            </a:r>
            <a:r>
              <a:rPr>
                <a:solidFill>
                  <a:srgbClr val="C82506"/>
                </a:solidFill>
              </a:rPr>
              <a:t>optimal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(under some conditions), but still must potentially explore every path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ap: Graph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Recap: Graph Search</a:t>
            </a:r>
          </a:p>
        </p:txBody>
      </p:sp>
      <p:sp>
        <p:nvSpPr>
          <p:cNvPr id="144" name="Many AI tasks can be represented as search problems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Many AI tasks can be represented as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search problems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>
              <a:spcBef>
                <a:spcPts val="2400"/>
              </a:spcBef>
            </a:pPr>
            <a:r>
              <a:t>A single generic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graph search algorithm</a:t>
            </a:r>
            <a:r>
              <a:t> can then solve them all!</a:t>
            </a:r>
          </a:p>
          <a:p>
            <a:pPr>
              <a:spcBef>
                <a:spcPts val="3600"/>
              </a:spcBef>
            </a:pPr>
            <a:r>
              <a:t>A search problem consists of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r>
              <a:t>,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actions</a:t>
            </a:r>
            <a:r>
              <a:t>,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 states</a:t>
            </a:r>
            <a:r>
              <a:t>,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successor</a:t>
            </a:r>
            <a:r>
              <a:t>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,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t> function, optionally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cost</a:t>
            </a:r>
            <a:r>
              <a:t> function</a:t>
            </a:r>
          </a:p>
          <a:p>
            <a:pPr>
              <a:spcBef>
                <a:spcPts val="3600"/>
              </a:spcBef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Solution quality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can be represented by labelling </a:t>
            </a:r>
            <a:r>
              <a:t>arcs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of the search graph with </a:t>
            </a:r>
            <a:r>
              <a:t>costs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ap: Generic Graph Search Algorithm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698300">
              <a:defRPr sz="9500"/>
            </a:lvl1pPr>
          </a:lstStyle>
          <a:p>
            <a:pPr/>
            <a:r>
              <a:t>Recap: Generic Graph Search Algorithm</a:t>
            </a:r>
          </a:p>
        </p:txBody>
      </p:sp>
      <p:pic>
        <p:nvPicPr>
          <p:cNvPr id="147" name="A graph depicting a generic search graph.A single green node is labelled &quot;start node&quot;, with edges to several black nodes labelled &quot;explored nodes&quot;.A set of nodes one edge from the explored nodes are red and labelled &quot;ends of paths on frontier&quot;.All nodes " descr="A graph depicting a generic search graph.A single green node is labelled &quot;start node&quot;, with edges to several black nodes labelled &quot;explored nodes&quot;.A set of nodes one edge from the explored nodes are red and labelled &quot;ends of paths on frontier&quot;.All nodes 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60708" y="2639516"/>
            <a:ext cx="5831017" cy="5465519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https://artint.info/2e/html/ArtInt2e.Ch3.S4.html"/>
          <p:cNvSpPr txBox="1"/>
          <p:nvPr/>
        </p:nvSpPr>
        <p:spPr>
          <a:xfrm>
            <a:off x="18056511" y="8189859"/>
            <a:ext cx="5439283" cy="440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https://artint.info/2e/html/ArtInt2e.Ch3.S4.html</a:t>
            </a:r>
          </a:p>
        </p:txBody>
      </p:sp>
      <p:sp>
        <p:nvSpPr>
          <p:cNvPr id="149" name="Input: a graph; a set of start nodes; a   function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5600"/>
              </a:spcBef>
              <a:buSzTx/>
              <a:buNone/>
              <a:defRPr b="1" sz="4200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88669">
              <a:spcBef>
                <a:spcPts val="5600"/>
              </a:spcBef>
              <a:buSzTx/>
              <a:buNone/>
              <a:defRPr sz="51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while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select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a path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remove</a:t>
            </a: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each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add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end while</a:t>
            </a:r>
            <a:endParaRPr sz="4812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ouble-click to edit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Circle"/>
          <p:cNvSpPr/>
          <p:nvPr/>
        </p:nvSpPr>
        <p:spPr>
          <a:xfrm>
            <a:off x="13329259" y="9065197"/>
            <a:ext cx="254003" cy="254003"/>
          </a:xfrm>
          <a:prstGeom prst="ellipse">
            <a:avLst/>
          </a:prstGeom>
          <a:solidFill>
            <a:srgbClr val="60AA55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12698834" y="10123792"/>
            <a:ext cx="254003" cy="254003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4" name="Circle"/>
          <p:cNvSpPr/>
          <p:nvPr/>
        </p:nvSpPr>
        <p:spPr>
          <a:xfrm>
            <a:off x="13963377" y="10123792"/>
            <a:ext cx="254003" cy="254003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5" name="Circle"/>
          <p:cNvSpPr/>
          <p:nvPr/>
        </p:nvSpPr>
        <p:spPr>
          <a:xfrm>
            <a:off x="15067024" y="1139978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6" name="Circle"/>
          <p:cNvSpPr/>
          <p:nvPr/>
        </p:nvSpPr>
        <p:spPr>
          <a:xfrm>
            <a:off x="13329259" y="10123792"/>
            <a:ext cx="254003" cy="254003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7" name="Circle"/>
          <p:cNvSpPr/>
          <p:nvPr/>
        </p:nvSpPr>
        <p:spPr>
          <a:xfrm>
            <a:off x="12698834" y="11399788"/>
            <a:ext cx="254003" cy="254003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8" name="Circle"/>
          <p:cNvSpPr/>
          <p:nvPr/>
        </p:nvSpPr>
        <p:spPr>
          <a:xfrm>
            <a:off x="13176267" y="1139978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59" name="Circle"/>
          <p:cNvSpPr/>
          <p:nvPr/>
        </p:nvSpPr>
        <p:spPr>
          <a:xfrm>
            <a:off x="12238873" y="1200619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60" name="Circle"/>
          <p:cNvSpPr/>
          <p:nvPr/>
        </p:nvSpPr>
        <p:spPr>
          <a:xfrm>
            <a:off x="13176267" y="1200619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61" name="Circle"/>
          <p:cNvSpPr/>
          <p:nvPr/>
        </p:nvSpPr>
        <p:spPr>
          <a:xfrm>
            <a:off x="12698834" y="1200619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162" name="Circle"/>
          <p:cNvSpPr/>
          <p:nvPr/>
        </p:nvSpPr>
        <p:spPr>
          <a:xfrm>
            <a:off x="13793697" y="1139978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cxnSp>
        <p:nvCxnSpPr>
          <p:cNvPr id="163" name="Connection Line"/>
          <p:cNvCxnSpPr>
            <a:stCxn id="154" idx="0"/>
            <a:endCxn id="152" idx="0"/>
          </p:cNvCxnSpPr>
          <p:nvPr/>
        </p:nvCxnSpPr>
        <p:spPr>
          <a:xfrm flipH="1" flipV="1">
            <a:off x="13456260" y="9192198"/>
            <a:ext cx="634119" cy="1058596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headEnd type="triangle"/>
          </a:ln>
        </p:spPr>
      </p:cxnSp>
      <p:cxnSp>
        <p:nvCxnSpPr>
          <p:cNvPr id="164" name="Connection Line"/>
          <p:cNvCxnSpPr>
            <a:stCxn id="153" idx="0"/>
            <a:endCxn id="152" idx="0"/>
          </p:cNvCxnSpPr>
          <p:nvPr/>
        </p:nvCxnSpPr>
        <p:spPr>
          <a:xfrm flipV="1">
            <a:off x="12825835" y="9192198"/>
            <a:ext cx="630426" cy="1058596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headEnd type="triangle"/>
          </a:ln>
        </p:spPr>
      </p:cxnSp>
      <p:cxnSp>
        <p:nvCxnSpPr>
          <p:cNvPr id="165" name="Connection Line"/>
          <p:cNvCxnSpPr>
            <a:stCxn id="152" idx="0"/>
            <a:endCxn id="156" idx="0"/>
          </p:cNvCxnSpPr>
          <p:nvPr/>
        </p:nvCxnSpPr>
        <p:spPr>
          <a:xfrm>
            <a:off x="13456260" y="9192198"/>
            <a:ext cx="1" cy="1058596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66" name="Connection Line"/>
          <p:cNvCxnSpPr>
            <a:stCxn id="156" idx="0"/>
            <a:endCxn id="157" idx="0"/>
          </p:cNvCxnSpPr>
          <p:nvPr/>
        </p:nvCxnSpPr>
        <p:spPr>
          <a:xfrm flipH="1">
            <a:off x="12825835" y="10250793"/>
            <a:ext cx="630426" cy="1275997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67" name="Connection Line"/>
          <p:cNvCxnSpPr>
            <a:stCxn id="156" idx="0"/>
            <a:endCxn id="162" idx="0"/>
          </p:cNvCxnSpPr>
          <p:nvPr/>
        </p:nvCxnSpPr>
        <p:spPr>
          <a:xfrm>
            <a:off x="13456260" y="10250793"/>
            <a:ext cx="464439" cy="1275997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68" name="Connection Line"/>
          <p:cNvCxnSpPr>
            <a:stCxn id="156" idx="0"/>
            <a:endCxn id="158" idx="0"/>
          </p:cNvCxnSpPr>
          <p:nvPr/>
        </p:nvCxnSpPr>
        <p:spPr>
          <a:xfrm flipH="1">
            <a:off x="13303268" y="10250793"/>
            <a:ext cx="152993" cy="1275997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69" name="Connection Line"/>
          <p:cNvCxnSpPr>
            <a:stCxn id="154" idx="0"/>
            <a:endCxn id="155" idx="0"/>
          </p:cNvCxnSpPr>
          <p:nvPr/>
        </p:nvCxnSpPr>
        <p:spPr>
          <a:xfrm>
            <a:off x="14090378" y="10250793"/>
            <a:ext cx="1103648" cy="1275997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sp>
        <p:nvSpPr>
          <p:cNvPr id="170" name="Circle"/>
          <p:cNvSpPr/>
          <p:nvPr/>
        </p:nvSpPr>
        <p:spPr>
          <a:xfrm>
            <a:off x="14411126" y="11399788"/>
            <a:ext cx="254003" cy="254003"/>
          </a:xfrm>
          <a:prstGeom prst="ellipse">
            <a:avLst/>
          </a:prstGeom>
          <a:solidFill>
            <a:srgbClr val="DD4F34"/>
          </a:solidFill>
          <a:ln w="12700"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cxnSp>
        <p:nvCxnSpPr>
          <p:cNvPr id="171" name="Connection Line"/>
          <p:cNvCxnSpPr>
            <a:stCxn id="154" idx="0"/>
            <a:endCxn id="170" idx="0"/>
          </p:cNvCxnSpPr>
          <p:nvPr/>
        </p:nvCxnSpPr>
        <p:spPr>
          <a:xfrm>
            <a:off x="14090378" y="10250793"/>
            <a:ext cx="447750" cy="1275997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72" name="Connection Line"/>
          <p:cNvCxnSpPr>
            <a:stCxn id="157" idx="0"/>
            <a:endCxn id="159" idx="0"/>
          </p:cNvCxnSpPr>
          <p:nvPr/>
        </p:nvCxnSpPr>
        <p:spPr>
          <a:xfrm flipH="1">
            <a:off x="12365874" y="11526789"/>
            <a:ext cx="459962" cy="60641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73" name="Connection Line"/>
          <p:cNvCxnSpPr>
            <a:stCxn id="157" idx="0"/>
            <a:endCxn id="161" idx="0"/>
          </p:cNvCxnSpPr>
          <p:nvPr/>
        </p:nvCxnSpPr>
        <p:spPr>
          <a:xfrm>
            <a:off x="12825835" y="11526789"/>
            <a:ext cx="1" cy="60641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cxnSp>
        <p:nvCxnSpPr>
          <p:cNvPr id="174" name="Connection Line"/>
          <p:cNvCxnSpPr>
            <a:stCxn id="157" idx="0"/>
            <a:endCxn id="160" idx="0"/>
          </p:cNvCxnSpPr>
          <p:nvPr/>
        </p:nvCxnSpPr>
        <p:spPr>
          <a:xfrm>
            <a:off x="12825835" y="11526789"/>
            <a:ext cx="477434" cy="60641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</p:cxnSp>
      <p:grpSp>
        <p:nvGrpSpPr>
          <p:cNvPr id="224" name="Group"/>
          <p:cNvGrpSpPr/>
          <p:nvPr/>
        </p:nvGrpSpPr>
        <p:grpSpPr>
          <a:xfrm>
            <a:off x="12776165" y="4267606"/>
            <a:ext cx="5273283" cy="5180791"/>
            <a:chOff x="0" y="0"/>
            <a:chExt cx="5273282" cy="5180789"/>
          </a:xfrm>
        </p:grpSpPr>
        <p:sp>
          <p:nvSpPr>
            <p:cNvPr id="175" name="Circle"/>
            <p:cNvSpPr/>
            <p:nvPr/>
          </p:nvSpPr>
          <p:spPr>
            <a:xfrm>
              <a:off x="2108311" y="0"/>
              <a:ext cx="254003" cy="254001"/>
            </a:xfrm>
            <a:prstGeom prst="ellipse">
              <a:avLst/>
            </a:prstGeom>
            <a:solidFill>
              <a:srgbClr val="60AA55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Circle"/>
            <p:cNvSpPr/>
            <p:nvPr/>
          </p:nvSpPr>
          <p:spPr>
            <a:xfrm>
              <a:off x="1477885" y="1058593"/>
              <a:ext cx="254003" cy="254003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7" name="Circle"/>
            <p:cNvSpPr/>
            <p:nvPr/>
          </p:nvSpPr>
          <p:spPr>
            <a:xfrm>
              <a:off x="2742428" y="1058593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8" name="Circle"/>
            <p:cNvSpPr/>
            <p:nvPr/>
          </p:nvSpPr>
          <p:spPr>
            <a:xfrm>
              <a:off x="3846075" y="2334591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Circle"/>
            <p:cNvSpPr/>
            <p:nvPr/>
          </p:nvSpPr>
          <p:spPr>
            <a:xfrm>
              <a:off x="4355037" y="2941001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0" name="Circle"/>
            <p:cNvSpPr/>
            <p:nvPr/>
          </p:nvSpPr>
          <p:spPr>
            <a:xfrm>
              <a:off x="4785657" y="3678048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1" name="Circle"/>
            <p:cNvSpPr/>
            <p:nvPr/>
          </p:nvSpPr>
          <p:spPr>
            <a:xfrm>
              <a:off x="3984668" y="3678048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2" name="Circle"/>
            <p:cNvSpPr/>
            <p:nvPr/>
          </p:nvSpPr>
          <p:spPr>
            <a:xfrm>
              <a:off x="5019280" y="4365033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3" name="Circle"/>
            <p:cNvSpPr/>
            <p:nvPr/>
          </p:nvSpPr>
          <p:spPr>
            <a:xfrm>
              <a:off x="3846075" y="4365033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4" name="Circle"/>
            <p:cNvSpPr/>
            <p:nvPr/>
          </p:nvSpPr>
          <p:spPr>
            <a:xfrm>
              <a:off x="2108311" y="1058593"/>
              <a:ext cx="254003" cy="254003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5" name="Circle"/>
            <p:cNvSpPr/>
            <p:nvPr/>
          </p:nvSpPr>
          <p:spPr>
            <a:xfrm>
              <a:off x="1477885" y="2334591"/>
              <a:ext cx="254003" cy="254003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6" name="Circle"/>
            <p:cNvSpPr/>
            <p:nvPr/>
          </p:nvSpPr>
          <p:spPr>
            <a:xfrm>
              <a:off x="1955318" y="2334591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7" name="Circle"/>
            <p:cNvSpPr/>
            <p:nvPr/>
          </p:nvSpPr>
          <p:spPr>
            <a:xfrm>
              <a:off x="1017923" y="3678048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8" name="Circle"/>
            <p:cNvSpPr/>
            <p:nvPr/>
          </p:nvSpPr>
          <p:spPr>
            <a:xfrm>
              <a:off x="383807" y="4365033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9" name="Circle"/>
            <p:cNvSpPr/>
            <p:nvPr/>
          </p:nvSpPr>
          <p:spPr>
            <a:xfrm>
              <a:off x="1017923" y="2941001"/>
              <a:ext cx="254003" cy="254003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0" name="Circle"/>
            <p:cNvSpPr/>
            <p:nvPr/>
          </p:nvSpPr>
          <p:spPr>
            <a:xfrm>
              <a:off x="1955318" y="2941001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1" name="Circle"/>
            <p:cNvSpPr/>
            <p:nvPr/>
          </p:nvSpPr>
          <p:spPr>
            <a:xfrm>
              <a:off x="1477885" y="2941001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2" name="Circle"/>
            <p:cNvSpPr/>
            <p:nvPr/>
          </p:nvSpPr>
          <p:spPr>
            <a:xfrm>
              <a:off x="2572748" y="2334591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Circle"/>
            <p:cNvSpPr/>
            <p:nvPr/>
          </p:nvSpPr>
          <p:spPr>
            <a:xfrm>
              <a:off x="2916461" y="2941001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4" name="Circle"/>
            <p:cNvSpPr/>
            <p:nvPr/>
          </p:nvSpPr>
          <p:spPr>
            <a:xfrm>
              <a:off x="1384944" y="3678048"/>
              <a:ext cx="254003" cy="254003"/>
            </a:xfrm>
            <a:prstGeom prst="ellipse">
              <a:avLst/>
            </a:prstGeom>
            <a:solidFill>
              <a:srgbClr val="DD4F34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5" name="Circle"/>
            <p:cNvSpPr/>
            <p:nvPr/>
          </p:nvSpPr>
          <p:spPr>
            <a:xfrm>
              <a:off x="650903" y="3678048"/>
              <a:ext cx="254003" cy="254003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6" name="Connection Line"/>
            <p:cNvSpPr/>
            <p:nvPr/>
          </p:nvSpPr>
          <p:spPr>
            <a:xfrm flipH="1" flipV="1">
              <a:off x="2235311" y="127000"/>
              <a:ext cx="634119" cy="105859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7" name="Connection Line"/>
            <p:cNvSpPr/>
            <p:nvPr/>
          </p:nvSpPr>
          <p:spPr>
            <a:xfrm flipV="1">
              <a:off x="1604885" y="127000"/>
              <a:ext cx="630428" cy="105859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8" name="Connection Line"/>
            <p:cNvSpPr/>
            <p:nvPr/>
          </p:nvSpPr>
          <p:spPr>
            <a:xfrm>
              <a:off x="2235311" y="127000"/>
              <a:ext cx="2" cy="10585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9" name="Connection Line"/>
            <p:cNvSpPr/>
            <p:nvPr/>
          </p:nvSpPr>
          <p:spPr>
            <a:xfrm flipH="1">
              <a:off x="1604885" y="1185593"/>
              <a:ext cx="630428" cy="12760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0" name="Connection Line"/>
            <p:cNvSpPr/>
            <p:nvPr/>
          </p:nvSpPr>
          <p:spPr>
            <a:xfrm>
              <a:off x="2235311" y="1185593"/>
              <a:ext cx="464439" cy="12760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1" name="Connection Line"/>
            <p:cNvSpPr/>
            <p:nvPr/>
          </p:nvSpPr>
          <p:spPr>
            <a:xfrm flipH="1">
              <a:off x="2082318" y="1185593"/>
              <a:ext cx="152995" cy="12760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2" name="Connection Line"/>
            <p:cNvSpPr/>
            <p:nvPr/>
          </p:nvSpPr>
          <p:spPr>
            <a:xfrm>
              <a:off x="2869428" y="1185593"/>
              <a:ext cx="1103649" cy="12760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3" name="Connection Line"/>
            <p:cNvSpPr/>
            <p:nvPr/>
          </p:nvSpPr>
          <p:spPr>
            <a:xfrm>
              <a:off x="3973075" y="2461591"/>
              <a:ext cx="508964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4" name="Connection Line"/>
            <p:cNvSpPr/>
            <p:nvPr/>
          </p:nvSpPr>
          <p:spPr>
            <a:xfrm>
              <a:off x="4482037" y="3068001"/>
              <a:ext cx="430622" cy="7370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5" name="Connection Line"/>
            <p:cNvSpPr/>
            <p:nvPr/>
          </p:nvSpPr>
          <p:spPr>
            <a:xfrm flipH="1">
              <a:off x="4111668" y="3068001"/>
              <a:ext cx="370371" cy="7370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6" name="Connection Line"/>
            <p:cNvSpPr/>
            <p:nvPr/>
          </p:nvSpPr>
          <p:spPr>
            <a:xfrm>
              <a:off x="4912657" y="3805048"/>
              <a:ext cx="233624" cy="68698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7" name="Connection Line"/>
            <p:cNvSpPr/>
            <p:nvPr/>
          </p:nvSpPr>
          <p:spPr>
            <a:xfrm flipH="1">
              <a:off x="3973075" y="3805048"/>
              <a:ext cx="138595" cy="68698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8" name="Connection Line"/>
            <p:cNvSpPr/>
            <p:nvPr/>
          </p:nvSpPr>
          <p:spPr>
            <a:xfrm>
              <a:off x="2699748" y="2461591"/>
              <a:ext cx="343715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9" name="Circle"/>
            <p:cNvSpPr/>
            <p:nvPr/>
          </p:nvSpPr>
          <p:spPr>
            <a:xfrm>
              <a:off x="3190177" y="2334591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0" name="Connection Line"/>
            <p:cNvSpPr/>
            <p:nvPr/>
          </p:nvSpPr>
          <p:spPr>
            <a:xfrm>
              <a:off x="2869428" y="1185593"/>
              <a:ext cx="447751" cy="12760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1" name="Circle"/>
            <p:cNvSpPr/>
            <p:nvPr/>
          </p:nvSpPr>
          <p:spPr>
            <a:xfrm>
              <a:off x="3635749" y="2941001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2" name="Connection Line"/>
            <p:cNvSpPr/>
            <p:nvPr/>
          </p:nvSpPr>
          <p:spPr>
            <a:xfrm>
              <a:off x="3317177" y="2461591"/>
              <a:ext cx="445574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3" name="Connection Line"/>
            <p:cNvSpPr/>
            <p:nvPr/>
          </p:nvSpPr>
          <p:spPr>
            <a:xfrm flipH="1">
              <a:off x="510807" y="3805048"/>
              <a:ext cx="267098" cy="68698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4" name="Connection Line"/>
            <p:cNvSpPr/>
            <p:nvPr/>
          </p:nvSpPr>
          <p:spPr>
            <a:xfrm flipH="1">
              <a:off x="1144923" y="2461591"/>
              <a:ext cx="459964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5" name="Connection Line"/>
            <p:cNvSpPr/>
            <p:nvPr/>
          </p:nvSpPr>
          <p:spPr>
            <a:xfrm>
              <a:off x="1604885" y="2461591"/>
              <a:ext cx="2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6" name="Connection Line"/>
            <p:cNvSpPr/>
            <p:nvPr/>
          </p:nvSpPr>
          <p:spPr>
            <a:xfrm>
              <a:off x="1604885" y="2461591"/>
              <a:ext cx="477435" cy="60641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7" name="Connection Line"/>
            <p:cNvSpPr/>
            <p:nvPr/>
          </p:nvSpPr>
          <p:spPr>
            <a:xfrm flipH="1">
              <a:off x="777903" y="3068001"/>
              <a:ext cx="367022" cy="7370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8" name="Connection Line"/>
            <p:cNvSpPr/>
            <p:nvPr/>
          </p:nvSpPr>
          <p:spPr>
            <a:xfrm>
              <a:off x="1144923" y="3068001"/>
              <a:ext cx="2" cy="7370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9" name="Connection Line"/>
            <p:cNvSpPr/>
            <p:nvPr/>
          </p:nvSpPr>
          <p:spPr>
            <a:xfrm>
              <a:off x="1144923" y="3068001"/>
              <a:ext cx="367023" cy="7370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0" name="Circle"/>
            <p:cNvSpPr/>
            <p:nvPr/>
          </p:nvSpPr>
          <p:spPr>
            <a:xfrm>
              <a:off x="885929" y="4926787"/>
              <a:ext cx="254003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" name="Circle"/>
            <p:cNvSpPr/>
            <p:nvPr/>
          </p:nvSpPr>
          <p:spPr>
            <a:xfrm>
              <a:off x="0" y="4926787"/>
              <a:ext cx="254001" cy="254003"/>
            </a:xfrm>
            <a:prstGeom prst="ellipse">
              <a:avLst/>
            </a:prstGeom>
            <a:solidFill>
              <a:srgbClr val="4DAFE6"/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2" name="Connection Line"/>
            <p:cNvSpPr/>
            <p:nvPr/>
          </p:nvSpPr>
          <p:spPr>
            <a:xfrm>
              <a:off x="510807" y="4492033"/>
              <a:ext cx="502124" cy="5617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3" name="Connection Line"/>
            <p:cNvSpPr/>
            <p:nvPr/>
          </p:nvSpPr>
          <p:spPr>
            <a:xfrm flipH="1">
              <a:off x="127000" y="4492033"/>
              <a:ext cx="383809" cy="56175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25" name="Question: Which of the three algorithms presented so far is optimal?  Why?"/>
          <p:cNvSpPr txBox="1"/>
          <p:nvPr>
            <p:ph type="body" sz="quarter" idx="1"/>
          </p:nvPr>
        </p:nvSpPr>
        <p:spPr>
          <a:xfrm>
            <a:off x="2667000" y="8933230"/>
            <a:ext cx="19050000" cy="1381880"/>
          </a:xfrm>
          <a:prstGeom prst="rect">
            <a:avLst/>
          </a:prstGeom>
          <a:solidFill>
            <a:srgbClr val="D6D5D5"/>
          </a:solidFill>
          <a:ln w="25400">
            <a:solidFill>
              <a:srgbClr val="000000"/>
            </a:solidFill>
          </a:ln>
        </p:spPr>
        <p:txBody>
          <a:bodyPr lIns="203200" tIns="203200" rIns="203200" bIns="203200"/>
          <a:lstStyle/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Which of the three algorithms presented so far is optimal?  </a:t>
            </a:r>
            <a:r>
              <a:rPr b="0" i="1"/>
              <a:t>Why?</a:t>
            </a:r>
          </a:p>
        </p:txBody>
      </p:sp>
      <p:sp>
        <p:nvSpPr>
          <p:cNvPr id="226" name="Definition: An algorithm is optimal if it is guaranteed to return an optimal  (i.e., minimal-cost) solution first."/>
          <p:cNvSpPr txBox="1"/>
          <p:nvPr/>
        </p:nvSpPr>
        <p:spPr>
          <a:xfrm>
            <a:off x="2667000" y="3902962"/>
            <a:ext cx="19050000" cy="2460292"/>
          </a:xfrm>
          <a:prstGeom prst="rect">
            <a:avLst/>
          </a:prstGeom>
          <a:solidFill>
            <a:srgbClr val="FAF7E9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1200"/>
              </a:spcBef>
              <a:defRPr b="1" sz="4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Definition: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An algorithm is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if it is guaranteed to return an optimal 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(i.e., 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minimal-cost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) solution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first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</a:p>
        </p:txBody>
      </p:sp>
      <p:sp>
        <p:nvSpPr>
          <p:cNvPr id="227" name="Square"/>
          <p:cNvSpPr/>
          <p:nvPr/>
        </p:nvSpPr>
        <p:spPr>
          <a:xfrm>
            <a:off x="8298559" y="11735196"/>
            <a:ext cx="1270002" cy="1270002"/>
          </a:xfrm>
          <a:prstGeom prst="rect">
            <a:avLst/>
          </a:prstGeom>
          <a:ln w="762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ecture Outline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 lvl="1"/>
            <a:r>
              <a:t>Lecture Outline</a:t>
            </a:r>
          </a:p>
        </p:txBody>
      </p:sp>
      <p:sp>
        <p:nvSpPr>
          <p:cNvPr id="230" name="Logistics &amp; Recap…"/>
          <p:cNvSpPr txBox="1"/>
          <p:nvPr>
            <p:ph type="body" sz="half" idx="1"/>
          </p:nvPr>
        </p:nvSpPr>
        <p:spPr>
          <a:xfrm>
            <a:off x="2667000" y="3200400"/>
            <a:ext cx="19050000" cy="4546600"/>
          </a:xfrm>
          <a:prstGeom prst="rect">
            <a:avLst/>
          </a:prstGeom>
        </p:spPr>
        <p:txBody>
          <a:bodyPr anchor="t"/>
          <a:lstStyle/>
          <a:p>
            <a:pPr marL="742156" indent="-742156" defTabSz="698300">
              <a:spcBef>
                <a:spcPts val="3000"/>
              </a:spcBef>
              <a:buSzPct val="100000"/>
              <a:buAutoNum type="arabicPeriod" startAt="1"/>
              <a:defRPr sz="3700"/>
            </a:pPr>
            <a:r>
              <a:t>Logistics &amp; Recap</a:t>
            </a:r>
          </a:p>
          <a:p>
            <a:pPr marL="742156" indent="-742156" defTabSz="698300">
              <a:spcBef>
                <a:spcPts val="3000"/>
              </a:spcBef>
              <a:buSzPct val="100000"/>
              <a:buAutoNum type="arabicPeriod" startAt="1"/>
              <a:defRPr sz="3700"/>
            </a:pPr>
            <a:r>
              <a:t>Properties of Algorithms and Search Graphs</a:t>
            </a:r>
          </a:p>
          <a:p>
            <a:pPr marL="742156" indent="-742156" defTabSz="698300">
              <a:spcBef>
                <a:spcPts val="3000"/>
              </a:spcBef>
              <a:buSzPct val="100000"/>
              <a:buAutoNum type="arabicPeriod" startAt="1"/>
              <a:defRPr sz="3700"/>
            </a:pPr>
            <a:r>
              <a:t>Depth First and Breadth First Search</a:t>
            </a:r>
          </a:p>
          <a:p>
            <a:pPr marL="742156" indent="-742156" defTabSz="698300">
              <a:spcBef>
                <a:spcPts val="3000"/>
              </a:spcBef>
              <a:buSzPct val="100000"/>
              <a:buAutoNum type="arabicPeriod" startAt="1"/>
              <a:defRPr sz="3700"/>
            </a:pPr>
            <a:r>
              <a:t>Iterative Deepening Search</a:t>
            </a:r>
          </a:p>
          <a:p>
            <a:pPr marL="742156" indent="-742156" defTabSz="698300">
              <a:spcBef>
                <a:spcPts val="3000"/>
              </a:spcBef>
              <a:buSzPct val="100000"/>
              <a:buAutoNum type="arabicPeriod" startAt="1"/>
              <a:defRPr sz="3700"/>
            </a:pPr>
            <a:r>
              <a:t>Least Cost First Search</a:t>
            </a:r>
          </a:p>
        </p:txBody>
      </p:sp>
      <p:sp>
        <p:nvSpPr>
          <p:cNvPr id="231" name="After this lecture, you should be able to:…"/>
          <p:cNvSpPr txBox="1"/>
          <p:nvPr/>
        </p:nvSpPr>
        <p:spPr>
          <a:xfrm>
            <a:off x="2667000" y="7964000"/>
            <a:ext cx="19050000" cy="5286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b">
            <a:normAutofit fontScale="100000" lnSpcReduction="0"/>
          </a:bodyPr>
          <a:lstStyle/>
          <a:p>
            <a:pPr algn="l" defTabSz="764024">
              <a:spcBef>
                <a:spcPts val="2200"/>
              </a:spcBef>
              <a:defRPr i="1" sz="4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After this lecture, you should be able to:</a:t>
            </a:r>
          </a:p>
          <a:p>
            <a:pPr marL="568404" indent="-568404" algn="l" defTabSz="764024">
              <a:spcBef>
                <a:spcPts val="2200"/>
              </a:spcBef>
              <a:buSzPct val="75000"/>
              <a:buChar char="•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Demonstrate the operation of depth-first, breadth-first, iterative-deepening, and least-cost-first search on a graph</a:t>
            </a:r>
          </a:p>
          <a:p>
            <a:pPr marL="568404" indent="-568404" algn="l" defTabSz="764024">
              <a:spcBef>
                <a:spcPts val="2200"/>
              </a:spcBef>
              <a:buSzPct val="75000"/>
              <a:buChar char="•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Implement depth-first, breadth-first, iterative deepening, and least-cost first search</a:t>
            </a:r>
          </a:p>
          <a:p>
            <a:pPr marL="568404" indent="-568404" algn="l" defTabSz="764024">
              <a:spcBef>
                <a:spcPts val="2200"/>
              </a:spcBef>
              <a:buSzPct val="75000"/>
              <a:buChar char="•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Derive the time and space requirements for instantiations of the </a:t>
            </a:r>
            <a:br/>
            <a:r>
              <a:t>generic graph search algorithm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Algorithm Propertie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Algorithm Properties</a:t>
            </a:r>
          </a:p>
        </p:txBody>
      </p:sp>
      <p:sp>
        <p:nvSpPr>
          <p:cNvPr id="234" name="What properties of algorithms do we want to analyze?…"/>
          <p:cNvSpPr txBox="1"/>
          <p:nvPr>
            <p:ph type="body" idx="1"/>
          </p:nvPr>
        </p:nvSpPr>
        <p:spPr>
          <a:xfrm>
            <a:off x="3212745" y="3665642"/>
            <a:ext cx="17958510" cy="8840391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3400"/>
              </a:spcBef>
              <a:buSzTx/>
              <a:buNone/>
              <a:defRPr sz="4200"/>
            </a:pPr>
            <a:r>
              <a:t>What properties of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algorithms</a:t>
            </a:r>
            <a:r>
              <a:t> do we want to analyze?</a:t>
            </a:r>
          </a:p>
          <a:p>
            <a:pPr marL="838200" indent="-838200" defTabSz="788669">
              <a:spcBef>
                <a:spcPts val="3400"/>
              </a:spcBef>
              <a:buSzPct val="100000"/>
              <a:buAutoNum type="arabicPeriod" startAt="1"/>
              <a:defRPr sz="4200"/>
            </a:pPr>
            <a:r>
              <a:t>A search algorithm is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 if it is guaranteed to find a solution within a finite amount of time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whenever a solution exists.</a:t>
            </a:r>
          </a:p>
          <a:p>
            <a:pPr marL="838200" indent="-838200" defTabSz="788669">
              <a:spcBef>
                <a:spcPts val="3400"/>
              </a:spcBef>
              <a:buSzPct val="100000"/>
              <a:buAutoNum type="arabicPeriod" startAt="1"/>
              <a:defRPr sz="4200"/>
            </a:pPr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  <a:r>
              <a:t> of a search algorithm is a measure of how much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</a:t>
            </a:r>
            <a:r>
              <a:t> the algorithm will take to run, in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worst case</a:t>
            </a:r>
            <a:r>
              <a:t>.</a:t>
            </a:r>
          </a:p>
          <a:p>
            <a:pPr lvl="2" marL="1440178" indent="-586739" defTabSz="788669">
              <a:spcBef>
                <a:spcPts val="3400"/>
              </a:spcBef>
              <a:defRPr sz="4200"/>
            </a:pPr>
            <a:r>
              <a:t>In this section we measure by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total</a:t>
            </a:r>
            <a:r>
              <a:t> number of paths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added</a:t>
            </a:r>
            <a:r>
              <a:t> to the frontier.</a:t>
            </a:r>
          </a:p>
          <a:p>
            <a:pPr marL="838200" indent="-838200" defTabSz="788669">
              <a:spcBef>
                <a:spcPts val="3400"/>
              </a:spcBef>
              <a:buSzPct val="100000"/>
              <a:buAutoNum type="arabicPeriod" startAt="1"/>
              <a:defRPr sz="4200"/>
            </a:pPr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 complexity</a:t>
            </a:r>
            <a:r>
              <a:t> of a search algorithm is a measure of how much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space</a:t>
            </a:r>
            <a:r>
              <a:t> the algorithm will use, in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worst case</a:t>
            </a:r>
            <a:r>
              <a:t>. </a:t>
            </a:r>
          </a:p>
          <a:p>
            <a:pPr lvl="2" marL="1440178" indent="-586739" defTabSz="788669">
              <a:spcBef>
                <a:spcPts val="3400"/>
              </a:spcBef>
              <a:defRPr sz="4200"/>
            </a:pPr>
            <a:r>
              <a:t>We measure by maximum number of paths in the frontier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at one time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earch Graph Properties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Search Graph Properties</a:t>
            </a:r>
          </a:p>
        </p:txBody>
      </p:sp>
      <p:sp>
        <p:nvSpPr>
          <p:cNvPr id="237" name="What properties of the search graph do algorithmic properties depend on?…"/>
          <p:cNvSpPr txBox="1"/>
          <p:nvPr>
            <p:ph type="body" idx="1"/>
          </p:nvPr>
        </p:nvSpPr>
        <p:spPr>
          <a:xfrm>
            <a:off x="3022682" y="3420014"/>
            <a:ext cx="18338636" cy="8840393"/>
          </a:xfrm>
          <a:prstGeom prst="rect">
            <a:avLst/>
          </a:prstGeom>
        </p:spPr>
        <p:txBody>
          <a:bodyPr/>
          <a:lstStyle/>
          <a:p>
            <a:pPr marL="0" indent="0" defTabSz="813314">
              <a:spcBef>
                <a:spcPts val="5800"/>
              </a:spcBef>
              <a:buSzTx/>
              <a:buNone/>
              <a:defRPr sz="4300"/>
            </a:pPr>
            <a:r>
              <a:t>What properties of the </a:t>
            </a:r>
            <a:r>
              <a:rPr b="1">
                <a:latin typeface="+mn-lt"/>
                <a:ea typeface="+mn-ea"/>
                <a:cs typeface="+mn-cs"/>
                <a:sym typeface="Helvetica Neue"/>
              </a:rPr>
              <a:t>search graph</a:t>
            </a:r>
            <a:r>
              <a:t> do algorithmic properties depend on?</a:t>
            </a:r>
          </a:p>
          <a:p>
            <a:pPr marL="605074" indent="-605074" defTabSz="813314">
              <a:spcBef>
                <a:spcPts val="5800"/>
              </a:spcBef>
              <a:defRPr sz="43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Forward branch factor: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Maximum number of neighbours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Notation: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marL="605074" indent="-605074" defTabSz="813314">
              <a:spcBef>
                <a:spcPts val="5800"/>
              </a:spcBef>
              <a:defRPr sz="43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Maximum path length: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(Could be infinite!) 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Notation: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endParaRPr i="1">
              <a:latin typeface="+mn-lt"/>
              <a:ea typeface="+mn-ea"/>
              <a:cs typeface="+mn-cs"/>
              <a:sym typeface="Helvetica Neue"/>
            </a:endParaRPr>
          </a:p>
          <a:p>
            <a:pPr marL="605074" indent="-605074" defTabSz="813314">
              <a:spcBef>
                <a:spcPts val="5800"/>
              </a:spcBef>
              <a:defRPr sz="4300"/>
            </a:pPr>
            <a:r>
              <a:t>Presence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cycles</a:t>
            </a:r>
          </a:p>
          <a:p>
            <a:pPr marL="605074" indent="-605074" defTabSz="813314">
              <a:spcBef>
                <a:spcPts val="5800"/>
              </a:spcBef>
              <a:defRPr sz="4300"/>
            </a:pPr>
            <a:r>
              <a:t>Length of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shortest</a:t>
            </a:r>
            <a: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path</a:t>
            </a:r>
            <a:r>
              <a:t> to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t> node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Depth First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Depth First Search</a:t>
            </a:r>
          </a:p>
        </p:txBody>
      </p:sp>
      <p:sp>
        <p:nvSpPr>
          <p:cNvPr id="240" name="Input: a graph; a set of start nodes; a   function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5600"/>
              </a:spcBef>
              <a:buSzTx/>
              <a:buNone/>
              <a:defRPr b="1" sz="4200">
                <a:latin typeface="+mn-lt"/>
                <a:ea typeface="+mn-ea"/>
                <a:cs typeface="+mn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88669">
              <a:spcBef>
                <a:spcPts val="5600"/>
              </a:spcBef>
              <a:buSzTx/>
              <a:buNone/>
              <a:defRPr sz="51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while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select</a:t>
            </a:r>
            <a:r>
              <a:rPr sz="4200"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sz="4200">
                <a:solidFill>
                  <a:srgbClr val="C82506"/>
                </a:solidFill>
                <a:latin typeface="+mn-lt"/>
                <a:ea typeface="+mn-ea"/>
                <a:cs typeface="+mn-cs"/>
                <a:sym typeface="Helvetica Neue"/>
              </a:rPr>
              <a:t>the newest</a:t>
            </a:r>
            <a:r>
              <a:rPr sz="4200">
                <a:latin typeface="+mn-lt"/>
                <a:ea typeface="+mn-ea"/>
                <a:cs typeface="+mn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+mn-lt"/>
                <a:ea typeface="+mn-ea"/>
                <a:cs typeface="+mn-cs"/>
                <a:sym typeface="Helvetica Neue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remove</a:t>
            </a:r>
            <a:r>
              <a:rPr i="1" sz="4200">
                <a:latin typeface="+mn-lt"/>
                <a:ea typeface="+mn-ea"/>
                <a:cs typeface="+mn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return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for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each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add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b="1" sz="4200">
                <a:latin typeface="+mn-lt"/>
                <a:ea typeface="+mn-ea"/>
                <a:cs typeface="+mn-cs"/>
                <a:sym typeface="Helvetica Neue"/>
              </a:rPr>
              <a:t>end while</a:t>
            </a:r>
            <a:endParaRPr sz="4812"/>
          </a:p>
        </p:txBody>
      </p:sp>
      <p:sp>
        <p:nvSpPr>
          <p:cNvPr id="241" name="Question:…"/>
          <p:cNvSpPr txBox="1"/>
          <p:nvPr/>
        </p:nvSpPr>
        <p:spPr>
          <a:xfrm>
            <a:off x="15247312" y="9053718"/>
            <a:ext cx="8306532" cy="3882692"/>
          </a:xfrm>
          <a:prstGeom prst="rect">
            <a:avLst/>
          </a:prstGeom>
          <a:solidFill>
            <a:srgbClr val="D6D5D5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Question:</a:t>
            </a:r>
          </a:p>
          <a:p>
            <a:pPr algn="l">
              <a:spcBef>
                <a:spcPts val="59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data structure</a:t>
            </a:r>
            <a:r>
              <a:t> for the frontier implements this search strategy?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1"/>
      <p:bldP build="whole" bldLvl="1" animBg="1" rev="0" advAuto="0" spid="241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03200" tIns="203200" rIns="203200" bIns="203200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03200" tIns="203200" rIns="203200" bIns="203200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