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ctr" defTabSz="8215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ctr" defTabSz="8215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ctr" defTabSz="8215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ctr" defTabSz="8215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ctr" defTabSz="8215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ctr" defTabSz="8215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ctr" defTabSz="8215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ctr" defTabSz="82152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2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76BA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D80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 b="def" i="def"/>
      <a:tcStyle>
        <a:tcBdr/>
        <a:fill>
          <a:solidFill>
            <a:srgbClr val="E9E9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5" name="Shape 13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4833937" y="2303858"/>
            <a:ext cx="14716127" cy="464344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4833937" y="7090171"/>
            <a:ext cx="14716127" cy="1589488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4833937" y="8947546"/>
            <a:ext cx="14716127" cy="647703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3200">
                <a:latin typeface="+mj-lt"/>
                <a:ea typeface="+mj-ea"/>
                <a:cs typeface="+mj-cs"/>
                <a:sym typeface="Helvetica Neue"/>
              </a:defRPr>
            </a:lvl1pPr>
            <a:lvl2pPr marL="888999" indent="-444498" algn="ctr">
              <a:spcBef>
                <a:spcPts val="0"/>
              </a:spcBef>
              <a:defRPr i="1" sz="3200">
                <a:latin typeface="+mj-lt"/>
                <a:ea typeface="+mj-ea"/>
                <a:cs typeface="+mj-cs"/>
                <a:sym typeface="Helvetica Neue"/>
              </a:defRPr>
            </a:lvl2pPr>
            <a:lvl3pPr marL="1333499" indent="-444499" algn="ctr">
              <a:spcBef>
                <a:spcPts val="0"/>
              </a:spcBef>
              <a:defRPr i="1" sz="3200">
                <a:latin typeface="+mj-lt"/>
                <a:ea typeface="+mj-ea"/>
                <a:cs typeface="+mj-cs"/>
                <a:sym typeface="Helvetica Neue"/>
              </a:defRPr>
            </a:lvl3pPr>
            <a:lvl4pPr marL="1777999" indent="-444499" algn="ctr">
              <a:spcBef>
                <a:spcPts val="0"/>
              </a:spcBef>
              <a:defRPr i="1" sz="3200">
                <a:latin typeface="+mj-lt"/>
                <a:ea typeface="+mj-ea"/>
                <a:cs typeface="+mj-cs"/>
                <a:sym typeface="Helvetica Neue"/>
              </a:defRPr>
            </a:lvl4pPr>
            <a:lvl5pPr marL="2222499" indent="-444499" algn="ctr">
              <a:spcBef>
                <a:spcPts val="0"/>
              </a:spcBef>
              <a:defRPr i="1" sz="3200">
                <a:latin typeface="+mj-lt"/>
                <a:ea typeface="+mj-ea"/>
                <a:cs typeface="+mj-cs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/>
          <p:nvPr>
            <p:ph type="body" sz="quarter" idx="21"/>
          </p:nvPr>
        </p:nvSpPr>
        <p:spPr>
          <a:xfrm>
            <a:off x="4833937" y="5997575"/>
            <a:ext cx="14716127" cy="863601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1712267" y="0"/>
            <a:ext cx="20959466" cy="1398389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idx="1"/>
          </p:nvPr>
        </p:nvSpPr>
        <p:spPr>
          <a:xfrm>
            <a:off x="4387453" y="3643312"/>
            <a:ext cx="15609094" cy="8840394"/>
          </a:xfrm>
          <a:prstGeom prst="rect">
            <a:avLst/>
          </a:prstGeom>
        </p:spPr>
        <p:txBody>
          <a:bodyPr/>
          <a:lstStyle>
            <a:lvl5pPr>
              <a:buSzPct val="75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Text"/>
          <p:cNvSpPr txBox="1"/>
          <p:nvPr>
            <p:ph type="title"/>
          </p:nvPr>
        </p:nvSpPr>
        <p:spPr>
          <a:xfrm>
            <a:off x="2667000" y="794740"/>
            <a:ext cx="19050000" cy="303609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7" name="Body Level One…"/>
          <p:cNvSpPr txBox="1"/>
          <p:nvPr>
            <p:ph type="body" idx="1"/>
          </p:nvPr>
        </p:nvSpPr>
        <p:spPr>
          <a:xfrm>
            <a:off x="2667000" y="4080867"/>
            <a:ext cx="19050000" cy="8840391"/>
          </a:xfrm>
          <a:prstGeom prst="rect">
            <a:avLst/>
          </a:prstGeom>
        </p:spPr>
        <p:txBody>
          <a:bodyPr/>
          <a:lstStyle>
            <a:lvl1pPr>
              <a:spcBef>
                <a:spcPts val="2400"/>
              </a:spcBef>
            </a:lvl1pPr>
            <a:lvl2pPr>
              <a:spcBef>
                <a:spcPts val="2400"/>
              </a:spcBef>
            </a:lvl2pPr>
            <a:lvl3pPr>
              <a:spcBef>
                <a:spcPts val="2400"/>
              </a:spcBef>
            </a:lvl3pPr>
            <a:lvl4pPr>
              <a:spcBef>
                <a:spcPts val="2400"/>
              </a:spcBef>
            </a:lvl4pPr>
            <a:lvl5pPr>
              <a:spcBef>
                <a:spcPts val="2400"/>
              </a:spcBef>
              <a:buSzPct val="75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sz="half" idx="21"/>
          </p:nvPr>
        </p:nvSpPr>
        <p:spPr>
          <a:xfrm>
            <a:off x="5329061" y="406546"/>
            <a:ext cx="13716005" cy="914876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4833937" y="9447609"/>
            <a:ext cx="14716127" cy="2000253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4833937" y="11465717"/>
            <a:ext cx="14716127" cy="1589488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4833937" y="4536280"/>
            <a:ext cx="14716127" cy="464344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6231432" y="863203"/>
            <a:ext cx="17439683" cy="1162645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4387453" y="892967"/>
            <a:ext cx="7500940" cy="5607847"/>
          </a:xfrm>
          <a:prstGeom prst="rect">
            <a:avLst/>
          </a:prstGeom>
        </p:spPr>
        <p:txBody>
          <a:bodyPr anchor="b"/>
          <a:lstStyle>
            <a:lvl1pPr>
              <a:defRPr sz="8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4387453" y="6643685"/>
            <a:ext cx="7500940" cy="578644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xfrm>
            <a:off x="2667000" y="357185"/>
            <a:ext cx="19050000" cy="303609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xfrm>
            <a:off x="2667000" y="3643312"/>
            <a:ext cx="19050000" cy="8840394"/>
          </a:xfrm>
          <a:prstGeom prst="rect">
            <a:avLst/>
          </a:prstGeom>
        </p:spPr>
        <p:txBody>
          <a:bodyPr/>
          <a:lstStyle>
            <a:lvl5pPr>
              <a:buSzPct val="75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21"/>
          </p:nvPr>
        </p:nvSpPr>
        <p:spPr>
          <a:xfrm>
            <a:off x="8794253" y="3637357"/>
            <a:ext cx="13260588" cy="884039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quarter" idx="1"/>
          </p:nvPr>
        </p:nvSpPr>
        <p:spPr>
          <a:xfrm>
            <a:off x="4387453" y="3643312"/>
            <a:ext cx="7500940" cy="8840394"/>
          </a:xfrm>
          <a:prstGeom prst="rect">
            <a:avLst/>
          </a:prstGeom>
        </p:spPr>
        <p:txBody>
          <a:bodyPr/>
          <a:lstStyle>
            <a:lvl1pPr marL="465363" indent="-465363">
              <a:spcBef>
                <a:spcPts val="4500"/>
              </a:spcBef>
              <a:defRPr sz="3800">
                <a:latin typeface="+mj-lt"/>
                <a:ea typeface="+mj-ea"/>
                <a:cs typeface="+mj-cs"/>
                <a:sym typeface="Helvetica Neue"/>
              </a:defRPr>
            </a:lvl1pPr>
            <a:lvl2pPr marL="808263" indent="-465363">
              <a:spcBef>
                <a:spcPts val="4500"/>
              </a:spcBef>
              <a:defRPr sz="3800">
                <a:latin typeface="+mj-lt"/>
                <a:ea typeface="+mj-ea"/>
                <a:cs typeface="+mj-cs"/>
                <a:sym typeface="Helvetica Neue"/>
              </a:defRPr>
            </a:lvl2pPr>
            <a:lvl3pPr marL="1151164" indent="-465363">
              <a:spcBef>
                <a:spcPts val="4500"/>
              </a:spcBef>
              <a:defRPr sz="3800">
                <a:latin typeface="+mj-lt"/>
                <a:ea typeface="+mj-ea"/>
                <a:cs typeface="+mj-cs"/>
                <a:sym typeface="Helvetica Neue"/>
              </a:defRPr>
            </a:lvl3pPr>
            <a:lvl4pPr marL="1494064" indent="-465364">
              <a:spcBef>
                <a:spcPts val="4500"/>
              </a:spcBef>
              <a:defRPr sz="3800">
                <a:latin typeface="+mj-lt"/>
                <a:ea typeface="+mj-ea"/>
                <a:cs typeface="+mj-cs"/>
                <a:sym typeface="Helvetica Neue"/>
              </a:defRPr>
            </a:lvl4pPr>
            <a:lvl5pPr marL="1836964" indent="-465364">
              <a:spcBef>
                <a:spcPts val="4500"/>
              </a:spcBef>
              <a:defRPr sz="3800">
                <a:latin typeface="+mj-lt"/>
                <a:ea typeface="+mj-ea"/>
                <a:cs typeface="+mj-cs"/>
                <a:sym typeface="Helvetica Neue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11954104" y="13073062"/>
            <a:ext cx="466266" cy="473073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4387453" y="1785935"/>
            <a:ext cx="15609094" cy="10144129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12442031" y="7072310"/>
            <a:ext cx="8514491" cy="567928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12192000" y="1250154"/>
            <a:ext cx="8251033" cy="55006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91704" y="1250154"/>
            <a:ext cx="16850321" cy="1123355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387453" y="357185"/>
            <a:ext cx="15609094" cy="30360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5" tIns="71435" rIns="71435" bIns="71435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3610166" y="3962400"/>
            <a:ext cx="9550401" cy="975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5" tIns="71435" rIns="71435" bIns="71435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4104" y="13073062"/>
            <a:ext cx="466266" cy="477668"/>
          </a:xfrm>
          <a:prstGeom prst="rect">
            <a:avLst/>
          </a:prstGeom>
          <a:ln w="12700">
            <a:miter lim="400000"/>
          </a:ln>
        </p:spPr>
        <p:txBody>
          <a:bodyPr wrap="none" lIns="71435" tIns="71435" rIns="71435" bIns="71435">
            <a:spAutoFit/>
          </a:bodyPr>
          <a:lstStyle>
            <a:lvl1pPr>
              <a:defRPr sz="22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1pPr>
      <a:lvl2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2pPr>
      <a:lvl3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3pPr>
      <a:lvl4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4pPr>
      <a:lvl5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5pPr>
      <a:lvl6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6pPr>
      <a:lvl7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7pPr>
      <a:lvl8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8pPr>
      <a:lvl9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9pPr>
    </p:titleStyle>
    <p:bodyStyle>
      <a:lvl1pPr marL="611187" marR="0" indent="-611187" algn="l" defTabSz="821529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1pPr>
      <a:lvl2pPr marL="1055687" marR="0" indent="-611187" algn="l" defTabSz="821529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2pPr>
      <a:lvl3pPr marL="1500187" marR="0" indent="-611187" algn="l" defTabSz="821529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3pPr>
      <a:lvl4pPr marL="1944685" marR="0" indent="-611187" algn="l" defTabSz="821529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4pPr>
      <a:lvl5pPr marL="2389185" marR="0" indent="-611185" algn="l" defTabSz="821529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5pPr>
      <a:lvl6pPr marL="2833685" marR="0" indent="-611185" algn="l" defTabSz="821529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6pPr>
      <a:lvl7pPr marL="3278187" marR="0" indent="-611187" algn="l" defTabSz="821529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7pPr>
      <a:lvl8pPr marL="3722687" marR="0" indent="-611187" algn="l" defTabSz="821529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8pPr>
      <a:lvl9pPr marL="4167187" marR="0" indent="-611187" algn="l" defTabSz="821529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Helvetica Neue Light"/>
          <a:ea typeface="Helvetica Neue Light"/>
          <a:cs typeface="Helvetica Neue Light"/>
          <a:sym typeface="Helvetica Neue Light"/>
        </a:defRPr>
      </a:lvl9pPr>
    </p:bodyStyle>
    <p:otherStyle>
      <a:lvl1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8215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icons8.com" TargetMode="External"/><Relationship Id="rId3" Type="http://schemas.openxmlformats.org/officeDocument/2006/relationships/image" Target="../media/image3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icons8.com" TargetMode="External"/><Relationship Id="rId3" Type="http://schemas.openxmlformats.org/officeDocument/2006/relationships/image" Target="../media/image3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hyperlink" Target="https://jrwright.info/introai/" TargetMode="External"/><Relationship Id="rId3" Type="http://schemas.openxmlformats.org/officeDocument/2006/relationships/hyperlink" Target="mailto:james.wright@ualberta.ca" TargetMode="Externa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raph Search"/>
          <p:cNvSpPr txBox="1"/>
          <p:nvPr>
            <p:ph type="ctrTitle"/>
          </p:nvPr>
        </p:nvSpPr>
        <p:spPr>
          <a:xfrm>
            <a:off x="4603905" y="591493"/>
            <a:ext cx="15176190" cy="4643438"/>
          </a:xfrm>
          <a:prstGeom prst="rect">
            <a:avLst/>
          </a:prstGeom>
        </p:spPr>
        <p:txBody>
          <a:bodyPr/>
          <a:lstStyle/>
          <a:p>
            <a:pPr/>
            <a:r>
              <a:t>Graph Search</a:t>
            </a:r>
          </a:p>
        </p:txBody>
      </p:sp>
      <p:sp>
        <p:nvSpPr>
          <p:cNvPr id="138" name="CMPUT 261: Introduction to Artificial Intelligence  P&amp;M §3.1-3.4"/>
          <p:cNvSpPr txBox="1"/>
          <p:nvPr>
            <p:ph type="subTitle" sz="quarter" idx="1"/>
          </p:nvPr>
        </p:nvSpPr>
        <p:spPr>
          <a:xfrm>
            <a:off x="4833937" y="8206220"/>
            <a:ext cx="14716127" cy="2437180"/>
          </a:xfrm>
          <a:prstGeom prst="rect">
            <a:avLst/>
          </a:prstGeom>
        </p:spPr>
        <p:txBody>
          <a:bodyPr/>
          <a:lstStyle/>
          <a:p>
            <a:pPr lvl="1"/>
            <a:r>
              <a:t>CMPUT 261: Introduction to Artificial Intelligence</a:t>
            </a:r>
            <a:br/>
            <a:br/>
            <a:r>
              <a:rPr sz="3600">
                <a:solidFill>
                  <a:srgbClr val="929292"/>
                </a:solidFill>
              </a:rPr>
              <a:t>P&amp;M §3.1-3.4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DeliveryBot as a Search Problem"/>
          <p:cNvSpPr txBox="1"/>
          <p:nvPr>
            <p:ph type="title"/>
          </p:nvPr>
        </p:nvSpPr>
        <p:spPr>
          <a:xfrm>
            <a:off x="2667000" y="357185"/>
            <a:ext cx="19050000" cy="3036099"/>
          </a:xfrm>
          <a:prstGeom prst="rect">
            <a:avLst/>
          </a:prstGeom>
        </p:spPr>
        <p:txBody>
          <a:bodyPr/>
          <a:lstStyle/>
          <a:p>
            <a:pPr defTabSz="698300">
              <a:defRPr sz="9500"/>
            </a:pPr>
            <a:r>
              <a:t>DeliveryBot as a</a:t>
            </a:r>
            <a:br/>
            <a:r>
              <a:t>Search Problem</a:t>
            </a:r>
          </a:p>
        </p:txBody>
      </p:sp>
      <p:pic>
        <p:nvPicPr>
          <p:cNvPr id="17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472227" y="4039911"/>
            <a:ext cx="9709833" cy="79881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A map depicting rooms along the outside of a hallway, and four labs on the inside.  There is a green circle (the robot) outside of room 103 on the bottom, and a red star (the goal) inside room 124.The inside of each exterior room is labeled (e.g., &quot;r123&quot;" descr="A map depicting rooms along the outside of a hallway, and four labs on the inside.  There is a green circle (the robot) outside of room 103 on the bottom, and a red star (the goal) inside room 124.The inside of each exterior room is labeled (e.g., &quot;r123&quot;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648390" y="4048600"/>
            <a:ext cx="9715501" cy="7970774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76" name="Table 1"/>
          <p:cNvGraphicFramePr/>
          <p:nvPr/>
        </p:nvGraphicFramePr>
        <p:xfrm>
          <a:off x="1172597" y="3613791"/>
          <a:ext cx="11738255" cy="8840393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4218421"/>
                <a:gridCol w="7519830"/>
              </a:tblGrid>
              <a:tr h="1768077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States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{r131, o131,  r129, o129, ...}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768077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Actions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3000">
                          <a:sym typeface="Helvetica Neue"/>
                        </a:defRPr>
                      </a:pPr>
                      <a:r>
                        <a:t>{go-north, go-south,</a:t>
                      </a:r>
                    </a:p>
                    <a:p>
                      <a:pPr algn="l" defTabSz="914400">
                        <a:defRPr sz="3000">
                          <a:sym typeface="Helvetica Neue"/>
                        </a:defRPr>
                      </a:pPr>
                      <a:r>
                        <a:t>go-east, go-west}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768077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Start state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o103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768077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Successor function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3000">
                          <a:sym typeface="Helvetica Neue"/>
                        </a:defRPr>
                      </a:pPr>
                      <a:r>
                        <a:t>succ(r101) = {r101, o101},</a:t>
                      </a:r>
                    </a:p>
                    <a:p>
                      <a:pPr algn="l" defTabSz="914400">
                        <a:defRPr sz="3000">
                          <a:sym typeface="Helvetica Neue"/>
                        </a:defRPr>
                      </a:pPr>
                      <a:r>
                        <a:t>succ(o101) = {o101, lab1, r101,o105, ts},</a:t>
                      </a:r>
                    </a:p>
                    <a:p>
                      <a:pPr algn="l" defTabSz="914400">
                        <a:defRPr sz="3000">
                          <a:sym typeface="Helvetica Neue"/>
                        </a:defRPr>
                      </a:pPr>
                      <a:r>
                        <a:t>...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768077"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sz="3000">
                          <a:sym typeface="Helvetica Neue"/>
                        </a:rPr>
                        <a:t>Goal function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177" name="Circle"/>
          <p:cNvSpPr/>
          <p:nvPr/>
        </p:nvSpPr>
        <p:spPr>
          <a:xfrm>
            <a:off x="17974836" y="9588344"/>
            <a:ext cx="704615" cy="704751"/>
          </a:xfrm>
          <a:prstGeom prst="ellipse">
            <a:avLst/>
          </a:prstGeom>
          <a:solidFill>
            <a:srgbClr val="027001">
              <a:alpha val="30000"/>
            </a:srgbClr>
          </a:solidFill>
          <a:ln w="12700">
            <a:miter lim="400000"/>
          </a:ln>
        </p:spPr>
        <p:txBody>
          <a:bodyPr lIns="71435" tIns="71435" rIns="71435" bIns="71435" anchor="ctr"/>
          <a:lstStyle/>
          <a:p>
            <a: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78" name="Star"/>
          <p:cNvSpPr/>
          <p:nvPr/>
        </p:nvSpPr>
        <p:spPr>
          <a:xfrm>
            <a:off x="18181285" y="4143726"/>
            <a:ext cx="1066249" cy="916023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rgbClr val="B51600">
              <a:alpha val="30000"/>
            </a:srgbClr>
          </a:solidFill>
          <a:ln w="12700">
            <a:miter lim="400000"/>
          </a:ln>
        </p:spPr>
        <p:txBody>
          <a:bodyPr lIns="71435" tIns="71435" rIns="71435" bIns="71435" anchor="ctr"/>
          <a:lstStyle/>
          <a:p>
            <a: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79" name="https://artint.info/2e/html/ArtInt2e.Ch3.S2.html"/>
          <p:cNvSpPr txBox="1"/>
          <p:nvPr/>
        </p:nvSpPr>
        <p:spPr>
          <a:xfrm>
            <a:off x="15994766" y="12674692"/>
            <a:ext cx="5439281" cy="440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>
              <a:defRPr sz="2000"/>
            </a:lvl1pPr>
          </a:lstStyle>
          <a:p>
            <a:pPr/>
            <a:r>
              <a:t>https://artint.info/2e/html/ArtInt2e.Ch3.S2.html</a:t>
            </a:r>
          </a:p>
        </p:txBody>
      </p:sp>
      <p:sp>
        <p:nvSpPr>
          <p:cNvPr id="180" name="Question: What might be a better representation for states?"/>
          <p:cNvSpPr txBox="1"/>
          <p:nvPr/>
        </p:nvSpPr>
        <p:spPr>
          <a:xfrm>
            <a:off x="374405" y="484584"/>
            <a:ext cx="7154854" cy="2781297"/>
          </a:xfrm>
          <a:prstGeom prst="rect">
            <a:avLst/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200" tIns="457200" rIns="457200" bIns="457200" anchor="ctr">
            <a:spAutoFit/>
          </a:bodyPr>
          <a:lstStyle/>
          <a:p>
            <a:pPr algn="l">
              <a:spcBef>
                <a:spcPts val="3600"/>
              </a:spcBef>
              <a:defRPr b="1" sz="4000">
                <a:solidFill>
                  <a:srgbClr val="000000"/>
                </a:solidFill>
              </a:defRPr>
            </a:pPr>
            <a:r>
              <a:t>Question: 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What might be a better representation for states?</a:t>
            </a:r>
          </a:p>
        </p:txBody>
      </p:sp>
      <p:sp>
        <p:nvSpPr>
          <p:cNvPr id="181" name="Equation"/>
          <p:cNvSpPr txBox="1"/>
          <p:nvPr/>
        </p:nvSpPr>
        <p:spPr>
          <a:xfrm>
            <a:off x="5603977" y="11004946"/>
            <a:ext cx="4852740" cy="99068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m:rPr>
                      <m:sty m:val="p"/>
                    </m:rP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m:rPr>
                      <m:sty m:val="p"/>
                    </m:rP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o</m:t>
                  </m:r>
                  <m:r>
                    <m:rPr>
                      <m:sty m:val="p"/>
                    </m:rP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m:rPr>
                      <m:sty m:val="p"/>
                    </m:rP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m>
                    <m:mPr>
                      <m:ctrlP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baseJc m:val="center"/>
                      <m:plcHide m:val="on"/>
                      <m:mcs>
                        <m:mc>
                          <m:mcPr>
                            <m:count m:val="2"/>
                            <m:mcJc m:val="center"/>
                          </m:mcPr>
                        </m:mc>
                      </m:mcs>
                    </m:mPr>
                    <m:mr>
                      <m:e>
                        <m:r>
                          <a:rPr xmlns:a="http://schemas.openxmlformats.org/drawingml/2006/main" sz="3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e>
                        <m:r>
                          <m:rPr>
                            <m:nor/>
                          </m:rPr>
                          <a:rPr xmlns:a="http://schemas.openxmlformats.org/drawingml/2006/main" sz="3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if</m:t>
                        </m:r>
                        <m:r>
                          <a:rPr xmlns:a="http://schemas.openxmlformats.org/drawingml/2006/main" sz="3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a:rPr xmlns:a="http://schemas.openxmlformats.org/drawingml/2006/main" sz="3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xmlns:a="http://schemas.openxmlformats.org/drawingml/2006/main" sz="3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  <m:r>
                          <a:rPr xmlns:a="http://schemas.openxmlformats.org/drawingml/2006/main" sz="3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123,</m:t>
                        </m:r>
                      </m:e>
                    </m:mr>
                    <m:mr>
                      <m:e>
                        <m:r>
                          <a:rPr xmlns:a="http://schemas.openxmlformats.org/drawingml/2006/main" sz="3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e>
                        <m:r>
                          <m:rPr>
                            <m:nor/>
                          </m:rPr>
                          <a:rPr xmlns:a="http://schemas.openxmlformats.org/drawingml/2006/main" sz="3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otherwise.</m:t>
                        </m:r>
                      </m:e>
                    </m:mr>
                  </m:m>
                </m:oMath>
              </m:oMathPara>
            </a14:m>
            <a:endParaRPr sz="37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32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0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Class="entr" nodeType="with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6" grpId="1"/>
      <p:bldP build="whole" bldLvl="1" animBg="1" rev="0" advAuto="0" spid="181" grpId="5"/>
      <p:bldP build="whole" bldLvl="1" animBg="1" rev="0" advAuto="0" spid="178" grpId="3"/>
      <p:bldP build="p" bldLvl="5" animBg="1" rev="0" advAuto="0" spid="180" grpId="6"/>
      <p:bldP build="whole" bldLvl="1" animBg="1" rev="0" advAuto="0" spid="177" grpId="4"/>
      <p:bldP build="whole" bldLvl="1" animBg="1" rev="0" advAuto="0" spid="175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Example: VacuumBot"/>
          <p:cNvSpPr txBox="1"/>
          <p:nvPr>
            <p:ph type="title"/>
          </p:nvPr>
        </p:nvSpPr>
        <p:spPr>
          <a:xfrm>
            <a:off x="2667000" y="357185"/>
            <a:ext cx="19050000" cy="3036099"/>
          </a:xfrm>
          <a:prstGeom prst="rect">
            <a:avLst/>
          </a:prstGeom>
        </p:spPr>
        <p:txBody>
          <a:bodyPr/>
          <a:lstStyle/>
          <a:p>
            <a:pPr/>
            <a:r>
              <a:t>Example: VacuumBot</a:t>
            </a:r>
          </a:p>
        </p:txBody>
      </p:sp>
      <p:sp>
        <p:nvSpPr>
          <p:cNvPr id="184" name="Two rooms, one cleaning robot…"/>
          <p:cNvSpPr txBox="1"/>
          <p:nvPr>
            <p:ph type="body" sz="half" idx="1"/>
          </p:nvPr>
        </p:nvSpPr>
        <p:spPr>
          <a:xfrm>
            <a:off x="1383699" y="3436668"/>
            <a:ext cx="12432407" cy="8840394"/>
          </a:xfrm>
          <a:prstGeom prst="rect">
            <a:avLst/>
          </a:prstGeom>
        </p:spPr>
        <p:txBody>
          <a:bodyPr/>
          <a:lstStyle/>
          <a:p>
            <a:pPr/>
            <a:r>
              <a:t>Two rooms, one cleaning robot</a:t>
            </a:r>
          </a:p>
          <a:p>
            <a:pPr/>
            <a:r>
              <a:t>Each room can be clean or dirty</a:t>
            </a:r>
          </a:p>
          <a:p>
            <a:pPr/>
            <a:r>
              <a:t>Robot has two actions:</a:t>
            </a:r>
          </a:p>
          <a:p>
            <a:pPr lvl="2">
              <a:def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clean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: makes the room the robot is in clean</a:t>
            </a:r>
            <a:endParaRPr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2">
              <a:def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move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: moves to the other room</a:t>
            </a:r>
            <a:endParaRPr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/>
            <a:r>
              <a:t>Robot's goal: All the rooms are clean</a:t>
            </a:r>
          </a:p>
        </p:txBody>
      </p:sp>
      <p:sp>
        <p:nvSpPr>
          <p:cNvPr id="185" name="Questions:…"/>
          <p:cNvSpPr txBox="1"/>
          <p:nvPr/>
        </p:nvSpPr>
        <p:spPr>
          <a:xfrm>
            <a:off x="14693768" y="4629551"/>
            <a:ext cx="8769521" cy="3697727"/>
          </a:xfrm>
          <a:prstGeom prst="rect">
            <a:avLst/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200" tIns="457200" rIns="457200" bIns="457200" anchor="ctr">
            <a:spAutoFit/>
          </a:bodyPr>
          <a:lstStyle/>
          <a:p>
            <a:pPr algn="l">
              <a:spcBef>
                <a:spcPts val="3600"/>
              </a:spcBef>
              <a:defRPr b="1" sz="4000">
                <a:solidFill>
                  <a:srgbClr val="000000"/>
                </a:solidFill>
              </a:defRPr>
            </a:pPr>
            <a:r>
              <a:t>Questions:</a:t>
            </a:r>
          </a:p>
          <a:p>
            <a:pPr marL="793750" indent="-793750" algn="l">
              <a:spcBef>
                <a:spcPts val="3600"/>
              </a:spcBef>
              <a:buSzPct val="100000"/>
              <a:buAutoNum type="arabicPeriod" startAt="1"/>
              <a:defRPr sz="40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How many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states</a:t>
            </a:r>
            <a:r>
              <a:t> are there?</a:t>
            </a:r>
          </a:p>
          <a:p>
            <a:pPr marL="793750" indent="-793750" algn="l">
              <a:spcBef>
                <a:spcPts val="3600"/>
              </a:spcBef>
              <a:buSzPct val="100000"/>
              <a:buAutoNum type="arabicPeriod" startAt="1"/>
              <a:defRPr sz="40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How many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goal</a:t>
            </a:r>
            <a:r>
              <a:t>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states</a:t>
            </a:r>
            <a:r>
              <a:t>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VacuumBot as a…"/>
          <p:cNvSpPr txBox="1"/>
          <p:nvPr>
            <p:ph type="title"/>
          </p:nvPr>
        </p:nvSpPr>
        <p:spPr>
          <a:xfrm>
            <a:off x="2667000" y="357185"/>
            <a:ext cx="19050000" cy="3036099"/>
          </a:xfrm>
          <a:prstGeom prst="rect">
            <a:avLst/>
          </a:prstGeom>
        </p:spPr>
        <p:txBody>
          <a:bodyPr/>
          <a:lstStyle/>
          <a:p>
            <a:pPr defTabSz="698300">
              <a:defRPr sz="9500"/>
            </a:pPr>
            <a:r>
              <a:t>VacuumBot as a</a:t>
            </a:r>
          </a:p>
          <a:p>
            <a:pPr defTabSz="698300">
              <a:defRPr sz="9500"/>
            </a:pPr>
            <a:r>
              <a:t>Search Problem: States</a:t>
            </a:r>
          </a:p>
        </p:txBody>
      </p:sp>
      <p:sp>
        <p:nvSpPr>
          <p:cNvPr id="188" name="icons by Icons8"/>
          <p:cNvSpPr txBox="1"/>
          <p:nvPr/>
        </p:nvSpPr>
        <p:spPr>
          <a:xfrm>
            <a:off x="21863121" y="13022924"/>
            <a:ext cx="1938653" cy="440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>
              <a:defRPr sz="2000"/>
            </a:pPr>
            <a:r>
              <a:t>icons by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Icons8</a:t>
            </a:r>
          </a:p>
        </p:txBody>
      </p:sp>
      <p:grpSp>
        <p:nvGrpSpPr>
          <p:cNvPr id="447" name="Group"/>
          <p:cNvGrpSpPr/>
          <p:nvPr/>
        </p:nvGrpSpPr>
        <p:grpSpPr>
          <a:xfrm>
            <a:off x="2920174" y="4518567"/>
            <a:ext cx="18824987" cy="8034914"/>
            <a:chOff x="-1" y="-1"/>
            <a:chExt cx="18824985" cy="8034912"/>
          </a:xfrm>
        </p:grpSpPr>
        <p:grpSp>
          <p:nvGrpSpPr>
            <p:cNvPr id="443" name="Group"/>
            <p:cNvGrpSpPr/>
            <p:nvPr/>
          </p:nvGrpSpPr>
          <p:grpSpPr>
            <a:xfrm>
              <a:off x="25397" y="-2"/>
              <a:ext cx="18774190" cy="7541824"/>
              <a:chOff x="0" y="0"/>
              <a:chExt cx="18774189" cy="7541822"/>
            </a:xfrm>
          </p:grpSpPr>
          <p:sp>
            <p:nvSpPr>
              <p:cNvPr id="189" name="Rectangle"/>
              <p:cNvSpPr/>
              <p:nvPr/>
            </p:nvSpPr>
            <p:spPr>
              <a:xfrm>
                <a:off x="1958821" y="-1"/>
                <a:ext cx="2699675" cy="1488293"/>
              </a:xfrm>
              <a:prstGeom prst="rect">
                <a:avLst/>
              </a:prstGeom>
              <a:noFill/>
              <a:ln w="1016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grpSp>
            <p:nvGrpSpPr>
              <p:cNvPr id="216" name="Group"/>
              <p:cNvGrpSpPr/>
              <p:nvPr/>
            </p:nvGrpSpPr>
            <p:grpSpPr>
              <a:xfrm>
                <a:off x="3343058" y="394894"/>
                <a:ext cx="984257" cy="698506"/>
                <a:chOff x="0" y="0"/>
                <a:chExt cx="984255" cy="698505"/>
              </a:xfrm>
            </p:grpSpPr>
            <p:grpSp>
              <p:nvGrpSpPr>
                <p:cNvPr id="202" name="Group"/>
                <p:cNvGrpSpPr/>
                <p:nvPr/>
              </p:nvGrpSpPr>
              <p:grpSpPr>
                <a:xfrm>
                  <a:off x="-1" y="-1"/>
                  <a:ext cx="698505" cy="698505"/>
                  <a:chOff x="0" y="0"/>
                  <a:chExt cx="698504" cy="698504"/>
                </a:xfrm>
              </p:grpSpPr>
              <p:sp>
                <p:nvSpPr>
                  <p:cNvPr id="190" name="Circle"/>
                  <p:cNvSpPr/>
                  <p:nvPr/>
                </p:nvSpPr>
                <p:spPr>
                  <a:xfrm>
                    <a:off x="-1" y="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191" name="Circle"/>
                  <p:cNvSpPr/>
                  <p:nvPr/>
                </p:nvSpPr>
                <p:spPr>
                  <a:xfrm>
                    <a:off x="127000" y="127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192" name="Circle"/>
                  <p:cNvSpPr/>
                  <p:nvPr/>
                </p:nvSpPr>
                <p:spPr>
                  <a:xfrm>
                    <a:off x="254000" y="254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193" name="Circle"/>
                  <p:cNvSpPr/>
                  <p:nvPr/>
                </p:nvSpPr>
                <p:spPr>
                  <a:xfrm>
                    <a:off x="508001" y="127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194" name="Circle"/>
                  <p:cNvSpPr/>
                  <p:nvPr/>
                </p:nvSpPr>
                <p:spPr>
                  <a:xfrm>
                    <a:off x="254000" y="254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195" name="Circle"/>
                  <p:cNvSpPr/>
                  <p:nvPr/>
                </p:nvSpPr>
                <p:spPr>
                  <a:xfrm>
                    <a:off x="254000" y="254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196" name="Circle"/>
                  <p:cNvSpPr/>
                  <p:nvPr/>
                </p:nvSpPr>
                <p:spPr>
                  <a:xfrm>
                    <a:off x="254000" y="254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197" name="Circle"/>
                  <p:cNvSpPr/>
                  <p:nvPr/>
                </p:nvSpPr>
                <p:spPr>
                  <a:xfrm>
                    <a:off x="127000" y="571502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198" name="Circle"/>
                  <p:cNvSpPr/>
                  <p:nvPr/>
                </p:nvSpPr>
                <p:spPr>
                  <a:xfrm>
                    <a:off x="317501" y="127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199" name="Circle"/>
                  <p:cNvSpPr/>
                  <p:nvPr/>
                </p:nvSpPr>
                <p:spPr>
                  <a:xfrm>
                    <a:off x="571502" y="254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00" name="Circle"/>
                  <p:cNvSpPr/>
                  <p:nvPr/>
                </p:nvSpPr>
                <p:spPr>
                  <a:xfrm>
                    <a:off x="-1" y="357592"/>
                    <a:ext cx="127003" cy="127005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01" name="Circle"/>
                  <p:cNvSpPr/>
                  <p:nvPr/>
                </p:nvSpPr>
                <p:spPr>
                  <a:xfrm>
                    <a:off x="-1" y="178795"/>
                    <a:ext cx="127003" cy="127005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</p:grpSp>
            <p:grpSp>
              <p:nvGrpSpPr>
                <p:cNvPr id="215" name="Group"/>
                <p:cNvGrpSpPr/>
                <p:nvPr/>
              </p:nvGrpSpPr>
              <p:grpSpPr>
                <a:xfrm>
                  <a:off x="285750" y="-1"/>
                  <a:ext cx="698505" cy="698506"/>
                  <a:chOff x="0" y="0"/>
                  <a:chExt cx="698504" cy="698504"/>
                </a:xfrm>
              </p:grpSpPr>
              <p:sp>
                <p:nvSpPr>
                  <p:cNvPr id="203" name="Circle"/>
                  <p:cNvSpPr/>
                  <p:nvPr/>
                </p:nvSpPr>
                <p:spPr>
                  <a:xfrm flipH="1" rot="10800000">
                    <a:off x="-1" y="571502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04" name="Circle"/>
                  <p:cNvSpPr/>
                  <p:nvPr/>
                </p:nvSpPr>
                <p:spPr>
                  <a:xfrm flipH="1" rot="10800000">
                    <a:off x="127000" y="4445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05" name="Circle"/>
                  <p:cNvSpPr/>
                  <p:nvPr/>
                </p:nvSpPr>
                <p:spPr>
                  <a:xfrm flipH="1" rot="10800000">
                    <a:off x="254000" y="3175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06" name="Circle"/>
                  <p:cNvSpPr/>
                  <p:nvPr/>
                </p:nvSpPr>
                <p:spPr>
                  <a:xfrm flipH="1" rot="10800000">
                    <a:off x="508001" y="4445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07" name="Circle"/>
                  <p:cNvSpPr/>
                  <p:nvPr/>
                </p:nvSpPr>
                <p:spPr>
                  <a:xfrm flipH="1" rot="10800000">
                    <a:off x="254000" y="3175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08" name="Circle"/>
                  <p:cNvSpPr/>
                  <p:nvPr/>
                </p:nvSpPr>
                <p:spPr>
                  <a:xfrm flipH="1" rot="10800000">
                    <a:off x="254000" y="3175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09" name="Circle"/>
                  <p:cNvSpPr/>
                  <p:nvPr/>
                </p:nvSpPr>
                <p:spPr>
                  <a:xfrm flipH="1" rot="10800000">
                    <a:off x="254000" y="3175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10" name="Circle"/>
                  <p:cNvSpPr/>
                  <p:nvPr/>
                </p:nvSpPr>
                <p:spPr>
                  <a:xfrm flipH="1" rot="10800000">
                    <a:off x="127000" y="-1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11" name="Circle"/>
                  <p:cNvSpPr/>
                  <p:nvPr/>
                </p:nvSpPr>
                <p:spPr>
                  <a:xfrm flipH="1" rot="10800000">
                    <a:off x="317501" y="4445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12" name="Circle"/>
                  <p:cNvSpPr/>
                  <p:nvPr/>
                </p:nvSpPr>
                <p:spPr>
                  <a:xfrm flipH="1" rot="10800000">
                    <a:off x="571502" y="3175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13" name="Circle"/>
                  <p:cNvSpPr/>
                  <p:nvPr/>
                </p:nvSpPr>
                <p:spPr>
                  <a:xfrm flipH="1" rot="10800000">
                    <a:off x="-1" y="213907"/>
                    <a:ext cx="127003" cy="127005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14" name="Circle"/>
                  <p:cNvSpPr/>
                  <p:nvPr/>
                </p:nvSpPr>
                <p:spPr>
                  <a:xfrm flipH="1" rot="10800000">
                    <a:off x="-1" y="392703"/>
                    <a:ext cx="127003" cy="127005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</p:grpSp>
          </p:grpSp>
          <p:sp>
            <p:nvSpPr>
              <p:cNvPr id="217" name="Rectangle"/>
              <p:cNvSpPr/>
              <p:nvPr/>
            </p:nvSpPr>
            <p:spPr>
              <a:xfrm>
                <a:off x="4724177" y="-1"/>
                <a:ext cx="2699676" cy="1488293"/>
              </a:xfrm>
              <a:prstGeom prst="rect">
                <a:avLst/>
              </a:prstGeom>
              <a:noFill/>
              <a:ln w="1016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pic>
            <p:nvPicPr>
              <p:cNvPr id="218" name="icons8-vacuum-cleaner-64.png" descr="icons8-vacuum-cleaner-64.pn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2184191" y="337745"/>
                <a:ext cx="812803" cy="81280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grpSp>
            <p:nvGrpSpPr>
              <p:cNvPr id="245" name="Group"/>
              <p:cNvGrpSpPr/>
              <p:nvPr/>
            </p:nvGrpSpPr>
            <p:grpSpPr>
              <a:xfrm>
                <a:off x="6108415" y="394894"/>
                <a:ext cx="984257" cy="698506"/>
                <a:chOff x="0" y="0"/>
                <a:chExt cx="984255" cy="698505"/>
              </a:xfrm>
            </p:grpSpPr>
            <p:grpSp>
              <p:nvGrpSpPr>
                <p:cNvPr id="231" name="Group"/>
                <p:cNvGrpSpPr/>
                <p:nvPr/>
              </p:nvGrpSpPr>
              <p:grpSpPr>
                <a:xfrm>
                  <a:off x="-1" y="-1"/>
                  <a:ext cx="698505" cy="698505"/>
                  <a:chOff x="0" y="0"/>
                  <a:chExt cx="698504" cy="698504"/>
                </a:xfrm>
              </p:grpSpPr>
              <p:sp>
                <p:nvSpPr>
                  <p:cNvPr id="219" name="Circle"/>
                  <p:cNvSpPr/>
                  <p:nvPr/>
                </p:nvSpPr>
                <p:spPr>
                  <a:xfrm>
                    <a:off x="-1" y="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20" name="Circle"/>
                  <p:cNvSpPr/>
                  <p:nvPr/>
                </p:nvSpPr>
                <p:spPr>
                  <a:xfrm>
                    <a:off x="127000" y="127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21" name="Circle"/>
                  <p:cNvSpPr/>
                  <p:nvPr/>
                </p:nvSpPr>
                <p:spPr>
                  <a:xfrm>
                    <a:off x="254000" y="254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22" name="Circle"/>
                  <p:cNvSpPr/>
                  <p:nvPr/>
                </p:nvSpPr>
                <p:spPr>
                  <a:xfrm>
                    <a:off x="508001" y="127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23" name="Circle"/>
                  <p:cNvSpPr/>
                  <p:nvPr/>
                </p:nvSpPr>
                <p:spPr>
                  <a:xfrm>
                    <a:off x="254000" y="254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24" name="Circle"/>
                  <p:cNvSpPr/>
                  <p:nvPr/>
                </p:nvSpPr>
                <p:spPr>
                  <a:xfrm>
                    <a:off x="254000" y="254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25" name="Circle"/>
                  <p:cNvSpPr/>
                  <p:nvPr/>
                </p:nvSpPr>
                <p:spPr>
                  <a:xfrm>
                    <a:off x="254000" y="254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26" name="Circle"/>
                  <p:cNvSpPr/>
                  <p:nvPr/>
                </p:nvSpPr>
                <p:spPr>
                  <a:xfrm>
                    <a:off x="127000" y="571502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27" name="Circle"/>
                  <p:cNvSpPr/>
                  <p:nvPr/>
                </p:nvSpPr>
                <p:spPr>
                  <a:xfrm>
                    <a:off x="317501" y="127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28" name="Circle"/>
                  <p:cNvSpPr/>
                  <p:nvPr/>
                </p:nvSpPr>
                <p:spPr>
                  <a:xfrm>
                    <a:off x="571502" y="254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29" name="Circle"/>
                  <p:cNvSpPr/>
                  <p:nvPr/>
                </p:nvSpPr>
                <p:spPr>
                  <a:xfrm>
                    <a:off x="-1" y="357592"/>
                    <a:ext cx="127003" cy="127005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30" name="Circle"/>
                  <p:cNvSpPr/>
                  <p:nvPr/>
                </p:nvSpPr>
                <p:spPr>
                  <a:xfrm>
                    <a:off x="-1" y="178795"/>
                    <a:ext cx="127003" cy="127005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</p:grpSp>
            <p:grpSp>
              <p:nvGrpSpPr>
                <p:cNvPr id="244" name="Group"/>
                <p:cNvGrpSpPr/>
                <p:nvPr/>
              </p:nvGrpSpPr>
              <p:grpSpPr>
                <a:xfrm>
                  <a:off x="285750" y="-1"/>
                  <a:ext cx="698505" cy="698506"/>
                  <a:chOff x="0" y="0"/>
                  <a:chExt cx="698504" cy="698504"/>
                </a:xfrm>
              </p:grpSpPr>
              <p:sp>
                <p:nvSpPr>
                  <p:cNvPr id="232" name="Circle"/>
                  <p:cNvSpPr/>
                  <p:nvPr/>
                </p:nvSpPr>
                <p:spPr>
                  <a:xfrm flipH="1" rot="10800000">
                    <a:off x="-1" y="571502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33" name="Circle"/>
                  <p:cNvSpPr/>
                  <p:nvPr/>
                </p:nvSpPr>
                <p:spPr>
                  <a:xfrm flipH="1" rot="10800000">
                    <a:off x="127000" y="4445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34" name="Circle"/>
                  <p:cNvSpPr/>
                  <p:nvPr/>
                </p:nvSpPr>
                <p:spPr>
                  <a:xfrm flipH="1" rot="10800000">
                    <a:off x="254000" y="3175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35" name="Circle"/>
                  <p:cNvSpPr/>
                  <p:nvPr/>
                </p:nvSpPr>
                <p:spPr>
                  <a:xfrm flipH="1" rot="10800000">
                    <a:off x="508001" y="4445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36" name="Circle"/>
                  <p:cNvSpPr/>
                  <p:nvPr/>
                </p:nvSpPr>
                <p:spPr>
                  <a:xfrm flipH="1" rot="10800000">
                    <a:off x="254000" y="3175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37" name="Circle"/>
                  <p:cNvSpPr/>
                  <p:nvPr/>
                </p:nvSpPr>
                <p:spPr>
                  <a:xfrm flipH="1" rot="10800000">
                    <a:off x="254000" y="3175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38" name="Circle"/>
                  <p:cNvSpPr/>
                  <p:nvPr/>
                </p:nvSpPr>
                <p:spPr>
                  <a:xfrm flipH="1" rot="10800000">
                    <a:off x="254000" y="3175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39" name="Circle"/>
                  <p:cNvSpPr/>
                  <p:nvPr/>
                </p:nvSpPr>
                <p:spPr>
                  <a:xfrm flipH="1" rot="10800000">
                    <a:off x="127000" y="-1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40" name="Circle"/>
                  <p:cNvSpPr/>
                  <p:nvPr/>
                </p:nvSpPr>
                <p:spPr>
                  <a:xfrm flipH="1" rot="10800000">
                    <a:off x="317501" y="4445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41" name="Circle"/>
                  <p:cNvSpPr/>
                  <p:nvPr/>
                </p:nvSpPr>
                <p:spPr>
                  <a:xfrm flipH="1" rot="10800000">
                    <a:off x="571502" y="3175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42" name="Circle"/>
                  <p:cNvSpPr/>
                  <p:nvPr/>
                </p:nvSpPr>
                <p:spPr>
                  <a:xfrm flipH="1" rot="10800000">
                    <a:off x="-1" y="213907"/>
                    <a:ext cx="127003" cy="127005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43" name="Circle"/>
                  <p:cNvSpPr/>
                  <p:nvPr/>
                </p:nvSpPr>
                <p:spPr>
                  <a:xfrm flipH="1" rot="10800000">
                    <a:off x="-1" y="392703"/>
                    <a:ext cx="127003" cy="127005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</p:grpSp>
          </p:grpSp>
          <p:sp>
            <p:nvSpPr>
              <p:cNvPr id="246" name="Rectangle"/>
              <p:cNvSpPr/>
              <p:nvPr/>
            </p:nvSpPr>
            <p:spPr>
              <a:xfrm>
                <a:off x="1958821" y="1918837"/>
                <a:ext cx="2699675" cy="1488294"/>
              </a:xfrm>
              <a:prstGeom prst="rect">
                <a:avLst/>
              </a:prstGeom>
              <a:noFill/>
              <a:ln w="1016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247" name="Rectangle"/>
              <p:cNvSpPr/>
              <p:nvPr/>
            </p:nvSpPr>
            <p:spPr>
              <a:xfrm>
                <a:off x="4724177" y="1918837"/>
                <a:ext cx="2699676" cy="1488294"/>
              </a:xfrm>
              <a:prstGeom prst="rect">
                <a:avLst/>
              </a:prstGeom>
              <a:noFill/>
              <a:ln w="1016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grpSp>
            <p:nvGrpSpPr>
              <p:cNvPr id="274" name="Group"/>
              <p:cNvGrpSpPr/>
              <p:nvPr/>
            </p:nvGrpSpPr>
            <p:grpSpPr>
              <a:xfrm>
                <a:off x="6108415" y="2313732"/>
                <a:ext cx="984257" cy="698508"/>
                <a:chOff x="0" y="-1"/>
                <a:chExt cx="984255" cy="698506"/>
              </a:xfrm>
            </p:grpSpPr>
            <p:grpSp>
              <p:nvGrpSpPr>
                <p:cNvPr id="260" name="Group"/>
                <p:cNvGrpSpPr/>
                <p:nvPr/>
              </p:nvGrpSpPr>
              <p:grpSpPr>
                <a:xfrm>
                  <a:off x="-1" y="-2"/>
                  <a:ext cx="698505" cy="698507"/>
                  <a:chOff x="0" y="0"/>
                  <a:chExt cx="698504" cy="698505"/>
                </a:xfrm>
              </p:grpSpPr>
              <p:sp>
                <p:nvSpPr>
                  <p:cNvPr id="248" name="Circle"/>
                  <p:cNvSpPr/>
                  <p:nvPr/>
                </p:nvSpPr>
                <p:spPr>
                  <a:xfrm>
                    <a:off x="-1" y="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49" name="Circle"/>
                  <p:cNvSpPr/>
                  <p:nvPr/>
                </p:nvSpPr>
                <p:spPr>
                  <a:xfrm>
                    <a:off x="127000" y="127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50" name="Circle"/>
                  <p:cNvSpPr/>
                  <p:nvPr/>
                </p:nvSpPr>
                <p:spPr>
                  <a:xfrm>
                    <a:off x="254000" y="254001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51" name="Circle"/>
                  <p:cNvSpPr/>
                  <p:nvPr/>
                </p:nvSpPr>
                <p:spPr>
                  <a:xfrm>
                    <a:off x="508001" y="127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52" name="Circle"/>
                  <p:cNvSpPr/>
                  <p:nvPr/>
                </p:nvSpPr>
                <p:spPr>
                  <a:xfrm>
                    <a:off x="254000" y="254001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53" name="Circle"/>
                  <p:cNvSpPr/>
                  <p:nvPr/>
                </p:nvSpPr>
                <p:spPr>
                  <a:xfrm>
                    <a:off x="254000" y="254001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54" name="Circle"/>
                  <p:cNvSpPr/>
                  <p:nvPr/>
                </p:nvSpPr>
                <p:spPr>
                  <a:xfrm>
                    <a:off x="254000" y="254001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55" name="Circle"/>
                  <p:cNvSpPr/>
                  <p:nvPr/>
                </p:nvSpPr>
                <p:spPr>
                  <a:xfrm>
                    <a:off x="127000" y="571503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56" name="Circle"/>
                  <p:cNvSpPr/>
                  <p:nvPr/>
                </p:nvSpPr>
                <p:spPr>
                  <a:xfrm>
                    <a:off x="317501" y="127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57" name="Circle"/>
                  <p:cNvSpPr/>
                  <p:nvPr/>
                </p:nvSpPr>
                <p:spPr>
                  <a:xfrm>
                    <a:off x="571502" y="254001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58" name="Circle"/>
                  <p:cNvSpPr/>
                  <p:nvPr/>
                </p:nvSpPr>
                <p:spPr>
                  <a:xfrm>
                    <a:off x="-1" y="357592"/>
                    <a:ext cx="127003" cy="127005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59" name="Circle"/>
                  <p:cNvSpPr/>
                  <p:nvPr/>
                </p:nvSpPr>
                <p:spPr>
                  <a:xfrm>
                    <a:off x="-1" y="178795"/>
                    <a:ext cx="127003" cy="127005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</p:grpSp>
            <p:grpSp>
              <p:nvGrpSpPr>
                <p:cNvPr id="273" name="Group"/>
                <p:cNvGrpSpPr/>
                <p:nvPr/>
              </p:nvGrpSpPr>
              <p:grpSpPr>
                <a:xfrm>
                  <a:off x="285750" y="-1"/>
                  <a:ext cx="698505" cy="698507"/>
                  <a:chOff x="0" y="0"/>
                  <a:chExt cx="698504" cy="698505"/>
                </a:xfrm>
              </p:grpSpPr>
              <p:sp>
                <p:nvSpPr>
                  <p:cNvPr id="261" name="Circle"/>
                  <p:cNvSpPr/>
                  <p:nvPr/>
                </p:nvSpPr>
                <p:spPr>
                  <a:xfrm flipH="1" rot="10800000">
                    <a:off x="-1" y="571503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62" name="Circle"/>
                  <p:cNvSpPr/>
                  <p:nvPr/>
                </p:nvSpPr>
                <p:spPr>
                  <a:xfrm flipH="1" rot="10800000">
                    <a:off x="127000" y="444501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63" name="Circle"/>
                  <p:cNvSpPr/>
                  <p:nvPr/>
                </p:nvSpPr>
                <p:spPr>
                  <a:xfrm flipH="1" rot="10800000">
                    <a:off x="254000" y="317501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64" name="Circle"/>
                  <p:cNvSpPr/>
                  <p:nvPr/>
                </p:nvSpPr>
                <p:spPr>
                  <a:xfrm flipH="1" rot="10800000">
                    <a:off x="508001" y="444501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65" name="Circle"/>
                  <p:cNvSpPr/>
                  <p:nvPr/>
                </p:nvSpPr>
                <p:spPr>
                  <a:xfrm flipH="1" rot="10800000">
                    <a:off x="254000" y="317501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66" name="Circle"/>
                  <p:cNvSpPr/>
                  <p:nvPr/>
                </p:nvSpPr>
                <p:spPr>
                  <a:xfrm flipH="1" rot="10800000">
                    <a:off x="254000" y="317501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67" name="Circle"/>
                  <p:cNvSpPr/>
                  <p:nvPr/>
                </p:nvSpPr>
                <p:spPr>
                  <a:xfrm flipH="1" rot="10800000">
                    <a:off x="254000" y="317501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68" name="Circle"/>
                  <p:cNvSpPr/>
                  <p:nvPr/>
                </p:nvSpPr>
                <p:spPr>
                  <a:xfrm flipH="1" rot="10800000">
                    <a:off x="127000" y="-1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69" name="Circle"/>
                  <p:cNvSpPr/>
                  <p:nvPr/>
                </p:nvSpPr>
                <p:spPr>
                  <a:xfrm flipH="1" rot="10800000">
                    <a:off x="317501" y="444501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70" name="Circle"/>
                  <p:cNvSpPr/>
                  <p:nvPr/>
                </p:nvSpPr>
                <p:spPr>
                  <a:xfrm flipH="1" rot="10800000">
                    <a:off x="571502" y="317501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71" name="Circle"/>
                  <p:cNvSpPr/>
                  <p:nvPr/>
                </p:nvSpPr>
                <p:spPr>
                  <a:xfrm flipH="1" rot="10800000">
                    <a:off x="-1" y="213907"/>
                    <a:ext cx="127003" cy="127005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72" name="Circle"/>
                  <p:cNvSpPr/>
                  <p:nvPr/>
                </p:nvSpPr>
                <p:spPr>
                  <a:xfrm flipH="1" rot="10800000">
                    <a:off x="-1" y="392704"/>
                    <a:ext cx="127003" cy="127005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</p:grpSp>
          </p:grpSp>
          <p:pic>
            <p:nvPicPr>
              <p:cNvPr id="275" name="icons8-vacuum-cleaner-64.png" descr="icons8-vacuum-cleaner-64.pn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2175274" y="2265501"/>
                <a:ext cx="812803" cy="81280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76" name="Rectangle"/>
              <p:cNvSpPr/>
              <p:nvPr/>
            </p:nvSpPr>
            <p:spPr>
              <a:xfrm>
                <a:off x="1958821" y="3846595"/>
                <a:ext cx="2699675" cy="1488293"/>
              </a:xfrm>
              <a:prstGeom prst="rect">
                <a:avLst/>
              </a:prstGeom>
              <a:noFill/>
              <a:ln w="1016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grpSp>
            <p:nvGrpSpPr>
              <p:cNvPr id="303" name="Group"/>
              <p:cNvGrpSpPr/>
              <p:nvPr/>
            </p:nvGrpSpPr>
            <p:grpSpPr>
              <a:xfrm>
                <a:off x="3343058" y="4241489"/>
                <a:ext cx="984257" cy="698506"/>
                <a:chOff x="0" y="0"/>
                <a:chExt cx="984255" cy="698505"/>
              </a:xfrm>
            </p:grpSpPr>
            <p:grpSp>
              <p:nvGrpSpPr>
                <p:cNvPr id="289" name="Group"/>
                <p:cNvGrpSpPr/>
                <p:nvPr/>
              </p:nvGrpSpPr>
              <p:grpSpPr>
                <a:xfrm>
                  <a:off x="-1" y="-1"/>
                  <a:ext cx="698505" cy="698505"/>
                  <a:chOff x="0" y="0"/>
                  <a:chExt cx="698504" cy="698504"/>
                </a:xfrm>
              </p:grpSpPr>
              <p:sp>
                <p:nvSpPr>
                  <p:cNvPr id="277" name="Circle"/>
                  <p:cNvSpPr/>
                  <p:nvPr/>
                </p:nvSpPr>
                <p:spPr>
                  <a:xfrm>
                    <a:off x="-1" y="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78" name="Circle"/>
                  <p:cNvSpPr/>
                  <p:nvPr/>
                </p:nvSpPr>
                <p:spPr>
                  <a:xfrm>
                    <a:off x="127000" y="127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79" name="Circle"/>
                  <p:cNvSpPr/>
                  <p:nvPr/>
                </p:nvSpPr>
                <p:spPr>
                  <a:xfrm>
                    <a:off x="254000" y="254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80" name="Circle"/>
                  <p:cNvSpPr/>
                  <p:nvPr/>
                </p:nvSpPr>
                <p:spPr>
                  <a:xfrm>
                    <a:off x="508001" y="127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81" name="Circle"/>
                  <p:cNvSpPr/>
                  <p:nvPr/>
                </p:nvSpPr>
                <p:spPr>
                  <a:xfrm>
                    <a:off x="254000" y="254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82" name="Circle"/>
                  <p:cNvSpPr/>
                  <p:nvPr/>
                </p:nvSpPr>
                <p:spPr>
                  <a:xfrm>
                    <a:off x="254000" y="254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83" name="Circle"/>
                  <p:cNvSpPr/>
                  <p:nvPr/>
                </p:nvSpPr>
                <p:spPr>
                  <a:xfrm>
                    <a:off x="254000" y="254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84" name="Circle"/>
                  <p:cNvSpPr/>
                  <p:nvPr/>
                </p:nvSpPr>
                <p:spPr>
                  <a:xfrm>
                    <a:off x="127000" y="571502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85" name="Circle"/>
                  <p:cNvSpPr/>
                  <p:nvPr/>
                </p:nvSpPr>
                <p:spPr>
                  <a:xfrm>
                    <a:off x="317501" y="127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86" name="Circle"/>
                  <p:cNvSpPr/>
                  <p:nvPr/>
                </p:nvSpPr>
                <p:spPr>
                  <a:xfrm>
                    <a:off x="571502" y="2540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87" name="Circle"/>
                  <p:cNvSpPr/>
                  <p:nvPr/>
                </p:nvSpPr>
                <p:spPr>
                  <a:xfrm>
                    <a:off x="-1" y="357592"/>
                    <a:ext cx="127003" cy="127005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88" name="Circle"/>
                  <p:cNvSpPr/>
                  <p:nvPr/>
                </p:nvSpPr>
                <p:spPr>
                  <a:xfrm>
                    <a:off x="-1" y="178795"/>
                    <a:ext cx="127003" cy="127005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</p:grpSp>
            <p:grpSp>
              <p:nvGrpSpPr>
                <p:cNvPr id="302" name="Group"/>
                <p:cNvGrpSpPr/>
                <p:nvPr/>
              </p:nvGrpSpPr>
              <p:grpSpPr>
                <a:xfrm>
                  <a:off x="285750" y="-1"/>
                  <a:ext cx="698505" cy="698506"/>
                  <a:chOff x="0" y="0"/>
                  <a:chExt cx="698504" cy="698504"/>
                </a:xfrm>
              </p:grpSpPr>
              <p:sp>
                <p:nvSpPr>
                  <p:cNvPr id="290" name="Circle"/>
                  <p:cNvSpPr/>
                  <p:nvPr/>
                </p:nvSpPr>
                <p:spPr>
                  <a:xfrm flipH="1" rot="10800000">
                    <a:off x="-1" y="571502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91" name="Circle"/>
                  <p:cNvSpPr/>
                  <p:nvPr/>
                </p:nvSpPr>
                <p:spPr>
                  <a:xfrm flipH="1" rot="10800000">
                    <a:off x="127000" y="4445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92" name="Circle"/>
                  <p:cNvSpPr/>
                  <p:nvPr/>
                </p:nvSpPr>
                <p:spPr>
                  <a:xfrm flipH="1" rot="10800000">
                    <a:off x="254000" y="3175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93" name="Circle"/>
                  <p:cNvSpPr/>
                  <p:nvPr/>
                </p:nvSpPr>
                <p:spPr>
                  <a:xfrm flipH="1" rot="10800000">
                    <a:off x="508001" y="4445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94" name="Circle"/>
                  <p:cNvSpPr/>
                  <p:nvPr/>
                </p:nvSpPr>
                <p:spPr>
                  <a:xfrm flipH="1" rot="10800000">
                    <a:off x="254000" y="3175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95" name="Circle"/>
                  <p:cNvSpPr/>
                  <p:nvPr/>
                </p:nvSpPr>
                <p:spPr>
                  <a:xfrm flipH="1" rot="10800000">
                    <a:off x="254000" y="3175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96" name="Circle"/>
                  <p:cNvSpPr/>
                  <p:nvPr/>
                </p:nvSpPr>
                <p:spPr>
                  <a:xfrm flipH="1" rot="10800000">
                    <a:off x="254000" y="3175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97" name="Circle"/>
                  <p:cNvSpPr/>
                  <p:nvPr/>
                </p:nvSpPr>
                <p:spPr>
                  <a:xfrm flipH="1" rot="10800000">
                    <a:off x="127000" y="-1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98" name="Circle"/>
                  <p:cNvSpPr/>
                  <p:nvPr/>
                </p:nvSpPr>
                <p:spPr>
                  <a:xfrm flipH="1" rot="10800000">
                    <a:off x="317501" y="4445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299" name="Circle"/>
                  <p:cNvSpPr/>
                  <p:nvPr/>
                </p:nvSpPr>
                <p:spPr>
                  <a:xfrm flipH="1" rot="10800000">
                    <a:off x="571502" y="317500"/>
                    <a:ext cx="127003" cy="127003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300" name="Circle"/>
                  <p:cNvSpPr/>
                  <p:nvPr/>
                </p:nvSpPr>
                <p:spPr>
                  <a:xfrm flipH="1" rot="10800000">
                    <a:off x="-1" y="213907"/>
                    <a:ext cx="127003" cy="127005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  <p:sp>
                <p:nvSpPr>
                  <p:cNvPr id="301" name="Circle"/>
                  <p:cNvSpPr/>
                  <p:nvPr/>
                </p:nvSpPr>
                <p:spPr>
                  <a:xfrm flipH="1" rot="10800000">
                    <a:off x="-1" y="392703"/>
                    <a:ext cx="127003" cy="127005"/>
                  </a:xfrm>
                  <a:prstGeom prst="ellipse">
                    <a:avLst/>
                  </a:prstGeom>
                  <a:solidFill>
                    <a:srgbClr val="5E5E5E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71435" tIns="71435" rIns="71435" bIns="71435" numCol="1" anchor="ctr">
                    <a:noAutofit/>
                  </a:bodyPr>
                  <a:lstStyle/>
                  <a:p>
                    <a:pPr>
                      <a:defRPr sz="3000">
                        <a:solidFill>
                          <a:srgbClr val="FFFFFF"/>
                        </a:solidFill>
                        <a:latin typeface="Helvetica Neue Medium"/>
                        <a:ea typeface="Helvetica Neue Medium"/>
                        <a:cs typeface="Helvetica Neue Medium"/>
                        <a:sym typeface="Helvetica Neue Medium"/>
                      </a:defRPr>
                    </a:pPr>
                  </a:p>
                </p:txBody>
              </p:sp>
            </p:grpSp>
          </p:grpSp>
          <p:sp>
            <p:nvSpPr>
              <p:cNvPr id="304" name="Rectangle"/>
              <p:cNvSpPr/>
              <p:nvPr/>
            </p:nvSpPr>
            <p:spPr>
              <a:xfrm>
                <a:off x="4724177" y="3846595"/>
                <a:ext cx="2699676" cy="1488293"/>
              </a:xfrm>
              <a:prstGeom prst="rect">
                <a:avLst/>
              </a:prstGeom>
              <a:noFill/>
              <a:ln w="1016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pic>
            <p:nvPicPr>
              <p:cNvPr id="305" name="icons8-vacuum-cleaner-64.png" descr="icons8-vacuum-cleaner-64.pn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2175274" y="4202176"/>
                <a:ext cx="812803" cy="81280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306" name="Rectangle"/>
              <p:cNvSpPr/>
              <p:nvPr/>
            </p:nvSpPr>
            <p:spPr>
              <a:xfrm>
                <a:off x="1967738" y="5774352"/>
                <a:ext cx="2699676" cy="1488293"/>
              </a:xfrm>
              <a:prstGeom prst="rect">
                <a:avLst/>
              </a:prstGeom>
              <a:noFill/>
              <a:ln w="1016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307" name="Rectangle"/>
              <p:cNvSpPr/>
              <p:nvPr/>
            </p:nvSpPr>
            <p:spPr>
              <a:xfrm>
                <a:off x="4733095" y="5774352"/>
                <a:ext cx="2699676" cy="1488293"/>
              </a:xfrm>
              <a:prstGeom prst="rect">
                <a:avLst/>
              </a:prstGeom>
              <a:noFill/>
              <a:ln w="1016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pic>
            <p:nvPicPr>
              <p:cNvPr id="308" name="icons8-vacuum-cleaner-64.png" descr="icons8-vacuum-cleaner-64.pn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2175274" y="6138850"/>
                <a:ext cx="812803" cy="81280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grpSp>
            <p:nvGrpSpPr>
              <p:cNvPr id="366" name="Group"/>
              <p:cNvGrpSpPr/>
              <p:nvPr/>
            </p:nvGrpSpPr>
            <p:grpSpPr>
              <a:xfrm>
                <a:off x="11051161" y="-1"/>
                <a:ext cx="5465038" cy="1488296"/>
                <a:chOff x="-1" y="0"/>
                <a:chExt cx="5465036" cy="1488294"/>
              </a:xfrm>
            </p:grpSpPr>
            <p:sp>
              <p:nvSpPr>
                <p:cNvPr id="309" name="Rectangle"/>
                <p:cNvSpPr/>
                <p:nvPr/>
              </p:nvSpPr>
              <p:spPr>
                <a:xfrm>
                  <a:off x="-2" y="-1"/>
                  <a:ext cx="2699678" cy="1488296"/>
                </a:xfrm>
                <a:prstGeom prst="rect">
                  <a:avLst/>
                </a:prstGeom>
                <a:noFill/>
                <a:ln w="1016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71435" tIns="71435" rIns="71435" bIns="71435" numCol="1" anchor="ctr">
                  <a:noAutofit/>
                </a:bodyPr>
                <a:lstStyle/>
                <a:p>
                  <a:pPr>
                    <a:defRPr sz="3000">
                      <a:solidFill>
                        <a:srgbClr val="FFFFFF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pPr>
                </a:p>
              </p:txBody>
            </p:sp>
            <p:grpSp>
              <p:nvGrpSpPr>
                <p:cNvPr id="336" name="Group"/>
                <p:cNvGrpSpPr/>
                <p:nvPr/>
              </p:nvGrpSpPr>
              <p:grpSpPr>
                <a:xfrm>
                  <a:off x="1384237" y="394895"/>
                  <a:ext cx="984257" cy="698507"/>
                  <a:chOff x="0" y="0"/>
                  <a:chExt cx="984255" cy="698506"/>
                </a:xfrm>
              </p:grpSpPr>
              <p:grpSp>
                <p:nvGrpSpPr>
                  <p:cNvPr id="322" name="Group"/>
                  <p:cNvGrpSpPr/>
                  <p:nvPr/>
                </p:nvGrpSpPr>
                <p:grpSpPr>
                  <a:xfrm>
                    <a:off x="-1" y="0"/>
                    <a:ext cx="698505" cy="698507"/>
                    <a:chOff x="0" y="0"/>
                    <a:chExt cx="698504" cy="698506"/>
                  </a:xfrm>
                </p:grpSpPr>
                <p:sp>
                  <p:nvSpPr>
                    <p:cNvPr id="310" name="Circle"/>
                    <p:cNvSpPr/>
                    <p:nvPr/>
                  </p:nvSpPr>
                  <p:spPr>
                    <a:xfrm>
                      <a:off x="-1" y="0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11" name="Circle"/>
                    <p:cNvSpPr/>
                    <p:nvPr/>
                  </p:nvSpPr>
                  <p:spPr>
                    <a:xfrm>
                      <a:off x="127000" y="127000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12" name="Circle"/>
                    <p:cNvSpPr/>
                    <p:nvPr/>
                  </p:nvSpPr>
                  <p:spPr>
                    <a:xfrm>
                      <a:off x="254001" y="2540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13" name="Circle"/>
                    <p:cNvSpPr/>
                    <p:nvPr/>
                  </p:nvSpPr>
                  <p:spPr>
                    <a:xfrm>
                      <a:off x="508002" y="127000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14" name="Circle"/>
                    <p:cNvSpPr/>
                    <p:nvPr/>
                  </p:nvSpPr>
                  <p:spPr>
                    <a:xfrm>
                      <a:off x="254001" y="2540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15" name="Circle"/>
                    <p:cNvSpPr/>
                    <p:nvPr/>
                  </p:nvSpPr>
                  <p:spPr>
                    <a:xfrm>
                      <a:off x="254001" y="2540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16" name="Circle"/>
                    <p:cNvSpPr/>
                    <p:nvPr/>
                  </p:nvSpPr>
                  <p:spPr>
                    <a:xfrm>
                      <a:off x="254001" y="2540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17" name="Circle"/>
                    <p:cNvSpPr/>
                    <p:nvPr/>
                  </p:nvSpPr>
                  <p:spPr>
                    <a:xfrm>
                      <a:off x="127000" y="571504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18" name="Circle"/>
                    <p:cNvSpPr/>
                    <p:nvPr/>
                  </p:nvSpPr>
                  <p:spPr>
                    <a:xfrm>
                      <a:off x="317501" y="127000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19" name="Circle"/>
                    <p:cNvSpPr/>
                    <p:nvPr/>
                  </p:nvSpPr>
                  <p:spPr>
                    <a:xfrm>
                      <a:off x="571502" y="2540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20" name="Circle"/>
                    <p:cNvSpPr/>
                    <p:nvPr/>
                  </p:nvSpPr>
                  <p:spPr>
                    <a:xfrm>
                      <a:off x="-1" y="357592"/>
                      <a:ext cx="127003" cy="127005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21" name="Circle"/>
                    <p:cNvSpPr/>
                    <p:nvPr/>
                  </p:nvSpPr>
                  <p:spPr>
                    <a:xfrm>
                      <a:off x="-1" y="178795"/>
                      <a:ext cx="127003" cy="127005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</p:grpSp>
              <p:grpSp>
                <p:nvGrpSpPr>
                  <p:cNvPr id="335" name="Group"/>
                  <p:cNvGrpSpPr/>
                  <p:nvPr/>
                </p:nvGrpSpPr>
                <p:grpSpPr>
                  <a:xfrm>
                    <a:off x="285750" y="-1"/>
                    <a:ext cx="698505" cy="698507"/>
                    <a:chOff x="0" y="0"/>
                    <a:chExt cx="698504" cy="698506"/>
                  </a:xfrm>
                </p:grpSpPr>
                <p:sp>
                  <p:nvSpPr>
                    <p:cNvPr id="323" name="Circle"/>
                    <p:cNvSpPr/>
                    <p:nvPr/>
                  </p:nvSpPr>
                  <p:spPr>
                    <a:xfrm flipH="1" rot="10800000">
                      <a:off x="-1" y="571503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24" name="Circle"/>
                    <p:cNvSpPr/>
                    <p:nvPr/>
                  </p:nvSpPr>
                  <p:spPr>
                    <a:xfrm flipH="1" rot="10800000">
                      <a:off x="127000" y="444503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25" name="Circle"/>
                    <p:cNvSpPr/>
                    <p:nvPr/>
                  </p:nvSpPr>
                  <p:spPr>
                    <a:xfrm flipH="1" rot="10800000">
                      <a:off x="254001" y="3175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26" name="Circle"/>
                    <p:cNvSpPr/>
                    <p:nvPr/>
                  </p:nvSpPr>
                  <p:spPr>
                    <a:xfrm flipH="1" rot="10800000">
                      <a:off x="508002" y="444503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27" name="Circle"/>
                    <p:cNvSpPr/>
                    <p:nvPr/>
                  </p:nvSpPr>
                  <p:spPr>
                    <a:xfrm flipH="1" rot="10800000">
                      <a:off x="254001" y="3175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28" name="Circle"/>
                    <p:cNvSpPr/>
                    <p:nvPr/>
                  </p:nvSpPr>
                  <p:spPr>
                    <a:xfrm flipH="1" rot="10800000">
                      <a:off x="254001" y="3175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29" name="Circle"/>
                    <p:cNvSpPr/>
                    <p:nvPr/>
                  </p:nvSpPr>
                  <p:spPr>
                    <a:xfrm flipH="1" rot="10800000">
                      <a:off x="254001" y="3175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30" name="Circle"/>
                    <p:cNvSpPr/>
                    <p:nvPr/>
                  </p:nvSpPr>
                  <p:spPr>
                    <a:xfrm flipH="1" rot="10800000">
                      <a:off x="127000" y="-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31" name="Circle"/>
                    <p:cNvSpPr/>
                    <p:nvPr/>
                  </p:nvSpPr>
                  <p:spPr>
                    <a:xfrm flipH="1" rot="10800000">
                      <a:off x="317501" y="444503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32" name="Circle"/>
                    <p:cNvSpPr/>
                    <p:nvPr/>
                  </p:nvSpPr>
                  <p:spPr>
                    <a:xfrm flipH="1" rot="10800000">
                      <a:off x="571502" y="3175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33" name="Circle"/>
                    <p:cNvSpPr/>
                    <p:nvPr/>
                  </p:nvSpPr>
                  <p:spPr>
                    <a:xfrm flipH="1" rot="10800000">
                      <a:off x="-1" y="213907"/>
                      <a:ext cx="127003" cy="127005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34" name="Circle"/>
                    <p:cNvSpPr/>
                    <p:nvPr/>
                  </p:nvSpPr>
                  <p:spPr>
                    <a:xfrm flipH="1" rot="10800000">
                      <a:off x="-1" y="392704"/>
                      <a:ext cx="127003" cy="127005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</p:grpSp>
            </p:grpSp>
            <p:sp>
              <p:nvSpPr>
                <p:cNvPr id="337" name="Rectangle"/>
                <p:cNvSpPr/>
                <p:nvPr/>
              </p:nvSpPr>
              <p:spPr>
                <a:xfrm>
                  <a:off x="2765358" y="-1"/>
                  <a:ext cx="2699678" cy="1488296"/>
                </a:xfrm>
                <a:prstGeom prst="rect">
                  <a:avLst/>
                </a:prstGeom>
                <a:noFill/>
                <a:ln w="1016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71435" tIns="71435" rIns="71435" bIns="71435" numCol="1" anchor="ctr">
                  <a:noAutofit/>
                </a:bodyPr>
                <a:lstStyle/>
                <a:p>
                  <a:pPr>
                    <a:defRPr sz="3000">
                      <a:solidFill>
                        <a:srgbClr val="FFFFFF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pPr>
                </a:p>
              </p:txBody>
            </p:sp>
            <p:grpSp>
              <p:nvGrpSpPr>
                <p:cNvPr id="364" name="Group"/>
                <p:cNvGrpSpPr/>
                <p:nvPr/>
              </p:nvGrpSpPr>
              <p:grpSpPr>
                <a:xfrm>
                  <a:off x="4149595" y="394895"/>
                  <a:ext cx="984258" cy="698507"/>
                  <a:chOff x="-1" y="0"/>
                  <a:chExt cx="984256" cy="698506"/>
                </a:xfrm>
              </p:grpSpPr>
              <p:grpSp>
                <p:nvGrpSpPr>
                  <p:cNvPr id="350" name="Group"/>
                  <p:cNvGrpSpPr/>
                  <p:nvPr/>
                </p:nvGrpSpPr>
                <p:grpSpPr>
                  <a:xfrm>
                    <a:off x="-2" y="0"/>
                    <a:ext cx="698507" cy="698507"/>
                    <a:chOff x="0" y="0"/>
                    <a:chExt cx="698505" cy="698506"/>
                  </a:xfrm>
                </p:grpSpPr>
                <p:sp>
                  <p:nvSpPr>
                    <p:cNvPr id="338" name="Circle"/>
                    <p:cNvSpPr/>
                    <p:nvPr/>
                  </p:nvSpPr>
                  <p:spPr>
                    <a:xfrm>
                      <a:off x="-1" y="0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39" name="Circle"/>
                    <p:cNvSpPr/>
                    <p:nvPr/>
                  </p:nvSpPr>
                  <p:spPr>
                    <a:xfrm>
                      <a:off x="127000" y="127000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40" name="Circle"/>
                    <p:cNvSpPr/>
                    <p:nvPr/>
                  </p:nvSpPr>
                  <p:spPr>
                    <a:xfrm>
                      <a:off x="254001" y="2540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41" name="Circle"/>
                    <p:cNvSpPr/>
                    <p:nvPr/>
                  </p:nvSpPr>
                  <p:spPr>
                    <a:xfrm>
                      <a:off x="508002" y="127000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42" name="Circle"/>
                    <p:cNvSpPr/>
                    <p:nvPr/>
                  </p:nvSpPr>
                  <p:spPr>
                    <a:xfrm>
                      <a:off x="254001" y="2540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43" name="Circle"/>
                    <p:cNvSpPr/>
                    <p:nvPr/>
                  </p:nvSpPr>
                  <p:spPr>
                    <a:xfrm>
                      <a:off x="254001" y="2540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44" name="Circle"/>
                    <p:cNvSpPr/>
                    <p:nvPr/>
                  </p:nvSpPr>
                  <p:spPr>
                    <a:xfrm>
                      <a:off x="254001" y="2540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45" name="Circle"/>
                    <p:cNvSpPr/>
                    <p:nvPr/>
                  </p:nvSpPr>
                  <p:spPr>
                    <a:xfrm>
                      <a:off x="127000" y="571504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46" name="Circle"/>
                    <p:cNvSpPr/>
                    <p:nvPr/>
                  </p:nvSpPr>
                  <p:spPr>
                    <a:xfrm>
                      <a:off x="317501" y="127000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47" name="Circle"/>
                    <p:cNvSpPr/>
                    <p:nvPr/>
                  </p:nvSpPr>
                  <p:spPr>
                    <a:xfrm>
                      <a:off x="571503" y="2540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48" name="Circle"/>
                    <p:cNvSpPr/>
                    <p:nvPr/>
                  </p:nvSpPr>
                  <p:spPr>
                    <a:xfrm>
                      <a:off x="-1" y="357592"/>
                      <a:ext cx="127003" cy="127005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49" name="Circle"/>
                    <p:cNvSpPr/>
                    <p:nvPr/>
                  </p:nvSpPr>
                  <p:spPr>
                    <a:xfrm>
                      <a:off x="-1" y="178795"/>
                      <a:ext cx="127003" cy="127005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</p:grpSp>
              <p:grpSp>
                <p:nvGrpSpPr>
                  <p:cNvPr id="363" name="Group"/>
                  <p:cNvGrpSpPr/>
                  <p:nvPr/>
                </p:nvGrpSpPr>
                <p:grpSpPr>
                  <a:xfrm>
                    <a:off x="285750" y="-1"/>
                    <a:ext cx="698506" cy="698507"/>
                    <a:chOff x="0" y="0"/>
                    <a:chExt cx="698505" cy="698506"/>
                  </a:xfrm>
                </p:grpSpPr>
                <p:sp>
                  <p:nvSpPr>
                    <p:cNvPr id="351" name="Circle"/>
                    <p:cNvSpPr/>
                    <p:nvPr/>
                  </p:nvSpPr>
                  <p:spPr>
                    <a:xfrm flipH="1" rot="10800000">
                      <a:off x="-1" y="571503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52" name="Circle"/>
                    <p:cNvSpPr/>
                    <p:nvPr/>
                  </p:nvSpPr>
                  <p:spPr>
                    <a:xfrm flipH="1" rot="10800000">
                      <a:off x="127000" y="444503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53" name="Circle"/>
                    <p:cNvSpPr/>
                    <p:nvPr/>
                  </p:nvSpPr>
                  <p:spPr>
                    <a:xfrm flipH="1" rot="10800000">
                      <a:off x="254001" y="3175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54" name="Circle"/>
                    <p:cNvSpPr/>
                    <p:nvPr/>
                  </p:nvSpPr>
                  <p:spPr>
                    <a:xfrm flipH="1" rot="10800000">
                      <a:off x="508002" y="444503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55" name="Circle"/>
                    <p:cNvSpPr/>
                    <p:nvPr/>
                  </p:nvSpPr>
                  <p:spPr>
                    <a:xfrm flipH="1" rot="10800000">
                      <a:off x="254001" y="3175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56" name="Circle"/>
                    <p:cNvSpPr/>
                    <p:nvPr/>
                  </p:nvSpPr>
                  <p:spPr>
                    <a:xfrm flipH="1" rot="10800000">
                      <a:off x="254001" y="3175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57" name="Circle"/>
                    <p:cNvSpPr/>
                    <p:nvPr/>
                  </p:nvSpPr>
                  <p:spPr>
                    <a:xfrm flipH="1" rot="10800000">
                      <a:off x="254001" y="3175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58" name="Circle"/>
                    <p:cNvSpPr/>
                    <p:nvPr/>
                  </p:nvSpPr>
                  <p:spPr>
                    <a:xfrm flipH="1" rot="10800000">
                      <a:off x="127000" y="-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59" name="Circle"/>
                    <p:cNvSpPr/>
                    <p:nvPr/>
                  </p:nvSpPr>
                  <p:spPr>
                    <a:xfrm flipH="1" rot="10800000">
                      <a:off x="317501" y="444503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60" name="Circle"/>
                    <p:cNvSpPr/>
                    <p:nvPr/>
                  </p:nvSpPr>
                  <p:spPr>
                    <a:xfrm flipH="1" rot="10800000">
                      <a:off x="571503" y="3175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61" name="Circle"/>
                    <p:cNvSpPr/>
                    <p:nvPr/>
                  </p:nvSpPr>
                  <p:spPr>
                    <a:xfrm flipH="1" rot="10800000">
                      <a:off x="-1" y="213907"/>
                      <a:ext cx="127003" cy="127005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62" name="Circle"/>
                    <p:cNvSpPr/>
                    <p:nvPr/>
                  </p:nvSpPr>
                  <p:spPr>
                    <a:xfrm flipH="1" rot="10800000">
                      <a:off x="-1" y="392704"/>
                      <a:ext cx="127003" cy="127005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</p:grpSp>
            </p:grpSp>
            <p:pic>
              <p:nvPicPr>
                <p:cNvPr id="365" name="icons8-vacuum-cleaner-64.png" descr="icons8-vacuum-cleaner-64.png"/>
                <p:cNvPicPr>
                  <a:picLocks noChangeAspect="1"/>
                </p:cNvPicPr>
                <p:nvPr/>
              </p:nvPicPr>
              <p:blipFill>
                <a:blip r:embed="rId3">
                  <a:extLst/>
                </a:blip>
                <a:stretch>
                  <a:fillRect/>
                </a:stretch>
              </p:blipFill>
              <p:spPr>
                <a:xfrm>
                  <a:off x="3052553" y="337745"/>
                  <a:ext cx="812803" cy="812805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  <p:grpSp>
            <p:nvGrpSpPr>
              <p:cNvPr id="397" name="Group"/>
              <p:cNvGrpSpPr/>
              <p:nvPr/>
            </p:nvGrpSpPr>
            <p:grpSpPr>
              <a:xfrm>
                <a:off x="11060078" y="1927755"/>
                <a:ext cx="5465036" cy="1488297"/>
                <a:chOff x="-1" y="0"/>
                <a:chExt cx="5465035" cy="1488295"/>
              </a:xfrm>
            </p:grpSpPr>
            <p:sp>
              <p:nvSpPr>
                <p:cNvPr id="367" name="Rectangle"/>
                <p:cNvSpPr/>
                <p:nvPr/>
              </p:nvSpPr>
              <p:spPr>
                <a:xfrm>
                  <a:off x="-2" y="0"/>
                  <a:ext cx="2699678" cy="1488297"/>
                </a:xfrm>
                <a:prstGeom prst="rect">
                  <a:avLst/>
                </a:prstGeom>
                <a:noFill/>
                <a:ln w="1016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71435" tIns="71435" rIns="71435" bIns="71435" numCol="1" anchor="ctr">
                  <a:noAutofit/>
                </a:bodyPr>
                <a:lstStyle/>
                <a:p>
                  <a:pPr>
                    <a:defRPr sz="3000">
                      <a:solidFill>
                        <a:srgbClr val="FFFFFF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pPr>
                </a:p>
              </p:txBody>
            </p:sp>
            <p:sp>
              <p:nvSpPr>
                <p:cNvPr id="368" name="Rectangle"/>
                <p:cNvSpPr/>
                <p:nvPr/>
              </p:nvSpPr>
              <p:spPr>
                <a:xfrm>
                  <a:off x="2765357" y="0"/>
                  <a:ext cx="2699678" cy="1488297"/>
                </a:xfrm>
                <a:prstGeom prst="rect">
                  <a:avLst/>
                </a:prstGeom>
                <a:noFill/>
                <a:ln w="1016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71435" tIns="71435" rIns="71435" bIns="71435" numCol="1" anchor="ctr">
                  <a:noAutofit/>
                </a:bodyPr>
                <a:lstStyle/>
                <a:p>
                  <a:pPr>
                    <a:defRPr sz="3000">
                      <a:solidFill>
                        <a:srgbClr val="FFFFFF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pPr>
                </a:p>
              </p:txBody>
            </p:sp>
            <p:grpSp>
              <p:nvGrpSpPr>
                <p:cNvPr id="395" name="Group"/>
                <p:cNvGrpSpPr/>
                <p:nvPr/>
              </p:nvGrpSpPr>
              <p:grpSpPr>
                <a:xfrm>
                  <a:off x="4149595" y="394893"/>
                  <a:ext cx="984259" cy="698509"/>
                  <a:chOff x="-1" y="-1"/>
                  <a:chExt cx="984257" cy="698508"/>
                </a:xfrm>
              </p:grpSpPr>
              <p:grpSp>
                <p:nvGrpSpPr>
                  <p:cNvPr id="381" name="Group"/>
                  <p:cNvGrpSpPr/>
                  <p:nvPr/>
                </p:nvGrpSpPr>
                <p:grpSpPr>
                  <a:xfrm>
                    <a:off x="-2" y="-2"/>
                    <a:ext cx="698507" cy="698508"/>
                    <a:chOff x="-1" y="-1"/>
                    <a:chExt cx="698506" cy="698507"/>
                  </a:xfrm>
                </p:grpSpPr>
                <p:sp>
                  <p:nvSpPr>
                    <p:cNvPr id="369" name="Circle"/>
                    <p:cNvSpPr/>
                    <p:nvPr/>
                  </p:nvSpPr>
                  <p:spPr>
                    <a:xfrm>
                      <a:off x="-2" y="-2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70" name="Circle"/>
                    <p:cNvSpPr/>
                    <p:nvPr/>
                  </p:nvSpPr>
                  <p:spPr>
                    <a:xfrm>
                      <a:off x="127000" y="127000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71" name="Circle"/>
                    <p:cNvSpPr/>
                    <p:nvPr/>
                  </p:nvSpPr>
                  <p:spPr>
                    <a:xfrm>
                      <a:off x="254001" y="2540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72" name="Circle"/>
                    <p:cNvSpPr/>
                    <p:nvPr/>
                  </p:nvSpPr>
                  <p:spPr>
                    <a:xfrm>
                      <a:off x="508002" y="127000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73" name="Circle"/>
                    <p:cNvSpPr/>
                    <p:nvPr/>
                  </p:nvSpPr>
                  <p:spPr>
                    <a:xfrm>
                      <a:off x="254001" y="2540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74" name="Circle"/>
                    <p:cNvSpPr/>
                    <p:nvPr/>
                  </p:nvSpPr>
                  <p:spPr>
                    <a:xfrm>
                      <a:off x="254001" y="2540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75" name="Circle"/>
                    <p:cNvSpPr/>
                    <p:nvPr/>
                  </p:nvSpPr>
                  <p:spPr>
                    <a:xfrm>
                      <a:off x="254001" y="2540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76" name="Circle"/>
                    <p:cNvSpPr/>
                    <p:nvPr/>
                  </p:nvSpPr>
                  <p:spPr>
                    <a:xfrm>
                      <a:off x="127000" y="571504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77" name="Circle"/>
                    <p:cNvSpPr/>
                    <p:nvPr/>
                  </p:nvSpPr>
                  <p:spPr>
                    <a:xfrm>
                      <a:off x="317501" y="127000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78" name="Circle"/>
                    <p:cNvSpPr/>
                    <p:nvPr/>
                  </p:nvSpPr>
                  <p:spPr>
                    <a:xfrm>
                      <a:off x="571503" y="2540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79" name="Circle"/>
                    <p:cNvSpPr/>
                    <p:nvPr/>
                  </p:nvSpPr>
                  <p:spPr>
                    <a:xfrm>
                      <a:off x="-2" y="357594"/>
                      <a:ext cx="127003" cy="127005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80" name="Circle"/>
                    <p:cNvSpPr/>
                    <p:nvPr/>
                  </p:nvSpPr>
                  <p:spPr>
                    <a:xfrm>
                      <a:off x="-2" y="178796"/>
                      <a:ext cx="127003" cy="127005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</p:grpSp>
              <p:grpSp>
                <p:nvGrpSpPr>
                  <p:cNvPr id="394" name="Group"/>
                  <p:cNvGrpSpPr/>
                  <p:nvPr/>
                </p:nvGrpSpPr>
                <p:grpSpPr>
                  <a:xfrm>
                    <a:off x="285750" y="-1"/>
                    <a:ext cx="698506" cy="698508"/>
                    <a:chOff x="0" y="0"/>
                    <a:chExt cx="698505" cy="698506"/>
                  </a:xfrm>
                </p:grpSpPr>
                <p:sp>
                  <p:nvSpPr>
                    <p:cNvPr id="382" name="Circle"/>
                    <p:cNvSpPr/>
                    <p:nvPr/>
                  </p:nvSpPr>
                  <p:spPr>
                    <a:xfrm flipH="1" rot="10800000">
                      <a:off x="-1" y="571504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83" name="Circle"/>
                    <p:cNvSpPr/>
                    <p:nvPr/>
                  </p:nvSpPr>
                  <p:spPr>
                    <a:xfrm flipH="1" rot="10800000">
                      <a:off x="127000" y="444503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84" name="Circle"/>
                    <p:cNvSpPr/>
                    <p:nvPr/>
                  </p:nvSpPr>
                  <p:spPr>
                    <a:xfrm flipH="1" rot="10800000">
                      <a:off x="254001" y="3175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85" name="Circle"/>
                    <p:cNvSpPr/>
                    <p:nvPr/>
                  </p:nvSpPr>
                  <p:spPr>
                    <a:xfrm flipH="1" rot="10800000">
                      <a:off x="508002" y="444503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86" name="Circle"/>
                    <p:cNvSpPr/>
                    <p:nvPr/>
                  </p:nvSpPr>
                  <p:spPr>
                    <a:xfrm flipH="1" rot="10800000">
                      <a:off x="254001" y="3175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87" name="Circle"/>
                    <p:cNvSpPr/>
                    <p:nvPr/>
                  </p:nvSpPr>
                  <p:spPr>
                    <a:xfrm flipH="1" rot="10800000">
                      <a:off x="254001" y="3175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88" name="Circle"/>
                    <p:cNvSpPr/>
                    <p:nvPr/>
                  </p:nvSpPr>
                  <p:spPr>
                    <a:xfrm flipH="1" rot="10800000">
                      <a:off x="254001" y="3175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89" name="Circle"/>
                    <p:cNvSpPr/>
                    <p:nvPr/>
                  </p:nvSpPr>
                  <p:spPr>
                    <a:xfrm flipH="1" rot="10800000">
                      <a:off x="127000" y="-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90" name="Circle"/>
                    <p:cNvSpPr/>
                    <p:nvPr/>
                  </p:nvSpPr>
                  <p:spPr>
                    <a:xfrm flipH="1" rot="10800000">
                      <a:off x="317501" y="444503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91" name="Circle"/>
                    <p:cNvSpPr/>
                    <p:nvPr/>
                  </p:nvSpPr>
                  <p:spPr>
                    <a:xfrm flipH="1" rot="10800000">
                      <a:off x="571503" y="3175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92" name="Circle"/>
                    <p:cNvSpPr/>
                    <p:nvPr/>
                  </p:nvSpPr>
                  <p:spPr>
                    <a:xfrm flipH="1" rot="10800000">
                      <a:off x="-1" y="213908"/>
                      <a:ext cx="127003" cy="127005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393" name="Circle"/>
                    <p:cNvSpPr/>
                    <p:nvPr/>
                  </p:nvSpPr>
                  <p:spPr>
                    <a:xfrm flipH="1" rot="10800000">
                      <a:off x="-1" y="392706"/>
                      <a:ext cx="127003" cy="127005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</p:grpSp>
            </p:grpSp>
            <p:pic>
              <p:nvPicPr>
                <p:cNvPr id="396" name="icons8-vacuum-cleaner-64.png" descr="icons8-vacuum-cleaner-64.png"/>
                <p:cNvPicPr>
                  <a:picLocks noChangeAspect="1"/>
                </p:cNvPicPr>
                <p:nvPr/>
              </p:nvPicPr>
              <p:blipFill>
                <a:blip r:embed="rId3">
                  <a:extLst/>
                </a:blip>
                <a:stretch>
                  <a:fillRect/>
                </a:stretch>
              </p:blipFill>
              <p:spPr>
                <a:xfrm>
                  <a:off x="3043635" y="346663"/>
                  <a:ext cx="812804" cy="812805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  <p:grpSp>
            <p:nvGrpSpPr>
              <p:cNvPr id="428" name="Group"/>
              <p:cNvGrpSpPr/>
              <p:nvPr/>
            </p:nvGrpSpPr>
            <p:grpSpPr>
              <a:xfrm>
                <a:off x="11060078" y="3855513"/>
                <a:ext cx="5465036" cy="1488295"/>
                <a:chOff x="-1" y="0"/>
                <a:chExt cx="5465035" cy="1488294"/>
              </a:xfrm>
            </p:grpSpPr>
            <p:sp>
              <p:nvSpPr>
                <p:cNvPr id="398" name="Rectangle"/>
                <p:cNvSpPr/>
                <p:nvPr/>
              </p:nvSpPr>
              <p:spPr>
                <a:xfrm>
                  <a:off x="-2" y="-1"/>
                  <a:ext cx="2699678" cy="1488296"/>
                </a:xfrm>
                <a:prstGeom prst="rect">
                  <a:avLst/>
                </a:prstGeom>
                <a:noFill/>
                <a:ln w="1016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71435" tIns="71435" rIns="71435" bIns="71435" numCol="1" anchor="ctr">
                  <a:noAutofit/>
                </a:bodyPr>
                <a:lstStyle/>
                <a:p>
                  <a:pPr>
                    <a:defRPr sz="3000">
                      <a:solidFill>
                        <a:srgbClr val="FFFFFF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pPr>
                </a:p>
              </p:txBody>
            </p:sp>
            <p:grpSp>
              <p:nvGrpSpPr>
                <p:cNvPr id="425" name="Group"/>
                <p:cNvGrpSpPr/>
                <p:nvPr/>
              </p:nvGrpSpPr>
              <p:grpSpPr>
                <a:xfrm>
                  <a:off x="1384236" y="394895"/>
                  <a:ext cx="984259" cy="698507"/>
                  <a:chOff x="-1" y="0"/>
                  <a:chExt cx="984257" cy="698506"/>
                </a:xfrm>
              </p:grpSpPr>
              <p:grpSp>
                <p:nvGrpSpPr>
                  <p:cNvPr id="411" name="Group"/>
                  <p:cNvGrpSpPr/>
                  <p:nvPr/>
                </p:nvGrpSpPr>
                <p:grpSpPr>
                  <a:xfrm>
                    <a:off x="-2" y="0"/>
                    <a:ext cx="698507" cy="698507"/>
                    <a:chOff x="-1" y="0"/>
                    <a:chExt cx="698506" cy="698506"/>
                  </a:xfrm>
                </p:grpSpPr>
                <p:sp>
                  <p:nvSpPr>
                    <p:cNvPr id="399" name="Circle"/>
                    <p:cNvSpPr/>
                    <p:nvPr/>
                  </p:nvSpPr>
                  <p:spPr>
                    <a:xfrm>
                      <a:off x="-2" y="0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400" name="Circle"/>
                    <p:cNvSpPr/>
                    <p:nvPr/>
                  </p:nvSpPr>
                  <p:spPr>
                    <a:xfrm>
                      <a:off x="127000" y="127000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401" name="Circle"/>
                    <p:cNvSpPr/>
                    <p:nvPr/>
                  </p:nvSpPr>
                  <p:spPr>
                    <a:xfrm>
                      <a:off x="254001" y="2540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402" name="Circle"/>
                    <p:cNvSpPr/>
                    <p:nvPr/>
                  </p:nvSpPr>
                  <p:spPr>
                    <a:xfrm>
                      <a:off x="508002" y="127000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403" name="Circle"/>
                    <p:cNvSpPr/>
                    <p:nvPr/>
                  </p:nvSpPr>
                  <p:spPr>
                    <a:xfrm>
                      <a:off x="254001" y="2540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404" name="Circle"/>
                    <p:cNvSpPr/>
                    <p:nvPr/>
                  </p:nvSpPr>
                  <p:spPr>
                    <a:xfrm>
                      <a:off x="254001" y="2540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405" name="Circle"/>
                    <p:cNvSpPr/>
                    <p:nvPr/>
                  </p:nvSpPr>
                  <p:spPr>
                    <a:xfrm>
                      <a:off x="254001" y="2540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406" name="Circle"/>
                    <p:cNvSpPr/>
                    <p:nvPr/>
                  </p:nvSpPr>
                  <p:spPr>
                    <a:xfrm>
                      <a:off x="127000" y="571504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407" name="Circle"/>
                    <p:cNvSpPr/>
                    <p:nvPr/>
                  </p:nvSpPr>
                  <p:spPr>
                    <a:xfrm>
                      <a:off x="317501" y="127000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408" name="Circle"/>
                    <p:cNvSpPr/>
                    <p:nvPr/>
                  </p:nvSpPr>
                  <p:spPr>
                    <a:xfrm>
                      <a:off x="571503" y="2540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409" name="Circle"/>
                    <p:cNvSpPr/>
                    <p:nvPr/>
                  </p:nvSpPr>
                  <p:spPr>
                    <a:xfrm>
                      <a:off x="-2" y="357592"/>
                      <a:ext cx="127003" cy="127005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410" name="Circle"/>
                    <p:cNvSpPr/>
                    <p:nvPr/>
                  </p:nvSpPr>
                  <p:spPr>
                    <a:xfrm>
                      <a:off x="-2" y="178795"/>
                      <a:ext cx="127003" cy="127005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</p:grpSp>
              <p:grpSp>
                <p:nvGrpSpPr>
                  <p:cNvPr id="424" name="Group"/>
                  <p:cNvGrpSpPr/>
                  <p:nvPr/>
                </p:nvGrpSpPr>
                <p:grpSpPr>
                  <a:xfrm>
                    <a:off x="285750" y="-1"/>
                    <a:ext cx="698506" cy="698507"/>
                    <a:chOff x="0" y="0"/>
                    <a:chExt cx="698505" cy="698506"/>
                  </a:xfrm>
                </p:grpSpPr>
                <p:sp>
                  <p:nvSpPr>
                    <p:cNvPr id="412" name="Circle"/>
                    <p:cNvSpPr/>
                    <p:nvPr/>
                  </p:nvSpPr>
                  <p:spPr>
                    <a:xfrm flipH="1" rot="10800000">
                      <a:off x="-1" y="571503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413" name="Circle"/>
                    <p:cNvSpPr/>
                    <p:nvPr/>
                  </p:nvSpPr>
                  <p:spPr>
                    <a:xfrm flipH="1" rot="10800000">
                      <a:off x="127000" y="444503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414" name="Circle"/>
                    <p:cNvSpPr/>
                    <p:nvPr/>
                  </p:nvSpPr>
                  <p:spPr>
                    <a:xfrm flipH="1" rot="10800000">
                      <a:off x="254001" y="3175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415" name="Circle"/>
                    <p:cNvSpPr/>
                    <p:nvPr/>
                  </p:nvSpPr>
                  <p:spPr>
                    <a:xfrm flipH="1" rot="10800000">
                      <a:off x="508002" y="444503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416" name="Circle"/>
                    <p:cNvSpPr/>
                    <p:nvPr/>
                  </p:nvSpPr>
                  <p:spPr>
                    <a:xfrm flipH="1" rot="10800000">
                      <a:off x="254001" y="3175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417" name="Circle"/>
                    <p:cNvSpPr/>
                    <p:nvPr/>
                  </p:nvSpPr>
                  <p:spPr>
                    <a:xfrm flipH="1" rot="10800000">
                      <a:off x="254001" y="3175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418" name="Circle"/>
                    <p:cNvSpPr/>
                    <p:nvPr/>
                  </p:nvSpPr>
                  <p:spPr>
                    <a:xfrm flipH="1" rot="10800000">
                      <a:off x="254001" y="3175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419" name="Circle"/>
                    <p:cNvSpPr/>
                    <p:nvPr/>
                  </p:nvSpPr>
                  <p:spPr>
                    <a:xfrm flipH="1" rot="10800000">
                      <a:off x="127000" y="-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420" name="Circle"/>
                    <p:cNvSpPr/>
                    <p:nvPr/>
                  </p:nvSpPr>
                  <p:spPr>
                    <a:xfrm flipH="1" rot="10800000">
                      <a:off x="317501" y="444503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421" name="Circle"/>
                    <p:cNvSpPr/>
                    <p:nvPr/>
                  </p:nvSpPr>
                  <p:spPr>
                    <a:xfrm flipH="1" rot="10800000">
                      <a:off x="571503" y="317501"/>
                      <a:ext cx="127003" cy="127003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422" name="Circle"/>
                    <p:cNvSpPr/>
                    <p:nvPr/>
                  </p:nvSpPr>
                  <p:spPr>
                    <a:xfrm flipH="1" rot="10800000">
                      <a:off x="-1" y="213907"/>
                      <a:ext cx="127003" cy="127005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  <p:sp>
                  <p:nvSpPr>
                    <p:cNvPr id="423" name="Circle"/>
                    <p:cNvSpPr/>
                    <p:nvPr/>
                  </p:nvSpPr>
                  <p:spPr>
                    <a:xfrm flipH="1" rot="10800000">
                      <a:off x="-1" y="392704"/>
                      <a:ext cx="127003" cy="127005"/>
                    </a:xfrm>
                    <a:prstGeom prst="ellipse">
                      <a:avLst/>
                    </a:prstGeom>
                    <a:solidFill>
                      <a:srgbClr val="5E5E5E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71435" tIns="71435" rIns="71435" bIns="71435" numCol="1" anchor="ctr">
                      <a:noAutofit/>
                    </a:bodyPr>
                    <a:lstStyle/>
                    <a:p>
                      <a:pPr>
                        <a:defRPr sz="3000">
                          <a:solidFill>
                            <a:srgbClr val="FFFFFF"/>
                          </a:solidFill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defRPr>
                      </a:pPr>
                    </a:p>
                  </p:txBody>
                </p:sp>
              </p:grpSp>
            </p:grpSp>
            <p:sp>
              <p:nvSpPr>
                <p:cNvPr id="426" name="Rectangle"/>
                <p:cNvSpPr/>
                <p:nvPr/>
              </p:nvSpPr>
              <p:spPr>
                <a:xfrm>
                  <a:off x="2765357" y="-1"/>
                  <a:ext cx="2699678" cy="1488296"/>
                </a:xfrm>
                <a:prstGeom prst="rect">
                  <a:avLst/>
                </a:prstGeom>
                <a:noFill/>
                <a:ln w="1016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71435" tIns="71435" rIns="71435" bIns="71435" numCol="1" anchor="ctr">
                  <a:noAutofit/>
                </a:bodyPr>
                <a:lstStyle/>
                <a:p>
                  <a:pPr>
                    <a:defRPr sz="3000">
                      <a:solidFill>
                        <a:srgbClr val="FFFFFF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pPr>
                </a:p>
              </p:txBody>
            </p:sp>
            <p:pic>
              <p:nvPicPr>
                <p:cNvPr id="427" name="icons8-vacuum-cleaner-64.png" descr="icons8-vacuum-cleaner-64.png"/>
                <p:cNvPicPr>
                  <a:picLocks noChangeAspect="1"/>
                </p:cNvPicPr>
                <p:nvPr/>
              </p:nvPicPr>
              <p:blipFill>
                <a:blip r:embed="rId3">
                  <a:extLst/>
                </a:blip>
                <a:stretch>
                  <a:fillRect/>
                </a:stretch>
              </p:blipFill>
              <p:spPr>
                <a:xfrm>
                  <a:off x="3043635" y="355581"/>
                  <a:ext cx="812804" cy="812805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  <p:grpSp>
            <p:nvGrpSpPr>
              <p:cNvPr id="432" name="Group"/>
              <p:cNvGrpSpPr/>
              <p:nvPr/>
            </p:nvGrpSpPr>
            <p:grpSpPr>
              <a:xfrm>
                <a:off x="11068995" y="5783270"/>
                <a:ext cx="5465036" cy="1488295"/>
                <a:chOff x="-1" y="0"/>
                <a:chExt cx="5465035" cy="1488294"/>
              </a:xfrm>
            </p:grpSpPr>
            <p:sp>
              <p:nvSpPr>
                <p:cNvPr id="429" name="Rectangle"/>
                <p:cNvSpPr/>
                <p:nvPr/>
              </p:nvSpPr>
              <p:spPr>
                <a:xfrm>
                  <a:off x="-2" y="-1"/>
                  <a:ext cx="2699678" cy="1488296"/>
                </a:xfrm>
                <a:prstGeom prst="rect">
                  <a:avLst/>
                </a:prstGeom>
                <a:noFill/>
                <a:ln w="1016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71435" tIns="71435" rIns="71435" bIns="71435" numCol="1" anchor="ctr">
                  <a:noAutofit/>
                </a:bodyPr>
                <a:lstStyle/>
                <a:p>
                  <a:pPr>
                    <a:defRPr sz="3000">
                      <a:solidFill>
                        <a:srgbClr val="FFFFFF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pPr>
                </a:p>
              </p:txBody>
            </p:sp>
            <p:sp>
              <p:nvSpPr>
                <p:cNvPr id="430" name="Rectangle"/>
                <p:cNvSpPr/>
                <p:nvPr/>
              </p:nvSpPr>
              <p:spPr>
                <a:xfrm>
                  <a:off x="2765357" y="-1"/>
                  <a:ext cx="2699678" cy="1488296"/>
                </a:xfrm>
                <a:prstGeom prst="rect">
                  <a:avLst/>
                </a:prstGeom>
                <a:noFill/>
                <a:ln w="1016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71435" tIns="71435" rIns="71435" bIns="71435" numCol="1" anchor="ctr">
                  <a:noAutofit/>
                </a:bodyPr>
                <a:lstStyle/>
                <a:p>
                  <a:pPr>
                    <a:defRPr sz="3000">
                      <a:solidFill>
                        <a:srgbClr val="FFFFFF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pPr>
                </a:p>
              </p:txBody>
            </p:sp>
            <p:pic>
              <p:nvPicPr>
                <p:cNvPr id="431" name="icons8-vacuum-cleaner-64.png" descr="icons8-vacuum-cleaner-64.png"/>
                <p:cNvPicPr>
                  <a:picLocks noChangeAspect="1"/>
                </p:cNvPicPr>
                <p:nvPr/>
              </p:nvPicPr>
              <p:blipFill>
                <a:blip r:embed="rId3">
                  <a:extLst/>
                </a:blip>
                <a:stretch>
                  <a:fillRect/>
                </a:stretch>
              </p:blipFill>
              <p:spPr>
                <a:xfrm>
                  <a:off x="3034718" y="364498"/>
                  <a:ext cx="812804" cy="812805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  <p:sp>
            <p:nvSpPr>
              <p:cNvPr id="433" name="Equation"/>
              <p:cNvSpPr txBox="1"/>
              <p:nvPr/>
            </p:nvSpPr>
            <p:spPr>
              <a:xfrm>
                <a:off x="163937" y="561468"/>
                <a:ext cx="1451114" cy="36760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1,1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left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  <p:sp>
            <p:nvSpPr>
              <p:cNvPr id="434" name="Equation"/>
              <p:cNvSpPr txBox="1"/>
              <p:nvPr/>
            </p:nvSpPr>
            <p:spPr>
              <a:xfrm>
                <a:off x="163937" y="2489224"/>
                <a:ext cx="1451114" cy="36760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0,1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left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  <p:sp>
            <p:nvSpPr>
              <p:cNvPr id="435" name="Equation"/>
              <p:cNvSpPr txBox="1"/>
              <p:nvPr/>
            </p:nvSpPr>
            <p:spPr>
              <a:xfrm>
                <a:off x="163937" y="4416982"/>
                <a:ext cx="1451114" cy="36760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1,0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left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  <p:sp>
            <p:nvSpPr>
              <p:cNvPr id="436" name="Equation"/>
              <p:cNvSpPr txBox="1"/>
              <p:nvPr/>
            </p:nvSpPr>
            <p:spPr>
              <a:xfrm>
                <a:off x="163937" y="6335821"/>
                <a:ext cx="1451114" cy="36760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0,0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left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  <p:sp>
            <p:nvSpPr>
              <p:cNvPr id="437" name="Equation"/>
              <p:cNvSpPr txBox="1"/>
              <p:nvPr/>
            </p:nvSpPr>
            <p:spPr>
              <a:xfrm>
                <a:off x="16851987" y="427359"/>
                <a:ext cx="1699557" cy="3823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1,1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right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  <p:sp>
            <p:nvSpPr>
              <p:cNvPr id="438" name="Equation"/>
              <p:cNvSpPr txBox="1"/>
              <p:nvPr/>
            </p:nvSpPr>
            <p:spPr>
              <a:xfrm>
                <a:off x="16851987" y="2498142"/>
                <a:ext cx="1699557" cy="3823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0,1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right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  <p:sp>
            <p:nvSpPr>
              <p:cNvPr id="439" name="Equation"/>
              <p:cNvSpPr txBox="1"/>
              <p:nvPr/>
            </p:nvSpPr>
            <p:spPr>
              <a:xfrm>
                <a:off x="16851987" y="4421022"/>
                <a:ext cx="1699557" cy="3823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1,0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right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  <p:sp>
            <p:nvSpPr>
              <p:cNvPr id="440" name="Equation"/>
              <p:cNvSpPr txBox="1"/>
              <p:nvPr/>
            </p:nvSpPr>
            <p:spPr>
              <a:xfrm>
                <a:off x="16851987" y="6357698"/>
                <a:ext cx="1699557" cy="3823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0,0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right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  <p:sp>
            <p:nvSpPr>
              <p:cNvPr id="441" name="Rectangle"/>
              <p:cNvSpPr/>
              <p:nvPr/>
            </p:nvSpPr>
            <p:spPr>
              <a:xfrm>
                <a:off x="-1" y="5548680"/>
                <a:ext cx="7670374" cy="1993143"/>
              </a:xfrm>
              <a:prstGeom prst="rect">
                <a:avLst/>
              </a:prstGeom>
              <a:noFill/>
              <a:ln w="50800" cap="flat">
                <a:solidFill>
                  <a:srgbClr val="B516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442" name="Rectangle"/>
              <p:cNvSpPr/>
              <p:nvPr/>
            </p:nvSpPr>
            <p:spPr>
              <a:xfrm>
                <a:off x="10901207" y="5521927"/>
                <a:ext cx="7872983" cy="1993143"/>
              </a:xfrm>
              <a:prstGeom prst="rect">
                <a:avLst/>
              </a:prstGeom>
              <a:noFill/>
              <a:ln w="50800" cap="flat">
                <a:solidFill>
                  <a:srgbClr val="B516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</p:grpSp>
        <p:grpSp>
          <p:nvGrpSpPr>
            <p:cNvPr id="446" name="Caption"/>
            <p:cNvGrpSpPr/>
            <p:nvPr/>
          </p:nvGrpSpPr>
          <p:grpSpPr>
            <a:xfrm>
              <a:off x="-2" y="7668818"/>
              <a:ext cx="18824987" cy="366094"/>
              <a:chOff x="0" y="0"/>
              <a:chExt cx="18824985" cy="366093"/>
            </a:xfrm>
          </p:grpSpPr>
          <p:sp>
            <p:nvSpPr>
              <p:cNvPr id="444" name="Rectangle"/>
              <p:cNvSpPr/>
              <p:nvPr/>
            </p:nvSpPr>
            <p:spPr>
              <a:xfrm>
                <a:off x="0" y="0"/>
                <a:ext cx="18824985" cy="366094"/>
              </a:xfrm>
              <a:prstGeom prst="roundRect">
                <a:avLst>
                  <a:gd name="adj" fmla="val 0"/>
                </a:avLst>
              </a:prstGeom>
              <a:solidFill>
                <a:srgbClr val="000000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t">
                <a:noAutofit/>
              </a:bodyPr>
              <a:lstStyle/>
              <a:p>
                <a:pPr algn="l">
                  <a:defRPr b="1" sz="600">
                    <a:solidFill>
                      <a:srgbClr val="D6D5D5"/>
                    </a:solidFill>
                  </a:defRPr>
                </a:pPr>
              </a:p>
            </p:txBody>
          </p:sp>
          <p:sp>
            <p:nvSpPr>
              <p:cNvPr id="445" name="A visual description of eight possible states.…"/>
              <p:cNvSpPr txBox="1"/>
              <p:nvPr/>
            </p:nvSpPr>
            <p:spPr>
              <a:xfrm>
                <a:off x="-1" y="0"/>
                <a:ext cx="18824987" cy="3660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t">
                <a:spAutoFit/>
              </a:bodyPr>
              <a:lstStyle/>
              <a:p>
                <a:pPr algn="l">
                  <a:defRPr b="1" sz="600">
                    <a:solidFill>
                      <a:srgbClr val="D6D5D5"/>
                    </a:solidFill>
                  </a:defRPr>
                </a:pPr>
                <a:r>
                  <a:t>A visual description of eight possible states.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</a:defRPr>
                </a:pPr>
                <a:r>
                  <a:t>There are two rooms; each can be either dirty or clean, and the robot can be in either the left or the right room.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</a:defRPr>
                </a:pPr>
                <a:r>
                  <a:t>The state with both rooms clean and robot in left room, and both rooms clean and robot in right room, are each outlined in red.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VacuumBot as a Search Problem: Formally"/>
          <p:cNvSpPr txBox="1"/>
          <p:nvPr>
            <p:ph type="title"/>
          </p:nvPr>
        </p:nvSpPr>
        <p:spPr>
          <a:xfrm>
            <a:off x="2667000" y="357185"/>
            <a:ext cx="19050000" cy="3036099"/>
          </a:xfrm>
          <a:prstGeom prst="rect">
            <a:avLst/>
          </a:prstGeom>
        </p:spPr>
        <p:txBody>
          <a:bodyPr/>
          <a:lstStyle>
            <a:lvl1pPr defTabSz="698300">
              <a:defRPr sz="9500"/>
            </a:lvl1pPr>
          </a:lstStyle>
          <a:p>
            <a:pPr/>
            <a:r>
              <a:t>VacuumBot as a Search Problem: Formally</a:t>
            </a:r>
          </a:p>
        </p:txBody>
      </p:sp>
      <p:sp>
        <p:nvSpPr>
          <p:cNvPr id="450" name="States:…"/>
          <p:cNvSpPr txBox="1"/>
          <p:nvPr>
            <p:ph type="body" idx="1"/>
          </p:nvPr>
        </p:nvSpPr>
        <p:spPr>
          <a:xfrm>
            <a:off x="2654300" y="3643312"/>
            <a:ext cx="19050000" cy="8840394"/>
          </a:xfrm>
          <a:prstGeom prst="rect">
            <a:avLst/>
          </a:prstGeom>
        </p:spPr>
        <p:txBody>
          <a:bodyPr/>
          <a:lstStyle/>
          <a:p>
            <a:pPr marL="0" indent="0" defTabSz="772239">
              <a:spcBef>
                <a:spcPts val="3300"/>
              </a:spcBef>
              <a:buSzTx/>
              <a:buNone/>
              <a:defRPr sz="4100"/>
            </a:pPr>
            <a:r>
              <a:t>States:                       </a:t>
            </a:r>
            <a14:m>
              <m:oMath>
                <m:d>
                  <m:dPr>
                    <m:ctrlP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begChr m:val="{"/>
                    <m:endChr m:val="}"/>
                  </m:dPr>
                  <m:e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∣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{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0,1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}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{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0,1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}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{</m:t>
                    </m:r>
                    <m:r>
                      <m:rPr>
                        <m:nor/>
                      </m:rP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left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right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}</m:t>
                    </m:r>
                  </m:e>
                </m:d>
              </m:oMath>
            </a14:m>
          </a:p>
          <a:p>
            <a:pPr marL="0" indent="0" defTabSz="772239">
              <a:spcBef>
                <a:spcPts val="3300"/>
              </a:spcBef>
              <a:buSzTx/>
              <a:buNone/>
              <a:defRPr sz="4100"/>
            </a:pPr>
            <a:r>
              <a:t>Start state:                  </a:t>
            </a:r>
            <a14:m>
              <m:oMath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1,1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m:rPr>
                    <m:nor/>
                  </m:rP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left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marL="0" indent="0" defTabSz="772239">
              <a:spcBef>
                <a:spcPts val="3300"/>
              </a:spcBef>
              <a:buSzTx/>
              <a:buNone/>
              <a:defRPr sz="4100"/>
            </a:pPr>
            <a:r>
              <a:t>Actions:                      </a:t>
            </a:r>
            <a14:m>
              <m:oMath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m:rPr>
                    <m:nor/>
                  </m:rP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clean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m:rPr>
                    <m:nor/>
                  </m:rP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move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 marL="0" indent="0" defTabSz="772239">
              <a:spcBef>
                <a:spcPts val="3300"/>
              </a:spcBef>
              <a:buSzTx/>
              <a:buNone/>
              <a:defRPr sz="4100"/>
            </a:pPr>
            <a:r>
              <a:t>Successor function:    </a:t>
            </a:r>
            <a14:m>
              <m:oMath>
                <m:r>
                  <m:rPr>
                    <m:sty m:val="p"/>
                  </m:rP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m:rPr>
                    <m:sty m:val="p"/>
                  </m:rP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m:rPr>
                    <m:sty m:val="p"/>
                  </m:rP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m:rPr>
                    <m:sty m:val="p"/>
                  </m:rP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m>
                  <m:mPr>
                    <m:ctrlP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baseJc m:val="center"/>
                    <m:plcHide m:val="on"/>
                    <m:mcs>
                      <m:mc>
                        <m:mcPr>
                          <m:count m:val="2"/>
                          <m:mcJc m:val="center"/>
                        </m:mcPr>
                      </m:mc>
                    </m:mcs>
                  </m:mPr>
                  <m:mr>
                    <m:e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0,</m:t>
                      </m:r>
                      <m:r>
                        <m:rPr>
                          <m:nor/>
                        </m:rP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right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left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e>
                    <m:e>
                      <m:r>
                        <m:rPr>
                          <m:nor/>
                        </m:rP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if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right</m:t>
                      </m:r>
                    </m:e>
                  </m:mr>
                  <m:mr>
                    <m:e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0,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left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right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e>
                    <m:e>
                      <m:r>
                        <m:rPr>
                          <m:nor/>
                        </m:rP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otherwise.</m:t>
                      </m:r>
                    </m:e>
                  </m:mr>
                </m:m>
              </m:oMath>
            </a14:m>
          </a:p>
          <a:p>
            <a:pPr marL="0" indent="0" defTabSz="772239">
              <a:spcBef>
                <a:spcPts val="3300"/>
              </a:spcBef>
              <a:buSzTx/>
              <a:buNone/>
              <a:defRPr sz="4100"/>
            </a:pPr>
            <a:r>
              <a:t>Goal function:             </a:t>
            </a:r>
            <a14:m>
              <m:oMath>
                <m:r>
                  <m:rPr>
                    <m:sty m:val="p"/>
                  </m:rP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m:rPr>
                    <m:sty m:val="p"/>
                  </m:rP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m:rPr>
                    <m:sty m:val="p"/>
                  </m:rP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m:rPr>
                    <m:sty m:val="p"/>
                  </m:rP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m>
                  <m:mPr>
                    <m:ctrlP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baseJc m:val="center"/>
                    <m:plcHide m:val="on"/>
                    <m:mcs>
                      <m:mc>
                        <m:mcPr>
                          <m:count m:val="2"/>
                          <m:mcJc m:val="center"/>
                        </m:mcPr>
                      </m:mc>
                    </m:mcs>
                  </m:mPr>
                  <m:mr>
                    <m:e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e>
                    <m:e>
                      <m:r>
                        <m:rPr>
                          <m:nor/>
                        </m:rP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if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e>
                  </m:mr>
                  <m:mr>
                    <m:e>
                      <m: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e>
                    <m:e>
                      <m:r>
                        <m:rPr>
                          <m:nor/>
                        </m:rPr>
                        <a:rPr xmlns:a="http://schemas.openxmlformats.org/drawingml/2006/main" sz="5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otherwise.</m:t>
                      </m:r>
                    </m:e>
                  </m:mr>
                </m:m>
              </m:oMath>
            </a14:m>
          </a:p>
          <a:p>
            <a:pPr marL="0" indent="0" defTabSz="772239">
              <a:spcBef>
                <a:spcPts val="3300"/>
              </a:spcBef>
              <a:buSzTx/>
              <a:buNone/>
              <a:defRPr sz="4100"/>
            </a:pPr>
            <a:r>
              <a:t>Cost function:             </a:t>
            </a:r>
            <a14:m>
              <m:oMath>
                <m:r>
                  <m:rPr>
                    <m:sty m:val="p"/>
                  </m:rP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m:rPr>
                    <m:sty m:val="p"/>
                  </m:rP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m:rPr>
                    <m:sty m:val="p"/>
                  </m:rP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m:rPr>
                    <m:sty m:val="p"/>
                  </m:rP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d>
                  <m:dPr>
                    <m:ctrlP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e>
                        <m:r>
                          <a:rPr xmlns:a="http://schemas.openxmlformats.org/drawingml/2006/main" sz="5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xmlns:a="http://schemas.openxmlformats.org/drawingml/2006/main" sz="5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p>
                      <m:e>
                        <m:r>
                          <a:rPr xmlns:a="http://schemas.openxmlformats.org/drawingml/2006/main" sz="5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y</m:t>
                        </m:r>
                      </m:e>
                      <m:sup>
                        <m:r>
                          <a:rPr xmlns:a="http://schemas.openxmlformats.org/drawingml/2006/main" sz="5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p>
                      <m:e>
                        <m:r>
                          <a:rPr xmlns:a="http://schemas.openxmlformats.org/drawingml/2006/main" sz="5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p>
                        <m:r>
                          <a:rPr xmlns:a="http://schemas.openxmlformats.org/drawingml/2006/main" sz="5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xmlns:a="http://schemas.openxmlformats.org/drawingml/2006/main" sz="5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</m:d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endParaRPr sz="4717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50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Solving Search Problems, informally"/>
          <p:cNvSpPr txBox="1"/>
          <p:nvPr>
            <p:ph type="title"/>
          </p:nvPr>
        </p:nvSpPr>
        <p:spPr>
          <a:xfrm>
            <a:off x="2667000" y="357185"/>
            <a:ext cx="19050000" cy="3036099"/>
          </a:xfrm>
          <a:prstGeom prst="rect">
            <a:avLst/>
          </a:prstGeom>
        </p:spPr>
        <p:txBody>
          <a:bodyPr/>
          <a:lstStyle>
            <a:lvl1pPr defTabSz="706515">
              <a:defRPr sz="9600"/>
            </a:lvl1pPr>
          </a:lstStyle>
          <a:p>
            <a:pPr/>
            <a:r>
              <a:t>Solving Search Problems, informally</a:t>
            </a:r>
          </a:p>
        </p:txBody>
      </p:sp>
      <p:sp>
        <p:nvSpPr>
          <p:cNvPr id="453" name="Consider each start state…"/>
          <p:cNvSpPr txBox="1"/>
          <p:nvPr>
            <p:ph type="body" idx="1"/>
          </p:nvPr>
        </p:nvSpPr>
        <p:spPr>
          <a:xfrm>
            <a:off x="2667000" y="3643312"/>
            <a:ext cx="19050000" cy="8840394"/>
          </a:xfrm>
          <a:prstGeom prst="rect">
            <a:avLst/>
          </a:prstGeom>
        </p:spPr>
        <p:txBody>
          <a:bodyPr/>
          <a:lstStyle/>
          <a:p>
            <a:pPr marL="873125" indent="-873125">
              <a:buSzPct val="100000"/>
              <a:buAutoNum type="arabicPeriod" startAt="1"/>
            </a:pPr>
            <a:r>
              <a:t>Consider each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start state</a:t>
            </a:r>
            <a:endParaRPr>
              <a:solidFill>
                <a:srgbClr val="004D80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873125" indent="-873125">
              <a:buSzPct val="100000"/>
              <a:buAutoNum type="arabicPeriod" startAt="1"/>
            </a:pPr>
            <a:r>
              <a:t>Consider every state that can be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reached</a:t>
            </a:r>
            <a:r>
              <a:t> from some state that has been previously considered (and remember how to reach the state)</a:t>
            </a:r>
          </a:p>
          <a:p>
            <a:pPr marL="873125" indent="-873125">
              <a:buSzPct val="100000"/>
              <a:buAutoNum type="arabicPeriod" startAt="1"/>
              <a:def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Stop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when you encounter a </a:t>
            </a:r>
            <a:r>
              <a:rPr>
                <a:solidFill>
                  <a:srgbClr val="004D80"/>
                </a:solidFill>
              </a:rPr>
              <a:t>goal state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, output plan for reaching the state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Directed Graphs"/>
          <p:cNvSpPr txBox="1"/>
          <p:nvPr>
            <p:ph type="title"/>
          </p:nvPr>
        </p:nvSpPr>
        <p:spPr>
          <a:xfrm>
            <a:off x="2667000" y="357185"/>
            <a:ext cx="19050000" cy="3036099"/>
          </a:xfrm>
          <a:prstGeom prst="rect">
            <a:avLst/>
          </a:prstGeom>
        </p:spPr>
        <p:txBody>
          <a:bodyPr/>
          <a:lstStyle/>
          <a:p>
            <a:pPr/>
            <a:r>
              <a:t>Directed Graphs</a:t>
            </a:r>
          </a:p>
        </p:txBody>
      </p:sp>
      <p:sp>
        <p:nvSpPr>
          <p:cNvPr id="456" name="A directed graph is a pair…"/>
          <p:cNvSpPr txBox="1"/>
          <p:nvPr>
            <p:ph type="body" idx="1"/>
          </p:nvPr>
        </p:nvSpPr>
        <p:spPr>
          <a:xfrm>
            <a:off x="3117663" y="3620981"/>
            <a:ext cx="18148673" cy="950022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600"/>
              </a:spcBef>
            </a:pPr>
            <a:r>
              <a:t>A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directed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graph</a:t>
            </a:r>
            <a:r>
              <a:t> is a pair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endParaRPr sz="5000">
              <a:latin typeface="Times Roman"/>
              <a:ea typeface="Times Roman"/>
              <a:cs typeface="Times Roman"/>
              <a:sym typeface="Times Roman"/>
            </a:endParaRPr>
          </a:p>
          <a:p>
            <a:pPr lvl="2" marL="1433114" indent="-544114">
              <a:spcBef>
                <a:spcPts val="3600"/>
              </a:spcBef>
              <a:defRPr sz="53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rPr sz="4400">
                <a:latin typeface="Helvetica Neue Light"/>
                <a:ea typeface="Helvetica Neue Light"/>
                <a:cs typeface="Helvetica Neue Light"/>
                <a:sym typeface="Helvetica Neue Light"/>
              </a:rPr>
              <a:t> is a set of </a:t>
            </a:r>
            <a:r>
              <a:rPr sz="44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nodes</a:t>
            </a:r>
            <a:endParaRPr>
              <a:solidFill>
                <a:srgbClr val="004D80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lvl="2" marL="1433114" indent="-544114">
              <a:spcBef>
                <a:spcPts val="3600"/>
              </a:spcBef>
              <a:defRPr sz="53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rPr sz="4400">
                <a:latin typeface="Helvetica Neue Light"/>
                <a:ea typeface="Helvetica Neue Light"/>
                <a:cs typeface="Helvetica Neue Light"/>
                <a:sym typeface="Helvetica Neue Light"/>
              </a:rPr>
              <a:t> is a set of ordered pairs called </a:t>
            </a:r>
            <a:r>
              <a:rPr sz="44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arcs</a:t>
            </a:r>
            <a:endParaRPr>
              <a:solidFill>
                <a:srgbClr val="004D80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>
              <a:spcBef>
                <a:spcPts val="3600"/>
              </a:spcBef>
            </a:pPr>
            <a:r>
              <a:t>Node </a:t>
            </a:r>
            <a14:m>
              <m:oMath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</m:oMath>
            </a14:m>
            <a:r>
              <a:t> is a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neighbour</a:t>
            </a:r>
            <a:r>
              <a:t> of </a:t>
            </a:r>
            <a14:m>
              <m:oMath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</m:oMath>
            </a14:m>
            <a:r>
              <a:t> if there is an arc from </a:t>
            </a:r>
            <a14:m>
              <m:oMath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</m:oMath>
            </a14:m>
            <a:r>
              <a:t> to </a:t>
            </a:r>
            <a14:m>
              <m:oMath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</m:oMath>
            </a14:m>
            <a:endParaRPr sz="5000">
              <a:latin typeface="Times Roman"/>
              <a:ea typeface="Times Roman"/>
              <a:cs typeface="Times Roman"/>
              <a:sym typeface="Times Roman"/>
            </a:endParaRPr>
          </a:p>
          <a:p>
            <a:pPr lvl="2">
              <a:spcBef>
                <a:spcPts val="3600"/>
              </a:spcBef>
            </a:pPr>
            <a:r>
              <a:t>i.e.,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endParaRPr sz="5000">
              <a:latin typeface="Times Roman"/>
              <a:ea typeface="Times Roman"/>
              <a:cs typeface="Times Roman"/>
              <a:sym typeface="Times Roman"/>
            </a:endParaRPr>
          </a:p>
          <a:p>
            <a:pPr>
              <a:spcBef>
                <a:spcPts val="3600"/>
              </a:spcBef>
            </a:pPr>
            <a:r>
              <a:t>A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path</a:t>
            </a:r>
            <a:r>
              <a:t> is a sequence of nodes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t> with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endParaRPr sz="5000">
              <a:latin typeface="Times Roman"/>
              <a:ea typeface="Times Roman"/>
              <a:cs typeface="Times Roman"/>
              <a:sym typeface="Times Roman"/>
            </a:endParaRPr>
          </a:p>
          <a:p>
            <a:pPr lvl="2">
              <a:spcBef>
                <a:spcPts val="3600"/>
              </a:spcBef>
              <a:def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Length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of a path is number of </a:t>
            </a:r>
            <a:r>
              <a:rPr>
                <a:solidFill>
                  <a:srgbClr val="C82506"/>
                </a:solidFill>
              </a:rPr>
              <a:t>arcs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(not nodes)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4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4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56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Search Graph"/>
          <p:cNvSpPr txBox="1"/>
          <p:nvPr>
            <p:ph type="title"/>
          </p:nvPr>
        </p:nvSpPr>
        <p:spPr>
          <a:xfrm>
            <a:off x="2667000" y="357185"/>
            <a:ext cx="19050000" cy="3036099"/>
          </a:xfrm>
          <a:prstGeom prst="rect">
            <a:avLst/>
          </a:prstGeom>
        </p:spPr>
        <p:txBody>
          <a:bodyPr/>
          <a:lstStyle/>
          <a:p>
            <a:pPr/>
            <a:r>
              <a:t>Search Graph</a:t>
            </a:r>
          </a:p>
        </p:txBody>
      </p:sp>
      <p:sp>
        <p:nvSpPr>
          <p:cNvPr id="459" name="We can represent any search problem as a search graph:…"/>
          <p:cNvSpPr txBox="1"/>
          <p:nvPr>
            <p:ph type="body" idx="1"/>
          </p:nvPr>
        </p:nvSpPr>
        <p:spPr>
          <a:xfrm>
            <a:off x="2667000" y="3643312"/>
            <a:ext cx="19050000" cy="884039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We can represent any search problem as a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search graph</a:t>
            </a:r>
            <a:r>
              <a:t>:</a:t>
            </a:r>
          </a:p>
          <a:p>
            <a:pPr marL="873125" indent="-873125">
              <a:spcBef>
                <a:spcPts val="3600"/>
              </a:spcBef>
              <a:buSzPct val="100000"/>
              <a:buAutoNum type="arabicPeriod" startAt="1"/>
            </a:pPr>
            <a:r>
              <a:t>Nodes are the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states</a:t>
            </a:r>
            <a:endParaRPr>
              <a:solidFill>
                <a:srgbClr val="004D80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873125" indent="-873125">
              <a:spcBef>
                <a:spcPts val="3600"/>
              </a:spcBef>
              <a:buSzPct val="100000"/>
              <a:buAutoNum type="arabicPeriod" startAt="1"/>
            </a:pPr>
            <a:r>
              <a:t>Neighbours are the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successors</a:t>
            </a:r>
            <a:r>
              <a:t> of a state</a:t>
            </a:r>
          </a:p>
          <a:p>
            <a:pPr lvl="2">
              <a:spcBef>
                <a:spcPts val="2400"/>
              </a:spcBef>
            </a:pPr>
            <a:r>
              <a:t>i.e., add one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arc</a:t>
            </a:r>
            <a:r>
              <a:t> from state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 to each of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's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successors</a:t>
            </a:r>
            <a:endParaRPr>
              <a:solidFill>
                <a:srgbClr val="004D80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873125" indent="-873125">
              <a:spcBef>
                <a:spcPts val="3600"/>
              </a:spcBef>
              <a:buSzPct val="100000"/>
              <a:buAutoNum type="arabicPeriod" startAt="1"/>
            </a:pPr>
            <a:r>
              <a:t>A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solution</a:t>
            </a:r>
            <a:r>
              <a:t> is a path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t> from a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start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node</a:t>
            </a:r>
            <a:r>
              <a:t> to a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goal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node</a:t>
            </a:r>
            <a:endParaRPr>
              <a:solidFill>
                <a:srgbClr val="004D80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873125" indent="-873125">
              <a:spcBef>
                <a:spcPts val="3600"/>
              </a:spcBef>
              <a:buSzPct val="100000"/>
              <a:buAutoNum type="arabicPeriod" startAt="1"/>
            </a:pPr>
            <a:r>
              <a:t>Label each arc with the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cost</a:t>
            </a:r>
            <a:r>
              <a:t> for transitioning to the successor state</a:t>
            </a:r>
          </a:p>
          <a:p>
            <a:pPr marL="873125" indent="-873125">
              <a:spcBef>
                <a:spcPts val="3600"/>
              </a:spcBef>
              <a:buSzPct val="100000"/>
              <a:buAutoNum type="arabicPeriod" startAt="1"/>
              <a:defRPr i="1">
                <a:latin typeface="+mj-lt"/>
                <a:ea typeface="+mj-ea"/>
                <a:cs typeface="+mj-cs"/>
                <a:sym typeface="Helvetica Neue"/>
              </a:defRPr>
            </a:pPr>
            <a:r>
              <a:t>Optional:</a:t>
            </a:r>
            <a:r>
              <a:rPr i="0">
                <a:latin typeface="Helvetica Neue Light"/>
                <a:ea typeface="Helvetica Neue Light"/>
                <a:cs typeface="Helvetica Neue Light"/>
                <a:sym typeface="Helvetica Neue Light"/>
              </a:rPr>
              <a:t> Label each arc with the </a:t>
            </a:r>
            <a:r>
              <a:rPr i="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action</a:t>
            </a:r>
            <a:r>
              <a:rPr i="0">
                <a:latin typeface="Helvetica Neue Light"/>
                <a:ea typeface="Helvetica Neue Light"/>
                <a:cs typeface="Helvetica Neue Light"/>
                <a:sym typeface="Helvetica Neue Light"/>
              </a:rPr>
              <a:t> that leads to the successor state</a:t>
            </a:r>
            <a:endParaRPr i="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2">
              <a:spcBef>
                <a:spcPts val="2400"/>
              </a:spcBef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Question: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Why is this optional?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59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DeliveryBot: Search Graph"/>
          <p:cNvSpPr txBox="1"/>
          <p:nvPr>
            <p:ph type="title"/>
          </p:nvPr>
        </p:nvSpPr>
        <p:spPr>
          <a:xfrm>
            <a:off x="2667000" y="357185"/>
            <a:ext cx="19050000" cy="3036099"/>
          </a:xfrm>
          <a:prstGeom prst="rect">
            <a:avLst/>
          </a:prstGeom>
        </p:spPr>
        <p:txBody>
          <a:bodyPr/>
          <a:lstStyle/>
          <a:p>
            <a:pPr defTabSz="698300">
              <a:defRPr sz="9500"/>
            </a:pPr>
            <a:r>
              <a:t>DeliveryBot:</a:t>
            </a:r>
            <a:br/>
            <a:r>
              <a:t>Search Graph</a:t>
            </a:r>
          </a:p>
        </p:txBody>
      </p:sp>
      <p:pic>
        <p:nvPicPr>
          <p:cNvPr id="462" name="A graph representing which locations are reachable.The o103 node has edges to b3, ts, and o109.The ts node has an edge to mail. And so forth." descr="A graph representing which locations are reachable.The o103 node has edges to b3, ts, and o109.The ts node has an edge to mail. And so forth.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977877" y="3346219"/>
            <a:ext cx="12550366" cy="9529148"/>
          </a:xfrm>
          <a:prstGeom prst="rect">
            <a:avLst/>
          </a:prstGeom>
          <a:ln w="12700">
            <a:miter lim="400000"/>
          </a:ln>
        </p:spPr>
      </p:pic>
      <p:sp>
        <p:nvSpPr>
          <p:cNvPr id="463" name="Rectangle"/>
          <p:cNvSpPr/>
          <p:nvPr/>
        </p:nvSpPr>
        <p:spPr>
          <a:xfrm>
            <a:off x="13416796" y="4658409"/>
            <a:ext cx="751894" cy="51838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5" tIns="71435" rIns="71435" bIns="71435" anchor="ctr"/>
          <a:lstStyle/>
          <a:p>
            <a: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464" name="Rectangle"/>
          <p:cNvSpPr/>
          <p:nvPr/>
        </p:nvSpPr>
        <p:spPr>
          <a:xfrm>
            <a:off x="17733210" y="4658409"/>
            <a:ext cx="751894" cy="51838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5" tIns="71435" rIns="71435" bIns="71435" anchor="ctr"/>
          <a:lstStyle/>
          <a:p>
            <a: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465" name="Rectangle"/>
          <p:cNvSpPr/>
          <p:nvPr/>
        </p:nvSpPr>
        <p:spPr>
          <a:xfrm>
            <a:off x="20398981" y="3958832"/>
            <a:ext cx="751893" cy="51838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5" tIns="71435" rIns="71435" bIns="71435" anchor="ctr"/>
          <a:lstStyle/>
          <a:p>
            <a: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466" name="Rectangle"/>
          <p:cNvSpPr/>
          <p:nvPr/>
        </p:nvSpPr>
        <p:spPr>
          <a:xfrm>
            <a:off x="19906048" y="8454876"/>
            <a:ext cx="751894" cy="51838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5" tIns="71435" rIns="71435" bIns="71435" anchor="ctr"/>
          <a:lstStyle/>
          <a:p>
            <a: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467" name="Rectangle"/>
          <p:cNvSpPr/>
          <p:nvPr/>
        </p:nvSpPr>
        <p:spPr>
          <a:xfrm>
            <a:off x="21213871" y="11799620"/>
            <a:ext cx="511921" cy="36132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5" tIns="71435" rIns="71435" bIns="71435" anchor="ctr"/>
          <a:lstStyle/>
          <a:p>
            <a: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468" name="Rectangle"/>
          <p:cNvSpPr/>
          <p:nvPr/>
        </p:nvSpPr>
        <p:spPr>
          <a:xfrm>
            <a:off x="17514881" y="6890287"/>
            <a:ext cx="751894" cy="51838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5" tIns="71435" rIns="71435" bIns="71435" anchor="ctr"/>
          <a:lstStyle/>
          <a:p>
            <a: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469" name="Rectangle"/>
          <p:cNvSpPr/>
          <p:nvPr/>
        </p:nvSpPr>
        <p:spPr>
          <a:xfrm>
            <a:off x="17435236" y="7666739"/>
            <a:ext cx="290173" cy="36132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5" tIns="71435" rIns="71435" bIns="71435" anchor="ctr"/>
          <a:lstStyle/>
          <a:p>
            <a: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470" name="Rectangle"/>
          <p:cNvSpPr/>
          <p:nvPr/>
        </p:nvSpPr>
        <p:spPr>
          <a:xfrm>
            <a:off x="17435236" y="8915520"/>
            <a:ext cx="290173" cy="36132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5" tIns="71435" rIns="71435" bIns="71435" anchor="ctr"/>
          <a:lstStyle/>
          <a:p>
            <a: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471" name="Rectangle"/>
          <p:cNvSpPr/>
          <p:nvPr/>
        </p:nvSpPr>
        <p:spPr>
          <a:xfrm>
            <a:off x="17435236" y="10518550"/>
            <a:ext cx="290173" cy="36132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5" tIns="71435" rIns="71435" bIns="71435" anchor="ctr"/>
          <a:lstStyle/>
          <a:p>
            <a: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472" name="Rectangle"/>
          <p:cNvSpPr/>
          <p:nvPr/>
        </p:nvSpPr>
        <p:spPr>
          <a:xfrm>
            <a:off x="18152648" y="12151100"/>
            <a:ext cx="511924" cy="36132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5" tIns="71435" rIns="71435" bIns="71435" anchor="ctr"/>
          <a:lstStyle/>
          <a:p>
            <a: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473" name="Rectangle"/>
          <p:cNvSpPr/>
          <p:nvPr/>
        </p:nvSpPr>
        <p:spPr>
          <a:xfrm>
            <a:off x="16056686" y="11590210"/>
            <a:ext cx="290173" cy="36132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5" tIns="71435" rIns="71435" bIns="71435" anchor="ctr"/>
          <a:lstStyle/>
          <a:p>
            <a: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474" name="Rectangle"/>
          <p:cNvSpPr/>
          <p:nvPr/>
        </p:nvSpPr>
        <p:spPr>
          <a:xfrm>
            <a:off x="14471493" y="12151100"/>
            <a:ext cx="290173" cy="36132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5" tIns="71435" rIns="71435" bIns="71435" anchor="ctr"/>
          <a:lstStyle/>
          <a:p>
            <a: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475" name="Rectangle"/>
          <p:cNvSpPr/>
          <p:nvPr/>
        </p:nvSpPr>
        <p:spPr>
          <a:xfrm>
            <a:off x="12679653" y="12151100"/>
            <a:ext cx="290173" cy="36132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5" tIns="71435" rIns="71435" bIns="71435" anchor="ctr"/>
          <a:lstStyle/>
          <a:p>
            <a: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476" name="Rectangle"/>
          <p:cNvSpPr/>
          <p:nvPr/>
        </p:nvSpPr>
        <p:spPr>
          <a:xfrm>
            <a:off x="15611110" y="9916455"/>
            <a:ext cx="290174" cy="36132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5" tIns="71435" rIns="71435" bIns="71435" anchor="ctr"/>
          <a:lstStyle/>
          <a:p>
            <a: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477" name="Rectangle"/>
          <p:cNvSpPr/>
          <p:nvPr/>
        </p:nvSpPr>
        <p:spPr>
          <a:xfrm>
            <a:off x="18867291" y="9916455"/>
            <a:ext cx="290174" cy="36132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5" tIns="71435" rIns="71435" bIns="71435" anchor="ctr"/>
          <a:lstStyle/>
          <a:p>
            <a: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478" name="Rectangle"/>
          <p:cNvSpPr/>
          <p:nvPr/>
        </p:nvSpPr>
        <p:spPr>
          <a:xfrm>
            <a:off x="15611110" y="8533407"/>
            <a:ext cx="290174" cy="36132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5" tIns="71435" rIns="71435" bIns="71435" anchor="ctr"/>
          <a:lstStyle/>
          <a:p>
            <a: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479" name="Rectangle"/>
          <p:cNvSpPr/>
          <p:nvPr/>
        </p:nvSpPr>
        <p:spPr>
          <a:xfrm>
            <a:off x="15611110" y="7386525"/>
            <a:ext cx="290174" cy="36132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5" tIns="71435" rIns="71435" bIns="71435" anchor="ctr"/>
          <a:lstStyle/>
          <a:p>
            <a: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480" name="Rectangle"/>
          <p:cNvSpPr/>
          <p:nvPr/>
        </p:nvSpPr>
        <p:spPr>
          <a:xfrm>
            <a:off x="15000095" y="4266262"/>
            <a:ext cx="290174" cy="36132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5" tIns="71435" rIns="71435" bIns="71435" anchor="ctr"/>
          <a:lstStyle/>
          <a:p>
            <a: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481" name="Rectangle"/>
          <p:cNvSpPr/>
          <p:nvPr/>
        </p:nvSpPr>
        <p:spPr>
          <a:xfrm>
            <a:off x="19964350" y="11389638"/>
            <a:ext cx="290174" cy="36132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5" tIns="71435" rIns="71435" bIns="71435" anchor="ctr"/>
          <a:lstStyle/>
          <a:p>
            <a: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pic>
        <p:nvPicPr>
          <p:cNvPr id="482" name="A map depicting rooms along the outside of a hallway, and four labs on the inside.  There is a green circle (the robot) outside of room 103 on the bottom, and a red star (the goal) inside room 124.The inside of each exterior room is labeled (e.g., &quot;r123&quot;" descr="A map depicting rooms along the outside of a hallway, and four labs on the inside.  There is a green circle (the robot) outside of room 103 on the bottom, and a red star (the goal) inside room 124.The inside of each exterior room is labeled (e.g., &quot;r123&quot;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55758" y="4125407"/>
            <a:ext cx="9715501" cy="7970772"/>
          </a:xfrm>
          <a:prstGeom prst="rect">
            <a:avLst/>
          </a:prstGeom>
          <a:ln w="12700">
            <a:miter lim="400000"/>
          </a:ln>
        </p:spPr>
      </p:pic>
      <p:sp>
        <p:nvSpPr>
          <p:cNvPr id="483" name="https://artint.info/2e/html/ArtInt2e.Ch3.S2.html"/>
          <p:cNvSpPr txBox="1"/>
          <p:nvPr/>
        </p:nvSpPr>
        <p:spPr>
          <a:xfrm>
            <a:off x="2993866" y="12993403"/>
            <a:ext cx="5439281" cy="440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>
              <a:defRPr sz="2000"/>
            </a:lvl1pPr>
          </a:lstStyle>
          <a:p>
            <a:pPr/>
            <a:r>
              <a:t>https://artint.info/2e/html/ArtInt2e.Ch3.S2.html</a:t>
            </a:r>
          </a:p>
        </p:txBody>
      </p:sp>
      <p:sp>
        <p:nvSpPr>
          <p:cNvPr id="484" name="https://artint.info/2e/html/ArtInt2e.Ch3.S3.SS1.html"/>
          <p:cNvSpPr txBox="1"/>
          <p:nvPr/>
        </p:nvSpPr>
        <p:spPr>
          <a:xfrm>
            <a:off x="14262907" y="12993403"/>
            <a:ext cx="5980301" cy="440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>
              <a:defRPr sz="2000"/>
            </a:lvl1pPr>
          </a:lstStyle>
          <a:p>
            <a:pPr/>
            <a:r>
              <a:t>https://artint.info/2e/html/ArtInt2e.Ch3.S3.SS1.html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VacuumBot: Search Graph"/>
          <p:cNvSpPr txBox="1"/>
          <p:nvPr>
            <p:ph type="title"/>
          </p:nvPr>
        </p:nvSpPr>
        <p:spPr>
          <a:xfrm>
            <a:off x="2667000" y="357185"/>
            <a:ext cx="19050000" cy="3036099"/>
          </a:xfrm>
          <a:prstGeom prst="rect">
            <a:avLst/>
          </a:prstGeom>
        </p:spPr>
        <p:txBody>
          <a:bodyPr/>
          <a:lstStyle/>
          <a:p>
            <a:pPr/>
            <a:r>
              <a:t>VacuumBot: Search Graph</a:t>
            </a:r>
          </a:p>
        </p:txBody>
      </p:sp>
      <p:sp>
        <p:nvSpPr>
          <p:cNvPr id="487" name="icons by Icons8"/>
          <p:cNvSpPr txBox="1"/>
          <p:nvPr/>
        </p:nvSpPr>
        <p:spPr>
          <a:xfrm>
            <a:off x="21863121" y="13022924"/>
            <a:ext cx="1938653" cy="440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/>
          <a:p>
            <a:pPr>
              <a:defRPr sz="2000"/>
            </a:pPr>
            <a:r>
              <a:t>icons by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Icons8</a:t>
            </a:r>
          </a:p>
        </p:txBody>
      </p:sp>
      <p:grpSp>
        <p:nvGrpSpPr>
          <p:cNvPr id="740" name="Group"/>
          <p:cNvGrpSpPr/>
          <p:nvPr/>
        </p:nvGrpSpPr>
        <p:grpSpPr>
          <a:xfrm>
            <a:off x="2612735" y="4466045"/>
            <a:ext cx="19914238" cy="8198177"/>
            <a:chOff x="-3" y="0"/>
            <a:chExt cx="19914237" cy="8198176"/>
          </a:xfrm>
        </p:grpSpPr>
        <p:grpSp>
          <p:nvGrpSpPr>
            <p:cNvPr id="736" name="Group"/>
            <p:cNvGrpSpPr/>
            <p:nvPr/>
          </p:nvGrpSpPr>
          <p:grpSpPr>
            <a:xfrm>
              <a:off x="-4" y="-1"/>
              <a:ext cx="19860376" cy="7324087"/>
              <a:chOff x="-1" y="0"/>
              <a:chExt cx="19860374" cy="7324086"/>
            </a:xfrm>
          </p:grpSpPr>
          <p:sp>
            <p:nvSpPr>
              <p:cNvPr id="488" name="Rectangle"/>
              <p:cNvSpPr/>
              <p:nvPr/>
            </p:nvSpPr>
            <p:spPr>
              <a:xfrm>
                <a:off x="2291656" y="52523"/>
                <a:ext cx="2699675" cy="1488294"/>
              </a:xfrm>
              <a:prstGeom prst="rect">
                <a:avLst/>
              </a:prstGeom>
              <a:noFill/>
              <a:ln w="1016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489" name="Circle"/>
              <p:cNvSpPr/>
              <p:nvPr/>
            </p:nvSpPr>
            <p:spPr>
              <a:xfrm>
                <a:off x="3675896" y="447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490" name="Circle"/>
              <p:cNvSpPr/>
              <p:nvPr/>
            </p:nvSpPr>
            <p:spPr>
              <a:xfrm>
                <a:off x="3802896" y="574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491" name="Circle"/>
              <p:cNvSpPr/>
              <p:nvPr/>
            </p:nvSpPr>
            <p:spPr>
              <a:xfrm>
                <a:off x="3929896" y="701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492" name="Circle"/>
              <p:cNvSpPr/>
              <p:nvPr/>
            </p:nvSpPr>
            <p:spPr>
              <a:xfrm>
                <a:off x="4183896" y="574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493" name="Circle"/>
              <p:cNvSpPr/>
              <p:nvPr/>
            </p:nvSpPr>
            <p:spPr>
              <a:xfrm>
                <a:off x="3929896" y="701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494" name="Circle"/>
              <p:cNvSpPr/>
              <p:nvPr/>
            </p:nvSpPr>
            <p:spPr>
              <a:xfrm>
                <a:off x="3929896" y="701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495" name="Circle"/>
              <p:cNvSpPr/>
              <p:nvPr/>
            </p:nvSpPr>
            <p:spPr>
              <a:xfrm>
                <a:off x="3929896" y="701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496" name="Circle"/>
              <p:cNvSpPr/>
              <p:nvPr/>
            </p:nvSpPr>
            <p:spPr>
              <a:xfrm>
                <a:off x="3802896" y="10189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497" name="Circle"/>
              <p:cNvSpPr/>
              <p:nvPr/>
            </p:nvSpPr>
            <p:spPr>
              <a:xfrm>
                <a:off x="3993396" y="574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498" name="Circle"/>
              <p:cNvSpPr/>
              <p:nvPr/>
            </p:nvSpPr>
            <p:spPr>
              <a:xfrm>
                <a:off x="4247396" y="701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499" name="Circle"/>
              <p:cNvSpPr/>
              <p:nvPr/>
            </p:nvSpPr>
            <p:spPr>
              <a:xfrm>
                <a:off x="3675896" y="805010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00" name="Circle"/>
              <p:cNvSpPr/>
              <p:nvPr/>
            </p:nvSpPr>
            <p:spPr>
              <a:xfrm>
                <a:off x="3675896" y="626214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01" name="Circle"/>
              <p:cNvSpPr/>
              <p:nvPr/>
            </p:nvSpPr>
            <p:spPr>
              <a:xfrm flipH="1" rot="10800000">
                <a:off x="3961646" y="1018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02" name="Circle"/>
              <p:cNvSpPr/>
              <p:nvPr/>
            </p:nvSpPr>
            <p:spPr>
              <a:xfrm flipH="1" rot="10800000">
                <a:off x="4088646" y="891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03" name="Circle"/>
              <p:cNvSpPr/>
              <p:nvPr/>
            </p:nvSpPr>
            <p:spPr>
              <a:xfrm flipH="1" rot="10800000">
                <a:off x="4215646" y="764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04" name="Circle"/>
              <p:cNvSpPr/>
              <p:nvPr/>
            </p:nvSpPr>
            <p:spPr>
              <a:xfrm flipH="1" rot="10800000">
                <a:off x="4469646" y="891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05" name="Circle"/>
              <p:cNvSpPr/>
              <p:nvPr/>
            </p:nvSpPr>
            <p:spPr>
              <a:xfrm flipH="1" rot="10800000">
                <a:off x="4215646" y="764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06" name="Circle"/>
              <p:cNvSpPr/>
              <p:nvPr/>
            </p:nvSpPr>
            <p:spPr>
              <a:xfrm flipH="1" rot="10800000">
                <a:off x="4215646" y="764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07" name="Circle"/>
              <p:cNvSpPr/>
              <p:nvPr/>
            </p:nvSpPr>
            <p:spPr>
              <a:xfrm flipH="1" rot="10800000">
                <a:off x="4215646" y="764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08" name="Circle"/>
              <p:cNvSpPr/>
              <p:nvPr/>
            </p:nvSpPr>
            <p:spPr>
              <a:xfrm flipH="1" rot="10800000">
                <a:off x="4088646" y="4474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09" name="Circle"/>
              <p:cNvSpPr/>
              <p:nvPr/>
            </p:nvSpPr>
            <p:spPr>
              <a:xfrm flipH="1" rot="10800000">
                <a:off x="4279146" y="891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10" name="Circle"/>
              <p:cNvSpPr/>
              <p:nvPr/>
            </p:nvSpPr>
            <p:spPr>
              <a:xfrm flipH="1" rot="10800000">
                <a:off x="4533146" y="764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11" name="Circle"/>
              <p:cNvSpPr/>
              <p:nvPr/>
            </p:nvSpPr>
            <p:spPr>
              <a:xfrm flipH="1" rot="10800000">
                <a:off x="3961646" y="661325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12" name="Circle"/>
              <p:cNvSpPr/>
              <p:nvPr/>
            </p:nvSpPr>
            <p:spPr>
              <a:xfrm flipH="1" rot="10800000">
                <a:off x="3961646" y="840121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13" name="Rectangle"/>
              <p:cNvSpPr/>
              <p:nvPr/>
            </p:nvSpPr>
            <p:spPr>
              <a:xfrm>
                <a:off x="5057014" y="52523"/>
                <a:ext cx="2699675" cy="1488294"/>
              </a:xfrm>
              <a:prstGeom prst="rect">
                <a:avLst/>
              </a:prstGeom>
              <a:noFill/>
              <a:ln w="1016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pic>
            <p:nvPicPr>
              <p:cNvPr id="514" name="icons8-vacuum-cleaner-64.png" descr="icons8-vacuum-cleaner-64.pn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2517027" y="390268"/>
                <a:ext cx="812804" cy="81280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515" name="Circle"/>
              <p:cNvSpPr/>
              <p:nvPr/>
            </p:nvSpPr>
            <p:spPr>
              <a:xfrm>
                <a:off x="6441252" y="447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16" name="Circle"/>
              <p:cNvSpPr/>
              <p:nvPr/>
            </p:nvSpPr>
            <p:spPr>
              <a:xfrm>
                <a:off x="6568252" y="574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17" name="Circle"/>
              <p:cNvSpPr/>
              <p:nvPr/>
            </p:nvSpPr>
            <p:spPr>
              <a:xfrm>
                <a:off x="6695253" y="701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18" name="Circle"/>
              <p:cNvSpPr/>
              <p:nvPr/>
            </p:nvSpPr>
            <p:spPr>
              <a:xfrm>
                <a:off x="6949253" y="574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19" name="Circle"/>
              <p:cNvSpPr/>
              <p:nvPr/>
            </p:nvSpPr>
            <p:spPr>
              <a:xfrm>
                <a:off x="6695253" y="701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20" name="Circle"/>
              <p:cNvSpPr/>
              <p:nvPr/>
            </p:nvSpPr>
            <p:spPr>
              <a:xfrm>
                <a:off x="6695253" y="701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21" name="Circle"/>
              <p:cNvSpPr/>
              <p:nvPr/>
            </p:nvSpPr>
            <p:spPr>
              <a:xfrm>
                <a:off x="6695253" y="701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22" name="Circle"/>
              <p:cNvSpPr/>
              <p:nvPr/>
            </p:nvSpPr>
            <p:spPr>
              <a:xfrm>
                <a:off x="6568252" y="10189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23" name="Circle"/>
              <p:cNvSpPr/>
              <p:nvPr/>
            </p:nvSpPr>
            <p:spPr>
              <a:xfrm>
                <a:off x="6758753" y="574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24" name="Circle"/>
              <p:cNvSpPr/>
              <p:nvPr/>
            </p:nvSpPr>
            <p:spPr>
              <a:xfrm>
                <a:off x="7012753" y="701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25" name="Circle"/>
              <p:cNvSpPr/>
              <p:nvPr/>
            </p:nvSpPr>
            <p:spPr>
              <a:xfrm>
                <a:off x="6441252" y="805010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26" name="Circle"/>
              <p:cNvSpPr/>
              <p:nvPr/>
            </p:nvSpPr>
            <p:spPr>
              <a:xfrm>
                <a:off x="6441252" y="626214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27" name="Circle"/>
              <p:cNvSpPr/>
              <p:nvPr/>
            </p:nvSpPr>
            <p:spPr>
              <a:xfrm flipH="1" rot="10800000">
                <a:off x="6727003" y="1018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28" name="Circle"/>
              <p:cNvSpPr/>
              <p:nvPr/>
            </p:nvSpPr>
            <p:spPr>
              <a:xfrm flipH="1" rot="10800000">
                <a:off x="6854003" y="891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29" name="Circle"/>
              <p:cNvSpPr/>
              <p:nvPr/>
            </p:nvSpPr>
            <p:spPr>
              <a:xfrm flipH="1" rot="10800000">
                <a:off x="6981003" y="764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30" name="Circle"/>
              <p:cNvSpPr/>
              <p:nvPr/>
            </p:nvSpPr>
            <p:spPr>
              <a:xfrm flipH="1" rot="10800000">
                <a:off x="7235003" y="891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31" name="Circle"/>
              <p:cNvSpPr/>
              <p:nvPr/>
            </p:nvSpPr>
            <p:spPr>
              <a:xfrm flipH="1" rot="10800000">
                <a:off x="6981003" y="764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32" name="Circle"/>
              <p:cNvSpPr/>
              <p:nvPr/>
            </p:nvSpPr>
            <p:spPr>
              <a:xfrm flipH="1" rot="10800000">
                <a:off x="6981003" y="764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33" name="Circle"/>
              <p:cNvSpPr/>
              <p:nvPr/>
            </p:nvSpPr>
            <p:spPr>
              <a:xfrm flipH="1" rot="10800000">
                <a:off x="6981003" y="764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34" name="Circle"/>
              <p:cNvSpPr/>
              <p:nvPr/>
            </p:nvSpPr>
            <p:spPr>
              <a:xfrm flipH="1" rot="10800000">
                <a:off x="6854003" y="4474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35" name="Circle"/>
              <p:cNvSpPr/>
              <p:nvPr/>
            </p:nvSpPr>
            <p:spPr>
              <a:xfrm flipH="1" rot="10800000">
                <a:off x="7044503" y="891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36" name="Circle"/>
              <p:cNvSpPr/>
              <p:nvPr/>
            </p:nvSpPr>
            <p:spPr>
              <a:xfrm flipH="1" rot="10800000">
                <a:off x="7298503" y="764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37" name="Circle"/>
              <p:cNvSpPr/>
              <p:nvPr/>
            </p:nvSpPr>
            <p:spPr>
              <a:xfrm flipH="1" rot="10800000">
                <a:off x="6727003" y="661325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38" name="Circle"/>
              <p:cNvSpPr/>
              <p:nvPr/>
            </p:nvSpPr>
            <p:spPr>
              <a:xfrm flipH="1" rot="10800000">
                <a:off x="6727003" y="840121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39" name="Rectangle"/>
              <p:cNvSpPr/>
              <p:nvPr/>
            </p:nvSpPr>
            <p:spPr>
              <a:xfrm>
                <a:off x="2291656" y="1971361"/>
                <a:ext cx="2699675" cy="1488294"/>
              </a:xfrm>
              <a:prstGeom prst="rect">
                <a:avLst/>
              </a:prstGeom>
              <a:noFill/>
              <a:ln w="1016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40" name="Rectangle"/>
              <p:cNvSpPr/>
              <p:nvPr/>
            </p:nvSpPr>
            <p:spPr>
              <a:xfrm>
                <a:off x="5057014" y="1971361"/>
                <a:ext cx="2699675" cy="1488294"/>
              </a:xfrm>
              <a:prstGeom prst="rect">
                <a:avLst/>
              </a:prstGeom>
              <a:noFill/>
              <a:ln w="1016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41" name="Circle"/>
              <p:cNvSpPr/>
              <p:nvPr/>
            </p:nvSpPr>
            <p:spPr>
              <a:xfrm>
                <a:off x="6441252" y="236625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42" name="Circle"/>
              <p:cNvSpPr/>
              <p:nvPr/>
            </p:nvSpPr>
            <p:spPr>
              <a:xfrm>
                <a:off x="6568252" y="2493257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43" name="Circle"/>
              <p:cNvSpPr/>
              <p:nvPr/>
            </p:nvSpPr>
            <p:spPr>
              <a:xfrm>
                <a:off x="6695253" y="2620257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44" name="Circle"/>
              <p:cNvSpPr/>
              <p:nvPr/>
            </p:nvSpPr>
            <p:spPr>
              <a:xfrm>
                <a:off x="6949253" y="2493257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45" name="Circle"/>
              <p:cNvSpPr/>
              <p:nvPr/>
            </p:nvSpPr>
            <p:spPr>
              <a:xfrm>
                <a:off x="6695253" y="2620257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46" name="Circle"/>
              <p:cNvSpPr/>
              <p:nvPr/>
            </p:nvSpPr>
            <p:spPr>
              <a:xfrm>
                <a:off x="6695253" y="2620257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47" name="Circle"/>
              <p:cNvSpPr/>
              <p:nvPr/>
            </p:nvSpPr>
            <p:spPr>
              <a:xfrm>
                <a:off x="6695253" y="2620257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48" name="Circle"/>
              <p:cNvSpPr/>
              <p:nvPr/>
            </p:nvSpPr>
            <p:spPr>
              <a:xfrm>
                <a:off x="6568252" y="2937757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49" name="Circle"/>
              <p:cNvSpPr/>
              <p:nvPr/>
            </p:nvSpPr>
            <p:spPr>
              <a:xfrm>
                <a:off x="6758753" y="2493257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50" name="Circle"/>
              <p:cNvSpPr/>
              <p:nvPr/>
            </p:nvSpPr>
            <p:spPr>
              <a:xfrm>
                <a:off x="7012753" y="2620257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51" name="Circle"/>
              <p:cNvSpPr/>
              <p:nvPr/>
            </p:nvSpPr>
            <p:spPr>
              <a:xfrm>
                <a:off x="6441252" y="2723849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52" name="Circle"/>
              <p:cNvSpPr/>
              <p:nvPr/>
            </p:nvSpPr>
            <p:spPr>
              <a:xfrm>
                <a:off x="6441252" y="2545053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53" name="Circle"/>
              <p:cNvSpPr/>
              <p:nvPr/>
            </p:nvSpPr>
            <p:spPr>
              <a:xfrm flipH="1" rot="10800000">
                <a:off x="6727003" y="2937755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54" name="Circle"/>
              <p:cNvSpPr/>
              <p:nvPr/>
            </p:nvSpPr>
            <p:spPr>
              <a:xfrm flipH="1" rot="10800000">
                <a:off x="6854003" y="2810755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55" name="Circle"/>
              <p:cNvSpPr/>
              <p:nvPr/>
            </p:nvSpPr>
            <p:spPr>
              <a:xfrm flipH="1" rot="10800000">
                <a:off x="6981003" y="2683755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56" name="Circle"/>
              <p:cNvSpPr/>
              <p:nvPr/>
            </p:nvSpPr>
            <p:spPr>
              <a:xfrm flipH="1" rot="10800000">
                <a:off x="7235003" y="2810755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57" name="Circle"/>
              <p:cNvSpPr/>
              <p:nvPr/>
            </p:nvSpPr>
            <p:spPr>
              <a:xfrm flipH="1" rot="10800000">
                <a:off x="6981003" y="2683755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58" name="Circle"/>
              <p:cNvSpPr/>
              <p:nvPr/>
            </p:nvSpPr>
            <p:spPr>
              <a:xfrm flipH="1" rot="10800000">
                <a:off x="6981003" y="2683755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59" name="Circle"/>
              <p:cNvSpPr/>
              <p:nvPr/>
            </p:nvSpPr>
            <p:spPr>
              <a:xfrm flipH="1" rot="10800000">
                <a:off x="6981003" y="2683755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60" name="Circle"/>
              <p:cNvSpPr/>
              <p:nvPr/>
            </p:nvSpPr>
            <p:spPr>
              <a:xfrm flipH="1" rot="10800000">
                <a:off x="6854003" y="2366255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61" name="Circle"/>
              <p:cNvSpPr/>
              <p:nvPr/>
            </p:nvSpPr>
            <p:spPr>
              <a:xfrm flipH="1" rot="10800000">
                <a:off x="7044503" y="2810755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62" name="Circle"/>
              <p:cNvSpPr/>
              <p:nvPr/>
            </p:nvSpPr>
            <p:spPr>
              <a:xfrm flipH="1" rot="10800000">
                <a:off x="7298503" y="2683755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63" name="Circle"/>
              <p:cNvSpPr/>
              <p:nvPr/>
            </p:nvSpPr>
            <p:spPr>
              <a:xfrm flipH="1" rot="10800000">
                <a:off x="6727003" y="2580164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64" name="Circle"/>
              <p:cNvSpPr/>
              <p:nvPr/>
            </p:nvSpPr>
            <p:spPr>
              <a:xfrm flipH="1" rot="10800000">
                <a:off x="6727003" y="2758960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pic>
            <p:nvPicPr>
              <p:cNvPr id="565" name="icons8-vacuum-cleaner-64.png" descr="icons8-vacuum-cleaner-64.pn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2508109" y="2318024"/>
                <a:ext cx="812804" cy="81280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566" name="Rectangle"/>
              <p:cNvSpPr/>
              <p:nvPr/>
            </p:nvSpPr>
            <p:spPr>
              <a:xfrm>
                <a:off x="2291656" y="3899117"/>
                <a:ext cx="2699675" cy="1488294"/>
              </a:xfrm>
              <a:prstGeom prst="rect">
                <a:avLst/>
              </a:prstGeom>
              <a:noFill/>
              <a:ln w="1016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67" name="Circle"/>
              <p:cNvSpPr/>
              <p:nvPr/>
            </p:nvSpPr>
            <p:spPr>
              <a:xfrm>
                <a:off x="3675896" y="4294012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68" name="Circle"/>
              <p:cNvSpPr/>
              <p:nvPr/>
            </p:nvSpPr>
            <p:spPr>
              <a:xfrm>
                <a:off x="3802896" y="4421012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69" name="Circle"/>
              <p:cNvSpPr/>
              <p:nvPr/>
            </p:nvSpPr>
            <p:spPr>
              <a:xfrm>
                <a:off x="3929896" y="4548012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70" name="Circle"/>
              <p:cNvSpPr/>
              <p:nvPr/>
            </p:nvSpPr>
            <p:spPr>
              <a:xfrm>
                <a:off x="4183896" y="4421012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71" name="Circle"/>
              <p:cNvSpPr/>
              <p:nvPr/>
            </p:nvSpPr>
            <p:spPr>
              <a:xfrm>
                <a:off x="3929896" y="4548012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72" name="Circle"/>
              <p:cNvSpPr/>
              <p:nvPr/>
            </p:nvSpPr>
            <p:spPr>
              <a:xfrm>
                <a:off x="3929896" y="4548012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73" name="Circle"/>
              <p:cNvSpPr/>
              <p:nvPr/>
            </p:nvSpPr>
            <p:spPr>
              <a:xfrm>
                <a:off x="3929896" y="4548012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74" name="Circle"/>
              <p:cNvSpPr/>
              <p:nvPr/>
            </p:nvSpPr>
            <p:spPr>
              <a:xfrm>
                <a:off x="3802896" y="4865512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75" name="Circle"/>
              <p:cNvSpPr/>
              <p:nvPr/>
            </p:nvSpPr>
            <p:spPr>
              <a:xfrm>
                <a:off x="3993396" y="4421012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76" name="Circle"/>
              <p:cNvSpPr/>
              <p:nvPr/>
            </p:nvSpPr>
            <p:spPr>
              <a:xfrm>
                <a:off x="4247396" y="4548012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77" name="Circle"/>
              <p:cNvSpPr/>
              <p:nvPr/>
            </p:nvSpPr>
            <p:spPr>
              <a:xfrm>
                <a:off x="3675896" y="4651604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78" name="Circle"/>
              <p:cNvSpPr/>
              <p:nvPr/>
            </p:nvSpPr>
            <p:spPr>
              <a:xfrm>
                <a:off x="3675896" y="447280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79" name="Circle"/>
              <p:cNvSpPr/>
              <p:nvPr/>
            </p:nvSpPr>
            <p:spPr>
              <a:xfrm flipH="1" rot="10800000">
                <a:off x="3961646" y="4865511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80" name="Circle"/>
              <p:cNvSpPr/>
              <p:nvPr/>
            </p:nvSpPr>
            <p:spPr>
              <a:xfrm flipH="1" rot="10800000">
                <a:off x="4088646" y="4738510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81" name="Circle"/>
              <p:cNvSpPr/>
              <p:nvPr/>
            </p:nvSpPr>
            <p:spPr>
              <a:xfrm flipH="1" rot="10800000">
                <a:off x="4215646" y="4611510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82" name="Circle"/>
              <p:cNvSpPr/>
              <p:nvPr/>
            </p:nvSpPr>
            <p:spPr>
              <a:xfrm flipH="1" rot="10800000">
                <a:off x="4469646" y="4738510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83" name="Circle"/>
              <p:cNvSpPr/>
              <p:nvPr/>
            </p:nvSpPr>
            <p:spPr>
              <a:xfrm flipH="1" rot="10800000">
                <a:off x="4215646" y="4611510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84" name="Circle"/>
              <p:cNvSpPr/>
              <p:nvPr/>
            </p:nvSpPr>
            <p:spPr>
              <a:xfrm flipH="1" rot="10800000">
                <a:off x="4215646" y="4611510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85" name="Circle"/>
              <p:cNvSpPr/>
              <p:nvPr/>
            </p:nvSpPr>
            <p:spPr>
              <a:xfrm flipH="1" rot="10800000">
                <a:off x="4215646" y="4611510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86" name="Circle"/>
              <p:cNvSpPr/>
              <p:nvPr/>
            </p:nvSpPr>
            <p:spPr>
              <a:xfrm flipH="1" rot="10800000">
                <a:off x="4088646" y="4294010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87" name="Circle"/>
              <p:cNvSpPr/>
              <p:nvPr/>
            </p:nvSpPr>
            <p:spPr>
              <a:xfrm flipH="1" rot="10800000">
                <a:off x="4279146" y="4738510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88" name="Circle"/>
              <p:cNvSpPr/>
              <p:nvPr/>
            </p:nvSpPr>
            <p:spPr>
              <a:xfrm flipH="1" rot="10800000">
                <a:off x="4533146" y="4611510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89" name="Circle"/>
              <p:cNvSpPr/>
              <p:nvPr/>
            </p:nvSpPr>
            <p:spPr>
              <a:xfrm flipH="1" rot="10800000">
                <a:off x="3961646" y="4507919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90" name="Circle"/>
              <p:cNvSpPr/>
              <p:nvPr/>
            </p:nvSpPr>
            <p:spPr>
              <a:xfrm flipH="1" rot="10800000">
                <a:off x="3961646" y="4686715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91" name="Rectangle"/>
              <p:cNvSpPr/>
              <p:nvPr/>
            </p:nvSpPr>
            <p:spPr>
              <a:xfrm>
                <a:off x="5057014" y="3899117"/>
                <a:ext cx="2699675" cy="1488294"/>
              </a:xfrm>
              <a:prstGeom prst="rect">
                <a:avLst/>
              </a:prstGeom>
              <a:noFill/>
              <a:ln w="1016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pic>
            <p:nvPicPr>
              <p:cNvPr id="592" name="icons8-vacuum-cleaner-64.png" descr="icons8-vacuum-cleaner-64.pn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2508109" y="4254699"/>
                <a:ext cx="812804" cy="81280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593" name="Rectangle"/>
              <p:cNvSpPr/>
              <p:nvPr/>
            </p:nvSpPr>
            <p:spPr>
              <a:xfrm>
                <a:off x="2300574" y="5826875"/>
                <a:ext cx="2699675" cy="1488294"/>
              </a:xfrm>
              <a:prstGeom prst="rect">
                <a:avLst/>
              </a:prstGeom>
              <a:noFill/>
              <a:ln w="1016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94" name="Rectangle"/>
              <p:cNvSpPr/>
              <p:nvPr/>
            </p:nvSpPr>
            <p:spPr>
              <a:xfrm>
                <a:off x="5065932" y="5826875"/>
                <a:ext cx="2699675" cy="1488294"/>
              </a:xfrm>
              <a:prstGeom prst="rect">
                <a:avLst/>
              </a:prstGeom>
              <a:noFill/>
              <a:ln w="1016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pic>
            <p:nvPicPr>
              <p:cNvPr id="595" name="icons8-vacuum-cleaner-64.png" descr="icons8-vacuum-cleaner-64.pn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2508109" y="6191374"/>
                <a:ext cx="812804" cy="81280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596" name="Rectangle"/>
              <p:cNvSpPr/>
              <p:nvPr/>
            </p:nvSpPr>
            <p:spPr>
              <a:xfrm>
                <a:off x="11384000" y="52523"/>
                <a:ext cx="2699676" cy="1488294"/>
              </a:xfrm>
              <a:prstGeom prst="rect">
                <a:avLst/>
              </a:prstGeom>
              <a:noFill/>
              <a:ln w="1016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97" name="Circle"/>
              <p:cNvSpPr/>
              <p:nvPr/>
            </p:nvSpPr>
            <p:spPr>
              <a:xfrm>
                <a:off x="12768238" y="447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98" name="Circle"/>
              <p:cNvSpPr/>
              <p:nvPr/>
            </p:nvSpPr>
            <p:spPr>
              <a:xfrm>
                <a:off x="12895238" y="574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599" name="Circle"/>
              <p:cNvSpPr/>
              <p:nvPr/>
            </p:nvSpPr>
            <p:spPr>
              <a:xfrm>
                <a:off x="13022238" y="701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00" name="Circle"/>
              <p:cNvSpPr/>
              <p:nvPr/>
            </p:nvSpPr>
            <p:spPr>
              <a:xfrm>
                <a:off x="13276238" y="574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01" name="Circle"/>
              <p:cNvSpPr/>
              <p:nvPr/>
            </p:nvSpPr>
            <p:spPr>
              <a:xfrm>
                <a:off x="13022238" y="701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02" name="Circle"/>
              <p:cNvSpPr/>
              <p:nvPr/>
            </p:nvSpPr>
            <p:spPr>
              <a:xfrm>
                <a:off x="13022238" y="701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03" name="Circle"/>
              <p:cNvSpPr/>
              <p:nvPr/>
            </p:nvSpPr>
            <p:spPr>
              <a:xfrm>
                <a:off x="13022238" y="701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04" name="Circle"/>
              <p:cNvSpPr/>
              <p:nvPr/>
            </p:nvSpPr>
            <p:spPr>
              <a:xfrm>
                <a:off x="12895238" y="10189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05" name="Circle"/>
              <p:cNvSpPr/>
              <p:nvPr/>
            </p:nvSpPr>
            <p:spPr>
              <a:xfrm>
                <a:off x="13085738" y="574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06" name="Circle"/>
              <p:cNvSpPr/>
              <p:nvPr/>
            </p:nvSpPr>
            <p:spPr>
              <a:xfrm>
                <a:off x="13339738" y="701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07" name="Circle"/>
              <p:cNvSpPr/>
              <p:nvPr/>
            </p:nvSpPr>
            <p:spPr>
              <a:xfrm>
                <a:off x="12768238" y="805010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08" name="Circle"/>
              <p:cNvSpPr/>
              <p:nvPr/>
            </p:nvSpPr>
            <p:spPr>
              <a:xfrm>
                <a:off x="12768238" y="626214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09" name="Circle"/>
              <p:cNvSpPr/>
              <p:nvPr/>
            </p:nvSpPr>
            <p:spPr>
              <a:xfrm flipH="1" rot="10800000">
                <a:off x="13053988" y="1018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10" name="Circle"/>
              <p:cNvSpPr/>
              <p:nvPr/>
            </p:nvSpPr>
            <p:spPr>
              <a:xfrm flipH="1" rot="10800000">
                <a:off x="13180988" y="891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11" name="Circle"/>
              <p:cNvSpPr/>
              <p:nvPr/>
            </p:nvSpPr>
            <p:spPr>
              <a:xfrm flipH="1" rot="10800000">
                <a:off x="13307988" y="764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12" name="Circle"/>
              <p:cNvSpPr/>
              <p:nvPr/>
            </p:nvSpPr>
            <p:spPr>
              <a:xfrm flipH="1" rot="10800000">
                <a:off x="13561989" y="891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13" name="Circle"/>
              <p:cNvSpPr/>
              <p:nvPr/>
            </p:nvSpPr>
            <p:spPr>
              <a:xfrm flipH="1" rot="10800000">
                <a:off x="13307988" y="764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14" name="Circle"/>
              <p:cNvSpPr/>
              <p:nvPr/>
            </p:nvSpPr>
            <p:spPr>
              <a:xfrm flipH="1" rot="10800000">
                <a:off x="13307988" y="764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15" name="Circle"/>
              <p:cNvSpPr/>
              <p:nvPr/>
            </p:nvSpPr>
            <p:spPr>
              <a:xfrm flipH="1" rot="10800000">
                <a:off x="13307988" y="764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16" name="Circle"/>
              <p:cNvSpPr/>
              <p:nvPr/>
            </p:nvSpPr>
            <p:spPr>
              <a:xfrm flipH="1" rot="10800000">
                <a:off x="13180988" y="4474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17" name="Circle"/>
              <p:cNvSpPr/>
              <p:nvPr/>
            </p:nvSpPr>
            <p:spPr>
              <a:xfrm flipH="1" rot="10800000">
                <a:off x="13371488" y="891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18" name="Circle"/>
              <p:cNvSpPr/>
              <p:nvPr/>
            </p:nvSpPr>
            <p:spPr>
              <a:xfrm flipH="1" rot="10800000">
                <a:off x="13625490" y="764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19" name="Circle"/>
              <p:cNvSpPr/>
              <p:nvPr/>
            </p:nvSpPr>
            <p:spPr>
              <a:xfrm flipH="1" rot="10800000">
                <a:off x="13053988" y="661325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20" name="Circle"/>
              <p:cNvSpPr/>
              <p:nvPr/>
            </p:nvSpPr>
            <p:spPr>
              <a:xfrm flipH="1" rot="10800000">
                <a:off x="13053988" y="840121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21" name="Rectangle"/>
              <p:cNvSpPr/>
              <p:nvPr/>
            </p:nvSpPr>
            <p:spPr>
              <a:xfrm>
                <a:off x="14149359" y="52523"/>
                <a:ext cx="2699675" cy="1488294"/>
              </a:xfrm>
              <a:prstGeom prst="rect">
                <a:avLst/>
              </a:prstGeom>
              <a:noFill/>
              <a:ln w="1016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22" name="Circle"/>
              <p:cNvSpPr/>
              <p:nvPr/>
            </p:nvSpPr>
            <p:spPr>
              <a:xfrm>
                <a:off x="15533597" y="447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23" name="Circle"/>
              <p:cNvSpPr/>
              <p:nvPr/>
            </p:nvSpPr>
            <p:spPr>
              <a:xfrm>
                <a:off x="15660597" y="574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24" name="Circle"/>
              <p:cNvSpPr/>
              <p:nvPr/>
            </p:nvSpPr>
            <p:spPr>
              <a:xfrm>
                <a:off x="15787597" y="701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25" name="Circle"/>
              <p:cNvSpPr/>
              <p:nvPr/>
            </p:nvSpPr>
            <p:spPr>
              <a:xfrm>
                <a:off x="16041597" y="574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26" name="Circle"/>
              <p:cNvSpPr/>
              <p:nvPr/>
            </p:nvSpPr>
            <p:spPr>
              <a:xfrm>
                <a:off x="15787597" y="701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27" name="Circle"/>
              <p:cNvSpPr/>
              <p:nvPr/>
            </p:nvSpPr>
            <p:spPr>
              <a:xfrm>
                <a:off x="15787597" y="701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28" name="Circle"/>
              <p:cNvSpPr/>
              <p:nvPr/>
            </p:nvSpPr>
            <p:spPr>
              <a:xfrm>
                <a:off x="15787597" y="701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29" name="Circle"/>
              <p:cNvSpPr/>
              <p:nvPr/>
            </p:nvSpPr>
            <p:spPr>
              <a:xfrm>
                <a:off x="15660597" y="10189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30" name="Circle"/>
              <p:cNvSpPr/>
              <p:nvPr/>
            </p:nvSpPr>
            <p:spPr>
              <a:xfrm>
                <a:off x="15851097" y="574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31" name="Circle"/>
              <p:cNvSpPr/>
              <p:nvPr/>
            </p:nvSpPr>
            <p:spPr>
              <a:xfrm>
                <a:off x="16105097" y="70141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32" name="Circle"/>
              <p:cNvSpPr/>
              <p:nvPr/>
            </p:nvSpPr>
            <p:spPr>
              <a:xfrm>
                <a:off x="15533597" y="805010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33" name="Circle"/>
              <p:cNvSpPr/>
              <p:nvPr/>
            </p:nvSpPr>
            <p:spPr>
              <a:xfrm>
                <a:off x="15533597" y="626214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34" name="Circle"/>
              <p:cNvSpPr/>
              <p:nvPr/>
            </p:nvSpPr>
            <p:spPr>
              <a:xfrm flipH="1" rot="10800000">
                <a:off x="15819347" y="1018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35" name="Circle"/>
              <p:cNvSpPr/>
              <p:nvPr/>
            </p:nvSpPr>
            <p:spPr>
              <a:xfrm flipH="1" rot="10800000">
                <a:off x="15946347" y="891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36" name="Circle"/>
              <p:cNvSpPr/>
              <p:nvPr/>
            </p:nvSpPr>
            <p:spPr>
              <a:xfrm flipH="1" rot="10800000">
                <a:off x="16073347" y="764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37" name="Circle"/>
              <p:cNvSpPr/>
              <p:nvPr/>
            </p:nvSpPr>
            <p:spPr>
              <a:xfrm flipH="1" rot="10800000">
                <a:off x="16327347" y="891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38" name="Circle"/>
              <p:cNvSpPr/>
              <p:nvPr/>
            </p:nvSpPr>
            <p:spPr>
              <a:xfrm flipH="1" rot="10800000">
                <a:off x="16073347" y="764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39" name="Circle"/>
              <p:cNvSpPr/>
              <p:nvPr/>
            </p:nvSpPr>
            <p:spPr>
              <a:xfrm flipH="1" rot="10800000">
                <a:off x="16073347" y="764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40" name="Circle"/>
              <p:cNvSpPr/>
              <p:nvPr/>
            </p:nvSpPr>
            <p:spPr>
              <a:xfrm flipH="1" rot="10800000">
                <a:off x="16073347" y="764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41" name="Circle"/>
              <p:cNvSpPr/>
              <p:nvPr/>
            </p:nvSpPr>
            <p:spPr>
              <a:xfrm flipH="1" rot="10800000">
                <a:off x="15946347" y="4474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42" name="Circle"/>
              <p:cNvSpPr/>
              <p:nvPr/>
            </p:nvSpPr>
            <p:spPr>
              <a:xfrm flipH="1" rot="10800000">
                <a:off x="16136847" y="891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43" name="Circle"/>
              <p:cNvSpPr/>
              <p:nvPr/>
            </p:nvSpPr>
            <p:spPr>
              <a:xfrm flipH="1" rot="10800000">
                <a:off x="16390847" y="764916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44" name="Circle"/>
              <p:cNvSpPr/>
              <p:nvPr/>
            </p:nvSpPr>
            <p:spPr>
              <a:xfrm flipH="1" rot="10800000">
                <a:off x="15819347" y="661325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45" name="Circle"/>
              <p:cNvSpPr/>
              <p:nvPr/>
            </p:nvSpPr>
            <p:spPr>
              <a:xfrm flipH="1" rot="10800000">
                <a:off x="15819347" y="840121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pic>
            <p:nvPicPr>
              <p:cNvPr id="646" name="icons8-vacuum-cleaner-64.png" descr="icons8-vacuum-cleaner-64.pn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14436554" y="390268"/>
                <a:ext cx="812803" cy="81280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647" name="Rectangle"/>
              <p:cNvSpPr/>
              <p:nvPr/>
            </p:nvSpPr>
            <p:spPr>
              <a:xfrm>
                <a:off x="11392917" y="1980279"/>
                <a:ext cx="2699676" cy="1488294"/>
              </a:xfrm>
              <a:prstGeom prst="rect">
                <a:avLst/>
              </a:prstGeom>
              <a:noFill/>
              <a:ln w="1016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48" name="Rectangle"/>
              <p:cNvSpPr/>
              <p:nvPr/>
            </p:nvSpPr>
            <p:spPr>
              <a:xfrm>
                <a:off x="14158275" y="1980279"/>
                <a:ext cx="2699675" cy="1488294"/>
              </a:xfrm>
              <a:prstGeom prst="rect">
                <a:avLst/>
              </a:prstGeom>
              <a:noFill/>
              <a:ln w="1016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49" name="Circle"/>
              <p:cNvSpPr/>
              <p:nvPr/>
            </p:nvSpPr>
            <p:spPr>
              <a:xfrm>
                <a:off x="15542513" y="2375174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50" name="Circle"/>
              <p:cNvSpPr/>
              <p:nvPr/>
            </p:nvSpPr>
            <p:spPr>
              <a:xfrm>
                <a:off x="15669513" y="2502175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51" name="Circle"/>
              <p:cNvSpPr/>
              <p:nvPr/>
            </p:nvSpPr>
            <p:spPr>
              <a:xfrm>
                <a:off x="15796513" y="2629175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52" name="Circle"/>
              <p:cNvSpPr/>
              <p:nvPr/>
            </p:nvSpPr>
            <p:spPr>
              <a:xfrm>
                <a:off x="16050513" y="2502175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53" name="Circle"/>
              <p:cNvSpPr/>
              <p:nvPr/>
            </p:nvSpPr>
            <p:spPr>
              <a:xfrm>
                <a:off x="15796513" y="2629175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54" name="Circle"/>
              <p:cNvSpPr/>
              <p:nvPr/>
            </p:nvSpPr>
            <p:spPr>
              <a:xfrm>
                <a:off x="15796513" y="2629175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55" name="Circle"/>
              <p:cNvSpPr/>
              <p:nvPr/>
            </p:nvSpPr>
            <p:spPr>
              <a:xfrm>
                <a:off x="15796513" y="2629175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56" name="Circle"/>
              <p:cNvSpPr/>
              <p:nvPr/>
            </p:nvSpPr>
            <p:spPr>
              <a:xfrm>
                <a:off x="15669513" y="2946675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57" name="Circle"/>
              <p:cNvSpPr/>
              <p:nvPr/>
            </p:nvSpPr>
            <p:spPr>
              <a:xfrm>
                <a:off x="15860013" y="2502175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58" name="Circle"/>
              <p:cNvSpPr/>
              <p:nvPr/>
            </p:nvSpPr>
            <p:spPr>
              <a:xfrm>
                <a:off x="16114013" y="2629175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59" name="Circle"/>
              <p:cNvSpPr/>
              <p:nvPr/>
            </p:nvSpPr>
            <p:spPr>
              <a:xfrm>
                <a:off x="15542513" y="2732767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60" name="Circle"/>
              <p:cNvSpPr/>
              <p:nvPr/>
            </p:nvSpPr>
            <p:spPr>
              <a:xfrm>
                <a:off x="15542513" y="2553971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61" name="Circle"/>
              <p:cNvSpPr/>
              <p:nvPr/>
            </p:nvSpPr>
            <p:spPr>
              <a:xfrm flipH="1" rot="10800000">
                <a:off x="15828263" y="2946673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62" name="Circle"/>
              <p:cNvSpPr/>
              <p:nvPr/>
            </p:nvSpPr>
            <p:spPr>
              <a:xfrm flipH="1" rot="10800000">
                <a:off x="15955263" y="2819673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63" name="Circle"/>
              <p:cNvSpPr/>
              <p:nvPr/>
            </p:nvSpPr>
            <p:spPr>
              <a:xfrm flipH="1" rot="10800000">
                <a:off x="16082263" y="2692673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64" name="Circle"/>
              <p:cNvSpPr/>
              <p:nvPr/>
            </p:nvSpPr>
            <p:spPr>
              <a:xfrm flipH="1" rot="10800000">
                <a:off x="16336263" y="2819673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65" name="Circle"/>
              <p:cNvSpPr/>
              <p:nvPr/>
            </p:nvSpPr>
            <p:spPr>
              <a:xfrm flipH="1" rot="10800000">
                <a:off x="16082263" y="2692673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66" name="Circle"/>
              <p:cNvSpPr/>
              <p:nvPr/>
            </p:nvSpPr>
            <p:spPr>
              <a:xfrm flipH="1" rot="10800000">
                <a:off x="16082263" y="2692673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67" name="Circle"/>
              <p:cNvSpPr/>
              <p:nvPr/>
            </p:nvSpPr>
            <p:spPr>
              <a:xfrm flipH="1" rot="10800000">
                <a:off x="16082263" y="2692673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68" name="Circle"/>
              <p:cNvSpPr/>
              <p:nvPr/>
            </p:nvSpPr>
            <p:spPr>
              <a:xfrm flipH="1" rot="10800000">
                <a:off x="15955263" y="2375173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69" name="Circle"/>
              <p:cNvSpPr/>
              <p:nvPr/>
            </p:nvSpPr>
            <p:spPr>
              <a:xfrm flipH="1" rot="10800000">
                <a:off x="16145763" y="2819673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70" name="Circle"/>
              <p:cNvSpPr/>
              <p:nvPr/>
            </p:nvSpPr>
            <p:spPr>
              <a:xfrm flipH="1" rot="10800000">
                <a:off x="16399763" y="2692673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71" name="Circle"/>
              <p:cNvSpPr/>
              <p:nvPr/>
            </p:nvSpPr>
            <p:spPr>
              <a:xfrm flipH="1" rot="10800000">
                <a:off x="15828263" y="2589082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72" name="Circle"/>
              <p:cNvSpPr/>
              <p:nvPr/>
            </p:nvSpPr>
            <p:spPr>
              <a:xfrm flipH="1" rot="10800000">
                <a:off x="15828263" y="276787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pic>
            <p:nvPicPr>
              <p:cNvPr id="673" name="icons8-vacuum-cleaner-64.png" descr="icons8-vacuum-cleaner-64.pn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14436552" y="2326942"/>
                <a:ext cx="812803" cy="81280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674" name="Rectangle"/>
              <p:cNvSpPr/>
              <p:nvPr/>
            </p:nvSpPr>
            <p:spPr>
              <a:xfrm>
                <a:off x="11392917" y="3908035"/>
                <a:ext cx="2699676" cy="1488294"/>
              </a:xfrm>
              <a:prstGeom prst="rect">
                <a:avLst/>
              </a:prstGeom>
              <a:noFill/>
              <a:ln w="1016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75" name="Circle"/>
              <p:cNvSpPr/>
              <p:nvPr/>
            </p:nvSpPr>
            <p:spPr>
              <a:xfrm>
                <a:off x="12777155" y="4302930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76" name="Circle"/>
              <p:cNvSpPr/>
              <p:nvPr/>
            </p:nvSpPr>
            <p:spPr>
              <a:xfrm>
                <a:off x="12904155" y="4429930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77" name="Circle"/>
              <p:cNvSpPr/>
              <p:nvPr/>
            </p:nvSpPr>
            <p:spPr>
              <a:xfrm>
                <a:off x="13031155" y="4556930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78" name="Circle"/>
              <p:cNvSpPr/>
              <p:nvPr/>
            </p:nvSpPr>
            <p:spPr>
              <a:xfrm>
                <a:off x="13285155" y="4429930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79" name="Circle"/>
              <p:cNvSpPr/>
              <p:nvPr/>
            </p:nvSpPr>
            <p:spPr>
              <a:xfrm>
                <a:off x="13031155" y="4556930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80" name="Circle"/>
              <p:cNvSpPr/>
              <p:nvPr/>
            </p:nvSpPr>
            <p:spPr>
              <a:xfrm>
                <a:off x="13031155" y="4556930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81" name="Circle"/>
              <p:cNvSpPr/>
              <p:nvPr/>
            </p:nvSpPr>
            <p:spPr>
              <a:xfrm>
                <a:off x="13031155" y="4556930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82" name="Circle"/>
              <p:cNvSpPr/>
              <p:nvPr/>
            </p:nvSpPr>
            <p:spPr>
              <a:xfrm>
                <a:off x="12904155" y="4874430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83" name="Circle"/>
              <p:cNvSpPr/>
              <p:nvPr/>
            </p:nvSpPr>
            <p:spPr>
              <a:xfrm>
                <a:off x="13094655" y="4429930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84" name="Circle"/>
              <p:cNvSpPr/>
              <p:nvPr/>
            </p:nvSpPr>
            <p:spPr>
              <a:xfrm>
                <a:off x="13348655" y="4556930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85" name="Circle"/>
              <p:cNvSpPr/>
              <p:nvPr/>
            </p:nvSpPr>
            <p:spPr>
              <a:xfrm>
                <a:off x="12777155" y="4660522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86" name="Circle"/>
              <p:cNvSpPr/>
              <p:nvPr/>
            </p:nvSpPr>
            <p:spPr>
              <a:xfrm>
                <a:off x="12777155" y="4481727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87" name="Circle"/>
              <p:cNvSpPr/>
              <p:nvPr/>
            </p:nvSpPr>
            <p:spPr>
              <a:xfrm flipH="1" rot="10800000">
                <a:off x="13062905" y="4874429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88" name="Circle"/>
              <p:cNvSpPr/>
              <p:nvPr/>
            </p:nvSpPr>
            <p:spPr>
              <a:xfrm flipH="1" rot="10800000">
                <a:off x="13189905" y="474742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89" name="Circle"/>
              <p:cNvSpPr/>
              <p:nvPr/>
            </p:nvSpPr>
            <p:spPr>
              <a:xfrm flipH="1" rot="10800000">
                <a:off x="13316905" y="462042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90" name="Circle"/>
              <p:cNvSpPr/>
              <p:nvPr/>
            </p:nvSpPr>
            <p:spPr>
              <a:xfrm flipH="1" rot="10800000">
                <a:off x="13570906" y="474742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91" name="Circle"/>
              <p:cNvSpPr/>
              <p:nvPr/>
            </p:nvSpPr>
            <p:spPr>
              <a:xfrm flipH="1" rot="10800000">
                <a:off x="13316905" y="462042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92" name="Circle"/>
              <p:cNvSpPr/>
              <p:nvPr/>
            </p:nvSpPr>
            <p:spPr>
              <a:xfrm flipH="1" rot="10800000">
                <a:off x="13316905" y="462042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93" name="Circle"/>
              <p:cNvSpPr/>
              <p:nvPr/>
            </p:nvSpPr>
            <p:spPr>
              <a:xfrm flipH="1" rot="10800000">
                <a:off x="13316905" y="462042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94" name="Circle"/>
              <p:cNvSpPr/>
              <p:nvPr/>
            </p:nvSpPr>
            <p:spPr>
              <a:xfrm flipH="1" rot="10800000">
                <a:off x="13189905" y="430292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95" name="Circle"/>
              <p:cNvSpPr/>
              <p:nvPr/>
            </p:nvSpPr>
            <p:spPr>
              <a:xfrm flipH="1" rot="10800000">
                <a:off x="13380405" y="474742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96" name="Circle"/>
              <p:cNvSpPr/>
              <p:nvPr/>
            </p:nvSpPr>
            <p:spPr>
              <a:xfrm flipH="1" rot="10800000">
                <a:off x="13634407" y="4620428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97" name="Circle"/>
              <p:cNvSpPr/>
              <p:nvPr/>
            </p:nvSpPr>
            <p:spPr>
              <a:xfrm flipH="1" rot="10800000">
                <a:off x="13062905" y="4516837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98" name="Circle"/>
              <p:cNvSpPr/>
              <p:nvPr/>
            </p:nvSpPr>
            <p:spPr>
              <a:xfrm flipH="1" rot="10800000">
                <a:off x="13062905" y="4695633"/>
                <a:ext cx="127005" cy="127005"/>
              </a:xfrm>
              <a:prstGeom prst="ellipse">
                <a:avLst/>
              </a:prstGeom>
              <a:solidFill>
                <a:srgbClr val="5E5E5E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699" name="Rectangle"/>
              <p:cNvSpPr/>
              <p:nvPr/>
            </p:nvSpPr>
            <p:spPr>
              <a:xfrm>
                <a:off x="14158275" y="3908035"/>
                <a:ext cx="2699675" cy="1488294"/>
              </a:xfrm>
              <a:prstGeom prst="rect">
                <a:avLst/>
              </a:prstGeom>
              <a:noFill/>
              <a:ln w="1016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pic>
            <p:nvPicPr>
              <p:cNvPr id="700" name="icons8-vacuum-cleaner-64.png" descr="icons8-vacuum-cleaner-64.pn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14436552" y="4263617"/>
                <a:ext cx="812803" cy="81280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701" name="Rectangle"/>
              <p:cNvSpPr/>
              <p:nvPr/>
            </p:nvSpPr>
            <p:spPr>
              <a:xfrm>
                <a:off x="11401835" y="5835793"/>
                <a:ext cx="2699675" cy="1488294"/>
              </a:xfrm>
              <a:prstGeom prst="rect">
                <a:avLst/>
              </a:prstGeom>
              <a:noFill/>
              <a:ln w="1016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702" name="Rectangle"/>
              <p:cNvSpPr/>
              <p:nvPr/>
            </p:nvSpPr>
            <p:spPr>
              <a:xfrm>
                <a:off x="14167192" y="5835793"/>
                <a:ext cx="2699675" cy="1488294"/>
              </a:xfrm>
              <a:prstGeom prst="rect">
                <a:avLst/>
              </a:prstGeom>
              <a:noFill/>
              <a:ln w="1016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pic>
            <p:nvPicPr>
              <p:cNvPr id="703" name="icons8-vacuum-cleaner-64.png" descr="icons8-vacuum-cleaner-64.png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14436552" y="6200292"/>
                <a:ext cx="812803" cy="812803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704" name="Equation"/>
              <p:cNvSpPr txBox="1"/>
              <p:nvPr/>
            </p:nvSpPr>
            <p:spPr>
              <a:xfrm>
                <a:off x="5161027" y="1091676"/>
                <a:ext cx="1451113" cy="36760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1,1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left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  <p:sp>
            <p:nvSpPr>
              <p:cNvPr id="705" name="Equation"/>
              <p:cNvSpPr txBox="1"/>
              <p:nvPr/>
            </p:nvSpPr>
            <p:spPr>
              <a:xfrm>
                <a:off x="5161027" y="3043499"/>
                <a:ext cx="1451113" cy="36760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0,1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left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  <p:sp>
            <p:nvSpPr>
              <p:cNvPr id="706" name="Equation"/>
              <p:cNvSpPr txBox="1"/>
              <p:nvPr/>
            </p:nvSpPr>
            <p:spPr>
              <a:xfrm>
                <a:off x="5161027" y="4911538"/>
                <a:ext cx="1451113" cy="36760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1,0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left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  <p:sp>
            <p:nvSpPr>
              <p:cNvPr id="707" name="Equation"/>
              <p:cNvSpPr txBox="1"/>
              <p:nvPr/>
            </p:nvSpPr>
            <p:spPr>
              <a:xfrm>
                <a:off x="5161027" y="6855776"/>
                <a:ext cx="1451113" cy="36760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0,0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left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  <p:sp>
            <p:nvSpPr>
              <p:cNvPr id="708" name="Equation"/>
              <p:cNvSpPr txBox="1"/>
              <p:nvPr/>
            </p:nvSpPr>
            <p:spPr>
              <a:xfrm>
                <a:off x="11487351" y="1127607"/>
                <a:ext cx="1699557" cy="3823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1,1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right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  <p:sp>
            <p:nvSpPr>
              <p:cNvPr id="709" name="Equation"/>
              <p:cNvSpPr txBox="1"/>
              <p:nvPr/>
            </p:nvSpPr>
            <p:spPr>
              <a:xfrm>
                <a:off x="11487351" y="3038622"/>
                <a:ext cx="1699557" cy="3823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0,1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right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  <p:sp>
            <p:nvSpPr>
              <p:cNvPr id="710" name="Equation"/>
              <p:cNvSpPr txBox="1"/>
              <p:nvPr/>
            </p:nvSpPr>
            <p:spPr>
              <a:xfrm>
                <a:off x="11487351" y="4967215"/>
                <a:ext cx="1699557" cy="3823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1,0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right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  <p:sp>
            <p:nvSpPr>
              <p:cNvPr id="711" name="Equation"/>
              <p:cNvSpPr txBox="1"/>
              <p:nvPr/>
            </p:nvSpPr>
            <p:spPr>
              <a:xfrm>
                <a:off x="11487351" y="6895807"/>
                <a:ext cx="1699557" cy="3823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algn="l" defTabSz="914400" latinLnBrk="1">
                  <a:defRPr sz="1800">
                    <a:solidFill>
                      <a:srgbClr val="000000"/>
                    </a:solidFill>
                  </a:defRPr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0,0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right</m:t>
                      </m:r>
                      <m:r>
                        <a:rPr xmlns:a="http://schemas.openxmlformats.org/drawingml/2006/main" sz="3200" i="1">
                          <a:solidFill>
                            <a:srgbClr val="5E5E5E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sz="3200">
                  <a:solidFill>
                    <a:srgbClr val="5E5E5E"/>
                  </a:solidFill>
                </a:endParaRPr>
              </a:p>
            </p:txBody>
          </p:sp>
          <p:sp>
            <p:nvSpPr>
              <p:cNvPr id="712" name="Line"/>
              <p:cNvSpPr/>
              <p:nvPr/>
            </p:nvSpPr>
            <p:spPr>
              <a:xfrm>
                <a:off x="7769787" y="746195"/>
                <a:ext cx="3618949" cy="3"/>
              </a:xfrm>
              <a:prstGeom prst="line">
                <a:avLst/>
              </a:prstGeom>
              <a:noFill/>
              <a:ln w="76200" cap="flat">
                <a:solidFill>
                  <a:srgbClr val="004D80"/>
                </a:solidFill>
                <a:prstDash val="solid"/>
                <a:miter lim="400000"/>
                <a:headEnd type="triangle" w="med" len="med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13" name="move"/>
              <p:cNvSpPr txBox="1"/>
              <p:nvPr/>
            </p:nvSpPr>
            <p:spPr>
              <a:xfrm>
                <a:off x="8961335" y="0"/>
                <a:ext cx="1156943" cy="61409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5" tIns="71435" rIns="71435" bIns="71435" numCol="1" anchor="ctr">
                <a:spAutoFit/>
              </a:bodyPr>
              <a:lstStyle>
                <a:lvl1pPr>
                  <a:defRPr>
                    <a:solidFill>
                      <a:srgbClr val="004D80"/>
                    </a:solidFill>
                  </a:defRPr>
                </a:lvl1pPr>
              </a:lstStyle>
              <a:p>
                <a:pPr/>
                <a:r>
                  <a:t>move</a:t>
                </a:r>
              </a:p>
            </p:txBody>
          </p:sp>
          <p:sp>
            <p:nvSpPr>
              <p:cNvPr id="714" name="Line"/>
              <p:cNvSpPr/>
              <p:nvPr/>
            </p:nvSpPr>
            <p:spPr>
              <a:xfrm>
                <a:off x="7769787" y="2726475"/>
                <a:ext cx="3618949" cy="3"/>
              </a:xfrm>
              <a:prstGeom prst="line">
                <a:avLst/>
              </a:prstGeom>
              <a:noFill/>
              <a:ln w="76200" cap="flat">
                <a:solidFill>
                  <a:srgbClr val="004D80"/>
                </a:solidFill>
                <a:prstDash val="solid"/>
                <a:miter lim="400000"/>
                <a:headEnd type="triangle" w="med" len="med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15" name="move"/>
              <p:cNvSpPr txBox="1"/>
              <p:nvPr/>
            </p:nvSpPr>
            <p:spPr>
              <a:xfrm>
                <a:off x="8961335" y="1980279"/>
                <a:ext cx="1156943" cy="6140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5" tIns="71435" rIns="71435" bIns="71435" numCol="1" anchor="ctr">
                <a:spAutoFit/>
              </a:bodyPr>
              <a:lstStyle>
                <a:lvl1pPr>
                  <a:defRPr>
                    <a:solidFill>
                      <a:srgbClr val="004D80"/>
                    </a:solidFill>
                  </a:defRPr>
                </a:lvl1pPr>
              </a:lstStyle>
              <a:p>
                <a:pPr/>
                <a:r>
                  <a:t>move</a:t>
                </a:r>
              </a:p>
            </p:txBody>
          </p:sp>
          <p:sp>
            <p:nvSpPr>
              <p:cNvPr id="716" name="Line"/>
              <p:cNvSpPr/>
              <p:nvPr/>
            </p:nvSpPr>
            <p:spPr>
              <a:xfrm>
                <a:off x="7730333" y="4706754"/>
                <a:ext cx="3618949" cy="3"/>
              </a:xfrm>
              <a:prstGeom prst="line">
                <a:avLst/>
              </a:prstGeom>
              <a:noFill/>
              <a:ln w="76200" cap="flat">
                <a:solidFill>
                  <a:srgbClr val="004D80"/>
                </a:solidFill>
                <a:prstDash val="solid"/>
                <a:miter lim="400000"/>
                <a:headEnd type="triangle" w="med" len="med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17" name="move"/>
              <p:cNvSpPr txBox="1"/>
              <p:nvPr/>
            </p:nvSpPr>
            <p:spPr>
              <a:xfrm>
                <a:off x="8921881" y="3960559"/>
                <a:ext cx="1156943" cy="6140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5" tIns="71435" rIns="71435" bIns="71435" numCol="1" anchor="ctr">
                <a:spAutoFit/>
              </a:bodyPr>
              <a:lstStyle>
                <a:lvl1pPr>
                  <a:defRPr>
                    <a:solidFill>
                      <a:srgbClr val="004D80"/>
                    </a:solidFill>
                  </a:defRPr>
                </a:lvl1pPr>
              </a:lstStyle>
              <a:p>
                <a:pPr/>
                <a:r>
                  <a:t>move</a:t>
                </a:r>
              </a:p>
            </p:txBody>
          </p:sp>
          <p:sp>
            <p:nvSpPr>
              <p:cNvPr id="718" name="Line"/>
              <p:cNvSpPr/>
              <p:nvPr/>
            </p:nvSpPr>
            <p:spPr>
              <a:xfrm>
                <a:off x="7769787" y="6581988"/>
                <a:ext cx="3618949" cy="3"/>
              </a:xfrm>
              <a:prstGeom prst="line">
                <a:avLst/>
              </a:prstGeom>
              <a:noFill/>
              <a:ln w="76200" cap="flat">
                <a:solidFill>
                  <a:srgbClr val="004D80"/>
                </a:solidFill>
                <a:prstDash val="solid"/>
                <a:miter lim="400000"/>
                <a:headEnd type="triangle" w="med" len="med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19" name="move"/>
              <p:cNvSpPr txBox="1"/>
              <p:nvPr/>
            </p:nvSpPr>
            <p:spPr>
              <a:xfrm>
                <a:off x="8961335" y="5835793"/>
                <a:ext cx="1156943" cy="6140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5" tIns="71435" rIns="71435" bIns="71435" numCol="1" anchor="ctr">
                <a:spAutoFit/>
              </a:bodyPr>
              <a:lstStyle>
                <a:lvl1pPr>
                  <a:defRPr>
                    <a:solidFill>
                      <a:srgbClr val="004D80"/>
                    </a:solidFill>
                  </a:defRPr>
                </a:lvl1pPr>
              </a:lstStyle>
              <a:p>
                <a:pPr/>
                <a:r>
                  <a:t>move</a:t>
                </a:r>
              </a:p>
            </p:txBody>
          </p:sp>
          <p:sp>
            <p:nvSpPr>
              <p:cNvPr id="720" name="Line"/>
              <p:cNvSpPr/>
              <p:nvPr/>
            </p:nvSpPr>
            <p:spPr>
              <a:xfrm rot="18900000">
                <a:off x="691034" y="759120"/>
                <a:ext cx="2127211" cy="21202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308" h="19248" fill="norm" stroke="1" extrusionOk="0">
                    <a:moveTo>
                      <a:pt x="7004" y="19248"/>
                    </a:moveTo>
                    <a:cubicBezTo>
                      <a:pt x="109" y="17188"/>
                      <a:pt x="-2292" y="8648"/>
                      <a:pt x="2519" y="3295"/>
                    </a:cubicBezTo>
                    <a:cubicBezTo>
                      <a:pt x="7595" y="-2352"/>
                      <a:pt x="16871" y="-444"/>
                      <a:pt x="19308" y="6748"/>
                    </a:cubicBezTo>
                  </a:path>
                </a:pathLst>
              </a:custGeom>
              <a:noFill/>
              <a:ln w="76200" cap="flat">
                <a:solidFill>
                  <a:srgbClr val="004D8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721" name="Line"/>
              <p:cNvSpPr/>
              <p:nvPr/>
            </p:nvSpPr>
            <p:spPr>
              <a:xfrm rot="18900000">
                <a:off x="15646079" y="982567"/>
                <a:ext cx="3502016" cy="346521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241" h="19902" fill="norm" stroke="1" extrusionOk="0">
                    <a:moveTo>
                      <a:pt x="16042" y="0"/>
                    </a:moveTo>
                    <a:cubicBezTo>
                      <a:pt x="20639" y="3631"/>
                      <a:pt x="21600" y="10189"/>
                      <a:pt x="18236" y="14972"/>
                    </a:cubicBezTo>
                    <a:cubicBezTo>
                      <a:pt x="13924" y="21104"/>
                      <a:pt x="4972" y="21600"/>
                      <a:pt x="0" y="15984"/>
                    </a:cubicBezTo>
                  </a:path>
                </a:pathLst>
              </a:custGeom>
              <a:noFill/>
              <a:ln w="76200" cap="flat">
                <a:solidFill>
                  <a:srgbClr val="004D8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722" name="Line"/>
              <p:cNvSpPr/>
              <p:nvPr/>
            </p:nvSpPr>
            <p:spPr>
              <a:xfrm rot="18900000">
                <a:off x="15646079" y="2909204"/>
                <a:ext cx="3502016" cy="34652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241" h="19902" fill="norm" stroke="1" extrusionOk="0">
                    <a:moveTo>
                      <a:pt x="16042" y="0"/>
                    </a:moveTo>
                    <a:cubicBezTo>
                      <a:pt x="20639" y="3631"/>
                      <a:pt x="21600" y="10189"/>
                      <a:pt x="18236" y="14972"/>
                    </a:cubicBezTo>
                    <a:cubicBezTo>
                      <a:pt x="13924" y="21104"/>
                      <a:pt x="4972" y="21600"/>
                      <a:pt x="0" y="15984"/>
                    </a:cubicBezTo>
                  </a:path>
                </a:pathLst>
              </a:custGeom>
              <a:noFill/>
              <a:ln w="76200" cap="flat">
                <a:solidFill>
                  <a:srgbClr val="004D8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723" name="Line"/>
              <p:cNvSpPr/>
              <p:nvPr/>
            </p:nvSpPr>
            <p:spPr>
              <a:xfrm rot="18900000">
                <a:off x="691034" y="4546674"/>
                <a:ext cx="2127211" cy="21202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9308" h="19248" fill="norm" stroke="1" extrusionOk="0">
                    <a:moveTo>
                      <a:pt x="7004" y="19248"/>
                    </a:moveTo>
                    <a:cubicBezTo>
                      <a:pt x="109" y="17188"/>
                      <a:pt x="-2292" y="8648"/>
                      <a:pt x="2519" y="3295"/>
                    </a:cubicBezTo>
                    <a:cubicBezTo>
                      <a:pt x="7595" y="-2352"/>
                      <a:pt x="16871" y="-444"/>
                      <a:pt x="19308" y="6748"/>
                    </a:cubicBezTo>
                  </a:path>
                </a:pathLst>
              </a:custGeom>
              <a:noFill/>
              <a:ln w="76200" cap="flat">
                <a:solidFill>
                  <a:srgbClr val="004D8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724" name="clean"/>
              <p:cNvSpPr txBox="1"/>
              <p:nvPr/>
            </p:nvSpPr>
            <p:spPr>
              <a:xfrm>
                <a:off x="483561" y="186040"/>
                <a:ext cx="1126462" cy="61409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5" tIns="71435" rIns="71435" bIns="71435" numCol="1" anchor="ctr">
                <a:spAutoFit/>
              </a:bodyPr>
              <a:lstStyle>
                <a:lvl1pPr>
                  <a:defRPr>
                    <a:solidFill>
                      <a:srgbClr val="004D80"/>
                    </a:solidFill>
                  </a:defRPr>
                </a:lvl1pPr>
              </a:lstStyle>
              <a:p>
                <a:pPr/>
                <a:r>
                  <a:t>clean</a:t>
                </a:r>
              </a:p>
            </p:txBody>
          </p:sp>
          <p:sp>
            <p:nvSpPr>
              <p:cNvPr id="725" name="clean"/>
              <p:cNvSpPr txBox="1"/>
              <p:nvPr/>
            </p:nvSpPr>
            <p:spPr>
              <a:xfrm>
                <a:off x="-2" y="4336215"/>
                <a:ext cx="1126462" cy="6140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5" tIns="71435" rIns="71435" bIns="71435" numCol="1" anchor="ctr">
                <a:spAutoFit/>
              </a:bodyPr>
              <a:lstStyle>
                <a:lvl1pPr>
                  <a:defRPr>
                    <a:solidFill>
                      <a:srgbClr val="004D80"/>
                    </a:solidFill>
                  </a:defRPr>
                </a:lvl1pPr>
              </a:lstStyle>
              <a:p>
                <a:pPr/>
                <a:r>
                  <a:t>clean</a:t>
                </a:r>
              </a:p>
            </p:txBody>
          </p:sp>
          <p:sp>
            <p:nvSpPr>
              <p:cNvPr id="726" name="Line"/>
              <p:cNvSpPr/>
              <p:nvPr/>
            </p:nvSpPr>
            <p:spPr>
              <a:xfrm rot="18900000">
                <a:off x="1709444" y="1801665"/>
                <a:ext cx="634820" cy="6324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7100" h="18835" fill="norm" stroke="1" extrusionOk="0">
                    <a:moveTo>
                      <a:pt x="16578" y="12608"/>
                    </a:moveTo>
                    <a:cubicBezTo>
                      <a:pt x="19168" y="4631"/>
                      <a:pt x="11639" y="-2765"/>
                      <a:pt x="4779" y="1019"/>
                    </a:cubicBezTo>
                    <a:cubicBezTo>
                      <a:pt x="-2432" y="4997"/>
                      <a:pt x="-1213" y="16763"/>
                      <a:pt x="6625" y="18835"/>
                    </a:cubicBezTo>
                  </a:path>
                </a:pathLst>
              </a:custGeom>
              <a:noFill/>
              <a:ln w="76200" cap="flat">
                <a:solidFill>
                  <a:srgbClr val="004D8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727" name="clean"/>
              <p:cNvSpPr txBox="1"/>
              <p:nvPr/>
            </p:nvSpPr>
            <p:spPr>
              <a:xfrm>
                <a:off x="919673" y="1324676"/>
                <a:ext cx="1126462" cy="6140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5" tIns="71435" rIns="71435" bIns="71435" numCol="1" anchor="ctr">
                <a:spAutoFit/>
              </a:bodyPr>
              <a:lstStyle>
                <a:lvl1pPr>
                  <a:defRPr>
                    <a:solidFill>
                      <a:srgbClr val="004D80"/>
                    </a:solidFill>
                  </a:defRPr>
                </a:lvl1pPr>
              </a:lstStyle>
              <a:p>
                <a:pPr/>
                <a:r>
                  <a:t>clean</a:t>
                </a:r>
              </a:p>
            </p:txBody>
          </p:sp>
          <p:sp>
            <p:nvSpPr>
              <p:cNvPr id="728" name="Line"/>
              <p:cNvSpPr/>
              <p:nvPr/>
            </p:nvSpPr>
            <p:spPr>
              <a:xfrm rot="18900000">
                <a:off x="1760244" y="5648260"/>
                <a:ext cx="634820" cy="6324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7100" h="18835" fill="norm" stroke="1" extrusionOk="0">
                    <a:moveTo>
                      <a:pt x="16578" y="12608"/>
                    </a:moveTo>
                    <a:cubicBezTo>
                      <a:pt x="19168" y="4631"/>
                      <a:pt x="11639" y="-2765"/>
                      <a:pt x="4779" y="1019"/>
                    </a:cubicBezTo>
                    <a:cubicBezTo>
                      <a:pt x="-2432" y="4997"/>
                      <a:pt x="-1213" y="16763"/>
                      <a:pt x="6625" y="18835"/>
                    </a:cubicBezTo>
                  </a:path>
                </a:pathLst>
              </a:custGeom>
              <a:noFill/>
              <a:ln w="76200" cap="flat">
                <a:solidFill>
                  <a:srgbClr val="004D8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729" name="clean"/>
              <p:cNvSpPr txBox="1"/>
              <p:nvPr/>
            </p:nvSpPr>
            <p:spPr>
              <a:xfrm>
                <a:off x="919673" y="5180190"/>
                <a:ext cx="1126462" cy="61409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5" tIns="71435" rIns="71435" bIns="71435" numCol="1" anchor="ctr">
                <a:spAutoFit/>
              </a:bodyPr>
              <a:lstStyle>
                <a:lvl1pPr>
                  <a:defRPr>
                    <a:solidFill>
                      <a:srgbClr val="004D80"/>
                    </a:solidFill>
                  </a:defRPr>
                </a:lvl1pPr>
              </a:lstStyle>
              <a:p>
                <a:pPr/>
                <a:r>
                  <a:t>clean</a:t>
                </a:r>
              </a:p>
            </p:txBody>
          </p:sp>
          <p:sp>
            <p:nvSpPr>
              <p:cNvPr id="730" name="Line"/>
              <p:cNvSpPr/>
              <p:nvPr/>
            </p:nvSpPr>
            <p:spPr>
              <a:xfrm flipH="1" rot="2400000">
                <a:off x="16759686" y="5641598"/>
                <a:ext cx="634820" cy="6324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7100" h="18835" fill="norm" stroke="1" extrusionOk="0">
                    <a:moveTo>
                      <a:pt x="16578" y="12608"/>
                    </a:moveTo>
                    <a:cubicBezTo>
                      <a:pt x="19168" y="4631"/>
                      <a:pt x="11639" y="-2765"/>
                      <a:pt x="4779" y="1019"/>
                    </a:cubicBezTo>
                    <a:cubicBezTo>
                      <a:pt x="-2432" y="4997"/>
                      <a:pt x="-1213" y="16763"/>
                      <a:pt x="6625" y="18835"/>
                    </a:cubicBezTo>
                  </a:path>
                </a:pathLst>
              </a:custGeom>
              <a:noFill/>
              <a:ln w="76200" cap="flat">
                <a:solidFill>
                  <a:srgbClr val="004D8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731" name="Line"/>
              <p:cNvSpPr/>
              <p:nvPr/>
            </p:nvSpPr>
            <p:spPr>
              <a:xfrm flipH="1" rot="2400000">
                <a:off x="16759686" y="3731677"/>
                <a:ext cx="634820" cy="6324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17100" h="18835" fill="norm" stroke="1" extrusionOk="0">
                    <a:moveTo>
                      <a:pt x="16578" y="12608"/>
                    </a:moveTo>
                    <a:cubicBezTo>
                      <a:pt x="19168" y="4631"/>
                      <a:pt x="11639" y="-2765"/>
                      <a:pt x="4779" y="1019"/>
                    </a:cubicBezTo>
                    <a:cubicBezTo>
                      <a:pt x="-2432" y="4997"/>
                      <a:pt x="-1213" y="16763"/>
                      <a:pt x="6625" y="18835"/>
                    </a:cubicBezTo>
                  </a:path>
                </a:pathLst>
              </a:custGeom>
              <a:noFill/>
              <a:ln w="76200" cap="flat">
                <a:solidFill>
                  <a:srgbClr val="004D80"/>
                </a:solidFill>
                <a:prstDash val="solid"/>
                <a:miter lim="400000"/>
                <a:headEnd type="triangle" w="med" len="med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732" name="clean"/>
              <p:cNvSpPr txBox="1"/>
              <p:nvPr/>
            </p:nvSpPr>
            <p:spPr>
              <a:xfrm>
                <a:off x="17282028" y="186040"/>
                <a:ext cx="1126462" cy="61409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5" tIns="71435" rIns="71435" bIns="71435" numCol="1" anchor="ctr">
                <a:spAutoFit/>
              </a:bodyPr>
              <a:lstStyle>
                <a:lvl1pPr>
                  <a:defRPr>
                    <a:solidFill>
                      <a:srgbClr val="004D80"/>
                    </a:solidFill>
                  </a:defRPr>
                </a:lvl1pPr>
              </a:lstStyle>
              <a:p>
                <a:pPr/>
                <a:r>
                  <a:t>clean</a:t>
                </a:r>
              </a:p>
            </p:txBody>
          </p:sp>
          <p:sp>
            <p:nvSpPr>
              <p:cNvPr id="733" name="clean"/>
              <p:cNvSpPr txBox="1"/>
              <p:nvPr/>
            </p:nvSpPr>
            <p:spPr>
              <a:xfrm>
                <a:off x="17282028" y="3388350"/>
                <a:ext cx="1126462" cy="6140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5" tIns="71435" rIns="71435" bIns="71435" numCol="1" anchor="ctr">
                <a:spAutoFit/>
              </a:bodyPr>
              <a:lstStyle>
                <a:lvl1pPr>
                  <a:defRPr>
                    <a:solidFill>
                      <a:srgbClr val="004D80"/>
                    </a:solidFill>
                  </a:defRPr>
                </a:lvl1pPr>
              </a:lstStyle>
              <a:p>
                <a:pPr/>
                <a:r>
                  <a:t>clean</a:t>
                </a:r>
              </a:p>
            </p:txBody>
          </p:sp>
          <p:sp>
            <p:nvSpPr>
              <p:cNvPr id="734" name="clean"/>
              <p:cNvSpPr txBox="1"/>
              <p:nvPr/>
            </p:nvSpPr>
            <p:spPr>
              <a:xfrm>
                <a:off x="17282028" y="1980279"/>
                <a:ext cx="1126462" cy="6140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5" tIns="71435" rIns="71435" bIns="71435" numCol="1" anchor="ctr">
                <a:spAutoFit/>
              </a:bodyPr>
              <a:lstStyle>
                <a:lvl1pPr>
                  <a:defRPr>
                    <a:solidFill>
                      <a:srgbClr val="004D80"/>
                    </a:solidFill>
                  </a:defRPr>
                </a:lvl1pPr>
              </a:lstStyle>
              <a:p>
                <a:pPr/>
                <a:r>
                  <a:t>clean</a:t>
                </a:r>
              </a:p>
            </p:txBody>
          </p:sp>
          <p:sp>
            <p:nvSpPr>
              <p:cNvPr id="735" name="clean"/>
              <p:cNvSpPr txBox="1"/>
              <p:nvPr/>
            </p:nvSpPr>
            <p:spPr>
              <a:xfrm>
                <a:off x="17282028" y="5338031"/>
                <a:ext cx="1126462" cy="61409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5" tIns="71435" rIns="71435" bIns="71435" numCol="1" anchor="ctr">
                <a:spAutoFit/>
              </a:bodyPr>
              <a:lstStyle>
                <a:lvl1pPr>
                  <a:defRPr>
                    <a:solidFill>
                      <a:srgbClr val="004D80"/>
                    </a:solidFill>
                  </a:defRPr>
                </a:lvl1pPr>
              </a:lstStyle>
              <a:p>
                <a:pPr/>
                <a:r>
                  <a:t>clean</a:t>
                </a:r>
              </a:p>
            </p:txBody>
          </p:sp>
        </p:grpSp>
        <p:grpSp>
          <p:nvGrpSpPr>
            <p:cNvPr id="739" name="Caption"/>
            <p:cNvGrpSpPr/>
            <p:nvPr/>
          </p:nvGrpSpPr>
          <p:grpSpPr>
            <a:xfrm>
              <a:off x="-1" y="7476481"/>
              <a:ext cx="19914235" cy="721695"/>
              <a:chOff x="0" y="0"/>
              <a:chExt cx="19914234" cy="721694"/>
            </a:xfrm>
          </p:grpSpPr>
          <p:sp>
            <p:nvSpPr>
              <p:cNvPr id="737" name="Rectangle"/>
              <p:cNvSpPr/>
              <p:nvPr/>
            </p:nvSpPr>
            <p:spPr>
              <a:xfrm>
                <a:off x="0" y="-1"/>
                <a:ext cx="19914233" cy="721695"/>
              </a:xfrm>
              <a:prstGeom prst="roundRect">
                <a:avLst>
                  <a:gd name="adj" fmla="val 0"/>
                </a:avLst>
              </a:prstGeom>
              <a:solidFill>
                <a:srgbClr val="000000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t">
                <a:noAutofit/>
              </a:bodyPr>
              <a:lstStyle/>
              <a:p>
                <a:pPr algn="l">
                  <a:defRPr b="1" sz="600">
                    <a:solidFill>
                      <a:srgbClr val="D6D5D5"/>
                    </a:solidFill>
                  </a:defRPr>
                </a:pPr>
              </a:p>
            </p:txBody>
          </p:sp>
          <p:sp>
            <p:nvSpPr>
              <p:cNvPr id="738" name="A visual description of eight possible states.…"/>
              <p:cNvSpPr txBox="1"/>
              <p:nvPr/>
            </p:nvSpPr>
            <p:spPr>
              <a:xfrm>
                <a:off x="-1" y="-1"/>
                <a:ext cx="19914235" cy="7216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t">
                <a:spAutoFit/>
              </a:bodyPr>
              <a:lstStyle/>
              <a:p>
                <a:pPr algn="l">
                  <a:defRPr b="1" sz="600">
                    <a:solidFill>
                      <a:srgbClr val="D6D5D5"/>
                    </a:solidFill>
                  </a:defRPr>
                </a:pPr>
                <a:r>
                  <a:t>A visual description of eight possible states.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</a:defRPr>
                </a:pPr>
                <a:r>
                  <a:t>There are two rooms; each can be either dirty or clean, and the robot can be in either the left or the right room.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</a:defRPr>
                </a:pPr>
                <a:r>
                  <a:t>The state with both rooms clean and robot in left room, and both rooms clean and robot in right room, are each outlined in red.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</a:defRPr>
                </a:pPr>
                <a:r>
                  <a:t>Each state has two outgoing edges, one labeled "clean" and one labeled "move".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</a:defRPr>
                </a:pPr>
                <a:r>
                  <a:t>From a state where the robot is in a dirty room, the "clean" edge points to a state that is identical except that the room is now clean.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</a:defRPr>
                </a:pPr>
                <a:r>
                  <a:t>From a state where the robot is in a clean room, the "clean" edge points back to the same state.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</a:defRPr>
                </a:pPr>
                <a:r>
                  <a:t>Each state has a "move" edge that points to a state that is identical except that the robot is in the opposite room.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VacuumBot: Search Graph"/>
          <p:cNvSpPr txBox="1"/>
          <p:nvPr>
            <p:ph type="title"/>
          </p:nvPr>
        </p:nvSpPr>
        <p:spPr>
          <a:xfrm>
            <a:off x="2667000" y="357185"/>
            <a:ext cx="19050000" cy="3036099"/>
          </a:xfrm>
          <a:prstGeom prst="rect">
            <a:avLst/>
          </a:prstGeom>
        </p:spPr>
        <p:txBody>
          <a:bodyPr/>
          <a:lstStyle/>
          <a:p>
            <a:pPr/>
            <a:r>
              <a:t>VacuumBot: Search Graph</a:t>
            </a:r>
          </a:p>
        </p:txBody>
      </p:sp>
      <p:sp>
        <p:nvSpPr>
          <p:cNvPr id="743" name="Double-click to edit"/>
          <p:cNvSpPr txBox="1"/>
          <p:nvPr>
            <p:ph type="body" idx="1"/>
          </p:nvPr>
        </p:nvSpPr>
        <p:spPr>
          <a:xfrm>
            <a:off x="2667000" y="3643312"/>
            <a:ext cx="19050000" cy="884039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39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V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0,0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0,1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1,0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1,1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0,0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0,1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1,0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1,1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m:rPr>
                      <m:sty m:val="p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</m:oMath>
              </m:oMathPara>
            </a14:m>
            <a:endParaRPr sz="3800"/>
          </a:p>
          <a:p>
            <a:pPr marL="0" indent="0">
              <a:spcBef>
                <a:spcPts val="2600"/>
              </a:spcBef>
              <a:buSzTx/>
              <a:buNone/>
              <a:defRPr sz="52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⟨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y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a:rPr xmlns:a="http://schemas.openxmlformats.org/drawingml/2006/main" sz="5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p>
                      <m:r>
                        <a:rPr xmlns:a="http://schemas.openxmlformats.org/drawingml/2006/main" sz="5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p>
                    <m:e>
                      <m:r>
                        <a:rPr xmlns:a="http://schemas.openxmlformats.org/drawingml/2006/main" sz="5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p>
                      <m:r>
                        <a:rPr xmlns:a="http://schemas.openxmlformats.org/drawingml/2006/main" sz="5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p>
                    <m:e>
                      <m:r>
                        <a:rPr xmlns:a="http://schemas.openxmlformats.org/drawingml/2006/main" sz="5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</m:e>
                    <m:sup>
                      <m:r>
                        <a:rPr xmlns:a="http://schemas.openxmlformats.org/drawingml/2006/main" sz="5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⟩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∣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a:rPr xmlns:a="http://schemas.openxmlformats.org/drawingml/2006/main" sz="5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p>
                      <m:r>
                        <a:rPr xmlns:a="http://schemas.openxmlformats.org/drawingml/2006/main" sz="5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p>
                    <m:e>
                      <m:r>
                        <a:rPr xmlns:a="http://schemas.openxmlformats.org/drawingml/2006/main" sz="5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p>
                      <m:r>
                        <a:rPr xmlns:a="http://schemas.openxmlformats.org/drawingml/2006/main" sz="5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p>
                    <m:e>
                      <m:r>
                        <a:rPr xmlns:a="http://schemas.openxmlformats.org/drawingml/2006/main" sz="5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</m:e>
                    <m:sup>
                      <m:r>
                        <a:rPr xmlns:a="http://schemas.openxmlformats.org/drawingml/2006/main" sz="5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y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∨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a:rPr xmlns:a="http://schemas.openxmlformats.org/drawingml/2006/main" sz="5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p>
                      <m:r>
                        <a:rPr xmlns:a="http://schemas.openxmlformats.org/drawingml/2006/main" sz="5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p>
                    <m:e>
                      <m:r>
                        <a:rPr xmlns:a="http://schemas.openxmlformats.org/drawingml/2006/main" sz="5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</m:e>
                    <m:sup>
                      <m:r>
                        <a:rPr xmlns:a="http://schemas.openxmlformats.org/drawingml/2006/main" sz="5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p>
                    <m:e>
                      <m:r>
                        <a:rPr xmlns:a="http://schemas.openxmlformats.org/drawingml/2006/main" sz="5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</m:e>
                    <m:sup>
                      <m:r>
                        <a:rPr xmlns:a="http://schemas.openxmlformats.org/drawingml/2006/main" sz="5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sup>
                  </m:sSup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y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52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</m:oMath>
              </m:oMathPara>
            </a14:m>
            <a:endParaRPr sz="4900"/>
          </a:p>
          <a:p>
            <a:pPr lvl="2" marL="0" indent="0">
              <a:spcBef>
                <a:spcPts val="2600"/>
              </a:spcBef>
              <a:buSzTx/>
              <a:buNone/>
            </a:pPr>
            <a:r>
              <a:t>       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m>
                  <m:mPr>
                    <m:ctrlP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baseJc m:val="center"/>
                    <m:plcHide m:val="on"/>
                    <m:mcs>
                      <m:mc>
                        <m:mcPr>
                          <m:count m:val="2"/>
                          <m:mcJc m:val="center"/>
                        </m:mcPr>
                      </m:mc>
                    </m:mcs>
                  </m:mPr>
                  <m:mr>
                    <m:e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0,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e>
                      <m:r>
                        <m:rPr>
                          <m:nor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if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e>
                  </m:mr>
                  <m:mr>
                    <m:e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0,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e>
                      <m:r>
                        <m:rPr>
                          <m:nor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if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e>
                  </m:mr>
                </m:m>
              </m:oMath>
            </a14:m>
            <a:endParaRPr sz="5000">
              <a:latin typeface="Times Roman"/>
              <a:ea typeface="Times Roman"/>
              <a:cs typeface="Times Roman"/>
              <a:sym typeface="Times Roman"/>
            </a:endParaRPr>
          </a:p>
          <a:p>
            <a:pPr lvl="2" marL="0" indent="0">
              <a:spcBef>
                <a:spcPts val="2600"/>
              </a:spcBef>
              <a:buSzTx/>
              <a:buNone/>
            </a:pPr>
            <a:r>
              <a:t>       </a:t>
            </a:r>
            <a14:m>
              <m:oMath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m>
                  <m:mPr>
                    <m:ctrlP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baseJc m:val="center"/>
                    <m:plcHide m:val="on"/>
                    <m:mcs>
                      <m:mc>
                        <m:mcPr>
                          <m:count m:val="2"/>
                          <m:mcJc m:val="center"/>
                        </m:mcPr>
                      </m:mc>
                    </m:mcs>
                  </m:mPr>
                  <m:mr>
                    <m:e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e>
                      <m:r>
                        <m:rPr>
                          <m:nor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if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e>
                  </m:mr>
                  <m:mr>
                    <m:e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e>
                    <m:e>
                      <m:r>
                        <m:rPr>
                          <m:nor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if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m:rPr>
                          <m:sty m:val="p"/>
                        </m:rP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e>
                  </m:mr>
                </m:m>
              </m:oMath>
            </a14:m>
            <a:endParaRPr sz="5000">
              <a:latin typeface="Times Roman"/>
              <a:ea typeface="Times Roman"/>
              <a:cs typeface="Times Roman"/>
              <a:sym typeface="Times Roman"/>
            </a:endParaRPr>
          </a:p>
          <a:p>
            <a:pPr lvl="2" marL="0" indent="0">
              <a:spcBef>
                <a:spcPts val="2600"/>
              </a:spcBef>
              <a:buSzTx/>
              <a:buNone/>
              <a:defRPr sz="53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Para>
                <m:oMathParaPr>
                  <m:jc m:val="left"/>
                </m:oMathParaPr>
                <m:oMath>
                  <m:r>
                    <m:rPr>
                      <m:sty m:val="p"/>
                    </m:rP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m:rPr>
                      <m:sty m:val="p"/>
                    </m:rP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o</m:t>
                  </m:r>
                  <m:r>
                    <m:rPr>
                      <m:sty m:val="p"/>
                    </m:rP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m:rPr>
                      <m:sty m:val="p"/>
                    </m:rP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y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p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∧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y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5000"/>
          </a:p>
          <a:p>
            <a:pPr lvl="2" marL="0" indent="0">
              <a:spcBef>
                <a:spcPts val="2600"/>
              </a:spcBef>
              <a:buSzTx/>
              <a:buNone/>
              <a:defRPr sz="53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Para>
                <m:oMathParaPr>
                  <m:jc m:val="left"/>
                </m:oMathParaPr>
                <m:oMath>
                  <m:r>
                    <m:rPr>
                      <m:sty m:val="p"/>
                    </m:rP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m:rPr>
                      <m:sty m:val="p"/>
                    </m:rP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o</m:t>
                  </m:r>
                  <m:r>
                    <m:rPr>
                      <m:sty m:val="p"/>
                    </m:rP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  <m:r>
                    <m:rPr>
                      <m:sty m:val="p"/>
                    </m:rP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v</m:t>
                      </m:r>
                    </m:e>
                    <m:sub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v</m:t>
                      </m:r>
                    </m:e>
                    <m:sub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  <a:endParaRPr sz="50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Double-click to edit"/>
          <p:cNvSpPr txBox="1"/>
          <p:nvPr>
            <p:ph type="title"/>
          </p:nvPr>
        </p:nvSpPr>
        <p:spPr>
          <a:xfrm>
            <a:off x="2667000" y="794740"/>
            <a:ext cx="19050000" cy="303609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1" name="Double-click to edit"/>
          <p:cNvSpPr txBox="1"/>
          <p:nvPr>
            <p:ph type="body" idx="1"/>
          </p:nvPr>
        </p:nvSpPr>
        <p:spPr>
          <a:xfrm>
            <a:off x="2667000" y="4080867"/>
            <a:ext cx="19050000" cy="8840391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pSp>
        <p:nvGrpSpPr>
          <p:cNvPr id="144" name="Definition:  A function   is a linear function of   if it can be written as"/>
          <p:cNvGrpSpPr/>
          <p:nvPr/>
        </p:nvGrpSpPr>
        <p:grpSpPr>
          <a:xfrm>
            <a:off x="3205891" y="9996668"/>
            <a:ext cx="18798795" cy="2086294"/>
            <a:chOff x="0" y="0"/>
            <a:chExt cx="18798793" cy="2086292"/>
          </a:xfrm>
        </p:grpSpPr>
        <p:sp>
          <p:nvSpPr>
            <p:cNvPr id="142" name="Rectangle"/>
            <p:cNvSpPr/>
            <p:nvPr/>
          </p:nvSpPr>
          <p:spPr>
            <a:xfrm>
              <a:off x="-1" y="32069"/>
              <a:ext cx="18798795" cy="2022155"/>
            </a:xfrm>
            <a:prstGeom prst="rect">
              <a:avLst/>
            </a:prstGeom>
            <a:solidFill>
              <a:srgbClr val="FAF7E9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71435" tIns="71435" rIns="71435" bIns="71435" numCol="1" anchor="ctr">
              <a:noAutofit/>
            </a:bodyPr>
            <a:lstStyle/>
            <a:p>
              <a:pPr algn="l">
                <a:spcBef>
                  <a:spcPts val="3600"/>
                </a:spcBef>
                <a:defRPr sz="44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143" name="Definition:  A function   is a linear function of   if it can be written as"/>
            <p:cNvSpPr txBox="1"/>
            <p:nvPr/>
          </p:nvSpPr>
          <p:spPr>
            <a:xfrm>
              <a:off x="6349" y="0"/>
              <a:ext cx="18786095" cy="20862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04800" tIns="304800" rIns="304800" bIns="304800" numCol="1" anchor="ctr">
              <a:spAutoFit/>
            </a:bodyPr>
            <a:lstStyle/>
            <a:p>
              <a:pPr algn="l">
                <a:spcBef>
                  <a:spcPts val="3600"/>
                </a:spcBef>
                <a:defRPr b="1" sz="4400">
                  <a:solidFill>
                    <a:srgbClr val="000000"/>
                  </a:solidFill>
                </a:defRPr>
              </a:pPr>
              <a:r>
                <a:t>Definition:</a:t>
              </a:r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</a:t>
              </a:r>
              <a:b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</a:br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A function </a:t>
              </a:r>
              <a14:m>
                <m:oMath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</m:oMath>
              </a14:m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is a </a:t>
              </a:r>
              <a:r>
                <a:rPr b="0">
                  <a:solidFill>
                    <a:srgbClr val="C82506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rPr>
                <a:t>linear function</a:t>
              </a:r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of </a:t>
              </a:r>
              <a14:m>
                <m:oMath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</m:oMath>
              </a14:m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if it can be written as </a:t>
              </a:r>
              <a14:m>
                <m:oMath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</m:e>
                    <m:sub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</m:e>
                    <m:sub>
                      <m:r>
                        <a:rPr xmlns:a="http://schemas.openxmlformats.org/drawingml/2006/main" sz="5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5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</m:oMath>
              </a14:m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</a:t>
              </a:r>
              <a:endParaRPr sz="5000"/>
            </a:p>
          </p:txBody>
        </p:sp>
      </p:grpSp>
      <p:sp>
        <p:nvSpPr>
          <p:cNvPr id="145" name="Questions:…"/>
          <p:cNvSpPr txBox="1"/>
          <p:nvPr/>
        </p:nvSpPr>
        <p:spPr>
          <a:xfrm>
            <a:off x="17460303" y="3102005"/>
            <a:ext cx="6534817" cy="7008337"/>
          </a:xfrm>
          <a:prstGeom prst="rect">
            <a:avLst/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03200" tIns="203200" rIns="203200" bIns="203200" anchor="ctr">
            <a:spAutoFit/>
          </a:bodyPr>
          <a:lstStyle/>
          <a:p>
            <a:pPr algn="l">
              <a:spcBef>
                <a:spcPts val="3600"/>
              </a:spcBef>
              <a:defRPr b="1" sz="4000">
                <a:solidFill>
                  <a:srgbClr val="000000"/>
                </a:solidFill>
              </a:defRPr>
            </a:pPr>
            <a:r>
              <a:t>Questions:</a:t>
            </a:r>
          </a:p>
          <a:p>
            <a:pPr marL="873125" indent="-873125" algn="l">
              <a:spcBef>
                <a:spcPts val="3600"/>
              </a:spcBef>
              <a:buSzPct val="100000"/>
              <a:buAutoNum type="arabicPeriod" startAt="1"/>
              <a:defRPr sz="40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If </a:t>
            </a:r>
            <a14:m>
              <m:oMath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</m:oMath>
            </a14:m>
            <a:r>
              <a:t> can be literally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any</a:t>
            </a:r>
            <a:r>
              <a:t> function, then what is the solution?</a:t>
            </a:r>
          </a:p>
          <a:p>
            <a:pPr lvl="1" marL="1000125" indent="-555625" algn="l">
              <a:spcBef>
                <a:spcPts val="1200"/>
              </a:spcBef>
              <a:buSzPct val="75000"/>
              <a:buChar char="•"/>
              <a:defRPr sz="40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Is that desirable?</a:t>
            </a:r>
          </a:p>
          <a:p>
            <a:pPr marL="793750" indent="-793750" algn="l">
              <a:spcBef>
                <a:spcPts val="1200"/>
              </a:spcBef>
              <a:buSzPct val="100000"/>
              <a:buAutoNum type="arabicPeriod" startAt="1"/>
              <a:defRPr sz="40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What could we do instead?</a:t>
            </a:r>
          </a:p>
          <a:p>
            <a:pPr marL="793750" indent="-793750" algn="l">
              <a:spcBef>
                <a:spcPts val="1200"/>
              </a:spcBef>
              <a:buSzPct val="100000"/>
              <a:buAutoNum type="arabicPeriod" startAt="1"/>
              <a:defRPr sz="40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Why are we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squaring</a:t>
            </a:r>
            <a:r>
              <a:t> the difference?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5" grpId="2"/>
      <p:bldP build="whole" bldLvl="1" animBg="1" rev="0" advAuto="0" spid="144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eneric Graph Search Algorithm"/>
          <p:cNvSpPr txBox="1"/>
          <p:nvPr>
            <p:ph type="title"/>
          </p:nvPr>
        </p:nvSpPr>
        <p:spPr>
          <a:xfrm>
            <a:off x="2667000" y="357185"/>
            <a:ext cx="19050000" cy="3036099"/>
          </a:xfrm>
          <a:prstGeom prst="rect">
            <a:avLst/>
          </a:prstGeom>
        </p:spPr>
        <p:txBody>
          <a:bodyPr/>
          <a:lstStyle>
            <a:lvl1pPr defTabSz="780454">
              <a:defRPr sz="10600"/>
            </a:lvl1pPr>
          </a:lstStyle>
          <a:p>
            <a:pPr/>
            <a:r>
              <a:t>Generic Graph Search Algorithm</a:t>
            </a:r>
          </a:p>
        </p:txBody>
      </p:sp>
      <p:sp>
        <p:nvSpPr>
          <p:cNvPr id="746" name="Given a graph, start nodes, and goal, incrementally explore paths from the start nodes…"/>
          <p:cNvSpPr txBox="1"/>
          <p:nvPr>
            <p:ph type="body" sz="half" idx="1"/>
          </p:nvPr>
        </p:nvSpPr>
        <p:spPr>
          <a:xfrm>
            <a:off x="1041255" y="3405120"/>
            <a:ext cx="13458130" cy="8840396"/>
          </a:xfrm>
          <a:prstGeom prst="rect">
            <a:avLst/>
          </a:prstGeom>
        </p:spPr>
        <p:txBody>
          <a:bodyPr/>
          <a:lstStyle/>
          <a:p>
            <a:pPr/>
            <a:r>
              <a:t>Given a graph, start nodes, and goal, incrementally explore paths from the start nodes</a:t>
            </a:r>
          </a:p>
          <a:p>
            <a:pPr/>
            <a:r>
              <a:t>Maintain a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frontier</a:t>
            </a:r>
            <a:r>
              <a:t> of </a:t>
            </a:r>
            <a:r>
              <a:rPr b="1">
                <a:latin typeface="+mj-lt"/>
                <a:ea typeface="+mj-ea"/>
                <a:cs typeface="+mj-cs"/>
                <a:sym typeface="Helvetica Neue"/>
              </a:rPr>
              <a:t>paths</a:t>
            </a:r>
            <a:r>
              <a:t> that have been explored</a:t>
            </a:r>
          </a:p>
          <a:p>
            <a:pPr/>
            <a:r>
              <a:t>As search proceeds, the frontier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expands</a:t>
            </a:r>
            <a:r>
              <a:t> into the unexplored nodes until a goal is encountered.</a:t>
            </a:r>
          </a:p>
          <a:p>
            <a:pPr/>
            <a:r>
              <a:t>The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way</a:t>
            </a:r>
            <a:r>
              <a:t> the frontier is expanded defines the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search strategy</a:t>
            </a:r>
          </a:p>
        </p:txBody>
      </p:sp>
      <p:pic>
        <p:nvPicPr>
          <p:cNvPr id="747" name="A graph depicting a generic search graph.A single green node is labelled &quot;start node&quot;, with edges to several black nodes labelled &quot;explored nodes&quot;.A set of nodes one edge from the explored nodes are red and labelled &quot;ends of paths on frontier&quot;.All nodes " descr="A graph depicting a generic search graph.A single green node is labelled &quot;start node&quot;, with edges to several black nodes labelled &quot;explored nodes&quot;.A set of nodes one edge from the explored nodes are red and labelled &quot;ends of paths on frontier&quot;.All nodes 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101320" y="3962898"/>
            <a:ext cx="8241425" cy="7724841"/>
          </a:xfrm>
          <a:prstGeom prst="rect">
            <a:avLst/>
          </a:prstGeom>
          <a:ln w="12700">
            <a:miter lim="400000"/>
          </a:ln>
        </p:spPr>
      </p:pic>
      <p:sp>
        <p:nvSpPr>
          <p:cNvPr id="748" name="https://artint.info/2e/html/ArtInt2e.Ch3.S4.html"/>
          <p:cNvSpPr txBox="1"/>
          <p:nvPr/>
        </p:nvSpPr>
        <p:spPr>
          <a:xfrm>
            <a:off x="16502391" y="11951420"/>
            <a:ext cx="5439281" cy="440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>
              <a:defRPr sz="2000"/>
            </a:lvl1pPr>
          </a:lstStyle>
          <a:p>
            <a:pPr/>
            <a:r>
              <a:t>https://artint.info/2e/html/ArtInt2e.Ch3.S4.html</a:t>
            </a:r>
          </a:p>
        </p:txBody>
      </p:sp>
      <p:sp>
        <p:nvSpPr>
          <p:cNvPr id="749" name="Rectangle"/>
          <p:cNvSpPr/>
          <p:nvPr/>
        </p:nvSpPr>
        <p:spPr>
          <a:xfrm>
            <a:off x="6905331" y="6310455"/>
            <a:ext cx="1602977" cy="968092"/>
          </a:xfrm>
          <a:prstGeom prst="rect">
            <a:avLst/>
          </a:prstGeom>
          <a:ln w="76200">
            <a:solidFill>
              <a:srgbClr val="B51600"/>
            </a:solidFill>
            <a:miter lim="400000"/>
          </a:ln>
        </p:spPr>
        <p:txBody>
          <a:bodyPr lIns="71435" tIns="71435" rIns="71435" bIns="71435" anchor="ctr"/>
          <a:lstStyle/>
          <a:p>
            <a: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49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Generic Graph Search Algorithm"/>
          <p:cNvSpPr txBox="1"/>
          <p:nvPr>
            <p:ph type="title"/>
          </p:nvPr>
        </p:nvSpPr>
        <p:spPr>
          <a:xfrm>
            <a:off x="2667000" y="357185"/>
            <a:ext cx="19050000" cy="3036099"/>
          </a:xfrm>
          <a:prstGeom prst="rect">
            <a:avLst/>
          </a:prstGeom>
        </p:spPr>
        <p:txBody>
          <a:bodyPr/>
          <a:lstStyle>
            <a:lvl1pPr defTabSz="780454">
              <a:defRPr sz="10600"/>
            </a:lvl1pPr>
          </a:lstStyle>
          <a:p>
            <a:pPr/>
            <a:r>
              <a:t>Generic Graph Search Algorithm</a:t>
            </a:r>
          </a:p>
        </p:txBody>
      </p:sp>
      <p:sp>
        <p:nvSpPr>
          <p:cNvPr id="752" name="Input: a graph; a set of start nodes; a   function…"/>
          <p:cNvSpPr txBox="1"/>
          <p:nvPr>
            <p:ph type="body" idx="1"/>
          </p:nvPr>
        </p:nvSpPr>
        <p:spPr>
          <a:xfrm>
            <a:off x="4387453" y="3643312"/>
            <a:ext cx="15609094" cy="8840394"/>
          </a:xfrm>
          <a:prstGeom prst="rect">
            <a:avLst/>
          </a:prstGeom>
        </p:spPr>
        <p:txBody>
          <a:bodyPr/>
          <a:lstStyle/>
          <a:p>
            <a:pPr marL="0" indent="0" defTabSz="788669">
              <a:spcBef>
                <a:spcPts val="5600"/>
              </a:spcBef>
              <a:buSzTx/>
              <a:buNone/>
              <a:defRPr b="1" sz="4200">
                <a:latin typeface="+mj-lt"/>
                <a:ea typeface="+mj-ea"/>
                <a:cs typeface="+mj-cs"/>
                <a:sym typeface="Helvetica Neue"/>
              </a:defRPr>
            </a:pPr>
            <a:r>
              <a:t>Input: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a </a:t>
            </a:r>
            <a:r>
              <a:rPr b="0" i="1"/>
              <a:t>graph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; a set of </a:t>
            </a:r>
            <a:r>
              <a:rPr b="0" i="1"/>
              <a:t>start nodes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; a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function</a:t>
            </a:r>
            <a:endParaRPr>
              <a:solidFill>
                <a:srgbClr val="C82506"/>
              </a:solidFill>
            </a:endParaRPr>
          </a:p>
          <a:p>
            <a:pPr lvl="2" marL="0" indent="0" defTabSz="788669">
              <a:spcBef>
                <a:spcPts val="5600"/>
              </a:spcBef>
              <a:buSzTx/>
              <a:buNone/>
              <a:defRPr sz="51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: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∣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m:rPr>
                    <m:nor/>
                  </m:rP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is a start node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br>
              <a:rPr sz="4812"/>
            </a:br>
            <a:r>
              <a:rPr b="1" sz="4200">
                <a:latin typeface="+mj-lt"/>
                <a:ea typeface="+mj-ea"/>
                <a:cs typeface="+mj-cs"/>
                <a:sym typeface="Helvetica Neue"/>
              </a:rPr>
              <a:t>while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is not empty:</a:t>
            </a:r>
            <a:b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</a:t>
            </a:r>
            <a:r>
              <a:rPr b="1" sz="4200">
                <a:latin typeface="+mj-lt"/>
                <a:ea typeface="+mj-ea"/>
                <a:cs typeface="+mj-cs"/>
                <a:sym typeface="Helvetica Neue"/>
              </a:rPr>
              <a:t>select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a path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from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br>
              <a:rPr sz="4812"/>
            </a:br>
            <a:r>
              <a:rPr i="1" sz="4200">
                <a:latin typeface="+mj-lt"/>
                <a:ea typeface="+mj-ea"/>
                <a:cs typeface="+mj-cs"/>
                <a:sym typeface="Helvetica Neue"/>
              </a:rPr>
              <a:t>    </a:t>
            </a:r>
            <a:r>
              <a:rPr b="1" sz="4200">
                <a:latin typeface="+mj-lt"/>
                <a:ea typeface="+mj-ea"/>
                <a:cs typeface="+mj-cs"/>
                <a:sym typeface="Helvetica Neue"/>
              </a:rPr>
              <a:t>remove</a:t>
            </a:r>
            <a:r>
              <a:rPr i="1" sz="4200">
                <a:latin typeface="+mj-lt"/>
                <a:ea typeface="+mj-ea"/>
                <a:cs typeface="+mj-cs"/>
                <a:sym typeface="Helvetica Neue"/>
              </a:rPr>
              <a:t>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from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br>
              <a:rPr sz="4812"/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if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  <a:b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</a:t>
            </a:r>
            <a:r>
              <a:rPr b="1" sz="4200">
                <a:latin typeface="+mj-lt"/>
                <a:ea typeface="+mj-ea"/>
                <a:cs typeface="+mj-cs"/>
                <a:sym typeface="Helvetica Neue"/>
              </a:rPr>
              <a:t>return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br>
              <a:rPr sz="4812"/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</a:t>
            </a:r>
            <a:r>
              <a:rPr b="1" sz="4200">
                <a:latin typeface="+mj-lt"/>
                <a:ea typeface="+mj-ea"/>
                <a:cs typeface="+mj-cs"/>
                <a:sym typeface="Helvetica Neue"/>
              </a:rPr>
              <a:t>for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r>
              <a:rPr b="1" sz="4200">
                <a:latin typeface="+mj-lt"/>
                <a:ea typeface="+mj-ea"/>
                <a:cs typeface="+mj-cs"/>
                <a:sym typeface="Helvetica Neue"/>
              </a:rPr>
              <a:t>each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neighbour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of </a:t>
            </a:r>
            <a14:m>
              <m:oMath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:</a:t>
            </a:r>
            <a:b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</a:t>
            </a:r>
            <a:r>
              <a:rPr b="1" sz="4200">
                <a:latin typeface="+mj-lt"/>
                <a:ea typeface="+mj-ea"/>
                <a:cs typeface="+mj-cs"/>
                <a:sym typeface="Helvetica Neue"/>
              </a:rPr>
              <a:t>add</a:t>
            </a:r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</m:oMath>
            </a14:m>
            <a:r>
              <a:rPr sz="4200">
                <a:latin typeface="Helvetica Neue Light"/>
                <a:ea typeface="Helvetica Neue Light"/>
                <a:cs typeface="Helvetica Neue Light"/>
                <a:sym typeface="Helvetica Neue Light"/>
              </a:rPr>
              <a:t> to </a:t>
            </a:r>
            <a14:m>
              <m:oMath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5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br>
              <a:rPr sz="4812"/>
            </a:br>
            <a:r>
              <a:rPr b="1" sz="4200">
                <a:latin typeface="+mj-lt"/>
                <a:ea typeface="+mj-ea"/>
                <a:cs typeface="+mj-cs"/>
                <a:sym typeface="Helvetica Neue"/>
              </a:rPr>
              <a:t>end while</a:t>
            </a:r>
            <a:endParaRPr sz="4812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52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Search Problem with Costs"/>
          <p:cNvSpPr txBox="1"/>
          <p:nvPr>
            <p:ph type="title"/>
          </p:nvPr>
        </p:nvSpPr>
        <p:spPr>
          <a:xfrm>
            <a:off x="2667000" y="357185"/>
            <a:ext cx="19050000" cy="3036099"/>
          </a:xfrm>
          <a:prstGeom prst="rect">
            <a:avLst/>
          </a:prstGeom>
        </p:spPr>
        <p:txBody>
          <a:bodyPr/>
          <a:lstStyle/>
          <a:p>
            <a:pPr/>
            <a:r>
              <a:t>Search Problem with Costs</a:t>
            </a:r>
          </a:p>
        </p:txBody>
      </p:sp>
      <p:sp>
        <p:nvSpPr>
          <p:cNvPr id="755" name="What if solutions have differing qualities?…"/>
          <p:cNvSpPr txBox="1"/>
          <p:nvPr>
            <p:ph type="body" sz="half" idx="1"/>
          </p:nvPr>
        </p:nvSpPr>
        <p:spPr>
          <a:xfrm>
            <a:off x="1125360" y="3731874"/>
            <a:ext cx="12633978" cy="8840391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What if solutions have differing qualities?</a:t>
            </a:r>
          </a:p>
          <a:p>
            <a:pPr/>
            <a:r>
              <a:t>Add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costs</a:t>
            </a:r>
            <a:r>
              <a:t> to each arc: </a:t>
            </a:r>
            <a14:m>
              <m:oMath>
                <m:r>
                  <m:rPr>
                    <m:sty m:val="p"/>
                  </m:rP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m:rPr>
                    <m:sty m:val="p"/>
                  </m:rP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m:rPr>
                    <m:sty m:val="p"/>
                  </m:rP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m:rPr>
                    <m:sty m:val="p"/>
                  </m:rP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endParaRPr sz="5000">
              <a:latin typeface="Times Roman"/>
              <a:ea typeface="Times Roman"/>
              <a:cs typeface="Times Roman"/>
              <a:sym typeface="Times Roman"/>
            </a:endParaRPr>
          </a:p>
          <a:p>
            <a:pPr>
              <a:def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Cost of a solution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is the sum of the arc costs:</a:t>
            </a:r>
            <a:endParaRPr>
              <a:solidFill>
                <a:srgbClr val="000000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indent="0" algn="ctr">
              <a:spcBef>
                <a:spcPts val="1200"/>
              </a:spcBef>
              <a:buSzTx/>
              <a:buNone/>
              <a:defRPr sz="53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>
                <m:r>
                  <m:rPr>
                    <m:sty m:val="p"/>
                  </m:rP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m:rPr>
                    <m:sty m:val="p"/>
                  </m:rP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m:rPr>
                    <m:sty m:val="p"/>
                  </m:rP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m:rPr>
                    <m:sty m:val="p"/>
                  </m:rP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d>
                  <m:dPr>
                    <m:ctrlP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⟨</m:t>
                    </m:r>
                    <m:sSub>
                      <m:e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e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…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e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k</m:t>
                        </m:r>
                      </m:sub>
                    </m:s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⟩</m:t>
                    </m:r>
                  </m:e>
                </m:d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limUpp>
                  <m:e>
                    <m:limLow>
                      <m:e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5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lim>
                </m:limUpp>
                <m:r>
                  <m:rPr>
                    <m:sty m:val="p"/>
                  </m:rP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m:rPr>
                    <m:sty m:val="p"/>
                  </m:rP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m:rPr>
                    <m:sty m:val="p"/>
                  </m:rP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m:rPr>
                    <m:sty m:val="p"/>
                  </m:rP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5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  <m:r>
                  <a:rPr xmlns:a="http://schemas.openxmlformats.org/drawingml/2006/main" sz="5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sz="440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endParaRPr sz="440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/>
            <a:r>
              <a:t>An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optimal solution</a:t>
            </a:r>
            <a:r>
              <a:t> is one with the lowest cost</a:t>
            </a:r>
          </a:p>
        </p:txBody>
      </p:sp>
      <p:sp>
        <p:nvSpPr>
          <p:cNvPr id="756" name="Questions:…"/>
          <p:cNvSpPr txBox="1"/>
          <p:nvPr/>
        </p:nvSpPr>
        <p:spPr>
          <a:xfrm>
            <a:off x="14345444" y="3772899"/>
            <a:ext cx="9497726" cy="7890758"/>
          </a:xfrm>
          <a:prstGeom prst="rect">
            <a:avLst/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200" tIns="457200" rIns="457200" bIns="457200" anchor="ctr">
            <a:spAutoFit/>
          </a:bodyPr>
          <a:lstStyle/>
          <a:p>
            <a:pPr algn="l">
              <a:spcBef>
                <a:spcPts val="3600"/>
              </a:spcBef>
              <a:defRPr b="1" sz="4000">
                <a:solidFill>
                  <a:srgbClr val="000000"/>
                </a:solidFill>
              </a:defRPr>
            </a:pPr>
            <a:r>
              <a:t>Questions:</a:t>
            </a:r>
          </a:p>
          <a:p>
            <a:pPr marL="793750" indent="-793750" algn="l">
              <a:spcBef>
                <a:spcPts val="3600"/>
              </a:spcBef>
              <a:buSzPct val="100000"/>
              <a:buAutoNum type="arabicPeriod" startAt="1"/>
              <a:defRPr sz="40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Is this scheme sufficiently</a:t>
            </a:r>
            <a:br/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general</a:t>
            </a:r>
            <a:r>
              <a:t>?</a:t>
            </a:r>
          </a:p>
          <a:p>
            <a:pPr marL="793750" indent="-793750" algn="l">
              <a:spcBef>
                <a:spcPts val="3600"/>
              </a:spcBef>
              <a:buSzPct val="100000"/>
              <a:buAutoNum type="arabicPeriod" startAt="1"/>
              <a:defRPr sz="40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What if we only care about the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number of actions</a:t>
            </a:r>
            <a:r>
              <a:t> that the agent takes? </a:t>
            </a:r>
          </a:p>
          <a:p>
            <a:pPr marL="793750" indent="-793750" algn="l">
              <a:spcBef>
                <a:spcPts val="3600"/>
              </a:spcBef>
              <a:buSzPct val="100000"/>
              <a:buAutoNum type="arabicPeriod" startAt="1"/>
              <a:defRPr sz="40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What if we only care about the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quality</a:t>
            </a:r>
            <a:r>
              <a:t> of the end state (i.e., we don't care about the actions)?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Class="entr" nodeType="with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7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7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756" grpId="2"/>
      <p:bldP build="p" bldLvl="5" animBg="1" rev="0" advAuto="0" spid="755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DeliveryBot with Costs"/>
          <p:cNvSpPr txBox="1"/>
          <p:nvPr>
            <p:ph type="title"/>
          </p:nvPr>
        </p:nvSpPr>
        <p:spPr>
          <a:xfrm>
            <a:off x="2667000" y="357185"/>
            <a:ext cx="19050000" cy="3036099"/>
          </a:xfrm>
          <a:prstGeom prst="rect">
            <a:avLst/>
          </a:prstGeom>
        </p:spPr>
        <p:txBody>
          <a:bodyPr/>
          <a:lstStyle/>
          <a:p>
            <a:pPr/>
            <a:r>
              <a:t>DeliveryBot with Costs</a:t>
            </a:r>
          </a:p>
        </p:txBody>
      </p:sp>
      <p:pic>
        <p:nvPicPr>
          <p:cNvPr id="75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977877" y="3346219"/>
            <a:ext cx="12550366" cy="9529148"/>
          </a:xfrm>
          <a:prstGeom prst="rect">
            <a:avLst/>
          </a:prstGeom>
          <a:ln w="12700">
            <a:miter lim="400000"/>
          </a:ln>
        </p:spPr>
      </p:pic>
      <p:pic>
        <p:nvPicPr>
          <p:cNvPr id="760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55758" y="4125407"/>
            <a:ext cx="9715501" cy="7970772"/>
          </a:xfrm>
          <a:prstGeom prst="rect">
            <a:avLst/>
          </a:prstGeom>
          <a:ln w="12700">
            <a:miter lim="400000"/>
          </a:ln>
        </p:spPr>
      </p:pic>
      <p:sp>
        <p:nvSpPr>
          <p:cNvPr id="761" name="https://artint.info/2e/html/ArtInt2e.Ch3.S2.html"/>
          <p:cNvSpPr txBox="1"/>
          <p:nvPr/>
        </p:nvSpPr>
        <p:spPr>
          <a:xfrm>
            <a:off x="2993866" y="12993403"/>
            <a:ext cx="5439281" cy="440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>
              <a:defRPr sz="2000"/>
            </a:lvl1pPr>
          </a:lstStyle>
          <a:p>
            <a:pPr/>
            <a:r>
              <a:t>https://artint.info/2e/html/ArtInt2e.Ch3.S2.html</a:t>
            </a:r>
          </a:p>
        </p:txBody>
      </p:sp>
      <p:sp>
        <p:nvSpPr>
          <p:cNvPr id="762" name="https://artint.info/2e/html/ArtInt2e.Ch3.S3.SS1.html"/>
          <p:cNvSpPr txBox="1"/>
          <p:nvPr/>
        </p:nvSpPr>
        <p:spPr>
          <a:xfrm>
            <a:off x="14262907" y="12993403"/>
            <a:ext cx="5980301" cy="440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>
              <a:defRPr sz="2000"/>
            </a:lvl1pPr>
          </a:lstStyle>
          <a:p>
            <a:pPr/>
            <a:r>
              <a:t>https://artint.info/2e/html/ArtInt2e.Ch3.S3.SS1.html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Markov Assumption"/>
          <p:cNvSpPr txBox="1"/>
          <p:nvPr>
            <p:ph type="title"/>
          </p:nvPr>
        </p:nvSpPr>
        <p:spPr>
          <a:xfrm>
            <a:off x="2667000" y="357185"/>
            <a:ext cx="19050000" cy="3036099"/>
          </a:xfrm>
          <a:prstGeom prst="rect">
            <a:avLst/>
          </a:prstGeom>
        </p:spPr>
        <p:txBody>
          <a:bodyPr/>
          <a:lstStyle/>
          <a:p>
            <a:pPr/>
            <a:r>
              <a:t>Markov Assumption</a:t>
            </a:r>
          </a:p>
        </p:txBody>
      </p:sp>
      <p:sp>
        <p:nvSpPr>
          <p:cNvPr id="765" name="Informally:  How the environment arrived at the current configuration &quot;doesn't matter&quot;…"/>
          <p:cNvSpPr txBox="1"/>
          <p:nvPr>
            <p:ph type="body" idx="1"/>
          </p:nvPr>
        </p:nvSpPr>
        <p:spPr>
          <a:xfrm>
            <a:off x="2667000" y="3643312"/>
            <a:ext cx="19050000" cy="8840394"/>
          </a:xfrm>
          <a:prstGeom prst="rect">
            <a:avLst/>
          </a:prstGeom>
        </p:spPr>
        <p:txBody>
          <a:bodyPr/>
          <a:lstStyle/>
          <a:p>
            <a:pPr marL="556180" indent="-556180" defTabSz="747592">
              <a:spcBef>
                <a:spcPts val="5300"/>
              </a:spcBef>
              <a:defRPr i="1" sz="4000">
                <a:latin typeface="+mj-lt"/>
                <a:ea typeface="+mj-ea"/>
                <a:cs typeface="+mj-cs"/>
                <a:sym typeface="Helvetica Neue"/>
              </a:defRPr>
            </a:pPr>
            <a:r>
              <a:t>Informally:</a:t>
            </a:r>
            <a:r>
              <a:rPr i="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br>
              <a:rPr i="0">
                <a:latin typeface="Helvetica Neue Light"/>
                <a:ea typeface="Helvetica Neue Light"/>
                <a:cs typeface="Helvetica Neue Light"/>
                <a:sym typeface="Helvetica Neue Light"/>
              </a:rPr>
            </a:br>
            <a:r>
              <a:rPr i="0">
                <a:latin typeface="Helvetica Neue Light"/>
                <a:ea typeface="Helvetica Neue Light"/>
                <a:cs typeface="Helvetica Neue Light"/>
                <a:sym typeface="Helvetica Neue Light"/>
              </a:rPr>
              <a:t>How the environment arrived at the current configuration "doesn't matter"</a:t>
            </a:r>
          </a:p>
          <a:p>
            <a:pPr marL="556180" indent="-556180" defTabSz="747592">
              <a:spcBef>
                <a:spcPts val="3200"/>
              </a:spcBef>
              <a:defRPr b="1" sz="4000">
                <a:latin typeface="+mj-lt"/>
                <a:ea typeface="+mj-ea"/>
                <a:cs typeface="+mj-cs"/>
                <a:sym typeface="Helvetica Neue"/>
              </a:defRPr>
            </a:pPr>
            <a:r>
              <a:t>Question: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What does "doesn't matter" mean </a:t>
            </a:r>
            <a:r>
              <a:rPr b="0" i="1"/>
              <a:t>formally?</a:t>
            </a:r>
            <a:endParaRPr i="1"/>
          </a:p>
          <a:p>
            <a:pPr marL="556180" indent="-556180" defTabSz="747592">
              <a:spcBef>
                <a:spcPts val="3200"/>
              </a:spcBef>
              <a:defRPr sz="4000"/>
            </a:pPr>
            <a:r>
              <a:t>Edge costs, available actions, neighbourhoods, all depend only on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starting state</a:t>
            </a:r>
            <a:r>
              <a:t> (and maybe action)</a:t>
            </a:r>
          </a:p>
          <a:p>
            <a:pPr lvl="2" marL="1365168" indent="-556180" defTabSz="747592">
              <a:spcBef>
                <a:spcPts val="2100"/>
              </a:spcBef>
              <a:defRPr sz="4000"/>
            </a:pPr>
            <a:r>
              <a:t>NOT on "sequence of edges that led to the current state"</a:t>
            </a:r>
          </a:p>
          <a:p>
            <a:pPr marL="556180" indent="-556180" defTabSz="747592">
              <a:spcBef>
                <a:spcPts val="3200"/>
              </a:spcBef>
              <a:defRPr sz="4000"/>
            </a:pPr>
            <a:r>
              <a:t>Mathematically, this means that each of these is a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function of</a:t>
            </a:r>
            <a:r>
              <a:t> the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state</a:t>
            </a:r>
            <a:r>
              <a:t> not the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history</a:t>
            </a:r>
            <a:endParaRPr>
              <a:solidFill>
                <a:srgbClr val="C82506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lvl="2" marL="1365168" indent="-556180" defTabSz="747592">
              <a:spcBef>
                <a:spcPts val="3200"/>
              </a:spcBef>
              <a:defRPr sz="4000"/>
            </a:pPr>
            <a:r>
              <a:t>E.g., defining costs as </a:t>
            </a:r>
            <a14:m>
              <m:oMath>
                <m:r>
                  <m:rPr>
                    <m:sty m:val="p"/>
                  </m:rP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m:rPr>
                    <m:sty m:val="p"/>
                  </m:rP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m:rPr>
                    <m:sty m:val="p"/>
                  </m:rP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m:rPr>
                    <m:sty m:val="p"/>
                  </m:rP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z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instead of </a:t>
            </a:r>
            <a14:m>
              <m:oMath>
                <m:r>
                  <m:rPr>
                    <m:sty m:val="p"/>
                  </m:rP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m:rPr>
                    <m:sty m:val="p"/>
                  </m:rP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m:rPr>
                    <m:sty m:val="p"/>
                  </m:rP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m:rPr>
                    <m:sty m:val="p"/>
                  </m:rP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⟨</m:t>
                </m:r>
                <m:sSub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4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⟩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z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guarantees</a:t>
            </a:r>
            <a:r>
              <a:t> that the representation satisfies the Markov assumption (with respect to costs)</a:t>
            </a:r>
            <a:endParaRPr sz="4528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7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7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765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Markov Assumption: GasBot"/>
          <p:cNvSpPr txBox="1"/>
          <p:nvPr>
            <p:ph type="title"/>
          </p:nvPr>
        </p:nvSpPr>
        <p:spPr>
          <a:xfrm>
            <a:off x="2452882" y="334855"/>
            <a:ext cx="19478236" cy="3036099"/>
          </a:xfrm>
          <a:prstGeom prst="rect">
            <a:avLst/>
          </a:prstGeom>
        </p:spPr>
        <p:txBody>
          <a:bodyPr/>
          <a:lstStyle/>
          <a:p>
            <a:pPr lvl="2"/>
            <a:r>
              <a:t>Markov Assumption: GasBot</a:t>
            </a:r>
          </a:p>
        </p:txBody>
      </p:sp>
      <p:sp>
        <p:nvSpPr>
          <p:cNvPr id="768" name="The Markov assumption is crucial to the graph search algorithm"/>
          <p:cNvSpPr txBox="1"/>
          <p:nvPr>
            <p:ph type="body" sz="quarter" idx="1"/>
          </p:nvPr>
        </p:nvSpPr>
        <p:spPr>
          <a:xfrm>
            <a:off x="3753935" y="3153692"/>
            <a:ext cx="16876130" cy="1782581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The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Markov assumption</a:t>
            </a:r>
            <a:r>
              <a:t> is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crucial</a:t>
            </a:r>
            <a:r>
              <a:t> to the graph search algorithm</a:t>
            </a:r>
          </a:p>
        </p:txBody>
      </p:sp>
      <p:grpSp>
        <p:nvGrpSpPr>
          <p:cNvPr id="771" name="cost(pump, gas):…"/>
          <p:cNvGrpSpPr/>
          <p:nvPr/>
        </p:nvGrpSpPr>
        <p:grpSpPr>
          <a:xfrm>
            <a:off x="15189483" y="5866924"/>
            <a:ext cx="5635457" cy="1757182"/>
            <a:chOff x="-1" y="0"/>
            <a:chExt cx="5635455" cy="1757181"/>
          </a:xfrm>
        </p:grpSpPr>
        <p:sp>
          <p:nvSpPr>
            <p:cNvPr id="769" name="Rectangle"/>
            <p:cNvSpPr/>
            <p:nvPr/>
          </p:nvSpPr>
          <p:spPr>
            <a:xfrm>
              <a:off x="-2" y="-1"/>
              <a:ext cx="5635456" cy="1757183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71435" tIns="71435" rIns="71435" bIns="71435" numCol="1" anchor="ctr">
              <a:noAutofit/>
            </a:bodyPr>
            <a:lstStyle/>
            <a:p>
              <a:pPr algn="l"/>
            </a:p>
          </p:txBody>
        </p:sp>
        <p:sp>
          <p:nvSpPr>
            <p:cNvPr id="770" name="cost(pump, gas):…"/>
            <p:cNvSpPr txBox="1"/>
            <p:nvPr/>
          </p:nvSpPr>
          <p:spPr>
            <a:xfrm>
              <a:off x="12698" y="70097"/>
              <a:ext cx="5610056" cy="16169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5" tIns="71435" rIns="71435" bIns="71435" numCol="1" anchor="ctr">
              <a:spAutoFit/>
            </a:bodyPr>
            <a:lstStyle/>
            <a:p>
              <a:pPr algn="l">
                <a:defRPr b="1"/>
              </a:pPr>
              <a:r>
                <a:t>cost(pump, gas): </a:t>
              </a:r>
            </a:p>
            <a:p>
              <a:pPr algn="l"/>
              <a:r>
                <a:t>    </a:t>
              </a:r>
              <a:r>
                <a:rPr>
                  <a:solidFill>
                    <a:srgbClr val="C82506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rPr>
                <a:t>5</a:t>
              </a:r>
              <a:r>
                <a:t> if went through sensor</a:t>
              </a:r>
            </a:p>
            <a:p>
              <a:pPr algn="l"/>
              <a:r>
                <a:t>  </a:t>
              </a:r>
              <a:r>
                <a:rPr>
                  <a:solidFill>
                    <a:srgbClr val="C82506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rPr>
                <a:t>10</a:t>
              </a:r>
              <a:r>
                <a:t> otherwise</a:t>
              </a:r>
            </a:p>
          </p:txBody>
        </p:sp>
      </p:grpSp>
      <p:grpSp>
        <p:nvGrpSpPr>
          <p:cNvPr id="774" name="Getting to the pump:…"/>
          <p:cNvGrpSpPr/>
          <p:nvPr/>
        </p:nvGrpSpPr>
        <p:grpSpPr>
          <a:xfrm>
            <a:off x="4151650" y="8455761"/>
            <a:ext cx="7150035" cy="1889290"/>
            <a:chOff x="-1" y="-1"/>
            <a:chExt cx="7150034" cy="1889288"/>
          </a:xfrm>
        </p:grpSpPr>
        <p:sp>
          <p:nvSpPr>
            <p:cNvPr id="772" name="Rectangle"/>
            <p:cNvSpPr/>
            <p:nvPr/>
          </p:nvSpPr>
          <p:spPr>
            <a:xfrm>
              <a:off x="-2" y="-2"/>
              <a:ext cx="7150035" cy="1889290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71435" tIns="71435" rIns="71435" bIns="71435" numCol="1" anchor="ctr">
              <a:noAutofit/>
            </a:bodyPr>
            <a:lstStyle/>
            <a:p>
              <a:pPr algn="l"/>
            </a:p>
          </p:txBody>
        </p:sp>
        <p:sp>
          <p:nvSpPr>
            <p:cNvPr id="773" name="Getting to the pump:…"/>
            <p:cNvSpPr txBox="1"/>
            <p:nvPr/>
          </p:nvSpPr>
          <p:spPr>
            <a:xfrm>
              <a:off x="12698" y="136149"/>
              <a:ext cx="7124635" cy="16169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5" tIns="71435" rIns="71435" bIns="71435" numCol="1" anchor="ctr">
              <a:spAutoFit/>
            </a:bodyPr>
            <a:lstStyle/>
            <a:p>
              <a:pPr algn="l">
                <a:defRPr b="1"/>
              </a:pPr>
              <a:r>
                <a:t>Getting to the pump:</a:t>
              </a:r>
            </a:p>
            <a:p>
              <a:pPr algn="l"/>
              <a:r>
                <a:t>from the </a:t>
              </a:r>
              <a:r>
                <a:rPr>
                  <a:solidFill>
                    <a:srgbClr val="004D8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rPr>
                <a:t>left</a:t>
              </a:r>
              <a:r>
                <a:t> goes through sensor</a:t>
              </a:r>
            </a:p>
            <a:p>
              <a:pPr algn="l"/>
              <a:r>
                <a:t>from the </a:t>
              </a:r>
              <a:r>
                <a:rPr>
                  <a:solidFill>
                    <a:srgbClr val="004D8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rPr>
                <a:t>right</a:t>
              </a:r>
              <a:r>
                <a:t> does not</a:t>
              </a:r>
            </a:p>
          </p:txBody>
        </p:sp>
      </p:grpSp>
      <p:grpSp>
        <p:nvGrpSpPr>
          <p:cNvPr id="777" name="Question: Does this representation representation satisfy the Markov assumption? Why or why not?"/>
          <p:cNvGrpSpPr/>
          <p:nvPr/>
        </p:nvGrpSpPr>
        <p:grpSpPr>
          <a:xfrm>
            <a:off x="3140540" y="11304691"/>
            <a:ext cx="18102921" cy="2020564"/>
            <a:chOff x="0" y="0"/>
            <a:chExt cx="18102919" cy="2020563"/>
          </a:xfrm>
        </p:grpSpPr>
        <p:sp>
          <p:nvSpPr>
            <p:cNvPr id="775" name="Rectangle"/>
            <p:cNvSpPr/>
            <p:nvPr/>
          </p:nvSpPr>
          <p:spPr>
            <a:xfrm>
              <a:off x="-1" y="-1"/>
              <a:ext cx="18102921" cy="2020565"/>
            </a:xfrm>
            <a:prstGeom prst="rect">
              <a:avLst/>
            </a:prstGeom>
            <a:solidFill>
              <a:srgbClr val="D6D5D5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71435" tIns="71435" rIns="71435" bIns="71435" numCol="1" anchor="ctr">
              <a:noAutofit/>
            </a:bodyPr>
            <a:lstStyle/>
            <a:p>
              <a:pPr algn="l">
                <a:spcBef>
                  <a:spcPts val="3600"/>
                </a:spcBef>
                <a:defRPr sz="4000">
                  <a:solidFill>
                    <a:srgbClr val="000000"/>
                  </a:solidFill>
                  <a:latin typeface="Helvetica Neue Light"/>
                  <a:ea typeface="Helvetica Neue Light"/>
                  <a:cs typeface="Helvetica Neue Light"/>
                  <a:sym typeface="Helvetica Neue Light"/>
                </a:defRPr>
              </a:pPr>
            </a:p>
          </p:txBody>
        </p:sp>
        <p:sp>
          <p:nvSpPr>
            <p:cNvPr id="776" name="Question: Does this representation representation satisfy the Markov assumption? Why or why not?"/>
            <p:cNvSpPr txBox="1"/>
            <p:nvPr/>
          </p:nvSpPr>
          <p:spPr>
            <a:xfrm>
              <a:off x="6349" y="6349"/>
              <a:ext cx="18090221" cy="20078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03200" tIns="203200" rIns="203200" bIns="203200" numCol="1" anchor="ctr">
              <a:normAutofit fontScale="100000" lnSpcReduction="0"/>
            </a:bodyPr>
            <a:lstStyle/>
            <a:p>
              <a:pPr algn="l">
                <a:spcBef>
                  <a:spcPts val="3600"/>
                </a:spcBef>
                <a:defRPr b="1" sz="4000">
                  <a:solidFill>
                    <a:srgbClr val="000000"/>
                  </a:solidFill>
                </a:defRPr>
              </a:pPr>
              <a:r>
                <a:t>Question:</a:t>
              </a:r>
              <a:r>
                <a:rPr b="0">
                  <a:latin typeface="Helvetica Neue Light"/>
                  <a:ea typeface="Helvetica Neue Light"/>
                  <a:cs typeface="Helvetica Neue Light"/>
                  <a:sym typeface="Helvetica Neue Light"/>
                </a:rPr>
                <a:t> Does this representation representation satisfy the Markov assumption? Why or why not?</a:t>
              </a:r>
            </a:p>
          </p:txBody>
        </p:sp>
      </p:grpSp>
      <p:grpSp>
        <p:nvGrpSpPr>
          <p:cNvPr id="792" name="Group"/>
          <p:cNvGrpSpPr/>
          <p:nvPr/>
        </p:nvGrpSpPr>
        <p:grpSpPr>
          <a:xfrm>
            <a:off x="2627438" y="5876867"/>
            <a:ext cx="12116980" cy="2242820"/>
            <a:chOff x="-1" y="0"/>
            <a:chExt cx="12116979" cy="2242818"/>
          </a:xfrm>
        </p:grpSpPr>
        <p:grpSp>
          <p:nvGrpSpPr>
            <p:cNvPr id="780" name="S"/>
            <p:cNvGrpSpPr/>
            <p:nvPr/>
          </p:nvGrpSpPr>
          <p:grpSpPr>
            <a:xfrm>
              <a:off x="-2" y="0"/>
              <a:ext cx="1625603" cy="1625605"/>
              <a:chOff x="0" y="0"/>
              <a:chExt cx="1625601" cy="1625604"/>
            </a:xfrm>
          </p:grpSpPr>
          <p:sp>
            <p:nvSpPr>
              <p:cNvPr id="778" name="Circle"/>
              <p:cNvSpPr/>
              <p:nvPr/>
            </p:nvSpPr>
            <p:spPr>
              <a:xfrm>
                <a:off x="-1" y="-1"/>
                <a:ext cx="1625602" cy="1625606"/>
              </a:xfrm>
              <a:prstGeom prst="ellipse">
                <a:avLst/>
              </a:pr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779" name="S"/>
              <p:cNvSpPr txBox="1"/>
              <p:nvPr/>
            </p:nvSpPr>
            <p:spPr>
              <a:xfrm>
                <a:off x="238064" y="511939"/>
                <a:ext cx="1149472" cy="60172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71435" tIns="71435" rIns="71435" bIns="71435" numCol="1" anchor="ctr">
                <a:spAutoFit/>
              </a:bodyPr>
              <a:lstStyle>
                <a:lvl1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lvl1pPr>
              </a:lstStyle>
              <a:p>
                <a:pPr/>
                <a:r>
                  <a:t>S</a:t>
                </a:r>
              </a:p>
            </p:txBody>
          </p:sp>
        </p:grpSp>
        <p:grpSp>
          <p:nvGrpSpPr>
            <p:cNvPr id="783" name="G"/>
            <p:cNvGrpSpPr/>
            <p:nvPr/>
          </p:nvGrpSpPr>
          <p:grpSpPr>
            <a:xfrm>
              <a:off x="10491374" y="0"/>
              <a:ext cx="1625604" cy="1625605"/>
              <a:chOff x="0" y="0"/>
              <a:chExt cx="1625603" cy="1625604"/>
            </a:xfrm>
          </p:grpSpPr>
          <p:sp>
            <p:nvSpPr>
              <p:cNvPr id="781" name="Circle"/>
              <p:cNvSpPr/>
              <p:nvPr/>
            </p:nvSpPr>
            <p:spPr>
              <a:xfrm>
                <a:off x="0" y="-1"/>
                <a:ext cx="1625604" cy="1625606"/>
              </a:xfrm>
              <a:prstGeom prst="ellipse">
                <a:avLst/>
              </a:prstGeom>
              <a:solidFill>
                <a:srgbClr val="EE230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782" name="G"/>
              <p:cNvSpPr txBox="1"/>
              <p:nvPr/>
            </p:nvSpPr>
            <p:spPr>
              <a:xfrm>
                <a:off x="238063" y="511939"/>
                <a:ext cx="1149477" cy="60172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71435" tIns="71435" rIns="71435" bIns="71435" numCol="1" anchor="ctr">
                <a:spAutoFit/>
              </a:bodyPr>
              <a:lstStyle>
                <a:lvl1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lvl1pPr>
              </a:lstStyle>
              <a:p>
                <a:pPr/>
                <a:r>
                  <a:t>G</a:t>
                </a:r>
              </a:p>
            </p:txBody>
          </p:sp>
        </p:grpSp>
        <p:sp>
          <p:nvSpPr>
            <p:cNvPr id="784" name="Connection Line"/>
            <p:cNvSpPr/>
            <p:nvPr/>
          </p:nvSpPr>
          <p:spPr>
            <a:xfrm>
              <a:off x="812799" y="812800"/>
              <a:ext cx="7132112" cy="3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785" name="Connection Line"/>
            <p:cNvSpPr/>
            <p:nvPr/>
          </p:nvSpPr>
          <p:spPr>
            <a:xfrm>
              <a:off x="7944909" y="812800"/>
              <a:ext cx="3359266" cy="3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786" name="Left"/>
            <p:cNvSpPr txBox="1"/>
            <p:nvPr/>
          </p:nvSpPr>
          <p:spPr>
            <a:xfrm>
              <a:off x="4589814" y="719657"/>
              <a:ext cx="848079" cy="6140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71435" tIns="71435" rIns="71435" bIns="71435" numCol="1" anchor="ctr">
              <a:spAutoFit/>
            </a:bodyPr>
            <a:lstStyle/>
            <a:p>
              <a:pPr/>
              <a:r>
                <a:t>Left</a:t>
              </a:r>
            </a:p>
          </p:txBody>
        </p:sp>
        <p:sp>
          <p:nvSpPr>
            <p:cNvPr id="787" name="Beep"/>
            <p:cNvSpPr txBox="1"/>
            <p:nvPr/>
          </p:nvSpPr>
          <p:spPr>
            <a:xfrm>
              <a:off x="9582572" y="504099"/>
              <a:ext cx="1111426" cy="6140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71435" tIns="71435" rIns="71435" bIns="71435" numCol="1" anchor="ctr">
              <a:spAutoFit/>
            </a:bodyPr>
            <a:lstStyle/>
            <a:p>
              <a:pPr/>
              <a:r>
                <a:t>Beep</a:t>
              </a:r>
            </a:p>
          </p:txBody>
        </p:sp>
        <p:grpSp>
          <p:nvGrpSpPr>
            <p:cNvPr id="790" name="pump"/>
            <p:cNvGrpSpPr/>
            <p:nvPr/>
          </p:nvGrpSpPr>
          <p:grpSpPr>
            <a:xfrm>
              <a:off x="7132109" y="0"/>
              <a:ext cx="1625604" cy="1625605"/>
              <a:chOff x="0" y="0"/>
              <a:chExt cx="1625603" cy="1625604"/>
            </a:xfrm>
          </p:grpSpPr>
          <p:sp>
            <p:nvSpPr>
              <p:cNvPr id="788" name="Circle"/>
              <p:cNvSpPr/>
              <p:nvPr/>
            </p:nvSpPr>
            <p:spPr>
              <a:xfrm>
                <a:off x="0" y="-1"/>
                <a:ext cx="1625604" cy="1625606"/>
              </a:xfrm>
              <a:prstGeom prst="ellipse">
                <a:avLst/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ctr">
                <a:noAutofit/>
              </a:bodyPr>
              <a:lstStyle/>
              <a:p>
                <a: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pPr>
              </a:p>
            </p:txBody>
          </p:sp>
          <p:sp>
            <p:nvSpPr>
              <p:cNvPr id="789" name="pump"/>
              <p:cNvSpPr txBox="1"/>
              <p:nvPr/>
            </p:nvSpPr>
            <p:spPr>
              <a:xfrm>
                <a:off x="238063" y="276989"/>
                <a:ext cx="1149477" cy="107162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71435" tIns="71435" rIns="71435" bIns="71435" numCol="1" anchor="ctr">
                <a:spAutoFit/>
              </a:bodyPr>
              <a:lstStyle>
                <a:lvl1pPr>
                  <a:defRPr sz="3000">
                    <a:solidFill>
                      <a:srgbClr val="FFFFFF"/>
                    </a:solidFill>
                    <a:latin typeface="Helvetica Neue Medium"/>
                    <a:ea typeface="Helvetica Neue Medium"/>
                    <a:cs typeface="Helvetica Neue Medium"/>
                    <a:sym typeface="Helvetica Neue Medium"/>
                  </a:defRPr>
                </a:lvl1pPr>
              </a:lstStyle>
              <a:p>
                <a:pPr/>
                <a:r>
                  <a:t>pump</a:t>
                </a:r>
              </a:p>
            </p:txBody>
          </p:sp>
        </p:grpSp>
        <p:sp>
          <p:nvSpPr>
            <p:cNvPr id="791" name="Right"/>
            <p:cNvSpPr txBox="1"/>
            <p:nvPr/>
          </p:nvSpPr>
          <p:spPr>
            <a:xfrm>
              <a:off x="4458141" y="1628725"/>
              <a:ext cx="1111426" cy="6140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71435" tIns="71435" rIns="71435" bIns="71435" numCol="1" anchor="ctr">
              <a:spAutoFit/>
            </a:bodyPr>
            <a:lstStyle/>
            <a:p>
              <a:pPr/>
              <a:r>
                <a:t>Right</a:t>
              </a:r>
            </a:p>
          </p:txBody>
        </p:sp>
      </p:grpSp>
      <p:grpSp>
        <p:nvGrpSpPr>
          <p:cNvPr id="795" name="A graph representing a small search space.…"/>
          <p:cNvGrpSpPr/>
          <p:nvPr/>
        </p:nvGrpSpPr>
        <p:grpSpPr>
          <a:xfrm>
            <a:off x="2627439" y="7604065"/>
            <a:ext cx="12116975" cy="366095"/>
            <a:chOff x="0" y="0"/>
            <a:chExt cx="12116974" cy="366093"/>
          </a:xfrm>
        </p:grpSpPr>
        <p:sp>
          <p:nvSpPr>
            <p:cNvPr id="793" name="Rectangle"/>
            <p:cNvSpPr/>
            <p:nvPr/>
          </p:nvSpPr>
          <p:spPr>
            <a:xfrm>
              <a:off x="-1" y="0"/>
              <a:ext cx="12116976" cy="366093"/>
            </a:xfrm>
            <a:prstGeom prst="roundRect">
              <a:avLst>
                <a:gd name="adj" fmla="val 0"/>
              </a:avLst>
            </a:prstGeom>
            <a:solidFill>
              <a:srgbClr val="000000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71435" tIns="71435" rIns="71435" bIns="71435" numCol="1" anchor="t">
              <a:noAutofit/>
            </a:bodyPr>
            <a:lstStyle/>
            <a:p>
              <a:pPr algn="l">
                <a:defRPr b="1" sz="600">
                  <a:solidFill>
                    <a:srgbClr val="D6D5D5"/>
                  </a:solidFill>
                </a:defRPr>
              </a:pPr>
            </a:p>
          </p:txBody>
        </p:sp>
        <p:sp>
          <p:nvSpPr>
            <p:cNvPr id="794" name="A graph representing a small search space.…"/>
            <p:cNvSpPr txBox="1"/>
            <p:nvPr/>
          </p:nvSpPr>
          <p:spPr>
            <a:xfrm>
              <a:off x="-1" y="-1"/>
              <a:ext cx="12116975" cy="3660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t">
              <a:spAutoFit/>
            </a:bodyPr>
            <a:lstStyle/>
            <a:p>
              <a:pPr algn="l">
                <a:defRPr b="1" sz="600">
                  <a:solidFill>
                    <a:srgbClr val="D6D5D5"/>
                  </a:solidFill>
                </a:defRPr>
              </a:pPr>
              <a:r>
                <a:t>A graph representing a small search space.</a:t>
              </a:r>
            </a:p>
            <a:p>
              <a:pPr algn="l">
                <a:defRPr b="1" sz="600">
                  <a:solidFill>
                    <a:srgbClr val="D6D5D5"/>
                  </a:solidFill>
                </a:defRPr>
              </a:pPr>
              <a:r>
                <a:t>Green node "S" has two outgoing edges labelled "left" and "right", both leading to a blue node labelled "pump".</a:t>
              </a:r>
            </a:p>
            <a:p>
              <a:pPr algn="l">
                <a:defRPr b="1" sz="600">
                  <a:solidFill>
                    <a:srgbClr val="D6D5D5"/>
                  </a:solidFill>
                </a:defRPr>
              </a:pPr>
              <a:r>
                <a:t>The pump node has an edge labelled "Beep" leading to a red node "G".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74" grpId="3"/>
      <p:bldP build="whole" bldLvl="1" animBg="1" rev="0" advAuto="0" spid="795" grpId="2"/>
      <p:bldP build="whole" bldLvl="1" animBg="1" rev="0" advAuto="0" spid="792" grpId="1"/>
      <p:bldP build="whole" bldLvl="1" animBg="1" rev="0" advAuto="0" spid="771" grpId="4"/>
      <p:bldP build="whole" bldLvl="1" animBg="1" rev="0" advAuto="0" spid="777" grpId="5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" name="Markov Assumption: GasBot"/>
          <p:cNvSpPr txBox="1"/>
          <p:nvPr>
            <p:ph type="title"/>
          </p:nvPr>
        </p:nvSpPr>
        <p:spPr>
          <a:xfrm>
            <a:off x="2452882" y="334855"/>
            <a:ext cx="19478236" cy="3036099"/>
          </a:xfrm>
          <a:prstGeom prst="rect">
            <a:avLst/>
          </a:prstGeom>
        </p:spPr>
        <p:txBody>
          <a:bodyPr/>
          <a:lstStyle/>
          <a:p>
            <a:pPr lvl="2"/>
            <a:r>
              <a:t>Markov Assumption: GasBot</a:t>
            </a:r>
          </a:p>
        </p:txBody>
      </p:sp>
      <p:sp>
        <p:nvSpPr>
          <p:cNvPr id="798" name="The Markov assumption is crucial to the graph search algorithm"/>
          <p:cNvSpPr txBox="1"/>
          <p:nvPr>
            <p:ph type="body" sz="quarter" idx="1"/>
          </p:nvPr>
        </p:nvSpPr>
        <p:spPr>
          <a:xfrm>
            <a:off x="3753935" y="2999663"/>
            <a:ext cx="16876130" cy="1782581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The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Markov assumption</a:t>
            </a:r>
            <a:r>
              <a:t> is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crucial</a:t>
            </a:r>
            <a:r>
              <a:t> to the graph search algorithm</a:t>
            </a:r>
          </a:p>
        </p:txBody>
      </p:sp>
      <p:grpSp>
        <p:nvGrpSpPr>
          <p:cNvPr id="830" name="Group"/>
          <p:cNvGrpSpPr/>
          <p:nvPr/>
        </p:nvGrpSpPr>
        <p:grpSpPr>
          <a:xfrm>
            <a:off x="3546359" y="4739470"/>
            <a:ext cx="11198061" cy="5060350"/>
            <a:chOff x="-2" y="-2"/>
            <a:chExt cx="11198060" cy="5060347"/>
          </a:xfrm>
        </p:grpSpPr>
        <p:grpSp>
          <p:nvGrpSpPr>
            <p:cNvPr id="826" name="Group"/>
            <p:cNvGrpSpPr/>
            <p:nvPr/>
          </p:nvGrpSpPr>
          <p:grpSpPr>
            <a:xfrm>
              <a:off x="-3" y="-3"/>
              <a:ext cx="11198062" cy="4237063"/>
              <a:chOff x="-1" y="0"/>
              <a:chExt cx="11198060" cy="4237061"/>
            </a:xfrm>
          </p:grpSpPr>
          <p:grpSp>
            <p:nvGrpSpPr>
              <p:cNvPr id="801" name="S"/>
              <p:cNvGrpSpPr/>
              <p:nvPr/>
            </p:nvGrpSpPr>
            <p:grpSpPr>
              <a:xfrm>
                <a:off x="-2" y="1278649"/>
                <a:ext cx="1625603" cy="1625607"/>
                <a:chOff x="0" y="0"/>
                <a:chExt cx="1625601" cy="1625606"/>
              </a:xfrm>
            </p:grpSpPr>
            <p:sp>
              <p:nvSpPr>
                <p:cNvPr id="799" name="Circle"/>
                <p:cNvSpPr/>
                <p:nvPr/>
              </p:nvSpPr>
              <p:spPr>
                <a:xfrm>
                  <a:off x="-1" y="0"/>
                  <a:ext cx="1625602" cy="1625607"/>
                </a:xfrm>
                <a:prstGeom prst="ellipse">
                  <a:avLst/>
                </a:prstGeom>
                <a:solidFill>
                  <a:schemeClr val="accent3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5" tIns="71435" rIns="71435" bIns="71435" numCol="1" anchor="ctr">
                  <a:noAutofit/>
                </a:bodyPr>
                <a:lstStyle/>
                <a:p>
                  <a:pPr>
                    <a:defRPr sz="3000">
                      <a:solidFill>
                        <a:srgbClr val="FFFFFF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pPr>
                </a:p>
              </p:txBody>
            </p:sp>
            <p:sp>
              <p:nvSpPr>
                <p:cNvPr id="800" name="S"/>
                <p:cNvSpPr txBox="1"/>
                <p:nvPr/>
              </p:nvSpPr>
              <p:spPr>
                <a:xfrm>
                  <a:off x="238064" y="511940"/>
                  <a:ext cx="1149474" cy="60172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71435" tIns="71435" rIns="71435" bIns="71435" numCol="1" anchor="ctr">
                  <a:spAutoFit/>
                </a:bodyPr>
                <a:lstStyle>
                  <a:lvl1pPr>
                    <a:defRPr sz="3000">
                      <a:solidFill>
                        <a:srgbClr val="FFFFFF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lvl1pPr>
                </a:lstStyle>
                <a:p>
                  <a:pPr/>
                  <a:r>
                    <a:t>S</a:t>
                  </a:r>
                </a:p>
              </p:txBody>
            </p:sp>
          </p:grpSp>
          <p:grpSp>
            <p:nvGrpSpPr>
              <p:cNvPr id="804" name="sensor"/>
              <p:cNvGrpSpPr/>
              <p:nvPr/>
            </p:nvGrpSpPr>
            <p:grpSpPr>
              <a:xfrm>
                <a:off x="2992175" y="-1"/>
                <a:ext cx="1625606" cy="1625607"/>
                <a:chOff x="0" y="0"/>
                <a:chExt cx="1625604" cy="1625606"/>
              </a:xfrm>
            </p:grpSpPr>
            <p:sp>
              <p:nvSpPr>
                <p:cNvPr id="802" name="Circle"/>
                <p:cNvSpPr/>
                <p:nvPr/>
              </p:nvSpPr>
              <p:spPr>
                <a:xfrm>
                  <a:off x="-1" y="0"/>
                  <a:ext cx="1625606" cy="1625607"/>
                </a:xfrm>
                <a:prstGeom prst="ellipse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5" tIns="71435" rIns="71435" bIns="71435" numCol="1" anchor="ctr">
                  <a:noAutofit/>
                </a:bodyPr>
                <a:lstStyle/>
                <a:p>
                  <a:pPr>
                    <a:defRPr sz="3000">
                      <a:solidFill>
                        <a:srgbClr val="FFFFFF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pPr>
                </a:p>
              </p:txBody>
            </p:sp>
            <p:sp>
              <p:nvSpPr>
                <p:cNvPr id="803" name="sensor"/>
                <p:cNvSpPr txBox="1"/>
                <p:nvPr/>
              </p:nvSpPr>
              <p:spPr>
                <a:xfrm>
                  <a:off x="238063" y="276989"/>
                  <a:ext cx="1149477" cy="107162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71435" tIns="71435" rIns="71435" bIns="71435" numCol="1" anchor="ctr">
                  <a:spAutoFit/>
                </a:bodyPr>
                <a:lstStyle>
                  <a:lvl1pPr>
                    <a:defRPr sz="3000">
                      <a:solidFill>
                        <a:srgbClr val="FFFFFF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lvl1pPr>
                </a:lstStyle>
                <a:p>
                  <a:pPr/>
                  <a:r>
                    <a:t>sensor</a:t>
                  </a:r>
                </a:p>
              </p:txBody>
            </p:sp>
          </p:grpSp>
          <p:grpSp>
            <p:nvGrpSpPr>
              <p:cNvPr id="807" name="no…"/>
              <p:cNvGrpSpPr/>
              <p:nvPr/>
            </p:nvGrpSpPr>
            <p:grpSpPr>
              <a:xfrm>
                <a:off x="2992175" y="2611454"/>
                <a:ext cx="1625606" cy="1625607"/>
                <a:chOff x="0" y="0"/>
                <a:chExt cx="1625604" cy="1625606"/>
              </a:xfrm>
            </p:grpSpPr>
            <p:sp>
              <p:nvSpPr>
                <p:cNvPr id="805" name="Circle"/>
                <p:cNvSpPr/>
                <p:nvPr/>
              </p:nvSpPr>
              <p:spPr>
                <a:xfrm>
                  <a:off x="-1" y="0"/>
                  <a:ext cx="1625606" cy="1625607"/>
                </a:xfrm>
                <a:prstGeom prst="ellipse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5" tIns="71435" rIns="71435" bIns="71435" numCol="1" anchor="ctr">
                  <a:noAutofit/>
                </a:bodyPr>
                <a:lstStyle/>
                <a:p>
                  <a:pPr>
                    <a:defRPr sz="3000">
                      <a:solidFill>
                        <a:srgbClr val="FFFFFF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pPr>
                </a:p>
              </p:txBody>
            </p:sp>
            <p:sp>
              <p:nvSpPr>
                <p:cNvPr id="806" name="no…"/>
                <p:cNvSpPr txBox="1"/>
                <p:nvPr/>
              </p:nvSpPr>
              <p:spPr>
                <a:xfrm>
                  <a:off x="238063" y="42039"/>
                  <a:ext cx="1149477" cy="154152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71435" tIns="71435" rIns="71435" bIns="71435" numCol="1" anchor="ctr">
                  <a:spAutoFit/>
                </a:bodyPr>
                <a:lstStyle/>
                <a:p>
                  <a:pPr>
                    <a:defRPr sz="3000">
                      <a:solidFill>
                        <a:srgbClr val="FFFFFF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pPr>
                  <a:r>
                    <a:t>no</a:t>
                  </a:r>
                </a:p>
                <a:p>
                  <a:pPr>
                    <a:defRPr sz="3000">
                      <a:solidFill>
                        <a:srgbClr val="FFFFFF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pPr>
                  <a:r>
                    <a:t>sensor</a:t>
                  </a:r>
                </a:p>
              </p:txBody>
            </p:sp>
          </p:grpSp>
          <p:grpSp>
            <p:nvGrpSpPr>
              <p:cNvPr id="810" name="pump"/>
              <p:cNvGrpSpPr/>
              <p:nvPr/>
            </p:nvGrpSpPr>
            <p:grpSpPr>
              <a:xfrm>
                <a:off x="6006682" y="1278649"/>
                <a:ext cx="1625605" cy="1625607"/>
                <a:chOff x="0" y="0"/>
                <a:chExt cx="1625604" cy="1625606"/>
              </a:xfrm>
            </p:grpSpPr>
            <p:sp>
              <p:nvSpPr>
                <p:cNvPr id="808" name="Circle"/>
                <p:cNvSpPr/>
                <p:nvPr/>
              </p:nvSpPr>
              <p:spPr>
                <a:xfrm>
                  <a:off x="-1" y="0"/>
                  <a:ext cx="1625606" cy="1625607"/>
                </a:xfrm>
                <a:prstGeom prst="ellipse">
                  <a:avLst/>
                </a:prstGeom>
                <a:solidFill>
                  <a:schemeClr val="accent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5" tIns="71435" rIns="71435" bIns="71435" numCol="1" anchor="ctr">
                  <a:noAutofit/>
                </a:bodyPr>
                <a:lstStyle/>
                <a:p>
                  <a:pPr>
                    <a:defRPr sz="3000">
                      <a:solidFill>
                        <a:srgbClr val="FFFFFF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pPr>
                </a:p>
              </p:txBody>
            </p:sp>
            <p:sp>
              <p:nvSpPr>
                <p:cNvPr id="809" name="pump"/>
                <p:cNvSpPr txBox="1"/>
                <p:nvPr/>
              </p:nvSpPr>
              <p:spPr>
                <a:xfrm>
                  <a:off x="238063" y="276989"/>
                  <a:ext cx="1149477" cy="107162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71435" tIns="71435" rIns="71435" bIns="71435" numCol="1" anchor="ctr">
                  <a:spAutoFit/>
                </a:bodyPr>
                <a:lstStyle>
                  <a:lvl1pPr>
                    <a:defRPr sz="3000">
                      <a:solidFill>
                        <a:srgbClr val="FFFFFF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lvl1pPr>
                </a:lstStyle>
                <a:p>
                  <a:pPr/>
                  <a:r>
                    <a:t>pump</a:t>
                  </a:r>
                </a:p>
              </p:txBody>
            </p:sp>
          </p:grpSp>
          <p:grpSp>
            <p:nvGrpSpPr>
              <p:cNvPr id="813" name="G"/>
              <p:cNvGrpSpPr/>
              <p:nvPr/>
            </p:nvGrpSpPr>
            <p:grpSpPr>
              <a:xfrm>
                <a:off x="9572454" y="1278649"/>
                <a:ext cx="1625605" cy="1625607"/>
                <a:chOff x="0" y="0"/>
                <a:chExt cx="1625604" cy="1625606"/>
              </a:xfrm>
            </p:grpSpPr>
            <p:sp>
              <p:nvSpPr>
                <p:cNvPr id="811" name="Circle"/>
                <p:cNvSpPr/>
                <p:nvPr/>
              </p:nvSpPr>
              <p:spPr>
                <a:xfrm>
                  <a:off x="-1" y="0"/>
                  <a:ext cx="1625606" cy="1625607"/>
                </a:xfrm>
                <a:prstGeom prst="ellipse">
                  <a:avLst/>
                </a:prstGeom>
                <a:solidFill>
                  <a:srgbClr val="EE230C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71435" tIns="71435" rIns="71435" bIns="71435" numCol="1" anchor="ctr">
                  <a:noAutofit/>
                </a:bodyPr>
                <a:lstStyle/>
                <a:p>
                  <a:pPr>
                    <a:defRPr sz="3000">
                      <a:solidFill>
                        <a:srgbClr val="FFFFFF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pPr>
                </a:p>
              </p:txBody>
            </p:sp>
            <p:sp>
              <p:nvSpPr>
                <p:cNvPr id="812" name="G"/>
                <p:cNvSpPr txBox="1"/>
                <p:nvPr/>
              </p:nvSpPr>
              <p:spPr>
                <a:xfrm>
                  <a:off x="238063" y="511940"/>
                  <a:ext cx="1149477" cy="601721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val="1"/>
                  </a:ext>
                </a:extLst>
              </p:spPr>
              <p:txBody>
                <a:bodyPr wrap="square" lIns="71435" tIns="71435" rIns="71435" bIns="71435" numCol="1" anchor="ctr">
                  <a:spAutoFit/>
                </a:bodyPr>
                <a:lstStyle>
                  <a:lvl1pPr>
                    <a:defRPr sz="3000">
                      <a:solidFill>
                        <a:srgbClr val="FFFFFF"/>
                      </a:solidFill>
                      <a:latin typeface="Helvetica Neue Medium"/>
                      <a:ea typeface="Helvetica Neue Medium"/>
                      <a:cs typeface="Helvetica Neue Medium"/>
                      <a:sym typeface="Helvetica Neue Medium"/>
                    </a:defRPr>
                  </a:lvl1pPr>
                </a:lstStyle>
                <a:p>
                  <a:pPr/>
                  <a:r>
                    <a:t>G</a:t>
                  </a:r>
                </a:p>
              </p:txBody>
            </p:sp>
          </p:grpSp>
          <p:sp>
            <p:nvSpPr>
              <p:cNvPr id="814" name="Connection Line"/>
              <p:cNvSpPr/>
              <p:nvPr/>
            </p:nvSpPr>
            <p:spPr>
              <a:xfrm flipV="1">
                <a:off x="812800" y="812801"/>
                <a:ext cx="2992178" cy="1278652"/>
              </a:xfrm>
              <a:prstGeom prst="line">
                <a:avLst/>
              </a:prstGeom>
              <a:noFill/>
              <a:ln w="762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815" name="Connection Line"/>
              <p:cNvSpPr/>
              <p:nvPr/>
            </p:nvSpPr>
            <p:spPr>
              <a:xfrm>
                <a:off x="812800" y="2091450"/>
                <a:ext cx="2992178" cy="1332807"/>
              </a:xfrm>
              <a:prstGeom prst="line">
                <a:avLst/>
              </a:prstGeom>
              <a:noFill/>
              <a:ln w="762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816" name="Connection Line"/>
              <p:cNvSpPr/>
              <p:nvPr/>
            </p:nvSpPr>
            <p:spPr>
              <a:xfrm>
                <a:off x="3804977" y="812800"/>
                <a:ext cx="3014508" cy="1278652"/>
              </a:xfrm>
              <a:prstGeom prst="line">
                <a:avLst/>
              </a:prstGeom>
              <a:noFill/>
              <a:ln w="762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817" name="Connection Line"/>
              <p:cNvSpPr/>
              <p:nvPr/>
            </p:nvSpPr>
            <p:spPr>
              <a:xfrm flipV="1">
                <a:off x="3804977" y="2091451"/>
                <a:ext cx="3014508" cy="1332807"/>
              </a:xfrm>
              <a:prstGeom prst="line">
                <a:avLst/>
              </a:prstGeom>
              <a:noFill/>
              <a:ln w="762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818" name="Connection Line"/>
              <p:cNvSpPr/>
              <p:nvPr/>
            </p:nvSpPr>
            <p:spPr>
              <a:xfrm>
                <a:off x="6819482" y="2091450"/>
                <a:ext cx="3565776" cy="3"/>
              </a:xfrm>
              <a:prstGeom prst="line">
                <a:avLst/>
              </a:prstGeom>
              <a:noFill/>
              <a:ln w="76200" cap="flat">
                <a:solidFill>
                  <a:srgbClr val="000000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819" name="Left"/>
              <p:cNvSpPr txBox="1"/>
              <p:nvPr/>
            </p:nvSpPr>
            <p:spPr>
              <a:xfrm>
                <a:off x="1550739" y="713413"/>
                <a:ext cx="848079" cy="6140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5" tIns="71435" rIns="71435" bIns="71435" numCol="1" anchor="ctr">
                <a:spAutoFit/>
              </a:bodyPr>
              <a:lstStyle/>
              <a:p>
                <a:pPr/>
                <a:r>
                  <a:t>Left</a:t>
                </a:r>
              </a:p>
            </p:txBody>
          </p:sp>
          <p:sp>
            <p:nvSpPr>
              <p:cNvPr id="820" name="Right"/>
              <p:cNvSpPr txBox="1"/>
              <p:nvPr/>
            </p:nvSpPr>
            <p:spPr>
              <a:xfrm>
                <a:off x="1419065" y="3117207"/>
                <a:ext cx="1111426" cy="6140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5" tIns="71435" rIns="71435" bIns="71435" numCol="1" anchor="ctr">
                <a:spAutoFit/>
              </a:bodyPr>
              <a:lstStyle/>
              <a:p>
                <a:pPr/>
                <a:r>
                  <a:t>Right</a:t>
                </a:r>
              </a:p>
            </p:txBody>
          </p:sp>
          <p:sp>
            <p:nvSpPr>
              <p:cNvPr id="821" name="Drive"/>
              <p:cNvSpPr txBox="1"/>
              <p:nvPr/>
            </p:nvSpPr>
            <p:spPr>
              <a:xfrm>
                <a:off x="4959164" y="505752"/>
                <a:ext cx="1088667" cy="6140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5" tIns="71435" rIns="71435" bIns="71435" numCol="1" anchor="ctr">
                <a:spAutoFit/>
              </a:bodyPr>
              <a:lstStyle/>
              <a:p>
                <a:pPr/>
                <a:r>
                  <a:t>Drive</a:t>
                </a:r>
              </a:p>
            </p:txBody>
          </p:sp>
          <p:sp>
            <p:nvSpPr>
              <p:cNvPr id="822" name="Drive"/>
              <p:cNvSpPr txBox="1"/>
              <p:nvPr/>
            </p:nvSpPr>
            <p:spPr>
              <a:xfrm>
                <a:off x="4959164" y="3117207"/>
                <a:ext cx="1088667" cy="6140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5" tIns="71435" rIns="71435" bIns="71435" numCol="1" anchor="ctr">
                <a:spAutoFit/>
              </a:bodyPr>
              <a:lstStyle/>
              <a:p>
                <a:pPr/>
                <a:r>
                  <a:t>Drive</a:t>
                </a:r>
              </a:p>
            </p:txBody>
          </p:sp>
          <p:sp>
            <p:nvSpPr>
              <p:cNvPr id="823" name="Beep"/>
              <p:cNvSpPr txBox="1"/>
              <p:nvPr/>
            </p:nvSpPr>
            <p:spPr>
              <a:xfrm>
                <a:off x="8028652" y="1249326"/>
                <a:ext cx="1111426" cy="61409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5" tIns="71435" rIns="71435" bIns="71435" numCol="1" anchor="ctr">
                <a:spAutoFit/>
              </a:bodyPr>
              <a:lstStyle/>
              <a:p>
                <a:pPr/>
                <a:r>
                  <a:t>Beep</a:t>
                </a:r>
              </a:p>
            </p:txBody>
          </p:sp>
          <p:sp>
            <p:nvSpPr>
              <p:cNvPr id="824" name="5"/>
              <p:cNvSpPr txBox="1"/>
              <p:nvPr/>
            </p:nvSpPr>
            <p:spPr>
              <a:xfrm>
                <a:off x="8411602" y="2225509"/>
                <a:ext cx="381531" cy="62638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5" tIns="71435" rIns="71435" bIns="71435" numCol="1" anchor="ctr">
                <a:spAutoFit/>
              </a:bodyPr>
              <a:lstStyle>
                <a:lvl1pPr>
                  <a:defRPr b="1"/>
                </a:lvl1pPr>
              </a:lstStyle>
              <a:p>
                <a:pPr/>
                <a:r>
                  <a:t>5</a:t>
                </a:r>
              </a:p>
            </p:txBody>
          </p:sp>
          <p:sp>
            <p:nvSpPr>
              <p:cNvPr id="825" name="5"/>
              <p:cNvSpPr txBox="1"/>
              <p:nvPr/>
            </p:nvSpPr>
            <p:spPr>
              <a:xfrm>
                <a:off x="4863834" y="2001720"/>
                <a:ext cx="381531" cy="62638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71435" tIns="71435" rIns="71435" bIns="71435" numCol="1" anchor="ctr">
                <a:spAutoFit/>
              </a:bodyPr>
              <a:lstStyle>
                <a:lvl1pPr algn="l">
                  <a:defRPr b="1"/>
                </a:lvl1pPr>
              </a:lstStyle>
              <a:p>
                <a:pPr/>
                <a:r>
                  <a:t>5</a:t>
                </a:r>
              </a:p>
            </p:txBody>
          </p:sp>
        </p:grpSp>
        <p:grpSp>
          <p:nvGrpSpPr>
            <p:cNvPr id="829" name="Caption"/>
            <p:cNvGrpSpPr/>
            <p:nvPr/>
          </p:nvGrpSpPr>
          <p:grpSpPr>
            <a:xfrm>
              <a:off x="-1" y="4338652"/>
              <a:ext cx="11198059" cy="721694"/>
              <a:chOff x="0" y="0"/>
              <a:chExt cx="11198057" cy="721693"/>
            </a:xfrm>
          </p:grpSpPr>
          <p:sp>
            <p:nvSpPr>
              <p:cNvPr id="827" name="Rectangle"/>
              <p:cNvSpPr/>
              <p:nvPr/>
            </p:nvSpPr>
            <p:spPr>
              <a:xfrm>
                <a:off x="-1" y="-1"/>
                <a:ext cx="11198059" cy="721694"/>
              </a:xfrm>
              <a:prstGeom prst="roundRect">
                <a:avLst>
                  <a:gd name="adj" fmla="val 0"/>
                </a:avLst>
              </a:prstGeom>
              <a:solidFill>
                <a:srgbClr val="000000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71435" tIns="71435" rIns="71435" bIns="71435" numCol="1" anchor="t">
                <a:noAutofit/>
              </a:bodyPr>
              <a:lstStyle/>
              <a:p>
                <a:pPr algn="l">
                  <a:defRPr b="1" sz="600">
                    <a:solidFill>
                      <a:srgbClr val="D6D5D5"/>
                    </a:solidFill>
                  </a:defRPr>
                </a:pPr>
              </a:p>
            </p:txBody>
          </p:sp>
          <p:sp>
            <p:nvSpPr>
              <p:cNvPr id="828" name="A graph representing a small search space.…"/>
              <p:cNvSpPr txBox="1"/>
              <p:nvPr/>
            </p:nvSpPr>
            <p:spPr>
              <a:xfrm>
                <a:off x="0" y="-1"/>
                <a:ext cx="11198058" cy="72169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t">
                <a:spAutoFit/>
              </a:bodyPr>
              <a:lstStyle/>
              <a:p>
                <a:pPr algn="l">
                  <a:defRPr b="1" sz="600">
                    <a:solidFill>
                      <a:srgbClr val="D6D5D5"/>
                    </a:solidFill>
                  </a:defRPr>
                </a:pPr>
                <a:r>
                  <a:t>A graph representing a small search space.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</a:defRPr>
                </a:pPr>
                <a:r>
                  <a:t>Green node "S" has two outgoing edges/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</a:defRPr>
                </a:pPr>
                <a:r>
                  <a:t>The edge labelled "Left" leads to a blue node "Sensor".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</a:defRPr>
                </a:pPr>
                <a:r>
                  <a:t>The edge labelled "Right" leads to a blue node "No sensor".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</a:defRPr>
                </a:pPr>
                <a:r>
                  <a:t>The "no sensor" node has a single edge labelled "Drive" with a cost 5 leading to a node "Pump".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</a:defRPr>
                </a:pPr>
                <a:r>
                  <a:t>The "sensor" node has an edge labelled "Drive" leading the same "Pump" node.</a:t>
                </a:r>
              </a:p>
              <a:p>
                <a:pPr algn="l">
                  <a:defRPr b="1" sz="600">
                    <a:solidFill>
                      <a:srgbClr val="D6D5D5"/>
                    </a:solidFill>
                  </a:defRPr>
                </a:pPr>
                <a:r>
                  <a:t>The pump node has an edge labelled "Beep" with a cost 5 leading to a red node "G".</a:t>
                </a:r>
              </a:p>
            </p:txBody>
          </p:sp>
        </p:grpSp>
      </p:grpSp>
      <p:sp>
        <p:nvSpPr>
          <p:cNvPr id="831" name="Questions…"/>
          <p:cNvSpPr txBox="1"/>
          <p:nvPr/>
        </p:nvSpPr>
        <p:spPr>
          <a:xfrm>
            <a:off x="3103164" y="10095724"/>
            <a:ext cx="18177672" cy="3134866"/>
          </a:xfrm>
          <a:prstGeom prst="rect">
            <a:avLst/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04800" tIns="304800" rIns="304800" bIns="304800" anchor="ctr">
            <a:spAutoFit/>
          </a:bodyPr>
          <a:lstStyle/>
          <a:p>
            <a:pPr algn="l">
              <a:spcBef>
                <a:spcPts val="3600"/>
              </a:spcBef>
              <a:defRPr b="1" sz="4000">
                <a:solidFill>
                  <a:srgbClr val="000000"/>
                </a:solidFill>
              </a:defRPr>
            </a:pPr>
            <a:r>
              <a:t>Questions</a:t>
            </a:r>
          </a:p>
          <a:p>
            <a:pPr marL="793750" indent="-793750" algn="l">
              <a:spcBef>
                <a:spcPts val="3600"/>
              </a:spcBef>
              <a:buSzPct val="100000"/>
              <a:buAutoNum type="arabicPeriod" startAt="1"/>
              <a:defRPr sz="40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Does this representation satisfy the Markov assumption?  Why or why not?</a:t>
            </a:r>
          </a:p>
          <a:p>
            <a:pPr marL="793750" indent="-793750" algn="l">
              <a:spcBef>
                <a:spcPts val="1600"/>
              </a:spcBef>
              <a:buSzPct val="100000"/>
              <a:buAutoNum type="arabicPeriod" startAt="1"/>
              <a:defRPr sz="40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How else could we have fixed up the previous example?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8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831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" name="Summary"/>
          <p:cNvSpPr txBox="1"/>
          <p:nvPr>
            <p:ph type="title"/>
          </p:nvPr>
        </p:nvSpPr>
        <p:spPr>
          <a:xfrm>
            <a:off x="2667000" y="357185"/>
            <a:ext cx="19050000" cy="3036099"/>
          </a:xfrm>
          <a:prstGeom prst="rect">
            <a:avLst/>
          </a:prstGeom>
        </p:spPr>
        <p:txBody>
          <a:bodyPr/>
          <a:lstStyle/>
          <a:p>
            <a:pPr/>
            <a:r>
              <a:t>Summary</a:t>
            </a:r>
          </a:p>
        </p:txBody>
      </p:sp>
      <p:sp>
        <p:nvSpPr>
          <p:cNvPr id="834" name="Many AI tasks can be represented as search problems…"/>
          <p:cNvSpPr txBox="1"/>
          <p:nvPr>
            <p:ph type="body" idx="1"/>
          </p:nvPr>
        </p:nvSpPr>
        <p:spPr>
          <a:xfrm>
            <a:off x="2667000" y="3643312"/>
            <a:ext cx="19050000" cy="8840394"/>
          </a:xfrm>
          <a:prstGeom prst="rect">
            <a:avLst/>
          </a:prstGeom>
        </p:spPr>
        <p:txBody>
          <a:bodyPr/>
          <a:lstStyle/>
          <a:p>
            <a:pPr/>
            <a:r>
              <a:t>Many AI tasks can be represented as </a:t>
            </a:r>
            <a:r>
              <a:rPr b="1">
                <a:latin typeface="+mj-lt"/>
                <a:ea typeface="+mj-ea"/>
                <a:cs typeface="+mj-cs"/>
                <a:sym typeface="Helvetica Neue"/>
              </a:rPr>
              <a:t>search problems</a:t>
            </a:r>
            <a:endParaRPr b="1">
              <a:latin typeface="+mj-lt"/>
              <a:ea typeface="+mj-ea"/>
              <a:cs typeface="+mj-cs"/>
              <a:sym typeface="Helvetica Neue"/>
            </a:endParaRPr>
          </a:p>
          <a:p>
            <a:pPr lvl="2"/>
            <a:r>
              <a:t>A single generic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</a:t>
            </a:r>
            <a:r>
              <a:rPr b="1">
                <a:latin typeface="+mj-lt"/>
                <a:ea typeface="+mj-ea"/>
                <a:cs typeface="+mj-cs"/>
                <a:sym typeface="Helvetica Neue"/>
              </a:rPr>
              <a:t>graph search algorithm</a:t>
            </a:r>
            <a:r>
              <a:t> can then solve them all!</a:t>
            </a:r>
          </a:p>
          <a:p>
            <a:pPr/>
            <a:r>
              <a:t>A search problem consists of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states</a:t>
            </a:r>
            <a:r>
              <a:t>,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actions</a:t>
            </a:r>
            <a:r>
              <a:t>,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start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states</a:t>
            </a:r>
            <a:r>
              <a:t>, a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successor</a:t>
            </a:r>
            <a:r>
              <a:t>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function</a:t>
            </a:r>
            <a:r>
              <a:t>, a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goal</a:t>
            </a:r>
            <a:r>
              <a:t> function, optionally a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cost</a:t>
            </a:r>
            <a:r>
              <a:t> function</a:t>
            </a:r>
          </a:p>
          <a:p>
            <a:pPr>
              <a:def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Solution quality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can be represented by labelling arcs of the search graph with </a:t>
            </a:r>
            <a:r>
              <a:rPr>
                <a:solidFill>
                  <a:srgbClr val="004D80"/>
                </a:solidFill>
              </a:rPr>
              <a:t>costs</a:t>
            </a:r>
          </a:p>
          <a:p>
            <a:pPr/>
            <a:r>
              <a:t>The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Markov assumption</a:t>
            </a:r>
            <a:r>
              <a:t> is critical for graph search to work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8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8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8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83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Recap: Course Essentials"/>
          <p:cNvSpPr txBox="1"/>
          <p:nvPr>
            <p:ph type="title"/>
          </p:nvPr>
        </p:nvSpPr>
        <p:spPr>
          <a:xfrm>
            <a:off x="2667000" y="259738"/>
            <a:ext cx="19050000" cy="2147524"/>
          </a:xfrm>
          <a:prstGeom prst="rect">
            <a:avLst/>
          </a:prstGeom>
        </p:spPr>
        <p:txBody>
          <a:bodyPr/>
          <a:lstStyle/>
          <a:p>
            <a:pPr/>
            <a:r>
              <a:t>Recap: Course Essentials</a:t>
            </a:r>
          </a:p>
        </p:txBody>
      </p:sp>
      <p:sp>
        <p:nvSpPr>
          <p:cNvPr id="148" name="Course information:  https://jrwright.info/introai/…"/>
          <p:cNvSpPr txBox="1"/>
          <p:nvPr>
            <p:ph type="body" idx="1"/>
          </p:nvPr>
        </p:nvSpPr>
        <p:spPr>
          <a:xfrm>
            <a:off x="2277636" y="2837000"/>
            <a:ext cx="19828727" cy="10676432"/>
          </a:xfrm>
          <a:prstGeom prst="rect">
            <a:avLst/>
          </a:prstGeom>
        </p:spPr>
        <p:txBody>
          <a:bodyPr/>
          <a:lstStyle/>
          <a:p>
            <a:pPr marL="0" indent="0" defTabSz="698300">
              <a:spcBef>
                <a:spcPts val="2000"/>
              </a:spcBef>
              <a:buSzTx/>
              <a:buNone/>
              <a:defRPr b="1" sz="3700">
                <a:latin typeface="+mj-lt"/>
                <a:ea typeface="+mj-ea"/>
                <a:cs typeface="+mj-cs"/>
                <a:sym typeface="Helvetica Neue"/>
              </a:defRPr>
            </a:pPr>
            <a:r>
              <a:t>Course information: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  <a:hlinkClick r:id="rId2" invalidUrl="" action="" tgtFrame="" tooltip="" history="1" highlightClick="0" endSnd="0"/>
              </a:rPr>
              <a:t>https://jrwright.info/introai/</a:t>
            </a:r>
          </a:p>
          <a:p>
            <a:pPr lvl="1" marL="897333" indent="-519508" defTabSz="698300">
              <a:spcBef>
                <a:spcPts val="2000"/>
              </a:spcBef>
              <a:defRPr sz="3700"/>
            </a:pPr>
            <a:r>
              <a:t>This is the main source of information about the class</a:t>
            </a:r>
          </a:p>
          <a:p>
            <a:pPr lvl="1" marL="897333" indent="-519508" defTabSz="698300">
              <a:spcBef>
                <a:spcPts val="2000"/>
              </a:spcBef>
              <a:defRPr sz="3700"/>
            </a:pPr>
            <a:r>
              <a:t>Syllabus, slides, readings, deadlines</a:t>
            </a:r>
          </a:p>
          <a:p>
            <a:pPr lvl="1" marL="0" indent="0" defTabSz="698300">
              <a:spcBef>
                <a:spcPts val="2000"/>
              </a:spcBef>
              <a:buSzTx/>
              <a:buNone/>
              <a:defRPr b="1" sz="3700">
                <a:latin typeface="+mj-lt"/>
                <a:ea typeface="+mj-ea"/>
                <a:cs typeface="+mj-cs"/>
                <a:sym typeface="Helvetica Neue"/>
              </a:defRPr>
            </a:pPr>
            <a:r>
              <a:t>Lectures: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Tuesdays and Thursdays, 9:30-10:50am in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ETLC E2-001</a:t>
            </a:r>
          </a:p>
          <a:p>
            <a:pPr lvl="1" marL="897333" indent="-519508" defTabSz="698300">
              <a:spcBef>
                <a:spcPts val="2000"/>
              </a:spcBef>
              <a:defRPr sz="3700"/>
            </a:pPr>
            <a:r>
              <a:t>In person</a:t>
            </a:r>
          </a:p>
          <a:p>
            <a:pPr marL="0" indent="0" defTabSz="698300">
              <a:spcBef>
                <a:spcPts val="2000"/>
              </a:spcBef>
              <a:buSzTx/>
              <a:buNone/>
              <a:defRPr b="1" sz="3700">
                <a:latin typeface="+mj-lt"/>
                <a:ea typeface="+mj-ea"/>
                <a:cs typeface="+mj-cs"/>
                <a:sym typeface="Helvetica Neue"/>
              </a:defRPr>
            </a:pPr>
            <a:r>
              <a:t>Canvas: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</a:p>
          <a:p>
            <a:pPr lvl="1" marL="897333" indent="-519508" defTabSz="698300">
              <a:spcBef>
                <a:spcPts val="2000"/>
              </a:spcBef>
              <a:defRPr sz="3700"/>
            </a:pPr>
            <a:r>
              <a:t>Discussion forum for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public</a:t>
            </a:r>
            <a:r>
              <a:t> questions about assignments, lecture material, etc.</a:t>
            </a:r>
          </a:p>
          <a:p>
            <a:pPr lvl="1" marL="897333" indent="-519508" defTabSz="698300">
              <a:spcBef>
                <a:spcPts val="2000"/>
              </a:spcBef>
              <a:defRPr sz="3700"/>
            </a:pPr>
            <a:r>
              <a:t>Handing in assignments</a:t>
            </a:r>
          </a:p>
          <a:p>
            <a:pPr marL="0" indent="0" defTabSz="698300">
              <a:spcBef>
                <a:spcPts val="2000"/>
              </a:spcBef>
              <a:buSzTx/>
              <a:buNone/>
              <a:defRPr b="1" sz="3700">
                <a:latin typeface="+mj-lt"/>
                <a:ea typeface="+mj-ea"/>
                <a:cs typeface="+mj-cs"/>
                <a:sym typeface="Helvetica Neue"/>
              </a:defRPr>
            </a:pPr>
            <a:r>
              <a:t>Email: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  <a:r>
              <a:rPr b="0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Helvetica Neue Light"/>
                <a:ea typeface="Helvetica Neue Light"/>
                <a:cs typeface="Helvetica Neue Light"/>
                <a:sym typeface="Helvetica Neue Light"/>
                <a:hlinkClick r:id="rId3" invalidUrl="" action="" tgtFrame="" tooltip="" history="1" highlightClick="0" endSnd="0"/>
              </a:rPr>
              <a:t>james.wright@ualberta.ca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for </a:t>
            </a:r>
            <a:r>
              <a:rPr b="0"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private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questions</a:t>
            </a:r>
          </a:p>
          <a:p>
            <a:pPr lvl="1" marL="897333" indent="-519508" defTabSz="698300">
              <a:spcBef>
                <a:spcPts val="2000"/>
              </a:spcBef>
              <a:defRPr sz="3700"/>
            </a:pPr>
            <a:r>
              <a:t>(health problems, inquiries about grades)</a:t>
            </a:r>
          </a:p>
          <a:p>
            <a:pPr marL="0" indent="0" defTabSz="698300">
              <a:spcBef>
                <a:spcPts val="2000"/>
              </a:spcBef>
              <a:buSzTx/>
              <a:buNone/>
              <a:defRPr b="1" sz="3700">
                <a:latin typeface="+mj-lt"/>
                <a:ea typeface="+mj-ea"/>
                <a:cs typeface="+mj-cs"/>
                <a:sym typeface="Helvetica Neue"/>
              </a:defRPr>
            </a:pPr>
            <a:r>
              <a:t>Office hours: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By appointment, or after lecture</a:t>
            </a:r>
          </a:p>
          <a:p>
            <a:pPr lvl="1" marL="897333" indent="-519508" defTabSz="698300">
              <a:spcBef>
                <a:spcPts val="2000"/>
              </a:spcBef>
              <a:defRPr sz="3700"/>
            </a:pPr>
            <a:r>
              <a:t>TA's are available to help during lab hours</a:t>
            </a:r>
          </a:p>
          <a:p>
            <a:pPr lvl="1" marL="897333" indent="-519508" defTabSz="698300">
              <a:spcBef>
                <a:spcPts val="2000"/>
              </a:spcBef>
              <a:defRPr sz="3700"/>
            </a:pPr>
            <a:r>
              <a:t>Labs begin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next week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Recap: Search"/>
          <p:cNvSpPr txBox="1"/>
          <p:nvPr>
            <p:ph type="title"/>
          </p:nvPr>
        </p:nvSpPr>
        <p:spPr>
          <a:xfrm>
            <a:off x="2667000" y="794740"/>
            <a:ext cx="19050000" cy="3036098"/>
          </a:xfrm>
          <a:prstGeom prst="rect">
            <a:avLst/>
          </a:prstGeom>
        </p:spPr>
        <p:txBody>
          <a:bodyPr/>
          <a:lstStyle/>
          <a:p>
            <a:pPr/>
            <a:r>
              <a:t>Recap: Search</a:t>
            </a:r>
          </a:p>
        </p:txBody>
      </p:sp>
      <p:sp>
        <p:nvSpPr>
          <p:cNvPr id="151" name="We want to compute a sequence of actions:…"/>
          <p:cNvSpPr txBox="1"/>
          <p:nvPr>
            <p:ph type="body" sz="half" idx="1"/>
          </p:nvPr>
        </p:nvSpPr>
        <p:spPr>
          <a:xfrm>
            <a:off x="2667000" y="6729248"/>
            <a:ext cx="19050000" cy="6192012"/>
          </a:xfrm>
          <a:prstGeom prst="rect">
            <a:avLst/>
          </a:prstGeom>
        </p:spPr>
        <p:txBody>
          <a:bodyPr/>
          <a:lstStyle/>
          <a:p>
            <a:pPr/>
            <a:r>
              <a:t>We want to compute a sequence of actions:</a:t>
            </a:r>
          </a:p>
          <a:p>
            <a:pPr lvl="2"/>
            <a:r>
              <a:t>from a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starting state</a:t>
            </a:r>
            <a:r>
              <a:t> (all of the animals on the left bank) </a:t>
            </a:r>
          </a:p>
          <a:p>
            <a:pPr lvl="2"/>
            <a:r>
              <a:t>to a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goal state</a:t>
            </a:r>
            <a:r>
              <a:t> (all of the animals on the right bank)</a:t>
            </a:r>
          </a:p>
          <a:p>
            <a:pPr lvl="2"/>
            <a:r>
              <a:t>while satisfying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constraints</a:t>
            </a:r>
            <a:r>
              <a:t> (nothing gets eaten)</a:t>
            </a:r>
          </a:p>
          <a:p>
            <a:pPr/>
            <a:r>
              <a:t>Every action has a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known</a:t>
            </a:r>
            <a:r>
              <a:t> and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deterministic</a:t>
            </a:r>
            <a:r>
              <a:t> result and cost</a:t>
            </a:r>
          </a:p>
          <a:p>
            <a:pPr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Search: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efficiently compute a cost-optimal solution based on known rules</a:t>
            </a:r>
          </a:p>
        </p:txBody>
      </p:sp>
      <p:sp>
        <p:nvSpPr>
          <p:cNvPr id="152" name="Example: Farmer's raft…"/>
          <p:cNvSpPr txBox="1"/>
          <p:nvPr/>
        </p:nvSpPr>
        <p:spPr>
          <a:xfrm>
            <a:off x="2667000" y="3417968"/>
            <a:ext cx="19050000" cy="3430281"/>
          </a:xfrm>
          <a:prstGeom prst="rect">
            <a:avLst/>
          </a:prstGeom>
          <a:solidFill>
            <a:srgbClr val="FAF7E9"/>
          </a:solidFill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03200" tIns="203200" rIns="203200" bIns="203200" anchor="ctr">
            <a:spAutoFit/>
          </a:bodyPr>
          <a:lstStyle/>
          <a:p>
            <a:pPr algn="l">
              <a:spcBef>
                <a:spcPts val="1200"/>
              </a:spcBef>
              <a:defRPr b="1" sz="3100">
                <a:solidFill>
                  <a:srgbClr val="000000"/>
                </a:solidFill>
              </a:defRPr>
            </a:pPr>
            <a:r>
              <a:t>Example: Farmer's raft</a:t>
            </a:r>
          </a:p>
          <a:p>
            <a:pPr algn="l">
              <a:spcBef>
                <a:spcPts val="1200"/>
              </a:spcBef>
              <a:defRPr sz="31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A farmer needs to move a hen, fox, and bushel of grain from the left side of the river to the right using a raft.</a:t>
            </a:r>
          </a:p>
          <a:p>
            <a:pPr marL="333374" indent="-333374" algn="l">
              <a:spcBef>
                <a:spcPts val="1200"/>
              </a:spcBef>
              <a:buSzPct val="75000"/>
              <a:buChar char="•"/>
              <a:defRPr sz="31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The farmer can take one item at a time (hen, fox, or bushel of grain) using the raft.</a:t>
            </a:r>
          </a:p>
          <a:p>
            <a:pPr marL="333374" indent="-333374" algn="l">
              <a:spcBef>
                <a:spcPts val="1200"/>
              </a:spcBef>
              <a:buSzPct val="75000"/>
              <a:buChar char="•"/>
              <a:defRPr sz="31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The hen cannot be left alone with the grain, or it will eat the grain.</a:t>
            </a:r>
          </a:p>
          <a:p>
            <a:pPr marL="333374" indent="-333374" algn="l">
              <a:spcBef>
                <a:spcPts val="1200"/>
              </a:spcBef>
              <a:buSzPct val="75000"/>
              <a:buChar char="•"/>
              <a:defRPr sz="31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The fox cannot be left alone with the hen, or it will eat the hen.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Lecture Outline"/>
          <p:cNvSpPr txBox="1"/>
          <p:nvPr>
            <p:ph type="title"/>
          </p:nvPr>
        </p:nvSpPr>
        <p:spPr>
          <a:xfrm>
            <a:off x="2667000" y="794740"/>
            <a:ext cx="19050000" cy="2304989"/>
          </a:xfrm>
          <a:prstGeom prst="rect">
            <a:avLst/>
          </a:prstGeom>
        </p:spPr>
        <p:txBody>
          <a:bodyPr/>
          <a:lstStyle/>
          <a:p>
            <a:pPr/>
            <a:r>
              <a:t>Lecture Outline</a:t>
            </a:r>
          </a:p>
        </p:txBody>
      </p:sp>
      <p:sp>
        <p:nvSpPr>
          <p:cNvPr id="155" name="Recap &amp; Logistics…"/>
          <p:cNvSpPr txBox="1"/>
          <p:nvPr>
            <p:ph type="body" sz="half" idx="1"/>
          </p:nvPr>
        </p:nvSpPr>
        <p:spPr>
          <a:xfrm>
            <a:off x="2667000" y="3201218"/>
            <a:ext cx="19050000" cy="4546992"/>
          </a:xfrm>
          <a:prstGeom prst="rect">
            <a:avLst/>
          </a:prstGeom>
        </p:spPr>
        <p:txBody>
          <a:bodyPr/>
          <a:lstStyle/>
          <a:p>
            <a:pPr marL="873125" indent="-873125">
              <a:buSzPct val="100000"/>
              <a:buAutoNum type="arabicPeriod" startAt="1"/>
            </a:pPr>
            <a:r>
              <a:t>Recap &amp; Logistics</a:t>
            </a:r>
          </a:p>
          <a:p>
            <a:pPr marL="873125" indent="-873125">
              <a:buSzPct val="100000"/>
              <a:buAutoNum type="arabicPeriod" startAt="1"/>
            </a:pPr>
            <a:r>
              <a:t>Search Problems</a:t>
            </a:r>
          </a:p>
          <a:p>
            <a:pPr marL="873125" indent="-873125">
              <a:buSzPct val="100000"/>
              <a:buAutoNum type="arabicPeriod" startAt="1"/>
            </a:pPr>
            <a:r>
              <a:t>Graph Search</a:t>
            </a:r>
          </a:p>
          <a:p>
            <a:pPr marL="873125" indent="-873125">
              <a:buSzPct val="100000"/>
              <a:buAutoNum type="arabicPeriod" startAt="1"/>
            </a:pPr>
            <a:r>
              <a:t>Markov Assumption</a:t>
            </a:r>
          </a:p>
        </p:txBody>
      </p:sp>
      <p:sp>
        <p:nvSpPr>
          <p:cNvPr id="156" name="After this lecture, you should be able to:…"/>
          <p:cNvSpPr txBox="1"/>
          <p:nvPr/>
        </p:nvSpPr>
        <p:spPr>
          <a:xfrm>
            <a:off x="2667000" y="7849699"/>
            <a:ext cx="19050000" cy="5286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5" tIns="71435" rIns="71435" bIns="71435" anchor="ctr">
            <a:normAutofit fontScale="100000" lnSpcReduction="0"/>
          </a:bodyPr>
          <a:lstStyle/>
          <a:p>
            <a:pPr algn="l">
              <a:spcBef>
                <a:spcPts val="2400"/>
              </a:spcBef>
              <a:defRPr i="1" sz="4400">
                <a:solidFill>
                  <a:srgbClr val="000000"/>
                </a:solidFill>
              </a:defRPr>
            </a:pPr>
            <a:r>
              <a:t>After this lecture, you should be able to:</a:t>
            </a:r>
          </a:p>
          <a:p>
            <a:pPr marL="611187" indent="-611187" algn="l">
              <a:spcBef>
                <a:spcPts val="2400"/>
              </a:spcBef>
              <a:buSzPct val="75000"/>
              <a:buChar char="•"/>
              <a:defRPr sz="4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Represent a search problem formally</a:t>
            </a:r>
          </a:p>
          <a:p>
            <a:pPr marL="611187" indent="-611187" algn="l">
              <a:spcBef>
                <a:spcPts val="2400"/>
              </a:spcBef>
              <a:buSzPct val="75000"/>
              <a:buChar char="•"/>
              <a:defRPr sz="4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Represent a search problem as a search graph</a:t>
            </a:r>
          </a:p>
          <a:p>
            <a:pPr marL="611187" indent="-611187" algn="l">
              <a:spcBef>
                <a:spcPts val="2400"/>
              </a:spcBef>
              <a:buSzPct val="75000"/>
              <a:buChar char="•"/>
              <a:defRPr sz="4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Implement a generic graph search</a:t>
            </a:r>
          </a:p>
          <a:p>
            <a:pPr marL="611187" indent="-611187" algn="l">
              <a:spcBef>
                <a:spcPts val="2400"/>
              </a:spcBef>
              <a:buSzPct val="75000"/>
              <a:buChar char="•"/>
              <a:defRPr sz="4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Identify whether a representation satisfies the Markov assumption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earch"/>
          <p:cNvSpPr txBox="1"/>
          <p:nvPr>
            <p:ph type="title"/>
          </p:nvPr>
        </p:nvSpPr>
        <p:spPr>
          <a:xfrm>
            <a:off x="4387453" y="357186"/>
            <a:ext cx="15609094" cy="2092014"/>
          </a:xfrm>
          <a:prstGeom prst="rect">
            <a:avLst/>
          </a:prstGeom>
        </p:spPr>
        <p:txBody>
          <a:bodyPr/>
          <a:lstStyle/>
          <a:p>
            <a:pPr/>
            <a:r>
              <a:t>Search</a:t>
            </a:r>
          </a:p>
        </p:txBody>
      </p:sp>
      <p:sp>
        <p:nvSpPr>
          <p:cNvPr id="159" name="It is often easier to recognize a solution than to compute it…"/>
          <p:cNvSpPr txBox="1"/>
          <p:nvPr>
            <p:ph type="body" idx="1"/>
          </p:nvPr>
        </p:nvSpPr>
        <p:spPr>
          <a:xfrm>
            <a:off x="1706960" y="2814315"/>
            <a:ext cx="20970080" cy="10390452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200"/>
              </a:spcBef>
            </a:pPr>
            <a:r>
              <a:t>It is often easier to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recognize</a:t>
            </a:r>
            <a:r>
              <a:t> a solution than to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compute</a:t>
            </a:r>
            <a:r>
              <a:t> it</a:t>
            </a:r>
          </a:p>
          <a:p>
            <a:pPr lvl="2">
              <a:spcBef>
                <a:spcPts val="3200"/>
              </a:spcBef>
            </a:pPr>
            <a:r>
              <a:t>Search exploits this property!</a:t>
            </a:r>
          </a:p>
          <a:p>
            <a:pPr>
              <a:spcBef>
                <a:spcPts val="3200"/>
              </a:spcBef>
            </a:pPr>
            <a:r>
              <a:t>Agent searches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internal representation</a:t>
            </a:r>
            <a:r>
              <a:t> to find solution</a:t>
            </a:r>
          </a:p>
          <a:p>
            <a:pPr lvl="2">
              <a:spcBef>
                <a:spcPts val="3200"/>
              </a:spcBef>
            </a:pPr>
            <a:r>
              <a:t>Outcomes are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known</a:t>
            </a:r>
            <a:r>
              <a:t> and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deterministic</a:t>
            </a:r>
            <a:r>
              <a:t>, so no need for observations</a:t>
            </a:r>
          </a:p>
          <a:p>
            <a:pPr lvl="2">
              <a:spcBef>
                <a:spcPts val="3200"/>
              </a:spcBef>
            </a:pPr>
            <a:r>
              <a:t>All computation is purely internal to the agent.  </a:t>
            </a:r>
          </a:p>
          <a:p>
            <a:pPr>
              <a:spcBef>
                <a:spcPts val="3200"/>
              </a:spcBef>
            </a:pPr>
            <a:r>
              <a:t>Formally represent as searching a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directed graph</a:t>
            </a:r>
            <a:r>
              <a:t> for a path to a goal state</a:t>
            </a:r>
          </a:p>
          <a:p>
            <a:pPr>
              <a:spcBef>
                <a:spcPts val="3200"/>
              </a:spcBef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Question:</a:t>
            </a:r>
            <a:r>
              <a:rPr b="0">
                <a:latin typeface="Helvetica Neue Light"/>
                <a:ea typeface="Helvetica Neue Light"/>
                <a:cs typeface="Helvetica Neue Light"/>
                <a:sym typeface="Helvetica Neue Light"/>
              </a:rPr>
              <a:t> Why might this be a good idea?</a:t>
            </a:r>
            <a:endParaRPr b="0"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lvl="2">
              <a:spcBef>
                <a:spcPts val="3200"/>
              </a:spcBef>
            </a:pPr>
            <a:r>
              <a:t>Because it is very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general</a:t>
            </a:r>
            <a:r>
              <a:t>.  Many AI problems can be represented in this form, and the same algorithms can solve them all.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tate Space"/>
          <p:cNvSpPr txBox="1"/>
          <p:nvPr>
            <p:ph type="title"/>
          </p:nvPr>
        </p:nvSpPr>
        <p:spPr>
          <a:xfrm>
            <a:off x="2667000" y="357185"/>
            <a:ext cx="19050000" cy="3036099"/>
          </a:xfrm>
          <a:prstGeom prst="rect">
            <a:avLst/>
          </a:prstGeom>
        </p:spPr>
        <p:txBody>
          <a:bodyPr/>
          <a:lstStyle/>
          <a:p>
            <a:pPr/>
            <a:r>
              <a:t>State Space</a:t>
            </a:r>
          </a:p>
        </p:txBody>
      </p:sp>
      <p:sp>
        <p:nvSpPr>
          <p:cNvPr id="162" name="A state describes all the relevant information about a possible configuration of the environment…"/>
          <p:cNvSpPr txBox="1"/>
          <p:nvPr>
            <p:ph type="body" idx="1"/>
          </p:nvPr>
        </p:nvSpPr>
        <p:spPr>
          <a:xfrm>
            <a:off x="2667000" y="3672833"/>
            <a:ext cx="15609094" cy="8840391"/>
          </a:xfrm>
          <a:prstGeom prst="rect">
            <a:avLst/>
          </a:prstGeom>
        </p:spPr>
        <p:txBody>
          <a:bodyPr/>
          <a:lstStyle/>
          <a:p>
            <a:pPr marL="574821" indent="-574821" defTabSz="772649">
              <a:spcBef>
                <a:spcPts val="3300"/>
              </a:spcBef>
              <a:defRPr sz="4000"/>
            </a:pPr>
            <a:r>
              <a:t>A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state</a:t>
            </a:r>
            <a:r>
              <a:t> describes all the relevant information about a possible configuration of the environment</a:t>
            </a:r>
          </a:p>
          <a:p>
            <a:pPr marL="574821" indent="-574821" defTabSz="772649">
              <a:spcBef>
                <a:spcPts val="3300"/>
              </a:spcBef>
              <a:defRPr sz="40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Markov assumption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: How the environment got to a given configuration doesn't matter, just the current configuration.</a:t>
            </a:r>
          </a:p>
          <a:p>
            <a:pPr lvl="2" marL="1410925" indent="-574821" defTabSz="772649">
              <a:spcBef>
                <a:spcPts val="2100"/>
              </a:spcBef>
              <a:defRPr sz="4000"/>
            </a:pPr>
            <a:r>
              <a:t>It is always possible to construct such a representation (</a:t>
            </a:r>
            <a:r>
              <a:rPr b="1">
                <a:latin typeface="+mj-lt"/>
                <a:ea typeface="+mj-ea"/>
                <a:cs typeface="+mj-cs"/>
                <a:sym typeface="Helvetica Neue"/>
              </a:rPr>
              <a:t>how?</a:t>
            </a:r>
            <a:r>
              <a:t>)</a:t>
            </a:r>
          </a:p>
          <a:p>
            <a:pPr marL="574821" indent="-574821" defTabSz="772649">
              <a:spcBef>
                <a:spcPts val="3300"/>
              </a:spcBef>
              <a:defRPr sz="4000"/>
            </a:pPr>
            <a:r>
              <a:t>A state is an assignment of values to one or more 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variables</a:t>
            </a:r>
            <a:r>
              <a:t>, e.g.:</a:t>
            </a:r>
            <a:endParaRPr>
              <a:solidFill>
                <a:srgbClr val="C82506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lvl="2" marL="1410925" indent="-574821" defTabSz="772649">
              <a:spcBef>
                <a:spcPts val="3300"/>
              </a:spcBef>
              <a:defRPr sz="4000"/>
            </a:pPr>
            <a:r>
              <a:t>A single variable called "state"</a:t>
            </a:r>
          </a:p>
          <a:p>
            <a:pPr lvl="2" marL="1347843" indent="-511738" defTabSz="772649">
              <a:spcBef>
                <a:spcPts val="3300"/>
              </a:spcBef>
              <a:defRPr sz="5000">
                <a:latin typeface="Cambria Math"/>
                <a:ea typeface="Cambria Math"/>
                <a:cs typeface="Cambria Math"/>
                <a:sym typeface="Cambria Math"/>
              </a:defRPr>
            </a:pPr>
            <a14:m>
              <m:oMath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  <a:t> and </a:t>
            </a:r>
            <a14:m>
              <m:oMath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</m:oMath>
            </a14:m>
            <a:r>
              <a:rPr sz="4000">
                <a:latin typeface="Helvetica Neue Light"/>
                <a:ea typeface="Helvetica Neue Light"/>
                <a:cs typeface="Helvetica Neue Light"/>
                <a:sym typeface="Helvetica Neue Light"/>
              </a:rPr>
              <a:t> coordinates, temperature, battery charge, etc.</a:t>
            </a:r>
            <a:endParaRPr sz="4000"/>
          </a:p>
          <a:p>
            <a:pPr marL="574821" indent="-574821" defTabSz="772649">
              <a:spcBef>
                <a:spcPts val="3300"/>
              </a:spcBef>
              <a:defRPr sz="4000"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Actions</a:t>
            </a:r>
            <a:r>
              <a:rPr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change the environment from one state to another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earch Problem"/>
          <p:cNvSpPr txBox="1"/>
          <p:nvPr>
            <p:ph type="title"/>
          </p:nvPr>
        </p:nvSpPr>
        <p:spPr>
          <a:xfrm>
            <a:off x="2667000" y="357185"/>
            <a:ext cx="19050000" cy="3036099"/>
          </a:xfrm>
          <a:prstGeom prst="rect">
            <a:avLst/>
          </a:prstGeom>
        </p:spPr>
        <p:txBody>
          <a:bodyPr/>
          <a:lstStyle/>
          <a:p>
            <a:pPr/>
            <a:r>
              <a:t>Search Problem</a:t>
            </a:r>
          </a:p>
        </p:txBody>
      </p:sp>
      <p:sp>
        <p:nvSpPr>
          <p:cNvPr id="165" name="Definition: Search problem  (textbook: state-space problem)…"/>
          <p:cNvSpPr txBox="1"/>
          <p:nvPr>
            <p:ph type="body" idx="1"/>
          </p:nvPr>
        </p:nvSpPr>
        <p:spPr>
          <a:xfrm>
            <a:off x="2667000" y="3643312"/>
            <a:ext cx="19050000" cy="884039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>
                <a:latin typeface="+mj-lt"/>
                <a:ea typeface="+mj-ea"/>
                <a:cs typeface="+mj-cs"/>
                <a:sym typeface="Helvetica Neue"/>
              </a:defRPr>
            </a:pPr>
            <a:r>
              <a:t>Definition: Search problem  </a:t>
            </a:r>
            <a:r>
              <a:rPr sz="3600">
                <a:solidFill>
                  <a:srgbClr val="929292"/>
                </a:solidFill>
              </a:rPr>
              <a:t>(textbook: state-space problem)</a:t>
            </a:r>
            <a:endParaRPr sz="3600">
              <a:solidFill>
                <a:srgbClr val="929292"/>
              </a:solidFill>
            </a:endParaRPr>
          </a:p>
          <a:p>
            <a:pPr>
              <a:spcBef>
                <a:spcPts val="3600"/>
              </a:spcBef>
            </a:pPr>
            <a:r>
              <a:t>A set of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states</a:t>
            </a:r>
            <a:endParaRPr>
              <a:solidFill>
                <a:srgbClr val="004D80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>
              <a:spcBef>
                <a:spcPts val="3600"/>
              </a:spcBef>
            </a:pPr>
            <a:r>
              <a:t>A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start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state</a:t>
            </a:r>
            <a:r>
              <a:t> (or set of start states)</a:t>
            </a:r>
          </a:p>
          <a:p>
            <a:pPr>
              <a:spcBef>
                <a:spcPts val="3600"/>
              </a:spcBef>
            </a:pPr>
            <a:r>
              <a:t>A set of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actions</a:t>
            </a:r>
            <a:r>
              <a:t> available at each state</a:t>
            </a:r>
          </a:p>
          <a:p>
            <a:pPr>
              <a:spcBef>
                <a:spcPts val="3600"/>
              </a:spcBef>
            </a:pPr>
            <a:r>
              <a:t>A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successor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function</a:t>
            </a:r>
            <a:r>
              <a:t> that maps from a state to a set of reachable states</a:t>
            </a:r>
          </a:p>
          <a:p>
            <a:pPr lvl="2">
              <a:spcBef>
                <a:spcPts val="3600"/>
              </a:spcBef>
            </a:pPr>
            <a:r>
              <a:t>The textbook calls this an "action function"</a:t>
            </a:r>
          </a:p>
          <a:p>
            <a:pPr>
              <a:spcBef>
                <a:spcPts val="3600"/>
              </a:spcBef>
            </a:pPr>
            <a:r>
              <a:t>A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cost</a:t>
            </a:r>
            <a:r>
              <a:t> for moving from each state to each successor state</a:t>
            </a:r>
          </a:p>
          <a:p>
            <a:pPr>
              <a:spcBef>
                <a:spcPts val="3600"/>
              </a:spcBef>
            </a:pPr>
            <a:r>
              <a:t>A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goal</a:t>
            </a:r>
            <a:r>
              <a:rPr>
                <a:solidFill>
                  <a:srgbClr val="C82506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</a:t>
            </a:r>
            <a:r>
              <a:rPr>
                <a:solidFill>
                  <a:srgbClr val="004D8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function</a:t>
            </a:r>
            <a:r>
              <a:t> that returns true when a state satisfies the goal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Example: DeliveryBot"/>
          <p:cNvSpPr txBox="1"/>
          <p:nvPr>
            <p:ph type="title"/>
          </p:nvPr>
        </p:nvSpPr>
        <p:spPr>
          <a:xfrm>
            <a:off x="2667000" y="357185"/>
            <a:ext cx="19050000" cy="3036099"/>
          </a:xfrm>
          <a:prstGeom prst="rect">
            <a:avLst/>
          </a:prstGeom>
        </p:spPr>
        <p:txBody>
          <a:bodyPr/>
          <a:lstStyle/>
          <a:p>
            <a:pPr/>
            <a:r>
              <a:t>Example: DeliveryBot</a:t>
            </a:r>
          </a:p>
        </p:txBody>
      </p:sp>
      <p:pic>
        <p:nvPicPr>
          <p:cNvPr id="168" name="A map depicting rooms along the outside of a hallway, and four labs on the inside.  There is a green circle (the robot) outside of room 103 on the bottom, and a red star (the goal) inside room 124.  The inside of each exterior room is labeled (e.g., &quot;r12" descr="A map depicting rooms along the outside of a hallway, and four labs on the inside.  There is a green circle (the robot) outside of room 103 on the bottom, and a red star (the goal) inside room 124.  The inside of each exterior room is labeled (e.g., &quot;r1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434888" y="4346280"/>
            <a:ext cx="9514224" cy="7827232"/>
          </a:xfrm>
          <a:prstGeom prst="rect">
            <a:avLst/>
          </a:prstGeom>
          <a:ln w="12700">
            <a:miter lim="400000"/>
          </a:ln>
        </p:spPr>
      </p:pic>
      <p:sp>
        <p:nvSpPr>
          <p:cNvPr id="169" name="DeliveryBot wants to get from outside room 103 to inside room 123"/>
          <p:cNvSpPr txBox="1"/>
          <p:nvPr/>
        </p:nvSpPr>
        <p:spPr>
          <a:xfrm>
            <a:off x="4568175" y="3004206"/>
            <a:ext cx="16335068" cy="7997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5" tIns="71435" rIns="71435" bIns="71435" anchor="ctr">
            <a:spAutoFit/>
          </a:bodyPr>
          <a:lstStyle>
            <a:lvl1pPr algn="l">
              <a:spcBef>
                <a:spcPts val="5900"/>
              </a:spcBef>
              <a:defRPr sz="4400">
                <a:solidFill>
                  <a:srgbClr val="000000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r>
              <a:t>DeliveryBot wants to get from outside room 103 to inside room 123</a:t>
            </a:r>
          </a:p>
        </p:txBody>
      </p:sp>
      <p:sp>
        <p:nvSpPr>
          <p:cNvPr id="170" name="Circle"/>
          <p:cNvSpPr/>
          <p:nvPr/>
        </p:nvSpPr>
        <p:spPr>
          <a:xfrm>
            <a:off x="11645562" y="9706426"/>
            <a:ext cx="704615" cy="704751"/>
          </a:xfrm>
          <a:prstGeom prst="ellipse">
            <a:avLst/>
          </a:prstGeom>
          <a:solidFill>
            <a:srgbClr val="027001">
              <a:alpha val="75000"/>
            </a:srgbClr>
          </a:solidFill>
          <a:ln w="12700">
            <a:miter lim="400000"/>
          </a:ln>
        </p:spPr>
        <p:txBody>
          <a:bodyPr lIns="71435" tIns="71435" rIns="71435" bIns="71435" anchor="ctr"/>
          <a:lstStyle/>
          <a:p>
            <a: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71" name="Star"/>
          <p:cNvSpPr/>
          <p:nvPr/>
        </p:nvSpPr>
        <p:spPr>
          <a:xfrm>
            <a:off x="11893401" y="4557014"/>
            <a:ext cx="1066249" cy="916023"/>
          </a:xfrm>
          <a:prstGeom prst="star5">
            <a:avLst>
              <a:gd name="adj" fmla="val 19100"/>
              <a:gd name="hf" fmla="val 105146"/>
              <a:gd name="vf" fmla="val 110557"/>
            </a:avLst>
          </a:prstGeom>
          <a:solidFill>
            <a:srgbClr val="B51600">
              <a:alpha val="30000"/>
            </a:srgbClr>
          </a:solidFill>
          <a:ln w="12700">
            <a:miter lim="400000"/>
          </a:ln>
        </p:spPr>
        <p:txBody>
          <a:bodyPr lIns="71435" tIns="71435" rIns="71435" bIns="71435" anchor="ctr"/>
          <a:lstStyle/>
          <a:p>
            <a:pPr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32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0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Class="entr" nodeType="afterEffect" presetSubtype="32" presetID="4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4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0" grpId="3"/>
      <p:bldP build="whole" bldLvl="1" animBg="1" rev="0" advAuto="0" spid="169" grpId="1"/>
      <p:bldP build="whole" bldLvl="1" animBg="1" rev="0" advAuto="0" spid="171" grpId="2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71435" tIns="71435" rIns="71435" bIns="71435" numCol="1" spcCol="38100" rtlCol="0" anchor="ctr" upright="0">
        <a:spAutoFit/>
      </a:bodyPr>
      <a:lstStyle>
        <a:defPPr marL="0" marR="0" indent="0" algn="ctr" defTabSz="82152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5" tIns="71435" rIns="71435" bIns="71435" numCol="1" spcCol="38100" rtlCol="0" anchor="ctr" upright="0">
        <a:spAutoFit/>
      </a:bodyPr>
      <a:lstStyle>
        <a:defPPr marL="0" marR="0" indent="0" algn="ctr" defTabSz="82152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71435" tIns="71435" rIns="71435" bIns="71435" numCol="1" spcCol="38100" rtlCol="0" anchor="ctr" upright="0">
        <a:spAutoFit/>
      </a:bodyPr>
      <a:lstStyle>
        <a:defPPr marL="0" marR="0" indent="0" algn="ctr" defTabSz="82152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5" tIns="71435" rIns="71435" bIns="71435" numCol="1" spcCol="38100" rtlCol="0" anchor="ctr" upright="0">
        <a:spAutoFit/>
      </a:bodyPr>
      <a:lstStyle>
        <a:defPPr marL="0" marR="0" indent="0" algn="ctr" defTabSz="82152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