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1pPr>
    <a:lvl2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2pPr>
    <a:lvl3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3pPr>
    <a:lvl4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4pPr>
    <a:lvl5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5pPr>
    <a:lvl6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6pPr>
    <a:lvl7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7pPr>
    <a:lvl8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8pPr>
    <a:lvl9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9D1E1"/>
          </a:solidFill>
        </a:fill>
      </a:tcStyle>
    </a:wholeTbl>
    <a:band2H>
      <a:tcTxStyle b="def" i="def"/>
      <a:tcStyle>
        <a:tcBdr/>
        <a:fill>
          <a:solidFill>
            <a:srgbClr val="FCE9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5E5E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5E5E5E"/>
        </a:fontRef>
        <a:srgbClr val="5E5E5E"/>
      </a:tcTxStyle>
      <a:tcStyle>
        <a:tcBdr>
          <a:left>
            <a:ln w="12700" cap="flat">
              <a:noFill/>
              <a:miter lim="400000"/>
            </a:ln>
          </a:left>
          <a:right>
            <a:ln w="12700" cap="flat">
              <a:noFill/>
              <a:miter lim="400000"/>
            </a:ln>
          </a:right>
          <a:top>
            <a:ln w="508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5E5E5E"/>
              </a:solidFill>
              <a:prstDash val="solid"/>
              <a:round/>
            </a:ln>
          </a:top>
          <a:bottom>
            <a:ln w="25400" cap="flat">
              <a:solidFill>
                <a:srgbClr val="5E5E5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5E5E5E"/>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D1D1"/>
          </a:solidFill>
        </a:fill>
      </a:tcStyle>
    </a:wholeTbl>
    <a:band2H>
      <a:tcTxStyle b="def" i="def"/>
      <a:tcStyle>
        <a:tcBdr/>
        <a:fill>
          <a:solidFill>
            <a:srgbClr val="E9E9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5E5E5E"/>
          </a:solidFill>
        </a:fill>
      </a:tcStyle>
    </a:firstRow>
  </a:tblStyle>
  <a:tblStyle styleId="{2708684C-4D16-4618-839F-0558EEFCDFE6}" styleName="">
    <a:tblBg/>
    <a:wholeTbl>
      <a:tcTxStyle b="off" i="off">
        <a:font>
          <a:latin typeface="Helvetica Neue Medium"/>
          <a:ea typeface="Helvetica Neue Medium"/>
          <a:cs typeface="Helvetica Neue Medium"/>
        </a:font>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wholeTbl>
    <a:band2H>
      <a:tcTxStyle b="def" i="def"/>
      <a:tcStyle>
        <a:tcBdr/>
        <a:fill>
          <a:solidFill>
            <a:srgbClr val="FFFFFF"/>
          </a:solidFill>
        </a:fill>
      </a:tcStyle>
    </a:band2H>
    <a:firstCol>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solidFill>
            <a:srgbClr val="5E5E5E">
              <a:alpha val="20000"/>
            </a:srgbClr>
          </a:solidFill>
        </a:fill>
      </a:tcStyle>
    </a:firstCol>
    <a:la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50800" cap="flat">
              <a:solidFill>
                <a:srgbClr val="5E5E5E"/>
              </a:solidFill>
              <a:prstDash val="solid"/>
              <a:round/>
            </a:ln>
          </a:top>
          <a:bottom>
            <a:ln w="127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lastRow>
    <a:firstRow>
      <a:tcTxStyle b="on" i="off">
        <a:fontRef idx="minor">
          <a:srgbClr val="5E5E5E"/>
        </a:fontRef>
        <a:srgbClr val="5E5E5E"/>
      </a:tcTxStyle>
      <a:tcStyle>
        <a:tcBdr>
          <a:left>
            <a:ln w="12700" cap="flat">
              <a:solidFill>
                <a:srgbClr val="5E5E5E"/>
              </a:solidFill>
              <a:prstDash val="solid"/>
              <a:round/>
            </a:ln>
          </a:left>
          <a:right>
            <a:ln w="12700" cap="flat">
              <a:solidFill>
                <a:srgbClr val="5E5E5E"/>
              </a:solidFill>
              <a:prstDash val="solid"/>
              <a:round/>
            </a:ln>
          </a:right>
          <a:top>
            <a:ln w="12700" cap="flat">
              <a:solidFill>
                <a:srgbClr val="5E5E5E"/>
              </a:solidFill>
              <a:prstDash val="solid"/>
              <a:round/>
            </a:ln>
          </a:top>
          <a:bottom>
            <a:ln w="25400" cap="flat">
              <a:solidFill>
                <a:srgbClr val="5E5E5E"/>
              </a:solidFill>
              <a:prstDash val="solid"/>
              <a:round/>
            </a:ln>
          </a:bottom>
          <a:insideH>
            <a:ln w="12700" cap="flat">
              <a:solidFill>
                <a:srgbClr val="5E5E5E"/>
              </a:solidFill>
              <a:prstDash val="solid"/>
              <a:round/>
            </a:ln>
          </a:insideH>
          <a:insideV>
            <a:ln w="12700" cap="flat">
              <a:solidFill>
                <a:srgbClr val="5E5E5E"/>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4" name="Shape 134"/>
          <p:cNvSpPr/>
          <p:nvPr>
            <p:ph type="sldImg"/>
          </p:nvPr>
        </p:nvSpPr>
        <p:spPr>
          <a:xfrm>
            <a:off x="1143000" y="685800"/>
            <a:ext cx="4572000" cy="3429000"/>
          </a:xfrm>
          <a:prstGeom prst="rect">
            <a:avLst/>
          </a:prstGeom>
        </p:spPr>
        <p:txBody>
          <a:bodyPr/>
          <a:lstStyle/>
          <a:p>
            <a:pPr/>
          </a:p>
        </p:txBody>
      </p:sp>
      <p:sp>
        <p:nvSpPr>
          <p:cNvPr id="135" name="Shape 135"/>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Shape 207"/>
          <p:cNvSpPr/>
          <p:nvPr>
            <p:ph type="sldImg"/>
          </p:nvPr>
        </p:nvSpPr>
        <p:spPr>
          <a:prstGeom prst="rect">
            <a:avLst/>
          </a:prstGeom>
        </p:spPr>
        <p:txBody>
          <a:bodyPr/>
          <a:lstStyle/>
          <a:p>
            <a:pPr/>
          </a:p>
        </p:txBody>
      </p:sp>
      <p:sp>
        <p:nvSpPr>
          <p:cNvPr id="208" name="Shape 208"/>
          <p:cNvSpPr/>
          <p:nvPr>
            <p:ph type="body" sz="quarter" idx="1"/>
          </p:nvPr>
        </p:nvSpPr>
        <p:spPr>
          <a:prstGeom prst="rect">
            <a:avLst/>
          </a:prstGeom>
        </p:spPr>
        <p:txBody>
          <a:bodyPr/>
          <a:lstStyle/>
          <a:p>
            <a:pPr/>
            <a:r>
              <a:t>This is basically a supervised learning problem now, with a </a:t>
            </a:r>
            <a:r>
              <a:rPr>
                <a:solidFill>
                  <a:srgbClr val="C82506"/>
                </a:solidFill>
                <a:latin typeface="Helvetica Neue Medium"/>
                <a:ea typeface="Helvetica Neue Medium"/>
                <a:cs typeface="Helvetica Neue Medium"/>
                <a:sym typeface="Helvetica Neue Medium"/>
              </a:rPr>
              <a:t>loss</a:t>
            </a:r>
            <a:r>
              <a:t> of VE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0" name="Shape 230"/>
          <p:cNvSpPr/>
          <p:nvPr>
            <p:ph type="sldImg"/>
          </p:nvPr>
        </p:nvSpPr>
        <p:spPr>
          <a:prstGeom prst="rect">
            <a:avLst/>
          </a:prstGeom>
        </p:spPr>
        <p:txBody>
          <a:bodyPr/>
          <a:lstStyle/>
          <a:p>
            <a:pPr/>
          </a:p>
        </p:txBody>
      </p:sp>
      <p:sp>
        <p:nvSpPr>
          <p:cNvPr id="231" name="Shape 231"/>
          <p:cNvSpPr/>
          <p:nvPr>
            <p:ph type="body" sz="quarter" idx="1"/>
          </p:nvPr>
        </p:nvSpPr>
        <p:spPr>
          <a:prstGeom prst="rect">
            <a:avLst/>
          </a:prstGeom>
        </p:spPr>
        <p:txBody>
          <a:bodyPr/>
          <a:lstStyle/>
          <a:p>
            <a:pPr/>
            <a:r>
              <a:t>Don't go through this in too much detail, for timing reasons</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4833937" y="2303858"/>
            <a:ext cx="14716127" cy="4643439"/>
          </a:xfrm>
          <a:prstGeom prst="rect">
            <a:avLst/>
          </a:prstGeom>
        </p:spPr>
        <p:txBody>
          <a:bodyPr anchor="b"/>
          <a:lstStyle/>
          <a:p>
            <a:pPr/>
            <a:r>
              <a:t>Title Text</a:t>
            </a:r>
          </a:p>
        </p:txBody>
      </p:sp>
      <p:sp>
        <p:nvSpPr>
          <p:cNvPr id="12" name="Body Level One…"/>
          <p:cNvSpPr txBox="1"/>
          <p:nvPr>
            <p:ph type="body" sz="quarter" idx="1"/>
          </p:nvPr>
        </p:nvSpPr>
        <p:spPr>
          <a:xfrm>
            <a:off x="4833937" y="7090171"/>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4833937" y="8947546"/>
            <a:ext cx="14716127" cy="647702"/>
          </a:xfrm>
          <a:prstGeom prst="rect">
            <a:avLst/>
          </a:prstGeom>
        </p:spPr>
        <p:txBody>
          <a:bodyPr anchor="t"/>
          <a:lstStyle>
            <a:lvl1pPr marL="0" indent="0" algn="ctr">
              <a:spcBef>
                <a:spcPts val="0"/>
              </a:spcBef>
              <a:buSzTx/>
              <a:buNone/>
              <a:defRPr i="1" sz="3200">
                <a:latin typeface="+mn-lt"/>
                <a:ea typeface="+mn-ea"/>
                <a:cs typeface="+mn-cs"/>
                <a:sym typeface="Helvetica Neue"/>
              </a:defRPr>
            </a:lvl1pPr>
            <a:lvl2pPr marL="888999" indent="-444499" algn="ctr">
              <a:spcBef>
                <a:spcPts val="0"/>
              </a:spcBef>
              <a:defRPr i="1" sz="3200">
                <a:latin typeface="+mn-lt"/>
                <a:ea typeface="+mn-ea"/>
                <a:cs typeface="+mn-cs"/>
                <a:sym typeface="Helvetica Neue"/>
              </a:defRPr>
            </a:lvl2pPr>
            <a:lvl3pPr marL="1333499" indent="-444499" algn="ctr">
              <a:spcBef>
                <a:spcPts val="0"/>
              </a:spcBef>
              <a:defRPr i="1" sz="3200">
                <a:latin typeface="+mn-lt"/>
                <a:ea typeface="+mn-ea"/>
                <a:cs typeface="+mn-cs"/>
                <a:sym typeface="Helvetica Neue"/>
              </a:defRPr>
            </a:lvl3pPr>
            <a:lvl4pPr marL="1777999" indent="-444499" algn="ctr">
              <a:spcBef>
                <a:spcPts val="0"/>
              </a:spcBef>
              <a:defRPr i="1" sz="3200">
                <a:latin typeface="+mn-lt"/>
                <a:ea typeface="+mn-ea"/>
                <a:cs typeface="+mn-cs"/>
                <a:sym typeface="Helvetica Neue"/>
              </a:defRPr>
            </a:lvl4pPr>
            <a:lvl5pPr marL="2222499" indent="-444499" algn="ctr">
              <a:spcBef>
                <a:spcPts val="0"/>
              </a:spcBef>
              <a:defRPr i="1" sz="32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94" name="“Type a quote here.”"/>
          <p:cNvSpPr txBox="1"/>
          <p:nvPr>
            <p:ph type="body" sz="quarter" idx="21"/>
          </p:nvPr>
        </p:nvSpPr>
        <p:spPr>
          <a:xfrm>
            <a:off x="4833937" y="5997575"/>
            <a:ext cx="14716127" cy="863601"/>
          </a:xfrm>
          <a:prstGeom prst="rect">
            <a:avLst/>
          </a:prstGeom>
        </p:spPr>
        <p:txBody>
          <a:bodyPr/>
          <a:lstStyle/>
          <a:p>
            <a:pPr marL="0" indent="0" algn="ctr">
              <a:spcBef>
                <a:spcPts val="0"/>
              </a:spcBef>
              <a:buSzTx/>
              <a:buNone/>
              <a:defRPr sz="4600">
                <a:latin typeface="Helvetica Neue Medium"/>
                <a:ea typeface="Helvetica Neue Medium"/>
                <a:cs typeface="Helvetica Neue Medium"/>
                <a:sym typeface="Helvetica Neue Medium"/>
              </a:defRPr>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1712268" y="0"/>
            <a:ext cx="20959465" cy="1398389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17" name="Title Text"/>
          <p:cNvSpPr txBox="1"/>
          <p:nvPr>
            <p:ph type="title"/>
          </p:nvPr>
        </p:nvSpPr>
        <p:spPr>
          <a:prstGeom prst="rect">
            <a:avLst/>
          </a:prstGeom>
        </p:spPr>
        <p:txBody>
          <a:bodyPr/>
          <a:lstStyle/>
          <a:p>
            <a:pPr/>
            <a:r>
              <a:t>Title Text</a:t>
            </a:r>
          </a:p>
        </p:txBody>
      </p:sp>
      <p:sp>
        <p:nvSpPr>
          <p:cNvPr id="118" name="Body Level One…"/>
          <p:cNvSpPr txBox="1"/>
          <p:nvPr>
            <p:ph type="body" idx="1"/>
          </p:nvPr>
        </p:nvSpPr>
        <p:spPr>
          <a:xfrm>
            <a:off x="4387453" y="3643312"/>
            <a:ext cx="15609094" cy="884039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126" name="Title Text"/>
          <p:cNvSpPr txBox="1"/>
          <p:nvPr>
            <p:ph type="title"/>
          </p:nvPr>
        </p:nvSpPr>
        <p:spPr>
          <a:xfrm>
            <a:off x="2667000" y="357186"/>
            <a:ext cx="19050000" cy="3036096"/>
          </a:xfrm>
          <a:prstGeom prst="rect">
            <a:avLst/>
          </a:prstGeom>
        </p:spPr>
        <p:txBody>
          <a:bodyPr/>
          <a:lstStyle/>
          <a:p>
            <a:pPr/>
            <a:r>
              <a:t>Title Text</a:t>
            </a:r>
          </a:p>
        </p:txBody>
      </p:sp>
      <p:sp>
        <p:nvSpPr>
          <p:cNvPr id="127" name="Body Level One…"/>
          <p:cNvSpPr txBox="1"/>
          <p:nvPr>
            <p:ph type="body" idx="1"/>
          </p:nvPr>
        </p:nvSpPr>
        <p:spPr>
          <a:xfrm>
            <a:off x="2667000" y="3643312"/>
            <a:ext cx="19050000" cy="8840393"/>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sz="half" idx="21"/>
          </p:nvPr>
        </p:nvSpPr>
        <p:spPr>
          <a:xfrm>
            <a:off x="5329061" y="406546"/>
            <a:ext cx="13716005" cy="9148765"/>
          </a:xfrm>
          <a:prstGeom prst="rect">
            <a:avLst/>
          </a:prstGeom>
        </p:spPr>
        <p:txBody>
          <a:bodyPr lIns="91439" tIns="45719" rIns="91439" bIns="45719" anchor="t">
            <a:noAutofit/>
          </a:bodyPr>
          <a:lstStyle/>
          <a:p>
            <a:pPr/>
          </a:p>
        </p:txBody>
      </p:sp>
      <p:sp>
        <p:nvSpPr>
          <p:cNvPr id="21" name="Title Text"/>
          <p:cNvSpPr txBox="1"/>
          <p:nvPr>
            <p:ph type="title"/>
          </p:nvPr>
        </p:nvSpPr>
        <p:spPr>
          <a:xfrm>
            <a:off x="4833937" y="9447609"/>
            <a:ext cx="14716127" cy="2000252"/>
          </a:xfrm>
          <a:prstGeom prst="rect">
            <a:avLst/>
          </a:prstGeom>
        </p:spPr>
        <p:txBody>
          <a:bodyPr anchor="b"/>
          <a:lstStyle/>
          <a:p>
            <a:pPr/>
            <a:r>
              <a:t>Title Text</a:t>
            </a:r>
          </a:p>
        </p:txBody>
      </p:sp>
      <p:sp>
        <p:nvSpPr>
          <p:cNvPr id="22" name="Body Level One…"/>
          <p:cNvSpPr txBox="1"/>
          <p:nvPr>
            <p:ph type="body" sz="quarter" idx="1"/>
          </p:nvPr>
        </p:nvSpPr>
        <p:spPr>
          <a:xfrm>
            <a:off x="4833937" y="11465717"/>
            <a:ext cx="14716127" cy="1589487"/>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4833937" y="4536280"/>
            <a:ext cx="14716127" cy="4643439"/>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6231432" y="863203"/>
            <a:ext cx="17439683" cy="11626455"/>
          </a:xfrm>
          <a:prstGeom prst="rect">
            <a:avLst/>
          </a:prstGeom>
        </p:spPr>
        <p:txBody>
          <a:bodyPr lIns="91439" tIns="45719" rIns="91439" bIns="45719" anchor="t">
            <a:noAutofit/>
          </a:bodyPr>
          <a:lstStyle/>
          <a:p>
            <a:pPr/>
          </a:p>
        </p:txBody>
      </p:sp>
      <p:sp>
        <p:nvSpPr>
          <p:cNvPr id="39" name="Title Text"/>
          <p:cNvSpPr txBox="1"/>
          <p:nvPr>
            <p:ph type="title"/>
          </p:nvPr>
        </p:nvSpPr>
        <p:spPr>
          <a:xfrm>
            <a:off x="4387453" y="892967"/>
            <a:ext cx="7500939" cy="5607846"/>
          </a:xfrm>
          <a:prstGeom prst="rect">
            <a:avLst/>
          </a:prstGeom>
        </p:spPr>
        <p:txBody>
          <a:bodyPr anchor="b"/>
          <a:lstStyle>
            <a:lvl1pPr>
              <a:defRPr sz="8400">
                <a:latin typeface="Helvetica Neue Medium"/>
                <a:ea typeface="Helvetica Neue Medium"/>
                <a:cs typeface="Helvetica Neue Medium"/>
                <a:sym typeface="Helvetica Neue Medium"/>
              </a:defRPr>
            </a:lvl1pPr>
          </a:lstStyle>
          <a:p>
            <a:pPr/>
            <a:r>
              <a:t>Title Text</a:t>
            </a:r>
          </a:p>
        </p:txBody>
      </p:sp>
      <p:sp>
        <p:nvSpPr>
          <p:cNvPr id="40" name="Body Level One…"/>
          <p:cNvSpPr txBox="1"/>
          <p:nvPr>
            <p:ph type="body" sz="quarter" idx="1"/>
          </p:nvPr>
        </p:nvSpPr>
        <p:spPr>
          <a:xfrm>
            <a:off x="4387453" y="6643686"/>
            <a:ext cx="7500939" cy="5786439"/>
          </a:xfrm>
          <a:prstGeom prst="rect">
            <a:avLst/>
          </a:prstGeom>
        </p:spPr>
        <p:txBody>
          <a:bodyPr anchor="t"/>
          <a:lstStyle>
            <a:lvl1pPr marL="0" indent="0" algn="ctr">
              <a:spcBef>
                <a:spcPts val="0"/>
              </a:spcBef>
              <a:buSzTx/>
              <a:buNone/>
              <a:defRPr sz="5200"/>
            </a:lvl1pPr>
            <a:lvl2pPr marL="0" indent="0" algn="ctr">
              <a:spcBef>
                <a:spcPts val="0"/>
              </a:spcBef>
              <a:buSzTx/>
              <a:buNone/>
              <a:defRPr sz="5200"/>
            </a:lvl2pPr>
            <a:lvl3pPr marL="0" indent="0" algn="ctr">
              <a:spcBef>
                <a:spcPts val="0"/>
              </a:spcBef>
              <a:buSzTx/>
              <a:buNone/>
              <a:defRPr sz="5200"/>
            </a:lvl3pPr>
            <a:lvl4pPr marL="0" indent="0" algn="ctr">
              <a:spcBef>
                <a:spcPts val="0"/>
              </a:spcBef>
              <a:buSzTx/>
              <a:buNone/>
              <a:defRPr sz="5200"/>
            </a:lvl4pPr>
            <a:lvl5pPr marL="0" indent="0" algn="ctr">
              <a:spcBef>
                <a:spcPts val="0"/>
              </a:spcBef>
              <a:buSzTx/>
              <a:buNone/>
              <a:defRPr sz="5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xfrm>
            <a:off x="2667000" y="357186"/>
            <a:ext cx="19050000" cy="3036096"/>
          </a:xfrm>
          <a:prstGeom prst="rect">
            <a:avLst/>
          </a:prstGeom>
        </p:spPr>
        <p:txBody>
          <a:bodyPr/>
          <a:lstStyle/>
          <a:p>
            <a:pPr/>
            <a:r>
              <a:t>Title Text</a:t>
            </a:r>
          </a:p>
        </p:txBody>
      </p:sp>
      <p:sp>
        <p:nvSpPr>
          <p:cNvPr id="57" name="Body Level One…"/>
          <p:cNvSpPr txBox="1"/>
          <p:nvPr>
            <p:ph type="body" idx="1"/>
          </p:nvPr>
        </p:nvSpPr>
        <p:spPr>
          <a:xfrm>
            <a:off x="2667000" y="3643312"/>
            <a:ext cx="19050000" cy="8840393"/>
          </a:xfrm>
          <a:prstGeom prst="rect">
            <a:avLst/>
          </a:prstGeom>
        </p:spPr>
        <p:txBody>
          <a:bodyPr/>
          <a:lstStyle>
            <a:lvl1pPr>
              <a:spcBef>
                <a:spcPts val="3600"/>
              </a:spcBef>
            </a:lvl1pPr>
            <a:lvl2pPr>
              <a:spcBef>
                <a:spcPts val="3600"/>
              </a:spcBef>
            </a:lvl2pPr>
            <a:lvl3pPr>
              <a:spcBef>
                <a:spcPts val="3600"/>
              </a:spcBef>
            </a:lvl3pPr>
            <a:lvl4pPr>
              <a:spcBef>
                <a:spcPts val="3600"/>
              </a:spcBef>
            </a:lvl4pPr>
            <a:lvl5pPr>
              <a:spcBef>
                <a:spcPts val="3600"/>
              </a:spcBef>
              <a:buSzPct val="750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21"/>
          </p:nvPr>
        </p:nvSpPr>
        <p:spPr>
          <a:xfrm>
            <a:off x="8794253" y="3637357"/>
            <a:ext cx="13260588" cy="8840393"/>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quarter" idx="1"/>
          </p:nvPr>
        </p:nvSpPr>
        <p:spPr>
          <a:xfrm>
            <a:off x="4387453" y="3643312"/>
            <a:ext cx="7500939" cy="8840393"/>
          </a:xfrm>
          <a:prstGeom prst="rect">
            <a:avLst/>
          </a:prstGeom>
        </p:spPr>
        <p:txBody>
          <a:bodyPr/>
          <a:lstStyle>
            <a:lvl1pPr marL="465363" indent="-465363">
              <a:spcBef>
                <a:spcPts val="4500"/>
              </a:spcBef>
              <a:defRPr sz="3800">
                <a:latin typeface="+mn-lt"/>
                <a:ea typeface="+mn-ea"/>
                <a:cs typeface="+mn-cs"/>
                <a:sym typeface="Helvetica Neue"/>
              </a:defRPr>
            </a:lvl1pPr>
            <a:lvl2pPr marL="808263" indent="-465363">
              <a:spcBef>
                <a:spcPts val="4500"/>
              </a:spcBef>
              <a:defRPr sz="3800">
                <a:latin typeface="+mn-lt"/>
                <a:ea typeface="+mn-ea"/>
                <a:cs typeface="+mn-cs"/>
                <a:sym typeface="Helvetica Neue"/>
              </a:defRPr>
            </a:lvl2pPr>
            <a:lvl3pPr marL="1151164" indent="-465363">
              <a:spcBef>
                <a:spcPts val="4500"/>
              </a:spcBef>
              <a:defRPr sz="3800">
                <a:latin typeface="+mn-lt"/>
                <a:ea typeface="+mn-ea"/>
                <a:cs typeface="+mn-cs"/>
                <a:sym typeface="Helvetica Neue"/>
              </a:defRPr>
            </a:lvl3pPr>
            <a:lvl4pPr marL="1494064" indent="-465364">
              <a:spcBef>
                <a:spcPts val="4500"/>
              </a:spcBef>
              <a:defRPr sz="3800">
                <a:latin typeface="+mn-lt"/>
                <a:ea typeface="+mn-ea"/>
                <a:cs typeface="+mn-cs"/>
                <a:sym typeface="Helvetica Neue"/>
              </a:defRPr>
            </a:lvl4pPr>
            <a:lvl5pPr marL="1836964" indent="-465364">
              <a:spcBef>
                <a:spcPts val="4500"/>
              </a:spcBef>
              <a:defRPr sz="3800">
                <a:latin typeface="+mn-lt"/>
                <a:ea typeface="+mn-ea"/>
                <a:cs typeface="+mn-cs"/>
                <a:sym typeface="Helvetica Neue"/>
              </a:defRPr>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xfrm>
            <a:off x="11954103" y="13073062"/>
            <a:ext cx="466268" cy="473075"/>
          </a:xfrm>
          <a:prstGeom prst="rect">
            <a:avLst/>
          </a:prstGeom>
        </p:spPr>
        <p:txBody>
          <a:bodyPr/>
          <a:lstStyle>
            <a:lvl1pPr>
              <a:defRPr>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4387453" y="1785936"/>
            <a:ext cx="15609094" cy="10144127"/>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2442031" y="7072311"/>
            <a:ext cx="8514490" cy="5679283"/>
          </a:xfrm>
          <a:prstGeom prst="rect">
            <a:avLst/>
          </a:prstGeom>
        </p:spPr>
        <p:txBody>
          <a:bodyPr lIns="91439" tIns="45719" rIns="91439" bIns="45719" anchor="t">
            <a:noAutofit/>
          </a:bodyPr>
          <a:lstStyle/>
          <a:p>
            <a:pPr/>
          </a:p>
        </p:txBody>
      </p:sp>
      <p:sp>
        <p:nvSpPr>
          <p:cNvPr id="84" name="Image"/>
          <p:cNvSpPr/>
          <p:nvPr>
            <p:ph type="pic" sz="quarter" idx="22"/>
          </p:nvPr>
        </p:nvSpPr>
        <p:spPr>
          <a:xfrm>
            <a:off x="12192000" y="1250155"/>
            <a:ext cx="8251033" cy="5500691"/>
          </a:xfrm>
          <a:prstGeom prst="rect">
            <a:avLst/>
          </a:prstGeom>
        </p:spPr>
        <p:txBody>
          <a:bodyPr lIns="91439" tIns="45719" rIns="91439" bIns="45719" anchor="t">
            <a:noAutofit/>
          </a:bodyPr>
          <a:lstStyle/>
          <a:p>
            <a:pPr/>
          </a:p>
        </p:txBody>
      </p:sp>
      <p:sp>
        <p:nvSpPr>
          <p:cNvPr id="85" name="Image"/>
          <p:cNvSpPr/>
          <p:nvPr>
            <p:ph type="pic" idx="23"/>
          </p:nvPr>
        </p:nvSpPr>
        <p:spPr>
          <a:xfrm>
            <a:off x="-291704" y="1250155"/>
            <a:ext cx="16850321" cy="11233549"/>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4387453" y="357186"/>
            <a:ext cx="15609094" cy="3036096"/>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Title Text</a:t>
            </a:r>
          </a:p>
        </p:txBody>
      </p:sp>
      <p:sp>
        <p:nvSpPr>
          <p:cNvPr id="3" name="Body Level One…"/>
          <p:cNvSpPr txBox="1"/>
          <p:nvPr>
            <p:ph type="body" idx="1"/>
          </p:nvPr>
        </p:nvSpPr>
        <p:spPr>
          <a:xfrm>
            <a:off x="13610166" y="3962400"/>
            <a:ext cx="9550401" cy="9753600"/>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4103" y="13073062"/>
            <a:ext cx="466268" cy="477670"/>
          </a:xfrm>
          <a:prstGeom prst="rect">
            <a:avLst/>
          </a:prstGeom>
          <a:ln w="12700">
            <a:miter lim="400000"/>
          </a:ln>
        </p:spPr>
        <p:txBody>
          <a:bodyPr wrap="none" lIns="71436" tIns="71436" rIns="71436" bIns="71436">
            <a:spAutoFit/>
          </a:bodyPr>
          <a:lstStyle>
            <a:lvl1pPr>
              <a:defRPr sz="2200">
                <a:solidFill>
                  <a:srgbClr val="000000"/>
                </a:solidFill>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11200" u="none">
          <a:solidFill>
            <a:srgbClr val="000000"/>
          </a:solidFill>
          <a:uFillTx/>
          <a:latin typeface="Helvetica Neue Light"/>
          <a:ea typeface="Helvetica Neue Light"/>
          <a:cs typeface="Helvetica Neue Light"/>
          <a:sym typeface="Helvetica Neue Light"/>
        </a:defRPr>
      </a:lvl9pPr>
    </p:titleStyle>
    <p:bodyStyle>
      <a:lvl1pPr marL="611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1pPr>
      <a:lvl2pPr marL="10556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2pPr>
      <a:lvl3pPr marL="1500187"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3pPr>
      <a:lvl4pPr marL="1944686" marR="0" indent="-611187" algn="l" defTabSz="821530" rtl="0" latinLnBrk="0">
        <a:lnSpc>
          <a:spcPct val="100000"/>
        </a:lnSpc>
        <a:spcBef>
          <a:spcPts val="5900"/>
        </a:spcBef>
        <a:spcAft>
          <a:spcPts val="0"/>
        </a:spcAft>
        <a:buClrTx/>
        <a:buSzPct val="7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4pPr>
      <a:lvl5pPr marL="2389186" marR="0" indent="-611186"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5pPr>
      <a:lvl6pPr marL="2833686" marR="0" indent="-611186"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6pPr>
      <a:lvl7pPr marL="3278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7pPr>
      <a:lvl8pPr marL="37226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8pPr>
      <a:lvl9pPr marL="4167187" marR="0" indent="-611187" algn="l" defTabSz="821530" rtl="0" latinLnBrk="0">
        <a:lnSpc>
          <a:spcPct val="100000"/>
        </a:lnSpc>
        <a:spcBef>
          <a:spcPts val="5900"/>
        </a:spcBef>
        <a:spcAft>
          <a:spcPts val="0"/>
        </a:spcAft>
        <a:buClrTx/>
        <a:buSzPct val="145000"/>
        <a:buFontTx/>
        <a:buChar char="•"/>
        <a:tabLst/>
        <a:defRPr b="0" baseline="0" cap="none" i="0" spc="0" strike="noStrike" sz="4400" u="none">
          <a:solidFill>
            <a:srgbClr val="000000"/>
          </a:solidFill>
          <a:uFillTx/>
          <a:latin typeface="Helvetica Neue Light"/>
          <a:ea typeface="Helvetica Neue Light"/>
          <a:cs typeface="Helvetica Neue Light"/>
          <a:sym typeface="Helvetica Neue Light"/>
        </a:defRPr>
      </a:lvl9pPr>
    </p:bodyStyle>
    <p:otherStyle>
      <a:lvl1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1pPr>
      <a:lvl2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2pPr>
      <a:lvl3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3pPr>
      <a:lvl4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4pPr>
      <a:lvl5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5pPr>
      <a:lvl6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6pPr>
      <a:lvl7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7pPr>
      <a:lvl8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8pPr>
      <a:lvl9pPr marL="0" marR="0" indent="0" algn="ctr" defTabSz="821530" rtl="0" latinLnBrk="0">
        <a:lnSpc>
          <a:spcPct val="100000"/>
        </a:lnSpc>
        <a:spcBef>
          <a:spcPts val="0"/>
        </a:spcBef>
        <a:spcAft>
          <a:spcPts val="0"/>
        </a:spcAft>
        <a:buClrTx/>
        <a:buSzTx/>
        <a:buFontTx/>
        <a:buNone/>
        <a:tabLst/>
        <a:defRPr b="0" baseline="0" cap="none" i="0" spc="0" strike="noStrike" sz="22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 Id="rId3" Type="http://schemas.openxmlformats.org/officeDocument/2006/relationships/image" Target="../media/image5.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hyperlink" Target="http://url5919.courseval.net/ls/click?upn=2x5I4f-2FLD7CML1Y-2F6w08Z-2BZKpQ5Kg3mPkNRp729LFbeJS7OU7gcqLl9wcNAY74E1DdlUHphQdKzAc0sxqWgWYuZMoVph-2B4uFupIh1ZzLTPI-3DIIAh_tfLrf-2BOt7P6wE-2B1cnvWSGxbRHGv3a4ooeTWXvknF8sR-2BniARkHEI7JiXmvDggNkF0LJuKLX4XefUVoJjaMwfX4ZBeP1E9qs5lSdS0Cu9tZPbXElXD4gTGWncuk8c69Yehhcn-2FEhJ1bHEKJdpXDVXP3O-2BX17gTWljxhJyAviaTie91141tuiZDXsLfQFvY1cK-2BAjogTQBw-2B4IZRXZoecigA-3D-3D" TargetMode="External"/></Relationships>

</file>

<file path=ppt/slides/_rels/slide3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8.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9.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7" name="Function Approximation &amp; Policy Gradient Methods"/>
          <p:cNvSpPr txBox="1"/>
          <p:nvPr>
            <p:ph type="ctrTitle"/>
          </p:nvPr>
        </p:nvSpPr>
        <p:spPr>
          <a:xfrm>
            <a:off x="4603905" y="591493"/>
            <a:ext cx="15176190" cy="4643438"/>
          </a:xfrm>
          <a:prstGeom prst="rect">
            <a:avLst/>
          </a:prstGeom>
        </p:spPr>
        <p:txBody>
          <a:bodyPr/>
          <a:lstStyle>
            <a:lvl1pPr defTabSz="780454">
              <a:defRPr sz="10600"/>
            </a:lvl1pPr>
          </a:lstStyle>
          <a:p>
            <a:pPr/>
            <a:r>
              <a:t>Function Approximation &amp; Policy Gradient Methods</a:t>
            </a:r>
          </a:p>
        </p:txBody>
      </p:sp>
      <p:sp>
        <p:nvSpPr>
          <p:cNvPr id="138" name="CMPUT 261: Introduction to Artificial Intelligence  S&amp;B §9.0-9.5.4, 13.0-13.3"/>
          <p:cNvSpPr txBox="1"/>
          <p:nvPr>
            <p:ph type="subTitle" sz="quarter" idx="1"/>
          </p:nvPr>
        </p:nvSpPr>
        <p:spPr>
          <a:xfrm>
            <a:off x="4833937" y="8206220"/>
            <a:ext cx="14716127" cy="2437179"/>
          </a:xfrm>
          <a:prstGeom prst="rect">
            <a:avLst/>
          </a:prstGeom>
        </p:spPr>
        <p:txBody>
          <a:bodyPr/>
          <a:lstStyle/>
          <a:p>
            <a:pPr lvl="1"/>
            <a:r>
              <a:t>CMPUT 261: Introduction to Artificial Intelligence</a:t>
            </a:r>
            <a:br/>
            <a:br/>
            <a:r>
              <a:rPr sz="3600">
                <a:solidFill>
                  <a:srgbClr val="929292"/>
                </a:solidFill>
              </a:rPr>
              <a:t>S&amp;B §9.0-9.5.4, 13.0-13.3</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Stochastic Gradient Descent with Known True Values"/>
          <p:cNvSpPr txBox="1"/>
          <p:nvPr>
            <p:ph type="title"/>
          </p:nvPr>
        </p:nvSpPr>
        <p:spPr>
          <a:xfrm>
            <a:off x="2667000" y="357186"/>
            <a:ext cx="19050000" cy="3036097"/>
          </a:xfrm>
          <a:prstGeom prst="rect">
            <a:avLst/>
          </a:prstGeom>
        </p:spPr>
        <p:txBody>
          <a:bodyPr/>
          <a:lstStyle>
            <a:lvl1pPr defTabSz="698300">
              <a:defRPr sz="9500"/>
            </a:lvl1pPr>
          </a:lstStyle>
          <a:p>
            <a:pPr/>
            <a:r>
              <a:t>Stochastic Gradient Descent with Known True Values </a:t>
            </a:r>
          </a:p>
        </p:txBody>
      </p:sp>
      <p:sp>
        <p:nvSpPr>
          <p:cNvPr id="211" name="Suppose we are given a new example:…"/>
          <p:cNvSpPr txBox="1"/>
          <p:nvPr>
            <p:ph type="body" idx="1"/>
          </p:nvPr>
        </p:nvSpPr>
        <p:spPr>
          <a:xfrm>
            <a:off x="2641600" y="3665620"/>
            <a:ext cx="15609094" cy="8840393"/>
          </a:xfrm>
          <a:prstGeom prst="rect">
            <a:avLst/>
          </a:prstGeom>
        </p:spPr>
        <p:txBody>
          <a:bodyPr/>
          <a:lstStyle/>
          <a:p>
            <a:pPr marL="505146" indent="-505146" defTabSz="678994">
              <a:spcBef>
                <a:spcPts val="2900"/>
              </a:spcBef>
              <a:defRPr sz="3567"/>
            </a:pPr>
            <a:r>
              <a:t>Suppose we are given a </a:t>
            </a:r>
            <a:r>
              <a:rPr>
                <a:solidFill>
                  <a:srgbClr val="C82506"/>
                </a:solidFill>
                <a:latin typeface="Helvetica Neue Medium"/>
                <a:ea typeface="Helvetica Neue Medium"/>
                <a:cs typeface="Helvetica Neue Medium"/>
                <a:sym typeface="Helvetica Neue Medium"/>
              </a:rPr>
              <a:t>new example</a:t>
            </a:r>
            <a:r>
              <a:t>: </a:t>
            </a:r>
            <a14:m>
              <m:oMath>
                <m:d>
                  <m:dPr>
                    <m:ctrlPr>
                      <a:rPr xmlns:a="http://schemas.openxmlformats.org/drawingml/2006/main" sz="4400" i="1">
                        <a:solidFill>
                          <a:srgbClr val="000000"/>
                        </a:solidFill>
                        <a:latin typeface="Cambria Math" panose="02040503050406030204" pitchFamily="18" charset="0"/>
                      </a:rPr>
                    </m:ctrlPr>
                  </m:dPr>
                  <m:e>
                    <m:sSub>
                      <m:e>
                        <m:r>
                          <a:rPr xmlns:a="http://schemas.openxmlformats.org/drawingml/2006/main" sz="4400" i="1">
                            <a:solidFill>
                              <a:srgbClr val="000000"/>
                            </a:solidFill>
                            <a:latin typeface="Cambria Math" panose="02040503050406030204" pitchFamily="18" charset="0"/>
                          </a:rPr>
                          <m:t>S</m:t>
                        </m:r>
                      </m:e>
                      <m:sub>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v</m:t>
                        </m:r>
                      </m:e>
                      <m:sub>
                        <m:r>
                          <a:rPr xmlns:a="http://schemas.openxmlformats.org/drawingml/2006/main" sz="4400" i="1">
                            <a:solidFill>
                              <a:srgbClr val="000000"/>
                            </a:solidFill>
                            <a:latin typeface="Cambria Math" panose="02040503050406030204" pitchFamily="18" charset="0"/>
                          </a:rPr>
                          <m:t>π</m:t>
                        </m:r>
                      </m:sub>
                    </m:sSub>
                    <m:r>
                      <a:rPr xmlns:a="http://schemas.openxmlformats.org/drawingml/2006/main" sz="4400" i="1">
                        <a:solidFill>
                          <a:srgbClr val="000000"/>
                        </a:solidFill>
                        <a:latin typeface="Cambria Math" panose="02040503050406030204" pitchFamily="18" charset="0"/>
                      </a:rPr>
                      <m:t>(</m:t>
                    </m:r>
                    <m:sSub>
                      <m:e>
                        <m:r>
                          <a:rPr xmlns:a="http://schemas.openxmlformats.org/drawingml/2006/main" sz="4400" i="1">
                            <a:solidFill>
                              <a:srgbClr val="000000"/>
                            </a:solidFill>
                            <a:latin typeface="Cambria Math" panose="02040503050406030204" pitchFamily="18" charset="0"/>
                          </a:rPr>
                          <m:t>S</m:t>
                        </m:r>
                      </m:e>
                      <m:sub>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e>
                </m:d>
              </m:oMath>
            </a14:m>
          </a:p>
          <a:p>
            <a:pPr marL="505146" indent="-505146" defTabSz="678994">
              <a:spcBef>
                <a:spcPts val="2900"/>
              </a:spcBef>
              <a:defRPr sz="3567"/>
            </a:pPr>
            <a:r>
              <a:t>How should we update our weight vector </a:t>
            </a:r>
            <a14:m>
              <m:oMath>
                <m:r>
                  <m:rPr>
                    <m:sty m:val="b"/>
                  </m:rPr>
                  <a:rPr xmlns:a="http://schemas.openxmlformats.org/drawingml/2006/main" sz="4400" i="1">
                    <a:solidFill>
                      <a:srgbClr val="000000"/>
                    </a:solidFill>
                    <a:latin typeface="Cambria Math" panose="02040503050406030204" pitchFamily="18" charset="0"/>
                  </a:rPr>
                  <m:t>w</m:t>
                </m:r>
              </m:oMath>
            </a14:m>
            <a:r>
              <a:t>?</a:t>
            </a:r>
          </a:p>
          <a:p>
            <a:pPr marL="505146" indent="-505146" defTabSz="678994">
              <a:spcBef>
                <a:spcPts val="2900"/>
              </a:spcBef>
              <a:defRPr b="1" sz="3567">
                <a:latin typeface="+mn-lt"/>
                <a:ea typeface="+mn-ea"/>
                <a:cs typeface="+mn-cs"/>
                <a:sym typeface="Helvetica Neue"/>
              </a:defRPr>
            </a:pPr>
            <a:r>
              <a:t>Stochastic Gradient Descent:</a:t>
            </a:r>
            <a:r>
              <a:rPr b="0">
                <a:latin typeface="Helvetica Neue Light"/>
                <a:ea typeface="Helvetica Neue Light"/>
                <a:cs typeface="Helvetica Neue Light"/>
                <a:sym typeface="Helvetica Neue Light"/>
              </a:rPr>
              <a:t> After each example, adjust weights a tiny bit in </a:t>
            </a:r>
            <a:r>
              <a:rPr b="0">
                <a:solidFill>
                  <a:srgbClr val="C82506"/>
                </a:solidFill>
                <a:latin typeface="Helvetica Neue Medium"/>
                <a:ea typeface="Helvetica Neue Medium"/>
                <a:cs typeface="Helvetica Neue Medium"/>
                <a:sym typeface="Helvetica Neue Medium"/>
              </a:rPr>
              <a:t>direction</a:t>
            </a:r>
            <a:r>
              <a:rPr b="0">
                <a:latin typeface="Helvetica Neue Light"/>
                <a:ea typeface="Helvetica Neue Light"/>
                <a:cs typeface="Helvetica Neue Light"/>
                <a:sym typeface="Helvetica Neue Light"/>
              </a:rPr>
              <a:t> that would most </a:t>
            </a:r>
            <a:r>
              <a:rPr b="0">
                <a:solidFill>
                  <a:srgbClr val="C82506"/>
                </a:solidFill>
                <a:latin typeface="Helvetica Neue Medium"/>
                <a:ea typeface="Helvetica Neue Medium"/>
                <a:cs typeface="Helvetica Neue Medium"/>
                <a:sym typeface="Helvetica Neue Medium"/>
              </a:rPr>
              <a:t>reduce error</a:t>
            </a:r>
            <a:r>
              <a:rPr b="0">
                <a:latin typeface="Helvetica Neue Light"/>
                <a:ea typeface="Helvetica Neue Light"/>
                <a:cs typeface="Helvetica Neue Light"/>
                <a:sym typeface="Helvetica Neue Light"/>
              </a:rPr>
              <a:t> on </a:t>
            </a:r>
            <a:r>
              <a:rPr b="0">
                <a:solidFill>
                  <a:srgbClr val="C82506"/>
                </a:solidFill>
                <a:latin typeface="Helvetica Neue Medium"/>
                <a:ea typeface="Helvetica Neue Medium"/>
                <a:cs typeface="Helvetica Neue Medium"/>
                <a:sym typeface="Helvetica Neue Medium"/>
              </a:rPr>
              <a:t>that example</a:t>
            </a:r>
            <a:r>
              <a:rPr b="0">
                <a:latin typeface="Helvetica Neue Light"/>
                <a:ea typeface="Helvetica Neue Light"/>
                <a:cs typeface="Helvetica Neue Light"/>
                <a:sym typeface="Helvetica Neue Light"/>
              </a:rPr>
              <a:t>:</a:t>
            </a:r>
          </a:p>
          <a:p>
            <a:pPr marL="0" indent="0" algn="ctr" defTabSz="678994">
              <a:spcBef>
                <a:spcPts val="3900"/>
              </a:spcBef>
              <a:buSzTx/>
              <a:buNone/>
              <a:defRPr sz="4437">
                <a:latin typeface="Cambria Math"/>
                <a:ea typeface="Cambria Math"/>
                <a:cs typeface="Cambria Math"/>
                <a:sym typeface="Cambria Math"/>
              </a:defRPr>
            </a:pPr>
            <a14:m>
              <m:oMath>
                <m:m>
                  <m:mPr>
                    <m:ctrlPr>
                      <a:rPr xmlns:a="http://schemas.openxmlformats.org/drawingml/2006/main" sz="4400" i="1">
                        <a:solidFill>
                          <a:srgbClr val="000000"/>
                        </a:solidFill>
                        <a:latin typeface="Cambria Math" panose="02040503050406030204" pitchFamily="18" charset="0"/>
                      </a:rPr>
                    </m:ctrlPr>
                    <m:baseJc m:val="center"/>
                    <m:plcHide m:val="on"/>
                    <m:mcs>
                      <m:mc>
                        <m:mcPr>
                          <m:count m:val="2"/>
                          <m:mcJc m:val="center"/>
                        </m:mcPr>
                      </m:mc>
                    </m:mcs>
                  </m:mPr>
                  <m:mr>
                    <m:e>
                      <m:sSub>
                        <m:e>
                          <m:r>
                            <m:rPr>
                              <m:sty m:val="b"/>
                            </m:rPr>
                            <a:rPr xmlns:a="http://schemas.openxmlformats.org/drawingml/2006/main" sz="4400" i="1">
                              <a:solidFill>
                                <a:srgbClr val="000000"/>
                              </a:solidFill>
                              <a:latin typeface="Cambria Math" panose="02040503050406030204" pitchFamily="18" charset="0"/>
                            </a:rPr>
                            <m:t>w</m:t>
                          </m:r>
                        </m:e>
                        <m:sub>
                          <m:r>
                            <a:rPr xmlns:a="http://schemas.openxmlformats.org/drawingml/2006/main" sz="4400" i="1">
                              <a:solidFill>
                                <a:srgbClr val="000000"/>
                              </a:solidFill>
                              <a:latin typeface="Cambria Math" panose="02040503050406030204" pitchFamily="18" charset="0"/>
                            </a:rPr>
                            <m:t>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1</m:t>
                          </m:r>
                        </m:sub>
                      </m:sSub>
                    </m:e>
                    <m:e>
                      <m:r>
                        <a:rPr xmlns:a="http://schemas.openxmlformats.org/drawingml/2006/main" sz="4400" i="1">
                          <a:solidFill>
                            <a:srgbClr val="000000"/>
                          </a:solidFill>
                          <a:latin typeface="Cambria Math" panose="02040503050406030204" pitchFamily="18" charset="0"/>
                        </a:rPr>
                        <m:t>≐</m:t>
                      </m:r>
                      <m:sSub>
                        <m:e>
                          <m:r>
                            <m:rPr>
                              <m:sty m:val="b"/>
                            </m:rPr>
                            <a:rPr xmlns:a="http://schemas.openxmlformats.org/drawingml/2006/main" sz="4400" i="1">
                              <a:solidFill>
                                <a:srgbClr val="000000"/>
                              </a:solidFill>
                              <a:latin typeface="Cambria Math" panose="02040503050406030204" pitchFamily="18" charset="0"/>
                            </a:rPr>
                            <m:t>w</m:t>
                          </m:r>
                        </m:e>
                        <m:sub>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f>
                        <m:fPr>
                          <m:ctrlPr>
                            <a:rPr xmlns:a="http://schemas.openxmlformats.org/drawingml/2006/main" sz="4400" i="1">
                              <a:solidFill>
                                <a:srgbClr val="000000"/>
                              </a:solidFill>
                              <a:latin typeface="Cambria Math" panose="02040503050406030204" pitchFamily="18" charset="0"/>
                            </a:rPr>
                          </m:ctrlPr>
                          <m:type m:val="bar"/>
                        </m:fPr>
                        <m:num>
                          <m:r>
                            <a:rPr xmlns:a="http://schemas.openxmlformats.org/drawingml/2006/main" sz="4400" i="1">
                              <a:solidFill>
                                <a:srgbClr val="000000"/>
                              </a:solidFill>
                              <a:latin typeface="Cambria Math" panose="02040503050406030204" pitchFamily="18" charset="0"/>
                            </a:rPr>
                            <m:t>1</m:t>
                          </m:r>
                        </m:num>
                        <m:den>
                          <m:r>
                            <a:rPr xmlns:a="http://schemas.openxmlformats.org/drawingml/2006/main" sz="4400" i="1">
                              <a:solidFill>
                                <a:srgbClr val="000000"/>
                              </a:solidFill>
                              <a:latin typeface="Cambria Math" panose="02040503050406030204" pitchFamily="18" charset="0"/>
                            </a:rPr>
                            <m:t>2</m:t>
                          </m:r>
                        </m:den>
                      </m:f>
                      <m:r>
                        <a:rPr xmlns:a="http://schemas.openxmlformats.org/drawingml/2006/main" sz="4400" i="1">
                          <a:solidFill>
                            <a:srgbClr val="000000"/>
                          </a:solidFill>
                          <a:latin typeface="Cambria Math" panose="02040503050406030204" pitchFamily="18" charset="0"/>
                        </a:rPr>
                        <m:t>α</m:t>
                      </m:r>
                      <m:r>
                        <a:rPr xmlns:a="http://schemas.openxmlformats.org/drawingml/2006/main" sz="4400" i="1">
                          <a:solidFill>
                            <a:srgbClr val="000000"/>
                          </a:solidFill>
                          <a:latin typeface="Cambria Math" panose="02040503050406030204" pitchFamily="18" charset="0"/>
                        </a:rPr>
                        <m:t>∇</m:t>
                      </m:r>
                      <m:sSup>
                        <m:e>
                          <m:d>
                            <m:dPr>
                              <m:ctrlPr>
                                <a:rPr xmlns:a="http://schemas.openxmlformats.org/drawingml/2006/main" sz="4400" i="1">
                                  <a:solidFill>
                                    <a:srgbClr val="000000"/>
                                  </a:solidFill>
                                  <a:latin typeface="Cambria Math" panose="02040503050406030204" pitchFamily="18" charset="0"/>
                                </a:rPr>
                              </m:ctrlPr>
                              <m:begChr m:val="["/>
                              <m:endChr m:val="]"/>
                            </m:dPr>
                            <m:e>
                              <m:argPr>
                                <m:scrLvl m:val="0"/>
                              </m:argPr>
                              <m:sSub>
                                <m:e>
                                  <m:argPr>
                                    <m:scrLvl m:val="0"/>
                                  </m:argPr>
                                  <m:argPr>
                                    <m:scrLvl m:val="0"/>
                                  </m:argPr>
                                  <m:r>
                                    <a:rPr xmlns:a="http://schemas.openxmlformats.org/drawingml/2006/main" sz="4400" i="1">
                                      <a:solidFill>
                                        <a:srgbClr val="000000"/>
                                      </a:solidFill>
                                      <a:latin typeface="Cambria Math" panose="02040503050406030204" pitchFamily="18" charset="0"/>
                                    </a:rPr>
                                    <m:t>v</m:t>
                                  </m:r>
                                </m:e>
                                <m:sub>
                                  <m:argPr>
                                    <m:scrLvl m:val="0"/>
                                  </m:argPr>
                                  <m:argPr>
                                    <m:scrLvl m:val="0"/>
                                  </m:argPr>
                                  <m:r>
                                    <a:rPr xmlns:a="http://schemas.openxmlformats.org/drawingml/2006/main" sz="4400" i="1">
                                      <a:solidFill>
                                        <a:srgbClr val="000000"/>
                                      </a:solidFill>
                                      <a:latin typeface="Cambria Math" panose="02040503050406030204" pitchFamily="18" charset="0"/>
                                    </a:rPr>
                                    <m:t>π</m:t>
                                  </m:r>
                                </m:sub>
                              </m:sSub>
                              <m:r>
                                <a:rPr xmlns:a="http://schemas.openxmlformats.org/drawingml/2006/main" sz="4400" i="1">
                                  <a:solidFill>
                                    <a:srgbClr val="000000"/>
                                  </a:solidFill>
                                  <a:latin typeface="Cambria Math" panose="02040503050406030204" pitchFamily="18" charset="0"/>
                                </a:rPr>
                                <m:t>(</m:t>
                              </m:r>
                              <m:sSub>
                                <m:e>
                                  <m:argPr>
                                    <m:scrLvl m:val="0"/>
                                  </m:argPr>
                                  <m:argPr>
                                    <m:scrLvl m:val="0"/>
                                  </m:argPr>
                                  <m:r>
                                    <a:rPr xmlns:a="http://schemas.openxmlformats.org/drawingml/2006/main" sz="4400" i="1">
                                      <a:solidFill>
                                        <a:srgbClr val="000000"/>
                                      </a:solidFill>
                                      <a:latin typeface="Cambria Math" panose="02040503050406030204" pitchFamily="18" charset="0"/>
                                    </a:rPr>
                                    <m:t>S</m:t>
                                  </m:r>
                                </m:e>
                                <m:sub>
                                  <m:argPr>
                                    <m:scrLvl m:val="0"/>
                                  </m:argPr>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limUpp>
                                <m:e>
                                  <m:argPr>
                                    <m:scrLvl m:val="0"/>
                                  </m:argPr>
                                  <m:argPr>
                                    <m:scrLvl m:val="0"/>
                                  </m:argPr>
                                  <m:r>
                                    <a:rPr xmlns:a="http://schemas.openxmlformats.org/drawingml/2006/main" sz="4400" i="1">
                                      <a:solidFill>
                                        <a:srgbClr val="000000"/>
                                      </a:solidFill>
                                      <a:latin typeface="Cambria Math" panose="02040503050406030204" pitchFamily="18" charset="0"/>
                                    </a:rPr>
                                    <m:t>v</m:t>
                                  </m:r>
                                </m:e>
                                <m:lim>
                                  <m:argPr>
                                    <m:scrLvl m:val="0"/>
                                  </m:argPr>
                                  <m:argPr>
                                    <m:scrLvl m:val="0"/>
                                  </m:argPr>
                                  <m:r>
                                    <a:rPr xmlns:a="http://schemas.openxmlformats.org/drawingml/2006/main" sz="4400" i="1">
                                      <a:solidFill>
                                        <a:srgbClr val="000000"/>
                                      </a:solidFill>
                                      <a:latin typeface="Cambria Math" panose="02040503050406030204" pitchFamily="18" charset="0"/>
                                    </a:rPr>
                                    <m:t>̂</m:t>
                                  </m:r>
                                </m:lim>
                              </m:limUpp>
                              <m:r>
                                <a:rPr xmlns:a="http://schemas.openxmlformats.org/drawingml/2006/main" sz="4400" i="1">
                                  <a:solidFill>
                                    <a:srgbClr val="000000"/>
                                  </a:solidFill>
                                  <a:latin typeface="Cambria Math" panose="02040503050406030204" pitchFamily="18" charset="0"/>
                                </a:rPr>
                                <m:t>(</m:t>
                              </m:r>
                              <m:sSub>
                                <m:e>
                                  <m:argPr>
                                    <m:scrLvl m:val="0"/>
                                  </m:argPr>
                                  <m:argPr>
                                    <m:scrLvl m:val="0"/>
                                  </m:argPr>
                                  <m:r>
                                    <a:rPr xmlns:a="http://schemas.openxmlformats.org/drawingml/2006/main" sz="4400" i="1">
                                      <a:solidFill>
                                        <a:srgbClr val="000000"/>
                                      </a:solidFill>
                                      <a:latin typeface="Cambria Math" panose="02040503050406030204" pitchFamily="18" charset="0"/>
                                    </a:rPr>
                                    <m:t>S</m:t>
                                  </m:r>
                                </m:e>
                                <m:sub>
                                  <m:argPr>
                                    <m:scrLvl m:val="0"/>
                                  </m:argPr>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sSub>
                                <m:e>
                                  <m:argPr>
                                    <m:scrLvl m:val="0"/>
                                  </m:argPr>
                                  <m:argPr>
                                    <m:scrLvl m:val="0"/>
                                  </m:argPr>
                                  <m:r>
                                    <m:rPr>
                                      <m:sty m:val="b"/>
                                    </m:rPr>
                                    <a:rPr xmlns:a="http://schemas.openxmlformats.org/drawingml/2006/main" sz="4400" i="1">
                                      <a:solidFill>
                                        <a:srgbClr val="000000"/>
                                      </a:solidFill>
                                      <a:latin typeface="Cambria Math" panose="02040503050406030204" pitchFamily="18" charset="0"/>
                                    </a:rPr>
                                    <m:t>w</m:t>
                                  </m:r>
                                </m:e>
                                <m:sub>
                                  <m:argPr>
                                    <m:scrLvl m:val="0"/>
                                  </m:argPr>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e>
                          </m:d>
                        </m:e>
                        <m:sup>
                          <m:r>
                            <a:rPr xmlns:a="http://schemas.openxmlformats.org/drawingml/2006/main" sz="4400" i="1">
                              <a:solidFill>
                                <a:srgbClr val="000000"/>
                              </a:solidFill>
                              <a:latin typeface="Cambria Math" panose="02040503050406030204" pitchFamily="18" charset="0"/>
                            </a:rPr>
                            <m:t>2</m:t>
                          </m:r>
                        </m:sup>
                      </m:sSup>
                    </m:e>
                  </m:mr>
                  <m:mr>
                    <m:e/>
                    <m:e>
                      <m:r>
                        <a:rPr xmlns:a="http://schemas.openxmlformats.org/drawingml/2006/main" sz="4400" i="1">
                          <a:solidFill>
                            <a:srgbClr val="000000"/>
                          </a:solidFill>
                          <a:latin typeface="Cambria Math" panose="02040503050406030204" pitchFamily="18" charset="0"/>
                        </a:rPr>
                        <m:t>=</m:t>
                      </m:r>
                      <m:sSub>
                        <m:e>
                          <m:r>
                            <m:rPr>
                              <m:sty m:val="b"/>
                            </m:rPr>
                            <a:rPr xmlns:a="http://schemas.openxmlformats.org/drawingml/2006/main" sz="4400" i="1">
                              <a:solidFill>
                                <a:srgbClr val="000000"/>
                              </a:solidFill>
                              <a:latin typeface="Cambria Math" panose="02040503050406030204" pitchFamily="18" charset="0"/>
                            </a:rPr>
                            <m:t>w</m:t>
                          </m:r>
                        </m:e>
                        <m:sub>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f>
                        <m:fPr>
                          <m:ctrlPr>
                            <a:rPr xmlns:a="http://schemas.openxmlformats.org/drawingml/2006/main" sz="4400" i="1">
                              <a:solidFill>
                                <a:srgbClr val="000000"/>
                              </a:solidFill>
                              <a:latin typeface="Cambria Math" panose="02040503050406030204" pitchFamily="18" charset="0"/>
                            </a:rPr>
                          </m:ctrlPr>
                          <m:type m:val="bar"/>
                        </m:fPr>
                        <m:num>
                          <m:r>
                            <a:rPr xmlns:a="http://schemas.openxmlformats.org/drawingml/2006/main" sz="4400" i="1">
                              <a:solidFill>
                                <a:srgbClr val="000000"/>
                              </a:solidFill>
                              <a:latin typeface="Cambria Math" panose="02040503050406030204" pitchFamily="18" charset="0"/>
                            </a:rPr>
                            <m:t>1</m:t>
                          </m:r>
                        </m:num>
                        <m:den>
                          <m:r>
                            <a:rPr xmlns:a="http://schemas.openxmlformats.org/drawingml/2006/main" sz="4400" i="1">
                              <a:solidFill>
                                <a:srgbClr val="000000"/>
                              </a:solidFill>
                              <a:latin typeface="Cambria Math" panose="02040503050406030204" pitchFamily="18" charset="0"/>
                            </a:rPr>
                            <m:t>2</m:t>
                          </m:r>
                        </m:den>
                      </m:f>
                      <m:r>
                        <a:rPr xmlns:a="http://schemas.openxmlformats.org/drawingml/2006/main" sz="4400" i="1">
                          <a:solidFill>
                            <a:srgbClr val="000000"/>
                          </a:solidFill>
                          <a:latin typeface="Cambria Math" panose="02040503050406030204" pitchFamily="18" charset="0"/>
                        </a:rPr>
                        <m:t>α</m:t>
                      </m:r>
                      <m:r>
                        <a:rPr xmlns:a="http://schemas.openxmlformats.org/drawingml/2006/main" sz="4400" i="1">
                          <a:solidFill>
                            <a:srgbClr val="000000"/>
                          </a:solidFill>
                          <a:latin typeface="Cambria Math" panose="02040503050406030204" pitchFamily="18" charset="0"/>
                        </a:rPr>
                        <m:t>∇</m:t>
                      </m:r>
                      <m:d>
                        <m:dPr>
                          <m:ctrlPr>
                            <a:rPr xmlns:a="http://schemas.openxmlformats.org/drawingml/2006/main" sz="4400" i="1">
                              <a:solidFill>
                                <a:srgbClr val="000000"/>
                              </a:solidFill>
                              <a:latin typeface="Cambria Math" panose="02040503050406030204" pitchFamily="18" charset="0"/>
                            </a:rPr>
                          </m:ctrlPr>
                          <m:begChr m:val="["/>
                          <m:endChr m:val="]"/>
                        </m:dPr>
                        <m:e>
                          <m:r>
                            <a:rPr xmlns:a="http://schemas.openxmlformats.org/drawingml/2006/main" sz="4400" i="1">
                              <a:solidFill>
                                <a:srgbClr val="000000"/>
                              </a:solidFill>
                              <a:latin typeface="Cambria Math" panose="02040503050406030204" pitchFamily="18" charset="0"/>
                            </a:rPr>
                            <m:t>(</m:t>
                          </m:r>
                          <m:sSub>
                            <m:e>
                              <m:argPr>
                                <m:scrLvl m:val="0"/>
                              </m:argPr>
                              <m:r>
                                <a:rPr xmlns:a="http://schemas.openxmlformats.org/drawingml/2006/main" sz="4400" i="1">
                                  <a:solidFill>
                                    <a:srgbClr val="000000"/>
                                  </a:solidFill>
                                  <a:latin typeface="Cambria Math" panose="02040503050406030204" pitchFamily="18" charset="0"/>
                                </a:rPr>
                                <m:t>v</m:t>
                              </m:r>
                            </m:e>
                            <m:sub>
                              <m:argPr>
                                <m:scrLvl m:val="0"/>
                              </m:argPr>
                              <m:r>
                                <a:rPr xmlns:a="http://schemas.openxmlformats.org/drawingml/2006/main" sz="4400" i="1">
                                  <a:solidFill>
                                    <a:srgbClr val="000000"/>
                                  </a:solidFill>
                                  <a:latin typeface="Cambria Math" panose="02040503050406030204" pitchFamily="18" charset="0"/>
                                </a:rPr>
                                <m:t>π</m:t>
                              </m:r>
                            </m:sub>
                          </m:sSub>
                          <m:r>
                            <a:rPr xmlns:a="http://schemas.openxmlformats.org/drawingml/2006/main" sz="4400" i="1">
                              <a:solidFill>
                                <a:srgbClr val="000000"/>
                              </a:solidFill>
                              <a:latin typeface="Cambria Math" panose="02040503050406030204" pitchFamily="18" charset="0"/>
                            </a:rPr>
                            <m:t>(</m:t>
                          </m:r>
                          <m:sSub>
                            <m:e>
                              <m:argPr>
                                <m:scrLvl m:val="0"/>
                              </m:argPr>
                              <m:r>
                                <a:rPr xmlns:a="http://schemas.openxmlformats.org/drawingml/2006/main" sz="4400" i="1">
                                  <a:solidFill>
                                    <a:srgbClr val="000000"/>
                                  </a:solidFill>
                                  <a:latin typeface="Cambria Math" panose="02040503050406030204" pitchFamily="18" charset="0"/>
                                </a:rPr>
                                <m:t>S</m:t>
                              </m:r>
                            </m:e>
                            <m:sub>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sSup>
                            <m:e>
                              <m:argPr>
                                <m:scrLvl m:val="0"/>
                              </m:argPr>
                              <m:r>
                                <a:rPr xmlns:a="http://schemas.openxmlformats.org/drawingml/2006/main" sz="4400" i="1">
                                  <a:solidFill>
                                    <a:srgbClr val="000000"/>
                                  </a:solidFill>
                                  <a:latin typeface="Cambria Math" panose="02040503050406030204" pitchFamily="18" charset="0"/>
                                </a:rPr>
                                <m:t>)</m:t>
                              </m:r>
                            </m:e>
                            <m:sup>
                              <m:argPr>
                                <m:scrLvl m:val="0"/>
                              </m:argPr>
                              <m:r>
                                <a:rPr xmlns:a="http://schemas.openxmlformats.org/drawingml/2006/main" sz="4400" i="1">
                                  <a:solidFill>
                                    <a:srgbClr val="000000"/>
                                  </a:solidFill>
                                  <a:latin typeface="Cambria Math" panose="02040503050406030204" pitchFamily="18" charset="0"/>
                                </a:rPr>
                                <m:t>2</m:t>
                              </m:r>
                            </m:sup>
                          </m:sSup>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2</m:t>
                          </m:r>
                          <m:sSub>
                            <m:e>
                              <m:argPr>
                                <m:scrLvl m:val="0"/>
                              </m:argPr>
                              <m:r>
                                <a:rPr xmlns:a="http://schemas.openxmlformats.org/drawingml/2006/main" sz="4400" i="1">
                                  <a:solidFill>
                                    <a:srgbClr val="000000"/>
                                  </a:solidFill>
                                  <a:latin typeface="Cambria Math" panose="02040503050406030204" pitchFamily="18" charset="0"/>
                                </a:rPr>
                                <m:t>v</m:t>
                              </m:r>
                            </m:e>
                            <m:sub>
                              <m:argPr>
                                <m:scrLvl m:val="0"/>
                              </m:argPr>
                              <m:r>
                                <a:rPr xmlns:a="http://schemas.openxmlformats.org/drawingml/2006/main" sz="4400" i="1">
                                  <a:solidFill>
                                    <a:srgbClr val="000000"/>
                                  </a:solidFill>
                                  <a:latin typeface="Cambria Math" panose="02040503050406030204" pitchFamily="18" charset="0"/>
                                </a:rPr>
                                <m:t>π</m:t>
                              </m:r>
                            </m:sub>
                          </m:sSub>
                          <m:r>
                            <a:rPr xmlns:a="http://schemas.openxmlformats.org/drawingml/2006/main" sz="4400" i="1">
                              <a:solidFill>
                                <a:srgbClr val="000000"/>
                              </a:solidFill>
                              <a:latin typeface="Cambria Math" panose="02040503050406030204" pitchFamily="18" charset="0"/>
                            </a:rPr>
                            <m:t>(</m:t>
                          </m:r>
                          <m:sSub>
                            <m:e>
                              <m:argPr>
                                <m:scrLvl m:val="0"/>
                              </m:argPr>
                              <m:r>
                                <a:rPr xmlns:a="http://schemas.openxmlformats.org/drawingml/2006/main" sz="4400" i="1">
                                  <a:solidFill>
                                    <a:srgbClr val="000000"/>
                                  </a:solidFill>
                                  <a:latin typeface="Cambria Math" panose="02040503050406030204" pitchFamily="18" charset="0"/>
                                </a:rPr>
                                <m:t>S</m:t>
                              </m:r>
                            </m:e>
                            <m:sub>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limUpp>
                            <m:e>
                              <m:argPr>
                                <m:scrLvl m:val="0"/>
                              </m:argPr>
                              <m:r>
                                <a:rPr xmlns:a="http://schemas.openxmlformats.org/drawingml/2006/main" sz="4400" i="1">
                                  <a:solidFill>
                                    <a:srgbClr val="000000"/>
                                  </a:solidFill>
                                  <a:latin typeface="Cambria Math" panose="02040503050406030204" pitchFamily="18" charset="0"/>
                                </a:rPr>
                                <m:t>v</m:t>
                              </m:r>
                            </m:e>
                            <m:lim>
                              <m:argPr>
                                <m:scrLvl m:val="0"/>
                              </m:argPr>
                              <m:r>
                                <a:rPr xmlns:a="http://schemas.openxmlformats.org/drawingml/2006/main" sz="4400" i="1">
                                  <a:solidFill>
                                    <a:srgbClr val="000000"/>
                                  </a:solidFill>
                                  <a:latin typeface="Cambria Math" panose="02040503050406030204" pitchFamily="18" charset="0"/>
                                </a:rPr>
                                <m:t>̂</m:t>
                              </m:r>
                            </m:lim>
                          </m:limUpp>
                          <m:r>
                            <a:rPr xmlns:a="http://schemas.openxmlformats.org/drawingml/2006/main" sz="4400" i="1">
                              <a:solidFill>
                                <a:srgbClr val="000000"/>
                              </a:solidFill>
                              <a:latin typeface="Cambria Math" panose="02040503050406030204" pitchFamily="18" charset="0"/>
                            </a:rPr>
                            <m:t>(</m:t>
                          </m:r>
                          <m:sSub>
                            <m:e>
                              <m:argPr>
                                <m:scrLvl m:val="0"/>
                              </m:argPr>
                              <m:r>
                                <a:rPr xmlns:a="http://schemas.openxmlformats.org/drawingml/2006/main" sz="4400" i="1">
                                  <a:solidFill>
                                    <a:srgbClr val="000000"/>
                                  </a:solidFill>
                                  <a:latin typeface="Cambria Math" panose="02040503050406030204" pitchFamily="18" charset="0"/>
                                </a:rPr>
                                <m:t>S</m:t>
                              </m:r>
                            </m:e>
                            <m:sub>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sSub>
                            <m:e>
                              <m:argPr>
                                <m:scrLvl m:val="0"/>
                              </m:argPr>
                              <m:r>
                                <m:rPr>
                                  <m:sty m:val="b"/>
                                </m:rPr>
                                <a:rPr xmlns:a="http://schemas.openxmlformats.org/drawingml/2006/main" sz="4400" i="1">
                                  <a:solidFill>
                                    <a:srgbClr val="000000"/>
                                  </a:solidFill>
                                  <a:latin typeface="Cambria Math" panose="02040503050406030204" pitchFamily="18" charset="0"/>
                                </a:rPr>
                                <m:t>w</m:t>
                              </m:r>
                            </m:e>
                            <m:sub>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limUpp>
                            <m:e>
                              <m:argPr>
                                <m:scrLvl m:val="0"/>
                              </m:argPr>
                              <m:r>
                                <a:rPr xmlns:a="http://schemas.openxmlformats.org/drawingml/2006/main" sz="4400" i="1">
                                  <a:solidFill>
                                    <a:srgbClr val="000000"/>
                                  </a:solidFill>
                                  <a:latin typeface="Cambria Math" panose="02040503050406030204" pitchFamily="18" charset="0"/>
                                </a:rPr>
                                <m:t>v</m:t>
                              </m:r>
                            </m:e>
                            <m:lim>
                              <m:argPr>
                                <m:scrLvl m:val="0"/>
                              </m:argPr>
                              <m:r>
                                <a:rPr xmlns:a="http://schemas.openxmlformats.org/drawingml/2006/main" sz="4400" i="1">
                                  <a:solidFill>
                                    <a:srgbClr val="000000"/>
                                  </a:solidFill>
                                  <a:latin typeface="Cambria Math" panose="02040503050406030204" pitchFamily="18" charset="0"/>
                                </a:rPr>
                                <m:t>̂</m:t>
                              </m:r>
                            </m:lim>
                          </m:limUpp>
                          <m:r>
                            <a:rPr xmlns:a="http://schemas.openxmlformats.org/drawingml/2006/main" sz="4400" i="1">
                              <a:solidFill>
                                <a:srgbClr val="000000"/>
                              </a:solidFill>
                              <a:latin typeface="Cambria Math" panose="02040503050406030204" pitchFamily="18" charset="0"/>
                            </a:rPr>
                            <m:t>(</m:t>
                          </m:r>
                          <m:sSub>
                            <m:e>
                              <m:argPr>
                                <m:scrLvl m:val="0"/>
                              </m:argPr>
                              <m:r>
                                <a:rPr xmlns:a="http://schemas.openxmlformats.org/drawingml/2006/main" sz="4400" i="1">
                                  <a:solidFill>
                                    <a:srgbClr val="000000"/>
                                  </a:solidFill>
                                  <a:latin typeface="Cambria Math" panose="02040503050406030204" pitchFamily="18" charset="0"/>
                                </a:rPr>
                                <m:t>S</m:t>
                              </m:r>
                            </m:e>
                            <m:sub>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sSub>
                            <m:e>
                              <m:argPr>
                                <m:scrLvl m:val="0"/>
                              </m:argPr>
                              <m:r>
                                <m:rPr>
                                  <m:sty m:val="b"/>
                                </m:rPr>
                                <a:rPr xmlns:a="http://schemas.openxmlformats.org/drawingml/2006/main" sz="4400" i="1">
                                  <a:solidFill>
                                    <a:srgbClr val="000000"/>
                                  </a:solidFill>
                                  <a:latin typeface="Cambria Math" panose="02040503050406030204" pitchFamily="18" charset="0"/>
                                </a:rPr>
                                <m:t>w</m:t>
                              </m:r>
                            </m:e>
                            <m:sub>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sSup>
                            <m:e>
                              <m:argPr>
                                <m:scrLvl m:val="0"/>
                              </m:argPr>
                              <m:r>
                                <a:rPr xmlns:a="http://schemas.openxmlformats.org/drawingml/2006/main" sz="4400" i="1">
                                  <a:solidFill>
                                    <a:srgbClr val="000000"/>
                                  </a:solidFill>
                                  <a:latin typeface="Cambria Math" panose="02040503050406030204" pitchFamily="18" charset="0"/>
                                </a:rPr>
                                <m:t>)</m:t>
                              </m:r>
                            </m:e>
                            <m:sup>
                              <m:argPr>
                                <m:scrLvl m:val="0"/>
                              </m:argPr>
                              <m:r>
                                <a:rPr xmlns:a="http://schemas.openxmlformats.org/drawingml/2006/main" sz="4400" i="1">
                                  <a:solidFill>
                                    <a:srgbClr val="000000"/>
                                  </a:solidFill>
                                  <a:latin typeface="Cambria Math" panose="02040503050406030204" pitchFamily="18" charset="0"/>
                                </a:rPr>
                                <m:t>2</m:t>
                              </m:r>
                            </m:sup>
                          </m:sSup>
                        </m:e>
                      </m:d>
                    </m:e>
                  </m:mr>
                  <m:mr>
                    <m:e/>
                    <m:e>
                      <m:r>
                        <a:rPr xmlns:a="http://schemas.openxmlformats.org/drawingml/2006/main" sz="4400" i="1">
                          <a:solidFill>
                            <a:srgbClr val="000000"/>
                          </a:solidFill>
                          <a:latin typeface="Cambria Math" panose="02040503050406030204" pitchFamily="18" charset="0"/>
                        </a:rPr>
                        <m:t>=</m:t>
                      </m:r>
                      <m:sSub>
                        <m:e>
                          <m:r>
                            <m:rPr>
                              <m:sty m:val="b"/>
                            </m:rPr>
                            <a:rPr xmlns:a="http://schemas.openxmlformats.org/drawingml/2006/main" sz="4400" i="1">
                              <a:solidFill>
                                <a:srgbClr val="000000"/>
                              </a:solidFill>
                              <a:latin typeface="Cambria Math" panose="02040503050406030204" pitchFamily="18" charset="0"/>
                            </a:rPr>
                            <m:t>w</m:t>
                          </m:r>
                        </m:e>
                        <m:sub>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α</m:t>
                      </m:r>
                      <m:d>
                        <m:dPr>
                          <m:ctrlPr>
                            <a:rPr xmlns:a="http://schemas.openxmlformats.org/drawingml/2006/main" sz="4400" i="1">
                              <a:solidFill>
                                <a:srgbClr val="000000"/>
                              </a:solidFill>
                              <a:latin typeface="Cambria Math" panose="02040503050406030204" pitchFamily="18" charset="0"/>
                            </a:rPr>
                          </m:ctrlPr>
                          <m:begChr m:val="["/>
                          <m:endChr m:val="]"/>
                        </m:dPr>
                        <m:e>
                          <m:sSub>
                            <m:e>
                              <m:argPr>
                                <m:scrLvl m:val="0"/>
                              </m:argPr>
                              <m:r>
                                <a:rPr xmlns:a="http://schemas.openxmlformats.org/drawingml/2006/main" sz="4400" i="1">
                                  <a:solidFill>
                                    <a:srgbClr val="000000"/>
                                  </a:solidFill>
                                  <a:latin typeface="Cambria Math" panose="02040503050406030204" pitchFamily="18" charset="0"/>
                                </a:rPr>
                                <m:t>v</m:t>
                              </m:r>
                            </m:e>
                            <m:sub>
                              <m:argPr>
                                <m:scrLvl m:val="0"/>
                              </m:argPr>
                              <m:r>
                                <a:rPr xmlns:a="http://schemas.openxmlformats.org/drawingml/2006/main" sz="4400" i="1">
                                  <a:solidFill>
                                    <a:srgbClr val="000000"/>
                                  </a:solidFill>
                                  <a:latin typeface="Cambria Math" panose="02040503050406030204" pitchFamily="18" charset="0"/>
                                </a:rPr>
                                <m:t>π</m:t>
                              </m:r>
                            </m:sub>
                          </m:sSub>
                          <m:r>
                            <a:rPr xmlns:a="http://schemas.openxmlformats.org/drawingml/2006/main" sz="4400" i="1">
                              <a:solidFill>
                                <a:srgbClr val="000000"/>
                              </a:solidFill>
                              <a:latin typeface="Cambria Math" panose="02040503050406030204" pitchFamily="18" charset="0"/>
                            </a:rPr>
                            <m:t>(</m:t>
                          </m:r>
                          <m:sSub>
                            <m:e>
                              <m:argPr>
                                <m:scrLvl m:val="0"/>
                              </m:argPr>
                              <m:r>
                                <a:rPr xmlns:a="http://schemas.openxmlformats.org/drawingml/2006/main" sz="4400" i="1">
                                  <a:solidFill>
                                    <a:srgbClr val="000000"/>
                                  </a:solidFill>
                                  <a:latin typeface="Cambria Math" panose="02040503050406030204" pitchFamily="18" charset="0"/>
                                </a:rPr>
                                <m:t>S</m:t>
                              </m:r>
                            </m:e>
                            <m:sub>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m:t>
                          </m:r>
                          <m:limUpp>
                            <m:e>
                              <m:argPr>
                                <m:scrLvl m:val="0"/>
                              </m:argPr>
                              <m:r>
                                <a:rPr xmlns:a="http://schemas.openxmlformats.org/drawingml/2006/main" sz="4400" i="1">
                                  <a:solidFill>
                                    <a:srgbClr val="000000"/>
                                  </a:solidFill>
                                  <a:latin typeface="Cambria Math" panose="02040503050406030204" pitchFamily="18" charset="0"/>
                                </a:rPr>
                                <m:t>v</m:t>
                              </m:r>
                            </m:e>
                            <m:lim>
                              <m:argPr>
                                <m:scrLvl m:val="0"/>
                              </m:argPr>
                              <m:r>
                                <a:rPr xmlns:a="http://schemas.openxmlformats.org/drawingml/2006/main" sz="4400" i="1">
                                  <a:solidFill>
                                    <a:srgbClr val="000000"/>
                                  </a:solidFill>
                                  <a:latin typeface="Cambria Math" panose="02040503050406030204" pitchFamily="18" charset="0"/>
                                </a:rPr>
                                <m:t>̂</m:t>
                              </m:r>
                            </m:lim>
                          </m:limUpp>
                          <m:r>
                            <a:rPr xmlns:a="http://schemas.openxmlformats.org/drawingml/2006/main" sz="4400" i="1">
                              <a:solidFill>
                                <a:srgbClr val="000000"/>
                              </a:solidFill>
                              <a:latin typeface="Cambria Math" panose="02040503050406030204" pitchFamily="18" charset="0"/>
                            </a:rPr>
                            <m:t>(</m:t>
                          </m:r>
                          <m:sSub>
                            <m:e>
                              <m:argPr>
                                <m:scrLvl m:val="0"/>
                              </m:argPr>
                              <m:r>
                                <a:rPr xmlns:a="http://schemas.openxmlformats.org/drawingml/2006/main" sz="4400" i="1">
                                  <a:solidFill>
                                    <a:srgbClr val="000000"/>
                                  </a:solidFill>
                                  <a:latin typeface="Cambria Math" panose="02040503050406030204" pitchFamily="18" charset="0"/>
                                </a:rPr>
                                <m:t>S</m:t>
                              </m:r>
                            </m:e>
                            <m:sub>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sSub>
                            <m:e>
                              <m:argPr>
                                <m:scrLvl m:val="0"/>
                              </m:argPr>
                              <m:r>
                                <m:rPr>
                                  <m:sty m:val="b"/>
                                </m:rPr>
                                <a:rPr xmlns:a="http://schemas.openxmlformats.org/drawingml/2006/main" sz="4400" i="1">
                                  <a:solidFill>
                                    <a:srgbClr val="000000"/>
                                  </a:solidFill>
                                  <a:latin typeface="Cambria Math" panose="02040503050406030204" pitchFamily="18" charset="0"/>
                                </a:rPr>
                                <m:t>w</m:t>
                              </m:r>
                            </m:e>
                            <m:sub>
                              <m:argPr>
                                <m:scrLvl m:val="0"/>
                              </m:argPr>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e>
                      </m:d>
                      <m:r>
                        <a:rPr xmlns:a="http://schemas.openxmlformats.org/drawingml/2006/main" sz="4400" i="1">
                          <a:solidFill>
                            <a:srgbClr val="000000"/>
                          </a:solidFill>
                          <a:latin typeface="Cambria Math" panose="02040503050406030204" pitchFamily="18" charset="0"/>
                        </a:rPr>
                        <m:t>∇</m:t>
                      </m:r>
                      <m:limUpp>
                        <m:e>
                          <m:r>
                            <a:rPr xmlns:a="http://schemas.openxmlformats.org/drawingml/2006/main" sz="4400" i="1">
                              <a:solidFill>
                                <a:srgbClr val="000000"/>
                              </a:solidFill>
                              <a:latin typeface="Cambria Math" panose="02040503050406030204" pitchFamily="18" charset="0"/>
                            </a:rPr>
                            <m:t>v</m:t>
                          </m:r>
                        </m:e>
                        <m:lim>
                          <m:r>
                            <a:rPr xmlns:a="http://schemas.openxmlformats.org/drawingml/2006/main" sz="4400" i="1">
                              <a:solidFill>
                                <a:srgbClr val="000000"/>
                              </a:solidFill>
                              <a:latin typeface="Cambria Math" panose="02040503050406030204" pitchFamily="18" charset="0"/>
                            </a:rPr>
                            <m:t>̂</m:t>
                          </m:r>
                        </m:lim>
                      </m:limUpp>
                      <m:r>
                        <a:rPr xmlns:a="http://schemas.openxmlformats.org/drawingml/2006/main" sz="4400" i="1">
                          <a:solidFill>
                            <a:srgbClr val="000000"/>
                          </a:solidFill>
                          <a:latin typeface="Cambria Math" panose="02040503050406030204" pitchFamily="18" charset="0"/>
                        </a:rPr>
                        <m:t>(</m:t>
                      </m:r>
                      <m:r>
                        <a:rPr xmlns:a="http://schemas.openxmlformats.org/drawingml/2006/main" sz="4400" i="1">
                          <a:solidFill>
                            <a:srgbClr val="000000"/>
                          </a:solidFill>
                          <a:latin typeface="Cambria Math" panose="02040503050406030204" pitchFamily="18" charset="0"/>
                        </a:rPr>
                        <m:t>s</m:t>
                      </m:r>
                      <m:r>
                        <a:rPr xmlns:a="http://schemas.openxmlformats.org/drawingml/2006/main" sz="4400" i="1">
                          <a:solidFill>
                            <a:srgbClr val="000000"/>
                          </a:solidFill>
                          <a:latin typeface="Cambria Math" panose="02040503050406030204" pitchFamily="18" charset="0"/>
                        </a:rPr>
                        <m:t>,</m:t>
                      </m:r>
                      <m:sSub>
                        <m:e>
                          <m:r>
                            <m:rPr>
                              <m:sty m:val="b"/>
                            </m:rPr>
                            <a:rPr xmlns:a="http://schemas.openxmlformats.org/drawingml/2006/main" sz="4400" i="1">
                              <a:solidFill>
                                <a:srgbClr val="000000"/>
                              </a:solidFill>
                              <a:latin typeface="Cambria Math" panose="02040503050406030204" pitchFamily="18" charset="0"/>
                            </a:rPr>
                            <m:t>w</m:t>
                          </m:r>
                        </m:e>
                        <m:sub>
                          <m:r>
                            <a:rPr xmlns:a="http://schemas.openxmlformats.org/drawingml/2006/main" sz="4400" i="1">
                              <a:solidFill>
                                <a:srgbClr val="000000"/>
                              </a:solidFill>
                              <a:latin typeface="Cambria Math" panose="02040503050406030204" pitchFamily="18" charset="0"/>
                            </a:rPr>
                            <m:t>t</m:t>
                          </m:r>
                        </m:sub>
                      </m:sSub>
                      <m:r>
                        <a:rPr xmlns:a="http://schemas.openxmlformats.org/drawingml/2006/main" sz="4400" i="1">
                          <a:solidFill>
                            <a:srgbClr val="000000"/>
                          </a:solidFill>
                          <a:latin typeface="Cambria Math" panose="02040503050406030204" pitchFamily="18" charset="0"/>
                        </a:rPr>
                        <m:t>)</m:t>
                      </m:r>
                    </m:e>
                  </m:mr>
                </m:m>
              </m:oMath>
            </a14:m>
            <a:r>
              <a:rPr sz="3567">
                <a:latin typeface="Helvetica Neue Light"/>
                <a:ea typeface="Helvetica Neue Light"/>
                <a:cs typeface="Helvetica Neue Light"/>
                <a:sym typeface="Helvetica Neue Light"/>
              </a:rPr>
              <a:t> </a:t>
            </a:r>
            <a:endParaRPr sz="4812"/>
          </a:p>
        </p:txBody>
      </p:sp>
      <p:grpSp>
        <p:nvGrpSpPr>
          <p:cNvPr id="215" name="Group"/>
          <p:cNvGrpSpPr/>
          <p:nvPr/>
        </p:nvGrpSpPr>
        <p:grpSpPr>
          <a:xfrm>
            <a:off x="10712213" y="7174228"/>
            <a:ext cx="4070928" cy="1823178"/>
            <a:chOff x="0" y="0"/>
            <a:chExt cx="4070926" cy="1823176"/>
          </a:xfrm>
        </p:grpSpPr>
        <p:sp>
          <p:nvSpPr>
            <p:cNvPr id="212" name="Rectangle"/>
            <p:cNvSpPr/>
            <p:nvPr/>
          </p:nvSpPr>
          <p:spPr>
            <a:xfrm>
              <a:off x="-1" y="965983"/>
              <a:ext cx="1491787" cy="857194"/>
            </a:xfrm>
            <a:prstGeom prst="rect">
              <a:avLst/>
            </a:prstGeom>
            <a:noFill/>
            <a:ln w="63500" cap="flat">
              <a:solidFill>
                <a:srgbClr val="B516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213" name="target"/>
            <p:cNvSpPr txBox="1"/>
            <p:nvPr/>
          </p:nvSpPr>
          <p:spPr>
            <a:xfrm>
              <a:off x="2865621" y="0"/>
              <a:ext cx="1205306"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71436" tIns="71436" rIns="71436" bIns="71436" numCol="1" anchor="ctr">
              <a:spAutoFit/>
            </a:bodyPr>
            <a:lstStyle>
              <a:lvl1pPr>
                <a:defRPr>
                  <a:latin typeface="+mn-lt"/>
                  <a:ea typeface="+mn-ea"/>
                  <a:cs typeface="+mn-cs"/>
                  <a:sym typeface="Helvetica Neue"/>
                </a:defRPr>
              </a:lvl1pPr>
            </a:lstStyle>
            <a:p>
              <a:pPr/>
              <a:r>
                <a:t>target</a:t>
              </a:r>
            </a:p>
          </p:txBody>
        </p:sp>
        <p:sp>
          <p:nvSpPr>
            <p:cNvPr id="214" name="Line"/>
            <p:cNvSpPr/>
            <p:nvPr/>
          </p:nvSpPr>
          <p:spPr>
            <a:xfrm flipH="1">
              <a:off x="1543968" y="346757"/>
              <a:ext cx="1328785" cy="590986"/>
            </a:xfrm>
            <a:prstGeom prst="line">
              <a:avLst/>
            </a:prstGeom>
            <a:noFill/>
            <a:ln w="254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1">
                                            <p:txEl>
                                              <p:pRg st="2" end="2"/>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211">
                                            <p:txEl>
                                              <p:pRg st="3" end="3"/>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2" fill="hold">
                                  <p:stCondLst>
                                    <p:cond delay="0"/>
                                  </p:stCondLst>
                                  <p:iterate type="el" backwards="0">
                                    <p:tmAbs val="0"/>
                                  </p:iterate>
                                  <p:childTnLst>
                                    <p:set>
                                      <p:cBhvr>
                                        <p:cTn id="13" fill="hold"/>
                                        <p:tgtEl>
                                          <p:spTgt spid="21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5" grpId="2"/>
      <p:bldP build="p" bldLvl="5" animBg="1" rev="0" advAuto="0" spid="211"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Stochastic Gradient Descent with Unknown True Values"/>
          <p:cNvSpPr txBox="1"/>
          <p:nvPr>
            <p:ph type="title"/>
          </p:nvPr>
        </p:nvSpPr>
        <p:spPr>
          <a:xfrm>
            <a:off x="2667000" y="357186"/>
            <a:ext cx="19050000" cy="3036097"/>
          </a:xfrm>
          <a:prstGeom prst="rect">
            <a:avLst/>
          </a:prstGeom>
        </p:spPr>
        <p:txBody>
          <a:bodyPr/>
          <a:lstStyle>
            <a:lvl1pPr defTabSz="698300">
              <a:defRPr sz="9500"/>
            </a:lvl1pPr>
          </a:lstStyle>
          <a:p>
            <a:pPr/>
            <a:r>
              <a:t>Stochastic Gradient Descent with Unknown True Values</a:t>
            </a:r>
          </a:p>
        </p:txBody>
      </p:sp>
      <p:sp>
        <p:nvSpPr>
          <p:cNvPr id="218" name="If we knew  , we would be done!…"/>
          <p:cNvSpPr txBox="1"/>
          <p:nvPr>
            <p:ph type="body" idx="1"/>
          </p:nvPr>
        </p:nvSpPr>
        <p:spPr>
          <a:xfrm>
            <a:off x="2667000" y="3687929"/>
            <a:ext cx="15609094" cy="8840394"/>
          </a:xfrm>
          <a:prstGeom prst="rect">
            <a:avLst/>
          </a:prstGeom>
        </p:spPr>
        <p:txBody>
          <a:bodyPr/>
          <a:lstStyle/>
          <a:p>
            <a:pPr/>
            <a:r>
              <a:t>If we knew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oMath>
            </a14:m>
            <a:r>
              <a:t>, we would be done! </a:t>
            </a:r>
          </a:p>
          <a:p>
            <a:pPr/>
            <a:r>
              <a:t>Instead, we will update toward an </a:t>
            </a:r>
            <a:r>
              <a:rPr>
                <a:solidFill>
                  <a:srgbClr val="C82506"/>
                </a:solidFill>
                <a:latin typeface="Helvetica Neue Medium"/>
                <a:ea typeface="Helvetica Neue Medium"/>
                <a:cs typeface="Helvetica Neue Medium"/>
                <a:sym typeface="Helvetica Neue Medium"/>
              </a:rPr>
              <a:t>approximate</a:t>
            </a:r>
            <a:r>
              <a:t> </a:t>
            </a:r>
            <a:r>
              <a:rPr>
                <a:solidFill>
                  <a:srgbClr val="C82506"/>
                </a:solidFill>
                <a:latin typeface="Helvetica Neue Medium"/>
                <a:ea typeface="Helvetica Neue Medium"/>
                <a:cs typeface="Helvetica Neue Medium"/>
                <a:sym typeface="Helvetica Neue Medium"/>
              </a:rPr>
              <a:t>target</a:t>
            </a:r>
            <a:r>
              <a:t> </a:t>
            </a:r>
            <a14:m>
              <m:oMath>
                <m:sSub>
                  <m:e>
                    <m:r>
                      <a:rPr xmlns:a="http://schemas.openxmlformats.org/drawingml/2006/main" sz="5300" i="1">
                        <a:solidFill>
                          <a:srgbClr val="000000"/>
                        </a:solidFill>
                        <a:latin typeface="Cambria Math" panose="02040503050406030204" pitchFamily="18" charset="0"/>
                      </a:rPr>
                      <m:t>U</m:t>
                    </m:r>
                  </m:e>
                  <m:sub>
                    <m:r>
                      <a:rPr xmlns:a="http://schemas.openxmlformats.org/drawingml/2006/main" sz="5300" i="1">
                        <a:solidFill>
                          <a:srgbClr val="000000"/>
                        </a:solidFill>
                        <a:latin typeface="Cambria Math" panose="02040503050406030204" pitchFamily="18" charset="0"/>
                      </a:rPr>
                      <m:t>t</m:t>
                    </m:r>
                  </m:sub>
                </m:sSub>
              </m:oMath>
            </a14:m>
            <a:r>
              <a:t>:</a:t>
            </a:r>
          </a:p>
          <a:p>
            <a:pPr marL="0" indent="0" algn="ctr">
              <a:buSzTx/>
              <a:buNone/>
              <a:defRPr sz="5300">
                <a:latin typeface="Cambria Math"/>
                <a:ea typeface="Cambria Math"/>
                <a:cs typeface="Cambria Math"/>
                <a:sym typeface="Cambria Math"/>
              </a:defRPr>
            </a:pPr>
            <a14:m>
              <m:oMath>
                <m:sSub>
                  <m:e>
                    <m:r>
                      <m:rPr>
                        <m:sty m:val="b"/>
                      </m:rP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m:rPr>
                        <m:sty m:val="b"/>
                      </m:rP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α</m:t>
                </m:r>
                <m:d>
                  <m:dPr>
                    <m:ctrlPr>
                      <a:rPr xmlns:a="http://schemas.openxmlformats.org/drawingml/2006/main" sz="5300" i="1">
                        <a:solidFill>
                          <a:srgbClr val="000000"/>
                        </a:solidFill>
                        <a:latin typeface="Cambria Math" panose="02040503050406030204" pitchFamily="18" charset="0"/>
                      </a:rPr>
                    </m:ctrlPr>
                    <m:begChr m:val="["/>
                    <m:endChr m:val="]"/>
                  </m:dPr>
                  <m:e>
                    <m:sSub>
                      <m:e>
                        <m:r>
                          <a:rPr xmlns:a="http://schemas.openxmlformats.org/drawingml/2006/main" sz="5300" i="1">
                            <a:solidFill>
                              <a:srgbClr val="FF6321"/>
                            </a:solidFill>
                            <a:latin typeface="Cambria Math" panose="02040503050406030204" pitchFamily="18" charset="0"/>
                          </a:rPr>
                          <m:t>U</m:t>
                        </m:r>
                      </m:e>
                      <m:sub>
                        <m:r>
                          <a:rPr xmlns:a="http://schemas.openxmlformats.org/drawingml/2006/main" sz="5300" i="1">
                            <a:solidFill>
                              <a:srgbClr val="FF6321"/>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limUpp>
                      <m:e>
                        <m:r>
                          <a:rPr xmlns:a="http://schemas.openxmlformats.org/drawingml/2006/main" sz="5300" i="1">
                            <a:solidFill>
                              <a:srgbClr val="000000"/>
                            </a:solidFill>
                            <a:latin typeface="Cambria Math" panose="02040503050406030204" pitchFamily="18" charset="0"/>
                          </a:rPr>
                          <m:t>v</m:t>
                        </m:r>
                      </m:e>
                      <m:lim>
                        <m:r>
                          <a:rPr xmlns:a="http://schemas.openxmlformats.org/drawingml/2006/main" sz="5300" i="1">
                            <a:solidFill>
                              <a:srgbClr val="000000"/>
                            </a:solidFill>
                            <a:latin typeface="Cambria Math" panose="02040503050406030204" pitchFamily="18" charset="0"/>
                          </a:rPr>
                          <m:t>̂</m:t>
                        </m:r>
                      </m:lim>
                    </m:limUpp>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m:rPr>
                            <m:sty m:val="b"/>
                          </m:rP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e>
                </m:d>
                <m:r>
                  <a:rPr xmlns:a="http://schemas.openxmlformats.org/drawingml/2006/main" sz="5300" i="1">
                    <a:solidFill>
                      <a:srgbClr val="000000"/>
                    </a:solidFill>
                    <a:latin typeface="Cambria Math" panose="02040503050406030204" pitchFamily="18" charset="0"/>
                  </a:rPr>
                  <m:t>∇</m:t>
                </m:r>
                <m:limUpp>
                  <m:e>
                    <m:r>
                      <a:rPr xmlns:a="http://schemas.openxmlformats.org/drawingml/2006/main" sz="5300" i="1">
                        <a:solidFill>
                          <a:srgbClr val="000000"/>
                        </a:solidFill>
                        <a:latin typeface="Cambria Math" panose="02040503050406030204" pitchFamily="18" charset="0"/>
                      </a:rPr>
                      <m:t>v</m:t>
                    </m:r>
                  </m:e>
                  <m:lim>
                    <m:r>
                      <a:rPr xmlns:a="http://schemas.openxmlformats.org/drawingml/2006/main" sz="5300" i="1">
                        <a:solidFill>
                          <a:srgbClr val="000000"/>
                        </a:solidFill>
                        <a:latin typeface="Cambria Math" panose="02040503050406030204" pitchFamily="18" charset="0"/>
                      </a:rPr>
                      <m:t>̂</m:t>
                    </m:r>
                  </m:lim>
                </m:limUp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sSub>
                  <m:e>
                    <m:r>
                      <m:rPr>
                        <m:sty m:val="b"/>
                      </m:rPr>
                      <a:rPr xmlns:a="http://schemas.openxmlformats.org/drawingml/2006/main" sz="5300" i="1">
                        <a:solidFill>
                          <a:srgbClr val="000000"/>
                        </a:solidFill>
                        <a:latin typeface="Cambria Math" panose="02040503050406030204" pitchFamily="18" charset="0"/>
                      </a:rPr>
                      <m:t>w</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oMath>
            </a14:m>
            <a:r>
              <a:rPr sz="4400">
                <a:latin typeface="Helvetica Neue Light"/>
                <a:ea typeface="Helvetica Neue Light"/>
                <a:cs typeface="Helvetica Neue Light"/>
                <a:sym typeface="Helvetica Neue Light"/>
              </a:rPr>
              <a:t> </a:t>
            </a:r>
            <a:endParaRPr sz="4400">
              <a:latin typeface="Helvetica Neue Light"/>
              <a:ea typeface="Helvetica Neue Light"/>
              <a:cs typeface="Helvetica Neue Light"/>
              <a:sym typeface="Helvetica Neue Light"/>
            </a:endParaRPr>
          </a:p>
          <a:p>
            <a:pPr marL="576676" indent="-576676">
              <a:defRPr sz="5300">
                <a:latin typeface="Cambria Math"/>
                <a:ea typeface="Cambria Math"/>
                <a:cs typeface="Cambria Math"/>
                <a:sym typeface="Cambria Math"/>
              </a:defRPr>
            </a:pPr>
            <a14:m>
              <m:oMath>
                <m:sSub>
                  <m:e>
                    <m:r>
                      <a:rPr xmlns:a="http://schemas.openxmlformats.org/drawingml/2006/main" sz="5300" i="1">
                        <a:solidFill>
                          <a:srgbClr val="000000"/>
                        </a:solidFill>
                        <a:latin typeface="Cambria Math" panose="02040503050406030204" pitchFamily="18" charset="0"/>
                      </a:rPr>
                      <m:t>U</m:t>
                    </m:r>
                  </m:e>
                  <m:sub>
                    <m:r>
                      <a:rPr xmlns:a="http://schemas.openxmlformats.org/drawingml/2006/main" sz="5300" i="1">
                        <a:solidFill>
                          <a:srgbClr val="000000"/>
                        </a:solidFill>
                        <a:latin typeface="Cambria Math" panose="02040503050406030204" pitchFamily="18" charset="0"/>
                      </a:rPr>
                      <m:t>t</m:t>
                    </m:r>
                  </m:sub>
                </m:sSub>
              </m:oMath>
            </a14:m>
            <a:r>
              <a:rPr sz="4400">
                <a:latin typeface="Helvetica Neue Light"/>
                <a:ea typeface="Helvetica Neue Light"/>
                <a:cs typeface="Helvetica Neue Light"/>
                <a:sym typeface="Helvetica Neue Light"/>
              </a:rPr>
              <a:t> can be any of our update targets from previous lectures</a:t>
            </a:r>
            <a:endParaRPr sz="5000"/>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0" name="Gradient Monte Carlo"/>
          <p:cNvSpPr txBox="1"/>
          <p:nvPr>
            <p:ph type="title"/>
          </p:nvPr>
        </p:nvSpPr>
        <p:spPr>
          <a:xfrm>
            <a:off x="2667000" y="357186"/>
            <a:ext cx="19050000" cy="3036097"/>
          </a:xfrm>
          <a:prstGeom prst="rect">
            <a:avLst/>
          </a:prstGeom>
        </p:spPr>
        <p:txBody>
          <a:bodyPr/>
          <a:lstStyle/>
          <a:p>
            <a:pPr/>
            <a:r>
              <a:t>Gradient Monte Carlo</a:t>
            </a:r>
          </a:p>
        </p:txBody>
      </p:sp>
      <p:sp>
        <p:nvSpPr>
          <p:cNvPr id="221" name="Monte Carlo target:…"/>
          <p:cNvSpPr txBox="1"/>
          <p:nvPr>
            <p:ph type="body" sz="quarter" idx="1"/>
          </p:nvPr>
        </p:nvSpPr>
        <p:spPr>
          <a:xfrm>
            <a:off x="4365144" y="3040963"/>
            <a:ext cx="16594012" cy="2836018"/>
          </a:xfrm>
          <a:prstGeom prst="rect">
            <a:avLst/>
          </a:prstGeom>
        </p:spPr>
        <p:txBody>
          <a:bodyPr/>
          <a:lstStyle/>
          <a:p>
            <a:pPr>
              <a:defRPr b="1">
                <a:latin typeface="+mn-lt"/>
                <a:ea typeface="+mn-ea"/>
                <a:cs typeface="+mn-cs"/>
                <a:sym typeface="Helvetica Neue"/>
              </a:defRPr>
            </a:pPr>
            <a:r>
              <a:t>Monte Carlo target:</a:t>
            </a:r>
            <a:r>
              <a:rPr b="0">
                <a:latin typeface="Helvetica Neue Light"/>
                <a:ea typeface="Helvetica Neue Light"/>
                <a:cs typeface="Helvetica Neue Light"/>
                <a:sym typeface="Helvetica Neue Light"/>
              </a:rPr>
              <a:t> </a:t>
            </a:r>
            <a14:m>
              <m:oMath>
                <m:sSub>
                  <m:e>
                    <m:r>
                      <a:rPr xmlns:a="http://schemas.openxmlformats.org/drawingml/2006/main" sz="5300" i="1">
                        <a:solidFill>
                          <a:srgbClr val="000000"/>
                        </a:solidFill>
                        <a:latin typeface="Cambria Math" panose="02040503050406030204" pitchFamily="18" charset="0"/>
                      </a:rPr>
                      <m:t>U</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G</m:t>
                    </m:r>
                  </m:e>
                  <m:sub>
                    <m:r>
                      <a:rPr xmlns:a="http://schemas.openxmlformats.org/drawingml/2006/main" sz="5300" i="1">
                        <a:solidFill>
                          <a:srgbClr val="000000"/>
                        </a:solidFill>
                        <a:latin typeface="Cambria Math" panose="02040503050406030204" pitchFamily="18" charset="0"/>
                      </a:rPr>
                      <m:t>t</m:t>
                    </m:r>
                  </m:sub>
                </m:sSub>
              </m:oMath>
            </a14:m>
            <a:endParaRPr b="0" sz="5000">
              <a:latin typeface="Times Roman"/>
              <a:ea typeface="Times Roman"/>
              <a:cs typeface="Times Roman"/>
              <a:sym typeface="Times Roman"/>
            </a:endParaRPr>
          </a:p>
          <a:p>
            <a:pPr marL="576676" indent="-576676">
              <a:spcBef>
                <a:spcPts val="3200"/>
              </a:spcBef>
              <a:defRPr sz="5300">
                <a:latin typeface="Cambria Math"/>
                <a:ea typeface="Cambria Math"/>
                <a:cs typeface="Cambria Math"/>
                <a:sym typeface="Cambria Math"/>
              </a:defRPr>
            </a:pPr>
            <a14:m>
              <m:oMath>
                <m:sSub>
                  <m:e>
                    <m:r>
                      <a:rPr xmlns:a="http://schemas.openxmlformats.org/drawingml/2006/main" sz="5300" i="1">
                        <a:solidFill>
                          <a:srgbClr val="000000"/>
                        </a:solidFill>
                        <a:latin typeface="Cambria Math" panose="02040503050406030204" pitchFamily="18" charset="0"/>
                      </a:rPr>
                      <m:t>U</m:t>
                    </m:r>
                  </m:e>
                  <m:sub>
                    <m:r>
                      <a:rPr xmlns:a="http://schemas.openxmlformats.org/drawingml/2006/main" sz="5300" i="1">
                        <a:solidFill>
                          <a:srgbClr val="000000"/>
                        </a:solidFill>
                        <a:latin typeface="Cambria Math" panose="02040503050406030204" pitchFamily="18" charset="0"/>
                      </a:rPr>
                      <m:t>t</m:t>
                    </m:r>
                  </m:sub>
                </m:sSub>
              </m:oMath>
            </a14:m>
            <a:r>
              <a:rPr sz="4400">
                <a:latin typeface="Helvetica Neue Light"/>
                <a:ea typeface="Helvetica Neue Light"/>
                <a:cs typeface="Helvetica Neue Light"/>
                <a:sym typeface="Helvetica Neue Light"/>
              </a:rPr>
              <a:t> is an </a:t>
            </a:r>
            <a:r>
              <a:rPr sz="4400">
                <a:solidFill>
                  <a:srgbClr val="C82506"/>
                </a:solidFill>
                <a:latin typeface="Helvetica Neue Medium"/>
                <a:ea typeface="Helvetica Neue Medium"/>
                <a:cs typeface="Helvetica Neue Medium"/>
                <a:sym typeface="Helvetica Neue Medium"/>
              </a:rPr>
              <a:t>unbiased</a:t>
            </a:r>
            <a:r>
              <a:rPr sz="4400">
                <a:latin typeface="Helvetica Neue Light"/>
                <a:ea typeface="Helvetica Neue Light"/>
                <a:cs typeface="Helvetica Neue Light"/>
                <a:sym typeface="Helvetica Neue Light"/>
              </a:rPr>
              <a:t> estimate of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oMath>
            </a14:m>
            <a:r>
              <a:rPr sz="4400">
                <a:latin typeface="Helvetica Neue Light"/>
                <a:ea typeface="Helvetica Neue Light"/>
                <a:cs typeface="Helvetica Neue Light"/>
                <a:sym typeface="Helvetica Neue Light"/>
              </a:rPr>
              <a:t>:  </a:t>
            </a:r>
            <a14:m>
              <m:oMath>
                <m:r>
                  <m:rPr>
                    <m:sty m:val="p"/>
                    <m:scr m:val="double-struck"/>
                  </m:rPr>
                  <a:rPr xmlns:a="http://schemas.openxmlformats.org/drawingml/2006/main" sz="5300" i="1">
                    <a:solidFill>
                      <a:srgbClr val="000000"/>
                    </a:solidFill>
                    <a:latin typeface="Cambria Math" panose="02040503050406030204" pitchFamily="18" charset="0"/>
                  </a:rPr>
                  <m:t>E</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U</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oMath>
            </a14:m>
            <a:endParaRPr sz="5000"/>
          </a:p>
        </p:txBody>
      </p:sp>
      <p:pic>
        <p:nvPicPr>
          <p:cNvPr id="222" name="Image" descr="Image"/>
          <p:cNvPicPr>
            <a:picLocks noChangeAspect="1"/>
          </p:cNvPicPr>
          <p:nvPr/>
        </p:nvPicPr>
        <p:blipFill>
          <a:blip r:embed="rId2">
            <a:extLst/>
          </a:blip>
          <a:stretch>
            <a:fillRect/>
          </a:stretch>
        </p:blipFill>
        <p:spPr>
          <a:xfrm>
            <a:off x="2667000" y="6002130"/>
            <a:ext cx="19050000" cy="6911458"/>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2"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24" name="Semi-gradient"/>
          <p:cNvSpPr txBox="1"/>
          <p:nvPr>
            <p:ph type="title"/>
          </p:nvPr>
        </p:nvSpPr>
        <p:spPr>
          <a:xfrm>
            <a:off x="2667000" y="357186"/>
            <a:ext cx="19050000" cy="3036097"/>
          </a:xfrm>
          <a:prstGeom prst="rect">
            <a:avLst/>
          </a:prstGeom>
        </p:spPr>
        <p:txBody>
          <a:bodyPr/>
          <a:lstStyle/>
          <a:p>
            <a:pPr/>
            <a:r>
              <a:t>Semi-gradient</a:t>
            </a:r>
          </a:p>
        </p:txBody>
      </p:sp>
      <p:sp>
        <p:nvSpPr>
          <p:cNvPr id="225" name="Generic update:…"/>
          <p:cNvSpPr txBox="1"/>
          <p:nvPr>
            <p:ph type="body" idx="1"/>
          </p:nvPr>
        </p:nvSpPr>
        <p:spPr>
          <a:xfrm>
            <a:off x="2667000" y="3643312"/>
            <a:ext cx="19050000" cy="8840393"/>
          </a:xfrm>
          <a:prstGeom prst="rect">
            <a:avLst/>
          </a:prstGeom>
        </p:spPr>
        <p:txBody>
          <a:bodyPr/>
          <a:lstStyle/>
          <a:p>
            <a:pPr marL="494816" indent="-494816" defTabSz="665111">
              <a:spcBef>
                <a:spcPts val="2900"/>
              </a:spcBef>
              <a:defRPr sz="3520"/>
            </a:pPr>
            <a:r>
              <a:t>Generic update: </a:t>
            </a:r>
            <a14:m>
              <m:oMath>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1</m:t>
                    </m:r>
                  </m:sub>
                </m:sSub>
                <m:r>
                  <a:rPr xmlns:a="http://schemas.openxmlformats.org/drawingml/2006/main" sz="4300" i="1">
                    <a:solidFill>
                      <a:srgbClr val="000000"/>
                    </a:solidFill>
                    <a:latin typeface="Cambria Math" panose="02040503050406030204" pitchFamily="18" charset="0"/>
                  </a:rPr>
                  <m:t>←</m:t>
                </m:r>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α</m:t>
                </m:r>
                <m:d>
                  <m:dPr>
                    <m:ctrlPr>
                      <a:rPr xmlns:a="http://schemas.openxmlformats.org/drawingml/2006/main" sz="4300" i="1">
                        <a:solidFill>
                          <a:srgbClr val="000000"/>
                        </a:solidFill>
                        <a:latin typeface="Cambria Math" panose="02040503050406030204" pitchFamily="18" charset="0"/>
                      </a:rPr>
                    </m:ctrlPr>
                    <m:begChr m:val="["/>
                    <m:endChr m:val="]"/>
                  </m:dPr>
                  <m:e>
                    <m:sSub>
                      <m:e>
                        <m:r>
                          <a:rPr xmlns:a="http://schemas.openxmlformats.org/drawingml/2006/main" sz="4300" i="1">
                            <a:solidFill>
                              <a:srgbClr val="FF6321"/>
                            </a:solidFill>
                            <a:latin typeface="Cambria Math" panose="02040503050406030204" pitchFamily="18" charset="0"/>
                          </a:rPr>
                          <m:t>U</m:t>
                        </m:r>
                      </m:e>
                      <m:sub>
                        <m:r>
                          <a:rPr xmlns:a="http://schemas.openxmlformats.org/drawingml/2006/main" sz="4300" i="1">
                            <a:solidFill>
                              <a:srgbClr val="FF6321"/>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limUpp>
                      <m:e>
                        <m:r>
                          <a:rPr xmlns:a="http://schemas.openxmlformats.org/drawingml/2006/main" sz="4300" i="1">
                            <a:solidFill>
                              <a:srgbClr val="000000"/>
                            </a:solidFill>
                            <a:latin typeface="Cambria Math" panose="02040503050406030204" pitchFamily="18" charset="0"/>
                          </a:rPr>
                          <m:t>v</m:t>
                        </m:r>
                      </m:e>
                      <m:lim>
                        <m:r>
                          <a:rPr xmlns:a="http://schemas.openxmlformats.org/drawingml/2006/main" sz="4300" i="1">
                            <a:solidFill>
                              <a:srgbClr val="000000"/>
                            </a:solidFill>
                            <a:latin typeface="Cambria Math" panose="02040503050406030204" pitchFamily="18" charset="0"/>
                          </a:rPr>
                          <m:t>̂</m:t>
                        </m:r>
                      </m:lim>
                    </m:limUpp>
                    <m:r>
                      <a:rPr xmlns:a="http://schemas.openxmlformats.org/drawingml/2006/main" sz="4300" i="1">
                        <a:solidFill>
                          <a:srgbClr val="000000"/>
                        </a:solidFill>
                        <a:latin typeface="Cambria Math" panose="02040503050406030204" pitchFamily="18" charset="0"/>
                      </a:rPr>
                      <m:t>(</m:t>
                    </m:r>
                    <m:sSub>
                      <m:e>
                        <m:r>
                          <a:rPr xmlns:a="http://schemas.openxmlformats.org/drawingml/2006/main" sz="4300" i="1">
                            <a:solidFill>
                              <a:srgbClr val="000000"/>
                            </a:solidFill>
                            <a:latin typeface="Cambria Math" panose="02040503050406030204" pitchFamily="18" charset="0"/>
                          </a:rPr>
                          <m:t>S</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e>
                </m:d>
                <m:r>
                  <a:rPr xmlns:a="http://schemas.openxmlformats.org/drawingml/2006/main" sz="4300" i="1">
                    <a:solidFill>
                      <a:srgbClr val="000000"/>
                    </a:solidFill>
                    <a:latin typeface="Cambria Math" panose="02040503050406030204" pitchFamily="18" charset="0"/>
                  </a:rPr>
                  <m:t>∇</m:t>
                </m:r>
                <m:limUpp>
                  <m:e>
                    <m:r>
                      <a:rPr xmlns:a="http://schemas.openxmlformats.org/drawingml/2006/main" sz="4300" i="1">
                        <a:solidFill>
                          <a:srgbClr val="000000"/>
                        </a:solidFill>
                        <a:latin typeface="Cambria Math" panose="02040503050406030204" pitchFamily="18" charset="0"/>
                      </a:rPr>
                      <m:t>v</m:t>
                    </m:r>
                  </m:e>
                  <m:lim>
                    <m:r>
                      <a:rPr xmlns:a="http://schemas.openxmlformats.org/drawingml/2006/main" sz="4300" i="1">
                        <a:solidFill>
                          <a:srgbClr val="000000"/>
                        </a:solidFill>
                        <a:latin typeface="Cambria Math" panose="02040503050406030204" pitchFamily="18" charset="0"/>
                      </a:rPr>
                      <m:t>̂</m:t>
                    </m:r>
                  </m:lim>
                </m:limUpp>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s</m:t>
                </m:r>
                <m:r>
                  <a:rPr xmlns:a="http://schemas.openxmlformats.org/drawingml/2006/main" sz="4300" i="1">
                    <a:solidFill>
                      <a:srgbClr val="000000"/>
                    </a:solidFill>
                    <a:latin typeface="Cambria Math" panose="02040503050406030204" pitchFamily="18" charset="0"/>
                  </a:rPr>
                  <m:t>,</m:t>
                </m:r>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oMath>
            </a14:m>
          </a:p>
          <a:p>
            <a:pPr marL="494816" indent="-494816" defTabSz="665111">
              <a:spcBef>
                <a:spcPts val="2900"/>
              </a:spcBef>
              <a:defRPr b="1" sz="3520">
                <a:latin typeface="+mn-lt"/>
                <a:ea typeface="+mn-ea"/>
                <a:cs typeface="+mn-cs"/>
                <a:sym typeface="Helvetica Neue"/>
              </a:defRPr>
            </a:pPr>
            <a:r>
              <a:t>TD(0) target:</a:t>
            </a:r>
            <a:r>
              <a:rPr b="0">
                <a:latin typeface="Helvetica Neue Light"/>
                <a:ea typeface="Helvetica Neue Light"/>
                <a:cs typeface="Helvetica Neue Light"/>
                <a:sym typeface="Helvetica Neue Light"/>
              </a:rPr>
              <a:t> </a:t>
            </a:r>
            <a14:m>
              <m:oMath>
                <m:sSub>
                  <m:e>
                    <m:r>
                      <a:rPr xmlns:a="http://schemas.openxmlformats.org/drawingml/2006/main" sz="4300" i="1">
                        <a:solidFill>
                          <a:srgbClr val="000000"/>
                        </a:solidFill>
                        <a:latin typeface="Cambria Math" panose="02040503050406030204" pitchFamily="18" charset="0"/>
                      </a:rPr>
                      <m:t>U</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sSub>
                  <m:e>
                    <m:r>
                      <a:rPr xmlns:a="http://schemas.openxmlformats.org/drawingml/2006/main" sz="4300" i="1">
                        <a:solidFill>
                          <a:srgbClr val="000000"/>
                        </a:solidFill>
                        <a:latin typeface="Cambria Math" panose="02040503050406030204" pitchFamily="18" charset="0"/>
                      </a:rPr>
                      <m:t>R</m:t>
                    </m:r>
                  </m:e>
                  <m:sub>
                    <m:r>
                      <a:rPr xmlns:a="http://schemas.openxmlformats.org/drawingml/2006/main" sz="4300" i="1">
                        <a:solidFill>
                          <a:srgbClr val="000000"/>
                        </a:solidFill>
                        <a:latin typeface="Cambria Math" panose="02040503050406030204" pitchFamily="18" charset="0"/>
                      </a:rPr>
                      <m:t>t</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1</m:t>
                    </m:r>
                  </m:sub>
                </m:sSub>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γ</m:t>
                </m:r>
                <m:limUpp>
                  <m:e>
                    <m:r>
                      <a:rPr xmlns:a="http://schemas.openxmlformats.org/drawingml/2006/main" sz="4300" i="1">
                        <a:solidFill>
                          <a:srgbClr val="000000"/>
                        </a:solidFill>
                        <a:latin typeface="Cambria Math" panose="02040503050406030204" pitchFamily="18" charset="0"/>
                      </a:rPr>
                      <m:t>v</m:t>
                    </m:r>
                  </m:e>
                  <m:lim>
                    <m:r>
                      <a:rPr xmlns:a="http://schemas.openxmlformats.org/drawingml/2006/main" sz="4300" i="1">
                        <a:solidFill>
                          <a:srgbClr val="000000"/>
                        </a:solidFill>
                        <a:latin typeface="Cambria Math" panose="02040503050406030204" pitchFamily="18" charset="0"/>
                      </a:rPr>
                      <m:t>̂</m:t>
                    </m:r>
                  </m:lim>
                </m:limUpp>
                <m:r>
                  <a:rPr xmlns:a="http://schemas.openxmlformats.org/drawingml/2006/main" sz="4300" i="1">
                    <a:solidFill>
                      <a:srgbClr val="000000"/>
                    </a:solidFill>
                    <a:latin typeface="Cambria Math" panose="02040503050406030204" pitchFamily="18" charset="0"/>
                  </a:rPr>
                  <m:t>(</m:t>
                </m:r>
                <m:sSub>
                  <m:e>
                    <m:r>
                      <a:rPr xmlns:a="http://schemas.openxmlformats.org/drawingml/2006/main" sz="4300" i="1">
                        <a:solidFill>
                          <a:srgbClr val="000000"/>
                        </a:solidFill>
                        <a:latin typeface="Cambria Math" panose="02040503050406030204" pitchFamily="18" charset="0"/>
                      </a:rPr>
                      <m:t>S</m:t>
                    </m:r>
                  </m:e>
                  <m:sub>
                    <m:r>
                      <a:rPr xmlns:a="http://schemas.openxmlformats.org/drawingml/2006/main" sz="4300" i="1">
                        <a:solidFill>
                          <a:srgbClr val="000000"/>
                        </a:solidFill>
                        <a:latin typeface="Cambria Math" panose="02040503050406030204" pitchFamily="18" charset="0"/>
                      </a:rPr>
                      <m:t>t</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1</m:t>
                    </m:r>
                  </m:sub>
                </m:sSub>
                <m:r>
                  <a:rPr xmlns:a="http://schemas.openxmlformats.org/drawingml/2006/main" sz="4300" i="1">
                    <a:solidFill>
                      <a:srgbClr val="000000"/>
                    </a:solidFill>
                    <a:latin typeface="Cambria Math" panose="02040503050406030204" pitchFamily="18" charset="0"/>
                  </a:rPr>
                  <m:t>,</m:t>
                </m:r>
                <m:sSub>
                  <m:e>
                    <m:r>
                      <m:rPr>
                        <m:sty m:val="b"/>
                      </m:rPr>
                      <a:rPr xmlns:a="http://schemas.openxmlformats.org/drawingml/2006/main" sz="4300" i="1">
                        <a:solidFill>
                          <a:srgbClr val="FF0000"/>
                        </a:solidFill>
                        <a:latin typeface="Cambria Math" panose="02040503050406030204" pitchFamily="18" charset="0"/>
                      </a:rPr>
                      <m:t>w</m:t>
                    </m:r>
                  </m:e>
                  <m:sub>
                    <m:r>
                      <a:rPr xmlns:a="http://schemas.openxmlformats.org/drawingml/2006/main" sz="4300" i="1">
                        <a:solidFill>
                          <a:srgbClr val="FF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oMath>
            </a14:m>
            <a:endParaRPr i="1"/>
          </a:p>
          <a:p>
            <a:pPr marL="494816" indent="-494816" defTabSz="665111">
              <a:spcBef>
                <a:spcPts val="2900"/>
              </a:spcBef>
              <a:defRPr sz="3520"/>
            </a:pPr>
            <a:r>
              <a:t>update: </a:t>
            </a:r>
            <a14:m>
              <m:oMath>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1</m:t>
                    </m:r>
                  </m:sub>
                </m:sSub>
                <m:r>
                  <a:rPr xmlns:a="http://schemas.openxmlformats.org/drawingml/2006/main" sz="4300" i="1">
                    <a:solidFill>
                      <a:srgbClr val="000000"/>
                    </a:solidFill>
                    <a:latin typeface="Cambria Math" panose="02040503050406030204" pitchFamily="18" charset="0"/>
                  </a:rPr>
                  <m:t>←</m:t>
                </m:r>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α</m:t>
                </m:r>
                <m:d>
                  <m:dPr>
                    <m:ctrlPr>
                      <a:rPr xmlns:a="http://schemas.openxmlformats.org/drawingml/2006/main" sz="4300" i="1">
                        <a:solidFill>
                          <a:srgbClr val="000000"/>
                        </a:solidFill>
                        <a:latin typeface="Cambria Math" panose="02040503050406030204" pitchFamily="18" charset="0"/>
                      </a:rPr>
                    </m:ctrlPr>
                    <m:begChr m:val="["/>
                    <m:endChr m:val="]"/>
                  </m:dPr>
                  <m:e>
                    <m:sSub>
                      <m:e>
                        <m:r>
                          <a:rPr xmlns:a="http://schemas.openxmlformats.org/drawingml/2006/main" sz="4300" i="1">
                            <a:solidFill>
                              <a:srgbClr val="000000"/>
                            </a:solidFill>
                            <a:latin typeface="Cambria Math" panose="02040503050406030204" pitchFamily="18" charset="0"/>
                          </a:rPr>
                          <m:t>R</m:t>
                        </m:r>
                      </m:e>
                      <m:sub>
                        <m:r>
                          <a:rPr xmlns:a="http://schemas.openxmlformats.org/drawingml/2006/main" sz="4300" i="1">
                            <a:solidFill>
                              <a:srgbClr val="000000"/>
                            </a:solidFill>
                            <a:latin typeface="Cambria Math" panose="02040503050406030204" pitchFamily="18" charset="0"/>
                          </a:rPr>
                          <m:t>t</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1</m:t>
                        </m:r>
                      </m:sub>
                    </m:sSub>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γ</m:t>
                    </m:r>
                    <m:limUpp>
                      <m:e>
                        <m:r>
                          <a:rPr xmlns:a="http://schemas.openxmlformats.org/drawingml/2006/main" sz="4300" i="1">
                            <a:solidFill>
                              <a:srgbClr val="000000"/>
                            </a:solidFill>
                            <a:latin typeface="Cambria Math" panose="02040503050406030204" pitchFamily="18" charset="0"/>
                          </a:rPr>
                          <m:t>v</m:t>
                        </m:r>
                      </m:e>
                      <m:lim>
                        <m:r>
                          <a:rPr xmlns:a="http://schemas.openxmlformats.org/drawingml/2006/main" sz="4300" i="1">
                            <a:solidFill>
                              <a:srgbClr val="000000"/>
                            </a:solidFill>
                            <a:latin typeface="Cambria Math" panose="02040503050406030204" pitchFamily="18" charset="0"/>
                          </a:rPr>
                          <m:t>̂</m:t>
                        </m:r>
                      </m:lim>
                    </m:limUpp>
                    <m:r>
                      <a:rPr xmlns:a="http://schemas.openxmlformats.org/drawingml/2006/main" sz="4300" i="1">
                        <a:solidFill>
                          <a:srgbClr val="000000"/>
                        </a:solidFill>
                        <a:latin typeface="Cambria Math" panose="02040503050406030204" pitchFamily="18" charset="0"/>
                      </a:rPr>
                      <m:t>(</m:t>
                    </m:r>
                    <m:sSub>
                      <m:e>
                        <m:r>
                          <a:rPr xmlns:a="http://schemas.openxmlformats.org/drawingml/2006/main" sz="4300" i="1">
                            <a:solidFill>
                              <a:srgbClr val="000000"/>
                            </a:solidFill>
                            <a:latin typeface="Cambria Math" panose="02040503050406030204" pitchFamily="18" charset="0"/>
                          </a:rPr>
                          <m:t>S</m:t>
                        </m:r>
                      </m:e>
                      <m:sub>
                        <m:r>
                          <a:rPr xmlns:a="http://schemas.openxmlformats.org/drawingml/2006/main" sz="4300" i="1">
                            <a:solidFill>
                              <a:srgbClr val="000000"/>
                            </a:solidFill>
                            <a:latin typeface="Cambria Math" panose="02040503050406030204" pitchFamily="18" charset="0"/>
                          </a:rPr>
                          <m:t>t</m:t>
                        </m:r>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1</m:t>
                        </m:r>
                      </m:sub>
                    </m:sSub>
                    <m:r>
                      <a:rPr xmlns:a="http://schemas.openxmlformats.org/drawingml/2006/main" sz="4300" i="1">
                        <a:solidFill>
                          <a:srgbClr val="000000"/>
                        </a:solidFill>
                        <a:latin typeface="Cambria Math" panose="02040503050406030204" pitchFamily="18" charset="0"/>
                      </a:rPr>
                      <m:t>,</m:t>
                    </m:r>
                    <m:sSub>
                      <m:e>
                        <m:r>
                          <m:rPr>
                            <m:sty m:val="b"/>
                          </m:rPr>
                          <a:rPr xmlns:a="http://schemas.openxmlformats.org/drawingml/2006/main" sz="4300" i="1">
                            <a:solidFill>
                              <a:srgbClr val="FF0000"/>
                            </a:solidFill>
                            <a:latin typeface="Cambria Math" panose="02040503050406030204" pitchFamily="18" charset="0"/>
                          </a:rPr>
                          <m:t>w</m:t>
                        </m:r>
                      </m:e>
                      <m:sub>
                        <m:r>
                          <a:rPr xmlns:a="http://schemas.openxmlformats.org/drawingml/2006/main" sz="4300" i="1">
                            <a:solidFill>
                              <a:srgbClr val="FF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m:t>
                    </m:r>
                    <m:limUpp>
                      <m:e>
                        <m:r>
                          <a:rPr xmlns:a="http://schemas.openxmlformats.org/drawingml/2006/main" sz="4300" i="1">
                            <a:solidFill>
                              <a:srgbClr val="000000"/>
                            </a:solidFill>
                            <a:latin typeface="Cambria Math" panose="02040503050406030204" pitchFamily="18" charset="0"/>
                          </a:rPr>
                          <m:t>v</m:t>
                        </m:r>
                      </m:e>
                      <m:lim>
                        <m:r>
                          <a:rPr xmlns:a="http://schemas.openxmlformats.org/drawingml/2006/main" sz="4300" i="1">
                            <a:solidFill>
                              <a:srgbClr val="000000"/>
                            </a:solidFill>
                            <a:latin typeface="Cambria Math" panose="02040503050406030204" pitchFamily="18" charset="0"/>
                          </a:rPr>
                          <m:t>̂</m:t>
                        </m:r>
                      </m:lim>
                    </m:limUpp>
                    <m:r>
                      <a:rPr xmlns:a="http://schemas.openxmlformats.org/drawingml/2006/main" sz="4300" i="1">
                        <a:solidFill>
                          <a:srgbClr val="000000"/>
                        </a:solidFill>
                        <a:latin typeface="Cambria Math" panose="02040503050406030204" pitchFamily="18" charset="0"/>
                      </a:rPr>
                      <m:t>(</m:t>
                    </m:r>
                    <m:sSub>
                      <m:e>
                        <m:r>
                          <a:rPr xmlns:a="http://schemas.openxmlformats.org/drawingml/2006/main" sz="4300" i="1">
                            <a:solidFill>
                              <a:srgbClr val="000000"/>
                            </a:solidFill>
                            <a:latin typeface="Cambria Math" panose="02040503050406030204" pitchFamily="18" charset="0"/>
                          </a:rPr>
                          <m:t>S</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e>
                </m:d>
                <m:r>
                  <a:rPr xmlns:a="http://schemas.openxmlformats.org/drawingml/2006/main" sz="4300" i="1">
                    <a:solidFill>
                      <a:srgbClr val="000000"/>
                    </a:solidFill>
                    <a:latin typeface="Cambria Math" panose="02040503050406030204" pitchFamily="18" charset="0"/>
                  </a:rPr>
                  <m:t>∇</m:t>
                </m:r>
                <m:limUpp>
                  <m:e>
                    <m:r>
                      <a:rPr xmlns:a="http://schemas.openxmlformats.org/drawingml/2006/main" sz="4300" i="1">
                        <a:solidFill>
                          <a:srgbClr val="000000"/>
                        </a:solidFill>
                        <a:latin typeface="Cambria Math" panose="02040503050406030204" pitchFamily="18" charset="0"/>
                      </a:rPr>
                      <m:t>v</m:t>
                    </m:r>
                  </m:e>
                  <m:lim>
                    <m:r>
                      <a:rPr xmlns:a="http://schemas.openxmlformats.org/drawingml/2006/main" sz="4300" i="1">
                        <a:solidFill>
                          <a:srgbClr val="000000"/>
                        </a:solidFill>
                        <a:latin typeface="Cambria Math" panose="02040503050406030204" pitchFamily="18" charset="0"/>
                      </a:rPr>
                      <m:t>̂</m:t>
                    </m:r>
                  </m:lim>
                </m:limUpp>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s</m:t>
                </m:r>
                <m:r>
                  <a:rPr xmlns:a="http://schemas.openxmlformats.org/drawingml/2006/main" sz="4300" i="1">
                    <a:solidFill>
                      <a:srgbClr val="000000"/>
                    </a:solidFill>
                    <a:latin typeface="Cambria Math" panose="02040503050406030204" pitchFamily="18" charset="0"/>
                  </a:rPr>
                  <m:t>,</m:t>
                </m:r>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oMath>
            </a14:m>
          </a:p>
          <a:p>
            <a:pPr marL="494816" indent="-494816" defTabSz="665111">
              <a:spcBef>
                <a:spcPts val="2900"/>
              </a:spcBef>
              <a:defRPr sz="3520"/>
            </a:pPr>
            <a:r>
              <a:t>Bootstrapping </a:t>
            </a:r>
            <a:r>
              <a:rPr>
                <a:solidFill>
                  <a:srgbClr val="FE9301"/>
                </a:solidFill>
                <a:latin typeface="Helvetica Neue Medium"/>
                <a:ea typeface="Helvetica Neue Medium"/>
                <a:cs typeface="Helvetica Neue Medium"/>
                <a:sym typeface="Helvetica Neue Medium"/>
              </a:rPr>
              <a:t>targets</a:t>
            </a:r>
            <a:r>
              <a:t> like TD(0) depend on the </a:t>
            </a:r>
            <a:r>
              <a:rPr>
                <a:solidFill>
                  <a:srgbClr val="C82506"/>
                </a:solidFill>
                <a:latin typeface="Helvetica Neue Medium"/>
                <a:ea typeface="Helvetica Neue Medium"/>
                <a:cs typeface="Helvetica Neue Medium"/>
                <a:sym typeface="Helvetica Neue Medium"/>
              </a:rPr>
              <a:t>current value</a:t>
            </a:r>
            <a:r>
              <a:t> of </a:t>
            </a:r>
            <a14:m>
              <m:oMath>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sub>
                </m:sSub>
              </m:oMath>
            </a14:m>
            <a:r>
              <a:t>, so they are </a:t>
            </a:r>
            <a:r>
              <a:rPr>
                <a:solidFill>
                  <a:srgbClr val="C82506"/>
                </a:solidFill>
                <a:latin typeface="Helvetica Neue Medium"/>
                <a:ea typeface="Helvetica Neue Medium"/>
                <a:cs typeface="Helvetica Neue Medium"/>
                <a:sym typeface="Helvetica Neue Medium"/>
              </a:rPr>
              <a:t>not</a:t>
            </a:r>
            <a:r>
              <a:t> </a:t>
            </a:r>
            <a:r>
              <a:rPr>
                <a:solidFill>
                  <a:srgbClr val="C82506"/>
                </a:solidFill>
                <a:latin typeface="Helvetica Neue Medium"/>
                <a:ea typeface="Helvetica Neue Medium"/>
                <a:cs typeface="Helvetica Neue Medium"/>
                <a:sym typeface="Helvetica Neue Medium"/>
              </a:rPr>
              <a:t>unbiased</a:t>
            </a:r>
          </a:p>
          <a:p>
            <a:pPr marL="494816" indent="-494816" defTabSz="665111">
              <a:spcBef>
                <a:spcPts val="2900"/>
              </a:spcBef>
              <a:defRPr sz="3520"/>
            </a:pPr>
            <a:r>
              <a:t>Gradient </a:t>
            </a:r>
            <a14:m>
              <m:oMath>
                <m:r>
                  <a:rPr xmlns:a="http://schemas.openxmlformats.org/drawingml/2006/main" sz="4300" i="1">
                    <a:solidFill>
                      <a:srgbClr val="000000"/>
                    </a:solidFill>
                    <a:latin typeface="Cambria Math" panose="02040503050406030204" pitchFamily="18" charset="0"/>
                  </a:rPr>
                  <m:t>∇</m:t>
                </m:r>
                <m:limUpp>
                  <m:e>
                    <m:r>
                      <a:rPr xmlns:a="http://schemas.openxmlformats.org/drawingml/2006/main" sz="4300" i="1">
                        <a:solidFill>
                          <a:srgbClr val="000000"/>
                        </a:solidFill>
                        <a:latin typeface="Cambria Math" panose="02040503050406030204" pitchFamily="18" charset="0"/>
                      </a:rPr>
                      <m:t>v</m:t>
                    </m:r>
                  </m:e>
                  <m:lim>
                    <m:r>
                      <a:rPr xmlns:a="http://schemas.openxmlformats.org/drawingml/2006/main" sz="4300" i="1">
                        <a:solidFill>
                          <a:srgbClr val="000000"/>
                        </a:solidFill>
                        <a:latin typeface="Cambria Math" panose="02040503050406030204" pitchFamily="18" charset="0"/>
                      </a:rPr>
                      <m:t>̂</m:t>
                    </m:r>
                  </m:lim>
                </m:limUpp>
                <m:r>
                  <a:rPr xmlns:a="http://schemas.openxmlformats.org/drawingml/2006/main" sz="4300" i="1">
                    <a:solidFill>
                      <a:srgbClr val="000000"/>
                    </a:solidFill>
                    <a:latin typeface="Cambria Math" panose="02040503050406030204" pitchFamily="18" charset="0"/>
                  </a:rPr>
                  <m:t>(</m:t>
                </m:r>
                <m:r>
                  <a:rPr xmlns:a="http://schemas.openxmlformats.org/drawingml/2006/main" sz="4300" i="1">
                    <a:solidFill>
                      <a:srgbClr val="000000"/>
                    </a:solidFill>
                    <a:latin typeface="Cambria Math" panose="02040503050406030204" pitchFamily="18" charset="0"/>
                  </a:rPr>
                  <m:t>s</m:t>
                </m:r>
                <m:r>
                  <a:rPr xmlns:a="http://schemas.openxmlformats.org/drawingml/2006/main" sz="4300" i="1">
                    <a:solidFill>
                      <a:srgbClr val="000000"/>
                    </a:solidFill>
                    <a:latin typeface="Cambria Math" panose="02040503050406030204" pitchFamily="18" charset="0"/>
                  </a:rPr>
                  <m:t>,</m:t>
                </m:r>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sub>
                </m:sSub>
                <m:r>
                  <a:rPr xmlns:a="http://schemas.openxmlformats.org/drawingml/2006/main" sz="4300" i="1">
                    <a:solidFill>
                      <a:srgbClr val="000000"/>
                    </a:solidFill>
                    <a:latin typeface="Cambria Math" panose="02040503050406030204" pitchFamily="18" charset="0"/>
                  </a:rPr>
                  <m:t>)</m:t>
                </m:r>
              </m:oMath>
            </a14:m>
            <a:r>
              <a:t> accounts for change in the </a:t>
            </a:r>
            <a:r>
              <a:rPr>
                <a:solidFill>
                  <a:srgbClr val="0076BA"/>
                </a:solidFill>
                <a:latin typeface="Helvetica Neue Medium"/>
                <a:ea typeface="Helvetica Neue Medium"/>
                <a:cs typeface="Helvetica Neue Medium"/>
                <a:sym typeface="Helvetica Neue Medium"/>
              </a:rPr>
              <a:t>estimate</a:t>
            </a:r>
            <a:r>
              <a:t> from change in </a:t>
            </a:r>
            <a14:m>
              <m:oMath>
                <m:sSub>
                  <m:e>
                    <m:r>
                      <m:rPr>
                        <m:sty m:val="b"/>
                      </m:rPr>
                      <a:rPr xmlns:a="http://schemas.openxmlformats.org/drawingml/2006/main" sz="4300" i="1">
                        <a:solidFill>
                          <a:srgbClr val="000000"/>
                        </a:solidFill>
                        <a:latin typeface="Cambria Math" panose="02040503050406030204" pitchFamily="18" charset="0"/>
                      </a:rPr>
                      <m:t>w</m:t>
                    </m:r>
                  </m:e>
                  <m:sub>
                    <m:r>
                      <a:rPr xmlns:a="http://schemas.openxmlformats.org/drawingml/2006/main" sz="4300" i="1">
                        <a:solidFill>
                          <a:srgbClr val="000000"/>
                        </a:solidFill>
                        <a:latin typeface="Cambria Math" panose="02040503050406030204" pitchFamily="18" charset="0"/>
                      </a:rPr>
                      <m:t>t</m:t>
                    </m:r>
                  </m:sub>
                </m:sSub>
              </m:oMath>
            </a14:m>
          </a:p>
          <a:p>
            <a:pPr marL="494816" indent="-494816" defTabSz="665111">
              <a:spcBef>
                <a:spcPts val="2900"/>
              </a:spcBef>
              <a:defRPr sz="3520"/>
            </a:pPr>
            <a:r>
              <a:t>But updates to </a:t>
            </a:r>
            <a14:m>
              <m:oMath>
                <m:r>
                  <m:rPr>
                    <m:sty m:val="b"/>
                  </m:rPr>
                  <a:rPr xmlns:a="http://schemas.openxmlformats.org/drawingml/2006/main" sz="4300" i="1">
                    <a:solidFill>
                      <a:srgbClr val="000000"/>
                    </a:solidFill>
                    <a:latin typeface="Cambria Math" panose="02040503050406030204" pitchFamily="18" charset="0"/>
                  </a:rPr>
                  <m:t>w</m:t>
                </m:r>
              </m:oMath>
            </a14:m>
            <a:r>
              <a:t> change both the </a:t>
            </a:r>
            <a:r>
              <a:rPr>
                <a:solidFill>
                  <a:srgbClr val="0076BA"/>
                </a:solidFill>
                <a:latin typeface="Helvetica Neue Medium"/>
                <a:ea typeface="Helvetica Neue Medium"/>
                <a:cs typeface="Helvetica Neue Medium"/>
                <a:sym typeface="Helvetica Neue Medium"/>
              </a:rPr>
              <a:t>estimate</a:t>
            </a:r>
            <a:r>
              <a:t> </a:t>
            </a:r>
            <a:r>
              <a:rPr i="1">
                <a:latin typeface="+mn-lt"/>
                <a:ea typeface="+mn-ea"/>
                <a:cs typeface="+mn-cs"/>
                <a:sym typeface="Helvetica Neue"/>
              </a:rPr>
              <a:t>and</a:t>
            </a:r>
            <a:r>
              <a:t> the </a:t>
            </a:r>
            <a:r>
              <a:rPr>
                <a:solidFill>
                  <a:srgbClr val="0076BA"/>
                </a:solidFill>
                <a:latin typeface="Helvetica Neue Medium"/>
                <a:ea typeface="Helvetica Neue Medium"/>
                <a:cs typeface="Helvetica Neue Medium"/>
                <a:sym typeface="Helvetica Neue Medium"/>
              </a:rPr>
              <a:t>target</a:t>
            </a:r>
            <a:endParaRPr>
              <a:solidFill>
                <a:srgbClr val="C82506"/>
              </a:solidFill>
              <a:latin typeface="Helvetica Neue Medium"/>
              <a:ea typeface="Helvetica Neue Medium"/>
              <a:cs typeface="Helvetica Neue Medium"/>
              <a:sym typeface="Helvetica Neue Medium"/>
            </a:endParaRPr>
          </a:p>
          <a:p>
            <a:pPr marL="494816" indent="-494816" defTabSz="665111">
              <a:spcBef>
                <a:spcPts val="2900"/>
              </a:spcBef>
              <a:defRPr sz="3520"/>
            </a:pPr>
            <a:r>
              <a:t>We can just ignore the issue, and call the resulting updates </a:t>
            </a:r>
            <a:r>
              <a:rPr>
                <a:solidFill>
                  <a:srgbClr val="0076BA"/>
                </a:solidFill>
                <a:latin typeface="Helvetica Neue Medium"/>
                <a:ea typeface="Helvetica Neue Medium"/>
                <a:cs typeface="Helvetica Neue Medium"/>
                <a:sym typeface="Helvetica Neue Medium"/>
              </a:rPr>
              <a:t>semi-gradient</a:t>
            </a:r>
            <a:r>
              <a:t> updates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2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2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2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1" fill="hold">
                                  <p:stCondLst>
                                    <p:cond delay="0"/>
                                  </p:stCondLst>
                                  <p:iterate type="el" backwards="0">
                                    <p:tmAbs val="0"/>
                                  </p:iterate>
                                  <p:childTnLst>
                                    <p:set>
                                      <p:cBhvr>
                                        <p:cTn id="22" fill="hold"/>
                                        <p:tgtEl>
                                          <p:spTgt spid="22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1" fill="hold">
                                  <p:stCondLst>
                                    <p:cond delay="0"/>
                                  </p:stCondLst>
                                  <p:iterate type="el" backwards="0">
                                    <p:tmAbs val="0"/>
                                  </p:iterate>
                                  <p:childTnLst>
                                    <p:set>
                                      <p:cBhvr>
                                        <p:cTn id="26" fill="hold"/>
                                        <p:tgtEl>
                                          <p:spTgt spid="225">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5"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27" name="Semi-gradient TD(0)"/>
          <p:cNvSpPr txBox="1"/>
          <p:nvPr>
            <p:ph type="title"/>
          </p:nvPr>
        </p:nvSpPr>
        <p:spPr>
          <a:xfrm>
            <a:off x="2667000" y="178712"/>
            <a:ext cx="19050000" cy="3036097"/>
          </a:xfrm>
          <a:prstGeom prst="rect">
            <a:avLst/>
          </a:prstGeom>
        </p:spPr>
        <p:txBody>
          <a:bodyPr/>
          <a:lstStyle/>
          <a:p>
            <a:pPr/>
            <a:r>
              <a:t>Semi-gradient TD(0)</a:t>
            </a:r>
          </a:p>
        </p:txBody>
      </p:sp>
      <p:sp>
        <p:nvSpPr>
          <p:cNvPr id="228" name="TD(0) target:"/>
          <p:cNvSpPr txBox="1"/>
          <p:nvPr>
            <p:ph type="body" sz="quarter" idx="1"/>
          </p:nvPr>
        </p:nvSpPr>
        <p:spPr>
          <a:xfrm>
            <a:off x="4387453" y="2929415"/>
            <a:ext cx="15609094" cy="923574"/>
          </a:xfrm>
          <a:prstGeom prst="rect">
            <a:avLst/>
          </a:prstGeom>
        </p:spPr>
        <p:txBody>
          <a:bodyPr/>
          <a:lstStyle/>
          <a:p>
            <a:pPr>
              <a:defRPr b="1">
                <a:latin typeface="+mn-lt"/>
                <a:ea typeface="+mn-ea"/>
                <a:cs typeface="+mn-cs"/>
                <a:sym typeface="Helvetica Neue"/>
              </a:defRPr>
            </a:pPr>
            <a:r>
              <a:t>TD(0) target:</a:t>
            </a:r>
            <a:r>
              <a:rPr b="0">
                <a:latin typeface="Helvetica Neue Light"/>
                <a:ea typeface="Helvetica Neue Light"/>
                <a:cs typeface="Helvetica Neue Light"/>
                <a:sym typeface="Helvetica Neue Light"/>
              </a:rPr>
              <a:t> </a:t>
            </a:r>
            <a14:m>
              <m:oMath>
                <m:sSub>
                  <m:e>
                    <m:r>
                      <a:rPr xmlns:a="http://schemas.openxmlformats.org/drawingml/2006/main" sz="3900" i="1">
                        <a:solidFill>
                          <a:srgbClr val="000000"/>
                        </a:solidFill>
                        <a:latin typeface="Cambria Math" panose="02040503050406030204" pitchFamily="18" charset="0"/>
                      </a:rPr>
                      <m:t>U</m:t>
                    </m:r>
                  </m:e>
                  <m:sub>
                    <m:r>
                      <a:rPr xmlns:a="http://schemas.openxmlformats.org/drawingml/2006/main" sz="3900" i="1">
                        <a:solidFill>
                          <a:srgbClr val="000000"/>
                        </a:solidFill>
                        <a:latin typeface="Cambria Math" panose="02040503050406030204" pitchFamily="18" charset="0"/>
                      </a:rPr>
                      <m:t>t</m:t>
                    </m:r>
                  </m:sub>
                </m:sSub>
                <m:r>
                  <a:rPr xmlns:a="http://schemas.openxmlformats.org/drawingml/2006/main" sz="3900" i="1">
                    <a:solidFill>
                      <a:srgbClr val="000000"/>
                    </a:solidFill>
                    <a:latin typeface="Cambria Math" panose="02040503050406030204" pitchFamily="18" charset="0"/>
                  </a:rPr>
                  <m:t>=</m:t>
                </m:r>
                <m:sSub>
                  <m:e>
                    <m:r>
                      <a:rPr xmlns:a="http://schemas.openxmlformats.org/drawingml/2006/main" sz="3900" i="1">
                        <a:solidFill>
                          <a:srgbClr val="000000"/>
                        </a:solidFill>
                        <a:latin typeface="Cambria Math" panose="02040503050406030204" pitchFamily="18" charset="0"/>
                      </a:rPr>
                      <m:t>R</m:t>
                    </m:r>
                  </m:e>
                  <m:sub>
                    <m:r>
                      <a:rPr xmlns:a="http://schemas.openxmlformats.org/drawingml/2006/main" sz="3900" i="1">
                        <a:solidFill>
                          <a:srgbClr val="000000"/>
                        </a:solidFill>
                        <a:latin typeface="Cambria Math" panose="02040503050406030204" pitchFamily="18" charset="0"/>
                      </a:rPr>
                      <m:t>t</m:t>
                    </m:r>
                    <m:r>
                      <a:rPr xmlns:a="http://schemas.openxmlformats.org/drawingml/2006/main" sz="3900" i="1">
                        <a:solidFill>
                          <a:srgbClr val="000000"/>
                        </a:solidFill>
                        <a:latin typeface="Cambria Math" panose="02040503050406030204" pitchFamily="18" charset="0"/>
                      </a:rPr>
                      <m:t>+</m:t>
                    </m:r>
                    <m:r>
                      <a:rPr xmlns:a="http://schemas.openxmlformats.org/drawingml/2006/main" sz="3900" i="1">
                        <a:solidFill>
                          <a:srgbClr val="000000"/>
                        </a:solidFill>
                        <a:latin typeface="Cambria Math" panose="02040503050406030204" pitchFamily="18" charset="0"/>
                      </a:rPr>
                      <m:t>1</m:t>
                    </m:r>
                  </m:sub>
                </m:sSub>
                <m:r>
                  <a:rPr xmlns:a="http://schemas.openxmlformats.org/drawingml/2006/main" sz="3900" i="1">
                    <a:solidFill>
                      <a:srgbClr val="000000"/>
                    </a:solidFill>
                    <a:latin typeface="Cambria Math" panose="02040503050406030204" pitchFamily="18" charset="0"/>
                  </a:rPr>
                  <m:t>+</m:t>
                </m:r>
                <m:r>
                  <a:rPr xmlns:a="http://schemas.openxmlformats.org/drawingml/2006/main" sz="3900" i="1">
                    <a:solidFill>
                      <a:srgbClr val="000000"/>
                    </a:solidFill>
                    <a:latin typeface="Cambria Math" panose="02040503050406030204" pitchFamily="18" charset="0"/>
                  </a:rPr>
                  <m:t>γ</m:t>
                </m:r>
                <m:limUpp>
                  <m:e>
                    <m:r>
                      <a:rPr xmlns:a="http://schemas.openxmlformats.org/drawingml/2006/main" sz="3900" i="1">
                        <a:solidFill>
                          <a:srgbClr val="000000"/>
                        </a:solidFill>
                        <a:latin typeface="Cambria Math" panose="02040503050406030204" pitchFamily="18" charset="0"/>
                      </a:rPr>
                      <m:t>v</m:t>
                    </m:r>
                  </m:e>
                  <m:lim>
                    <m:r>
                      <a:rPr xmlns:a="http://schemas.openxmlformats.org/drawingml/2006/main" sz="3900" i="1">
                        <a:solidFill>
                          <a:srgbClr val="000000"/>
                        </a:solidFill>
                        <a:latin typeface="Cambria Math" panose="02040503050406030204" pitchFamily="18" charset="0"/>
                      </a:rPr>
                      <m:t>̂</m:t>
                    </m:r>
                  </m:lim>
                </m:limUpp>
                <m:r>
                  <a:rPr xmlns:a="http://schemas.openxmlformats.org/drawingml/2006/main" sz="3900" i="1">
                    <a:solidFill>
                      <a:srgbClr val="000000"/>
                    </a:solidFill>
                    <a:latin typeface="Cambria Math" panose="02040503050406030204" pitchFamily="18" charset="0"/>
                  </a:rPr>
                  <m:t>(</m:t>
                </m:r>
                <m:sSub>
                  <m:e>
                    <m:r>
                      <a:rPr xmlns:a="http://schemas.openxmlformats.org/drawingml/2006/main" sz="3900" i="1">
                        <a:solidFill>
                          <a:srgbClr val="000000"/>
                        </a:solidFill>
                        <a:latin typeface="Cambria Math" panose="02040503050406030204" pitchFamily="18" charset="0"/>
                      </a:rPr>
                      <m:t>S</m:t>
                    </m:r>
                  </m:e>
                  <m:sub>
                    <m:r>
                      <a:rPr xmlns:a="http://schemas.openxmlformats.org/drawingml/2006/main" sz="3900" i="1">
                        <a:solidFill>
                          <a:srgbClr val="000000"/>
                        </a:solidFill>
                        <a:latin typeface="Cambria Math" panose="02040503050406030204" pitchFamily="18" charset="0"/>
                      </a:rPr>
                      <m:t>t</m:t>
                    </m:r>
                    <m:r>
                      <a:rPr xmlns:a="http://schemas.openxmlformats.org/drawingml/2006/main" sz="3900" i="1">
                        <a:solidFill>
                          <a:srgbClr val="000000"/>
                        </a:solidFill>
                        <a:latin typeface="Cambria Math" panose="02040503050406030204" pitchFamily="18" charset="0"/>
                      </a:rPr>
                      <m:t>+</m:t>
                    </m:r>
                    <m:r>
                      <a:rPr xmlns:a="http://schemas.openxmlformats.org/drawingml/2006/main" sz="3900" i="1">
                        <a:solidFill>
                          <a:srgbClr val="000000"/>
                        </a:solidFill>
                        <a:latin typeface="Cambria Math" panose="02040503050406030204" pitchFamily="18" charset="0"/>
                      </a:rPr>
                      <m:t>1</m:t>
                    </m:r>
                  </m:sub>
                </m:sSub>
                <m:r>
                  <a:rPr xmlns:a="http://schemas.openxmlformats.org/drawingml/2006/main" sz="3900" i="1">
                    <a:solidFill>
                      <a:srgbClr val="000000"/>
                    </a:solidFill>
                    <a:latin typeface="Cambria Math" panose="02040503050406030204" pitchFamily="18" charset="0"/>
                  </a:rPr>
                  <m:t>,</m:t>
                </m:r>
                <m:sSub>
                  <m:e>
                    <m:r>
                      <m:rPr>
                        <m:sty m:val="b"/>
                      </m:rPr>
                      <a:rPr xmlns:a="http://schemas.openxmlformats.org/drawingml/2006/main" sz="3900" i="1">
                        <a:solidFill>
                          <a:srgbClr val="000000"/>
                        </a:solidFill>
                        <a:latin typeface="Cambria Math" panose="02040503050406030204" pitchFamily="18" charset="0"/>
                      </a:rPr>
                      <m:t>w</m:t>
                    </m:r>
                  </m:e>
                  <m:sub>
                    <m:r>
                      <a:rPr xmlns:a="http://schemas.openxmlformats.org/drawingml/2006/main" sz="3900" i="1">
                        <a:solidFill>
                          <a:srgbClr val="000000"/>
                        </a:solidFill>
                        <a:latin typeface="Cambria Math" panose="02040503050406030204" pitchFamily="18" charset="0"/>
                      </a:rPr>
                      <m:t>t</m:t>
                    </m:r>
                  </m:sub>
                </m:sSub>
                <m:r>
                  <a:rPr xmlns:a="http://schemas.openxmlformats.org/drawingml/2006/main" sz="3900" i="1">
                    <a:solidFill>
                      <a:srgbClr val="000000"/>
                    </a:solidFill>
                    <a:latin typeface="Cambria Math" panose="02040503050406030204" pitchFamily="18" charset="0"/>
                  </a:rPr>
                  <m:t>)</m:t>
                </m:r>
              </m:oMath>
            </a14:m>
            <a:endParaRPr sz="4623"/>
          </a:p>
        </p:txBody>
      </p:sp>
      <p:pic>
        <p:nvPicPr>
          <p:cNvPr id="229" name="Image" descr="Image"/>
          <p:cNvPicPr>
            <a:picLocks noChangeAspect="1"/>
          </p:cNvPicPr>
          <p:nvPr/>
        </p:nvPicPr>
        <p:blipFill>
          <a:blip r:embed="rId3">
            <a:extLst/>
          </a:blip>
          <a:stretch>
            <a:fillRect/>
          </a:stretch>
        </p:blipFill>
        <p:spPr>
          <a:xfrm>
            <a:off x="2663933" y="4147034"/>
            <a:ext cx="19056133" cy="9245266"/>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3" name="State Aggregation"/>
          <p:cNvSpPr txBox="1"/>
          <p:nvPr>
            <p:ph type="title"/>
          </p:nvPr>
        </p:nvSpPr>
        <p:spPr>
          <a:xfrm>
            <a:off x="2667000" y="357186"/>
            <a:ext cx="19050000" cy="3036097"/>
          </a:xfrm>
          <a:prstGeom prst="rect">
            <a:avLst/>
          </a:prstGeom>
        </p:spPr>
        <p:txBody>
          <a:bodyPr/>
          <a:lstStyle/>
          <a:p>
            <a:pPr/>
            <a:r>
              <a:t>State Aggregation</a:t>
            </a:r>
          </a:p>
        </p:txBody>
      </p:sp>
      <p:sp>
        <p:nvSpPr>
          <p:cNvPr id="234" name="One easy way to reduce the memory usage for a large state space is to aggregate states together…"/>
          <p:cNvSpPr txBox="1"/>
          <p:nvPr>
            <p:ph type="body" sz="half" idx="1"/>
          </p:nvPr>
        </p:nvSpPr>
        <p:spPr>
          <a:xfrm>
            <a:off x="2506695" y="7524422"/>
            <a:ext cx="19370610" cy="5561632"/>
          </a:xfrm>
          <a:prstGeom prst="rect">
            <a:avLst/>
          </a:prstGeom>
        </p:spPr>
        <p:txBody>
          <a:bodyPr/>
          <a:lstStyle/>
          <a:p>
            <a:pPr marL="495061" indent="-495061" defTabSz="665440">
              <a:spcBef>
                <a:spcPts val="2900"/>
              </a:spcBef>
              <a:defRPr sz="3500"/>
            </a:pPr>
            <a:r>
              <a:t>One easy way to reduce the memory usage for a large state space is to </a:t>
            </a:r>
            <a:r>
              <a:rPr>
                <a:solidFill>
                  <a:srgbClr val="0076BA"/>
                </a:solidFill>
                <a:latin typeface="Helvetica Neue Medium"/>
                <a:ea typeface="Helvetica Neue Medium"/>
                <a:cs typeface="Helvetica Neue Medium"/>
                <a:sym typeface="Helvetica Neue Medium"/>
              </a:rPr>
              <a:t>aggregate</a:t>
            </a:r>
            <a:r>
              <a:t> states together</a:t>
            </a:r>
          </a:p>
          <a:p>
            <a:pPr marL="495061" indent="-495061" defTabSz="665440">
              <a:spcBef>
                <a:spcPts val="2900"/>
              </a:spcBef>
              <a:defRPr sz="3500"/>
            </a:pPr>
            <a:r>
              <a:t>In the Number Line Walk example, we could group the states into 10 groups of 100 states each</a:t>
            </a:r>
          </a:p>
          <a:p>
            <a:pPr marL="467107" indent="-467107" defTabSz="665440">
              <a:spcBef>
                <a:spcPts val="2900"/>
              </a:spcBef>
              <a:defRPr sz="4300">
                <a:latin typeface="Cambria Math"/>
                <a:ea typeface="Cambria Math"/>
                <a:cs typeface="Cambria Math"/>
                <a:sym typeface="Cambria Math"/>
              </a:defRPr>
            </a:pPr>
            <a14:m>
              <m:oMath>
                <m:r>
                  <m:rPr>
                    <m:sty m:val="b"/>
                  </m:rPr>
                  <a:rPr xmlns:a="http://schemas.openxmlformats.org/drawingml/2006/main" sz="4250" i="1">
                    <a:solidFill>
                      <a:srgbClr val="000000"/>
                    </a:solidFill>
                    <a:latin typeface="Cambria Math" panose="02040503050406030204" pitchFamily="18" charset="0"/>
                  </a:rPr>
                  <m:t>w</m:t>
                </m:r>
              </m:oMath>
            </a14:m>
            <a:r>
              <a:rPr sz="3500">
                <a:latin typeface="Helvetica Neue Light"/>
                <a:ea typeface="Helvetica Neue Light"/>
                <a:cs typeface="Helvetica Neue Light"/>
                <a:sym typeface="Helvetica Neue Light"/>
              </a:rPr>
              <a:t> is a 10-element vector</a:t>
            </a:r>
            <a:endParaRPr sz="3500"/>
          </a:p>
          <a:p>
            <a:pPr marL="467107" indent="-467107" defTabSz="665440">
              <a:spcBef>
                <a:spcPts val="2900"/>
              </a:spcBef>
              <a:defRPr sz="4300">
                <a:latin typeface="Cambria Math"/>
                <a:ea typeface="Cambria Math"/>
                <a:cs typeface="Cambria Math"/>
                <a:sym typeface="Cambria Math"/>
              </a:defRPr>
            </a:pPr>
            <a14:m>
              <m:oMath>
                <m:limUpp>
                  <m:e>
                    <m:r>
                      <a:rPr xmlns:a="http://schemas.openxmlformats.org/drawingml/2006/main" sz="4250" i="1">
                        <a:solidFill>
                          <a:srgbClr val="000000"/>
                        </a:solidFill>
                        <a:latin typeface="Cambria Math" panose="02040503050406030204" pitchFamily="18" charset="0"/>
                      </a:rPr>
                      <m:t>v</m:t>
                    </m:r>
                  </m:e>
                  <m:lim>
                    <m:r>
                      <a:rPr xmlns:a="http://schemas.openxmlformats.org/drawingml/2006/main" sz="4250" i="1">
                        <a:solidFill>
                          <a:srgbClr val="000000"/>
                        </a:solidFill>
                        <a:latin typeface="Cambria Math" panose="02040503050406030204" pitchFamily="18" charset="0"/>
                      </a:rPr>
                      <m:t>̂</m:t>
                    </m:r>
                  </m:lim>
                </m:limUpp>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s</m:t>
                </m:r>
                <m:r>
                  <a:rPr xmlns:a="http://schemas.openxmlformats.org/drawingml/2006/main" sz="4250" i="1">
                    <a:solidFill>
                      <a:srgbClr val="000000"/>
                    </a:solidFill>
                    <a:latin typeface="Cambria Math" panose="02040503050406030204" pitchFamily="18" charset="0"/>
                  </a:rPr>
                  <m:t>,</m:t>
                </m:r>
                <m:r>
                  <m:rPr>
                    <m:sty m:val="b"/>
                  </m:rPr>
                  <a:rPr xmlns:a="http://schemas.openxmlformats.org/drawingml/2006/main" sz="4250" i="1">
                    <a:solidFill>
                      <a:srgbClr val="000000"/>
                    </a:solidFill>
                    <a:latin typeface="Cambria Math" panose="02040503050406030204" pitchFamily="18" charset="0"/>
                  </a:rPr>
                  <m:t>w</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sSub>
                  <m:e>
                    <m:r>
                      <m:rPr>
                        <m:sty m:val="b"/>
                      </m:rPr>
                      <a:rPr xmlns:a="http://schemas.openxmlformats.org/drawingml/2006/main" sz="4250" i="1">
                        <a:solidFill>
                          <a:srgbClr val="000000"/>
                        </a:solidFill>
                        <a:latin typeface="Cambria Math" panose="02040503050406030204" pitchFamily="18" charset="0"/>
                      </a:rPr>
                      <m:t>w</m:t>
                    </m:r>
                  </m:e>
                  <m:sub>
                    <m:r>
                      <a:rPr xmlns:a="http://schemas.openxmlformats.org/drawingml/2006/main" sz="4250" i="1">
                        <a:solidFill>
                          <a:srgbClr val="000000"/>
                        </a:solidFill>
                        <a:latin typeface="Cambria Math" panose="02040503050406030204" pitchFamily="18" charset="0"/>
                      </a:rPr>
                      <m:t>x</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s</m:t>
                    </m:r>
                    <m:r>
                      <a:rPr xmlns:a="http://schemas.openxmlformats.org/drawingml/2006/main" sz="4250" i="1">
                        <a:solidFill>
                          <a:srgbClr val="000000"/>
                        </a:solidFill>
                        <a:latin typeface="Cambria Math" panose="02040503050406030204" pitchFamily="18" charset="0"/>
                      </a:rPr>
                      <m:t>)</m:t>
                    </m:r>
                  </m:sub>
                </m:sSub>
              </m:oMath>
            </a14:m>
            <a:r>
              <a:rPr sz="3500">
                <a:latin typeface="Helvetica Neue Light"/>
                <a:ea typeface="Helvetica Neue Light"/>
                <a:cs typeface="Helvetica Neue Light"/>
                <a:sym typeface="Helvetica Neue Light"/>
              </a:rPr>
              <a:t>, where </a:t>
            </a:r>
            <a14:m>
              <m:oMath>
                <m:r>
                  <a:rPr xmlns:a="http://schemas.openxmlformats.org/drawingml/2006/main" sz="4250" i="1">
                    <a:solidFill>
                      <a:srgbClr val="000000"/>
                    </a:solidFill>
                    <a:latin typeface="Cambria Math" panose="02040503050406030204" pitchFamily="18" charset="0"/>
                  </a:rPr>
                  <m:t>x</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s</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r>
                  <a:rPr xmlns:a="http://schemas.openxmlformats.org/drawingml/2006/main" sz="4250" i="1">
                    <a:solidFill>
                      <a:srgbClr val="000000"/>
                    </a:solidFill>
                    <a:latin typeface="Cambria Math" panose="02040503050406030204" pitchFamily="18" charset="0"/>
                  </a:rPr>
                  <m:t>⌊</m:t>
                </m:r>
                <m:f>
                  <m:fPr>
                    <m:ctrlPr>
                      <a:rPr xmlns:a="http://schemas.openxmlformats.org/drawingml/2006/main" sz="4250" i="1">
                        <a:solidFill>
                          <a:srgbClr val="000000"/>
                        </a:solidFill>
                        <a:latin typeface="Cambria Math" panose="02040503050406030204" pitchFamily="18" charset="0"/>
                      </a:rPr>
                    </m:ctrlPr>
                    <m:type m:val="bar"/>
                  </m:fPr>
                  <m:num>
                    <m:r>
                      <a:rPr xmlns:a="http://schemas.openxmlformats.org/drawingml/2006/main" sz="4250" i="1">
                        <a:solidFill>
                          <a:srgbClr val="000000"/>
                        </a:solidFill>
                        <a:latin typeface="Cambria Math" panose="02040503050406030204" pitchFamily="18" charset="0"/>
                      </a:rPr>
                      <m:t>s</m:t>
                    </m:r>
                  </m:num>
                  <m:den>
                    <m:r>
                      <a:rPr xmlns:a="http://schemas.openxmlformats.org/drawingml/2006/main" sz="4250" i="1">
                        <a:solidFill>
                          <a:srgbClr val="000000"/>
                        </a:solidFill>
                        <a:latin typeface="Cambria Math" panose="02040503050406030204" pitchFamily="18" charset="0"/>
                      </a:rPr>
                      <m:t>100</m:t>
                    </m:r>
                  </m:den>
                </m:f>
                <m:r>
                  <a:rPr xmlns:a="http://schemas.openxmlformats.org/drawingml/2006/main" sz="4250" i="1">
                    <a:solidFill>
                      <a:srgbClr val="000000"/>
                    </a:solidFill>
                    <a:latin typeface="Cambria Math" panose="02040503050406030204" pitchFamily="18" charset="0"/>
                  </a:rPr>
                  <m:t>⌋</m:t>
                </m:r>
              </m:oMath>
            </a14:m>
            <a:endParaRPr sz="4057"/>
          </a:p>
        </p:txBody>
      </p:sp>
      <p:grpSp>
        <p:nvGrpSpPr>
          <p:cNvPr id="275" name="Group"/>
          <p:cNvGrpSpPr/>
          <p:nvPr/>
        </p:nvGrpSpPr>
        <p:grpSpPr>
          <a:xfrm>
            <a:off x="2827303" y="3860222"/>
            <a:ext cx="19050003" cy="3582389"/>
            <a:chOff x="0" y="0"/>
            <a:chExt cx="19050001" cy="3582388"/>
          </a:xfrm>
        </p:grpSpPr>
        <p:grpSp>
          <p:nvGrpSpPr>
            <p:cNvPr id="271" name="Group"/>
            <p:cNvGrpSpPr/>
            <p:nvPr/>
          </p:nvGrpSpPr>
          <p:grpSpPr>
            <a:xfrm>
              <a:off x="0" y="0"/>
              <a:ext cx="19050002" cy="3305559"/>
              <a:chOff x="0" y="0"/>
              <a:chExt cx="19050001" cy="3305558"/>
            </a:xfrm>
          </p:grpSpPr>
          <p:sp>
            <p:nvSpPr>
              <p:cNvPr id="235" name="Square"/>
              <p:cNvSpPr/>
              <p:nvPr/>
            </p:nvSpPr>
            <p:spPr>
              <a:xfrm>
                <a:off x="0" y="439643"/>
                <a:ext cx="834551" cy="834552"/>
              </a:xfrm>
              <a:prstGeom prst="rect">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236" name="Square"/>
              <p:cNvSpPr/>
              <p:nvPr/>
            </p:nvSpPr>
            <p:spPr>
              <a:xfrm>
                <a:off x="18215451" y="439643"/>
                <a:ext cx="834551" cy="834552"/>
              </a:xfrm>
              <a:prstGeom prst="rect">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nvGrpSpPr>
              <p:cNvPr id="239" name="500"/>
              <p:cNvGrpSpPr/>
              <p:nvPr/>
            </p:nvGrpSpPr>
            <p:grpSpPr>
              <a:xfrm>
                <a:off x="8728765" y="194707"/>
                <a:ext cx="1324425" cy="1324425"/>
                <a:chOff x="0" y="0"/>
                <a:chExt cx="1324424" cy="1324424"/>
              </a:xfrm>
            </p:grpSpPr>
            <p:sp>
              <p:nvSpPr>
                <p:cNvPr id="237" name="Circle"/>
                <p:cNvSpPr/>
                <p:nvPr/>
              </p:nvSpPr>
              <p:spPr>
                <a:xfrm>
                  <a:off x="-1" y="-1"/>
                  <a:ext cx="1324426"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238" name="500"/>
                <p:cNvSpPr txBox="1"/>
                <p:nvPr/>
              </p:nvSpPr>
              <p:spPr>
                <a:xfrm>
                  <a:off x="225706" y="361350"/>
                  <a:ext cx="873011" cy="6017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000">
                      <a:solidFill>
                        <a:srgbClr val="000000"/>
                      </a:solidFill>
                    </a:defRPr>
                  </a:lvl1pPr>
                </a:lstStyle>
                <a:p>
                  <a:pPr/>
                  <a:r>
                    <a:t>500</a:t>
                  </a:r>
                </a:p>
              </p:txBody>
            </p:sp>
          </p:grpSp>
          <p:grpSp>
            <p:nvGrpSpPr>
              <p:cNvPr id="242" name="1000"/>
              <p:cNvGrpSpPr/>
              <p:nvPr/>
            </p:nvGrpSpPr>
            <p:grpSpPr>
              <a:xfrm>
                <a:off x="15802580" y="194707"/>
                <a:ext cx="1324425" cy="1324425"/>
                <a:chOff x="0" y="0"/>
                <a:chExt cx="1324424" cy="1324424"/>
              </a:xfrm>
            </p:grpSpPr>
            <p:sp>
              <p:nvSpPr>
                <p:cNvPr id="240" name="Circle"/>
                <p:cNvSpPr/>
                <p:nvPr/>
              </p:nvSpPr>
              <p:spPr>
                <a:xfrm>
                  <a:off x="-1" y="-1"/>
                  <a:ext cx="1324426"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2500">
                      <a:solidFill>
                        <a:srgbClr val="FFFFFF"/>
                      </a:solidFill>
                    </a:defRPr>
                  </a:pPr>
                </a:p>
              </p:txBody>
            </p:sp>
            <p:sp>
              <p:nvSpPr>
                <p:cNvPr id="241" name="1000"/>
                <p:cNvSpPr txBox="1"/>
                <p:nvPr/>
              </p:nvSpPr>
              <p:spPr>
                <a:xfrm>
                  <a:off x="225706" y="404879"/>
                  <a:ext cx="873011" cy="514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500">
                      <a:solidFill>
                        <a:srgbClr val="000000"/>
                      </a:solidFill>
                    </a:defRPr>
                  </a:lvl1pPr>
                </a:lstStyle>
                <a:p>
                  <a:pPr/>
                  <a:r>
                    <a:t>1000</a:t>
                  </a:r>
                </a:p>
              </p:txBody>
            </p:sp>
          </p:grpSp>
          <p:grpSp>
            <p:nvGrpSpPr>
              <p:cNvPr id="245" name="501"/>
              <p:cNvGrpSpPr/>
              <p:nvPr/>
            </p:nvGrpSpPr>
            <p:grpSpPr>
              <a:xfrm>
                <a:off x="11183235" y="194707"/>
                <a:ext cx="1324423" cy="1324425"/>
                <a:chOff x="0" y="0"/>
                <a:chExt cx="1324422" cy="1324424"/>
              </a:xfrm>
            </p:grpSpPr>
            <p:sp>
              <p:nvSpPr>
                <p:cNvPr id="243" name="Circle"/>
                <p:cNvSpPr/>
                <p:nvPr/>
              </p:nvSpPr>
              <p:spPr>
                <a:xfrm>
                  <a:off x="-1" y="-1"/>
                  <a:ext cx="1324424"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244" name="501"/>
                <p:cNvSpPr txBox="1"/>
                <p:nvPr/>
              </p:nvSpPr>
              <p:spPr>
                <a:xfrm>
                  <a:off x="225706" y="361350"/>
                  <a:ext cx="873010" cy="6017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000">
                      <a:solidFill>
                        <a:srgbClr val="000000"/>
                      </a:solidFill>
                    </a:defRPr>
                  </a:lvl1pPr>
                </a:lstStyle>
                <a:p>
                  <a:pPr/>
                  <a:r>
                    <a:t>501</a:t>
                  </a:r>
                </a:p>
              </p:txBody>
            </p:sp>
          </p:grpSp>
          <p:grpSp>
            <p:nvGrpSpPr>
              <p:cNvPr id="248" name="1"/>
              <p:cNvGrpSpPr/>
              <p:nvPr/>
            </p:nvGrpSpPr>
            <p:grpSpPr>
              <a:xfrm>
                <a:off x="1914957" y="194707"/>
                <a:ext cx="1324423" cy="1324425"/>
                <a:chOff x="0" y="0"/>
                <a:chExt cx="1324422" cy="1324424"/>
              </a:xfrm>
            </p:grpSpPr>
            <p:sp>
              <p:nvSpPr>
                <p:cNvPr id="246" name="Circle"/>
                <p:cNvSpPr/>
                <p:nvPr/>
              </p:nvSpPr>
              <p:spPr>
                <a:xfrm>
                  <a:off x="-1" y="-1"/>
                  <a:ext cx="1324424"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247" name="1"/>
                <p:cNvSpPr txBox="1"/>
                <p:nvPr/>
              </p:nvSpPr>
              <p:spPr>
                <a:xfrm>
                  <a:off x="225706" y="361350"/>
                  <a:ext cx="873010" cy="6017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000">
                      <a:solidFill>
                        <a:srgbClr val="000000"/>
                      </a:solidFill>
                    </a:defRPr>
                  </a:lvl1pPr>
                </a:lstStyle>
                <a:p>
                  <a:pPr/>
                  <a:r>
                    <a:t>1</a:t>
                  </a:r>
                </a:p>
              </p:txBody>
            </p:sp>
          </p:grpSp>
          <p:grpSp>
            <p:nvGrpSpPr>
              <p:cNvPr id="251" name="499"/>
              <p:cNvGrpSpPr/>
              <p:nvPr/>
            </p:nvGrpSpPr>
            <p:grpSpPr>
              <a:xfrm>
                <a:off x="6197491" y="194707"/>
                <a:ext cx="1324423" cy="1324425"/>
                <a:chOff x="0" y="0"/>
                <a:chExt cx="1324422" cy="1324424"/>
              </a:xfrm>
            </p:grpSpPr>
            <p:sp>
              <p:nvSpPr>
                <p:cNvPr id="249" name="Circle"/>
                <p:cNvSpPr/>
                <p:nvPr/>
              </p:nvSpPr>
              <p:spPr>
                <a:xfrm>
                  <a:off x="-1" y="-1"/>
                  <a:ext cx="1324424"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250" name="499"/>
                <p:cNvSpPr txBox="1"/>
                <p:nvPr/>
              </p:nvSpPr>
              <p:spPr>
                <a:xfrm>
                  <a:off x="225706" y="361350"/>
                  <a:ext cx="873010" cy="6017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000">
                      <a:solidFill>
                        <a:srgbClr val="000000"/>
                      </a:solidFill>
                    </a:defRPr>
                  </a:lvl1pPr>
                </a:lstStyle>
                <a:p>
                  <a:pPr/>
                  <a:r>
                    <a:t>499</a:t>
                  </a:r>
                </a:p>
              </p:txBody>
            </p:sp>
          </p:grpSp>
          <p:sp>
            <p:nvSpPr>
              <p:cNvPr id="252" name="Line"/>
              <p:cNvSpPr/>
              <p:nvPr/>
            </p:nvSpPr>
            <p:spPr>
              <a:xfrm>
                <a:off x="837036"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253" name="Line"/>
              <p:cNvSpPr/>
              <p:nvPr/>
            </p:nvSpPr>
            <p:spPr>
              <a:xfrm>
                <a:off x="5153952"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254" name="Line"/>
              <p:cNvSpPr/>
              <p:nvPr/>
            </p:nvSpPr>
            <p:spPr>
              <a:xfrm>
                <a:off x="3245083" y="856919"/>
                <a:ext cx="1033837"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255" name="Line"/>
              <p:cNvSpPr/>
              <p:nvPr/>
            </p:nvSpPr>
            <p:spPr>
              <a:xfrm>
                <a:off x="7608421"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256" name="Line"/>
              <p:cNvSpPr/>
              <p:nvPr/>
            </p:nvSpPr>
            <p:spPr>
              <a:xfrm>
                <a:off x="10062890"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257" name="Line"/>
              <p:cNvSpPr/>
              <p:nvPr/>
            </p:nvSpPr>
            <p:spPr>
              <a:xfrm>
                <a:off x="12517358"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258" name="Line"/>
              <p:cNvSpPr/>
              <p:nvPr/>
            </p:nvSpPr>
            <p:spPr>
              <a:xfrm>
                <a:off x="14731411"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259" name="..."/>
              <p:cNvSpPr txBox="1"/>
              <p:nvPr/>
            </p:nvSpPr>
            <p:spPr>
              <a:xfrm>
                <a:off x="13747907" y="450687"/>
                <a:ext cx="814426" cy="8124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b="1" sz="4400">
                    <a:solidFill>
                      <a:srgbClr val="000000"/>
                    </a:solidFill>
                    <a:latin typeface="+mn-lt"/>
                    <a:ea typeface="+mn-ea"/>
                    <a:cs typeface="+mn-cs"/>
                    <a:sym typeface="Helvetica Neue"/>
                  </a:defRPr>
                </a:lvl1pPr>
              </a:lstStyle>
              <a:p>
                <a:pPr/>
                <a:r>
                  <a:t>...</a:t>
                </a:r>
              </a:p>
            </p:txBody>
          </p:sp>
          <p:sp>
            <p:nvSpPr>
              <p:cNvPr id="260" name="..."/>
              <p:cNvSpPr txBox="1"/>
              <p:nvPr/>
            </p:nvSpPr>
            <p:spPr>
              <a:xfrm>
                <a:off x="4332434" y="450687"/>
                <a:ext cx="814426" cy="8124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b="1" sz="4400">
                    <a:solidFill>
                      <a:srgbClr val="000000"/>
                    </a:solidFill>
                    <a:latin typeface="+mn-lt"/>
                    <a:ea typeface="+mn-ea"/>
                    <a:cs typeface="+mn-cs"/>
                    <a:sym typeface="Helvetica Neue"/>
                  </a:defRPr>
                </a:lvl1pPr>
              </a:lstStyle>
              <a:p>
                <a:pPr/>
                <a:r>
                  <a:t>...</a:t>
                </a:r>
              </a:p>
            </p:txBody>
          </p:sp>
          <p:sp>
            <p:nvSpPr>
              <p:cNvPr id="261" name="Line"/>
              <p:cNvSpPr/>
              <p:nvPr/>
            </p:nvSpPr>
            <p:spPr>
              <a:xfrm>
                <a:off x="17213511"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262" name="0"/>
              <p:cNvSpPr txBox="1"/>
              <p:nvPr/>
            </p:nvSpPr>
            <p:spPr>
              <a:xfrm>
                <a:off x="3556767"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263" name="0"/>
              <p:cNvSpPr txBox="1"/>
              <p:nvPr/>
            </p:nvSpPr>
            <p:spPr>
              <a:xfrm>
                <a:off x="5401438"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264" name="0"/>
              <p:cNvSpPr txBox="1"/>
              <p:nvPr/>
            </p:nvSpPr>
            <p:spPr>
              <a:xfrm>
                <a:off x="7894309"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265" name="0"/>
              <p:cNvSpPr txBox="1"/>
              <p:nvPr/>
            </p:nvSpPr>
            <p:spPr>
              <a:xfrm>
                <a:off x="10368273"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266" name="0"/>
              <p:cNvSpPr txBox="1"/>
              <p:nvPr/>
            </p:nvSpPr>
            <p:spPr>
              <a:xfrm>
                <a:off x="12765429"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267" name="0"/>
              <p:cNvSpPr txBox="1"/>
              <p:nvPr/>
            </p:nvSpPr>
            <p:spPr>
              <a:xfrm>
                <a:off x="14998390"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268" name="+1"/>
              <p:cNvSpPr txBox="1"/>
              <p:nvPr/>
            </p:nvSpPr>
            <p:spPr>
              <a:xfrm>
                <a:off x="17343365" y="0"/>
                <a:ext cx="819352"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+1</a:t>
                </a:r>
              </a:p>
            </p:txBody>
          </p:sp>
          <p:sp>
            <p:nvSpPr>
              <p:cNvPr id="269" name="-1"/>
              <p:cNvSpPr txBox="1"/>
              <p:nvPr/>
            </p:nvSpPr>
            <p:spPr>
              <a:xfrm>
                <a:off x="1107697" y="0"/>
                <a:ext cx="707003"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-1</a:t>
                </a:r>
              </a:p>
            </p:txBody>
          </p:sp>
          <p:sp>
            <p:nvSpPr>
              <p:cNvPr id="270" name="Equation"/>
              <p:cNvSpPr txBox="1"/>
              <p:nvPr/>
            </p:nvSpPr>
            <p:spPr>
              <a:xfrm>
                <a:off x="4355913" y="2606723"/>
                <a:ext cx="10965902" cy="698836"/>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5800" i="1">
                          <a:solidFill>
                            <a:srgbClr val="000000"/>
                          </a:solidFill>
                          <a:latin typeface="Cambria Math" panose="02040503050406030204" pitchFamily="18" charset="0"/>
                        </a:rPr>
                        <m:t>π</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a</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s</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0.5</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s</m:t>
                      </m:r>
                      <m:r>
                        <a:rPr xmlns:a="http://schemas.openxmlformats.org/drawingml/2006/main" sz="5800" i="1">
                          <a:solidFill>
                            <a:srgbClr val="000000"/>
                          </a:solidFill>
                          <a:latin typeface="Cambria Math" panose="02040503050406030204" pitchFamily="18" charset="0"/>
                        </a:rPr>
                        <m:t>∈</m:t>
                      </m:r>
                      <m:r>
                        <m:rPr>
                          <m:scr m:val="script"/>
                        </m:rPr>
                        <a:rPr xmlns:a="http://schemas.openxmlformats.org/drawingml/2006/main" sz="5800" i="1">
                          <a:solidFill>
                            <a:srgbClr val="000000"/>
                          </a:solidFill>
                          <a:latin typeface="Cambria Math" panose="02040503050406030204" pitchFamily="18" charset="0"/>
                        </a:rPr>
                        <m:t>S</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a</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m:t>
                      </m:r>
                      <m:r>
                        <m:rPr>
                          <m:nor/>
                        </m:rPr>
                        <a:rPr xmlns:a="http://schemas.openxmlformats.org/drawingml/2006/main" sz="5800" i="1">
                          <a:solidFill>
                            <a:srgbClr val="000000"/>
                          </a:solidFill>
                          <a:latin typeface="Cambria Math" panose="02040503050406030204" pitchFamily="18" charset="0"/>
                        </a:rPr>
                        <m:t>left</m:t>
                      </m:r>
                      <m:r>
                        <a:rPr xmlns:a="http://schemas.openxmlformats.org/drawingml/2006/main" sz="5800" i="1">
                          <a:solidFill>
                            <a:srgbClr val="000000"/>
                          </a:solidFill>
                          <a:latin typeface="Cambria Math" panose="02040503050406030204" pitchFamily="18" charset="0"/>
                        </a:rPr>
                        <m:t>,</m:t>
                      </m:r>
                      <m:r>
                        <m:rPr>
                          <m:nor/>
                        </m:rPr>
                        <a:rPr xmlns:a="http://schemas.openxmlformats.org/drawingml/2006/main" sz="5800" i="1">
                          <a:solidFill>
                            <a:srgbClr val="000000"/>
                          </a:solidFill>
                          <a:latin typeface="Cambria Math" panose="02040503050406030204" pitchFamily="18" charset="0"/>
                        </a:rPr>
                        <m:t>right</m:t>
                      </m:r>
                      <m:r>
                        <a:rPr xmlns:a="http://schemas.openxmlformats.org/drawingml/2006/main" sz="5800" i="1">
                          <a:solidFill>
                            <a:srgbClr val="000000"/>
                          </a:solidFill>
                          <a:latin typeface="Cambria Math" panose="02040503050406030204" pitchFamily="18" charset="0"/>
                        </a:rPr>
                        <m:t>}</m:t>
                      </m:r>
                    </m:oMath>
                  </m:oMathPara>
                </a14:m>
                <a:endParaRPr sz="5800"/>
              </a:p>
            </p:txBody>
          </p:sp>
        </p:grpSp>
        <p:grpSp>
          <p:nvGrpSpPr>
            <p:cNvPr id="274" name="Caption"/>
            <p:cNvGrpSpPr/>
            <p:nvPr/>
          </p:nvGrpSpPr>
          <p:grpSpPr>
            <a:xfrm>
              <a:off x="0" y="3394098"/>
              <a:ext cx="19050002" cy="188291"/>
              <a:chOff x="0" y="0"/>
              <a:chExt cx="19050001" cy="188290"/>
            </a:xfrm>
          </p:grpSpPr>
          <p:sp>
            <p:nvSpPr>
              <p:cNvPr id="272" name="Rectangle"/>
              <p:cNvSpPr/>
              <p:nvPr/>
            </p:nvSpPr>
            <p:spPr>
              <a:xfrm>
                <a:off x="0" y="0"/>
                <a:ext cx="19050002" cy="1882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73" name="1D gridworld with states 1 to 1000 with double-ended arrows labelled 0 between them.  Left of 1 is a terminal state with an arrow to it labelled -1.  Right of 1000 is a terminal state with an arrow to it labelled +1."/>
              <p:cNvSpPr txBox="1"/>
              <p:nvPr/>
            </p:nvSpPr>
            <p:spPr>
              <a:xfrm>
                <a:off x="0" y="0"/>
                <a:ext cx="19050002"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1D gridworld with states 1 to 1000 with double-ended arrows labelled 0 between them.  Left of 1 is a terminal state with an arrow to it labelled -1.  Right of 1000 is a terminal state with an arrow to it labelled +1. </a:t>
                </a:r>
              </a:p>
            </p:txBody>
          </p:sp>
        </p:grpSp>
      </p:grpSp>
      <p:sp>
        <p:nvSpPr>
          <p:cNvPr id="276" name="(Image: Sutton &amp; Barto, 2018)"/>
          <p:cNvSpPr txBox="1"/>
          <p:nvPr/>
        </p:nvSpPr>
        <p:spPr>
          <a:xfrm>
            <a:off x="19546763" y="12950139"/>
            <a:ext cx="4181373"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latin typeface="+mn-lt"/>
                <a:ea typeface="+mn-ea"/>
                <a:cs typeface="+mn-cs"/>
                <a:sym typeface="Helvetica Neue"/>
              </a:defRPr>
            </a:lvl1pPr>
          </a:lstStyle>
          <a:p>
            <a:pPr/>
            <a:r>
              <a:t>(Image: Sutton &amp; Barto, 2018)</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8" name="State Aggregation Performance"/>
          <p:cNvSpPr txBox="1"/>
          <p:nvPr>
            <p:ph type="title"/>
          </p:nvPr>
        </p:nvSpPr>
        <p:spPr>
          <a:xfrm>
            <a:off x="4387453" y="334877"/>
            <a:ext cx="15609094" cy="3036097"/>
          </a:xfrm>
          <a:prstGeom prst="rect">
            <a:avLst/>
          </a:prstGeom>
        </p:spPr>
        <p:txBody>
          <a:bodyPr/>
          <a:lstStyle>
            <a:lvl1pPr defTabSz="700436">
              <a:defRPr sz="9483"/>
            </a:lvl1pPr>
          </a:lstStyle>
          <a:p>
            <a:pPr/>
            <a:r>
              <a:t>State Aggregation Performance</a:t>
            </a:r>
          </a:p>
        </p:txBody>
      </p:sp>
      <p:grpSp>
        <p:nvGrpSpPr>
          <p:cNvPr id="283" name="Group"/>
          <p:cNvGrpSpPr/>
          <p:nvPr/>
        </p:nvGrpSpPr>
        <p:grpSpPr>
          <a:xfrm>
            <a:off x="3233677" y="3870378"/>
            <a:ext cx="19522912" cy="9605273"/>
            <a:chOff x="0" y="0"/>
            <a:chExt cx="19522910" cy="9605272"/>
          </a:xfrm>
        </p:grpSpPr>
        <p:pic>
          <p:nvPicPr>
            <p:cNvPr id="279" name="Image" descr="Image"/>
            <p:cNvPicPr>
              <a:picLocks noChangeAspect="1"/>
            </p:cNvPicPr>
            <p:nvPr/>
          </p:nvPicPr>
          <p:blipFill>
            <a:blip r:embed="rId2">
              <a:extLst/>
            </a:blip>
            <a:stretch>
              <a:fillRect/>
            </a:stretch>
          </p:blipFill>
          <p:spPr>
            <a:xfrm>
              <a:off x="0" y="0"/>
              <a:ext cx="19522911" cy="9263678"/>
            </a:xfrm>
            <a:prstGeom prst="rect">
              <a:avLst/>
            </a:prstGeom>
            <a:ln w="12700" cap="flat">
              <a:noFill/>
              <a:miter lim="400000"/>
            </a:ln>
            <a:effectLst/>
          </p:spPr>
        </p:pic>
        <p:grpSp>
          <p:nvGrpSpPr>
            <p:cNvPr id="282" name="Caption"/>
            <p:cNvGrpSpPr/>
            <p:nvPr/>
          </p:nvGrpSpPr>
          <p:grpSpPr>
            <a:xfrm>
              <a:off x="1" y="9365276"/>
              <a:ext cx="19522908" cy="239997"/>
              <a:chOff x="0" y="0"/>
              <a:chExt cx="19522907" cy="239995"/>
            </a:xfrm>
          </p:grpSpPr>
          <p:sp>
            <p:nvSpPr>
              <p:cNvPr id="280" name="Rectangle"/>
              <p:cNvSpPr/>
              <p:nvPr/>
            </p:nvSpPr>
            <p:spPr>
              <a:xfrm>
                <a:off x="0" y="0"/>
                <a:ext cx="19522908" cy="217350"/>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81" name="Y-axis is labelled &quot;Value scale&quot; and goes from -1 to 1, x-axis is labelled &quot;State&quot; and goes from 1 to 1000.  A straight red line labelled &quot;True value  &quot; runs from (1,-1) to (1000, 1).  A blue step function labelled &quot;Approximate MC value  &quot; overlaps it."/>
              <p:cNvSpPr txBox="1"/>
              <p:nvPr/>
            </p:nvSpPr>
            <p:spPr>
              <a:xfrm>
                <a:off x="0" y="0"/>
                <a:ext cx="19522908" cy="23999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defRPr b="1" sz="600">
                    <a:solidFill>
                      <a:srgbClr val="D6D5D5"/>
                    </a:solidFill>
                    <a:latin typeface="+mn-lt"/>
                    <a:ea typeface="+mn-ea"/>
                    <a:cs typeface="+mn-cs"/>
                    <a:sym typeface="Helvetica Neue"/>
                  </a:defRPr>
                </a:pPr>
                <a:r>
                  <a:t>Y-axis is labelled "Value scale" and goes from -1 to 1, x-axis is labelled "State" and goes from 1 to 1000.  A straight red line labelled "True value </a:t>
                </a:r>
                <a14:m>
                  <m:oMath>
                    <m:sSub>
                      <m:e>
                        <m:r>
                          <a:rPr xmlns:a="http://schemas.openxmlformats.org/drawingml/2006/main" sz="700" i="1">
                            <a:solidFill>
                              <a:srgbClr val="D5D5D5"/>
                            </a:solidFill>
                            <a:latin typeface="Cambria Math" panose="02040503050406030204" pitchFamily="18" charset="0"/>
                          </a:rPr>
                          <m:t>v</m:t>
                        </m:r>
                      </m:e>
                      <m:sub>
                        <m:r>
                          <a:rPr xmlns:a="http://schemas.openxmlformats.org/drawingml/2006/main" sz="700" i="1">
                            <a:solidFill>
                              <a:srgbClr val="D5D5D5"/>
                            </a:solidFill>
                            <a:latin typeface="Cambria Math" panose="02040503050406030204" pitchFamily="18" charset="0"/>
                          </a:rPr>
                          <m:t>π</m:t>
                        </m:r>
                      </m:sub>
                    </m:sSub>
                  </m:oMath>
                </a14:m>
                <a:r>
                  <a:t>" runs from (1,-1) to (1000, 1).  A blue step function labelled "Approximate MC value </a:t>
                </a:r>
                <a14:m>
                  <m:oMath>
                    <m:limUpp>
                      <m:e>
                        <m:r>
                          <a:rPr xmlns:a="http://schemas.openxmlformats.org/drawingml/2006/main" sz="700" i="1">
                            <a:solidFill>
                              <a:srgbClr val="D5D5D5"/>
                            </a:solidFill>
                            <a:latin typeface="Cambria Math" panose="02040503050406030204" pitchFamily="18" charset="0"/>
                          </a:rPr>
                          <m:t>v</m:t>
                        </m:r>
                      </m:e>
                      <m:lim>
                        <m:r>
                          <a:rPr xmlns:a="http://schemas.openxmlformats.org/drawingml/2006/main" sz="700" i="1">
                            <a:solidFill>
                              <a:srgbClr val="D5D5D5"/>
                            </a:solidFill>
                            <a:latin typeface="Cambria Math" panose="02040503050406030204" pitchFamily="18" charset="0"/>
                          </a:rPr>
                          <m:t>̂</m:t>
                        </m:r>
                      </m:lim>
                    </m:limUpp>
                  </m:oMath>
                </a14:m>
                <a:r>
                  <a:t>" overlaps it.</a:t>
                </a:r>
                <a:endParaRPr sz="660"/>
              </a:p>
            </p:txBody>
          </p:sp>
        </p:grpSp>
      </p:grpSp>
      <p:sp>
        <p:nvSpPr>
          <p:cNvPr id="284" name="(Image: Sutton &amp; Barto, 2018)"/>
          <p:cNvSpPr txBox="1"/>
          <p:nvPr/>
        </p:nvSpPr>
        <p:spPr>
          <a:xfrm>
            <a:off x="19546763" y="12950139"/>
            <a:ext cx="4181373"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latin typeface="+mn-lt"/>
                <a:ea typeface="+mn-ea"/>
                <a:cs typeface="+mn-cs"/>
                <a:sym typeface="Helvetica Neue"/>
              </a:defRPr>
            </a:lvl1pPr>
          </a:lstStyle>
          <a:p>
            <a:pPr/>
            <a:r>
              <a:t>(Image: Sutton &amp; Barto, 2018)</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6" name="Linear Approximation"/>
          <p:cNvSpPr txBox="1"/>
          <p:nvPr>
            <p:ph type="title"/>
          </p:nvPr>
        </p:nvSpPr>
        <p:spPr>
          <a:xfrm>
            <a:off x="2667000" y="357186"/>
            <a:ext cx="19050000" cy="3036097"/>
          </a:xfrm>
          <a:prstGeom prst="rect">
            <a:avLst/>
          </a:prstGeom>
        </p:spPr>
        <p:txBody>
          <a:bodyPr/>
          <a:lstStyle/>
          <a:p>
            <a:pPr/>
            <a:r>
              <a:t>Linear Approximation</a:t>
            </a:r>
          </a:p>
        </p:txBody>
      </p:sp>
      <p:sp>
        <p:nvSpPr>
          <p:cNvPr id="287" name="Every state   is assigned a feature vector…"/>
          <p:cNvSpPr txBox="1"/>
          <p:nvPr>
            <p:ph type="body" idx="1"/>
          </p:nvPr>
        </p:nvSpPr>
        <p:spPr>
          <a:xfrm>
            <a:off x="2667000" y="3643312"/>
            <a:ext cx="19050000" cy="8840393"/>
          </a:xfrm>
          <a:prstGeom prst="rect">
            <a:avLst/>
          </a:prstGeom>
        </p:spPr>
        <p:txBody>
          <a:bodyPr/>
          <a:lstStyle/>
          <a:p>
            <a:pPr marL="517247" indent="-517247" defTabSz="695261">
              <a:spcBef>
                <a:spcPts val="2900"/>
              </a:spcBef>
              <a:defRPr sz="3720"/>
            </a:pPr>
            <a:r>
              <a:t>Every state </a:t>
            </a:r>
            <a14:m>
              <m:oMath>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r>
                  <m:rPr>
                    <m:scr m:val="script"/>
                  </m:rPr>
                  <a:rPr xmlns:a="http://schemas.openxmlformats.org/drawingml/2006/main" sz="4450" i="1">
                    <a:solidFill>
                      <a:srgbClr val="000000"/>
                    </a:solidFill>
                    <a:latin typeface="Cambria Math" panose="02040503050406030204" pitchFamily="18" charset="0"/>
                  </a:rPr>
                  <m:t>S</m:t>
                </m:r>
              </m:oMath>
            </a14:m>
            <a:r>
              <a:t> is assigned a </a:t>
            </a:r>
            <a:r>
              <a:rPr>
                <a:solidFill>
                  <a:srgbClr val="0076BA"/>
                </a:solidFill>
                <a:latin typeface="Helvetica Neue Medium"/>
                <a:ea typeface="Helvetica Neue Medium"/>
                <a:cs typeface="Helvetica Neue Medium"/>
                <a:sym typeface="Helvetica Neue Medium"/>
              </a:rPr>
              <a:t>feature vector</a:t>
            </a:r>
            <a:r>
              <a:t> </a:t>
            </a:r>
            <a14:m>
              <m:oMath>
                <m:r>
                  <m:rPr>
                    <m:sty m:val="b"/>
                  </m:rPr>
                  <a:rPr xmlns:a="http://schemas.openxmlformats.org/drawingml/2006/main" sz="4450" i="1">
                    <a:solidFill>
                      <a:srgbClr val="000000"/>
                    </a:solidFill>
                    <a:latin typeface="Cambria Math" panose="02040503050406030204" pitchFamily="18" charset="0"/>
                  </a:rPr>
                  <m:t>x</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oMath>
            </a14:m>
            <a:endParaRPr b="1">
              <a:latin typeface="+mn-lt"/>
              <a:ea typeface="+mn-ea"/>
              <a:cs typeface="+mn-cs"/>
              <a:sym typeface="Helvetica Neue"/>
            </a:endParaRPr>
          </a:p>
          <a:p>
            <a:pPr marL="0" indent="0" algn="ctr" defTabSz="695261">
              <a:spcBef>
                <a:spcPts val="2900"/>
              </a:spcBef>
              <a:buSzTx/>
              <a:buNone/>
              <a:defRPr sz="4464">
                <a:latin typeface="Cambria Math"/>
                <a:ea typeface="Cambria Math"/>
                <a:cs typeface="Cambria Math"/>
                <a:sym typeface="Cambria Math"/>
              </a:defRPr>
            </a:pPr>
            <a14:m>
              <m:oMath>
                <m:r>
                  <m:rPr>
                    <m:sty m:val="b"/>
                  </m:rPr>
                  <a:rPr xmlns:a="http://schemas.openxmlformats.org/drawingml/2006/main" sz="4450" i="1">
                    <a:solidFill>
                      <a:srgbClr val="000000"/>
                    </a:solidFill>
                    <a:latin typeface="Cambria Math" panose="02040503050406030204" pitchFamily="18" charset="0"/>
                  </a:rPr>
                  <m:t>x</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sSub>
                  <m:e>
                    <m:r>
                      <a:rPr xmlns:a="http://schemas.openxmlformats.org/drawingml/2006/main" sz="4450" i="1">
                        <a:solidFill>
                          <a:srgbClr val="000000"/>
                        </a:solidFill>
                        <a:latin typeface="Cambria Math" panose="02040503050406030204" pitchFamily="18" charset="0"/>
                      </a:rPr>
                      <m:t>x</m:t>
                    </m:r>
                  </m:e>
                  <m:sub>
                    <m:r>
                      <a:rPr xmlns:a="http://schemas.openxmlformats.org/drawingml/2006/main" sz="4450" i="1">
                        <a:solidFill>
                          <a:srgbClr val="000000"/>
                        </a:solidFill>
                        <a:latin typeface="Cambria Math" panose="02040503050406030204" pitchFamily="18" charset="0"/>
                      </a:rPr>
                      <m:t>1</m:t>
                    </m:r>
                  </m:sub>
                </m:sSub>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sSub>
                  <m:e>
                    <m:r>
                      <a:rPr xmlns:a="http://schemas.openxmlformats.org/drawingml/2006/main" sz="4450" i="1">
                        <a:solidFill>
                          <a:srgbClr val="000000"/>
                        </a:solidFill>
                        <a:latin typeface="Cambria Math" panose="02040503050406030204" pitchFamily="18" charset="0"/>
                      </a:rPr>
                      <m:t>x</m:t>
                    </m:r>
                  </m:e>
                  <m:sub>
                    <m:r>
                      <a:rPr xmlns:a="http://schemas.openxmlformats.org/drawingml/2006/main" sz="4450" i="1">
                        <a:solidFill>
                          <a:srgbClr val="000000"/>
                        </a:solidFill>
                        <a:latin typeface="Cambria Math" panose="02040503050406030204" pitchFamily="18" charset="0"/>
                      </a:rPr>
                      <m:t>2</m:t>
                    </m:r>
                  </m:sub>
                </m:sSub>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sSub>
                  <m:e>
                    <m:r>
                      <a:rPr xmlns:a="http://schemas.openxmlformats.org/drawingml/2006/main" sz="4450" i="1">
                        <a:solidFill>
                          <a:srgbClr val="000000"/>
                        </a:solidFill>
                        <a:latin typeface="Cambria Math" panose="02040503050406030204" pitchFamily="18" charset="0"/>
                      </a:rPr>
                      <m:t>x</m:t>
                    </m:r>
                  </m:e>
                  <m:sub>
                    <m:r>
                      <a:rPr xmlns:a="http://schemas.openxmlformats.org/drawingml/2006/main" sz="4450" i="1">
                        <a:solidFill>
                          <a:srgbClr val="000000"/>
                        </a:solidFill>
                        <a:latin typeface="Cambria Math" panose="02040503050406030204" pitchFamily="18" charset="0"/>
                      </a:rPr>
                      <m:t>d</m:t>
                    </m:r>
                  </m:sub>
                </m:sSub>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oMath>
            </a14:m>
            <a:r>
              <a:rPr b="1" sz="3720">
                <a:latin typeface="+mn-lt"/>
                <a:ea typeface="+mn-ea"/>
                <a:cs typeface="+mn-cs"/>
                <a:sym typeface="Helvetica Neue"/>
              </a:rPr>
              <a:t> </a:t>
            </a:r>
            <a:endParaRPr sz="3720"/>
          </a:p>
          <a:p>
            <a:pPr marL="517247" indent="-517247" defTabSz="695261">
              <a:spcBef>
                <a:spcPts val="2900"/>
              </a:spcBef>
              <a:defRPr sz="3720"/>
            </a:pPr>
            <a:r>
              <a:t>State-value function approximation:</a:t>
            </a:r>
          </a:p>
          <a:p>
            <a:pPr marL="0" indent="0" algn="ctr" defTabSz="695261">
              <a:spcBef>
                <a:spcPts val="2900"/>
              </a:spcBef>
              <a:buSzTx/>
              <a:buNone/>
              <a:defRPr sz="4464">
                <a:latin typeface="Cambria Math"/>
                <a:ea typeface="Cambria Math"/>
                <a:cs typeface="Cambria Math"/>
                <a:sym typeface="Cambria Math"/>
              </a:defRPr>
            </a:pPr>
            <a14:m>
              <m:oMath>
                <m:limUpp>
                  <m:e>
                    <m:r>
                      <a:rPr xmlns:a="http://schemas.openxmlformats.org/drawingml/2006/main" sz="4450" i="1">
                        <a:solidFill>
                          <a:srgbClr val="000000"/>
                        </a:solidFill>
                        <a:latin typeface="Cambria Math" panose="02040503050406030204" pitchFamily="18" charset="0"/>
                      </a:rPr>
                      <m:t>v</m:t>
                    </m:r>
                  </m:e>
                  <m:lim>
                    <m:r>
                      <a:rPr xmlns:a="http://schemas.openxmlformats.org/drawingml/2006/main" sz="4450" i="1">
                        <a:solidFill>
                          <a:srgbClr val="000000"/>
                        </a:solidFill>
                        <a:latin typeface="Cambria Math" panose="02040503050406030204" pitchFamily="18" charset="0"/>
                      </a:rPr>
                      <m:t>̂</m:t>
                    </m:r>
                  </m:lim>
                </m:limUpp>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r>
                  <m:rPr>
                    <m:sty m:val="b"/>
                  </m:rPr>
                  <a:rPr xmlns:a="http://schemas.openxmlformats.org/drawingml/2006/main" sz="4450" i="1">
                    <a:solidFill>
                      <a:srgbClr val="000000"/>
                    </a:solidFill>
                    <a:latin typeface="Cambria Math" panose="02040503050406030204" pitchFamily="18" charset="0"/>
                  </a:rPr>
                  <m:t>w</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sSup>
                  <m:e>
                    <m:r>
                      <m:rPr>
                        <m:sty m:val="b"/>
                      </m:rPr>
                      <a:rPr xmlns:a="http://schemas.openxmlformats.org/drawingml/2006/main" sz="4450" i="1">
                        <a:solidFill>
                          <a:srgbClr val="000000"/>
                        </a:solidFill>
                        <a:latin typeface="Cambria Math" panose="02040503050406030204" pitchFamily="18" charset="0"/>
                      </a:rPr>
                      <m:t>w</m:t>
                    </m:r>
                  </m:e>
                  <m:sup>
                    <m:r>
                      <a:rPr xmlns:a="http://schemas.openxmlformats.org/drawingml/2006/main" sz="4450" i="1">
                        <a:solidFill>
                          <a:srgbClr val="000000"/>
                        </a:solidFill>
                        <a:latin typeface="Cambria Math" panose="02040503050406030204" pitchFamily="18" charset="0"/>
                      </a:rPr>
                      <m:t>T</m:t>
                    </m:r>
                  </m:sup>
                </m:sSup>
                <m:r>
                  <m:rPr>
                    <m:sty m:val="b"/>
                  </m:rPr>
                  <a:rPr xmlns:a="http://schemas.openxmlformats.org/drawingml/2006/main" sz="4450" i="1">
                    <a:solidFill>
                      <a:srgbClr val="000000"/>
                    </a:solidFill>
                    <a:latin typeface="Cambria Math" panose="02040503050406030204" pitchFamily="18" charset="0"/>
                  </a:rPr>
                  <m:t>x</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limUpp>
                  <m:e>
                    <m:limLow>
                      <m:e>
                        <m:r>
                          <a:rPr xmlns:a="http://schemas.openxmlformats.org/drawingml/2006/main" sz="4450" i="1">
                            <a:solidFill>
                              <a:srgbClr val="000000"/>
                            </a:solidFill>
                            <a:latin typeface="Cambria Math" panose="02040503050406030204" pitchFamily="18" charset="0"/>
                          </a:rPr>
                          <m:t>∑</m:t>
                        </m:r>
                      </m:e>
                      <m:lim>
                        <m:r>
                          <a:rPr xmlns:a="http://schemas.openxmlformats.org/drawingml/2006/main" sz="4450" i="1">
                            <a:solidFill>
                              <a:srgbClr val="000000"/>
                            </a:solidFill>
                            <a:latin typeface="Cambria Math" panose="02040503050406030204" pitchFamily="18" charset="0"/>
                          </a:rPr>
                          <m:t>i</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1</m:t>
                        </m:r>
                      </m:lim>
                    </m:limLow>
                  </m:e>
                  <m:lim>
                    <m:r>
                      <a:rPr xmlns:a="http://schemas.openxmlformats.org/drawingml/2006/main" sz="4450" i="1">
                        <a:solidFill>
                          <a:srgbClr val="000000"/>
                        </a:solidFill>
                        <a:latin typeface="Cambria Math" panose="02040503050406030204" pitchFamily="18" charset="0"/>
                      </a:rPr>
                      <m:t>d</m:t>
                    </m:r>
                  </m:lim>
                </m:limUpp>
                <m:sSub>
                  <m:e>
                    <m:r>
                      <a:rPr xmlns:a="http://schemas.openxmlformats.org/drawingml/2006/main" sz="4450" i="1">
                        <a:solidFill>
                          <a:srgbClr val="000000"/>
                        </a:solidFill>
                        <a:latin typeface="Cambria Math" panose="02040503050406030204" pitchFamily="18" charset="0"/>
                      </a:rPr>
                      <m:t>w</m:t>
                    </m:r>
                  </m:e>
                  <m:sub>
                    <m:r>
                      <a:rPr xmlns:a="http://schemas.openxmlformats.org/drawingml/2006/main" sz="4450" i="1">
                        <a:solidFill>
                          <a:srgbClr val="000000"/>
                        </a:solidFill>
                        <a:latin typeface="Cambria Math" panose="02040503050406030204" pitchFamily="18" charset="0"/>
                      </a:rPr>
                      <m:t>i</m:t>
                    </m:r>
                  </m:sub>
                </m:sSub>
                <m:sSub>
                  <m:e>
                    <m:r>
                      <a:rPr xmlns:a="http://schemas.openxmlformats.org/drawingml/2006/main" sz="4450" i="1">
                        <a:solidFill>
                          <a:srgbClr val="000000"/>
                        </a:solidFill>
                        <a:latin typeface="Cambria Math" panose="02040503050406030204" pitchFamily="18" charset="0"/>
                      </a:rPr>
                      <m:t>x</m:t>
                    </m:r>
                  </m:e>
                  <m:sub>
                    <m:r>
                      <a:rPr xmlns:a="http://schemas.openxmlformats.org/drawingml/2006/main" sz="4450" i="1">
                        <a:solidFill>
                          <a:srgbClr val="000000"/>
                        </a:solidFill>
                        <a:latin typeface="Cambria Math" panose="02040503050406030204" pitchFamily="18" charset="0"/>
                      </a:rPr>
                      <m:t>i</m:t>
                    </m:r>
                  </m:sub>
                </m:sSub>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oMath>
            </a14:m>
            <a:r>
              <a:rPr sz="3720">
                <a:latin typeface="Helvetica Neue Light"/>
                <a:ea typeface="Helvetica Neue Light"/>
                <a:cs typeface="Helvetica Neue Light"/>
                <a:sym typeface="Helvetica Neue Light"/>
              </a:rPr>
              <a:t> </a:t>
            </a:r>
            <a:endParaRPr sz="3720"/>
          </a:p>
          <a:p>
            <a:pPr marL="517247" indent="-517247" defTabSz="695261">
              <a:spcBef>
                <a:spcPts val="2900"/>
              </a:spcBef>
              <a:defRPr sz="3720">
                <a:solidFill>
                  <a:srgbClr val="C82506"/>
                </a:solidFill>
                <a:latin typeface="Helvetica Neue Medium"/>
                <a:ea typeface="Helvetica Neue Medium"/>
                <a:cs typeface="Helvetica Neue Medium"/>
                <a:sym typeface="Helvetica Neue Medium"/>
              </a:defRPr>
            </a:pPr>
            <a:r>
              <a:t>Gradient</a:t>
            </a:r>
            <a:r>
              <a:rPr>
                <a:solidFill>
                  <a:srgbClr val="000000"/>
                </a:solidFill>
                <a:latin typeface="Helvetica Neue Light"/>
                <a:ea typeface="Helvetica Neue Light"/>
                <a:cs typeface="Helvetica Neue Light"/>
                <a:sym typeface="Helvetica Neue Light"/>
              </a:rPr>
              <a:t> is easy:                    </a:t>
            </a:r>
            <a14:m>
              <m:oMath>
                <m:r>
                  <a:rPr xmlns:a="http://schemas.openxmlformats.org/drawingml/2006/main" sz="4450" i="1">
                    <a:solidFill>
                      <a:srgbClr val="000000"/>
                    </a:solidFill>
                    <a:latin typeface="Cambria Math" panose="02040503050406030204" pitchFamily="18" charset="0"/>
                  </a:rPr>
                  <m:t>∇</m:t>
                </m:r>
                <m:limUpp>
                  <m:e>
                    <m:r>
                      <a:rPr xmlns:a="http://schemas.openxmlformats.org/drawingml/2006/main" sz="4450" i="1">
                        <a:solidFill>
                          <a:srgbClr val="000000"/>
                        </a:solidFill>
                        <a:latin typeface="Cambria Math" panose="02040503050406030204" pitchFamily="18" charset="0"/>
                      </a:rPr>
                      <m:t>v</m:t>
                    </m:r>
                  </m:e>
                  <m:lim>
                    <m:r>
                      <a:rPr xmlns:a="http://schemas.openxmlformats.org/drawingml/2006/main" sz="4450" i="1">
                        <a:solidFill>
                          <a:srgbClr val="000000"/>
                        </a:solidFill>
                        <a:latin typeface="Cambria Math" panose="02040503050406030204" pitchFamily="18" charset="0"/>
                      </a:rPr>
                      <m:t>̂</m:t>
                    </m:r>
                  </m:lim>
                </m:limUpp>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r>
                  <m:rPr>
                    <m:sty m:val="b"/>
                  </m:rPr>
                  <a:rPr xmlns:a="http://schemas.openxmlformats.org/drawingml/2006/main" sz="4450" i="1">
                    <a:solidFill>
                      <a:srgbClr val="000000"/>
                    </a:solidFill>
                    <a:latin typeface="Cambria Math" panose="02040503050406030204" pitchFamily="18" charset="0"/>
                  </a:rPr>
                  <m:t>w</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m:t>
                </m:r>
                <m:r>
                  <m:rPr>
                    <m:sty m:val="b"/>
                  </m:rPr>
                  <a:rPr xmlns:a="http://schemas.openxmlformats.org/drawingml/2006/main" sz="4450" i="1">
                    <a:solidFill>
                      <a:srgbClr val="000000"/>
                    </a:solidFill>
                    <a:latin typeface="Cambria Math" panose="02040503050406030204" pitchFamily="18" charset="0"/>
                  </a:rPr>
                  <m:t>x</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oMath>
            </a14:m>
          </a:p>
          <a:p>
            <a:pPr marL="517247" indent="-517247" defTabSz="695261">
              <a:spcBef>
                <a:spcPts val="2900"/>
              </a:spcBef>
              <a:defRPr sz="3720">
                <a:solidFill>
                  <a:srgbClr val="C82506"/>
                </a:solidFill>
                <a:latin typeface="Helvetica Neue Medium"/>
                <a:ea typeface="Helvetica Neue Medium"/>
                <a:cs typeface="Helvetica Neue Medium"/>
                <a:sym typeface="Helvetica Neue Medium"/>
              </a:defRPr>
            </a:pPr>
            <a:r>
              <a:t>Gradient updates</a:t>
            </a:r>
            <a:r>
              <a:rPr>
                <a:solidFill>
                  <a:srgbClr val="000000"/>
                </a:solidFill>
                <a:latin typeface="Helvetica Neue Light"/>
                <a:ea typeface="Helvetica Neue Light"/>
                <a:cs typeface="Helvetica Neue Light"/>
                <a:sym typeface="Helvetica Neue Light"/>
              </a:rPr>
              <a:t> are easy: </a:t>
            </a:r>
            <a14:m>
              <m:oMath>
                <m:sSub>
                  <m:e>
                    <m:r>
                      <m:rPr>
                        <m:sty m:val="b"/>
                      </m:rPr>
                      <a:rPr xmlns:a="http://schemas.openxmlformats.org/drawingml/2006/main" sz="4450" i="1">
                        <a:solidFill>
                          <a:srgbClr val="000000"/>
                        </a:solidFill>
                        <a:latin typeface="Cambria Math" panose="02040503050406030204" pitchFamily="18" charset="0"/>
                      </a:rPr>
                      <m:t>w</m:t>
                    </m:r>
                  </m:e>
                  <m:sub>
                    <m:r>
                      <a:rPr xmlns:a="http://schemas.openxmlformats.org/drawingml/2006/main" sz="4450" i="1">
                        <a:solidFill>
                          <a:srgbClr val="000000"/>
                        </a:solidFill>
                        <a:latin typeface="Cambria Math" panose="02040503050406030204" pitchFamily="18" charset="0"/>
                      </a:rPr>
                      <m:t>t</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1</m:t>
                    </m:r>
                  </m:sub>
                </m:sSub>
                <m:r>
                  <a:rPr xmlns:a="http://schemas.openxmlformats.org/drawingml/2006/main" sz="4450" i="1">
                    <a:solidFill>
                      <a:srgbClr val="000000"/>
                    </a:solidFill>
                    <a:latin typeface="Cambria Math" panose="02040503050406030204" pitchFamily="18" charset="0"/>
                  </a:rPr>
                  <m:t>←</m:t>
                </m:r>
                <m:sSub>
                  <m:e>
                    <m:r>
                      <m:rPr>
                        <m:sty m:val="b"/>
                      </m:rPr>
                      <a:rPr xmlns:a="http://schemas.openxmlformats.org/drawingml/2006/main" sz="4450" i="1">
                        <a:solidFill>
                          <a:srgbClr val="000000"/>
                        </a:solidFill>
                        <a:latin typeface="Cambria Math" panose="02040503050406030204" pitchFamily="18" charset="0"/>
                      </a:rPr>
                      <m:t>w</m:t>
                    </m:r>
                  </m:e>
                  <m:sub>
                    <m:r>
                      <a:rPr xmlns:a="http://schemas.openxmlformats.org/drawingml/2006/main" sz="4450" i="1">
                        <a:solidFill>
                          <a:srgbClr val="000000"/>
                        </a:solidFill>
                        <a:latin typeface="Cambria Math" panose="02040503050406030204" pitchFamily="18" charset="0"/>
                      </a:rPr>
                      <m:t>t</m:t>
                    </m:r>
                  </m:sub>
                </m:sSub>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α</m:t>
                </m:r>
                <m:d>
                  <m:dPr>
                    <m:ctrlPr>
                      <a:rPr xmlns:a="http://schemas.openxmlformats.org/drawingml/2006/main" sz="4450" i="1">
                        <a:solidFill>
                          <a:srgbClr val="000000"/>
                        </a:solidFill>
                        <a:latin typeface="Cambria Math" panose="02040503050406030204" pitchFamily="18" charset="0"/>
                      </a:rPr>
                    </m:ctrlPr>
                    <m:begChr m:val="["/>
                    <m:endChr m:val="]"/>
                  </m:dPr>
                  <m:e>
                    <m:sSub>
                      <m:e>
                        <m:r>
                          <a:rPr xmlns:a="http://schemas.openxmlformats.org/drawingml/2006/main" sz="4450" i="1">
                            <a:solidFill>
                              <a:srgbClr val="000000"/>
                            </a:solidFill>
                            <a:latin typeface="Cambria Math" panose="02040503050406030204" pitchFamily="18" charset="0"/>
                          </a:rPr>
                          <m:t>U</m:t>
                        </m:r>
                      </m:e>
                      <m:sub>
                        <m:r>
                          <a:rPr xmlns:a="http://schemas.openxmlformats.org/drawingml/2006/main" sz="4450" i="1">
                            <a:solidFill>
                              <a:srgbClr val="000000"/>
                            </a:solidFill>
                            <a:latin typeface="Cambria Math" panose="02040503050406030204" pitchFamily="18" charset="0"/>
                          </a:rPr>
                          <m:t>t</m:t>
                        </m:r>
                      </m:sub>
                    </m:sSub>
                    <m:r>
                      <a:rPr xmlns:a="http://schemas.openxmlformats.org/drawingml/2006/main" sz="4450" i="1">
                        <a:solidFill>
                          <a:srgbClr val="000000"/>
                        </a:solidFill>
                        <a:latin typeface="Cambria Math" panose="02040503050406030204" pitchFamily="18" charset="0"/>
                      </a:rPr>
                      <m:t>-</m:t>
                    </m:r>
                    <m:limUpp>
                      <m:e>
                        <m:r>
                          <a:rPr xmlns:a="http://schemas.openxmlformats.org/drawingml/2006/main" sz="4450" i="1">
                            <a:solidFill>
                              <a:srgbClr val="000000"/>
                            </a:solidFill>
                            <a:latin typeface="Cambria Math" panose="02040503050406030204" pitchFamily="18" charset="0"/>
                          </a:rPr>
                          <m:t>v</m:t>
                        </m:r>
                      </m:e>
                      <m:lim>
                        <m:r>
                          <a:rPr xmlns:a="http://schemas.openxmlformats.org/drawingml/2006/main" sz="4450" i="1">
                            <a:solidFill>
                              <a:srgbClr val="000000"/>
                            </a:solidFill>
                            <a:latin typeface="Cambria Math" panose="02040503050406030204" pitchFamily="18" charset="0"/>
                          </a:rPr>
                          <m:t>̂</m:t>
                        </m:r>
                      </m:lim>
                    </m:limUpp>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sSub>
                      <m:e>
                        <m:r>
                          <m:rPr>
                            <m:sty m:val="b"/>
                          </m:rPr>
                          <a:rPr xmlns:a="http://schemas.openxmlformats.org/drawingml/2006/main" sz="4450" i="1">
                            <a:solidFill>
                              <a:srgbClr val="000000"/>
                            </a:solidFill>
                            <a:latin typeface="Cambria Math" panose="02040503050406030204" pitchFamily="18" charset="0"/>
                          </a:rPr>
                          <m:t>w</m:t>
                        </m:r>
                      </m:e>
                      <m:sub>
                        <m:r>
                          <a:rPr xmlns:a="http://schemas.openxmlformats.org/drawingml/2006/main" sz="4450" i="1">
                            <a:solidFill>
                              <a:srgbClr val="000000"/>
                            </a:solidFill>
                            <a:latin typeface="Cambria Math" panose="02040503050406030204" pitchFamily="18" charset="0"/>
                          </a:rPr>
                          <m:t>t</m:t>
                        </m:r>
                      </m:sub>
                    </m:sSub>
                    <m:r>
                      <a:rPr xmlns:a="http://schemas.openxmlformats.org/drawingml/2006/main" sz="4450" i="1">
                        <a:solidFill>
                          <a:srgbClr val="000000"/>
                        </a:solidFill>
                        <a:latin typeface="Cambria Math" panose="02040503050406030204" pitchFamily="18" charset="0"/>
                      </a:rPr>
                      <m:t>)</m:t>
                    </m:r>
                  </m:e>
                </m:d>
                <m:r>
                  <m:rPr>
                    <m:sty m:val="b"/>
                  </m:rPr>
                  <a:rPr xmlns:a="http://schemas.openxmlformats.org/drawingml/2006/main" sz="4450" i="1">
                    <a:solidFill>
                      <a:srgbClr val="000000"/>
                    </a:solidFill>
                    <a:latin typeface="Cambria Math" panose="02040503050406030204" pitchFamily="18" charset="0"/>
                  </a:rPr>
                  <m:t>x</m:t>
                </m:r>
                <m:r>
                  <a:rPr xmlns:a="http://schemas.openxmlformats.org/drawingml/2006/main" sz="4450" i="1">
                    <a:solidFill>
                      <a:srgbClr val="000000"/>
                    </a:solidFill>
                    <a:latin typeface="Cambria Math" panose="02040503050406030204" pitchFamily="18" charset="0"/>
                  </a:rPr>
                  <m:t>(</m:t>
                </m:r>
                <m:r>
                  <a:rPr xmlns:a="http://schemas.openxmlformats.org/drawingml/2006/main" sz="4450" i="1">
                    <a:solidFill>
                      <a:srgbClr val="000000"/>
                    </a:solidFill>
                    <a:latin typeface="Cambria Math" panose="02040503050406030204" pitchFamily="18" charset="0"/>
                  </a:rPr>
                  <m:t>s</m:t>
                </m:r>
                <m:r>
                  <a:rPr xmlns:a="http://schemas.openxmlformats.org/drawingml/2006/main" sz="4450" i="1">
                    <a:solidFill>
                      <a:srgbClr val="000000"/>
                    </a:solidFill>
                    <a:latin typeface="Cambria Math" panose="02040503050406030204" pitchFamily="18" charset="0"/>
                  </a:rPr>
                  <m:t>)</m:t>
                </m:r>
              </m:oMath>
            </a14:m>
          </a:p>
          <a:p>
            <a:pPr marL="517247" indent="-517247" defTabSz="695261">
              <a:spcBef>
                <a:spcPts val="2900"/>
              </a:spcBef>
              <a:defRPr sz="3720"/>
            </a:pPr>
            <a:r>
              <a:t>State aggregation is a </a:t>
            </a:r>
            <a:r>
              <a:rPr>
                <a:solidFill>
                  <a:srgbClr val="C82506"/>
                </a:solidFill>
                <a:latin typeface="Helvetica Neue Medium"/>
                <a:ea typeface="Helvetica Neue Medium"/>
                <a:cs typeface="Helvetica Neue Medium"/>
                <a:sym typeface="Helvetica Neue Medium"/>
              </a:rPr>
              <a:t>special case</a:t>
            </a:r>
            <a:r>
              <a:t> of linear approximation (</a:t>
            </a:r>
            <a:r>
              <a:rPr b="1">
                <a:latin typeface="+mn-lt"/>
                <a:ea typeface="+mn-ea"/>
                <a:cs typeface="+mn-cs"/>
                <a:sym typeface="Helvetica Neue"/>
              </a:rPr>
              <a:t>why?</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87">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87">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87">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7"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9" name="Feature Construction: Coarse Coding"/>
          <p:cNvSpPr txBox="1"/>
          <p:nvPr>
            <p:ph type="title"/>
          </p:nvPr>
        </p:nvSpPr>
        <p:spPr>
          <a:xfrm>
            <a:off x="2667000" y="357186"/>
            <a:ext cx="19050000" cy="3036097"/>
          </a:xfrm>
          <a:prstGeom prst="rect">
            <a:avLst/>
          </a:prstGeom>
        </p:spPr>
        <p:txBody>
          <a:bodyPr/>
          <a:lstStyle/>
          <a:p>
            <a:pPr defTabSz="698300">
              <a:defRPr sz="9500"/>
            </a:pPr>
            <a:r>
              <a:t>Feature Construction:</a:t>
            </a:r>
            <a:br/>
            <a:r>
              <a:t>Coarse Coding</a:t>
            </a:r>
          </a:p>
        </p:txBody>
      </p:sp>
      <p:sp>
        <p:nvSpPr>
          <p:cNvPr id="290" name="Divide state space up into overlapping cells…"/>
          <p:cNvSpPr txBox="1"/>
          <p:nvPr>
            <p:ph type="body" sz="half" idx="1"/>
          </p:nvPr>
        </p:nvSpPr>
        <p:spPr>
          <a:xfrm>
            <a:off x="2535785" y="3174817"/>
            <a:ext cx="12461054" cy="8840394"/>
          </a:xfrm>
          <a:prstGeom prst="rect">
            <a:avLst/>
          </a:prstGeom>
        </p:spPr>
        <p:txBody>
          <a:bodyPr/>
          <a:lstStyle/>
          <a:p>
            <a:pPr/>
            <a:r>
              <a:t>Divide state space up into </a:t>
            </a:r>
            <a:r>
              <a:rPr>
                <a:solidFill>
                  <a:srgbClr val="C82506"/>
                </a:solidFill>
                <a:latin typeface="Helvetica Neue Medium"/>
                <a:ea typeface="Helvetica Neue Medium"/>
                <a:cs typeface="Helvetica Neue Medium"/>
                <a:sym typeface="Helvetica Neue Medium"/>
              </a:rPr>
              <a:t>overlapping cells</a:t>
            </a:r>
            <a:endParaRPr>
              <a:solidFill>
                <a:srgbClr val="C82506"/>
              </a:solidFill>
              <a:latin typeface="Helvetica Neue Medium"/>
              <a:ea typeface="Helvetica Neue Medium"/>
              <a:cs typeface="Helvetica Neue Medium"/>
              <a:sym typeface="Helvetica Neue Medium"/>
            </a:endParaRPr>
          </a:p>
          <a:p>
            <a:pPr/>
            <a:r>
              <a:t>One </a:t>
            </a:r>
            <a:r>
              <a:rPr>
                <a:solidFill>
                  <a:srgbClr val="C82506"/>
                </a:solidFill>
                <a:latin typeface="Helvetica Neue Medium"/>
                <a:ea typeface="Helvetica Neue Medium"/>
                <a:cs typeface="Helvetica Neue Medium"/>
                <a:sym typeface="Helvetica Neue Medium"/>
              </a:rPr>
              <a:t>indicator feature</a:t>
            </a:r>
            <a:r>
              <a:t> for each cell, set to 1 if the state is in the cell</a:t>
            </a:r>
          </a:p>
          <a:p>
            <a:pPr/>
            <a:r>
              <a:t>This is another form of </a:t>
            </a:r>
            <a:r>
              <a:rPr>
                <a:solidFill>
                  <a:srgbClr val="0076BA"/>
                </a:solidFill>
                <a:latin typeface="Helvetica Neue Medium"/>
                <a:ea typeface="Helvetica Neue Medium"/>
                <a:cs typeface="Helvetica Neue Medium"/>
                <a:sym typeface="Helvetica Neue Medium"/>
              </a:rPr>
              <a:t>state aggregation </a:t>
            </a:r>
            <a:endParaRPr>
              <a:solidFill>
                <a:srgbClr val="0076BA"/>
              </a:solidFill>
              <a:latin typeface="Helvetica Neue Medium"/>
              <a:ea typeface="Helvetica Neue Medium"/>
              <a:cs typeface="Helvetica Neue Medium"/>
              <a:sym typeface="Helvetica Neue Medium"/>
            </a:endParaRPr>
          </a:p>
          <a:p>
            <a:pPr/>
            <a:r>
              <a:t>Updating one state </a:t>
            </a:r>
            <a:r>
              <a:rPr>
                <a:solidFill>
                  <a:srgbClr val="C82506"/>
                </a:solidFill>
                <a:latin typeface="Helvetica Neue Medium"/>
                <a:ea typeface="Helvetica Neue Medium"/>
                <a:cs typeface="Helvetica Neue Medium"/>
                <a:sym typeface="Helvetica Neue Medium"/>
              </a:rPr>
              <a:t>generalizes</a:t>
            </a:r>
            <a:r>
              <a:t> to other states that </a:t>
            </a:r>
            <a:r>
              <a:rPr>
                <a:solidFill>
                  <a:srgbClr val="C82506"/>
                </a:solidFill>
                <a:latin typeface="Helvetica Neue Medium"/>
                <a:ea typeface="Helvetica Neue Medium"/>
                <a:cs typeface="Helvetica Neue Medium"/>
                <a:sym typeface="Helvetica Neue Medium"/>
              </a:rPr>
              <a:t>share a cell</a:t>
            </a:r>
          </a:p>
        </p:txBody>
      </p:sp>
      <p:grpSp>
        <p:nvGrpSpPr>
          <p:cNvPr id="295" name="Group"/>
          <p:cNvGrpSpPr/>
          <p:nvPr/>
        </p:nvGrpSpPr>
        <p:grpSpPr>
          <a:xfrm>
            <a:off x="16936251" y="1826450"/>
            <a:ext cx="5817675" cy="5529621"/>
            <a:chOff x="0" y="0"/>
            <a:chExt cx="5817674" cy="5529620"/>
          </a:xfrm>
        </p:grpSpPr>
        <p:pic>
          <p:nvPicPr>
            <p:cNvPr id="291" name="Image" descr="Image"/>
            <p:cNvPicPr>
              <a:picLocks noChangeAspect="1"/>
            </p:cNvPicPr>
            <p:nvPr/>
          </p:nvPicPr>
          <p:blipFill>
            <a:blip r:embed="rId2">
              <a:extLst/>
            </a:blip>
            <a:stretch>
              <a:fillRect/>
            </a:stretch>
          </p:blipFill>
          <p:spPr>
            <a:xfrm>
              <a:off x="0" y="0"/>
              <a:ext cx="5817674" cy="5150831"/>
            </a:xfrm>
            <a:prstGeom prst="rect">
              <a:avLst/>
            </a:prstGeom>
            <a:ln w="12700" cap="flat">
              <a:noFill/>
              <a:miter lim="400000"/>
            </a:ln>
            <a:effectLst/>
          </p:spPr>
        </p:pic>
        <p:grpSp>
          <p:nvGrpSpPr>
            <p:cNvPr id="294" name="Caption"/>
            <p:cNvGrpSpPr/>
            <p:nvPr/>
          </p:nvGrpSpPr>
          <p:grpSpPr>
            <a:xfrm>
              <a:off x="-1" y="5252429"/>
              <a:ext cx="5817676" cy="277192"/>
              <a:chOff x="0" y="0"/>
              <a:chExt cx="5817674" cy="277191"/>
            </a:xfrm>
          </p:grpSpPr>
          <p:sp>
            <p:nvSpPr>
              <p:cNvPr id="292" name="Rectangle"/>
              <p:cNvSpPr/>
              <p:nvPr/>
            </p:nvSpPr>
            <p:spPr>
              <a:xfrm>
                <a:off x="0" y="0"/>
                <a:ext cx="5817675" cy="2771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93" name="Figure with many overlapping open circles.  The intersection of three specific circles is black and contains a state s.  Each intersection of two of the circles is dark grey.  The rest of the specific circles are light grey.  A state s' is in a light gre"/>
              <p:cNvSpPr txBox="1"/>
              <p:nvPr/>
            </p:nvSpPr>
            <p:spPr>
              <a:xfrm>
                <a:off x="0" y="-1"/>
                <a:ext cx="5817674" cy="2771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Figure with many overlapping open circles.  The intersection of three specific circles is black and contains a state s.  Each intersection of two of the circles is dark grey.  The rest of the specific circles are light grey.  A state s' is in a light grey region.</a:t>
                </a:r>
              </a:p>
            </p:txBody>
          </p:sp>
        </p:grpSp>
      </p:grpSp>
      <p:grpSp>
        <p:nvGrpSpPr>
          <p:cNvPr id="300" name="Group"/>
          <p:cNvGrpSpPr/>
          <p:nvPr/>
        </p:nvGrpSpPr>
        <p:grpSpPr>
          <a:xfrm>
            <a:off x="14937187" y="7037788"/>
            <a:ext cx="8910727" cy="4671849"/>
            <a:chOff x="0" y="0"/>
            <a:chExt cx="8910725" cy="4671848"/>
          </a:xfrm>
        </p:grpSpPr>
        <p:pic>
          <p:nvPicPr>
            <p:cNvPr id="296" name="Image" descr="Image"/>
            <p:cNvPicPr>
              <a:picLocks noChangeAspect="1"/>
            </p:cNvPicPr>
            <p:nvPr/>
          </p:nvPicPr>
          <p:blipFill>
            <a:blip r:embed="rId3">
              <a:extLst/>
            </a:blip>
            <a:stretch>
              <a:fillRect/>
            </a:stretch>
          </p:blipFill>
          <p:spPr>
            <a:xfrm>
              <a:off x="-1" y="-1"/>
              <a:ext cx="8910727" cy="4381960"/>
            </a:xfrm>
            <a:prstGeom prst="rect">
              <a:avLst/>
            </a:prstGeom>
            <a:ln w="12700" cap="flat">
              <a:noFill/>
              <a:miter lim="400000"/>
            </a:ln>
            <a:effectLst/>
          </p:spPr>
        </p:pic>
        <p:grpSp>
          <p:nvGrpSpPr>
            <p:cNvPr id="299" name="Caption"/>
            <p:cNvGrpSpPr/>
            <p:nvPr/>
          </p:nvGrpSpPr>
          <p:grpSpPr>
            <a:xfrm>
              <a:off x="-1" y="4483557"/>
              <a:ext cx="8910726" cy="188292"/>
              <a:chOff x="0" y="0"/>
              <a:chExt cx="8910724" cy="188290"/>
            </a:xfrm>
          </p:grpSpPr>
          <p:sp>
            <p:nvSpPr>
              <p:cNvPr id="297" name="Rectangle"/>
              <p:cNvSpPr/>
              <p:nvPr/>
            </p:nvSpPr>
            <p:spPr>
              <a:xfrm>
                <a:off x="0" y="0"/>
                <a:ext cx="8910725" cy="1882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298" name="Another two figures with circles and coloured intersections; the left has many small circles that overlap less and is labelled &quot;Narrow generalization&quot;, the right has larger circles that overlap more and is labelled &quot;Broad generalization&quot;."/>
              <p:cNvSpPr txBox="1"/>
              <p:nvPr/>
            </p:nvSpPr>
            <p:spPr>
              <a:xfrm>
                <a:off x="-1" y="0"/>
                <a:ext cx="8910726"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Another two figures with circles and coloured intersections; the left has many small circles that overlap less and is labelled "Narrow generalization", the right has larger circles that overlap more and is labelled "Broad generalization".</a:t>
                </a:r>
              </a:p>
            </p:txBody>
          </p:sp>
        </p:grpSp>
      </p:grpSp>
      <p:sp>
        <p:nvSpPr>
          <p:cNvPr id="301" name="(Image: Sutton &amp; Barto, 2018)"/>
          <p:cNvSpPr txBox="1"/>
          <p:nvPr/>
        </p:nvSpPr>
        <p:spPr>
          <a:xfrm>
            <a:off x="19546763" y="12950139"/>
            <a:ext cx="4181373"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latin typeface="+mn-lt"/>
                <a:ea typeface="+mn-ea"/>
                <a:cs typeface="+mn-cs"/>
                <a:sym typeface="Helvetica Neue"/>
              </a:defRPr>
            </a:lvl1pPr>
          </a:lstStyle>
          <a:p>
            <a:pPr/>
            <a:r>
              <a:t>(Image: Sutton &amp; Barto, 2018)</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Tile Coding"/>
          <p:cNvSpPr txBox="1"/>
          <p:nvPr>
            <p:ph type="title"/>
          </p:nvPr>
        </p:nvSpPr>
        <p:spPr>
          <a:xfrm>
            <a:off x="2667000" y="357186"/>
            <a:ext cx="19050000" cy="3036097"/>
          </a:xfrm>
          <a:prstGeom prst="rect">
            <a:avLst/>
          </a:prstGeom>
        </p:spPr>
        <p:txBody>
          <a:bodyPr/>
          <a:lstStyle/>
          <a:p>
            <a:pPr/>
            <a:r>
              <a:t>Tile Coding</a:t>
            </a:r>
          </a:p>
        </p:txBody>
      </p:sp>
      <p:sp>
        <p:nvSpPr>
          <p:cNvPr id="304" name="The most practical form of coarse coding…"/>
          <p:cNvSpPr txBox="1"/>
          <p:nvPr>
            <p:ph type="body" sz="quarter" idx="1"/>
          </p:nvPr>
        </p:nvSpPr>
        <p:spPr>
          <a:xfrm>
            <a:off x="4387453" y="3643312"/>
            <a:ext cx="15609094" cy="4194177"/>
          </a:xfrm>
          <a:prstGeom prst="rect">
            <a:avLst/>
          </a:prstGeom>
        </p:spPr>
        <p:txBody>
          <a:bodyPr/>
          <a:lstStyle/>
          <a:p>
            <a:pPr/>
            <a:r>
              <a:t>The most practical form of coarse coding</a:t>
            </a:r>
          </a:p>
          <a:p>
            <a:pPr/>
            <a:r>
              <a:t>Partition state space into a uniform grid called a </a:t>
            </a:r>
            <a:r>
              <a:rPr>
                <a:solidFill>
                  <a:srgbClr val="0076BA"/>
                </a:solidFill>
                <a:latin typeface="Helvetica Neue Medium"/>
                <a:ea typeface="Helvetica Neue Medium"/>
                <a:cs typeface="Helvetica Neue Medium"/>
                <a:sym typeface="Helvetica Neue Medium"/>
              </a:rPr>
              <a:t>tiling</a:t>
            </a:r>
            <a:endParaRPr>
              <a:solidFill>
                <a:srgbClr val="0076BA"/>
              </a:solidFill>
              <a:latin typeface="Helvetica Neue Medium"/>
              <a:ea typeface="Helvetica Neue Medium"/>
              <a:cs typeface="Helvetica Neue Medium"/>
              <a:sym typeface="Helvetica Neue Medium"/>
            </a:endParaRPr>
          </a:p>
          <a:p>
            <a:pPr lvl="2"/>
            <a:r>
              <a:t>Use </a:t>
            </a:r>
            <a:r>
              <a:rPr>
                <a:solidFill>
                  <a:srgbClr val="C82506"/>
                </a:solidFill>
                <a:latin typeface="Helvetica Neue Medium"/>
                <a:ea typeface="Helvetica Neue Medium"/>
                <a:cs typeface="Helvetica Neue Medium"/>
                <a:sym typeface="Helvetica Neue Medium"/>
              </a:rPr>
              <a:t>multiple</a:t>
            </a:r>
            <a:r>
              <a:t> tilings that are </a:t>
            </a:r>
            <a:r>
              <a:rPr>
                <a:solidFill>
                  <a:srgbClr val="C82506"/>
                </a:solidFill>
                <a:latin typeface="Helvetica Neue Medium"/>
                <a:ea typeface="Helvetica Neue Medium"/>
                <a:cs typeface="Helvetica Neue Medium"/>
                <a:sym typeface="Helvetica Neue Medium"/>
              </a:rPr>
              <a:t>offset</a:t>
            </a:r>
          </a:p>
        </p:txBody>
      </p:sp>
      <p:grpSp>
        <p:nvGrpSpPr>
          <p:cNvPr id="309" name="Group"/>
          <p:cNvGrpSpPr/>
          <p:nvPr/>
        </p:nvGrpSpPr>
        <p:grpSpPr>
          <a:xfrm>
            <a:off x="5150008" y="7872568"/>
            <a:ext cx="14083986" cy="5372139"/>
            <a:chOff x="0" y="0"/>
            <a:chExt cx="14083985" cy="5372137"/>
          </a:xfrm>
        </p:grpSpPr>
        <p:pic>
          <p:nvPicPr>
            <p:cNvPr id="305" name="Image" descr="Image"/>
            <p:cNvPicPr>
              <a:picLocks noChangeAspect="1"/>
            </p:cNvPicPr>
            <p:nvPr/>
          </p:nvPicPr>
          <p:blipFill>
            <a:blip r:embed="rId2">
              <a:extLst/>
            </a:blip>
            <a:stretch>
              <a:fillRect/>
            </a:stretch>
          </p:blipFill>
          <p:spPr>
            <a:xfrm>
              <a:off x="0" y="-1"/>
              <a:ext cx="14083985" cy="5082249"/>
            </a:xfrm>
            <a:prstGeom prst="rect">
              <a:avLst/>
            </a:prstGeom>
            <a:ln w="12700" cap="flat">
              <a:noFill/>
              <a:miter lim="400000"/>
            </a:ln>
            <a:effectLst/>
          </p:spPr>
        </p:pic>
        <p:grpSp>
          <p:nvGrpSpPr>
            <p:cNvPr id="308" name="Caption"/>
            <p:cNvGrpSpPr/>
            <p:nvPr/>
          </p:nvGrpSpPr>
          <p:grpSpPr>
            <a:xfrm>
              <a:off x="0" y="5183846"/>
              <a:ext cx="14083986" cy="188292"/>
              <a:chOff x="0" y="0"/>
              <a:chExt cx="14083985" cy="188291"/>
            </a:xfrm>
          </p:grpSpPr>
          <p:sp>
            <p:nvSpPr>
              <p:cNvPr id="306" name="Rectangle"/>
              <p:cNvSpPr/>
              <p:nvPr/>
            </p:nvSpPr>
            <p:spPr>
              <a:xfrm>
                <a:off x="0" y="0"/>
                <a:ext cx="14083986"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307" name="Example of tile coding in a 2D feature space.  4 identical uniform grids, but with random offsets, are overlaid; each grid square that contains a specific point is drawn thicker."/>
              <p:cNvSpPr txBox="1"/>
              <p:nvPr/>
            </p:nvSpPr>
            <p:spPr>
              <a:xfrm>
                <a:off x="-1" y="-1"/>
                <a:ext cx="14083987"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Example of tile coding in a 2D feature space.  4 identical uniform grids, but with random offsets, are overlaid; each grid square that contains a specific point is drawn thicker.</a:t>
                </a:r>
              </a:p>
            </p:txBody>
          </p:sp>
        </p:grpSp>
      </p:grpSp>
      <p:sp>
        <p:nvSpPr>
          <p:cNvPr id="310" name="(Image: Sutton &amp; Barto, 2018)"/>
          <p:cNvSpPr txBox="1"/>
          <p:nvPr/>
        </p:nvSpPr>
        <p:spPr>
          <a:xfrm>
            <a:off x="19546763" y="12950139"/>
            <a:ext cx="4181373"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latin typeface="+mn-lt"/>
                <a:ea typeface="+mn-ea"/>
                <a:cs typeface="+mn-cs"/>
                <a:sym typeface="Helvetica Neue"/>
              </a:defRPr>
            </a:lvl1pPr>
          </a:lstStyle>
          <a:p>
            <a:pPr/>
            <a:r>
              <a:t>(Image: Sutton &amp; Barto, 2018)</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Lecture Outline"/>
          <p:cNvSpPr txBox="1"/>
          <p:nvPr>
            <p:ph type="title"/>
          </p:nvPr>
        </p:nvSpPr>
        <p:spPr>
          <a:xfrm>
            <a:off x="2667000" y="357186"/>
            <a:ext cx="19050000" cy="3036097"/>
          </a:xfrm>
          <a:prstGeom prst="rect">
            <a:avLst/>
          </a:prstGeom>
        </p:spPr>
        <p:txBody>
          <a:bodyPr/>
          <a:lstStyle/>
          <a:p>
            <a:pPr/>
            <a:r>
              <a:t>Lecture Outline</a:t>
            </a:r>
          </a:p>
        </p:txBody>
      </p:sp>
      <p:sp>
        <p:nvSpPr>
          <p:cNvPr id="141" name="Recap &amp; Logistics…"/>
          <p:cNvSpPr txBox="1"/>
          <p:nvPr>
            <p:ph type="body" idx="1"/>
          </p:nvPr>
        </p:nvSpPr>
        <p:spPr>
          <a:xfrm>
            <a:off x="2013523" y="3493945"/>
            <a:ext cx="19050002" cy="8840394"/>
          </a:xfrm>
          <a:prstGeom prst="rect">
            <a:avLst/>
          </a:prstGeom>
        </p:spPr>
        <p:txBody>
          <a:bodyPr/>
          <a:lstStyle/>
          <a:p>
            <a:pPr marL="873125" indent="-873125">
              <a:buSzPct val="100000"/>
              <a:buAutoNum type="arabicPeriod" startAt="1"/>
            </a:pPr>
            <a:r>
              <a:t>Recap &amp; Logistics</a:t>
            </a:r>
          </a:p>
          <a:p>
            <a:pPr marL="873125" indent="-873125">
              <a:buSzPct val="100000"/>
              <a:buAutoNum type="arabicPeriod" startAt="1"/>
            </a:pPr>
            <a:r>
              <a:t>Parameterized Value Functions</a:t>
            </a:r>
          </a:p>
          <a:p>
            <a:pPr marL="873125" indent="-873125">
              <a:buSzPct val="100000"/>
              <a:buAutoNum type="arabicPeriod" startAt="1"/>
            </a:pPr>
            <a:r>
              <a:t>Gradient Descent</a:t>
            </a:r>
          </a:p>
          <a:p>
            <a:pPr marL="873125" indent="-873125">
              <a:buSzPct val="100000"/>
              <a:buAutoNum type="arabicPeriod" startAt="1"/>
            </a:pPr>
            <a:r>
              <a:t>Approximation Schemes</a:t>
            </a:r>
          </a:p>
          <a:p>
            <a:pPr marL="873125" indent="-873125">
              <a:buSzPct val="100000"/>
              <a:buAutoNum type="arabicPeriod" startAt="1"/>
            </a:pPr>
            <a:r>
              <a:t>Parameterized Policies</a:t>
            </a:r>
          </a:p>
          <a:p>
            <a:pPr marL="873125" indent="-873125">
              <a:buSzPct val="100000"/>
              <a:buAutoNum type="arabicPeriod" startAt="1"/>
            </a:pPr>
            <a:r>
              <a:t>Policy Gradient Theorem</a:t>
            </a:r>
          </a:p>
          <a:p>
            <a:pPr marL="873125" indent="-873125">
              <a:buSzPct val="100000"/>
              <a:buAutoNum type="arabicPeriod" startAt="1"/>
            </a:pPr>
            <a:r>
              <a:t>REINFORCE algorithm</a:t>
            </a:r>
          </a:p>
        </p:txBody>
      </p:sp>
      <p:sp>
        <p:nvSpPr>
          <p:cNvPr id="142" name="After this lecture, you should be able to:…"/>
          <p:cNvSpPr txBox="1"/>
          <p:nvPr/>
        </p:nvSpPr>
        <p:spPr>
          <a:xfrm>
            <a:off x="11447204" y="3211449"/>
            <a:ext cx="13241766" cy="8404516"/>
          </a:xfrm>
          <a:prstGeom prst="rect">
            <a:avLst/>
          </a:prstGeom>
          <a:ln w="12700">
            <a:miter lim="400000"/>
          </a:ln>
          <a:extLst>
            <a:ext uri="{C572A759-6A51-4108-AA02-DFA0A04FC94B}">
              <ma14:wrappingTextBoxFlag xmlns:ma14="http://schemas.microsoft.com/office/mac/drawingml/2011/main" val="1"/>
            </a:ext>
          </a:extLst>
        </p:spPr>
        <p:txBody>
          <a:bodyPr lIns="71436" tIns="71436" rIns="71436" bIns="71436" anchor="ctr">
            <a:normAutofit fontScale="100000" lnSpcReduction="0"/>
          </a:bodyPr>
          <a:lstStyle/>
          <a:p>
            <a:pPr algn="l">
              <a:spcBef>
                <a:spcPts val="2400"/>
              </a:spcBef>
              <a:defRPr i="1" sz="3800">
                <a:solidFill>
                  <a:srgbClr val="000000"/>
                </a:solidFill>
                <a:latin typeface="+mn-lt"/>
                <a:ea typeface="+mn-ea"/>
                <a:cs typeface="+mn-cs"/>
                <a:sym typeface="Helvetica Neue"/>
              </a:defRPr>
            </a:pPr>
            <a:r>
              <a:t>After this lecture, you should be able to:</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explain why function approximation is useful</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define tile coding</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explain the difference between action-value and policy gradient methods for control</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state the Policy Gradient Theorem and explain why it is important</a:t>
            </a:r>
          </a:p>
          <a:p>
            <a:pPr marL="611187" indent="-611187" algn="l">
              <a:spcBef>
                <a:spcPts val="1000"/>
              </a:spcBef>
              <a:buSzPct val="75000"/>
              <a:buChar char="•"/>
              <a:defRPr sz="3800">
                <a:solidFill>
                  <a:srgbClr val="000000"/>
                </a:solidFill>
                <a:latin typeface="Helvetica Neue Light"/>
                <a:ea typeface="Helvetica Neue Light"/>
                <a:cs typeface="Helvetica Neue Light"/>
                <a:sym typeface="Helvetica Neue Light"/>
              </a:defRPr>
            </a:pPr>
            <a:r>
              <a:t>trace an execution of the REINFORCE algorithm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4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2"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Approaches to Control"/>
          <p:cNvSpPr txBox="1"/>
          <p:nvPr>
            <p:ph type="title"/>
          </p:nvPr>
        </p:nvSpPr>
        <p:spPr>
          <a:xfrm>
            <a:off x="2667000" y="357186"/>
            <a:ext cx="19050000" cy="3036097"/>
          </a:xfrm>
          <a:prstGeom prst="rect">
            <a:avLst/>
          </a:prstGeom>
        </p:spPr>
        <p:txBody>
          <a:bodyPr/>
          <a:lstStyle/>
          <a:p>
            <a:pPr/>
            <a:r>
              <a:t>Approaches to Control</a:t>
            </a:r>
          </a:p>
        </p:txBody>
      </p:sp>
      <p:sp>
        <p:nvSpPr>
          <p:cNvPr id="313" name="Action-value methods (all previous approaches)…"/>
          <p:cNvSpPr txBox="1"/>
          <p:nvPr>
            <p:ph type="body" idx="1"/>
          </p:nvPr>
        </p:nvSpPr>
        <p:spPr>
          <a:xfrm>
            <a:off x="2667000" y="3643312"/>
            <a:ext cx="19050000" cy="8840393"/>
          </a:xfrm>
          <a:prstGeom prst="rect">
            <a:avLst/>
          </a:prstGeom>
        </p:spPr>
        <p:txBody>
          <a:bodyPr/>
          <a:lstStyle/>
          <a:p>
            <a:pPr marL="761539" indent="-761539" defTabSz="716538">
              <a:spcBef>
                <a:spcPts val="3100"/>
              </a:spcBef>
              <a:buSzPct val="100000"/>
              <a:buAutoNum type="arabicPeriod" startAt="1"/>
              <a:defRPr b="1" sz="3822">
                <a:latin typeface="+mn-lt"/>
                <a:ea typeface="+mn-ea"/>
                <a:cs typeface="+mn-cs"/>
                <a:sym typeface="Helvetica Neue"/>
              </a:defRPr>
            </a:pPr>
            <a:r>
              <a:t>Action-value methods</a:t>
            </a:r>
            <a:r>
              <a:rPr b="0">
                <a:latin typeface="Helvetica Neue Light"/>
                <a:ea typeface="Helvetica Neue Light"/>
                <a:cs typeface="Helvetica Neue Light"/>
                <a:sym typeface="Helvetica Neue Light"/>
              </a:rPr>
              <a:t> (all previous approaches)</a:t>
            </a:r>
          </a:p>
          <a:p>
            <a:pPr lvl="2" marL="1308462" indent="-533076" defTabSz="716538">
              <a:spcBef>
                <a:spcPts val="2000"/>
              </a:spcBef>
              <a:defRPr sz="3822"/>
            </a:pPr>
            <a:r>
              <a:t>Learn the value of </a:t>
            </a:r>
            <a:r>
              <a:rPr>
                <a:solidFill>
                  <a:srgbClr val="C82506"/>
                </a:solidFill>
                <a:latin typeface="Helvetica Neue Medium"/>
                <a:ea typeface="Helvetica Neue Medium"/>
                <a:cs typeface="Helvetica Neue Medium"/>
                <a:sym typeface="Helvetica Neue Medium"/>
              </a:rPr>
              <a:t>each action</a:t>
            </a:r>
            <a:r>
              <a:t> in </a:t>
            </a:r>
            <a:r>
              <a:rPr>
                <a:solidFill>
                  <a:srgbClr val="C82506"/>
                </a:solidFill>
                <a:latin typeface="Helvetica Neue Medium"/>
                <a:ea typeface="Helvetica Neue Medium"/>
                <a:cs typeface="Helvetica Neue Medium"/>
                <a:sym typeface="Helvetica Neue Medium"/>
              </a:rPr>
              <a:t>each state</a:t>
            </a:r>
            <a:r>
              <a:t>: </a:t>
            </a:r>
            <a14:m>
              <m:oMath>
                <m:sSub>
                  <m:e>
                    <m:r>
                      <a:rPr xmlns:a="http://schemas.openxmlformats.org/drawingml/2006/main" sz="4600" i="1">
                        <a:solidFill>
                          <a:srgbClr val="000000"/>
                        </a:solidFill>
                        <a:latin typeface="Cambria Math" panose="02040503050406030204" pitchFamily="18" charset="0"/>
                      </a:rPr>
                      <m:t>q</m:t>
                    </m:r>
                  </m:e>
                  <m:sub>
                    <m:r>
                      <a:rPr xmlns:a="http://schemas.openxmlformats.org/drawingml/2006/main" sz="4600" i="1">
                        <a:solidFill>
                          <a:srgbClr val="000000"/>
                        </a:solidFill>
                        <a:latin typeface="Cambria Math" panose="02040503050406030204" pitchFamily="18" charset="0"/>
                      </a:rPr>
                      <m:t>π</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oMath>
            </a14:m>
          </a:p>
          <a:p>
            <a:pPr lvl="2" marL="1308462" indent="-533076" defTabSz="716538">
              <a:spcBef>
                <a:spcPts val="2000"/>
              </a:spcBef>
              <a:defRPr sz="3822"/>
            </a:pPr>
            <a:r>
              <a:t>Pick the </a:t>
            </a:r>
            <a:r>
              <a:rPr>
                <a:solidFill>
                  <a:srgbClr val="C82506"/>
                </a:solidFill>
                <a:latin typeface="Helvetica Neue Medium"/>
                <a:ea typeface="Helvetica Neue Medium"/>
                <a:cs typeface="Helvetica Neue Medium"/>
                <a:sym typeface="Helvetica Neue Medium"/>
              </a:rPr>
              <a:t>max-value action</a:t>
            </a:r>
            <a:r>
              <a:t> (usually): </a:t>
            </a:r>
            <a14:m>
              <m:oMath>
                <m:r>
                  <m:rPr>
                    <m:sty m:val="p"/>
                  </m:rPr>
                  <a:rPr xmlns:a="http://schemas.openxmlformats.org/drawingml/2006/main" sz="4600" i="1">
                    <a:solidFill>
                      <a:srgbClr val="000000"/>
                    </a:solidFill>
                    <a:latin typeface="Cambria Math" panose="02040503050406030204" pitchFamily="18" charset="0"/>
                  </a:rPr>
                  <m:t>a</m:t>
                </m:r>
                <m:r>
                  <m:rPr>
                    <m:sty m:val="p"/>
                  </m:rPr>
                  <a:rPr xmlns:a="http://schemas.openxmlformats.org/drawingml/2006/main" sz="4600" i="1">
                    <a:solidFill>
                      <a:srgbClr val="000000"/>
                    </a:solidFill>
                    <a:latin typeface="Cambria Math" panose="02040503050406030204" pitchFamily="18" charset="0"/>
                  </a:rPr>
                  <m:t>r</m:t>
                </m:r>
                <m:r>
                  <m:rPr>
                    <m:sty m:val="p"/>
                  </m:rPr>
                  <a:rPr xmlns:a="http://schemas.openxmlformats.org/drawingml/2006/main" sz="4600" i="1">
                    <a:solidFill>
                      <a:srgbClr val="000000"/>
                    </a:solidFill>
                    <a:latin typeface="Cambria Math" panose="02040503050406030204" pitchFamily="18" charset="0"/>
                  </a:rPr>
                  <m:t>g</m:t>
                </m:r>
                <m:limLow>
                  <m:e>
                    <m:r>
                      <a:rPr xmlns:a="http://schemas.openxmlformats.org/drawingml/2006/main" sz="4600" i="1">
                        <a:solidFill>
                          <a:srgbClr val="000000"/>
                        </a:solidFill>
                        <a:latin typeface="Cambria Math" panose="02040503050406030204" pitchFamily="18" charset="0"/>
                      </a:rPr>
                      <m:t>m</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x</m:t>
                    </m:r>
                  </m:e>
                  <m:lim>
                    <m:r>
                      <a:rPr xmlns:a="http://schemas.openxmlformats.org/drawingml/2006/main" sz="4600" i="1">
                        <a:solidFill>
                          <a:srgbClr val="000000"/>
                        </a:solidFill>
                        <a:latin typeface="Cambria Math" panose="02040503050406030204" pitchFamily="18" charset="0"/>
                      </a:rPr>
                      <m:t>a</m:t>
                    </m:r>
                  </m:lim>
                </m:limLow>
                <m:sSub>
                  <m:e>
                    <m:r>
                      <a:rPr xmlns:a="http://schemas.openxmlformats.org/drawingml/2006/main" sz="4600" i="1">
                        <a:solidFill>
                          <a:srgbClr val="000000"/>
                        </a:solidFill>
                        <a:latin typeface="Cambria Math" panose="02040503050406030204" pitchFamily="18" charset="0"/>
                      </a:rPr>
                      <m:t>q</m:t>
                    </m:r>
                  </m:e>
                  <m:sub>
                    <m:r>
                      <a:rPr xmlns:a="http://schemas.openxmlformats.org/drawingml/2006/main" sz="4600" i="1">
                        <a:solidFill>
                          <a:srgbClr val="000000"/>
                        </a:solidFill>
                        <a:latin typeface="Cambria Math" panose="02040503050406030204" pitchFamily="18" charset="0"/>
                      </a:rPr>
                      <m:t>π</m:t>
                    </m:r>
                  </m:sub>
                </m:sSub>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oMath>
            </a14:m>
          </a:p>
          <a:p>
            <a:pPr marL="761539" indent="-761539" defTabSz="716538">
              <a:spcBef>
                <a:spcPts val="1100"/>
              </a:spcBef>
              <a:buSzPct val="100000"/>
              <a:buAutoNum type="arabicPeriod" startAt="1"/>
              <a:defRPr b="1" sz="3822">
                <a:latin typeface="+mn-lt"/>
                <a:ea typeface="+mn-ea"/>
                <a:cs typeface="+mn-cs"/>
                <a:sym typeface="Helvetica Neue"/>
              </a:defRPr>
            </a:pPr>
            <a:r>
              <a:t>Function approximation</a:t>
            </a:r>
            <a:r>
              <a:rPr b="0">
                <a:latin typeface="Helvetica Neue Light"/>
                <a:ea typeface="Helvetica Neue Light"/>
                <a:cs typeface="Helvetica Neue Light"/>
                <a:sym typeface="Helvetica Neue Light"/>
              </a:rPr>
              <a:t> (just now)</a:t>
            </a:r>
          </a:p>
          <a:p>
            <a:pPr lvl="2" marL="1308462" indent="-533076" defTabSz="716538">
              <a:spcBef>
                <a:spcPts val="2000"/>
              </a:spcBef>
              <a:defRPr sz="3822">
                <a:solidFill>
                  <a:srgbClr val="0076BA"/>
                </a:solidFill>
                <a:latin typeface="Helvetica Neue Medium"/>
                <a:ea typeface="Helvetica Neue Medium"/>
                <a:cs typeface="Helvetica Neue Medium"/>
                <a:sym typeface="Helvetica Neue Medium"/>
              </a:defRPr>
            </a:pPr>
            <a:r>
              <a:t>Prediction:</a:t>
            </a:r>
            <a:r>
              <a:rPr>
                <a:solidFill>
                  <a:srgbClr val="000000"/>
                </a:solidFill>
                <a:latin typeface="Helvetica Neue Light"/>
                <a:ea typeface="Helvetica Neue Light"/>
                <a:cs typeface="Helvetica Neue Light"/>
                <a:sym typeface="Helvetica Neue Light"/>
              </a:rPr>
              <a:t> Learn the </a:t>
            </a:r>
            <a:r>
              <a:rPr>
                <a:solidFill>
                  <a:srgbClr val="C82506"/>
                </a:solidFill>
              </a:rPr>
              <a:t>parameters</a:t>
            </a:r>
            <a:r>
              <a:rPr>
                <a:solidFill>
                  <a:srgbClr val="000000"/>
                </a:solidFill>
                <a:latin typeface="Helvetica Neue Light"/>
                <a:ea typeface="Helvetica Neue Light"/>
                <a:cs typeface="Helvetica Neue Light"/>
                <a:sym typeface="Helvetica Neue Light"/>
              </a:rPr>
              <a:t> </a:t>
            </a:r>
            <a14:m>
              <m:oMath>
                <m:r>
                  <m:rPr>
                    <m:sty m:val="b"/>
                  </m:rPr>
                  <a:rPr xmlns:a="http://schemas.openxmlformats.org/drawingml/2006/main" sz="4600" i="1">
                    <a:solidFill>
                      <a:srgbClr val="000000"/>
                    </a:solidFill>
                    <a:latin typeface="Cambria Math" panose="02040503050406030204" pitchFamily="18" charset="0"/>
                  </a:rPr>
                  <m:t>w</m:t>
                </m:r>
              </m:oMath>
            </a14:m>
            <a:r>
              <a:rPr>
                <a:solidFill>
                  <a:srgbClr val="000000"/>
                </a:solidFill>
                <a:latin typeface="Helvetica Neue Light"/>
                <a:ea typeface="Helvetica Neue Light"/>
                <a:cs typeface="Helvetica Neue Light"/>
                <a:sym typeface="Helvetica Neue Light"/>
              </a:rPr>
              <a:t> of state-value function </a:t>
            </a:r>
            <a14:m>
              <m:oMath>
                <m:limUpp>
                  <m:e>
                    <m:r>
                      <a:rPr xmlns:a="http://schemas.openxmlformats.org/drawingml/2006/main" sz="4600" i="1">
                        <a:solidFill>
                          <a:srgbClr val="000000"/>
                        </a:solidFill>
                        <a:latin typeface="Cambria Math" panose="02040503050406030204" pitchFamily="18" charset="0"/>
                      </a:rPr>
                      <m:t>v</m:t>
                    </m:r>
                  </m:e>
                  <m:lim>
                    <m:r>
                      <a:rPr xmlns:a="http://schemas.openxmlformats.org/drawingml/2006/main" sz="4600" i="1">
                        <a:solidFill>
                          <a:srgbClr val="000000"/>
                        </a:solidFill>
                        <a:latin typeface="Cambria Math" panose="02040503050406030204" pitchFamily="18" charset="0"/>
                      </a:rPr>
                      <m:t>̂</m:t>
                    </m:r>
                  </m:lim>
                </m:limUpp>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r>
                  <m:rPr>
                    <m:sty m:val="b"/>
                  </m:rPr>
                  <a:rPr xmlns:a="http://schemas.openxmlformats.org/drawingml/2006/main" sz="4600" i="1">
                    <a:solidFill>
                      <a:srgbClr val="000000"/>
                    </a:solidFill>
                    <a:latin typeface="Cambria Math" panose="02040503050406030204" pitchFamily="18" charset="0"/>
                  </a:rPr>
                  <m:t>w</m:t>
                </m:r>
                <m:r>
                  <a:rPr xmlns:a="http://schemas.openxmlformats.org/drawingml/2006/main" sz="4600" i="1">
                    <a:solidFill>
                      <a:srgbClr val="000000"/>
                    </a:solidFill>
                    <a:latin typeface="Cambria Math" panose="02040503050406030204" pitchFamily="18" charset="0"/>
                  </a:rPr>
                  <m:t>)</m:t>
                </m:r>
              </m:oMath>
            </a14:m>
            <a:endParaRPr i="1">
              <a:latin typeface="+mn-lt"/>
              <a:ea typeface="+mn-ea"/>
              <a:cs typeface="+mn-cs"/>
              <a:sym typeface="Helvetica Neue"/>
            </a:endParaRPr>
          </a:p>
          <a:p>
            <a:pPr lvl="2" marL="1308462" indent="-533076" defTabSz="716538">
              <a:spcBef>
                <a:spcPts val="2000"/>
              </a:spcBef>
              <a:defRPr sz="3822">
                <a:solidFill>
                  <a:srgbClr val="0076BA"/>
                </a:solidFill>
                <a:latin typeface="Helvetica Neue Medium"/>
                <a:ea typeface="Helvetica Neue Medium"/>
                <a:cs typeface="Helvetica Neue Medium"/>
                <a:sym typeface="Helvetica Neue Medium"/>
              </a:defRPr>
            </a:pPr>
            <a:r>
              <a:t>Control:</a:t>
            </a:r>
            <a:r>
              <a:rPr>
                <a:solidFill>
                  <a:srgbClr val="000000"/>
                </a:solidFill>
                <a:latin typeface="Helvetica Neue Light"/>
                <a:ea typeface="Helvetica Neue Light"/>
                <a:cs typeface="Helvetica Neue Light"/>
                <a:sym typeface="Helvetica Neue Light"/>
              </a:rPr>
              <a:t> Learn the </a:t>
            </a:r>
            <a:r>
              <a:rPr>
                <a:solidFill>
                  <a:srgbClr val="C82506"/>
                </a:solidFill>
              </a:rPr>
              <a:t>parameters</a:t>
            </a:r>
            <a:r>
              <a:rPr>
                <a:solidFill>
                  <a:srgbClr val="000000"/>
                </a:solidFill>
                <a:latin typeface="Helvetica Neue Light"/>
                <a:ea typeface="Helvetica Neue Light"/>
                <a:cs typeface="Helvetica Neue Light"/>
                <a:sym typeface="Helvetica Neue Light"/>
              </a:rPr>
              <a:t> </a:t>
            </a:r>
            <a14:m>
              <m:oMath>
                <m:r>
                  <m:rPr>
                    <m:sty m:val="b"/>
                  </m:rPr>
                  <a:rPr xmlns:a="http://schemas.openxmlformats.org/drawingml/2006/main" sz="4600" i="1">
                    <a:solidFill>
                      <a:srgbClr val="000000"/>
                    </a:solidFill>
                    <a:latin typeface="Cambria Math" panose="02040503050406030204" pitchFamily="18" charset="0"/>
                  </a:rPr>
                  <m:t>w</m:t>
                </m:r>
              </m:oMath>
            </a14:m>
            <a:r>
              <a:rPr>
                <a:solidFill>
                  <a:srgbClr val="000000"/>
                </a:solidFill>
                <a:latin typeface="Helvetica Neue Light"/>
                <a:ea typeface="Helvetica Neue Light"/>
                <a:cs typeface="Helvetica Neue Light"/>
                <a:sym typeface="Helvetica Neue Light"/>
              </a:rPr>
              <a:t> of action-value function </a:t>
            </a:r>
            <a14:m>
              <m:oMath>
                <m:limUpp>
                  <m:e>
                    <m:r>
                      <a:rPr xmlns:a="http://schemas.openxmlformats.org/drawingml/2006/main" sz="4600" i="1">
                        <a:solidFill>
                          <a:srgbClr val="000000"/>
                        </a:solidFill>
                        <a:latin typeface="Cambria Math" panose="02040503050406030204" pitchFamily="18" charset="0"/>
                      </a:rPr>
                      <m:t>q</m:t>
                    </m:r>
                  </m:e>
                  <m:lim>
                    <m:r>
                      <a:rPr xmlns:a="http://schemas.openxmlformats.org/drawingml/2006/main" sz="4600" i="1">
                        <a:solidFill>
                          <a:srgbClr val="000000"/>
                        </a:solidFill>
                        <a:latin typeface="Cambria Math" panose="02040503050406030204" pitchFamily="18" charset="0"/>
                      </a:rPr>
                      <m:t>̂</m:t>
                    </m:r>
                  </m:lim>
                </m:limUpp>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r>
                  <m:rPr>
                    <m:sty m:val="b"/>
                  </m:rPr>
                  <a:rPr xmlns:a="http://schemas.openxmlformats.org/drawingml/2006/main" sz="4600" i="1">
                    <a:solidFill>
                      <a:srgbClr val="000000"/>
                    </a:solidFill>
                    <a:latin typeface="Cambria Math" panose="02040503050406030204" pitchFamily="18" charset="0"/>
                  </a:rPr>
                  <m:t>w</m:t>
                </m:r>
                <m:r>
                  <a:rPr xmlns:a="http://schemas.openxmlformats.org/drawingml/2006/main" sz="4600" i="1">
                    <a:solidFill>
                      <a:srgbClr val="000000"/>
                    </a:solidFill>
                    <a:latin typeface="Cambria Math" panose="02040503050406030204" pitchFamily="18" charset="0"/>
                  </a:rPr>
                  <m:t>)</m:t>
                </m:r>
              </m:oMath>
            </a14:m>
          </a:p>
          <a:p>
            <a:pPr marL="761539" indent="-761539" defTabSz="716538">
              <a:spcBef>
                <a:spcPts val="3100"/>
              </a:spcBef>
              <a:buSzPct val="100000"/>
              <a:buAutoNum type="arabicPeriod" startAt="1"/>
              <a:defRPr b="1" sz="3822">
                <a:latin typeface="+mn-lt"/>
                <a:ea typeface="+mn-ea"/>
                <a:cs typeface="+mn-cs"/>
                <a:sym typeface="Helvetica Neue"/>
              </a:defRPr>
            </a:pPr>
            <a:r>
              <a:t>Policy-gradient methods</a:t>
            </a:r>
            <a:r>
              <a:rPr b="0">
                <a:latin typeface="Helvetica Neue Light"/>
                <a:ea typeface="Helvetica Neue Light"/>
                <a:cs typeface="Helvetica Neue Light"/>
                <a:sym typeface="Helvetica Neue Light"/>
              </a:rPr>
              <a:t> (rest of today)</a:t>
            </a:r>
          </a:p>
          <a:p>
            <a:pPr lvl="2" marL="1308462" indent="-533076" defTabSz="716538">
              <a:spcBef>
                <a:spcPts val="2000"/>
              </a:spcBef>
              <a:defRPr sz="3822"/>
            </a:pPr>
            <a:r>
              <a:t>Learn the </a:t>
            </a:r>
            <a:r>
              <a:rPr>
                <a:solidFill>
                  <a:srgbClr val="C82506"/>
                </a:solidFill>
                <a:latin typeface="Helvetica Neue Medium"/>
                <a:ea typeface="Helvetica Neue Medium"/>
                <a:cs typeface="Helvetica Neue Medium"/>
                <a:sym typeface="Helvetica Neue Medium"/>
              </a:rPr>
              <a:t>parameters</a:t>
            </a:r>
            <a:r>
              <a:t> </a:t>
            </a:r>
            <a14:m>
              <m:oMath>
                <m:r>
                  <a:rPr xmlns:a="http://schemas.openxmlformats.org/drawingml/2006/main" sz="4600" i="1">
                    <a:solidFill>
                      <a:srgbClr val="000000"/>
                    </a:solidFill>
                    <a:latin typeface="Cambria Math" panose="02040503050406030204" pitchFamily="18" charset="0"/>
                  </a:rPr>
                  <m:t>θ</m:t>
                </m:r>
              </m:oMath>
            </a14:m>
            <a:r>
              <a:t> of a </a:t>
            </a:r>
            <a:r>
              <a:rPr>
                <a:solidFill>
                  <a:srgbClr val="C82506"/>
                </a:solidFill>
                <a:latin typeface="Helvetica Neue Medium"/>
                <a:ea typeface="Helvetica Neue Medium"/>
                <a:cs typeface="Helvetica Neue Medium"/>
                <a:sym typeface="Helvetica Neue Medium"/>
              </a:rPr>
              <a:t>policy</a:t>
            </a:r>
            <a:r>
              <a:t> </a:t>
            </a:r>
            <a14:m>
              <m:oMath>
                <m:r>
                  <a:rPr xmlns:a="http://schemas.openxmlformats.org/drawingml/2006/main" sz="4600" i="1">
                    <a:solidFill>
                      <a:srgbClr val="000000"/>
                    </a:solidFill>
                    <a:latin typeface="Cambria Math" panose="02040503050406030204" pitchFamily="18" charset="0"/>
                  </a:rPr>
                  <m:t>π</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a</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s</m:t>
                </m:r>
                <m:r>
                  <a:rPr xmlns:a="http://schemas.openxmlformats.org/drawingml/2006/main" sz="4600" i="1">
                    <a:solidFill>
                      <a:srgbClr val="000000"/>
                    </a:solidFill>
                    <a:latin typeface="Cambria Math" panose="02040503050406030204" pitchFamily="18" charset="0"/>
                  </a:rPr>
                  <m:t>,</m:t>
                </m:r>
                <m:r>
                  <a:rPr xmlns:a="http://schemas.openxmlformats.org/drawingml/2006/main" sz="4600" i="1">
                    <a:solidFill>
                      <a:srgbClr val="000000"/>
                    </a:solidFill>
                    <a:latin typeface="Cambria Math" panose="02040503050406030204" pitchFamily="18" charset="0"/>
                  </a:rPr>
                  <m:t>θ</m:t>
                </m:r>
                <m:r>
                  <a:rPr xmlns:a="http://schemas.openxmlformats.org/drawingml/2006/main" sz="4600" i="1">
                    <a:solidFill>
                      <a:srgbClr val="000000"/>
                    </a:solidFill>
                    <a:latin typeface="Cambria Math" panose="02040503050406030204" pitchFamily="18" charset="0"/>
                  </a:rPr>
                  <m:t>)</m:t>
                </m:r>
              </m:oMath>
            </a14:m>
          </a:p>
          <a:p>
            <a:pPr lvl="2" marL="1308462" indent="-533076" defTabSz="716538">
              <a:spcBef>
                <a:spcPts val="2000"/>
              </a:spcBef>
              <a:defRPr sz="3822"/>
            </a:pPr>
            <a:r>
              <a:t>Update by </a:t>
            </a:r>
            <a:r>
              <a:rPr>
                <a:solidFill>
                  <a:srgbClr val="0076BA"/>
                </a:solidFill>
                <a:latin typeface="Helvetica Neue Medium"/>
                <a:ea typeface="Helvetica Neue Medium"/>
                <a:cs typeface="Helvetica Neue Medium"/>
                <a:sym typeface="Helvetica Neue Medium"/>
              </a:rPr>
              <a:t>gradient ascent</a:t>
            </a:r>
            <a:r>
              <a:t> in performance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13">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13">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13">
                                            <p:txEl>
                                              <p:pRg st="1" end="1"/>
                                            </p:txEl>
                                          </p:spTgt>
                                        </p:tgtEl>
                                        <p:attrNameLst>
                                          <p:attrName>style.visibility</p:attrName>
                                        </p:attrNameLst>
                                      </p:cBhvr>
                                      <p:to>
                                        <p:strVal val="visible"/>
                                      </p:to>
                                    </p:set>
                                  </p:childTnLst>
                                </p:cTn>
                              </p:par>
                            </p:childTnLst>
                          </p:cTn>
                        </p:par>
                        <p:par>
                          <p:cTn id="12" fill="hold">
                            <p:stCondLst>
                              <p:cond delay="0"/>
                            </p:stCondLst>
                            <p:childTnLst>
                              <p:par>
                                <p:cTn id="13" presetClass="entr" nodeType="afterEffect" presetSubtype="0" presetID="1" grpId="1" fill="hold">
                                  <p:stCondLst>
                                    <p:cond delay="0"/>
                                  </p:stCondLst>
                                  <p:iterate type="el" backwards="0">
                                    <p:tmAbs val="0"/>
                                  </p:iterate>
                                  <p:childTnLst>
                                    <p:set>
                                      <p:cBhvr>
                                        <p:cTn id="14" fill="hold"/>
                                        <p:tgtEl>
                                          <p:spTgt spid="313">
                                            <p:txEl>
                                              <p:pRg st="2" end="2"/>
                                            </p:txEl>
                                          </p:spTgt>
                                        </p:tgtEl>
                                        <p:attrNameLst>
                                          <p:attrName>style.visibility</p:attrName>
                                        </p:attrNameLst>
                                      </p:cBhvr>
                                      <p:to>
                                        <p:strVal val="visible"/>
                                      </p:to>
                                    </p:set>
                                  </p:childTnLst>
                                </p:cTn>
                              </p:par>
                            </p:childTnLst>
                          </p:cTn>
                        </p:par>
                        <p:par>
                          <p:cTn id="15" fill="hold">
                            <p:stCondLst>
                              <p:cond delay="0"/>
                            </p:stCondLst>
                            <p:childTnLst>
                              <p:par>
                                <p:cTn id="16" presetClass="entr" nodeType="afterEffect" presetSubtype="0" presetID="1" grpId="1" fill="hold">
                                  <p:stCondLst>
                                    <p:cond delay="0"/>
                                  </p:stCondLst>
                                  <p:iterate type="el" backwards="0">
                                    <p:tmAbs val="0"/>
                                  </p:iterate>
                                  <p:childTnLst>
                                    <p:set>
                                      <p:cBhvr>
                                        <p:cTn id="17" fill="hold"/>
                                        <p:tgtEl>
                                          <p:spTgt spid="313">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0" presetID="1" grpId="1" fill="hold">
                                  <p:stCondLst>
                                    <p:cond delay="0"/>
                                  </p:stCondLst>
                                  <p:iterate type="el" backwards="0">
                                    <p:tmAbs val="0"/>
                                  </p:iterate>
                                  <p:childTnLst>
                                    <p:set>
                                      <p:cBhvr>
                                        <p:cTn id="21" fill="hold"/>
                                        <p:tgtEl>
                                          <p:spTgt spid="313">
                                            <p:txEl>
                                              <p:pRg st="4" end="4"/>
                                            </p:txEl>
                                          </p:spTgt>
                                        </p:tgtEl>
                                        <p:attrNameLst>
                                          <p:attrName>style.visibility</p:attrName>
                                        </p:attrNameLst>
                                      </p:cBhvr>
                                      <p:to>
                                        <p:strVal val="visible"/>
                                      </p:to>
                                    </p:set>
                                  </p:childTnLst>
                                </p:cTn>
                              </p:par>
                            </p:childTnLst>
                          </p:cTn>
                        </p:par>
                        <p:par>
                          <p:cTn id="22" fill="hold">
                            <p:stCondLst>
                              <p:cond delay="0"/>
                            </p:stCondLst>
                            <p:childTnLst>
                              <p:par>
                                <p:cTn id="23" presetClass="entr" nodeType="afterEffect" presetSubtype="0" presetID="1" grpId="1" fill="hold">
                                  <p:stCondLst>
                                    <p:cond delay="0"/>
                                  </p:stCondLst>
                                  <p:iterate type="el" backwards="0">
                                    <p:tmAbs val="0"/>
                                  </p:iterate>
                                  <p:childTnLst>
                                    <p:set>
                                      <p:cBhvr>
                                        <p:cTn id="24" fill="hold"/>
                                        <p:tgtEl>
                                          <p:spTgt spid="313">
                                            <p:txEl>
                                              <p:pRg st="5" end="5"/>
                                            </p:txEl>
                                          </p:spTgt>
                                        </p:tgtEl>
                                        <p:attrNameLst>
                                          <p:attrName>style.visibility</p:attrName>
                                        </p:attrNameLst>
                                      </p:cBhvr>
                                      <p:to>
                                        <p:strVal val="visible"/>
                                      </p:to>
                                    </p:set>
                                  </p:childTnLst>
                                </p:cTn>
                              </p:par>
                            </p:childTnLst>
                          </p:cTn>
                        </p:par>
                        <p:par>
                          <p:cTn id="25" fill="hold">
                            <p:stCondLst>
                              <p:cond delay="0"/>
                            </p:stCondLst>
                            <p:childTnLst>
                              <p:par>
                                <p:cTn id="26" presetClass="entr" nodeType="afterEffect" presetSubtype="0" presetID="1" grpId="1" fill="hold">
                                  <p:stCondLst>
                                    <p:cond delay="0"/>
                                  </p:stCondLst>
                                  <p:iterate type="el" backwards="0">
                                    <p:tmAbs val="0"/>
                                  </p:iterate>
                                  <p:childTnLst>
                                    <p:set>
                                      <p:cBhvr>
                                        <p:cTn id="27" fill="hold"/>
                                        <p:tgtEl>
                                          <p:spTgt spid="313">
                                            <p:txEl>
                                              <p:pRg st="6" end="6"/>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1" fill="hold">
                                  <p:stCondLst>
                                    <p:cond delay="0"/>
                                  </p:stCondLst>
                                  <p:iterate type="el" backwards="0">
                                    <p:tmAbs val="0"/>
                                  </p:iterate>
                                  <p:childTnLst>
                                    <p:set>
                                      <p:cBhvr>
                                        <p:cTn id="31" fill="hold"/>
                                        <p:tgtEl>
                                          <p:spTgt spid="313">
                                            <p:txEl>
                                              <p:pRg st="7" end="7"/>
                                            </p:txEl>
                                          </p:spTgt>
                                        </p:tgtEl>
                                        <p:attrNameLst>
                                          <p:attrName>style.visibility</p:attrName>
                                        </p:attrNameLst>
                                      </p:cBhvr>
                                      <p:to>
                                        <p:strVal val="visible"/>
                                      </p:to>
                                    </p:set>
                                  </p:childTnLst>
                                </p:cTn>
                              </p:par>
                            </p:childTnLst>
                          </p:cTn>
                        </p:par>
                        <p:par>
                          <p:cTn id="32" fill="hold">
                            <p:stCondLst>
                              <p:cond delay="0"/>
                            </p:stCondLst>
                            <p:childTnLst>
                              <p:par>
                                <p:cTn id="33" presetClass="entr" nodeType="afterEffect" presetSubtype="0" presetID="1" grpId="1" fill="hold">
                                  <p:stCondLst>
                                    <p:cond delay="0"/>
                                  </p:stCondLst>
                                  <p:iterate type="el" backwards="0">
                                    <p:tmAbs val="0"/>
                                  </p:iterate>
                                  <p:childTnLst>
                                    <p:set>
                                      <p:cBhvr>
                                        <p:cTn id="34" fill="hold"/>
                                        <p:tgtEl>
                                          <p:spTgt spid="313">
                                            <p:txEl>
                                              <p:pRg st="8" end="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3"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5" name="Parameterized Policies"/>
          <p:cNvSpPr txBox="1"/>
          <p:nvPr>
            <p:ph type="title"/>
          </p:nvPr>
        </p:nvSpPr>
        <p:spPr>
          <a:xfrm>
            <a:off x="2667000" y="357186"/>
            <a:ext cx="19050000" cy="3036097"/>
          </a:xfrm>
          <a:prstGeom prst="rect">
            <a:avLst/>
          </a:prstGeom>
        </p:spPr>
        <p:txBody>
          <a:bodyPr/>
          <a:lstStyle/>
          <a:p>
            <a:pPr/>
            <a:r>
              <a:t>Parameterized Policies</a:t>
            </a:r>
          </a:p>
        </p:txBody>
      </p:sp>
      <p:sp>
        <p:nvSpPr>
          <p:cNvPr id="316" name="The action probabilities of a parameterized policy   are set by setting the values of a parameter vector…"/>
          <p:cNvSpPr txBox="1"/>
          <p:nvPr>
            <p:ph type="body" idx="1"/>
          </p:nvPr>
        </p:nvSpPr>
        <p:spPr>
          <a:xfrm>
            <a:off x="2667000" y="3643312"/>
            <a:ext cx="19050000" cy="8840393"/>
          </a:xfrm>
          <a:prstGeom prst="rect">
            <a:avLst/>
          </a:prstGeom>
        </p:spPr>
        <p:txBody>
          <a:bodyPr/>
          <a:lstStyle/>
          <a:p>
            <a:pPr/>
            <a:r>
              <a:t>The action probabilities of a </a:t>
            </a:r>
            <a:r>
              <a:rPr>
                <a:solidFill>
                  <a:srgbClr val="0076BA"/>
                </a:solidFill>
                <a:latin typeface="Helvetica Neue Medium"/>
                <a:ea typeface="Helvetica Neue Medium"/>
                <a:cs typeface="Helvetica Neue Medium"/>
                <a:sym typeface="Helvetica Neue Medium"/>
              </a:rPr>
              <a:t>parameterized policy </a:t>
            </a:r>
            <a14:m>
              <m:oMath>
                <m:r>
                  <a:rPr xmlns:a="http://schemas.openxmlformats.org/drawingml/2006/main" sz="5300" i="1">
                    <a:solidFill>
                      <a:srgbClr val="0075B9"/>
                    </a:solidFill>
                    <a:latin typeface="Cambria Math" panose="02040503050406030204" pitchFamily="18" charset="0"/>
                  </a:rPr>
                  <m:t>π</m:t>
                </m:r>
                <m:r>
                  <a:rPr xmlns:a="http://schemas.openxmlformats.org/drawingml/2006/main" sz="5300" i="1">
                    <a:solidFill>
                      <a:srgbClr val="0075B9"/>
                    </a:solidFill>
                    <a:latin typeface="Cambria Math" panose="02040503050406030204" pitchFamily="18" charset="0"/>
                  </a:rPr>
                  <m:t>(</m:t>
                </m:r>
                <m:r>
                  <a:rPr xmlns:a="http://schemas.openxmlformats.org/drawingml/2006/main" sz="5300" i="1">
                    <a:solidFill>
                      <a:srgbClr val="0075B9"/>
                    </a:solidFill>
                    <a:latin typeface="Cambria Math" panose="02040503050406030204" pitchFamily="18" charset="0"/>
                  </a:rPr>
                  <m:t>a</m:t>
                </m:r>
                <m:r>
                  <a:rPr xmlns:a="http://schemas.openxmlformats.org/drawingml/2006/main" sz="5300" i="1">
                    <a:solidFill>
                      <a:srgbClr val="0075B9"/>
                    </a:solidFill>
                    <a:latin typeface="Cambria Math" panose="02040503050406030204" pitchFamily="18" charset="0"/>
                  </a:rPr>
                  <m:t>∣</m:t>
                </m:r>
                <m:r>
                  <a:rPr xmlns:a="http://schemas.openxmlformats.org/drawingml/2006/main" sz="5300" i="1">
                    <a:solidFill>
                      <a:srgbClr val="0075B9"/>
                    </a:solidFill>
                    <a:latin typeface="Cambria Math" panose="02040503050406030204" pitchFamily="18" charset="0"/>
                  </a:rPr>
                  <m:t>s</m:t>
                </m:r>
                <m:r>
                  <a:rPr xmlns:a="http://schemas.openxmlformats.org/drawingml/2006/main" sz="5300" i="1">
                    <a:solidFill>
                      <a:srgbClr val="0075B9"/>
                    </a:solidFill>
                    <a:latin typeface="Cambria Math" panose="02040503050406030204" pitchFamily="18" charset="0"/>
                  </a:rPr>
                  <m:t>,</m:t>
                </m:r>
                <m:r>
                  <a:rPr xmlns:a="http://schemas.openxmlformats.org/drawingml/2006/main" sz="5300" i="1">
                    <a:solidFill>
                      <a:srgbClr val="0075B9"/>
                    </a:solidFill>
                    <a:latin typeface="Cambria Math" panose="02040503050406030204" pitchFamily="18" charset="0"/>
                  </a:rPr>
                  <m:t>θ</m:t>
                </m:r>
                <m:r>
                  <a:rPr xmlns:a="http://schemas.openxmlformats.org/drawingml/2006/main" sz="5300" i="1">
                    <a:solidFill>
                      <a:srgbClr val="0075B9"/>
                    </a:solidFill>
                    <a:latin typeface="Cambria Math" panose="02040503050406030204" pitchFamily="18" charset="0"/>
                  </a:rPr>
                  <m:t>)</m:t>
                </m:r>
              </m:oMath>
            </a14:m>
            <a:r>
              <a:rPr>
                <a:solidFill>
                  <a:srgbClr val="C82506"/>
                </a:solidFill>
                <a:latin typeface="Helvetica Neue Medium"/>
                <a:ea typeface="Helvetica Neue Medium"/>
                <a:cs typeface="Helvetica Neue Medium"/>
                <a:sym typeface="Helvetica Neue Medium"/>
              </a:rPr>
              <a:t> </a:t>
            </a:r>
            <a:r>
              <a:t>are set by setting the values of a </a:t>
            </a:r>
            <a:r>
              <a:rPr>
                <a:solidFill>
                  <a:srgbClr val="0076BA"/>
                </a:solidFill>
                <a:latin typeface="Helvetica Neue Medium"/>
                <a:ea typeface="Helvetica Neue Medium"/>
                <a:cs typeface="Helvetica Neue Medium"/>
                <a:sym typeface="Helvetica Neue Medium"/>
              </a:rPr>
              <a:t>parameter vector</a:t>
            </a:r>
            <a:r>
              <a:t> </a:t>
            </a:r>
            <a14:m>
              <m:oMath>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sSup>
                  <m:e>
                    <m:r>
                      <m:rPr>
                        <m:sty m:val="p"/>
                        <m:scr m:val="double-struck"/>
                      </m:rPr>
                      <a:rPr xmlns:a="http://schemas.openxmlformats.org/drawingml/2006/main" sz="5300" i="1">
                        <a:solidFill>
                          <a:srgbClr val="000000"/>
                        </a:solidFill>
                        <a:latin typeface="Cambria Math" panose="02040503050406030204" pitchFamily="18" charset="0"/>
                      </a:rPr>
                      <m:t>R</m:t>
                    </m:r>
                  </m:e>
                  <m:sup>
                    <m:sSup>
                      <m:e>
                        <m:r>
                          <a:rPr xmlns:a="http://schemas.openxmlformats.org/drawingml/2006/main" sz="5300" i="1">
                            <a:solidFill>
                              <a:srgbClr val="000000"/>
                            </a:solidFill>
                            <a:latin typeface="Cambria Math" panose="02040503050406030204" pitchFamily="18" charset="0"/>
                          </a:rPr>
                          <m:t>d</m:t>
                        </m:r>
                      </m:e>
                      <m:sup>
                        <m:r>
                          <a:rPr xmlns:a="http://schemas.openxmlformats.org/drawingml/2006/main" sz="5300" i="1">
                            <a:solidFill>
                              <a:srgbClr val="000000"/>
                            </a:solidFill>
                            <a:latin typeface="Cambria Math" panose="02040503050406030204" pitchFamily="18" charset="0"/>
                          </a:rPr>
                          <m:t>′</m:t>
                        </m:r>
                      </m:sup>
                    </m:sSup>
                  </m:sup>
                </m:sSup>
              </m:oMath>
            </a14:m>
            <a:endParaRPr baseline="31999"/>
          </a:p>
          <a:p>
            <a:pPr/>
            <a:r>
              <a:t>Common approach: </a:t>
            </a:r>
            <a:r>
              <a:rPr b="1">
                <a:latin typeface="+mn-lt"/>
                <a:ea typeface="+mn-ea"/>
                <a:cs typeface="+mn-cs"/>
                <a:sym typeface="Helvetica Neue"/>
              </a:rPr>
              <a:t>softmax in action preferences</a:t>
            </a:r>
            <a:endParaRPr b="1">
              <a:latin typeface="+mn-lt"/>
              <a:ea typeface="+mn-ea"/>
              <a:cs typeface="+mn-cs"/>
              <a:sym typeface="Helvetica Neue"/>
            </a:endParaRPr>
          </a:p>
          <a:p>
            <a:pPr lvl="2"/>
            <a:r>
              <a:t>Learn an </a:t>
            </a:r>
            <a:r>
              <a:rPr>
                <a:solidFill>
                  <a:srgbClr val="0076BA"/>
                </a:solidFill>
                <a:latin typeface="Helvetica Neue Medium"/>
                <a:ea typeface="Helvetica Neue Medium"/>
                <a:cs typeface="Helvetica Neue Medium"/>
                <a:sym typeface="Helvetica Neue Medium"/>
              </a:rPr>
              <a:t>action preference function</a:t>
            </a:r>
            <a:r>
              <a:t> </a:t>
            </a:r>
            <a14:m>
              <m:oMath>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lvl="2">
              <a:defRPr>
                <a:solidFill>
                  <a:srgbClr val="C82506"/>
                </a:solidFill>
                <a:latin typeface="Helvetica Neue Medium"/>
                <a:ea typeface="Helvetica Neue Medium"/>
                <a:cs typeface="Helvetica Neue Medium"/>
                <a:sym typeface="Helvetica Neue Medium"/>
              </a:defRPr>
            </a:pPr>
            <a:r>
              <a:t>Softmax</a:t>
            </a:r>
            <a:r>
              <a:rPr>
                <a:solidFill>
                  <a:srgbClr val="000000"/>
                </a:solidFill>
                <a:latin typeface="Helvetica Neue Light"/>
                <a:ea typeface="Helvetica Neue Light"/>
                <a:cs typeface="Helvetica Neue Light"/>
                <a:sym typeface="Helvetica Neue Light"/>
              </a:rPr>
              <a:t> over action preferences gives action probabilities:</a:t>
            </a:r>
            <a:endParaRPr>
              <a:solidFill>
                <a:srgbClr val="000000"/>
              </a:solidFill>
              <a:latin typeface="Helvetica Neue Light"/>
              <a:ea typeface="Helvetica Neue Light"/>
              <a:cs typeface="Helvetica Neue Light"/>
              <a:sym typeface="Helvetica Neue Light"/>
            </a:endParaRPr>
          </a:p>
          <a:p>
            <a:pPr lvl="2" marL="0" indent="0" algn="ctr">
              <a:buSzTx/>
              <a:buNone/>
              <a:defRPr sz="5300">
                <a:latin typeface="Cambria Math"/>
                <a:ea typeface="Cambria Math"/>
                <a:cs typeface="Cambria Math"/>
                <a:sym typeface="Cambria Math"/>
              </a:defRPr>
            </a:pPr>
            <a14:m>
              <m:oMath>
                <m:r>
                  <a:rPr xmlns:a="http://schemas.openxmlformats.org/drawingml/2006/main" sz="5300" i="1">
                    <a:solidFill>
                      <a:srgbClr val="000000"/>
                    </a:solidFill>
                    <a:latin typeface="Cambria Math" panose="02040503050406030204" pitchFamily="18" charset="0"/>
                  </a:rPr>
                  <m:t>π</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f>
                  <m:fPr>
                    <m:ctrlPr>
                      <a:rPr xmlns:a="http://schemas.openxmlformats.org/drawingml/2006/main" sz="5300" i="1">
                        <a:solidFill>
                          <a:srgbClr val="000000"/>
                        </a:solidFill>
                        <a:latin typeface="Cambria Math" panose="02040503050406030204" pitchFamily="18" charset="0"/>
                      </a:rPr>
                    </m:ctrlPr>
                    <m:type m:val="bar"/>
                  </m:fPr>
                  <m:num>
                    <m:sSup>
                      <m:e>
                        <m:r>
                          <a:rPr xmlns:a="http://schemas.openxmlformats.org/drawingml/2006/main" sz="5300" i="1">
                            <a:solidFill>
                              <a:srgbClr val="000000"/>
                            </a:solidFill>
                            <a:latin typeface="Cambria Math" panose="02040503050406030204" pitchFamily="18" charset="0"/>
                          </a:rPr>
                          <m:t>e</m:t>
                        </m:r>
                      </m:e>
                      <m:sup>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sup>
                    </m:sSup>
                  </m:num>
                  <m:den>
                    <m:nary>
                      <m:naryPr>
                        <m:ctrlPr>
                          <a:rPr xmlns:a="http://schemas.openxmlformats.org/drawingml/2006/main" sz="5300" i="1">
                            <a:solidFill>
                              <a:srgbClr val="000000"/>
                            </a:solidFill>
                            <a:latin typeface="Cambria Math" panose="02040503050406030204" pitchFamily="18" charset="0"/>
                          </a:rPr>
                        </m:ctrlPr>
                        <m:chr m:val="∑"/>
                        <m:limLoc m:val="subSup"/>
                        <m:grow m:val="1"/>
                        <m:subHide m:val="off"/>
                        <m:supHide m:val="on"/>
                      </m:naryPr>
                      <m:sub>
                        <m:sSup>
                          <m:e>
                            <m:r>
                              <a:rPr xmlns:a="http://schemas.openxmlformats.org/drawingml/2006/main" sz="5300" i="1">
                                <a:solidFill>
                                  <a:srgbClr val="000000"/>
                                </a:solidFill>
                                <a:latin typeface="Cambria Math" panose="02040503050406030204" pitchFamily="18" charset="0"/>
                              </a:rPr>
                              <m:t>a</m:t>
                            </m:r>
                          </m:e>
                          <m:sup>
                            <m:r>
                              <a:rPr xmlns:a="http://schemas.openxmlformats.org/drawingml/2006/main" sz="5300" i="1">
                                <a:solidFill>
                                  <a:srgbClr val="000000"/>
                                </a:solidFill>
                                <a:latin typeface="Cambria Math" panose="02040503050406030204" pitchFamily="18" charset="0"/>
                              </a:rPr>
                              <m:t>′</m:t>
                            </m:r>
                          </m:sup>
                        </m:sSup>
                      </m:sub>
                      <m:sup/>
                      <m:e>
                        <m:sSup>
                          <m:e>
                            <m:r>
                              <a:rPr xmlns:a="http://schemas.openxmlformats.org/drawingml/2006/main" sz="5300" i="1">
                                <a:solidFill>
                                  <a:srgbClr val="000000"/>
                                </a:solidFill>
                                <a:latin typeface="Cambria Math" panose="02040503050406030204" pitchFamily="18" charset="0"/>
                              </a:rPr>
                              <m:t>e</m:t>
                            </m:r>
                          </m:e>
                          <m:sup>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sSup>
                              <m:e>
                                <m:r>
                                  <a:rPr xmlns:a="http://schemas.openxmlformats.org/drawingml/2006/main" sz="5300" i="1">
                                    <a:solidFill>
                                      <a:srgbClr val="000000"/>
                                    </a:solidFill>
                                    <a:latin typeface="Cambria Math" panose="02040503050406030204" pitchFamily="18" charset="0"/>
                                  </a:rPr>
                                  <m:t>a</m:t>
                                </m:r>
                              </m:e>
                              <m:sup>
                                <m:r>
                                  <a:rPr xmlns:a="http://schemas.openxmlformats.org/drawingml/2006/main" sz="5300" i="1">
                                    <a:solidFill>
                                      <a:srgbClr val="000000"/>
                                    </a:solidFill>
                                    <a:latin typeface="Cambria Math" panose="02040503050406030204" pitchFamily="18" charset="0"/>
                                  </a:rPr>
                                  <m:t>′</m:t>
                                </m:r>
                              </m:sup>
                            </m:sSup>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sup>
                        </m:sSup>
                      </m:e>
                    </m:nary>
                  </m:den>
                </m:f>
              </m:oMath>
            </a14:m>
            <a:r>
              <a:rPr sz="4400">
                <a:latin typeface="Helvetica Neue Light"/>
                <a:ea typeface="Helvetica Neue Light"/>
                <a:cs typeface="Helvetica Neue Light"/>
                <a:sym typeface="Helvetica Neue Light"/>
              </a:rPr>
              <a:t> </a:t>
            </a:r>
            <a:endParaRPr sz="500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16">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316">
                                            <p:txEl>
                                              <p:pRg st="2" end="2"/>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316">
                                            <p:txEl>
                                              <p:pRg st="3" end="3"/>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1" fill="hold">
                                  <p:stCondLst>
                                    <p:cond delay="0"/>
                                  </p:stCondLst>
                                  <p:iterate type="el" backwards="0">
                                    <p:tmAbs val="0"/>
                                  </p:iterate>
                                  <p:childTnLst>
                                    <p:set>
                                      <p:cBhvr>
                                        <p:cTn id="15" fill="hold"/>
                                        <p:tgtEl>
                                          <p:spTgt spid="316">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6"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8" name="Action Preferences"/>
          <p:cNvSpPr txBox="1"/>
          <p:nvPr>
            <p:ph type="title"/>
          </p:nvPr>
        </p:nvSpPr>
        <p:spPr>
          <a:xfrm>
            <a:off x="2667000" y="357186"/>
            <a:ext cx="19050000" cy="3036097"/>
          </a:xfrm>
          <a:prstGeom prst="rect">
            <a:avLst/>
          </a:prstGeom>
        </p:spPr>
        <p:txBody>
          <a:bodyPr/>
          <a:lstStyle/>
          <a:p>
            <a:pPr/>
            <a:r>
              <a:t>Action Preferences</a:t>
            </a:r>
          </a:p>
        </p:txBody>
      </p:sp>
      <p:sp>
        <p:nvSpPr>
          <p:cNvPr id="319" name="Question: What functional forms can we use for action preferences?…"/>
          <p:cNvSpPr txBox="1"/>
          <p:nvPr>
            <p:ph type="body" idx="1"/>
          </p:nvPr>
        </p:nvSpPr>
        <p:spPr>
          <a:xfrm>
            <a:off x="2667000" y="3608520"/>
            <a:ext cx="15609094" cy="8840391"/>
          </a:xfrm>
          <a:prstGeom prst="rect">
            <a:avLst/>
          </a:prstGeom>
        </p:spPr>
        <p:txBody>
          <a:bodyPr/>
          <a:lstStyle/>
          <a:p>
            <a:pPr>
              <a:defRPr b="1">
                <a:latin typeface="+mn-lt"/>
                <a:ea typeface="+mn-ea"/>
                <a:cs typeface="+mn-cs"/>
                <a:sym typeface="Helvetica Neue"/>
              </a:defRPr>
            </a:pPr>
            <a:r>
              <a:t>Question:</a:t>
            </a:r>
            <a:r>
              <a:rPr b="0">
                <a:latin typeface="Helvetica Neue Light"/>
                <a:ea typeface="Helvetica Neue Light"/>
                <a:cs typeface="Helvetica Neue Light"/>
                <a:sym typeface="Helvetica Neue Light"/>
              </a:rPr>
              <a:t> What </a:t>
            </a:r>
            <a:r>
              <a:rPr b="0">
                <a:solidFill>
                  <a:srgbClr val="C82506"/>
                </a:solidFill>
                <a:latin typeface="Helvetica Neue Medium"/>
                <a:ea typeface="Helvetica Neue Medium"/>
                <a:cs typeface="Helvetica Neue Medium"/>
                <a:sym typeface="Helvetica Neue Medium"/>
              </a:rPr>
              <a:t>functional forms</a:t>
            </a:r>
            <a:r>
              <a:rPr b="0">
                <a:latin typeface="Helvetica Neue Light"/>
                <a:ea typeface="Helvetica Neue Light"/>
                <a:cs typeface="Helvetica Neue Light"/>
                <a:sym typeface="Helvetica Neue Light"/>
              </a:rPr>
              <a:t> can we use for action preferences?</a:t>
            </a:r>
            <a:endParaRPr b="0">
              <a:latin typeface="Helvetica Neue Light"/>
              <a:ea typeface="Helvetica Neue Light"/>
              <a:cs typeface="Helvetica Neue Light"/>
              <a:sym typeface="Helvetica Neue Light"/>
            </a:endParaRPr>
          </a:p>
          <a:p>
            <a:pPr/>
            <a:r>
              <a:t>Anything we could have used for </a:t>
            </a:r>
            <a14:m>
              <m:oMath>
                <m:limUpp>
                  <m:e>
                    <m:r>
                      <a:rPr xmlns:a="http://schemas.openxmlformats.org/drawingml/2006/main" sz="5300" i="1">
                        <a:solidFill>
                          <a:srgbClr val="000000"/>
                        </a:solidFill>
                        <a:latin typeface="Cambria Math" panose="02040503050406030204" pitchFamily="18" charset="0"/>
                      </a:rPr>
                      <m:t>v</m:t>
                    </m:r>
                  </m:e>
                  <m:lim>
                    <m:r>
                      <a:rPr xmlns:a="http://schemas.openxmlformats.org/drawingml/2006/main" sz="5300" i="1">
                        <a:solidFill>
                          <a:srgbClr val="000000"/>
                        </a:solidFill>
                        <a:latin typeface="Cambria Math" panose="02040503050406030204" pitchFamily="18" charset="0"/>
                      </a:rPr>
                      <m:t>̂</m:t>
                    </m:r>
                  </m:lim>
                </m:limUpp>
              </m:oMath>
            </a14:m>
            <a:r>
              <a:t>:</a:t>
            </a:r>
          </a:p>
          <a:p>
            <a:pPr lvl="2">
              <a:defRPr>
                <a:solidFill>
                  <a:srgbClr val="0076BA"/>
                </a:solidFill>
                <a:latin typeface="Helvetica Neue Medium"/>
                <a:ea typeface="Helvetica Neue Medium"/>
                <a:cs typeface="Helvetica Neue Medium"/>
                <a:sym typeface="Helvetica Neue Medium"/>
              </a:defRPr>
            </a:pPr>
            <a:r>
              <a:t>Linear approximations: </a:t>
            </a:r>
            <a:br/>
            <a14:m>
              <m:oMath>
                <m:r>
                  <a:rPr xmlns:a="http://schemas.openxmlformats.org/drawingml/2006/main" sz="5300" i="1">
                    <a:solidFill>
                      <a:srgbClr val="000000"/>
                    </a:solidFill>
                    <a:latin typeface="Cambria Math" panose="02040503050406030204" pitchFamily="18" charset="0"/>
                  </a:rPr>
                  <m:t>h</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p>
                  <m:e>
                    <m:r>
                      <a:rPr xmlns:a="http://schemas.openxmlformats.org/drawingml/2006/main" sz="5300" i="1">
                        <a:solidFill>
                          <a:srgbClr val="000000"/>
                        </a:solidFill>
                        <a:latin typeface="Cambria Math" panose="02040503050406030204" pitchFamily="18" charset="0"/>
                      </a:rPr>
                      <m:t>θ</m:t>
                    </m:r>
                  </m:e>
                  <m:sup>
                    <m:r>
                      <a:rPr xmlns:a="http://schemas.openxmlformats.org/drawingml/2006/main" sz="5300" i="1">
                        <a:solidFill>
                          <a:srgbClr val="000000"/>
                        </a:solidFill>
                        <a:latin typeface="Cambria Math" panose="02040503050406030204" pitchFamily="18" charset="0"/>
                      </a:rPr>
                      <m:t>T</m:t>
                    </m:r>
                  </m:sup>
                </m:sSup>
                <m:r>
                  <m:rPr>
                    <m:sty m:val="b"/>
                  </m:rPr>
                  <a:rPr xmlns:a="http://schemas.openxmlformats.org/drawingml/2006/main" sz="5300" i="1">
                    <a:solidFill>
                      <a:srgbClr val="000000"/>
                    </a:solidFill>
                    <a:latin typeface="Cambria Math" panose="02040503050406030204" pitchFamily="18" charset="0"/>
                  </a:rPr>
                  <m:t>x</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limUpp>
                  <m:e>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i</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lim>
                    </m:limLow>
                  </m:e>
                  <m:lim>
                    <m:r>
                      <a:rPr xmlns:a="http://schemas.openxmlformats.org/drawingml/2006/main" sz="5300" i="1">
                        <a:solidFill>
                          <a:srgbClr val="000000"/>
                        </a:solidFill>
                        <a:latin typeface="Cambria Math" panose="02040503050406030204" pitchFamily="18" charset="0"/>
                      </a:rPr>
                      <m:t>d</m:t>
                    </m:r>
                  </m:lim>
                </m:limUpp>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i</m:t>
                    </m:r>
                  </m:sub>
                </m:sSub>
                <m:sSub>
                  <m:e>
                    <m:r>
                      <a:rPr xmlns:a="http://schemas.openxmlformats.org/drawingml/2006/main" sz="5300" i="1">
                        <a:solidFill>
                          <a:srgbClr val="000000"/>
                        </a:solidFill>
                        <a:latin typeface="Cambria Math" panose="02040503050406030204" pitchFamily="18" charset="0"/>
                      </a:rPr>
                      <m:t>x</m:t>
                    </m:r>
                  </m:e>
                  <m:sub>
                    <m:r>
                      <a:rPr xmlns:a="http://schemas.openxmlformats.org/drawingml/2006/main" sz="5300" i="1">
                        <a:solidFill>
                          <a:srgbClr val="000000"/>
                        </a:solidFill>
                        <a:latin typeface="Cambria Math" panose="02040503050406030204" pitchFamily="18" charset="0"/>
                      </a:rPr>
                      <m:t>i</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lvl="4"/>
            <a:r>
              <a:t>Including state aggregation, coarse coding, tile coding </a:t>
            </a:r>
          </a:p>
          <a:p>
            <a:pPr lvl="2">
              <a:defRPr>
                <a:solidFill>
                  <a:srgbClr val="0076BA"/>
                </a:solidFill>
                <a:latin typeface="Helvetica Neue Medium"/>
                <a:ea typeface="Helvetica Neue Medium"/>
                <a:cs typeface="Helvetica Neue Medium"/>
                <a:sym typeface="Helvetica Neue Medium"/>
              </a:defRPr>
            </a:pPr>
            <a:r>
              <a:t>Neural network:</a:t>
            </a:r>
            <a:r>
              <a:rPr>
                <a:solidFill>
                  <a:srgbClr val="000000"/>
                </a:solidFill>
                <a:latin typeface="Helvetica Neue Light"/>
                <a:ea typeface="Helvetica Neue Light"/>
                <a:cs typeface="Helvetica Neue Light"/>
                <a:sym typeface="Helvetica Neue Light"/>
              </a:rPr>
              <a:t> 𝜃 are weights, offsets, kernels, etc.</a:t>
            </a:r>
          </a:p>
        </p:txBody>
      </p:sp>
      <p:pic>
        <p:nvPicPr>
          <p:cNvPr id="320" name="Image" descr="Image"/>
          <p:cNvPicPr>
            <a:picLocks noChangeAspect="1"/>
          </p:cNvPicPr>
          <p:nvPr/>
        </p:nvPicPr>
        <p:blipFill>
          <a:blip r:embed="rId2">
            <a:extLst/>
          </a:blip>
          <a:stretch>
            <a:fillRect/>
          </a:stretch>
        </p:blipFill>
        <p:spPr>
          <a:xfrm>
            <a:off x="18978024" y="6042995"/>
            <a:ext cx="2518901" cy="2230176"/>
          </a:xfrm>
          <a:prstGeom prst="rect">
            <a:avLst/>
          </a:prstGeom>
          <a:ln w="12700">
            <a:miter lim="400000"/>
          </a:ln>
        </p:spPr>
      </p:pic>
      <p:grpSp>
        <p:nvGrpSpPr>
          <p:cNvPr id="323" name="Overlapping circles from generalization slide"/>
          <p:cNvGrpSpPr/>
          <p:nvPr/>
        </p:nvGrpSpPr>
        <p:grpSpPr>
          <a:xfrm>
            <a:off x="18978024" y="8374768"/>
            <a:ext cx="2518901" cy="188292"/>
            <a:chOff x="0" y="0"/>
            <a:chExt cx="2518900" cy="188291"/>
          </a:xfrm>
        </p:grpSpPr>
        <p:sp>
          <p:nvSpPr>
            <p:cNvPr id="321" name="Rectangle"/>
            <p:cNvSpPr/>
            <p:nvPr/>
          </p:nvSpPr>
          <p:spPr>
            <a:xfrm>
              <a:off x="0" y="0"/>
              <a:ext cx="2518900"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322" name="Overlapping circles from generalization slide"/>
            <p:cNvSpPr txBox="1"/>
            <p:nvPr/>
          </p:nvSpPr>
          <p:spPr>
            <a:xfrm>
              <a:off x="-1" y="-1"/>
              <a:ext cx="2518902"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Overlapping circles from generalization slide</a:t>
              </a:r>
            </a:p>
          </p:txBody>
        </p:sp>
      </p:grpSp>
      <p:grpSp>
        <p:nvGrpSpPr>
          <p:cNvPr id="345" name="Group"/>
          <p:cNvGrpSpPr/>
          <p:nvPr/>
        </p:nvGrpSpPr>
        <p:grpSpPr>
          <a:xfrm>
            <a:off x="17947335" y="10742034"/>
            <a:ext cx="4580281" cy="2261381"/>
            <a:chOff x="0" y="0"/>
            <a:chExt cx="4580279" cy="2261380"/>
          </a:xfrm>
        </p:grpSpPr>
        <p:grpSp>
          <p:nvGrpSpPr>
            <p:cNvPr id="326" name="h1"/>
            <p:cNvGrpSpPr/>
            <p:nvPr/>
          </p:nvGrpSpPr>
          <p:grpSpPr>
            <a:xfrm>
              <a:off x="2260277" y="-1"/>
              <a:ext cx="735355" cy="1097052"/>
              <a:chOff x="0" y="0"/>
              <a:chExt cx="735354" cy="1097050"/>
            </a:xfrm>
          </p:grpSpPr>
          <p:sp>
            <p:nvSpPr>
              <p:cNvPr id="324" name="Circle"/>
              <p:cNvSpPr/>
              <p:nvPr/>
            </p:nvSpPr>
            <p:spPr>
              <a:xfrm>
                <a:off x="0" y="180848"/>
                <a:ext cx="735355" cy="735355"/>
              </a:xfrm>
              <a:prstGeom prst="ellipse">
                <a:avLst/>
              </a:prstGeom>
              <a:noFill/>
              <a:ln w="127000" cap="flat">
                <a:solidFill>
                  <a:srgbClr val="000000"/>
                </a:solidFill>
                <a:prstDash val="solid"/>
                <a:miter lim="400000"/>
              </a:ln>
              <a:effectLst/>
            </p:spPr>
            <p:txBody>
              <a:bodyPr wrap="square" lIns="71436" tIns="71436" rIns="71436" bIns="71436" numCol="1" anchor="ctr">
                <a:noAutofit/>
              </a:bodyPr>
              <a:lstStyle/>
              <a:p>
                <a:pPr>
                  <a:defRPr sz="3100">
                    <a:solidFill>
                      <a:srgbClr val="000000"/>
                    </a:solidFill>
                    <a:latin typeface="+mn-lt"/>
                    <a:ea typeface="+mn-ea"/>
                    <a:cs typeface="+mn-cs"/>
                    <a:sym typeface="Helvetica Neue"/>
                  </a:defRPr>
                </a:pPr>
              </a:p>
            </p:txBody>
          </p:sp>
          <p:sp>
            <p:nvSpPr>
              <p:cNvPr id="325" name="h1"/>
              <p:cNvSpPr txBox="1"/>
              <p:nvPr/>
            </p:nvSpPr>
            <p:spPr>
              <a:xfrm>
                <a:off x="171189" y="0"/>
                <a:ext cx="392975" cy="10970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3100">
                    <a:solidFill>
                      <a:srgbClr val="000000"/>
                    </a:solidFill>
                    <a:latin typeface="+mn-lt"/>
                    <a:ea typeface="+mn-ea"/>
                    <a:cs typeface="+mn-cs"/>
                    <a:sym typeface="Helvetica Neue"/>
                  </a:defRPr>
                </a:pPr>
                <a:r>
                  <a:t>h</a:t>
                </a:r>
                <a:r>
                  <a:rPr baseline="-5998"/>
                  <a:t>1</a:t>
                </a:r>
              </a:p>
            </p:txBody>
          </p:sp>
        </p:grpSp>
        <p:sp>
          <p:nvSpPr>
            <p:cNvPr id="327" name="Connection Line"/>
            <p:cNvSpPr/>
            <p:nvPr/>
          </p:nvSpPr>
          <p:spPr>
            <a:xfrm flipV="1">
              <a:off x="367675" y="548525"/>
              <a:ext cx="2260280" cy="4354"/>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8" name="Connection Line"/>
            <p:cNvSpPr/>
            <p:nvPr/>
          </p:nvSpPr>
          <p:spPr>
            <a:xfrm flipV="1">
              <a:off x="367675" y="548525"/>
              <a:ext cx="2260280" cy="1164332"/>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29" name="Connection Line"/>
            <p:cNvSpPr/>
            <p:nvPr/>
          </p:nvSpPr>
          <p:spPr>
            <a:xfrm>
              <a:off x="2627953" y="548525"/>
              <a:ext cx="1584651" cy="584343"/>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332" name="h2"/>
            <p:cNvGrpSpPr/>
            <p:nvPr/>
          </p:nvGrpSpPr>
          <p:grpSpPr>
            <a:xfrm>
              <a:off x="2260277" y="1164330"/>
              <a:ext cx="735355" cy="1097051"/>
              <a:chOff x="0" y="0"/>
              <a:chExt cx="735354" cy="1097050"/>
            </a:xfrm>
          </p:grpSpPr>
          <p:sp>
            <p:nvSpPr>
              <p:cNvPr id="330" name="Circle"/>
              <p:cNvSpPr/>
              <p:nvPr/>
            </p:nvSpPr>
            <p:spPr>
              <a:xfrm>
                <a:off x="0" y="180848"/>
                <a:ext cx="735355" cy="735355"/>
              </a:xfrm>
              <a:prstGeom prst="ellipse">
                <a:avLst/>
              </a:prstGeom>
              <a:noFill/>
              <a:ln w="127000" cap="flat">
                <a:solidFill>
                  <a:srgbClr val="000000"/>
                </a:solidFill>
                <a:prstDash val="solid"/>
                <a:miter lim="400000"/>
              </a:ln>
              <a:effectLst/>
            </p:spPr>
            <p:txBody>
              <a:bodyPr wrap="square" lIns="71436" tIns="71436" rIns="71436" bIns="71436" numCol="1" anchor="ctr">
                <a:noAutofit/>
              </a:bodyPr>
              <a:lstStyle/>
              <a:p>
                <a:pPr>
                  <a:defRPr sz="3100">
                    <a:solidFill>
                      <a:srgbClr val="000000"/>
                    </a:solidFill>
                    <a:latin typeface="+mn-lt"/>
                    <a:ea typeface="+mn-ea"/>
                    <a:cs typeface="+mn-cs"/>
                    <a:sym typeface="Helvetica Neue"/>
                  </a:defRPr>
                </a:pPr>
              </a:p>
            </p:txBody>
          </p:sp>
          <p:sp>
            <p:nvSpPr>
              <p:cNvPr id="331" name="h2"/>
              <p:cNvSpPr txBox="1"/>
              <p:nvPr/>
            </p:nvSpPr>
            <p:spPr>
              <a:xfrm>
                <a:off x="171189" y="0"/>
                <a:ext cx="392975" cy="10970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3100">
                    <a:solidFill>
                      <a:srgbClr val="000000"/>
                    </a:solidFill>
                    <a:latin typeface="+mn-lt"/>
                    <a:ea typeface="+mn-ea"/>
                    <a:cs typeface="+mn-cs"/>
                    <a:sym typeface="Helvetica Neue"/>
                  </a:defRPr>
                </a:pPr>
                <a:r>
                  <a:t>h</a:t>
                </a:r>
                <a:r>
                  <a:rPr baseline="-5998"/>
                  <a:t>2</a:t>
                </a:r>
              </a:p>
            </p:txBody>
          </p:sp>
        </p:grpSp>
        <p:sp>
          <p:nvSpPr>
            <p:cNvPr id="333" name="Connection Line"/>
            <p:cNvSpPr/>
            <p:nvPr/>
          </p:nvSpPr>
          <p:spPr>
            <a:xfrm>
              <a:off x="367675" y="1712855"/>
              <a:ext cx="2260280" cy="2"/>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sp>
          <p:nvSpPr>
            <p:cNvPr id="334" name="Connection Line"/>
            <p:cNvSpPr/>
            <p:nvPr/>
          </p:nvSpPr>
          <p:spPr>
            <a:xfrm>
              <a:off x="367675" y="552877"/>
              <a:ext cx="2260280" cy="1159980"/>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337" name="y"/>
            <p:cNvGrpSpPr/>
            <p:nvPr/>
          </p:nvGrpSpPr>
          <p:grpSpPr>
            <a:xfrm>
              <a:off x="3844925" y="765189"/>
              <a:ext cx="735355" cy="735355"/>
              <a:chOff x="0" y="0"/>
              <a:chExt cx="735354" cy="735354"/>
            </a:xfrm>
          </p:grpSpPr>
          <p:sp>
            <p:nvSpPr>
              <p:cNvPr id="335" name="Circle"/>
              <p:cNvSpPr/>
              <p:nvPr/>
            </p:nvSpPr>
            <p:spPr>
              <a:xfrm>
                <a:off x="-1" y="-1"/>
                <a:ext cx="735356" cy="735356"/>
              </a:xfrm>
              <a:prstGeom prst="ellipse">
                <a:avLst/>
              </a:prstGeom>
              <a:noFill/>
              <a:ln w="127000" cap="flat">
                <a:solidFill>
                  <a:srgbClr val="000000"/>
                </a:solidFill>
                <a:prstDash val="solid"/>
                <a:miter lim="400000"/>
              </a:ln>
              <a:effectLst/>
            </p:spPr>
            <p:txBody>
              <a:bodyPr wrap="square" lIns="71436" tIns="71436" rIns="71436" bIns="71436" numCol="1" anchor="ctr">
                <a:noAutofit/>
              </a:bodyPr>
              <a:lstStyle/>
              <a:p>
                <a:pPr>
                  <a:defRPr sz="3100">
                    <a:solidFill>
                      <a:srgbClr val="000000"/>
                    </a:solidFill>
                    <a:latin typeface="+mn-lt"/>
                    <a:ea typeface="+mn-ea"/>
                    <a:cs typeface="+mn-cs"/>
                    <a:sym typeface="Helvetica Neue"/>
                  </a:defRPr>
                </a:pPr>
              </a:p>
            </p:txBody>
          </p:sp>
          <p:sp>
            <p:nvSpPr>
              <p:cNvPr id="336" name="y"/>
              <p:cNvSpPr txBox="1"/>
              <p:nvPr/>
            </p:nvSpPr>
            <p:spPr>
              <a:xfrm>
                <a:off x="171189" y="60451"/>
                <a:ext cx="392976" cy="61445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100">
                    <a:solidFill>
                      <a:srgbClr val="000000"/>
                    </a:solidFill>
                    <a:latin typeface="+mn-lt"/>
                    <a:ea typeface="+mn-ea"/>
                    <a:cs typeface="+mn-cs"/>
                    <a:sym typeface="Helvetica Neue"/>
                  </a:defRPr>
                </a:lvl1pPr>
              </a:lstStyle>
              <a:p>
                <a:pPr/>
                <a:r>
                  <a:t>y</a:t>
                </a:r>
              </a:p>
            </p:txBody>
          </p:sp>
        </p:grpSp>
        <p:sp>
          <p:nvSpPr>
            <p:cNvPr id="338" name="Connection Line"/>
            <p:cNvSpPr/>
            <p:nvPr/>
          </p:nvSpPr>
          <p:spPr>
            <a:xfrm flipV="1">
              <a:off x="2627953" y="1132867"/>
              <a:ext cx="1584651" cy="579990"/>
            </a:xfrm>
            <a:prstGeom prst="line">
              <a:avLst/>
            </a:prstGeom>
            <a:noFill/>
            <a:ln w="63500" cap="flat">
              <a:solidFill>
                <a:srgbClr val="000000"/>
              </a:solidFill>
              <a:prstDash val="solid"/>
              <a:miter lim="400000"/>
              <a:tailEnd type="triangle" w="med" len="med"/>
            </a:ln>
            <a:effectLst/>
          </p:spPr>
          <p:txBody>
            <a:bodyPr wrap="square" lIns="45718" tIns="45718" rIns="45718" bIns="45718" numCol="1" anchor="t">
              <a:noAutofit/>
            </a:bodyPr>
            <a:lstStyle/>
            <a:p>
              <a:pPr/>
            </a:p>
          </p:txBody>
        </p:sp>
        <p:grpSp>
          <p:nvGrpSpPr>
            <p:cNvPr id="341" name="x2"/>
            <p:cNvGrpSpPr/>
            <p:nvPr/>
          </p:nvGrpSpPr>
          <p:grpSpPr>
            <a:xfrm>
              <a:off x="0" y="1164330"/>
              <a:ext cx="735355" cy="1097051"/>
              <a:chOff x="0" y="0"/>
              <a:chExt cx="735354" cy="1097050"/>
            </a:xfrm>
          </p:grpSpPr>
          <p:sp>
            <p:nvSpPr>
              <p:cNvPr id="339" name="Circle"/>
              <p:cNvSpPr/>
              <p:nvPr/>
            </p:nvSpPr>
            <p:spPr>
              <a:xfrm>
                <a:off x="0" y="180848"/>
                <a:ext cx="735355" cy="735355"/>
              </a:xfrm>
              <a:prstGeom prst="ellipse">
                <a:avLst/>
              </a:prstGeom>
              <a:noFill/>
              <a:ln w="127000" cap="flat">
                <a:solidFill>
                  <a:srgbClr val="000000"/>
                </a:solidFill>
                <a:prstDash val="solid"/>
                <a:miter lim="400000"/>
              </a:ln>
              <a:effectLst/>
            </p:spPr>
            <p:txBody>
              <a:bodyPr wrap="square" lIns="71436" tIns="71436" rIns="71436" bIns="71436" numCol="1" anchor="ctr">
                <a:noAutofit/>
              </a:bodyPr>
              <a:lstStyle/>
              <a:p>
                <a:pPr>
                  <a:defRPr sz="3100">
                    <a:solidFill>
                      <a:srgbClr val="000000"/>
                    </a:solidFill>
                    <a:latin typeface="+mn-lt"/>
                    <a:ea typeface="+mn-ea"/>
                    <a:cs typeface="+mn-cs"/>
                    <a:sym typeface="Helvetica Neue"/>
                  </a:defRPr>
                </a:pPr>
              </a:p>
            </p:txBody>
          </p:sp>
          <p:sp>
            <p:nvSpPr>
              <p:cNvPr id="340" name="x2"/>
              <p:cNvSpPr txBox="1"/>
              <p:nvPr/>
            </p:nvSpPr>
            <p:spPr>
              <a:xfrm>
                <a:off x="171189" y="0"/>
                <a:ext cx="392975" cy="10970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3100">
                    <a:solidFill>
                      <a:srgbClr val="000000"/>
                    </a:solidFill>
                    <a:latin typeface="+mn-lt"/>
                    <a:ea typeface="+mn-ea"/>
                    <a:cs typeface="+mn-cs"/>
                    <a:sym typeface="Helvetica Neue"/>
                  </a:defRPr>
                </a:pPr>
                <a:r>
                  <a:t>x</a:t>
                </a:r>
                <a:r>
                  <a:rPr baseline="-5998"/>
                  <a:t>2</a:t>
                </a:r>
              </a:p>
            </p:txBody>
          </p:sp>
        </p:grpSp>
        <p:grpSp>
          <p:nvGrpSpPr>
            <p:cNvPr id="344" name="x1"/>
            <p:cNvGrpSpPr/>
            <p:nvPr/>
          </p:nvGrpSpPr>
          <p:grpSpPr>
            <a:xfrm>
              <a:off x="0" y="4351"/>
              <a:ext cx="735355" cy="1097051"/>
              <a:chOff x="0" y="0"/>
              <a:chExt cx="735354" cy="1097050"/>
            </a:xfrm>
          </p:grpSpPr>
          <p:sp>
            <p:nvSpPr>
              <p:cNvPr id="342" name="Circle"/>
              <p:cNvSpPr/>
              <p:nvPr/>
            </p:nvSpPr>
            <p:spPr>
              <a:xfrm>
                <a:off x="0" y="180848"/>
                <a:ext cx="735355" cy="735355"/>
              </a:xfrm>
              <a:prstGeom prst="ellipse">
                <a:avLst/>
              </a:prstGeom>
              <a:noFill/>
              <a:ln w="127000" cap="flat">
                <a:solidFill>
                  <a:srgbClr val="000000"/>
                </a:solidFill>
                <a:prstDash val="solid"/>
                <a:miter lim="400000"/>
              </a:ln>
              <a:effectLst/>
            </p:spPr>
            <p:txBody>
              <a:bodyPr wrap="square" lIns="71436" tIns="71436" rIns="71436" bIns="71436" numCol="1" anchor="ctr">
                <a:noAutofit/>
              </a:bodyPr>
              <a:lstStyle/>
              <a:p>
                <a:pPr>
                  <a:defRPr sz="3100">
                    <a:solidFill>
                      <a:srgbClr val="000000"/>
                    </a:solidFill>
                    <a:latin typeface="+mn-lt"/>
                    <a:ea typeface="+mn-ea"/>
                    <a:cs typeface="+mn-cs"/>
                    <a:sym typeface="Helvetica Neue"/>
                  </a:defRPr>
                </a:pPr>
              </a:p>
            </p:txBody>
          </p:sp>
          <p:sp>
            <p:nvSpPr>
              <p:cNvPr id="343" name="x1"/>
              <p:cNvSpPr txBox="1"/>
              <p:nvPr/>
            </p:nvSpPr>
            <p:spPr>
              <a:xfrm>
                <a:off x="171189" y="0"/>
                <a:ext cx="392975" cy="109705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p>
                <a:pPr>
                  <a:defRPr sz="3100">
                    <a:solidFill>
                      <a:srgbClr val="000000"/>
                    </a:solidFill>
                    <a:latin typeface="+mn-lt"/>
                    <a:ea typeface="+mn-ea"/>
                    <a:cs typeface="+mn-cs"/>
                    <a:sym typeface="Helvetica Neue"/>
                  </a:defRPr>
                </a:pPr>
                <a:r>
                  <a:t>x</a:t>
                </a:r>
                <a:r>
                  <a:rPr baseline="-5998"/>
                  <a:t>1</a:t>
                </a:r>
              </a:p>
            </p:txBody>
          </p:sp>
        </p:grpSp>
      </p:grpSp>
      <p:grpSp>
        <p:nvGrpSpPr>
          <p:cNvPr id="348" name="Feed forward neural network graph"/>
          <p:cNvGrpSpPr/>
          <p:nvPr/>
        </p:nvGrpSpPr>
        <p:grpSpPr>
          <a:xfrm>
            <a:off x="17883835" y="12987665"/>
            <a:ext cx="4707280" cy="188292"/>
            <a:chOff x="0" y="0"/>
            <a:chExt cx="4707278" cy="188291"/>
          </a:xfrm>
        </p:grpSpPr>
        <p:sp>
          <p:nvSpPr>
            <p:cNvPr id="346" name="Rectangle"/>
            <p:cNvSpPr/>
            <p:nvPr/>
          </p:nvSpPr>
          <p:spPr>
            <a:xfrm>
              <a:off x="0" y="0"/>
              <a:ext cx="4707279" cy="1882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347" name="Feed forward neural network graph"/>
            <p:cNvSpPr txBox="1"/>
            <p:nvPr/>
          </p:nvSpPr>
          <p:spPr>
            <a:xfrm>
              <a:off x="0" y="-1"/>
              <a:ext cx="4707279" cy="1882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Feed forward neural network graph</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19">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319">
                                            <p:txEl>
                                              <p:pRg st="2" end="2"/>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319">
                                            <p:txEl>
                                              <p:pRg st="3" end="3"/>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1" fill="hold">
                                  <p:stCondLst>
                                    <p:cond delay="0"/>
                                  </p:stCondLst>
                                  <p:iterate type="el" backwards="0">
                                    <p:tmAbs val="0"/>
                                  </p:iterate>
                                  <p:childTnLst>
                                    <p:set>
                                      <p:cBhvr>
                                        <p:cTn id="15" fill="hold"/>
                                        <p:tgtEl>
                                          <p:spTgt spid="319">
                                            <p:txEl>
                                              <p:pRg st="4" end="4"/>
                                            </p:txEl>
                                          </p:spTgt>
                                        </p:tgtEl>
                                        <p:attrNameLst>
                                          <p:attrName>style.visibility</p:attrName>
                                        </p:attrNameLst>
                                      </p:cBhvr>
                                      <p:to>
                                        <p:strVal val="visible"/>
                                      </p:to>
                                    </p:set>
                                  </p:childTnLst>
                                </p:cTn>
                              </p:par>
                            </p:childTnLst>
                          </p:cTn>
                        </p:par>
                        <p:par>
                          <p:cTn id="16" fill="hold">
                            <p:stCondLst>
                              <p:cond delay="0"/>
                            </p:stCondLst>
                            <p:childTnLst>
                              <p:par>
                                <p:cTn id="17" presetClass="entr" nodeType="afterEffect" presetSubtype="0" presetID="1" grpId="2" fill="hold">
                                  <p:stCondLst>
                                    <p:cond delay="0"/>
                                  </p:stCondLst>
                                  <p:iterate type="el" backwards="0">
                                    <p:tmAbs val="0"/>
                                  </p:iterate>
                                  <p:childTnLst>
                                    <p:set>
                                      <p:cBhvr>
                                        <p:cTn id="18" fill="hold"/>
                                        <p:tgtEl>
                                          <p:spTgt spid="320"/>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3" fill="hold">
                                  <p:stCondLst>
                                    <p:cond delay="0"/>
                                  </p:stCondLst>
                                  <p:iterate type="el" backwards="0">
                                    <p:tmAbs val="0"/>
                                  </p:iterate>
                                  <p:childTnLst>
                                    <p:set>
                                      <p:cBhvr>
                                        <p:cTn id="21" fill="hold"/>
                                        <p:tgtEl>
                                          <p:spTgt spid="323"/>
                                        </p:tgtEl>
                                        <p:attrNameLst>
                                          <p:attrName>style.visibility</p:attrName>
                                        </p:attrNameLst>
                                      </p:cBhvr>
                                      <p:to>
                                        <p:strVal val="visible"/>
                                      </p:to>
                                    </p:set>
                                  </p:childTnLst>
                                </p:cTn>
                              </p:par>
                            </p:childTnLst>
                          </p:cTn>
                        </p:par>
                        <p:par>
                          <p:cTn id="22" fill="hold">
                            <p:stCondLst>
                              <p:cond delay="0"/>
                            </p:stCondLst>
                            <p:childTnLst>
                              <p:par>
                                <p:cTn id="23" presetClass="entr" nodeType="afterEffect" presetSubtype="0" presetID="1" grpId="4" fill="hold">
                                  <p:stCondLst>
                                    <p:cond delay="0"/>
                                  </p:stCondLst>
                                  <p:iterate type="el" backwards="0">
                                    <p:tmAbs val="0"/>
                                  </p:iterate>
                                  <p:childTnLst>
                                    <p:set>
                                      <p:cBhvr>
                                        <p:cTn id="24" fill="hold"/>
                                        <p:tgtEl>
                                          <p:spTgt spid="345"/>
                                        </p:tgtEl>
                                        <p:attrNameLst>
                                          <p:attrName>style.visibility</p:attrName>
                                        </p:attrNameLst>
                                      </p:cBhvr>
                                      <p:to>
                                        <p:strVal val="visible"/>
                                      </p:to>
                                    </p:set>
                                  </p:childTnLst>
                                </p:cTn>
                              </p:par>
                            </p:childTnLst>
                          </p:cTn>
                        </p:par>
                        <p:par>
                          <p:cTn id="25" fill="hold">
                            <p:stCondLst>
                              <p:cond delay="0"/>
                            </p:stCondLst>
                            <p:childTnLst>
                              <p:par>
                                <p:cTn id="26" presetClass="entr" nodeType="afterEffect" presetSubtype="0" presetID="1" grpId="5" fill="hold">
                                  <p:stCondLst>
                                    <p:cond delay="0"/>
                                  </p:stCondLst>
                                  <p:iterate type="el" backwards="0">
                                    <p:tmAbs val="0"/>
                                  </p:iterate>
                                  <p:childTnLst>
                                    <p:set>
                                      <p:cBhvr>
                                        <p:cTn id="27" fill="hold"/>
                                        <p:tgtEl>
                                          <p:spTgt spid="34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9" grpId="1"/>
      <p:bldP build="whole" bldLvl="1" animBg="1" rev="0" advAuto="0" spid="320" grpId="2"/>
      <p:bldP build="whole" bldLvl="1" animBg="1" rev="0" advAuto="0" spid="323" grpId="3"/>
      <p:bldP build="whole" bldLvl="1" animBg="1" rev="0" advAuto="0" spid="345" grpId="4"/>
      <p:bldP build="whole" bldLvl="1" animBg="1" rev="0" advAuto="0" spid="348" grpId="5"/>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0" name="Parameterized Policies Advantage: Deterministic Action"/>
          <p:cNvSpPr txBox="1"/>
          <p:nvPr>
            <p:ph type="title"/>
          </p:nvPr>
        </p:nvSpPr>
        <p:spPr>
          <a:xfrm>
            <a:off x="2667000" y="180063"/>
            <a:ext cx="19050000" cy="3036096"/>
          </a:xfrm>
          <a:prstGeom prst="rect">
            <a:avLst/>
          </a:prstGeom>
        </p:spPr>
        <p:txBody>
          <a:bodyPr/>
          <a:lstStyle>
            <a:lvl1pPr defTabSz="698300">
              <a:defRPr sz="9500"/>
            </a:lvl1pPr>
          </a:lstStyle>
          <a:p>
            <a:pPr/>
            <a:r>
              <a:t>Parameterized Policies Advantage: Deterministic Action</a:t>
            </a:r>
          </a:p>
        </p:txBody>
      </p:sp>
      <p:sp>
        <p:nvSpPr>
          <p:cNvPr id="351" name="The optimal policy   is typically deterministic…"/>
          <p:cNvSpPr txBox="1"/>
          <p:nvPr>
            <p:ph type="body" idx="1"/>
          </p:nvPr>
        </p:nvSpPr>
        <p:spPr>
          <a:xfrm>
            <a:off x="1110772" y="3589967"/>
            <a:ext cx="22162456" cy="9804552"/>
          </a:xfrm>
          <a:prstGeom prst="rect">
            <a:avLst/>
          </a:prstGeom>
        </p:spPr>
        <p:txBody>
          <a:bodyPr/>
          <a:lstStyle/>
          <a:p>
            <a:pPr marL="556669" indent="-556669" defTabSz="748249">
              <a:spcBef>
                <a:spcPts val="3200"/>
              </a:spcBef>
              <a:defRPr sz="3959"/>
            </a:pPr>
            <a:r>
              <a:t>The </a:t>
            </a:r>
            <a:r>
              <a:rPr>
                <a:solidFill>
                  <a:srgbClr val="C82506"/>
                </a:solidFill>
                <a:latin typeface="Helvetica Neue Medium"/>
                <a:ea typeface="Helvetica Neue Medium"/>
                <a:cs typeface="Helvetica Neue Medium"/>
                <a:sym typeface="Helvetica Neue Medium"/>
              </a:rPr>
              <a:t>optimal policy</a:t>
            </a:r>
            <a:r>
              <a:t> </a:t>
            </a:r>
            <a14:m>
              <m:oMath>
                <m:sSup>
                  <m:e>
                    <m:r>
                      <a:rPr xmlns:a="http://schemas.openxmlformats.org/drawingml/2006/main" sz="4850" i="1">
                        <a:solidFill>
                          <a:srgbClr val="000000"/>
                        </a:solidFill>
                        <a:latin typeface="Cambria Math" panose="02040503050406030204" pitchFamily="18" charset="0"/>
                      </a:rPr>
                      <m:t>π</m:t>
                    </m:r>
                  </m:e>
                  <m:sup>
                    <m:r>
                      <a:rPr xmlns:a="http://schemas.openxmlformats.org/drawingml/2006/main" sz="4850" i="1">
                        <a:solidFill>
                          <a:srgbClr val="000000"/>
                        </a:solidFill>
                        <a:latin typeface="Cambria Math" panose="02040503050406030204" pitchFamily="18" charset="0"/>
                      </a:rPr>
                      <m:t>*</m:t>
                    </m:r>
                  </m:sup>
                </m:sSup>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a</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m:t>
                </m:r>
                <m:r>
                  <m:rPr>
                    <m:sty m:val="p"/>
                  </m:rPr>
                  <a:rPr xmlns:a="http://schemas.openxmlformats.org/drawingml/2006/main" sz="4850" i="1">
                    <a:solidFill>
                      <a:srgbClr val="000000"/>
                    </a:solidFill>
                    <a:latin typeface="Cambria Math" panose="02040503050406030204" pitchFamily="18" charset="0"/>
                  </a:rPr>
                  <m:t>a</m:t>
                </m:r>
                <m:r>
                  <m:rPr>
                    <m:sty m:val="p"/>
                  </m:rPr>
                  <a:rPr xmlns:a="http://schemas.openxmlformats.org/drawingml/2006/main" sz="4850" i="1">
                    <a:solidFill>
                      <a:srgbClr val="000000"/>
                    </a:solidFill>
                    <a:latin typeface="Cambria Math" panose="02040503050406030204" pitchFamily="18" charset="0"/>
                  </a:rPr>
                  <m:t>r</m:t>
                </m:r>
                <m:r>
                  <m:rPr>
                    <m:sty m:val="p"/>
                  </m:rPr>
                  <a:rPr xmlns:a="http://schemas.openxmlformats.org/drawingml/2006/main" sz="4850" i="1">
                    <a:solidFill>
                      <a:srgbClr val="000000"/>
                    </a:solidFill>
                    <a:latin typeface="Cambria Math" panose="02040503050406030204" pitchFamily="18" charset="0"/>
                  </a:rPr>
                  <m:t>g</m:t>
                </m:r>
                <m:limLow>
                  <m:e>
                    <m:r>
                      <a:rPr xmlns:a="http://schemas.openxmlformats.org/drawingml/2006/main" sz="4850" i="1">
                        <a:solidFill>
                          <a:srgbClr val="000000"/>
                        </a:solidFill>
                        <a:latin typeface="Cambria Math" panose="02040503050406030204" pitchFamily="18" charset="0"/>
                      </a:rPr>
                      <m:t>m</m:t>
                    </m:r>
                    <m:r>
                      <a:rPr xmlns:a="http://schemas.openxmlformats.org/drawingml/2006/main" sz="4850" i="1">
                        <a:solidFill>
                          <a:srgbClr val="000000"/>
                        </a:solidFill>
                        <a:latin typeface="Cambria Math" panose="02040503050406030204" pitchFamily="18" charset="0"/>
                      </a:rPr>
                      <m:t>a</m:t>
                    </m:r>
                    <m:r>
                      <a:rPr xmlns:a="http://schemas.openxmlformats.org/drawingml/2006/main" sz="4850" i="1">
                        <a:solidFill>
                          <a:srgbClr val="000000"/>
                        </a:solidFill>
                        <a:latin typeface="Cambria Math" panose="02040503050406030204" pitchFamily="18" charset="0"/>
                      </a:rPr>
                      <m:t>x</m:t>
                    </m:r>
                  </m:e>
                  <m:lim>
                    <m:r>
                      <a:rPr xmlns:a="http://schemas.openxmlformats.org/drawingml/2006/main" sz="4850" i="1">
                        <a:solidFill>
                          <a:srgbClr val="000000"/>
                        </a:solidFill>
                        <a:latin typeface="Cambria Math" panose="02040503050406030204" pitchFamily="18" charset="0"/>
                      </a:rPr>
                      <m:t>a</m:t>
                    </m:r>
                  </m:lim>
                </m:limLow>
                <m:sSup>
                  <m:e>
                    <m:r>
                      <a:rPr xmlns:a="http://schemas.openxmlformats.org/drawingml/2006/main" sz="4850" i="1">
                        <a:solidFill>
                          <a:srgbClr val="000000"/>
                        </a:solidFill>
                        <a:latin typeface="Cambria Math" panose="02040503050406030204" pitchFamily="18" charset="0"/>
                      </a:rPr>
                      <m:t>q</m:t>
                    </m:r>
                  </m:e>
                  <m:sup>
                    <m:r>
                      <a:rPr xmlns:a="http://schemas.openxmlformats.org/drawingml/2006/main" sz="4850" i="1">
                        <a:solidFill>
                          <a:srgbClr val="000000"/>
                        </a:solidFill>
                        <a:latin typeface="Cambria Math" panose="02040503050406030204" pitchFamily="18" charset="0"/>
                      </a:rPr>
                      <m:t>*</m:t>
                    </m:r>
                  </m:sup>
                </m:sSup>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a</m:t>
                </m:r>
                <m:r>
                  <a:rPr xmlns:a="http://schemas.openxmlformats.org/drawingml/2006/main" sz="4850" i="1">
                    <a:solidFill>
                      <a:srgbClr val="000000"/>
                    </a:solidFill>
                    <a:latin typeface="Cambria Math" panose="02040503050406030204" pitchFamily="18" charset="0"/>
                  </a:rPr>
                  <m:t>)</m:t>
                </m:r>
              </m:oMath>
            </a14:m>
            <a:r>
              <a:t> is typically </a:t>
            </a:r>
            <a:r>
              <a:rPr>
                <a:solidFill>
                  <a:srgbClr val="C82506"/>
                </a:solidFill>
                <a:latin typeface="Helvetica Neue Medium"/>
                <a:ea typeface="Helvetica Neue Medium"/>
                <a:cs typeface="Helvetica Neue Medium"/>
                <a:sym typeface="Helvetica Neue Medium"/>
              </a:rPr>
              <a:t>deterministic</a:t>
            </a:r>
            <a:endParaRPr>
              <a:solidFill>
                <a:srgbClr val="C82506"/>
              </a:solidFill>
              <a:latin typeface="Helvetica Neue Medium"/>
              <a:ea typeface="Helvetica Neue Medium"/>
              <a:cs typeface="Helvetica Neue Medium"/>
              <a:sym typeface="Helvetica Neue Medium"/>
            </a:endParaRPr>
          </a:p>
          <a:p>
            <a:pPr marL="556669" indent="-556669" defTabSz="748249">
              <a:spcBef>
                <a:spcPts val="3200"/>
              </a:spcBef>
              <a:defRPr sz="3959"/>
            </a:pPr>
            <a:r>
              <a:t>If we run an </a:t>
            </a:r>
            <a14:m>
              <m:oMath>
                <m:r>
                  <a:rPr xmlns:a="http://schemas.openxmlformats.org/drawingml/2006/main" sz="4850" i="1">
                    <a:solidFill>
                      <a:srgbClr val="000000"/>
                    </a:solidFill>
                    <a:latin typeface="Cambria Math" panose="02040503050406030204" pitchFamily="18" charset="0"/>
                  </a:rPr>
                  <m:t>ϵ</m:t>
                </m:r>
              </m:oMath>
            </a14:m>
            <a:r>
              <a:t>-soft policy, we cannot get to an optimal policy</a:t>
            </a:r>
          </a:p>
          <a:p>
            <a:pPr lvl="2" marL="1366370" indent="-556669" defTabSz="748249">
              <a:spcBef>
                <a:spcPts val="3200"/>
              </a:spcBef>
              <a:defRPr sz="3959">
                <a:solidFill>
                  <a:srgbClr val="C82506"/>
                </a:solidFill>
                <a:latin typeface="Helvetica Neue Medium"/>
                <a:ea typeface="Helvetica Neue Medium"/>
                <a:cs typeface="Helvetica Neue Medium"/>
                <a:sym typeface="Helvetica Neue Medium"/>
              </a:defRPr>
            </a:pPr>
            <a:r>
              <a:t>Every action</a:t>
            </a:r>
            <a:r>
              <a:rPr>
                <a:solidFill>
                  <a:srgbClr val="000000"/>
                </a:solidFill>
                <a:latin typeface="Helvetica Neue Light"/>
                <a:ea typeface="Helvetica Neue Light"/>
                <a:cs typeface="Helvetica Neue Light"/>
                <a:sym typeface="Helvetica Neue Light"/>
              </a:rPr>
              <a:t> is played either with probability </a:t>
            </a:r>
            <a14:m>
              <m:oMath>
                <m:r>
                  <a:rPr xmlns:a="http://schemas.openxmlformats.org/drawingml/2006/main" sz="4850" i="1">
                    <a:solidFill>
                      <a:srgbClr val="000000"/>
                    </a:solidFill>
                    <a:latin typeface="Cambria Math" panose="02040503050406030204" pitchFamily="18" charset="0"/>
                  </a:rPr>
                  <m:t>ϵ</m:t>
                </m:r>
              </m:oMath>
            </a14:m>
            <a:r>
              <a:rPr>
                <a:solidFill>
                  <a:srgbClr val="000000"/>
                </a:solidFill>
                <a:latin typeface="Helvetica Neue Light"/>
                <a:ea typeface="Helvetica Neue Light"/>
                <a:cs typeface="Helvetica Neue Light"/>
                <a:sym typeface="Helvetica Neue Light"/>
              </a:rPr>
              <a:t> or </a:t>
            </a:r>
            <a14:m>
              <m:oMath>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1</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ϵ</m:t>
                </m:r>
                <m:r>
                  <a:rPr xmlns:a="http://schemas.openxmlformats.org/drawingml/2006/main" sz="4850" i="1">
                    <a:solidFill>
                      <a:srgbClr val="000000"/>
                    </a:solidFill>
                    <a:latin typeface="Cambria Math" panose="02040503050406030204" pitchFamily="18" charset="0"/>
                  </a:rPr>
                  <m:t>)</m:t>
                </m:r>
              </m:oMath>
            </a14:m>
          </a:p>
          <a:p>
            <a:pPr marL="556669" indent="-556669" defTabSz="748249">
              <a:spcBef>
                <a:spcPts val="3200"/>
              </a:spcBef>
              <a:defRPr sz="3959"/>
            </a:pPr>
            <a:r>
              <a:t>Softmax in </a:t>
            </a:r>
            <a:r>
              <a:rPr>
                <a:solidFill>
                  <a:srgbClr val="0076BA"/>
                </a:solidFill>
                <a:latin typeface="Helvetica Neue Medium"/>
                <a:ea typeface="Helvetica Neue Medium"/>
                <a:cs typeface="Helvetica Neue Medium"/>
                <a:sym typeface="Helvetica Neue Medium"/>
              </a:rPr>
              <a:t>action preference policies </a:t>
            </a:r>
            <a:r>
              <a:t>can learn </a:t>
            </a:r>
            <a:r>
              <a:rPr>
                <a:solidFill>
                  <a:srgbClr val="C82506"/>
                </a:solidFill>
                <a:latin typeface="Helvetica Neue Medium"/>
                <a:ea typeface="Helvetica Neue Medium"/>
                <a:cs typeface="Helvetica Neue Medium"/>
                <a:sym typeface="Helvetica Neue Medium"/>
              </a:rPr>
              <a:t>arbitrary probabilities</a:t>
            </a:r>
            <a:r>
              <a:t>, because </a:t>
            </a:r>
            <a14:m>
              <m:oMath>
                <m:r>
                  <a:rPr xmlns:a="http://schemas.openxmlformats.org/drawingml/2006/main" sz="4850" i="1">
                    <a:solidFill>
                      <a:srgbClr val="000000"/>
                    </a:solidFill>
                    <a:latin typeface="Cambria Math" panose="02040503050406030204" pitchFamily="18" charset="0"/>
                  </a:rPr>
                  <m:t>h</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a</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θ</m:t>
                </m:r>
                <m:r>
                  <a:rPr xmlns:a="http://schemas.openxmlformats.org/drawingml/2006/main" sz="4850" i="1">
                    <a:solidFill>
                      <a:srgbClr val="000000"/>
                    </a:solidFill>
                    <a:latin typeface="Cambria Math" panose="02040503050406030204" pitchFamily="18" charset="0"/>
                  </a:rPr>
                  <m:t>)</m:t>
                </m:r>
              </m:oMath>
            </a14:m>
            <a:r>
              <a:t> is completely </a:t>
            </a:r>
            <a:r>
              <a:rPr>
                <a:solidFill>
                  <a:srgbClr val="C82506"/>
                </a:solidFill>
                <a:latin typeface="Helvetica Neue Medium"/>
                <a:ea typeface="Helvetica Neue Medium"/>
                <a:cs typeface="Helvetica Neue Medium"/>
                <a:sym typeface="Helvetica Neue Medium"/>
              </a:rPr>
              <a:t>unconstrained</a:t>
            </a:r>
            <a:r>
              <a:t>:</a:t>
            </a:r>
          </a:p>
          <a:p>
            <a:pPr marL="0" indent="0" algn="ctr" defTabSz="748249">
              <a:spcBef>
                <a:spcPts val="3200"/>
              </a:spcBef>
              <a:buSzTx/>
              <a:buNone/>
              <a:defRPr sz="4851">
                <a:latin typeface="Cambria Math"/>
                <a:ea typeface="Cambria Math"/>
                <a:cs typeface="Cambria Math"/>
                <a:sym typeface="Cambria Math"/>
              </a:defRPr>
            </a:pPr>
            <a14:m>
              <m:oMathPara>
                <m:oMathParaPr>
                  <m:jc m:val="center"/>
                </m:oMathParaPr>
                <m:oMath>
                  <m:r>
                    <a:rPr xmlns:a="http://schemas.openxmlformats.org/drawingml/2006/main" sz="4850" i="1">
                      <a:solidFill>
                        <a:srgbClr val="000000"/>
                      </a:solidFill>
                      <a:latin typeface="Cambria Math" panose="02040503050406030204" pitchFamily="18" charset="0"/>
                    </a:rPr>
                    <m:t>π</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a</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θ</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m:t>
                  </m:r>
                  <m:f>
                    <m:fPr>
                      <m:ctrlPr>
                        <a:rPr xmlns:a="http://schemas.openxmlformats.org/drawingml/2006/main" sz="4850" i="1">
                          <a:solidFill>
                            <a:srgbClr val="000000"/>
                          </a:solidFill>
                          <a:latin typeface="Cambria Math" panose="02040503050406030204" pitchFamily="18" charset="0"/>
                        </a:rPr>
                      </m:ctrlPr>
                      <m:type m:val="bar"/>
                    </m:fPr>
                    <m:num>
                      <m:sSup>
                        <m:e>
                          <m:r>
                            <a:rPr xmlns:a="http://schemas.openxmlformats.org/drawingml/2006/main" sz="4850" i="1">
                              <a:solidFill>
                                <a:srgbClr val="000000"/>
                              </a:solidFill>
                              <a:latin typeface="Cambria Math" panose="02040503050406030204" pitchFamily="18" charset="0"/>
                            </a:rPr>
                            <m:t>e</m:t>
                          </m:r>
                        </m:e>
                        <m:sup>
                          <m:r>
                            <a:rPr xmlns:a="http://schemas.openxmlformats.org/drawingml/2006/main" sz="4850" i="1">
                              <a:solidFill>
                                <a:srgbClr val="000000"/>
                              </a:solidFill>
                              <a:latin typeface="Cambria Math" panose="02040503050406030204" pitchFamily="18" charset="0"/>
                            </a:rPr>
                            <m:t>h</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a</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θ</m:t>
                          </m:r>
                          <m:r>
                            <a:rPr xmlns:a="http://schemas.openxmlformats.org/drawingml/2006/main" sz="4850" i="1">
                              <a:solidFill>
                                <a:srgbClr val="000000"/>
                              </a:solidFill>
                              <a:latin typeface="Cambria Math" panose="02040503050406030204" pitchFamily="18" charset="0"/>
                            </a:rPr>
                            <m:t>)</m:t>
                          </m:r>
                        </m:sup>
                      </m:sSup>
                    </m:num>
                    <m:den>
                      <m:nary>
                        <m:naryPr>
                          <m:ctrlPr>
                            <a:rPr xmlns:a="http://schemas.openxmlformats.org/drawingml/2006/main" sz="4850" i="1">
                              <a:solidFill>
                                <a:srgbClr val="000000"/>
                              </a:solidFill>
                              <a:latin typeface="Cambria Math" panose="02040503050406030204" pitchFamily="18" charset="0"/>
                            </a:rPr>
                          </m:ctrlPr>
                          <m:chr m:val="∑"/>
                          <m:limLoc m:val="subSup"/>
                          <m:grow m:val="1"/>
                          <m:subHide m:val="off"/>
                          <m:supHide m:val="on"/>
                        </m:naryPr>
                        <m:sub>
                          <m:sSup>
                            <m:e>
                              <m:r>
                                <a:rPr xmlns:a="http://schemas.openxmlformats.org/drawingml/2006/main" sz="4850" i="1">
                                  <a:solidFill>
                                    <a:srgbClr val="000000"/>
                                  </a:solidFill>
                                  <a:latin typeface="Cambria Math" panose="02040503050406030204" pitchFamily="18" charset="0"/>
                                </a:rPr>
                                <m:t>a</m:t>
                              </m:r>
                            </m:e>
                            <m:sup>
                              <m:r>
                                <a:rPr xmlns:a="http://schemas.openxmlformats.org/drawingml/2006/main" sz="4850" i="1">
                                  <a:solidFill>
                                    <a:srgbClr val="000000"/>
                                  </a:solidFill>
                                  <a:latin typeface="Cambria Math" panose="02040503050406030204" pitchFamily="18" charset="0"/>
                                </a:rPr>
                                <m:t>′</m:t>
                              </m:r>
                            </m:sup>
                          </m:sSup>
                        </m:sub>
                        <m:sup/>
                        <m:e>
                          <m:sSup>
                            <m:e>
                              <m:r>
                                <a:rPr xmlns:a="http://schemas.openxmlformats.org/drawingml/2006/main" sz="4850" i="1">
                                  <a:solidFill>
                                    <a:srgbClr val="000000"/>
                                  </a:solidFill>
                                  <a:latin typeface="Cambria Math" panose="02040503050406030204" pitchFamily="18" charset="0"/>
                                </a:rPr>
                                <m:t>e</m:t>
                              </m:r>
                            </m:e>
                            <m:sup>
                              <m:r>
                                <a:rPr xmlns:a="http://schemas.openxmlformats.org/drawingml/2006/main" sz="4850" i="1">
                                  <a:solidFill>
                                    <a:srgbClr val="000000"/>
                                  </a:solidFill>
                                  <a:latin typeface="Cambria Math" panose="02040503050406030204" pitchFamily="18" charset="0"/>
                                </a:rPr>
                                <m:t>h</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sSup>
                                <m:e>
                                  <m:r>
                                    <a:rPr xmlns:a="http://schemas.openxmlformats.org/drawingml/2006/main" sz="4850" i="1">
                                      <a:solidFill>
                                        <a:srgbClr val="000000"/>
                                      </a:solidFill>
                                      <a:latin typeface="Cambria Math" panose="02040503050406030204" pitchFamily="18" charset="0"/>
                                    </a:rPr>
                                    <m:t>a</m:t>
                                  </m:r>
                                </m:e>
                                <m:sup>
                                  <m:r>
                                    <a:rPr xmlns:a="http://schemas.openxmlformats.org/drawingml/2006/main" sz="4850" i="1">
                                      <a:solidFill>
                                        <a:srgbClr val="000000"/>
                                      </a:solidFill>
                                      <a:latin typeface="Cambria Math" panose="02040503050406030204" pitchFamily="18" charset="0"/>
                                    </a:rPr>
                                    <m:t>′</m:t>
                                  </m:r>
                                </m:sup>
                              </m:sSup>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θ</m:t>
                              </m:r>
                              <m:r>
                                <a:rPr xmlns:a="http://schemas.openxmlformats.org/drawingml/2006/main" sz="4850" i="1">
                                  <a:solidFill>
                                    <a:srgbClr val="000000"/>
                                  </a:solidFill>
                                  <a:latin typeface="Cambria Math" panose="02040503050406030204" pitchFamily="18" charset="0"/>
                                </a:rPr>
                                <m:t>)</m:t>
                              </m:r>
                            </m:sup>
                          </m:sSup>
                        </m:e>
                      </m:nary>
                    </m:den>
                  </m:f>
                </m:oMath>
              </m:oMathPara>
            </a14:m>
            <a:endParaRPr sz="3959"/>
          </a:p>
          <a:p>
            <a:pPr marL="556669" indent="-556669" defTabSz="748249">
              <a:spcBef>
                <a:spcPts val="3200"/>
              </a:spcBef>
              <a:defRPr b="1" sz="3959">
                <a:latin typeface="+mn-lt"/>
                <a:ea typeface="+mn-ea"/>
                <a:cs typeface="+mn-cs"/>
                <a:sym typeface="Helvetica Neue"/>
              </a:defRPr>
            </a:pPr>
            <a:r>
              <a:t>Question:</a:t>
            </a:r>
            <a:r>
              <a:rPr b="0">
                <a:latin typeface="Helvetica Neue Light"/>
                <a:ea typeface="Helvetica Neue Light"/>
                <a:cs typeface="Helvetica Neue Light"/>
                <a:sym typeface="Helvetica Neue Light"/>
              </a:rPr>
              <a:t> How can a softmax in action preferences policy converge to a deterministic policy?</a:t>
            </a:r>
          </a:p>
          <a:p>
            <a:pPr marL="556669" indent="-556669" defTabSz="748249">
              <a:spcBef>
                <a:spcPts val="3200"/>
              </a:spcBef>
              <a:defRPr b="1" sz="3959">
                <a:latin typeface="+mn-lt"/>
                <a:ea typeface="+mn-ea"/>
                <a:cs typeface="+mn-cs"/>
                <a:sym typeface="Helvetica Neue"/>
              </a:defRPr>
            </a:pPr>
            <a:r>
              <a:t>Question:</a:t>
            </a:r>
            <a:r>
              <a:rPr b="0">
                <a:latin typeface="Helvetica Neue Light"/>
                <a:ea typeface="Helvetica Neue Light"/>
                <a:cs typeface="Helvetica Neue Light"/>
                <a:sym typeface="Helvetica Neue Light"/>
              </a:rPr>
              <a:t> Can you get the same results with </a:t>
            </a:r>
            <a14:m>
              <m:oMath>
                <m:r>
                  <a:rPr xmlns:a="http://schemas.openxmlformats.org/drawingml/2006/main" sz="4850" i="1">
                    <a:solidFill>
                      <a:srgbClr val="000000"/>
                    </a:solidFill>
                    <a:latin typeface="Cambria Math" panose="02040503050406030204" pitchFamily="18" charset="0"/>
                  </a:rPr>
                  <m:t>h</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a</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θ</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m:t>
                </m:r>
                <m:limUpp>
                  <m:e>
                    <m:r>
                      <a:rPr xmlns:a="http://schemas.openxmlformats.org/drawingml/2006/main" sz="4850" i="1">
                        <a:solidFill>
                          <a:srgbClr val="000000"/>
                        </a:solidFill>
                        <a:latin typeface="Cambria Math" panose="02040503050406030204" pitchFamily="18" charset="0"/>
                      </a:rPr>
                      <m:t>q</m:t>
                    </m:r>
                  </m:e>
                  <m:lim>
                    <m:r>
                      <a:rPr xmlns:a="http://schemas.openxmlformats.org/drawingml/2006/main" sz="4850" i="1">
                        <a:solidFill>
                          <a:srgbClr val="000000"/>
                        </a:solidFill>
                        <a:latin typeface="Cambria Math" panose="02040503050406030204" pitchFamily="18" charset="0"/>
                      </a:rPr>
                      <m:t>̂</m:t>
                    </m:r>
                  </m:lim>
                </m:limUpp>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a</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θ</m:t>
                </m:r>
                <m:r>
                  <a:rPr xmlns:a="http://schemas.openxmlformats.org/drawingml/2006/main" sz="485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a:t>
            </a:r>
            <a:r>
              <a:t>why?</a:t>
            </a:r>
            <a:r>
              <a:rPr b="0">
                <a:latin typeface="Helvetica Neue Light"/>
                <a:ea typeface="Helvetica Neue Light"/>
                <a:cs typeface="Helvetica Neue Light"/>
                <a:sym typeface="Helvetica Neue Light"/>
              </a:rPr>
              <a:t>)</a:t>
            </a:r>
            <a:endParaRPr sz="4623"/>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5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5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35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351">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1"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3" name="Example:…"/>
          <p:cNvSpPr txBox="1"/>
          <p:nvPr>
            <p:ph type="title"/>
          </p:nvPr>
        </p:nvSpPr>
        <p:spPr>
          <a:xfrm>
            <a:off x="2667000" y="357186"/>
            <a:ext cx="19050000" cy="3036097"/>
          </a:xfrm>
          <a:prstGeom prst="rect">
            <a:avLst/>
          </a:prstGeom>
        </p:spPr>
        <p:txBody>
          <a:bodyPr/>
          <a:lstStyle/>
          <a:p>
            <a:pPr defTabSz="698300">
              <a:defRPr sz="9500"/>
            </a:pPr>
            <a:r>
              <a:t>Example: </a:t>
            </a:r>
          </a:p>
          <a:p>
            <a:pPr defTabSz="698300">
              <a:defRPr sz="9500"/>
            </a:pPr>
            <a:r>
              <a:t>Switcheroo Corridor</a:t>
            </a:r>
          </a:p>
        </p:txBody>
      </p:sp>
      <p:sp>
        <p:nvSpPr>
          <p:cNvPr id="354" name="Actions left and right have usual effect…"/>
          <p:cNvSpPr txBox="1"/>
          <p:nvPr>
            <p:ph type="body" sz="half" idx="1"/>
          </p:nvPr>
        </p:nvSpPr>
        <p:spPr>
          <a:xfrm>
            <a:off x="2149204" y="3845008"/>
            <a:ext cx="10460551" cy="8660218"/>
          </a:xfrm>
          <a:prstGeom prst="rect">
            <a:avLst/>
          </a:prstGeom>
        </p:spPr>
        <p:txBody>
          <a:bodyPr/>
          <a:lstStyle/>
          <a:p>
            <a:pPr/>
            <a:r>
              <a:t>Actions </a:t>
            </a:r>
            <a:r>
              <a:rPr>
                <a:latin typeface="American Typewriter"/>
                <a:ea typeface="American Typewriter"/>
                <a:cs typeface="American Typewriter"/>
                <a:sym typeface="American Typewriter"/>
              </a:rPr>
              <a:t>left</a:t>
            </a:r>
            <a:r>
              <a:t> and </a:t>
            </a:r>
            <a:r>
              <a:rPr>
                <a:latin typeface="American Typewriter"/>
                <a:ea typeface="American Typewriter"/>
                <a:cs typeface="American Typewriter"/>
                <a:sym typeface="American Typewriter"/>
              </a:rPr>
              <a:t>right</a:t>
            </a:r>
            <a:r>
              <a:t> have usual effect</a:t>
            </a:r>
          </a:p>
          <a:p>
            <a:pPr/>
            <a:r>
              <a:t>Except in one state they are </a:t>
            </a:r>
            <a:r>
              <a:rPr>
                <a:solidFill>
                  <a:srgbClr val="C82506"/>
                </a:solidFill>
                <a:latin typeface="Helvetica Neue Medium"/>
                <a:ea typeface="Helvetica Neue Medium"/>
                <a:cs typeface="Helvetica Neue Medium"/>
                <a:sym typeface="Helvetica Neue Medium"/>
              </a:rPr>
              <a:t>reversed</a:t>
            </a:r>
            <a:r>
              <a:t>!</a:t>
            </a:r>
          </a:p>
          <a:p>
            <a:pPr/>
            <a:r>
              <a:t>Function approximation makes </a:t>
            </a:r>
            <a:r>
              <a:rPr>
                <a:solidFill>
                  <a:srgbClr val="C82506"/>
                </a:solidFill>
                <a:latin typeface="Helvetica Neue Medium"/>
                <a:ea typeface="Helvetica Neue Medium"/>
                <a:cs typeface="Helvetica Neue Medium"/>
                <a:sym typeface="Helvetica Neue Medium"/>
              </a:rPr>
              <a:t>all</a:t>
            </a:r>
            <a:r>
              <a:t> the states look </a:t>
            </a:r>
            <a:r>
              <a:rPr>
                <a:solidFill>
                  <a:srgbClr val="C82506"/>
                </a:solidFill>
                <a:latin typeface="Helvetica Neue Medium"/>
                <a:ea typeface="Helvetica Neue Medium"/>
                <a:cs typeface="Helvetica Neue Medium"/>
                <a:sym typeface="Helvetica Neue Medium"/>
              </a:rPr>
              <a:t>identical</a:t>
            </a:r>
            <a:endParaRPr>
              <a:solidFill>
                <a:srgbClr val="C82506"/>
              </a:solidFill>
              <a:latin typeface="Helvetica Neue Medium"/>
              <a:ea typeface="Helvetica Neue Medium"/>
              <a:cs typeface="Helvetica Neue Medium"/>
              <a:sym typeface="Helvetica Neue Medium"/>
            </a:endParaRPr>
          </a:p>
          <a:p>
            <a:pPr>
              <a:defRPr>
                <a:solidFill>
                  <a:srgbClr val="0076BA"/>
                </a:solidFill>
                <a:latin typeface="Helvetica Neue Medium"/>
                <a:ea typeface="Helvetica Neue Medium"/>
                <a:cs typeface="Helvetica Neue Medium"/>
                <a:sym typeface="Helvetica Neue Medium"/>
              </a:defRPr>
            </a:pPr>
            <a:r>
              <a:t>Optimal policy</a:t>
            </a:r>
            <a:r>
              <a:rPr>
                <a:solidFill>
                  <a:srgbClr val="000000"/>
                </a:solidFill>
                <a:latin typeface="Helvetica Neue Light"/>
                <a:ea typeface="Helvetica Neue Light"/>
                <a:cs typeface="Helvetica Neue Light"/>
                <a:sym typeface="Helvetica Neue Light"/>
              </a:rPr>
              <a:t> is </a:t>
            </a:r>
            <a:r>
              <a:rPr>
                <a:solidFill>
                  <a:srgbClr val="C82506"/>
                </a:solidFill>
              </a:rPr>
              <a:t>stochastic</a:t>
            </a:r>
            <a:r>
              <a:rPr>
                <a:solidFill>
                  <a:srgbClr val="000000"/>
                </a:solidFill>
                <a:latin typeface="Helvetica Neue Light"/>
                <a:ea typeface="Helvetica Neue Light"/>
                <a:cs typeface="Helvetica Neue Light"/>
                <a:sym typeface="Helvetica Neue Light"/>
              </a:rPr>
              <a:t>, with </a:t>
            </a:r>
            <a14:m>
              <m:oMath>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m:rPr>
                    <m:nor/>
                  </m:rPr>
                  <a:rPr xmlns:a="http://schemas.openxmlformats.org/drawingml/2006/main" sz="5300" i="1">
                    <a:solidFill>
                      <a:srgbClr val="000000"/>
                    </a:solidFill>
                    <a:latin typeface="Cambria Math" panose="02040503050406030204" pitchFamily="18" charset="0"/>
                  </a:rPr>
                  <m:t>right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0.59</m:t>
                </m:r>
              </m:oMath>
            </a14:m>
            <a:endParaRPr sz="5000">
              <a:latin typeface="Times Roman"/>
              <a:ea typeface="Times Roman"/>
              <a:cs typeface="Times Roman"/>
              <a:sym typeface="Times Roman"/>
            </a:endParaRPr>
          </a:p>
          <a:p>
            <a:pPr/>
            <a:r>
              <a:t>But </a:t>
            </a:r>
            <a14:m>
              <m:oMath>
                <m:r>
                  <a:rPr xmlns:a="http://schemas.openxmlformats.org/drawingml/2006/main" sz="5300" i="1">
                    <a:solidFill>
                      <a:srgbClr val="000000"/>
                    </a:solidFill>
                    <a:latin typeface="Cambria Math" panose="02040503050406030204" pitchFamily="18" charset="0"/>
                  </a:rPr>
                  <m:t>ϵ</m:t>
                </m:r>
              </m:oMath>
            </a14:m>
            <a:r>
              <a:t>-greedy policies can only pick </a:t>
            </a:r>
            <a14:m>
              <m:oMath>
                <m:r>
                  <a:rPr xmlns:a="http://schemas.openxmlformats.org/drawingml/2006/main" sz="5300" i="1">
                    <a:solidFill>
                      <a:srgbClr val="000000"/>
                    </a:solidFill>
                    <a:latin typeface="Cambria Math" panose="02040503050406030204" pitchFamily="18" charset="0"/>
                  </a:rPr>
                  <m:t>P</m:t>
                </m:r>
                <m:r>
                  <a:rPr xmlns:a="http://schemas.openxmlformats.org/drawingml/2006/main" sz="5300" i="1">
                    <a:solidFill>
                      <a:srgbClr val="000000"/>
                    </a:solidFill>
                    <a:latin typeface="Cambria Math" panose="02040503050406030204" pitchFamily="18" charset="0"/>
                  </a:rPr>
                  <m:t>r</m:t>
                </m:r>
                <m:r>
                  <a:rPr xmlns:a="http://schemas.openxmlformats.org/drawingml/2006/main" sz="5300" i="1">
                    <a:solidFill>
                      <a:srgbClr val="000000"/>
                    </a:solidFill>
                    <a:latin typeface="Cambria Math" panose="02040503050406030204" pitchFamily="18" charset="0"/>
                  </a:rPr>
                  <m:t>(</m:t>
                </m:r>
                <m:r>
                  <m:rPr>
                    <m:nor/>
                  </m:rPr>
                  <a:rPr xmlns:a="http://schemas.openxmlformats.org/drawingml/2006/main" sz="5300" i="1">
                    <a:solidFill>
                      <a:srgbClr val="000000"/>
                    </a:solidFill>
                    <a:latin typeface="Cambria Math" panose="02040503050406030204" pitchFamily="18" charset="0"/>
                  </a:rPr>
                  <m:t>right</m:t>
                </m:r>
                <m:r>
                  <a:rPr xmlns:a="http://schemas.openxmlformats.org/drawingml/2006/main" sz="5300" i="1">
                    <a:solidFill>
                      <a:srgbClr val="000000"/>
                    </a:solidFill>
                    <a:latin typeface="Cambria Math" panose="02040503050406030204" pitchFamily="18" charset="0"/>
                  </a:rPr>
                  <m:t>)</m:t>
                </m:r>
              </m:oMath>
            </a14:m>
            <a:r>
              <a:t> of </a:t>
            </a:r>
            <a14:m>
              <m:oMath>
                <m:r>
                  <a:rPr xmlns:a="http://schemas.openxmlformats.org/drawingml/2006/main" sz="5300" i="1">
                    <a:solidFill>
                      <a:srgbClr val="000000"/>
                    </a:solidFill>
                    <a:latin typeface="Cambria Math" panose="02040503050406030204" pitchFamily="18" charset="0"/>
                  </a:rPr>
                  <m:t>ϵ</m:t>
                </m:r>
              </m:oMath>
            </a14:m>
            <a:r>
              <a:t> or </a:t>
            </a:r>
            <a14:m>
              <m:oMath>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ϵ</m:t>
                </m:r>
                <m:r>
                  <a:rPr xmlns:a="http://schemas.openxmlformats.org/drawingml/2006/main" sz="5300" i="1">
                    <a:solidFill>
                      <a:srgbClr val="000000"/>
                    </a:solidFill>
                    <a:latin typeface="Cambria Math" panose="02040503050406030204" pitchFamily="18" charset="0"/>
                  </a:rPr>
                  <m:t>)</m:t>
                </m:r>
              </m:oMath>
            </a14:m>
            <a:r>
              <a:t>!</a:t>
            </a:r>
            <a:endParaRPr sz="5000"/>
          </a:p>
        </p:txBody>
      </p:sp>
      <p:grpSp>
        <p:nvGrpSpPr>
          <p:cNvPr id="359" name="Group"/>
          <p:cNvGrpSpPr/>
          <p:nvPr/>
        </p:nvGrpSpPr>
        <p:grpSpPr>
          <a:xfrm>
            <a:off x="13277351" y="4829993"/>
            <a:ext cx="10329144" cy="7240104"/>
            <a:chOff x="0" y="0"/>
            <a:chExt cx="10329142" cy="7240103"/>
          </a:xfrm>
        </p:grpSpPr>
        <p:pic>
          <p:nvPicPr>
            <p:cNvPr id="355" name="Image" descr="Image"/>
            <p:cNvPicPr>
              <a:picLocks noChangeAspect="1"/>
            </p:cNvPicPr>
            <p:nvPr/>
          </p:nvPicPr>
          <p:blipFill>
            <a:blip r:embed="rId2">
              <a:extLst/>
            </a:blip>
            <a:stretch>
              <a:fillRect/>
            </a:stretch>
          </p:blipFill>
          <p:spPr>
            <a:xfrm>
              <a:off x="0" y="0"/>
              <a:ext cx="10329141" cy="6683438"/>
            </a:xfrm>
            <a:prstGeom prst="rect">
              <a:avLst/>
            </a:prstGeom>
            <a:ln w="12700" cap="flat">
              <a:noFill/>
              <a:miter lim="400000"/>
            </a:ln>
            <a:effectLst/>
          </p:spPr>
        </p:pic>
        <p:grpSp>
          <p:nvGrpSpPr>
            <p:cNvPr id="358" name="Caption"/>
            <p:cNvGrpSpPr/>
            <p:nvPr/>
          </p:nvGrpSpPr>
          <p:grpSpPr>
            <a:xfrm>
              <a:off x="-1" y="6785036"/>
              <a:ext cx="10329144" cy="455068"/>
              <a:chOff x="0" y="0"/>
              <a:chExt cx="10329142" cy="455067"/>
            </a:xfrm>
          </p:grpSpPr>
          <p:sp>
            <p:nvSpPr>
              <p:cNvPr id="356" name="Rectangle"/>
              <p:cNvSpPr/>
              <p:nvPr/>
            </p:nvSpPr>
            <p:spPr>
              <a:xfrm>
                <a:off x="0" y="0"/>
                <a:ext cx="10329143" cy="455068"/>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sz="600">
                    <a:solidFill>
                      <a:srgbClr val="D6D5D5"/>
                    </a:solidFill>
                    <a:latin typeface="+mn-lt"/>
                    <a:ea typeface="+mn-ea"/>
                    <a:cs typeface="+mn-cs"/>
                    <a:sym typeface="Helvetica Neue"/>
                  </a:defRPr>
                </a:pPr>
              </a:p>
            </p:txBody>
          </p:sp>
          <p:sp>
            <p:nvSpPr>
              <p:cNvPr id="357" name="Corridor environment: A horizontal row of four squares.  Leftmost is labelled S and has a double-ended arrow inside.  Second square has a dot with one arrow leaving the right of the dot but curving around to point left, and one arrow leaving the left of "/>
              <p:cNvSpPr txBox="1"/>
              <p:nvPr/>
            </p:nvSpPr>
            <p:spPr>
              <a:xfrm>
                <a:off x="-1" y="0"/>
                <a:ext cx="10329144" cy="4550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defRPr sz="600">
                    <a:solidFill>
                      <a:srgbClr val="D6D5D5"/>
                    </a:solidFill>
                    <a:latin typeface="+mn-lt"/>
                    <a:ea typeface="+mn-ea"/>
                    <a:cs typeface="+mn-cs"/>
                    <a:sym typeface="Helvetica Neue"/>
                  </a:defRPr>
                </a:pPr>
                <a:r>
                  <a:t>Corridor environment: A horizontal row of four squares.  Leftmost is labelled S and has a double-ended arrow inside.  Second square has a dot with one arrow leaving the right of the dot but curving around to point left, and one arrow leaving the left of the dot but curving around to point right. Third square has a regular double-ended arrow, and rightmost square is labelled "G".</a:t>
                </a:r>
                <a:br/>
                <a:r>
                  <a:t>Graph: y-axis runs from -100 to -11.6. x-axis is labelled "probability of right action" and runs from 0 to 1.  An inverted U shaped graph has three point labelled: "epsilon-greedy left" at approximately (-0.05, -81), "epsilon-greedy right" at approximately (0.95, -41), and "optimal stochastic policy" at (0.6, -11.6).</a:t>
                </a:r>
              </a:p>
            </p:txBody>
          </p:sp>
        </p:grpSp>
      </p:grpSp>
      <p:sp>
        <p:nvSpPr>
          <p:cNvPr id="360" name="(Image: Sutton &amp; Barto, 2018)"/>
          <p:cNvSpPr txBox="1"/>
          <p:nvPr/>
        </p:nvSpPr>
        <p:spPr>
          <a:xfrm>
            <a:off x="19546763" y="12950139"/>
            <a:ext cx="4181373"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latin typeface="+mn-lt"/>
                <a:ea typeface="+mn-ea"/>
                <a:cs typeface="+mn-cs"/>
                <a:sym typeface="Helvetica Neue"/>
              </a:defRPr>
            </a:lvl1pPr>
          </a:lstStyle>
          <a:p>
            <a:pPr/>
            <a:r>
              <a:t>(Image: Sutton &amp; Barto, 2018)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54">
                                            <p:txEl>
                                              <p:pRg st="3" end="3"/>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354">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4"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2" name="Parameterized Policies Advantage: Stochastic Actions"/>
          <p:cNvSpPr txBox="1"/>
          <p:nvPr>
            <p:ph type="title"/>
          </p:nvPr>
        </p:nvSpPr>
        <p:spPr>
          <a:xfrm>
            <a:off x="2667000" y="357186"/>
            <a:ext cx="19050000" cy="3036097"/>
          </a:xfrm>
          <a:prstGeom prst="rect">
            <a:avLst/>
          </a:prstGeom>
        </p:spPr>
        <p:txBody>
          <a:bodyPr/>
          <a:lstStyle>
            <a:lvl1pPr defTabSz="698300">
              <a:defRPr sz="9500"/>
            </a:lvl1pPr>
          </a:lstStyle>
          <a:p>
            <a:pPr/>
            <a:r>
              <a:t>Parameterized Policies Advantage: Stochastic Actions</a:t>
            </a:r>
          </a:p>
        </p:txBody>
      </p:sp>
      <p:sp>
        <p:nvSpPr>
          <p:cNvPr id="363" name="Optimal policies are deterministic, but only when there is no state aggregation…"/>
          <p:cNvSpPr txBox="1"/>
          <p:nvPr>
            <p:ph type="body" idx="1"/>
          </p:nvPr>
        </p:nvSpPr>
        <p:spPr>
          <a:xfrm>
            <a:off x="1356707" y="3632227"/>
            <a:ext cx="21670586" cy="8840393"/>
          </a:xfrm>
          <a:prstGeom prst="rect">
            <a:avLst/>
          </a:prstGeom>
        </p:spPr>
        <p:txBody>
          <a:bodyPr/>
          <a:lstStyle/>
          <a:p>
            <a:pPr/>
            <a:r>
              <a:t>Optimal policies are </a:t>
            </a:r>
            <a:r>
              <a:rPr>
                <a:solidFill>
                  <a:srgbClr val="C82506"/>
                </a:solidFill>
                <a:latin typeface="Helvetica Neue Medium"/>
                <a:ea typeface="Helvetica Neue Medium"/>
                <a:cs typeface="Helvetica Neue Medium"/>
                <a:sym typeface="Helvetica Neue Medium"/>
              </a:rPr>
              <a:t>deterministic</a:t>
            </a:r>
            <a:r>
              <a:t>, but only when there is no </a:t>
            </a:r>
            <a:r>
              <a:rPr>
                <a:solidFill>
                  <a:srgbClr val="0076BA"/>
                </a:solidFill>
                <a:latin typeface="Helvetica Neue Medium"/>
                <a:ea typeface="Helvetica Neue Medium"/>
                <a:cs typeface="Helvetica Neue Medium"/>
                <a:sym typeface="Helvetica Neue Medium"/>
              </a:rPr>
              <a:t>state aggregation</a:t>
            </a:r>
            <a:endParaRPr>
              <a:solidFill>
                <a:srgbClr val="0076BA"/>
              </a:solidFill>
              <a:latin typeface="Helvetica Neue Medium"/>
              <a:ea typeface="Helvetica Neue Medium"/>
              <a:cs typeface="Helvetica Neue Medium"/>
              <a:sym typeface="Helvetica Neue Medium"/>
            </a:endParaRPr>
          </a:p>
          <a:p>
            <a:pPr/>
            <a:r>
              <a:t>When </a:t>
            </a:r>
            <a:r>
              <a:rPr>
                <a:solidFill>
                  <a:srgbClr val="0076BA"/>
                </a:solidFill>
                <a:latin typeface="Helvetica Neue Medium"/>
                <a:ea typeface="Helvetica Neue Medium"/>
                <a:cs typeface="Helvetica Neue Medium"/>
                <a:sym typeface="Helvetica Neue Medium"/>
              </a:rPr>
              <a:t>function approximation</a:t>
            </a:r>
            <a:r>
              <a:t> makes states look the same, or when states are </a:t>
            </a:r>
            <a:r>
              <a:rPr>
                <a:solidFill>
                  <a:srgbClr val="0076BA"/>
                </a:solidFill>
                <a:latin typeface="Helvetica Neue Medium"/>
                <a:ea typeface="Helvetica Neue Medium"/>
                <a:cs typeface="Helvetica Neue Medium"/>
                <a:sym typeface="Helvetica Neue Medium"/>
              </a:rPr>
              <a:t>imperfectly observable</a:t>
            </a:r>
            <a:r>
              <a:t>, the optimal policy might be an </a:t>
            </a:r>
            <a:r>
              <a:rPr>
                <a:solidFill>
                  <a:srgbClr val="C82506"/>
                </a:solidFill>
                <a:latin typeface="Helvetica Neue Medium"/>
                <a:ea typeface="Helvetica Neue Medium"/>
                <a:cs typeface="Helvetica Neue Medium"/>
                <a:sym typeface="Helvetica Neue Medium"/>
              </a:rPr>
              <a:t>arbitrary probability distribution</a:t>
            </a:r>
            <a:endParaRPr>
              <a:solidFill>
                <a:srgbClr val="C82506"/>
              </a:solidFill>
              <a:latin typeface="Helvetica Neue Medium"/>
              <a:ea typeface="Helvetica Neue Medium"/>
              <a:cs typeface="Helvetica Neue Medium"/>
              <a:sym typeface="Helvetica Neue Medium"/>
            </a:endParaRPr>
          </a:p>
          <a:p>
            <a:pPr/>
            <a:r>
              <a:t>Parameterized policies can represent </a:t>
            </a:r>
            <a:r>
              <a:rPr>
                <a:solidFill>
                  <a:srgbClr val="C82506"/>
                </a:solidFill>
                <a:latin typeface="Helvetica Neue Medium"/>
                <a:ea typeface="Helvetica Neue Medium"/>
                <a:cs typeface="Helvetica Neue Medium"/>
                <a:sym typeface="Helvetica Neue Medium"/>
              </a:rPr>
              <a:t>arbitrary</a:t>
            </a:r>
            <a:r>
              <a:t> distributions</a:t>
            </a:r>
          </a:p>
          <a:p>
            <a:pPr lvl="2"/>
            <a:r>
              <a:t>Although not necessarily arbitrary distributions in </a:t>
            </a:r>
            <a:r>
              <a:rPr>
                <a:solidFill>
                  <a:srgbClr val="C82506"/>
                </a:solidFill>
                <a:latin typeface="Helvetica Neue Medium"/>
                <a:ea typeface="Helvetica Neue Medium"/>
                <a:cs typeface="Helvetica Neue Medium"/>
                <a:sym typeface="Helvetica Neue Medium"/>
              </a:rPr>
              <a:t>every possible state</a:t>
            </a:r>
            <a:r>
              <a:t> (</a:t>
            </a:r>
            <a:r>
              <a:rPr b="1">
                <a:latin typeface="+mn-lt"/>
                <a:ea typeface="+mn-ea"/>
                <a:cs typeface="+mn-cs"/>
                <a:sym typeface="Helvetica Neue"/>
              </a:rPr>
              <a:t>why not?</a:t>
            </a:r>
            <a: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63">
                                            <p:txEl>
                                              <p:pRg st="3" end="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63"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5" name="Policy Performance"/>
          <p:cNvSpPr txBox="1"/>
          <p:nvPr>
            <p:ph type="title"/>
          </p:nvPr>
        </p:nvSpPr>
        <p:spPr>
          <a:xfrm>
            <a:off x="2667000" y="357186"/>
            <a:ext cx="19050000" cy="3036097"/>
          </a:xfrm>
          <a:prstGeom prst="rect">
            <a:avLst/>
          </a:prstGeom>
        </p:spPr>
        <p:txBody>
          <a:bodyPr/>
          <a:lstStyle/>
          <a:p>
            <a:pPr/>
            <a:r>
              <a:t>Policy Performance</a:t>
            </a:r>
          </a:p>
        </p:txBody>
      </p:sp>
      <p:sp>
        <p:nvSpPr>
          <p:cNvPr id="366" name="We choose the policy parameters   in order to maximize the performance of the policy:…"/>
          <p:cNvSpPr txBox="1"/>
          <p:nvPr>
            <p:ph type="body" idx="1"/>
          </p:nvPr>
        </p:nvSpPr>
        <p:spPr>
          <a:xfrm>
            <a:off x="2667000" y="3643312"/>
            <a:ext cx="19050000" cy="8840393"/>
          </a:xfrm>
          <a:prstGeom prst="rect">
            <a:avLst/>
          </a:prstGeom>
        </p:spPr>
        <p:txBody>
          <a:bodyPr/>
          <a:lstStyle/>
          <a:p>
            <a:pPr/>
            <a:r>
              <a:t>We choose the policy parameters </a:t>
            </a:r>
            <a14:m>
              <m:oMath>
                <m:r>
                  <a:rPr xmlns:a="http://schemas.openxmlformats.org/drawingml/2006/main" sz="5300" i="1">
                    <a:solidFill>
                      <a:srgbClr val="000000"/>
                    </a:solidFill>
                    <a:latin typeface="Cambria Math" panose="02040503050406030204" pitchFamily="18" charset="0"/>
                  </a:rPr>
                  <m:t>θ</m:t>
                </m:r>
              </m:oMath>
            </a14:m>
            <a:r>
              <a:t> in order to maximize the </a:t>
            </a:r>
            <a:r>
              <a:rPr>
                <a:solidFill>
                  <a:srgbClr val="0076BA"/>
                </a:solidFill>
                <a:latin typeface="Helvetica Neue Medium"/>
                <a:ea typeface="Helvetica Neue Medium"/>
                <a:cs typeface="Helvetica Neue Medium"/>
                <a:sym typeface="Helvetica Neue Medium"/>
              </a:rPr>
              <a:t>performance</a:t>
            </a:r>
            <a:r>
              <a:t> of the policy:  </a:t>
            </a:r>
            <a14:m>
              <m:oMath>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a:defRPr b="1">
                <a:latin typeface="+mn-lt"/>
                <a:ea typeface="+mn-ea"/>
                <a:cs typeface="+mn-cs"/>
                <a:sym typeface="Helvetica Neue"/>
              </a:defRPr>
            </a:pPr>
            <a:r>
              <a:t>Question:</a:t>
            </a:r>
            <a:r>
              <a:rPr b="0">
                <a:latin typeface="Helvetica Neue Light"/>
                <a:ea typeface="Helvetica Neue Light"/>
                <a:cs typeface="Helvetica Neue Light"/>
                <a:sym typeface="Helvetica Neue Light"/>
              </a:rPr>
              <a:t> What should </a:t>
            </a:r>
            <a14:m>
              <m:oMath>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be in episodic cases?</a:t>
            </a:r>
            <a:endParaRPr b="0">
              <a:latin typeface="Helvetica Neue Light"/>
              <a:ea typeface="Helvetica Neue Light"/>
              <a:cs typeface="Helvetica Neue Light"/>
              <a:sym typeface="Helvetica Neue Light"/>
            </a:endParaRPr>
          </a:p>
          <a:p>
            <a:pPr>
              <a:defRPr>
                <a:solidFill>
                  <a:srgbClr val="C82506"/>
                </a:solidFill>
                <a:latin typeface="Helvetica Neue Medium"/>
                <a:ea typeface="Helvetica Neue Medium"/>
                <a:cs typeface="Helvetica Neue Medium"/>
                <a:sym typeface="Helvetica Neue Medium"/>
              </a:defRPr>
            </a:pPr>
            <a:r>
              <a:t>Expected returns</a:t>
            </a:r>
            <a:r>
              <a:rPr>
                <a:solidFill>
                  <a:srgbClr val="000000"/>
                </a:solidFill>
                <a:latin typeface="Helvetica Neue Light"/>
                <a:ea typeface="Helvetica Neue Light"/>
                <a:cs typeface="Helvetica Neue Light"/>
                <a:sym typeface="Helvetica Neue Light"/>
              </a:rPr>
              <a:t> to the policy specified by 𝜃:</a:t>
            </a:r>
            <a:endParaRPr>
              <a:solidFill>
                <a:srgbClr val="000000"/>
              </a:solidFill>
              <a:latin typeface="Helvetica Neue Light"/>
              <a:ea typeface="Helvetica Neue Light"/>
              <a:cs typeface="Helvetica Neue Light"/>
              <a:sym typeface="Helvetica Neue Light"/>
            </a:endParaRPr>
          </a:p>
          <a:p>
            <a:pPr marL="0" indent="0" algn="ctr">
              <a:buSzTx/>
              <a:buNone/>
              <a:defRPr sz="5300">
                <a:latin typeface="Cambria Math"/>
                <a:ea typeface="Cambria Math"/>
                <a:cs typeface="Cambria Math"/>
                <a:sym typeface="Cambria Math"/>
              </a:defRPr>
            </a:pPr>
            <a14:m>
              <m:oMath>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m:rPr>
                        <m:sty m:val="p"/>
                        <m:scr m:val="double-struck"/>
                      </m:rPr>
                      <a:rPr xmlns:a="http://schemas.openxmlformats.org/drawingml/2006/main" sz="5300" i="1">
                        <a:solidFill>
                          <a:srgbClr val="000000"/>
                        </a:solidFill>
                        <a:latin typeface="Cambria Math" panose="02040503050406030204" pitchFamily="18" charset="0"/>
                      </a:rPr>
                      <m:t>E</m:t>
                    </m:r>
                  </m:e>
                  <m:sub>
                    <m:sSub>
                      <m:e>
                        <m:r>
                          <a:rPr xmlns:a="http://schemas.openxmlformats.org/drawingml/2006/main" sz="5300" i="1">
                            <a:solidFill>
                              <a:srgbClr val="000000"/>
                            </a:solidFill>
                            <a:latin typeface="Cambria Math" panose="02040503050406030204" pitchFamily="18" charset="0"/>
                          </a:rPr>
                          <m:t>π</m:t>
                        </m:r>
                      </m:e>
                      <m:sub>
                        <m:r>
                          <a:rPr xmlns:a="http://schemas.openxmlformats.org/drawingml/2006/main" sz="5300" i="1">
                            <a:solidFill>
                              <a:srgbClr val="000000"/>
                            </a:solidFill>
                            <a:latin typeface="Cambria Math" panose="02040503050406030204" pitchFamily="18" charset="0"/>
                          </a:rPr>
                          <m:t>θ</m:t>
                        </m:r>
                      </m:sub>
                    </m:sSub>
                  </m:sub>
                </m:sSub>
                <m:d>
                  <m:dPr>
                    <m:ctrlPr>
                      <a:rPr xmlns:a="http://schemas.openxmlformats.org/drawingml/2006/main" sz="5300" i="1">
                        <a:solidFill>
                          <a:srgbClr val="000000"/>
                        </a:solidFill>
                        <a:latin typeface="Cambria Math" panose="02040503050406030204" pitchFamily="18" charset="0"/>
                      </a:rPr>
                    </m:ctrlPr>
                    <m:begChr m:val="["/>
                    <m:endChr m:val="]"/>
                  </m:dPr>
                  <m:e>
                    <m:sSub>
                      <m:e>
                        <m:r>
                          <a:rPr xmlns:a="http://schemas.openxmlformats.org/drawingml/2006/main" sz="5300" i="1">
                            <a:solidFill>
                              <a:srgbClr val="000000"/>
                            </a:solidFill>
                            <a:latin typeface="Cambria Math" panose="02040503050406030204" pitchFamily="18" charset="0"/>
                          </a:rPr>
                          <m:t>G</m:t>
                        </m:r>
                      </m:e>
                      <m:sub>
                        <m:r>
                          <a:rPr xmlns:a="http://schemas.openxmlformats.org/drawingml/2006/main" sz="5300" i="1">
                            <a:solidFill>
                              <a:srgbClr val="000000"/>
                            </a:solidFill>
                            <a:latin typeface="Cambria Math" panose="02040503050406030204" pitchFamily="18" charset="0"/>
                          </a:rPr>
                          <m:t>0</m:t>
                        </m:r>
                      </m:sub>
                    </m:sSub>
                  </m:e>
                </m:d>
              </m:oMath>
            </a14:m>
            <a:r>
              <a:rPr sz="4400">
                <a:latin typeface="Helvetica Neue Light"/>
                <a:ea typeface="Helvetica Neue Light"/>
                <a:cs typeface="Helvetica Neue Light"/>
                <a:sym typeface="Helvetica Neue Light"/>
              </a:rPr>
              <a:t> </a:t>
            </a:r>
            <a:endParaRPr sz="4400">
              <a:latin typeface="Helvetica Neue Light"/>
              <a:ea typeface="Helvetica Neue Light"/>
              <a:cs typeface="Helvetica Neue Light"/>
              <a:sym typeface="Helvetica Neue Light"/>
            </a:endParaRPr>
          </a:p>
          <a:p>
            <a:pPr/>
            <a:r>
              <a:t>With special </a:t>
            </a:r>
            <a:r>
              <a:rPr>
                <a:solidFill>
                  <a:srgbClr val="C82506"/>
                </a:solidFill>
                <a:latin typeface="Helvetica Neue Medium"/>
                <a:ea typeface="Helvetica Neue Medium"/>
                <a:cs typeface="Helvetica Neue Medium"/>
                <a:sym typeface="Helvetica Neue Medium"/>
              </a:rPr>
              <a:t>single starting state</a:t>
            </a:r>
            <a:r>
              <a:t> </a:t>
            </a:r>
            <a14:m>
              <m:oMath>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0</m:t>
                    </m:r>
                  </m:sub>
                </m:sSub>
              </m:oMath>
            </a14:m>
            <a:r>
              <a:t>:</a:t>
            </a:r>
          </a:p>
          <a:p>
            <a:pPr marL="0" indent="0" algn="ctr">
              <a:buSzTx/>
              <a:buNone/>
              <a:defRPr sz="5300">
                <a:latin typeface="Cambria Math"/>
                <a:ea typeface="Cambria Math"/>
                <a:cs typeface="Cambria Math"/>
                <a:sym typeface="Cambria Math"/>
              </a:defRPr>
            </a:pPr>
            <a14:m>
              <m:oMath>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sSub>
                      <m:e>
                        <m:r>
                          <a:rPr xmlns:a="http://schemas.openxmlformats.org/drawingml/2006/main" sz="5300" i="1">
                            <a:solidFill>
                              <a:srgbClr val="000000"/>
                            </a:solidFill>
                            <a:latin typeface="Cambria Math" panose="02040503050406030204" pitchFamily="18" charset="0"/>
                          </a:rPr>
                          <m:t>π</m:t>
                        </m:r>
                      </m:e>
                      <m:sub>
                        <m:r>
                          <a:rPr xmlns:a="http://schemas.openxmlformats.org/drawingml/2006/main" sz="5300" i="1">
                            <a:solidFill>
                              <a:srgbClr val="000000"/>
                            </a:solidFill>
                            <a:latin typeface="Cambria Math" panose="02040503050406030204" pitchFamily="18" charset="0"/>
                          </a:rPr>
                          <m:t>θ</m:t>
                        </m:r>
                      </m:sub>
                    </m:sSub>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oMath>
            </a14:m>
            <a:r>
              <a:rPr sz="4400">
                <a:latin typeface="Helvetica Neue Light"/>
                <a:ea typeface="Helvetica Neue Light"/>
                <a:cs typeface="Helvetica Neue Light"/>
                <a:sym typeface="Helvetica Neue Light"/>
              </a:rPr>
              <a:t> </a:t>
            </a:r>
            <a:endParaRPr sz="5000"/>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66">
                                            <p:txEl>
                                              <p:pRg st="2" end="2"/>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366">
                                            <p:txEl>
                                              <p:pRg st="3" end="3"/>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366">
                                            <p:txEl>
                                              <p:pRg st="4" end="4"/>
                                            </p:txEl>
                                          </p:spTgt>
                                        </p:tgtEl>
                                        <p:attrNameLst>
                                          <p:attrName>style.visibility</p:attrName>
                                        </p:attrNameLst>
                                      </p:cBhvr>
                                      <p:to>
                                        <p:strVal val="visible"/>
                                      </p:to>
                                    </p:set>
                                  </p:childTnLst>
                                </p:cTn>
                              </p:par>
                            </p:childTnLst>
                          </p:cTn>
                        </p:par>
                        <p:par>
                          <p:cTn id="13" fill="hold">
                            <p:stCondLst>
                              <p:cond delay="0"/>
                            </p:stCondLst>
                            <p:childTnLst>
                              <p:par>
                                <p:cTn id="14" presetClass="entr" nodeType="afterEffect" presetSubtype="0" presetID="1" grpId="1" fill="hold">
                                  <p:stCondLst>
                                    <p:cond delay="0"/>
                                  </p:stCondLst>
                                  <p:iterate type="el" backwards="0">
                                    <p:tmAbs val="0"/>
                                  </p:iterate>
                                  <p:childTnLst>
                                    <p:set>
                                      <p:cBhvr>
                                        <p:cTn id="15" fill="hold"/>
                                        <p:tgtEl>
                                          <p:spTgt spid="366">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66"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8" name="Policy Gradient Ascent"/>
          <p:cNvSpPr txBox="1"/>
          <p:nvPr>
            <p:ph type="title"/>
          </p:nvPr>
        </p:nvSpPr>
        <p:spPr>
          <a:xfrm>
            <a:off x="2667000" y="357186"/>
            <a:ext cx="19050000" cy="3036097"/>
          </a:xfrm>
          <a:prstGeom prst="rect">
            <a:avLst/>
          </a:prstGeom>
        </p:spPr>
        <p:txBody>
          <a:bodyPr/>
          <a:lstStyle/>
          <a:p>
            <a:pPr/>
            <a:r>
              <a:t>Policy Gradient Ascent</a:t>
            </a:r>
          </a:p>
        </p:txBody>
      </p:sp>
      <p:sp>
        <p:nvSpPr>
          <p:cNvPr id="369" name="Want to maximize performance:…"/>
          <p:cNvSpPr txBox="1"/>
          <p:nvPr>
            <p:ph type="body" idx="1"/>
          </p:nvPr>
        </p:nvSpPr>
        <p:spPr>
          <a:xfrm>
            <a:off x="2441743" y="3615155"/>
            <a:ext cx="19050002" cy="8840391"/>
          </a:xfrm>
          <a:prstGeom prst="rect">
            <a:avLst/>
          </a:prstGeom>
        </p:spPr>
        <p:txBody>
          <a:bodyPr/>
          <a:lstStyle/>
          <a:p>
            <a:pPr marL="873125" indent="-873125">
              <a:buSzPct val="100000"/>
              <a:buAutoNum type="arabicPeriod" startAt="1"/>
            </a:pPr>
            <a:r>
              <a:t>Want to </a:t>
            </a:r>
            <a:r>
              <a:rPr>
                <a:solidFill>
                  <a:srgbClr val="C82506"/>
                </a:solidFill>
                <a:latin typeface="Helvetica Neue Medium"/>
                <a:ea typeface="Helvetica Neue Medium"/>
                <a:cs typeface="Helvetica Neue Medium"/>
                <a:sym typeface="Helvetica Neue Medium"/>
              </a:rPr>
              <a:t>maximize performance</a:t>
            </a:r>
            <a:r>
              <a:t>: </a:t>
            </a:r>
            <a14:m>
              <m:oMath>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v</m:t>
                    </m:r>
                  </m:e>
                  <m:sub>
                    <m:sSub>
                      <m:e>
                        <m:r>
                          <a:rPr xmlns:a="http://schemas.openxmlformats.org/drawingml/2006/main" sz="5300" i="1">
                            <a:solidFill>
                              <a:srgbClr val="000000"/>
                            </a:solidFill>
                            <a:latin typeface="Cambria Math" panose="02040503050406030204" pitchFamily="18" charset="0"/>
                          </a:rPr>
                          <m:t>π</m:t>
                        </m:r>
                      </m:e>
                      <m:sub>
                        <m:r>
                          <a:rPr xmlns:a="http://schemas.openxmlformats.org/drawingml/2006/main" sz="5300" i="1">
                            <a:solidFill>
                              <a:srgbClr val="000000"/>
                            </a:solidFill>
                            <a:latin typeface="Cambria Math" panose="02040503050406030204" pitchFamily="18" charset="0"/>
                          </a:rPr>
                          <m:t>θ</m:t>
                        </m:r>
                      </m:sub>
                    </m:sSub>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marL="873125" indent="-873125">
              <a:buSzPct val="100000"/>
              <a:buAutoNum type="arabicPeriod" startAt="1"/>
            </a:pPr>
            <a:r>
              <a:t>Gradient gives direction that </a:t>
            </a:r>
            <a:r>
              <a:rPr>
                <a:solidFill>
                  <a:srgbClr val="C82506"/>
                </a:solidFill>
                <a:latin typeface="Helvetica Neue Medium"/>
                <a:ea typeface="Helvetica Neue Medium"/>
                <a:cs typeface="Helvetica Neue Medium"/>
                <a:sym typeface="Helvetica Neue Medium"/>
              </a:rPr>
              <a:t>J increases</a:t>
            </a:r>
            <a:r>
              <a:t>: </a:t>
            </a:r>
            <a14:m>
              <m:oMath>
                <m:sSub>
                  <m:e>
                    <m:r>
                      <a:rPr xmlns:a="http://schemas.openxmlformats.org/drawingml/2006/main" sz="5300" i="1">
                        <a:solidFill>
                          <a:srgbClr val="000000"/>
                        </a:solidFill>
                        <a:latin typeface="Cambria Math" panose="02040503050406030204" pitchFamily="18" charset="0"/>
                      </a:rPr>
                      <m:t>∇</m:t>
                    </m:r>
                  </m:e>
                  <m:sub>
                    <m:r>
                      <a:rPr xmlns:a="http://schemas.openxmlformats.org/drawingml/2006/main" sz="5300" i="1">
                        <a:solidFill>
                          <a:srgbClr val="000000"/>
                        </a:solidFill>
                        <a:latin typeface="Cambria Math" panose="02040503050406030204" pitchFamily="18" charset="0"/>
                      </a:rPr>
                      <m:t>θ</m:t>
                    </m:r>
                  </m:sub>
                </m:sSub>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marL="873125" indent="-873125">
              <a:buSzPct val="100000"/>
              <a:buAutoNum type="arabicPeriod" startAt="1"/>
            </a:pPr>
            <a:r>
              <a:t>Update parameters in </a:t>
            </a:r>
            <a:r>
              <a:rPr>
                <a:solidFill>
                  <a:srgbClr val="C82506"/>
                </a:solidFill>
                <a:latin typeface="Helvetica Neue Medium"/>
                <a:ea typeface="Helvetica Neue Medium"/>
                <a:cs typeface="Helvetica Neue Medium"/>
                <a:sym typeface="Helvetica Neue Medium"/>
              </a:rPr>
              <a:t>direction of the gradient</a:t>
            </a:r>
            <a:r>
              <a:t>:</a:t>
            </a:r>
          </a:p>
          <a:p>
            <a:pPr marL="0" indent="0" algn="ctr">
              <a:buSzTx/>
              <a:buNone/>
              <a:defRPr sz="5300">
                <a:latin typeface="Cambria Math"/>
                <a:ea typeface="Cambria Math"/>
                <a:cs typeface="Cambria Math"/>
                <a:sym typeface="Cambria Math"/>
              </a:defRPr>
            </a:pPr>
            <a14:m>
              <m:oMathPara>
                <m:oMathParaPr>
                  <m:jc m:val="center"/>
                </m:oMathParaPr>
                <m:oMath>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α</m:t>
                  </m:r>
                  <m:sSub>
                    <m:e>
                      <m:r>
                        <a:rPr xmlns:a="http://schemas.openxmlformats.org/drawingml/2006/main" sz="5300" i="1">
                          <a:solidFill>
                            <a:srgbClr val="000000"/>
                          </a:solidFill>
                          <a:latin typeface="Cambria Math" panose="02040503050406030204" pitchFamily="18" charset="0"/>
                        </a:rPr>
                        <m:t>∇</m:t>
                      </m:r>
                    </m:e>
                    <m:sub>
                      <m:r>
                        <a:rPr xmlns:a="http://schemas.openxmlformats.org/drawingml/2006/main" sz="5300" i="1">
                          <a:solidFill>
                            <a:srgbClr val="000000"/>
                          </a:solidFill>
                          <a:latin typeface="Cambria Math" panose="02040503050406030204" pitchFamily="18" charset="0"/>
                        </a:rPr>
                        <m:t>θ</m:t>
                      </m:r>
                    </m:sub>
                  </m:sSub>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oMath>
              </m:oMathPara>
            </a14:m>
            <a:endParaRPr sz="5000"/>
          </a:p>
          <a:p>
            <a:pPr marL="0" indent="0" algn="ctr">
              <a:buSzTx/>
              <a:buNone/>
            </a:pPr>
            <a:r>
              <a:t>   </a:t>
            </a:r>
            <a14:m>
              <m:oMath>
                <m:phant>
                  <m:phantPr>
                    <m:ctrlPr>
                      <a:rPr xmlns:a="http://schemas.openxmlformats.org/drawingml/2006/main" sz="5300" i="1">
                        <a:solidFill>
                          <a:srgbClr val="000000"/>
                        </a:solidFill>
                        <a:latin typeface="Cambria Math" panose="02040503050406030204" pitchFamily="18" charset="0"/>
                      </a:rPr>
                    </m:ctrlPr>
                    <m:show m:val="off"/>
                  </m:phantPr>
                  <m:e>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e>
                </m:phant>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α</m:t>
                </m:r>
                <m:sSub>
                  <m:e>
                    <m:r>
                      <a:rPr xmlns:a="http://schemas.openxmlformats.org/drawingml/2006/main" sz="5300" i="1">
                        <a:solidFill>
                          <a:srgbClr val="000000"/>
                        </a:solidFill>
                        <a:latin typeface="Cambria Math" panose="02040503050406030204" pitchFamily="18" charset="0"/>
                      </a:rPr>
                      <m:t>∇</m:t>
                    </m:r>
                  </m:e>
                  <m:sub>
                    <m:r>
                      <a:rPr xmlns:a="http://schemas.openxmlformats.org/drawingml/2006/main" sz="5300" i="1">
                        <a:solidFill>
                          <a:srgbClr val="000000"/>
                        </a:solidFill>
                        <a:latin typeface="Cambria Math" panose="02040503050406030204" pitchFamily="18" charset="0"/>
                      </a:rPr>
                      <m:t>θ</m:t>
                    </m:r>
                  </m:sub>
                </m:sSub>
                <m:sSub>
                  <m:e>
                    <m:r>
                      <a:rPr xmlns:a="http://schemas.openxmlformats.org/drawingml/2006/main" sz="5300" i="1">
                        <a:solidFill>
                          <a:srgbClr val="000000"/>
                        </a:solidFill>
                        <a:latin typeface="Cambria Math" panose="02040503050406030204" pitchFamily="18" charset="0"/>
                      </a:rPr>
                      <m:t>v</m:t>
                    </m:r>
                  </m:e>
                  <m:sub>
                    <m:sSub>
                      <m:e>
                        <m:r>
                          <a:rPr xmlns:a="http://schemas.openxmlformats.org/drawingml/2006/main" sz="5300" i="1">
                            <a:solidFill>
                              <a:srgbClr val="000000"/>
                            </a:solidFill>
                            <a:latin typeface="Cambria Math" panose="02040503050406030204" pitchFamily="18" charset="0"/>
                          </a:rPr>
                          <m:t>π</m:t>
                        </m:r>
                      </m:e>
                      <m:sub>
                        <m:r>
                          <a:rPr xmlns:a="http://schemas.openxmlformats.org/drawingml/2006/main" sz="5300" i="1">
                            <a:solidFill>
                              <a:srgbClr val="000000"/>
                            </a:solidFill>
                            <a:latin typeface="Cambria Math" panose="02040503050406030204" pitchFamily="18" charset="0"/>
                          </a:rPr>
                          <m:t>θ</m:t>
                        </m:r>
                      </m:sub>
                    </m:sSub>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oMath>
            </a14:m>
            <a:endParaRPr sz="5000"/>
          </a:p>
        </p:txBody>
      </p:sp>
      <p:grpSp>
        <p:nvGrpSpPr>
          <p:cNvPr id="373" name="Group"/>
          <p:cNvGrpSpPr/>
          <p:nvPr/>
        </p:nvGrpSpPr>
        <p:grpSpPr>
          <a:xfrm>
            <a:off x="12763951" y="10188454"/>
            <a:ext cx="5077315" cy="2041798"/>
            <a:chOff x="0" y="0"/>
            <a:chExt cx="5077314" cy="2041796"/>
          </a:xfrm>
        </p:grpSpPr>
        <p:sp>
          <p:nvSpPr>
            <p:cNvPr id="370" name="Oops!"/>
            <p:cNvSpPr txBox="1"/>
            <p:nvPr/>
          </p:nvSpPr>
          <p:spPr>
            <a:xfrm>
              <a:off x="3594856" y="1317896"/>
              <a:ext cx="1482459" cy="7239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defTabSz="584200">
                <a:defRPr sz="3000">
                  <a:solidFill>
                    <a:srgbClr val="A6AAA9"/>
                  </a:solidFill>
                  <a:latin typeface="Gill Sans"/>
                  <a:ea typeface="Gill Sans"/>
                  <a:cs typeface="Gill Sans"/>
                  <a:sym typeface="Gill Sans"/>
                </a:defRPr>
              </a:pPr>
              <a:r>
                <a:t>Oops!</a:t>
              </a:r>
              <a:r>
                <a:rPr sz="4200"/>
                <a:t> </a:t>
              </a:r>
            </a:p>
          </p:txBody>
        </p:sp>
        <p:sp>
          <p:nvSpPr>
            <p:cNvPr id="371" name="Line"/>
            <p:cNvSpPr/>
            <p:nvPr/>
          </p:nvSpPr>
          <p:spPr>
            <a:xfrm flipH="1" flipV="1">
              <a:off x="2516584" y="1069907"/>
              <a:ext cx="1264404" cy="613995"/>
            </a:xfrm>
            <a:prstGeom prst="line">
              <a:avLst/>
            </a:prstGeom>
            <a:noFill/>
            <a:ln w="25400" cap="flat">
              <a:solidFill>
                <a:srgbClr val="A6AAA9"/>
              </a:solidFill>
              <a:prstDash val="solid"/>
              <a:miter lim="400000"/>
              <a:tailEnd type="triangle" w="med" len="med"/>
            </a:ln>
            <a:effectLst/>
          </p:spPr>
          <p:txBody>
            <a:bodyPr wrap="square" lIns="45718" tIns="45718" rIns="45718" bIns="45718" numCol="1" anchor="t">
              <a:noAutofit/>
            </a:bodyPr>
            <a:lstStyle/>
            <a:p>
              <a:pPr/>
            </a:p>
          </p:txBody>
        </p:sp>
        <p:sp>
          <p:nvSpPr>
            <p:cNvPr id="372" name="Rectangle"/>
            <p:cNvSpPr/>
            <p:nvPr/>
          </p:nvSpPr>
          <p:spPr>
            <a:xfrm>
              <a:off x="0" y="0"/>
              <a:ext cx="2413836" cy="1018579"/>
            </a:xfrm>
            <a:prstGeom prst="rect">
              <a:avLst/>
            </a:prstGeom>
            <a:noFill/>
            <a:ln w="76200" cap="flat">
              <a:solidFill>
                <a:srgbClr val="B51600"/>
              </a:solidFill>
              <a:prstDash val="solid"/>
              <a:miter lim="400000"/>
            </a:ln>
            <a:effectLst/>
          </p:spPr>
          <p:txBody>
            <a:bodyPr wrap="square" lIns="71436" tIns="71436" rIns="71436" bIns="71436" numCol="1" anchor="ctr">
              <a:noAutofit/>
            </a:bodyPr>
            <a:lstStyle/>
            <a:p>
              <a:pPr>
                <a:defRPr sz="3000">
                  <a:solidFill>
                    <a:srgbClr val="FFFFFF"/>
                  </a:solidFill>
                </a:defRPr>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6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6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36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36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2" fill="hold">
                                  <p:stCondLst>
                                    <p:cond delay="0"/>
                                  </p:stCondLst>
                                  <p:iterate type="el" backwards="0">
                                    <p:tmAbs val="0"/>
                                  </p:iterate>
                                  <p:childTnLst>
                                    <p:set>
                                      <p:cBhvr>
                                        <p:cTn id="22" fill="hold"/>
                                        <p:tgtEl>
                                          <p:spTgt spid="3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73" grpId="2"/>
      <p:bldP build="p" bldLvl="5" animBg="1" rev="0" advAuto="0" spid="369"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5" name="Policy Gradient Theorem"/>
          <p:cNvSpPr txBox="1"/>
          <p:nvPr>
            <p:ph type="title"/>
          </p:nvPr>
        </p:nvSpPr>
        <p:spPr>
          <a:xfrm>
            <a:off x="2667000" y="357186"/>
            <a:ext cx="19050000" cy="3036097"/>
          </a:xfrm>
          <a:prstGeom prst="rect">
            <a:avLst/>
          </a:prstGeom>
        </p:spPr>
        <p:txBody>
          <a:bodyPr/>
          <a:lstStyle/>
          <a:p>
            <a:pPr/>
            <a:r>
              <a:t>Policy Gradient Theorem</a:t>
            </a:r>
          </a:p>
        </p:txBody>
      </p:sp>
      <p:sp>
        <p:nvSpPr>
          <p:cNvPr id="376" name="The gradient of the policy   is just the gradient of the value function with respect to the policy…"/>
          <p:cNvSpPr txBox="1"/>
          <p:nvPr>
            <p:ph type="body" idx="1"/>
          </p:nvPr>
        </p:nvSpPr>
        <p:spPr>
          <a:xfrm>
            <a:off x="2921966" y="3643312"/>
            <a:ext cx="19050002" cy="8893680"/>
          </a:xfrm>
          <a:prstGeom prst="rect">
            <a:avLst/>
          </a:prstGeom>
        </p:spPr>
        <p:txBody>
          <a:bodyPr/>
          <a:lstStyle/>
          <a:p>
            <a:pPr/>
            <a:r>
              <a:t>The </a:t>
            </a:r>
            <a:r>
              <a:rPr>
                <a:solidFill>
                  <a:srgbClr val="C82506"/>
                </a:solidFill>
                <a:latin typeface="Helvetica Neue Medium"/>
                <a:ea typeface="Helvetica Neue Medium"/>
                <a:cs typeface="Helvetica Neue Medium"/>
                <a:sym typeface="Helvetica Neue Medium"/>
              </a:rPr>
              <a:t>gradient of the policy</a:t>
            </a:r>
            <a:r>
              <a:t> </a:t>
            </a:r>
            <a14:m>
              <m:oMath>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oMath>
            </a14:m>
            <a:r>
              <a:t> is just the gradient of the value function with respect to the policy </a:t>
            </a:r>
            <a14:m>
              <m:oMath>
                <m:sSub>
                  <m:e>
                    <m:r>
                      <a:rPr xmlns:a="http://schemas.openxmlformats.org/drawingml/2006/main" sz="5300" i="1">
                        <a:solidFill>
                          <a:srgbClr val="000000"/>
                        </a:solidFill>
                        <a:latin typeface="Cambria Math" panose="02040503050406030204" pitchFamily="18" charset="0"/>
                      </a:rPr>
                      <m:t>v</m:t>
                    </m:r>
                  </m:e>
                  <m:sub>
                    <m:sSub>
                      <m:e>
                        <m:r>
                          <a:rPr xmlns:a="http://schemas.openxmlformats.org/drawingml/2006/main" sz="5300" i="1">
                            <a:solidFill>
                              <a:srgbClr val="000000"/>
                            </a:solidFill>
                            <a:latin typeface="Cambria Math" panose="02040503050406030204" pitchFamily="18" charset="0"/>
                          </a:rPr>
                          <m:t>π</m:t>
                        </m:r>
                      </m:e>
                      <m:sub>
                        <m:r>
                          <a:rPr xmlns:a="http://schemas.openxmlformats.org/drawingml/2006/main" sz="5300" i="1">
                            <a:solidFill>
                              <a:srgbClr val="000000"/>
                            </a:solidFill>
                            <a:latin typeface="Cambria Math" panose="02040503050406030204" pitchFamily="18" charset="0"/>
                          </a:rPr>
                          <m:t>θ</m:t>
                        </m:r>
                      </m:sub>
                    </m:sSub>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0</m:t>
                    </m:r>
                  </m:sub>
                </m:sSub>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a:r>
              <a:t>But we </a:t>
            </a:r>
            <a:r>
              <a:rPr>
                <a:solidFill>
                  <a:srgbClr val="C82506"/>
                </a:solidFill>
                <a:latin typeface="Helvetica Neue Medium"/>
                <a:ea typeface="Helvetica Neue Medium"/>
                <a:cs typeface="Helvetica Neue Medium"/>
                <a:sym typeface="Helvetica Neue Medium"/>
              </a:rPr>
              <a:t>don't know</a:t>
            </a:r>
            <a:r>
              <a:t> the gradient of the </a:t>
            </a:r>
            <a:r>
              <a:rPr>
                <a:solidFill>
                  <a:srgbClr val="0076BA"/>
                </a:solidFill>
                <a:latin typeface="Helvetica Neue Medium"/>
                <a:ea typeface="Helvetica Neue Medium"/>
                <a:cs typeface="Helvetica Neue Medium"/>
                <a:sym typeface="Helvetica Neue Medium"/>
              </a:rPr>
              <a:t>value function</a:t>
            </a:r>
            <a:r>
              <a:t>!</a:t>
            </a:r>
          </a:p>
          <a:p>
            <a:pPr marL="0" indent="0">
              <a:buSzTx/>
              <a:buNone/>
              <a:defRPr b="1">
                <a:latin typeface="+mn-lt"/>
                <a:ea typeface="+mn-ea"/>
                <a:cs typeface="+mn-cs"/>
                <a:sym typeface="Helvetica Neue"/>
              </a:defRPr>
            </a:pPr>
            <a:r>
              <a:t>Policy Gradient Theorem:</a:t>
            </a:r>
          </a:p>
          <a:p>
            <a:pPr marL="0" indent="0" algn="ctr">
              <a:buSzTx/>
              <a:buNone/>
              <a:defRPr sz="5300">
                <a:latin typeface="Cambria Math"/>
                <a:ea typeface="Cambria Math"/>
                <a:cs typeface="Cambria Math"/>
                <a:sym typeface="Cambria Math"/>
              </a:defRPr>
            </a:pPr>
            <a14:m>
              <m:oMath>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J</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s</m:t>
                    </m:r>
                  </m:lim>
                </m:limLow>
                <m:r>
                  <a:rPr xmlns:a="http://schemas.openxmlformats.org/drawingml/2006/main" sz="5300" i="1">
                    <a:solidFill>
                      <a:srgbClr val="000000"/>
                    </a:solidFill>
                    <a:latin typeface="Cambria Math" panose="02040503050406030204" pitchFamily="18" charset="0"/>
                  </a:rPr>
                  <m:t>μ</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limLow>
                  <m:e>
                    <m:r>
                      <a:rPr xmlns:a="http://schemas.openxmlformats.org/drawingml/2006/main" sz="5300" i="1">
                        <a:solidFill>
                          <a:srgbClr val="000000"/>
                        </a:solidFill>
                        <a:latin typeface="Cambria Math" panose="02040503050406030204" pitchFamily="18" charset="0"/>
                      </a:rPr>
                      <m:t>∑</m:t>
                    </m:r>
                  </m:e>
                  <m:lim>
                    <m:r>
                      <a:rPr xmlns:a="http://schemas.openxmlformats.org/drawingml/2006/main" sz="5300" i="1">
                        <a:solidFill>
                          <a:srgbClr val="000000"/>
                        </a:solidFill>
                        <a:latin typeface="Cambria Math" panose="02040503050406030204" pitchFamily="18" charset="0"/>
                      </a:rPr>
                      <m:t>a</m:t>
                    </m:r>
                  </m:lim>
                </m:limLow>
                <m:sSub>
                  <m:e>
                    <m:r>
                      <a:rPr xmlns:a="http://schemas.openxmlformats.org/drawingml/2006/main" sz="5300" i="1">
                        <a:solidFill>
                          <a:srgbClr val="000000"/>
                        </a:solidFill>
                        <a:latin typeface="Cambria Math" panose="02040503050406030204" pitchFamily="18" charset="0"/>
                      </a:rPr>
                      <m:t>q</m:t>
                    </m:r>
                  </m:e>
                  <m:sub>
                    <m:r>
                      <a:rPr xmlns:a="http://schemas.openxmlformats.org/drawingml/2006/main" sz="5300" i="1">
                        <a:solidFill>
                          <a:srgbClr val="000000"/>
                        </a:solidFill>
                        <a:latin typeface="Cambria Math" panose="02040503050406030204" pitchFamily="18" charset="0"/>
                      </a:rPr>
                      <m:t>π</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π</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θ</m:t>
                </m:r>
                <m:r>
                  <a:rPr xmlns:a="http://schemas.openxmlformats.org/drawingml/2006/main" sz="5300" i="1">
                    <a:solidFill>
                      <a:srgbClr val="000000"/>
                    </a:solidFill>
                    <a:latin typeface="Cambria Math" panose="02040503050406030204" pitchFamily="18" charset="0"/>
                  </a:rPr>
                  <m:t>)</m:t>
                </m:r>
              </m:oMath>
            </a14:m>
            <a:r>
              <a:rPr b="1" sz="4400">
                <a:latin typeface="+mn-lt"/>
                <a:ea typeface="+mn-ea"/>
                <a:cs typeface="+mn-cs"/>
                <a:sym typeface="Helvetica Neue"/>
              </a:rPr>
              <a:t> </a:t>
            </a:r>
            <a:endParaRPr sz="5000"/>
          </a:p>
        </p:txBody>
      </p:sp>
      <p:grpSp>
        <p:nvGrpSpPr>
          <p:cNvPr id="379" name="Group"/>
          <p:cNvGrpSpPr/>
          <p:nvPr/>
        </p:nvGrpSpPr>
        <p:grpSpPr>
          <a:xfrm>
            <a:off x="8346026" y="10398187"/>
            <a:ext cx="2693998" cy="2282728"/>
            <a:chOff x="0" y="0"/>
            <a:chExt cx="2693997" cy="2282726"/>
          </a:xfrm>
        </p:grpSpPr>
        <p:sp>
          <p:nvSpPr>
            <p:cNvPr id="377" name="on-policy stationary  distribution"/>
            <p:cNvSpPr txBox="1"/>
            <p:nvPr/>
          </p:nvSpPr>
          <p:spPr>
            <a:xfrm>
              <a:off x="0" y="809526"/>
              <a:ext cx="2110909" cy="1473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defTabSz="584200">
                <a:defRPr>
                  <a:solidFill>
                    <a:srgbClr val="A6AAA9"/>
                  </a:solidFill>
                  <a:latin typeface="Gill Sans"/>
                  <a:ea typeface="Gill Sans"/>
                  <a:cs typeface="Gill Sans"/>
                  <a:sym typeface="Gill Sans"/>
                </a:defRPr>
              </a:pPr>
              <a:r>
                <a:t>on-policy</a:t>
              </a:r>
              <a:br/>
              <a:r>
                <a:t>stationary</a:t>
              </a:r>
              <a:br/>
              <a:r>
                <a:t> distribution </a:t>
              </a:r>
            </a:p>
          </p:txBody>
        </p:sp>
        <p:sp>
          <p:nvSpPr>
            <p:cNvPr id="378" name="Line"/>
            <p:cNvSpPr/>
            <p:nvPr/>
          </p:nvSpPr>
          <p:spPr>
            <a:xfrm flipV="1">
              <a:off x="1743479" y="-1"/>
              <a:ext cx="950519" cy="1007022"/>
            </a:xfrm>
            <a:prstGeom prst="line">
              <a:avLst/>
            </a:prstGeom>
            <a:noFill/>
            <a:ln w="25400" cap="flat">
              <a:solidFill>
                <a:srgbClr val="A6AAA9"/>
              </a:solidFill>
              <a:prstDash val="solid"/>
              <a:miter lim="400000"/>
              <a:tailEnd type="triangle" w="med" len="med"/>
            </a:ln>
            <a:effectLst/>
          </p:spPr>
          <p:txBody>
            <a:bodyPr wrap="square" lIns="45718" tIns="45718" rIns="45718" bIns="45718" numCol="1" anchor="t">
              <a:noAutofit/>
            </a:bodyPr>
            <a:lstStyle/>
            <a:p>
              <a:pPr/>
            </a:p>
          </p:txBody>
        </p:sp>
      </p:grpSp>
      <p:grpSp>
        <p:nvGrpSpPr>
          <p:cNvPr id="382" name="Group"/>
          <p:cNvGrpSpPr/>
          <p:nvPr/>
        </p:nvGrpSpPr>
        <p:grpSpPr>
          <a:xfrm>
            <a:off x="11644055" y="10483502"/>
            <a:ext cx="2225279" cy="1782208"/>
            <a:chOff x="0" y="0"/>
            <a:chExt cx="2225278" cy="1782207"/>
          </a:xfrm>
        </p:grpSpPr>
        <p:sp>
          <p:nvSpPr>
            <p:cNvPr id="380" name="true action values"/>
            <p:cNvSpPr txBox="1"/>
            <p:nvPr/>
          </p:nvSpPr>
          <p:spPr>
            <a:xfrm>
              <a:off x="-1" y="766206"/>
              <a:ext cx="2225280" cy="1016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defTabSz="584200">
                <a:defRPr>
                  <a:solidFill>
                    <a:srgbClr val="A6AAA9"/>
                  </a:solidFill>
                  <a:latin typeface="Gill Sans"/>
                  <a:ea typeface="Gill Sans"/>
                  <a:cs typeface="Gill Sans"/>
                  <a:sym typeface="Gill Sans"/>
                </a:defRPr>
              </a:pPr>
              <a:r>
                <a:t>true</a:t>
              </a:r>
              <a:br/>
              <a:r>
                <a:t>action values</a:t>
              </a:r>
            </a:p>
          </p:txBody>
        </p:sp>
        <p:sp>
          <p:nvSpPr>
            <p:cNvPr id="381" name="Line"/>
            <p:cNvSpPr/>
            <p:nvPr/>
          </p:nvSpPr>
          <p:spPr>
            <a:xfrm flipV="1">
              <a:off x="1110185" y="-1"/>
              <a:ext cx="432823" cy="738410"/>
            </a:xfrm>
            <a:prstGeom prst="line">
              <a:avLst/>
            </a:prstGeom>
            <a:noFill/>
            <a:ln w="25400" cap="flat">
              <a:solidFill>
                <a:srgbClr val="A6AAA9"/>
              </a:solidFill>
              <a:prstDash val="solid"/>
              <a:miter lim="400000"/>
              <a:tailEnd type="triangle" w="med" len="med"/>
            </a:ln>
            <a:effectLst/>
          </p:spPr>
          <p:txBody>
            <a:bodyPr wrap="square" lIns="45718" tIns="45718" rIns="45718" bIns="45718" numCol="1" anchor="t">
              <a:noAutofit/>
            </a:bodyPr>
            <a:lstStyle/>
            <a:p>
              <a:pPr/>
            </a:p>
          </p:txBody>
        </p:sp>
      </p:grpSp>
      <p:grpSp>
        <p:nvGrpSpPr>
          <p:cNvPr id="385" name="Group"/>
          <p:cNvGrpSpPr/>
          <p:nvPr/>
        </p:nvGrpSpPr>
        <p:grpSpPr>
          <a:xfrm>
            <a:off x="14886834" y="10347268"/>
            <a:ext cx="2489158" cy="2105062"/>
            <a:chOff x="0" y="0"/>
            <a:chExt cx="2489157" cy="2105061"/>
          </a:xfrm>
        </p:grpSpPr>
        <p:sp>
          <p:nvSpPr>
            <p:cNvPr id="383" name="gradient of…"/>
            <p:cNvSpPr txBox="1"/>
            <p:nvPr/>
          </p:nvSpPr>
          <p:spPr>
            <a:xfrm>
              <a:off x="0" y="1062749"/>
              <a:ext cx="2489158" cy="104231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defTabSz="584200">
                <a:defRPr>
                  <a:solidFill>
                    <a:srgbClr val="A6AAA9"/>
                  </a:solidFill>
                  <a:latin typeface="Gill Sans"/>
                  <a:ea typeface="Gill Sans"/>
                  <a:cs typeface="Gill Sans"/>
                  <a:sym typeface="Gill Sans"/>
                </a:defRPr>
              </a:pPr>
              <a:r>
                <a:t>gradient of</a:t>
              </a:r>
            </a:p>
            <a:p>
              <a:pPr defTabSz="584200">
                <a:defRPr>
                  <a:solidFill>
                    <a:srgbClr val="C82506"/>
                  </a:solidFill>
                </a:defRPr>
              </a:pPr>
              <a:r>
                <a:t>policy</a:t>
              </a:r>
            </a:p>
          </p:txBody>
        </p:sp>
        <p:sp>
          <p:nvSpPr>
            <p:cNvPr id="384" name="Line"/>
            <p:cNvSpPr/>
            <p:nvPr/>
          </p:nvSpPr>
          <p:spPr>
            <a:xfrm flipH="1" flipV="1">
              <a:off x="319141" y="0"/>
              <a:ext cx="663340" cy="1035298"/>
            </a:xfrm>
            <a:prstGeom prst="line">
              <a:avLst/>
            </a:prstGeom>
            <a:noFill/>
            <a:ln w="25400" cap="flat">
              <a:solidFill>
                <a:srgbClr val="A6AAA9"/>
              </a:solidFill>
              <a:prstDash val="solid"/>
              <a:miter lim="400000"/>
              <a:tailEnd type="triangle" w="med" len="med"/>
            </a:ln>
            <a:effectLst/>
          </p:spPr>
          <p:txBody>
            <a:bodyPr wrap="square" lIns="45718" tIns="45718" rIns="45718" bIns="45718" numCol="1" anchor="t">
              <a:noAutofit/>
            </a:bodyPr>
            <a:lstStyle/>
            <a:p>
              <a:pP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7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37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2" fill="hold">
                                  <p:stCondLst>
                                    <p:cond delay="0"/>
                                  </p:stCondLst>
                                  <p:iterate type="el" backwards="0">
                                    <p:tmAbs val="0"/>
                                  </p:iterate>
                                  <p:childTnLst>
                                    <p:set>
                                      <p:cBhvr>
                                        <p:cTn id="14" fill="hold"/>
                                        <p:tgtEl>
                                          <p:spTgt spid="37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3" fill="hold">
                                  <p:stCondLst>
                                    <p:cond delay="0"/>
                                  </p:stCondLst>
                                  <p:iterate type="el" backwards="0">
                                    <p:tmAbs val="0"/>
                                  </p:iterate>
                                  <p:childTnLst>
                                    <p:set>
                                      <p:cBhvr>
                                        <p:cTn id="18" fill="hold"/>
                                        <p:tgtEl>
                                          <p:spTgt spid="38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4" fill="hold">
                                  <p:stCondLst>
                                    <p:cond delay="0"/>
                                  </p:stCondLst>
                                  <p:iterate type="el" backwards="0">
                                    <p:tmAbs val="0"/>
                                  </p:iterate>
                                  <p:childTnLst>
                                    <p:set>
                                      <p:cBhvr>
                                        <p:cTn id="22" fill="hold"/>
                                        <p:tgtEl>
                                          <p:spTgt spid="3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76" grpId="1"/>
      <p:bldP build="whole" bldLvl="1" animBg="1" rev="0" advAuto="0" spid="379" grpId="2"/>
      <p:bldP build="whole" bldLvl="1" animBg="1" rev="0" advAuto="0" spid="385" grpId="4"/>
      <p:bldP build="whole" bldLvl="1" animBg="1" rev="0" advAuto="0" spid="382" grpId="3"/>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7" name="Monte Carlo Policy Gradient"/>
          <p:cNvSpPr txBox="1"/>
          <p:nvPr>
            <p:ph type="title"/>
          </p:nvPr>
        </p:nvSpPr>
        <p:spPr>
          <a:xfrm>
            <a:off x="2667000" y="357186"/>
            <a:ext cx="19050000" cy="3036097"/>
          </a:xfrm>
          <a:prstGeom prst="rect">
            <a:avLst/>
          </a:prstGeom>
        </p:spPr>
        <p:txBody>
          <a:bodyPr/>
          <a:lstStyle/>
          <a:p>
            <a:pPr/>
            <a:r>
              <a:t>Monte Carlo Policy Gradient</a:t>
            </a:r>
          </a:p>
        </p:txBody>
      </p:sp>
      <p:sp>
        <p:nvSpPr>
          <p:cNvPr id="388" name="Double-click to edit"/>
          <p:cNvSpPr txBox="1"/>
          <p:nvPr>
            <p:ph type="body" idx="1"/>
          </p:nvPr>
        </p:nvSpPr>
        <p:spPr>
          <a:xfrm>
            <a:off x="918417" y="2710142"/>
            <a:ext cx="20819938" cy="10923298"/>
          </a:xfrm>
          <a:prstGeom prst="rect">
            <a:avLst/>
          </a:prstGeom>
        </p:spPr>
        <p:txBody>
          <a:bodyPr/>
          <a:lstStyle/>
          <a:p>
            <a:pPr marL="0" indent="0" algn="ctr" defTabSz="698300">
              <a:spcBef>
                <a:spcPts val="500"/>
              </a:spcBef>
              <a:buSzTx/>
              <a:buNone/>
              <a:defRPr sz="4500">
                <a:latin typeface="Cambria Math"/>
                <a:ea typeface="Cambria Math"/>
                <a:cs typeface="Cambria Math"/>
                <a:sym typeface="Cambria Math"/>
              </a:defRPr>
            </a:pPr>
            <a14:m>
              <m:oMathPara>
                <m:oMathParaPr>
                  <m:jc m:val="center"/>
                </m:oMathParaPr>
                <m:oMath>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J</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limLow>
                    <m:e>
                      <m:r>
                        <a:rPr xmlns:a="http://schemas.openxmlformats.org/drawingml/2006/main" sz="4500" i="1">
                          <a:solidFill>
                            <a:srgbClr val="000000"/>
                          </a:solidFill>
                          <a:latin typeface="Cambria Math" panose="02040503050406030204" pitchFamily="18" charset="0"/>
                        </a:rPr>
                        <m:t>∑</m:t>
                      </m:r>
                    </m:e>
                    <m:lim>
                      <m:r>
                        <a:rPr xmlns:a="http://schemas.openxmlformats.org/drawingml/2006/main" sz="4500" i="1">
                          <a:solidFill>
                            <a:srgbClr val="000000"/>
                          </a:solidFill>
                          <a:latin typeface="Cambria Math" panose="02040503050406030204" pitchFamily="18" charset="0"/>
                        </a:rPr>
                        <m:t>s</m:t>
                      </m:r>
                    </m:lim>
                  </m:limLow>
                  <m:r>
                    <a:rPr xmlns:a="http://schemas.openxmlformats.org/drawingml/2006/main" sz="4500" i="1">
                      <a:solidFill>
                        <a:srgbClr val="000000"/>
                      </a:solidFill>
                      <a:latin typeface="Cambria Math" panose="02040503050406030204" pitchFamily="18" charset="0"/>
                    </a:rPr>
                    <m:t>μ</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s</m:t>
                  </m:r>
                  <m:r>
                    <a:rPr xmlns:a="http://schemas.openxmlformats.org/drawingml/2006/main" sz="4500" i="1">
                      <a:solidFill>
                        <a:srgbClr val="000000"/>
                      </a:solidFill>
                      <a:latin typeface="Cambria Math" panose="02040503050406030204" pitchFamily="18" charset="0"/>
                    </a:rPr>
                    <m:t>)</m:t>
                  </m:r>
                  <m:limLow>
                    <m:e>
                      <m:r>
                        <a:rPr xmlns:a="http://schemas.openxmlformats.org/drawingml/2006/main" sz="4500" i="1">
                          <a:solidFill>
                            <a:srgbClr val="000000"/>
                          </a:solidFill>
                          <a:latin typeface="Cambria Math" panose="02040503050406030204" pitchFamily="18" charset="0"/>
                        </a:rPr>
                        <m:t>∑</m:t>
                      </m:r>
                    </m:e>
                    <m:lim>
                      <m:r>
                        <a:rPr xmlns:a="http://schemas.openxmlformats.org/drawingml/2006/main" sz="4500" i="1">
                          <a:solidFill>
                            <a:srgbClr val="000000"/>
                          </a:solidFill>
                          <a:latin typeface="Cambria Math" panose="02040503050406030204" pitchFamily="18" charset="0"/>
                        </a:rPr>
                        <m:t>a</m:t>
                      </m:r>
                    </m:lim>
                  </m:limLow>
                  <m:sSub>
                    <m:e>
                      <m:r>
                        <a:rPr xmlns:a="http://schemas.openxmlformats.org/drawingml/2006/main" sz="4500" i="1">
                          <a:solidFill>
                            <a:srgbClr val="000000"/>
                          </a:solidFill>
                          <a:latin typeface="Cambria Math" panose="02040503050406030204" pitchFamily="18" charset="0"/>
                        </a:rPr>
                        <m:t>q</m:t>
                      </m:r>
                    </m:e>
                    <m:sub>
                      <m:r>
                        <a:rPr xmlns:a="http://schemas.openxmlformats.org/drawingml/2006/main" sz="4500" i="1">
                          <a:solidFill>
                            <a:srgbClr val="000000"/>
                          </a:solidFill>
                          <a:latin typeface="Cambria Math" panose="02040503050406030204" pitchFamily="18" charset="0"/>
                        </a:rPr>
                        <m:t>π</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s</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s</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oMath>
              </m:oMathPara>
            </a14:m>
            <a:endParaRPr sz="3700"/>
          </a:p>
          <a:p>
            <a:pPr marL="0" indent="0" algn="ctr" defTabSz="698300">
              <a:spcBef>
                <a:spcPts val="500"/>
              </a:spcBef>
              <a:buSzTx/>
              <a:buNone/>
              <a:defRPr sz="4500">
                <a:latin typeface="Cambria Math"/>
                <a:ea typeface="Cambria Math"/>
                <a:cs typeface="Cambria Math"/>
                <a:sym typeface="Cambria Math"/>
              </a:defRPr>
            </a:pPr>
            <a14:m>
              <m:oMathPara>
                <m:oMathParaPr>
                  <m:jc m:val="center"/>
                </m:oMathParaPr>
                <m:oMath>
                  <m:r>
                    <a:rPr xmlns:a="http://schemas.openxmlformats.org/drawingml/2006/main" sz="4500" i="1">
                      <a:solidFill>
                        <a:srgbClr val="000000"/>
                      </a:solidFill>
                      <a:latin typeface="Cambria Math" panose="02040503050406030204" pitchFamily="18" charset="0"/>
                    </a:rPr>
                    <m:t>=</m:t>
                  </m:r>
                  <m:sSub>
                    <m:e>
                      <m:r>
                        <m:rPr>
                          <m:sty m:val="p"/>
                          <m:scr m:val="double-struck"/>
                        </m:rPr>
                        <a:rPr xmlns:a="http://schemas.openxmlformats.org/drawingml/2006/main" sz="4500" i="1">
                          <a:solidFill>
                            <a:srgbClr val="000000"/>
                          </a:solidFill>
                          <a:latin typeface="Cambria Math" panose="02040503050406030204" pitchFamily="18" charset="0"/>
                        </a:rPr>
                        <m:t>E</m:t>
                      </m:r>
                    </m:e>
                    <m:sub>
                      <m:r>
                        <a:rPr xmlns:a="http://schemas.openxmlformats.org/drawingml/2006/main" sz="4500" i="1">
                          <a:solidFill>
                            <a:srgbClr val="000000"/>
                          </a:solidFill>
                          <a:latin typeface="Cambria Math" panose="02040503050406030204" pitchFamily="18" charset="0"/>
                        </a:rPr>
                        <m:t>π</m:t>
                      </m:r>
                    </m:sub>
                  </m:sSub>
                  <m:d>
                    <m:dPr>
                      <m:ctrlPr>
                        <a:rPr xmlns:a="http://schemas.openxmlformats.org/drawingml/2006/main" sz="4500" i="1">
                          <a:solidFill>
                            <a:srgbClr val="000000"/>
                          </a:solidFill>
                          <a:latin typeface="Cambria Math" panose="02040503050406030204" pitchFamily="18" charset="0"/>
                        </a:rPr>
                      </m:ctrlPr>
                      <m:begChr m:val="["/>
                      <m:endChr m:val="]"/>
                    </m:dPr>
                    <m:e>
                      <m:limLow>
                        <m:e>
                          <m:r>
                            <a:rPr xmlns:a="http://schemas.openxmlformats.org/drawingml/2006/main" sz="4500" i="1">
                              <a:solidFill>
                                <a:srgbClr val="000000"/>
                              </a:solidFill>
                              <a:latin typeface="Cambria Math" panose="02040503050406030204" pitchFamily="18" charset="0"/>
                            </a:rPr>
                            <m:t>∑</m:t>
                          </m:r>
                        </m:e>
                        <m:lim>
                          <m:r>
                            <a:rPr xmlns:a="http://schemas.openxmlformats.org/drawingml/2006/main" sz="4500" i="1">
                              <a:solidFill>
                                <a:srgbClr val="000000"/>
                              </a:solidFill>
                              <a:latin typeface="Cambria Math" panose="02040503050406030204" pitchFamily="18" charset="0"/>
                            </a:rPr>
                            <m:t>a</m:t>
                          </m:r>
                        </m:lim>
                      </m:limLow>
                      <m:sSub>
                        <m:e>
                          <m:r>
                            <a:rPr xmlns:a="http://schemas.openxmlformats.org/drawingml/2006/main" sz="4500" i="1">
                              <a:solidFill>
                                <a:srgbClr val="000000"/>
                              </a:solidFill>
                              <a:latin typeface="Cambria Math" panose="02040503050406030204" pitchFamily="18" charset="0"/>
                            </a:rPr>
                            <m:t>q</m:t>
                          </m:r>
                        </m:e>
                        <m:sub>
                          <m:r>
                            <a:rPr xmlns:a="http://schemas.openxmlformats.org/drawingml/2006/main" sz="4500" i="1">
                              <a:solidFill>
                                <a:srgbClr val="000000"/>
                              </a:solidFill>
                              <a:latin typeface="Cambria Math" panose="02040503050406030204" pitchFamily="18" charset="0"/>
                            </a:rPr>
                            <m:t>π</m:t>
                          </m:r>
                        </m:sub>
                      </m:sSub>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e>
                  </m:d>
                </m:oMath>
              </m:oMathPara>
            </a14:m>
            <a:endParaRPr sz="3700"/>
          </a:p>
          <a:p>
            <a:pPr marL="0" indent="0" algn="ctr" defTabSz="698300">
              <a:spcBef>
                <a:spcPts val="500"/>
              </a:spcBef>
              <a:buSzTx/>
              <a:buNone/>
              <a:defRPr sz="4500">
                <a:latin typeface="Cambria Math"/>
                <a:ea typeface="Cambria Math"/>
                <a:cs typeface="Cambria Math"/>
                <a:sym typeface="Cambria Math"/>
              </a:defRPr>
            </a:pPr>
            <a14:m>
              <m:oMathPara>
                <m:oMathParaPr>
                  <m:jc m:val="center"/>
                </m:oMathParaPr>
                <m:oMath>
                  <m:r>
                    <a:rPr xmlns:a="http://schemas.openxmlformats.org/drawingml/2006/main" sz="4500" i="1">
                      <a:solidFill>
                        <a:srgbClr val="000000"/>
                      </a:solidFill>
                      <a:latin typeface="Cambria Math" panose="02040503050406030204" pitchFamily="18" charset="0"/>
                    </a:rPr>
                    <m:t>=</m:t>
                  </m:r>
                  <m:sSub>
                    <m:e>
                      <m:r>
                        <m:rPr>
                          <m:sty m:val="p"/>
                          <m:scr m:val="double-struck"/>
                        </m:rPr>
                        <a:rPr xmlns:a="http://schemas.openxmlformats.org/drawingml/2006/main" sz="4500" i="1">
                          <a:solidFill>
                            <a:srgbClr val="000000"/>
                          </a:solidFill>
                          <a:latin typeface="Cambria Math" panose="02040503050406030204" pitchFamily="18" charset="0"/>
                        </a:rPr>
                        <m:t>E</m:t>
                      </m:r>
                    </m:e>
                    <m:sub>
                      <m:r>
                        <a:rPr xmlns:a="http://schemas.openxmlformats.org/drawingml/2006/main" sz="4500" i="1">
                          <a:solidFill>
                            <a:srgbClr val="000000"/>
                          </a:solidFill>
                          <a:latin typeface="Cambria Math" panose="02040503050406030204" pitchFamily="18" charset="0"/>
                        </a:rPr>
                        <m:t>π</m:t>
                      </m:r>
                    </m:sub>
                  </m:sSub>
                  <m:d>
                    <m:dPr>
                      <m:ctrlPr>
                        <a:rPr xmlns:a="http://schemas.openxmlformats.org/drawingml/2006/main" sz="4500" i="1">
                          <a:solidFill>
                            <a:srgbClr val="000000"/>
                          </a:solidFill>
                          <a:latin typeface="Cambria Math" panose="02040503050406030204" pitchFamily="18" charset="0"/>
                        </a:rPr>
                      </m:ctrlPr>
                      <m:begChr m:val="["/>
                      <m:endChr m:val="]"/>
                    </m:dPr>
                    <m:e>
                      <m:limLow>
                        <m:e>
                          <m:r>
                            <a:rPr xmlns:a="http://schemas.openxmlformats.org/drawingml/2006/main" sz="4500" i="1">
                              <a:solidFill>
                                <a:srgbClr val="000000"/>
                              </a:solidFill>
                              <a:latin typeface="Cambria Math" panose="02040503050406030204" pitchFamily="18" charset="0"/>
                            </a:rPr>
                            <m:t>∑</m:t>
                          </m:r>
                        </m:e>
                        <m:lim>
                          <m:r>
                            <a:rPr xmlns:a="http://schemas.openxmlformats.org/drawingml/2006/main" sz="4500" i="1">
                              <a:solidFill>
                                <a:srgbClr val="000000"/>
                              </a:solidFill>
                              <a:latin typeface="Cambria Math" panose="02040503050406030204" pitchFamily="18" charset="0"/>
                            </a:rPr>
                            <m:t>a</m:t>
                          </m:r>
                        </m:lim>
                      </m:limLow>
                      <m:sSub>
                        <m:e>
                          <m:r>
                            <a:rPr xmlns:a="http://schemas.openxmlformats.org/drawingml/2006/main" sz="4500" i="1">
                              <a:solidFill>
                                <a:srgbClr val="000000"/>
                              </a:solidFill>
                              <a:latin typeface="Cambria Math" panose="02040503050406030204" pitchFamily="18" charset="0"/>
                            </a:rPr>
                            <m:t>q</m:t>
                          </m:r>
                        </m:e>
                        <m:sub>
                          <m:r>
                            <a:rPr xmlns:a="http://schemas.openxmlformats.org/drawingml/2006/main" sz="4500" i="1">
                              <a:solidFill>
                                <a:srgbClr val="000000"/>
                              </a:solidFill>
                              <a:latin typeface="Cambria Math" panose="02040503050406030204" pitchFamily="18" charset="0"/>
                            </a:rPr>
                            <m:t>π</m:t>
                          </m:r>
                        </m:sub>
                      </m:sSub>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f>
                        <m:fPr>
                          <m:ctrlPr>
                            <a:rPr xmlns:a="http://schemas.openxmlformats.org/drawingml/2006/main" sz="4500" i="1">
                              <a:solidFill>
                                <a:srgbClr val="000000"/>
                              </a:solidFill>
                              <a:latin typeface="Cambria Math" panose="02040503050406030204" pitchFamily="18" charset="0"/>
                            </a:rPr>
                          </m:ctrlPr>
                          <m:type m:val="bar"/>
                        </m:fPr>
                        <m:num>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num>
                        <m:den>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den>
                      </m:f>
                    </m:e>
                  </m:d>
                </m:oMath>
              </m:oMathPara>
            </a14:m>
            <a:endParaRPr sz="3700"/>
          </a:p>
          <a:p>
            <a:pPr marL="0" indent="0" algn="ctr" defTabSz="698300">
              <a:spcBef>
                <a:spcPts val="500"/>
              </a:spcBef>
              <a:buSzTx/>
              <a:buNone/>
              <a:defRPr sz="4500">
                <a:latin typeface="Cambria Math"/>
                <a:ea typeface="Cambria Math"/>
                <a:cs typeface="Cambria Math"/>
                <a:sym typeface="Cambria Math"/>
              </a:defRPr>
            </a:pPr>
            <a14:m>
              <m:oMathPara>
                <m:oMathParaPr>
                  <m:jc m:val="center"/>
                </m:oMathParaPr>
                <m:oMath>
                  <m:r>
                    <a:rPr xmlns:a="http://schemas.openxmlformats.org/drawingml/2006/main" sz="4500" i="1">
                      <a:solidFill>
                        <a:srgbClr val="000000"/>
                      </a:solidFill>
                      <a:latin typeface="Cambria Math" panose="02040503050406030204" pitchFamily="18" charset="0"/>
                    </a:rPr>
                    <m:t>=</m:t>
                  </m:r>
                  <m:sSub>
                    <m:e>
                      <m:r>
                        <m:rPr>
                          <m:sty m:val="p"/>
                          <m:scr m:val="double-struck"/>
                        </m:rPr>
                        <a:rPr xmlns:a="http://schemas.openxmlformats.org/drawingml/2006/main" sz="4500" i="1">
                          <a:solidFill>
                            <a:srgbClr val="000000"/>
                          </a:solidFill>
                          <a:latin typeface="Cambria Math" panose="02040503050406030204" pitchFamily="18" charset="0"/>
                        </a:rPr>
                        <m:t>E</m:t>
                      </m:r>
                    </m:e>
                    <m:sub>
                      <m:r>
                        <a:rPr xmlns:a="http://schemas.openxmlformats.org/drawingml/2006/main" sz="4500" i="1">
                          <a:solidFill>
                            <a:srgbClr val="000000"/>
                          </a:solidFill>
                          <a:latin typeface="Cambria Math" panose="02040503050406030204" pitchFamily="18" charset="0"/>
                        </a:rPr>
                        <m:t>π</m:t>
                      </m:r>
                    </m:sub>
                  </m:sSub>
                  <m:d>
                    <m:dPr>
                      <m:ctrlPr>
                        <a:rPr xmlns:a="http://schemas.openxmlformats.org/drawingml/2006/main" sz="4500" i="1">
                          <a:solidFill>
                            <a:srgbClr val="000000"/>
                          </a:solidFill>
                          <a:latin typeface="Cambria Math" panose="02040503050406030204" pitchFamily="18" charset="0"/>
                        </a:rPr>
                      </m:ctrlPr>
                      <m:begChr m:val="["/>
                      <m:endChr m:val="]"/>
                    </m:dPr>
                    <m:e>
                      <m:limLow>
                        <m:e>
                          <m:r>
                            <a:rPr xmlns:a="http://schemas.openxmlformats.org/drawingml/2006/main" sz="4500" i="1">
                              <a:solidFill>
                                <a:srgbClr val="000000"/>
                              </a:solidFill>
                              <a:latin typeface="Cambria Math" panose="02040503050406030204" pitchFamily="18" charset="0"/>
                            </a:rPr>
                            <m:t>∑</m:t>
                          </m:r>
                        </m:e>
                        <m:lim>
                          <m:r>
                            <a:rPr xmlns:a="http://schemas.openxmlformats.org/drawingml/2006/main" sz="4500" i="1">
                              <a:solidFill>
                                <a:srgbClr val="000000"/>
                              </a:solidFill>
                              <a:latin typeface="Cambria Math" panose="02040503050406030204" pitchFamily="18" charset="0"/>
                            </a:rPr>
                            <m:t>a</m:t>
                          </m:r>
                        </m:lim>
                      </m:limLow>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q</m:t>
                          </m:r>
                        </m:e>
                        <m:sub>
                          <m:r>
                            <a:rPr xmlns:a="http://schemas.openxmlformats.org/drawingml/2006/main" sz="4500" i="1">
                              <a:solidFill>
                                <a:srgbClr val="000000"/>
                              </a:solidFill>
                              <a:latin typeface="Cambria Math" panose="02040503050406030204" pitchFamily="18" charset="0"/>
                            </a:rPr>
                            <m:t>π</m:t>
                          </m:r>
                        </m:sub>
                      </m:sSub>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f>
                        <m:fPr>
                          <m:ctrlPr>
                            <a:rPr xmlns:a="http://schemas.openxmlformats.org/drawingml/2006/main" sz="4500" i="1">
                              <a:solidFill>
                                <a:srgbClr val="000000"/>
                              </a:solidFill>
                              <a:latin typeface="Cambria Math" panose="02040503050406030204" pitchFamily="18" charset="0"/>
                            </a:rPr>
                          </m:ctrlPr>
                          <m:type m:val="bar"/>
                        </m:fPr>
                        <m:num>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num>
                        <m:den>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a</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den>
                      </m:f>
                    </m:e>
                  </m:d>
                </m:oMath>
              </m:oMathPara>
            </a14:m>
            <a:endParaRPr sz="3700"/>
          </a:p>
          <a:p>
            <a:pPr marL="0" indent="0" algn="ctr" defTabSz="698300">
              <a:spcBef>
                <a:spcPts val="500"/>
              </a:spcBef>
              <a:buSzTx/>
              <a:buNone/>
              <a:defRPr sz="4500">
                <a:latin typeface="Cambria Math"/>
                <a:ea typeface="Cambria Math"/>
                <a:cs typeface="Cambria Math"/>
                <a:sym typeface="Cambria Math"/>
              </a:defRPr>
            </a:pPr>
            <a14:m>
              <m:oMathPara>
                <m:oMathParaPr>
                  <m:jc m:val="center"/>
                </m:oMathParaPr>
                <m:oMath>
                  <m:r>
                    <a:rPr xmlns:a="http://schemas.openxmlformats.org/drawingml/2006/main" sz="4500" i="1">
                      <a:solidFill>
                        <a:srgbClr val="000000"/>
                      </a:solidFill>
                      <a:latin typeface="Cambria Math" panose="02040503050406030204" pitchFamily="18" charset="0"/>
                    </a:rPr>
                    <m:t>=</m:t>
                  </m:r>
                  <m:sSub>
                    <m:e>
                      <m:r>
                        <m:rPr>
                          <m:sty m:val="p"/>
                          <m:scr m:val="double-struck"/>
                        </m:rPr>
                        <a:rPr xmlns:a="http://schemas.openxmlformats.org/drawingml/2006/main" sz="4500" i="1">
                          <a:solidFill>
                            <a:srgbClr val="000000"/>
                          </a:solidFill>
                          <a:latin typeface="Cambria Math" panose="02040503050406030204" pitchFamily="18" charset="0"/>
                        </a:rPr>
                        <m:t>E</m:t>
                      </m:r>
                    </m:e>
                    <m:sub>
                      <m:r>
                        <a:rPr xmlns:a="http://schemas.openxmlformats.org/drawingml/2006/main" sz="4500" i="1">
                          <a:solidFill>
                            <a:srgbClr val="000000"/>
                          </a:solidFill>
                          <a:latin typeface="Cambria Math" panose="02040503050406030204" pitchFamily="18" charset="0"/>
                        </a:rPr>
                        <m:t>π</m:t>
                      </m:r>
                    </m:sub>
                  </m:sSub>
                  <m:d>
                    <m:dPr>
                      <m:ctrlPr>
                        <a:rPr xmlns:a="http://schemas.openxmlformats.org/drawingml/2006/main" sz="4500" i="1">
                          <a:solidFill>
                            <a:srgbClr val="000000"/>
                          </a:solidFill>
                          <a:latin typeface="Cambria Math" panose="02040503050406030204" pitchFamily="18" charset="0"/>
                        </a:rPr>
                      </m:ctrlPr>
                      <m:begChr m:val="["/>
                      <m:endChr m:val="]"/>
                    </m:dPr>
                    <m:e>
                      <m:sSub>
                        <m:e>
                          <m:r>
                            <a:rPr xmlns:a="http://schemas.openxmlformats.org/drawingml/2006/main" sz="4500" i="1">
                              <a:solidFill>
                                <a:srgbClr val="000000"/>
                              </a:solidFill>
                              <a:latin typeface="Cambria Math" panose="02040503050406030204" pitchFamily="18" charset="0"/>
                            </a:rPr>
                            <m:t>q</m:t>
                          </m:r>
                        </m:e>
                        <m:sub>
                          <m:r>
                            <a:rPr xmlns:a="http://schemas.openxmlformats.org/drawingml/2006/main" sz="4500" i="1">
                              <a:solidFill>
                                <a:srgbClr val="000000"/>
                              </a:solidFill>
                              <a:latin typeface="Cambria Math" panose="02040503050406030204" pitchFamily="18" charset="0"/>
                            </a:rPr>
                            <m:t>π</m:t>
                          </m:r>
                        </m:sub>
                      </m:sSub>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A</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f>
                        <m:fPr>
                          <m:ctrlPr>
                            <a:rPr xmlns:a="http://schemas.openxmlformats.org/drawingml/2006/main" sz="4500" i="1">
                              <a:solidFill>
                                <a:srgbClr val="000000"/>
                              </a:solidFill>
                              <a:latin typeface="Cambria Math" panose="02040503050406030204" pitchFamily="18" charset="0"/>
                            </a:rPr>
                          </m:ctrlPr>
                          <m:type m:val="bar"/>
                        </m:fPr>
                        <m:num>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A</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num>
                        <m:den>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A</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den>
                      </m:f>
                    </m:e>
                  </m:d>
                </m:oMath>
              </m:oMathPara>
            </a14:m>
            <a:endParaRPr sz="3700"/>
          </a:p>
          <a:p>
            <a:pPr marL="0" indent="0" algn="ctr" defTabSz="698300">
              <a:spcBef>
                <a:spcPts val="500"/>
              </a:spcBef>
              <a:buSzTx/>
              <a:buNone/>
              <a:defRPr sz="4500">
                <a:latin typeface="Cambria Math"/>
                <a:ea typeface="Cambria Math"/>
                <a:cs typeface="Cambria Math"/>
                <a:sym typeface="Cambria Math"/>
              </a:defRPr>
            </a:pPr>
            <a14:m>
              <m:oMathPara>
                <m:oMathParaPr>
                  <m:jc m:val="center"/>
                </m:oMathParaPr>
                <m:oMath>
                  <m:r>
                    <a:rPr xmlns:a="http://schemas.openxmlformats.org/drawingml/2006/main" sz="4500" i="1">
                      <a:solidFill>
                        <a:srgbClr val="000000"/>
                      </a:solidFill>
                      <a:latin typeface="Cambria Math" panose="02040503050406030204" pitchFamily="18" charset="0"/>
                    </a:rPr>
                    <m:t>=</m:t>
                  </m:r>
                  <m:sSub>
                    <m:e>
                      <m:r>
                        <m:rPr>
                          <m:sty m:val="p"/>
                          <m:scr m:val="double-struck"/>
                        </m:rPr>
                        <a:rPr xmlns:a="http://schemas.openxmlformats.org/drawingml/2006/main" sz="4500" i="1">
                          <a:solidFill>
                            <a:srgbClr val="000000"/>
                          </a:solidFill>
                          <a:latin typeface="Cambria Math" panose="02040503050406030204" pitchFamily="18" charset="0"/>
                        </a:rPr>
                        <m:t>E</m:t>
                      </m:r>
                    </m:e>
                    <m:sub>
                      <m:r>
                        <a:rPr xmlns:a="http://schemas.openxmlformats.org/drawingml/2006/main" sz="4500" i="1">
                          <a:solidFill>
                            <a:srgbClr val="000000"/>
                          </a:solidFill>
                          <a:latin typeface="Cambria Math" panose="02040503050406030204" pitchFamily="18" charset="0"/>
                        </a:rPr>
                        <m:t>π</m:t>
                      </m:r>
                    </m:sub>
                  </m:sSub>
                  <m:d>
                    <m:dPr>
                      <m:ctrlPr>
                        <a:rPr xmlns:a="http://schemas.openxmlformats.org/drawingml/2006/main" sz="4500" i="1">
                          <a:solidFill>
                            <a:srgbClr val="000000"/>
                          </a:solidFill>
                          <a:latin typeface="Cambria Math" panose="02040503050406030204" pitchFamily="18" charset="0"/>
                        </a:rPr>
                      </m:ctrlPr>
                      <m:begChr m:val="["/>
                      <m:endChr m:val="]"/>
                    </m:dPr>
                    <m:e>
                      <m:sSub>
                        <m:e>
                          <m:r>
                            <a:rPr xmlns:a="http://schemas.openxmlformats.org/drawingml/2006/main" sz="4500" i="1">
                              <a:solidFill>
                                <a:srgbClr val="000000"/>
                              </a:solidFill>
                              <a:latin typeface="Cambria Math" panose="02040503050406030204" pitchFamily="18" charset="0"/>
                            </a:rPr>
                            <m:t>G</m:t>
                          </m:r>
                        </m:e>
                        <m:sub>
                          <m:r>
                            <a:rPr xmlns:a="http://schemas.openxmlformats.org/drawingml/2006/main" sz="4500" i="1">
                              <a:solidFill>
                                <a:srgbClr val="000000"/>
                              </a:solidFill>
                              <a:latin typeface="Cambria Math" panose="02040503050406030204" pitchFamily="18" charset="0"/>
                            </a:rPr>
                            <m:t>t</m:t>
                          </m:r>
                        </m:sub>
                      </m:sSub>
                      <m:f>
                        <m:fPr>
                          <m:ctrlPr>
                            <a:rPr xmlns:a="http://schemas.openxmlformats.org/drawingml/2006/main" sz="4500" i="1">
                              <a:solidFill>
                                <a:srgbClr val="000000"/>
                              </a:solidFill>
                              <a:latin typeface="Cambria Math" panose="02040503050406030204" pitchFamily="18" charset="0"/>
                            </a:rPr>
                          </m:ctrlPr>
                          <m:type m:val="bar"/>
                        </m:fPr>
                        <m:num>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A</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num>
                        <m:den>
                          <m:r>
                            <a:rPr xmlns:a="http://schemas.openxmlformats.org/drawingml/2006/main" sz="4500" i="1">
                              <a:solidFill>
                                <a:srgbClr val="000000"/>
                              </a:solidFill>
                              <a:latin typeface="Cambria Math" panose="02040503050406030204" pitchFamily="18" charset="0"/>
                            </a:rPr>
                            <m:t>π</m:t>
                          </m:r>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A</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sSub>
                            <m:e>
                              <m:r>
                                <a:rPr xmlns:a="http://schemas.openxmlformats.org/drawingml/2006/main" sz="4500" i="1">
                                  <a:solidFill>
                                    <a:srgbClr val="000000"/>
                                  </a:solidFill>
                                  <a:latin typeface="Cambria Math" panose="02040503050406030204" pitchFamily="18" charset="0"/>
                                </a:rPr>
                                <m:t>S</m:t>
                              </m:r>
                            </m:e>
                            <m:sub>
                              <m:r>
                                <a:rPr xmlns:a="http://schemas.openxmlformats.org/drawingml/2006/main" sz="4500" i="1">
                                  <a:solidFill>
                                    <a:srgbClr val="000000"/>
                                  </a:solidFill>
                                  <a:latin typeface="Cambria Math" panose="02040503050406030204" pitchFamily="18" charset="0"/>
                                </a:rPr>
                                <m:t>t</m:t>
                              </m:r>
                            </m:sub>
                          </m:sSub>
                          <m:r>
                            <a:rPr xmlns:a="http://schemas.openxmlformats.org/drawingml/2006/main" sz="4500" i="1">
                              <a:solidFill>
                                <a:srgbClr val="000000"/>
                              </a:solidFill>
                              <a:latin typeface="Cambria Math" panose="02040503050406030204" pitchFamily="18" charset="0"/>
                            </a:rPr>
                            <m:t>,</m:t>
                          </m:r>
                          <m:r>
                            <a:rPr xmlns:a="http://schemas.openxmlformats.org/drawingml/2006/main" sz="4500" i="1">
                              <a:solidFill>
                                <a:srgbClr val="000000"/>
                              </a:solidFill>
                              <a:latin typeface="Cambria Math" panose="02040503050406030204" pitchFamily="18" charset="0"/>
                            </a:rPr>
                            <m:t>θ</m:t>
                          </m:r>
                          <m:r>
                            <a:rPr xmlns:a="http://schemas.openxmlformats.org/drawingml/2006/main" sz="4500" i="1">
                              <a:solidFill>
                                <a:srgbClr val="000000"/>
                              </a:solidFill>
                              <a:latin typeface="Cambria Math" panose="02040503050406030204" pitchFamily="18" charset="0"/>
                            </a:rPr>
                            <m:t>)</m:t>
                          </m:r>
                        </m:den>
                      </m:f>
                    </m:e>
                  </m:d>
                </m:oMath>
              </m:oMathPara>
            </a14:m>
            <a:endParaRPr sz="4245"/>
          </a:p>
        </p:txBody>
      </p:sp>
      <p:sp>
        <p:nvSpPr>
          <p:cNvPr id="389" name="Rectangle"/>
          <p:cNvSpPr/>
          <p:nvPr/>
        </p:nvSpPr>
        <p:spPr>
          <a:xfrm>
            <a:off x="9856907" y="11599234"/>
            <a:ext cx="4339999" cy="2004945"/>
          </a:xfrm>
          <a:prstGeom prst="rect">
            <a:avLst/>
          </a:prstGeom>
          <a:ln w="127000">
            <a:solidFill>
              <a:srgbClr val="B51600"/>
            </a:solidFill>
            <a:miter lim="400000"/>
          </a:ln>
        </p:spPr>
        <p:txBody>
          <a:bodyPr lIns="71436" tIns="71436" rIns="71436" bIns="71436" anchor="ctr"/>
          <a:lstStyle/>
          <a:p>
            <a:pPr>
              <a:defRPr sz="3000">
                <a:solidFill>
                  <a:srgbClr val="FFFFFF"/>
                </a:solidFill>
              </a:defRPr>
            </a:pPr>
          </a:p>
        </p:txBody>
      </p:sp>
      <p:sp>
        <p:nvSpPr>
          <p:cNvPr id="390" name="Equation"/>
          <p:cNvSpPr txBox="1"/>
          <p:nvPr/>
        </p:nvSpPr>
        <p:spPr>
          <a:xfrm>
            <a:off x="19907724" y="2906260"/>
            <a:ext cx="3682029" cy="897832"/>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limLow>
                    <m:e>
                      <m:r>
                        <a:rPr xmlns:a="http://schemas.openxmlformats.org/drawingml/2006/main" sz="3200" i="1">
                          <a:solidFill>
                            <a:srgbClr val="5E5E5E"/>
                          </a:solidFill>
                          <a:latin typeface="Cambria Math" panose="02040503050406030204" pitchFamily="18" charset="0"/>
                        </a:rPr>
                        <m:t>∑</m:t>
                      </m:r>
                    </m:e>
                    <m:lim>
                      <m:r>
                        <a:rPr xmlns:a="http://schemas.openxmlformats.org/drawingml/2006/main" sz="3200" i="1">
                          <a:solidFill>
                            <a:srgbClr val="5E5E5E"/>
                          </a:solidFill>
                          <a:latin typeface="Cambria Math" panose="02040503050406030204" pitchFamily="18" charset="0"/>
                        </a:rPr>
                        <m:t>s</m:t>
                      </m:r>
                    </m:lim>
                  </m:limLow>
                  <m:r>
                    <a:rPr xmlns:a="http://schemas.openxmlformats.org/drawingml/2006/main" sz="3200" i="1">
                      <a:solidFill>
                        <a:srgbClr val="5E5E5E"/>
                      </a:solidFill>
                      <a:latin typeface="Cambria Math" panose="02040503050406030204" pitchFamily="18" charset="0"/>
                    </a:rPr>
                    <m:t>P</m:t>
                  </m:r>
                  <m:r>
                    <a:rPr xmlns:a="http://schemas.openxmlformats.org/drawingml/2006/main" sz="3200" i="1">
                      <a:solidFill>
                        <a:srgbClr val="5E5E5E"/>
                      </a:solidFill>
                      <a:latin typeface="Cambria Math" panose="02040503050406030204" pitchFamily="18" charset="0"/>
                    </a:rPr>
                    <m:t>r</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s</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f</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s</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m:rPr>
                      <m:sty m:val="p"/>
                      <m:scr m:val="double-struck"/>
                    </m:rPr>
                    <a:rPr xmlns:a="http://schemas.openxmlformats.org/drawingml/2006/main" sz="3200" i="1">
                      <a:solidFill>
                        <a:srgbClr val="5E5E5E"/>
                      </a:solidFill>
                      <a:latin typeface="Cambria Math" panose="02040503050406030204" pitchFamily="18" charset="0"/>
                    </a:rPr>
                    <m:t>E</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f</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S</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oMath>
              </m:oMathPara>
            </a14:m>
            <a:endParaRPr sz="3200">
              <a:solidFill>
                <a:srgbClr val="5E5E5E"/>
              </a:solidFill>
            </a:endParaRPr>
          </a:p>
        </p:txBody>
      </p:sp>
      <p:sp>
        <p:nvSpPr>
          <p:cNvPr id="391" name="Equation"/>
          <p:cNvSpPr txBox="1"/>
          <p:nvPr/>
        </p:nvSpPr>
        <p:spPr>
          <a:xfrm>
            <a:off x="19848073" y="8518301"/>
            <a:ext cx="3801335" cy="897255"/>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limLow>
                    <m:e>
                      <m:r>
                        <a:rPr xmlns:a="http://schemas.openxmlformats.org/drawingml/2006/main" sz="3200" i="1">
                          <a:solidFill>
                            <a:srgbClr val="5E5E5E"/>
                          </a:solidFill>
                          <a:latin typeface="Cambria Math" panose="02040503050406030204" pitchFamily="18" charset="0"/>
                        </a:rPr>
                        <m:t>∑</m:t>
                      </m:r>
                    </m:e>
                    <m:lim>
                      <m:r>
                        <a:rPr xmlns:a="http://schemas.openxmlformats.org/drawingml/2006/main" sz="3200" i="1">
                          <a:solidFill>
                            <a:srgbClr val="5E5E5E"/>
                          </a:solidFill>
                          <a:latin typeface="Cambria Math" panose="02040503050406030204" pitchFamily="18" charset="0"/>
                        </a:rPr>
                        <m:t>a</m:t>
                      </m:r>
                    </m:lim>
                  </m:limLow>
                  <m:r>
                    <a:rPr xmlns:a="http://schemas.openxmlformats.org/drawingml/2006/main" sz="3200" i="1">
                      <a:solidFill>
                        <a:srgbClr val="5E5E5E"/>
                      </a:solidFill>
                      <a:latin typeface="Cambria Math" panose="02040503050406030204" pitchFamily="18" charset="0"/>
                    </a:rPr>
                    <m:t>P</m:t>
                  </m:r>
                  <m:r>
                    <a:rPr xmlns:a="http://schemas.openxmlformats.org/drawingml/2006/main" sz="3200" i="1">
                      <a:solidFill>
                        <a:srgbClr val="5E5E5E"/>
                      </a:solidFill>
                      <a:latin typeface="Cambria Math" panose="02040503050406030204" pitchFamily="18" charset="0"/>
                    </a:rPr>
                    <m:t>r</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a</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f</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a</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r>
                    <m:rPr>
                      <m:sty m:val="p"/>
                      <m:scr m:val="double-struck"/>
                    </m:rPr>
                    <a:rPr xmlns:a="http://schemas.openxmlformats.org/drawingml/2006/main" sz="3200" i="1">
                      <a:solidFill>
                        <a:srgbClr val="5E5E5E"/>
                      </a:solidFill>
                      <a:latin typeface="Cambria Math" panose="02040503050406030204" pitchFamily="18" charset="0"/>
                    </a:rPr>
                    <m:t>E</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f</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A</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oMath>
              </m:oMathPara>
            </a14:m>
            <a:endParaRPr sz="3200">
              <a:solidFill>
                <a:srgbClr val="5E5E5E"/>
              </a:solidFill>
            </a:endParaRPr>
          </a:p>
        </p:txBody>
      </p:sp>
      <p:sp>
        <p:nvSpPr>
          <p:cNvPr id="392" name="Rectangle"/>
          <p:cNvSpPr/>
          <p:nvPr/>
        </p:nvSpPr>
        <p:spPr>
          <a:xfrm>
            <a:off x="8868785" y="2502946"/>
            <a:ext cx="1904507" cy="1704460"/>
          </a:xfrm>
          <a:prstGeom prst="rect">
            <a:avLst/>
          </a:prstGeom>
          <a:ln w="25400">
            <a:solidFill>
              <a:srgbClr val="929292"/>
            </a:solidFill>
            <a:miter lim="400000"/>
          </a:ln>
        </p:spPr>
        <p:txBody>
          <a:bodyPr lIns="71436" tIns="71436" rIns="71436" bIns="71436" anchor="ctr"/>
          <a:lstStyle/>
          <a:p>
            <a:pPr>
              <a:defRPr sz="3000">
                <a:solidFill>
                  <a:srgbClr val="FFFFFF"/>
                </a:solidFill>
              </a:defRPr>
            </a:pPr>
          </a:p>
        </p:txBody>
      </p:sp>
      <p:sp>
        <p:nvSpPr>
          <p:cNvPr id="393" name="Rectangle"/>
          <p:cNvSpPr/>
          <p:nvPr/>
        </p:nvSpPr>
        <p:spPr>
          <a:xfrm>
            <a:off x="10888608" y="2502946"/>
            <a:ext cx="5020817" cy="1704460"/>
          </a:xfrm>
          <a:prstGeom prst="rect">
            <a:avLst/>
          </a:prstGeom>
          <a:ln w="25400">
            <a:solidFill>
              <a:srgbClr val="FE9301"/>
            </a:solidFill>
            <a:miter lim="400000"/>
          </a:ln>
        </p:spPr>
        <p:txBody>
          <a:bodyPr lIns="71436" tIns="71436" rIns="71436" bIns="71436" anchor="ctr"/>
          <a:lstStyle/>
          <a:p>
            <a:pPr>
              <a:defRPr sz="3000">
                <a:solidFill>
                  <a:srgbClr val="FFFFFF"/>
                </a:solidFill>
              </a:defRPr>
            </a:pPr>
          </a:p>
        </p:txBody>
      </p:sp>
      <p:sp>
        <p:nvSpPr>
          <p:cNvPr id="394" name="Equation"/>
          <p:cNvSpPr txBox="1"/>
          <p:nvPr/>
        </p:nvSpPr>
        <p:spPr>
          <a:xfrm>
            <a:off x="16012041" y="3827031"/>
            <a:ext cx="606516" cy="359665"/>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3200" i="1">
                      <a:solidFill>
                        <a:srgbClr val="FF9300"/>
                      </a:solidFill>
                      <a:latin typeface="Cambria Math" panose="02040503050406030204" pitchFamily="18" charset="0"/>
                    </a:rPr>
                    <m:t>f</m:t>
                  </m:r>
                  <m:r>
                    <a:rPr xmlns:a="http://schemas.openxmlformats.org/drawingml/2006/main" sz="3200" i="1">
                      <a:solidFill>
                        <a:srgbClr val="FF9300"/>
                      </a:solidFill>
                      <a:latin typeface="Cambria Math" panose="02040503050406030204" pitchFamily="18" charset="0"/>
                    </a:rPr>
                    <m:t>(</m:t>
                  </m:r>
                  <m:r>
                    <a:rPr xmlns:a="http://schemas.openxmlformats.org/drawingml/2006/main" sz="3200" i="1">
                      <a:solidFill>
                        <a:srgbClr val="FF9300"/>
                      </a:solidFill>
                      <a:latin typeface="Cambria Math" panose="02040503050406030204" pitchFamily="18" charset="0"/>
                    </a:rPr>
                    <m:t>s</m:t>
                  </m:r>
                  <m:r>
                    <a:rPr xmlns:a="http://schemas.openxmlformats.org/drawingml/2006/main" sz="3200" i="1">
                      <a:solidFill>
                        <a:srgbClr val="FF9300"/>
                      </a:solidFill>
                      <a:latin typeface="Cambria Math" panose="02040503050406030204" pitchFamily="18" charset="0"/>
                    </a:rPr>
                    <m:t>)</m:t>
                  </m:r>
                </m:oMath>
              </m:oMathPara>
            </a14:m>
            <a:endParaRPr sz="3200">
              <a:solidFill>
                <a:srgbClr val="FF9300"/>
              </a:solidFill>
            </a:endParaRPr>
          </a:p>
        </p:txBody>
      </p:sp>
      <p:sp>
        <p:nvSpPr>
          <p:cNvPr id="395" name="Rectangle"/>
          <p:cNvSpPr/>
          <p:nvPr/>
        </p:nvSpPr>
        <p:spPr>
          <a:xfrm>
            <a:off x="11230088" y="8089300"/>
            <a:ext cx="4707699" cy="1581845"/>
          </a:xfrm>
          <a:prstGeom prst="rect">
            <a:avLst/>
          </a:prstGeom>
          <a:ln w="25400">
            <a:solidFill>
              <a:srgbClr val="FE9301"/>
            </a:solidFill>
            <a:miter lim="400000"/>
          </a:ln>
        </p:spPr>
        <p:txBody>
          <a:bodyPr lIns="71436" tIns="71436" rIns="71436" bIns="71436" anchor="ctr"/>
          <a:lstStyle/>
          <a:p>
            <a:pPr>
              <a:defRPr sz="3000">
                <a:solidFill>
                  <a:srgbClr val="FFFFFF"/>
                </a:solidFill>
              </a:defRPr>
            </a:pPr>
          </a:p>
        </p:txBody>
      </p:sp>
      <p:sp>
        <p:nvSpPr>
          <p:cNvPr id="396" name="Equation"/>
          <p:cNvSpPr txBox="1"/>
          <p:nvPr/>
        </p:nvSpPr>
        <p:spPr>
          <a:xfrm>
            <a:off x="16247656" y="9384766"/>
            <a:ext cx="652033" cy="359665"/>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3200" i="1">
                      <a:solidFill>
                        <a:srgbClr val="FF9300"/>
                      </a:solidFill>
                      <a:latin typeface="Cambria Math" panose="02040503050406030204" pitchFamily="18" charset="0"/>
                    </a:rPr>
                    <m:t>f</m:t>
                  </m:r>
                  <m:r>
                    <a:rPr xmlns:a="http://schemas.openxmlformats.org/drawingml/2006/main" sz="3200" i="1">
                      <a:solidFill>
                        <a:srgbClr val="FF9300"/>
                      </a:solidFill>
                      <a:latin typeface="Cambria Math" panose="02040503050406030204" pitchFamily="18" charset="0"/>
                    </a:rPr>
                    <m:t>(</m:t>
                  </m:r>
                  <m:r>
                    <a:rPr xmlns:a="http://schemas.openxmlformats.org/drawingml/2006/main" sz="3200" i="1">
                      <a:solidFill>
                        <a:srgbClr val="FF9300"/>
                      </a:solidFill>
                      <a:latin typeface="Cambria Math" panose="02040503050406030204" pitchFamily="18" charset="0"/>
                    </a:rPr>
                    <m:t>a</m:t>
                  </m:r>
                  <m:r>
                    <a:rPr xmlns:a="http://schemas.openxmlformats.org/drawingml/2006/main" sz="3200" i="1">
                      <a:solidFill>
                        <a:srgbClr val="FF9300"/>
                      </a:solidFill>
                      <a:latin typeface="Cambria Math" panose="02040503050406030204" pitchFamily="18" charset="0"/>
                    </a:rPr>
                    <m:t>)</m:t>
                  </m:r>
                </m:oMath>
              </m:oMathPara>
            </a14:m>
            <a:endParaRPr sz="3200">
              <a:solidFill>
                <a:srgbClr val="FF9300"/>
              </a:solidFill>
            </a:endParaRPr>
          </a:p>
        </p:txBody>
      </p:sp>
      <p:sp>
        <p:nvSpPr>
          <p:cNvPr id="397" name="Equation"/>
          <p:cNvSpPr txBox="1"/>
          <p:nvPr/>
        </p:nvSpPr>
        <p:spPr>
          <a:xfrm>
            <a:off x="19981321" y="10599653"/>
            <a:ext cx="3481173" cy="499873"/>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r>
                    <m:rPr>
                      <m:sty m:val="p"/>
                      <m:scr m:val="double-struck"/>
                    </m:rPr>
                    <a:rPr xmlns:a="http://schemas.openxmlformats.org/drawingml/2006/main" sz="3200" i="1">
                      <a:solidFill>
                        <a:srgbClr val="5E5E5E"/>
                      </a:solidFill>
                      <a:latin typeface="Cambria Math" panose="02040503050406030204" pitchFamily="18" charset="0"/>
                    </a:rPr>
                    <m:t>E</m:t>
                  </m:r>
                  <m:d>
                    <m:dPr>
                      <m:ctrlPr>
                        <a:rPr xmlns:a="http://schemas.openxmlformats.org/drawingml/2006/main" sz="3200" i="1">
                          <a:solidFill>
                            <a:srgbClr val="5E5E5E"/>
                          </a:solidFill>
                          <a:latin typeface="Cambria Math" panose="02040503050406030204" pitchFamily="18" charset="0"/>
                        </a:rPr>
                      </m:ctrlPr>
                      <m:begChr m:val="["/>
                      <m:endChr m:val="]"/>
                    </m:dPr>
                    <m:e>
                      <m:r>
                        <m:rPr>
                          <m:sty m:val="p"/>
                          <m:scr m:val="double-struck"/>
                        </m:rPr>
                        <a:rPr xmlns:a="http://schemas.openxmlformats.org/drawingml/2006/main" sz="3200" i="1">
                          <a:solidFill>
                            <a:srgbClr val="5E5E5E"/>
                          </a:solidFill>
                          <a:latin typeface="Cambria Math" panose="02040503050406030204" pitchFamily="18" charset="0"/>
                        </a:rPr>
                        <m:t>E</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f</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A</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e>
                  </m:d>
                  <m:r>
                    <a:rPr xmlns:a="http://schemas.openxmlformats.org/drawingml/2006/main" sz="3200" i="1">
                      <a:solidFill>
                        <a:srgbClr val="5E5E5E"/>
                      </a:solidFill>
                      <a:latin typeface="Cambria Math" panose="02040503050406030204" pitchFamily="18" charset="0"/>
                    </a:rPr>
                    <m:t>=</m:t>
                  </m:r>
                  <m:r>
                    <m:rPr>
                      <m:sty m:val="p"/>
                      <m:scr m:val="double-struck"/>
                    </m:rPr>
                    <a:rPr xmlns:a="http://schemas.openxmlformats.org/drawingml/2006/main" sz="3200" i="1">
                      <a:solidFill>
                        <a:srgbClr val="5E5E5E"/>
                      </a:solidFill>
                      <a:latin typeface="Cambria Math" panose="02040503050406030204" pitchFamily="18" charset="0"/>
                    </a:rPr>
                    <m:t>E</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f</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A</m:t>
                  </m:r>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m:t>
                  </m:r>
                </m:oMath>
              </m:oMathPara>
            </a14:m>
            <a:endParaRPr sz="3200">
              <a:solidFill>
                <a:srgbClr val="5E5E5E"/>
              </a:solidFill>
            </a:endParaR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88">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88">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388">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2" fill="hold">
                                  <p:stCondLst>
                                    <p:cond delay="0"/>
                                  </p:stCondLst>
                                  <p:iterate type="el" backwards="0">
                                    <p:tmAbs val="0"/>
                                  </p:iterate>
                                  <p:childTnLst>
                                    <p:set>
                                      <p:cBhvr>
                                        <p:cTn id="15" fill="hold"/>
                                        <p:tgtEl>
                                          <p:spTgt spid="39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0" presetID="1" grpId="3" fill="hold">
                                  <p:stCondLst>
                                    <p:cond delay="0"/>
                                  </p:stCondLst>
                                  <p:iterate type="el" backwards="0">
                                    <p:tmAbs val="0"/>
                                  </p:iterate>
                                  <p:childTnLst>
                                    <p:set>
                                      <p:cBhvr>
                                        <p:cTn id="19" fill="hold"/>
                                        <p:tgtEl>
                                          <p:spTgt spid="393"/>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4" fill="hold">
                                  <p:stCondLst>
                                    <p:cond delay="0"/>
                                  </p:stCondLst>
                                  <p:iterate type="el" backwards="0">
                                    <p:tmAbs val="0"/>
                                  </p:iterate>
                                  <p:childTnLst>
                                    <p:set>
                                      <p:cBhvr>
                                        <p:cTn id="22" fill="hold"/>
                                        <p:tgtEl>
                                          <p:spTgt spid="39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5" fill="hold">
                                  <p:stCondLst>
                                    <p:cond delay="0"/>
                                  </p:stCondLst>
                                  <p:iterate type="el" backwards="0">
                                    <p:tmAbs val="0"/>
                                  </p:iterate>
                                  <p:childTnLst>
                                    <p:set>
                                      <p:cBhvr>
                                        <p:cTn id="26" fill="hold"/>
                                        <p:tgtEl>
                                          <p:spTgt spid="39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1" fill="hold">
                                  <p:stCondLst>
                                    <p:cond delay="0"/>
                                  </p:stCondLst>
                                  <p:iterate type="el" backwards="0">
                                    <p:tmAbs val="0"/>
                                  </p:iterate>
                                  <p:childTnLst>
                                    <p:set>
                                      <p:cBhvr>
                                        <p:cTn id="30" fill="hold"/>
                                        <p:tgtEl>
                                          <p:spTgt spid="388">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1" fill="hold">
                                  <p:stCondLst>
                                    <p:cond delay="0"/>
                                  </p:stCondLst>
                                  <p:iterate type="el" backwards="0">
                                    <p:tmAbs val="0"/>
                                  </p:iterate>
                                  <p:childTnLst>
                                    <p:set>
                                      <p:cBhvr>
                                        <p:cTn id="34" fill="hold"/>
                                        <p:tgtEl>
                                          <p:spTgt spid="388">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0" presetID="1" grpId="1" fill="hold">
                                  <p:stCondLst>
                                    <p:cond delay="0"/>
                                  </p:stCondLst>
                                  <p:iterate type="el" backwards="0">
                                    <p:tmAbs val="0"/>
                                  </p:iterate>
                                  <p:childTnLst>
                                    <p:set>
                                      <p:cBhvr>
                                        <p:cTn id="38" fill="hold"/>
                                        <p:tgtEl>
                                          <p:spTgt spid="388">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0" presetID="1" grpId="6" fill="hold">
                                  <p:stCondLst>
                                    <p:cond delay="0"/>
                                  </p:stCondLst>
                                  <p:iterate type="el" backwards="0">
                                    <p:tmAbs val="0"/>
                                  </p:iterate>
                                  <p:childTnLst>
                                    <p:set>
                                      <p:cBhvr>
                                        <p:cTn id="42" fill="hold"/>
                                        <p:tgtEl>
                                          <p:spTgt spid="395"/>
                                        </p:tgtEl>
                                        <p:attrNameLst>
                                          <p:attrName>style.visibility</p:attrName>
                                        </p:attrNameLst>
                                      </p:cBhvr>
                                      <p:to>
                                        <p:strVal val="visible"/>
                                      </p:to>
                                    </p:set>
                                  </p:childTnLst>
                                </p:cTn>
                              </p:par>
                            </p:childTnLst>
                          </p:cTn>
                        </p:par>
                        <p:par>
                          <p:cTn id="43" fill="hold">
                            <p:stCondLst>
                              <p:cond delay="0"/>
                            </p:stCondLst>
                            <p:childTnLst>
                              <p:par>
                                <p:cTn id="44" presetClass="entr" nodeType="afterEffect" presetSubtype="0" presetID="1" grpId="7" fill="hold">
                                  <p:stCondLst>
                                    <p:cond delay="0"/>
                                  </p:stCondLst>
                                  <p:iterate type="el" backwards="0">
                                    <p:tmAbs val="0"/>
                                  </p:iterate>
                                  <p:childTnLst>
                                    <p:set>
                                      <p:cBhvr>
                                        <p:cTn id="45" fill="hold"/>
                                        <p:tgtEl>
                                          <p:spTgt spid="396"/>
                                        </p:tgtEl>
                                        <p:attrNameLst>
                                          <p:attrName>style.visibility</p:attrName>
                                        </p:attrNameLst>
                                      </p:cBhvr>
                                      <p:to>
                                        <p:strVal val="visible"/>
                                      </p:to>
                                    </p:set>
                                  </p:childTnLst>
                                </p:cTn>
                              </p:par>
                            </p:childTnLst>
                          </p:cTn>
                        </p:par>
                        <p:par>
                          <p:cTn id="46" fill="hold">
                            <p:stCondLst>
                              <p:cond delay="0"/>
                            </p:stCondLst>
                            <p:childTnLst>
                              <p:par>
                                <p:cTn id="47" presetClass="entr" nodeType="afterEffect" presetSubtype="0" presetID="1" grpId="8" fill="hold">
                                  <p:stCondLst>
                                    <p:cond delay="0"/>
                                  </p:stCondLst>
                                  <p:iterate type="el" backwards="0">
                                    <p:tmAbs val="0"/>
                                  </p:iterate>
                                  <p:childTnLst>
                                    <p:set>
                                      <p:cBhvr>
                                        <p:cTn id="48" fill="hold"/>
                                        <p:tgtEl>
                                          <p:spTgt spid="39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Class="entr" nodeType="clickEffect" presetSubtype="0" presetID="1" grpId="1" fill="hold">
                                  <p:stCondLst>
                                    <p:cond delay="0"/>
                                  </p:stCondLst>
                                  <p:iterate type="el" backwards="0">
                                    <p:tmAbs val="0"/>
                                  </p:iterate>
                                  <p:childTnLst>
                                    <p:set>
                                      <p:cBhvr>
                                        <p:cTn id="52" fill="hold"/>
                                        <p:tgtEl>
                                          <p:spTgt spid="388">
                                            <p:txEl>
                                              <p:pRg st="5" end="5"/>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Class="entr" nodeType="clickEffect" presetSubtype="0" presetID="1" grpId="9" fill="hold">
                                  <p:stCondLst>
                                    <p:cond delay="0"/>
                                  </p:stCondLst>
                                  <p:iterate type="el" backwards="0">
                                    <p:tmAbs val="0"/>
                                  </p:iterate>
                                  <p:childTnLst>
                                    <p:set>
                                      <p:cBhvr>
                                        <p:cTn id="56" fill="hold"/>
                                        <p:tgtEl>
                                          <p:spTgt spid="39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Class="entr" nodeType="clickEffect" presetSubtype="0" presetID="1" grpId="10" fill="hold">
                                  <p:stCondLst>
                                    <p:cond delay="0"/>
                                  </p:stCondLst>
                                  <p:iterate type="el" backwards="0">
                                    <p:tmAbs val="0"/>
                                  </p:iterate>
                                  <p:childTnLst>
                                    <p:set>
                                      <p:cBhvr>
                                        <p:cTn id="60" fill="hold"/>
                                        <p:tgtEl>
                                          <p:spTgt spid="3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88" grpId="1"/>
      <p:bldP build="whole" bldLvl="1" animBg="1" rev="0" advAuto="0" spid="397" grpId="9"/>
      <p:bldP build="whole" bldLvl="1" animBg="1" rev="0" advAuto="0" spid="390" grpId="5"/>
      <p:bldP build="whole" bldLvl="1" animBg="1" rev="0" advAuto="0" spid="393" grpId="3"/>
      <p:bldP build="whole" bldLvl="1" animBg="1" rev="0" advAuto="0" spid="391" grpId="8"/>
      <p:bldP build="whole" bldLvl="1" animBg="1" rev="0" advAuto="0" spid="389" grpId="10"/>
      <p:bldP build="whole" bldLvl="1" animBg="1" rev="0" advAuto="0" spid="396" grpId="7"/>
      <p:bldP build="whole" bldLvl="1" animBg="1" rev="0" advAuto="0" spid="395" grpId="6"/>
      <p:bldP build="whole" bldLvl="1" animBg="1" rev="0" advAuto="0" spid="392" grpId="2"/>
      <p:bldP build="whole" bldLvl="1" animBg="1" rev="0" advAuto="0" spid="394" grpId="4"/>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Logistics"/>
          <p:cNvSpPr txBox="1"/>
          <p:nvPr>
            <p:ph type="title"/>
          </p:nvPr>
        </p:nvSpPr>
        <p:spPr>
          <a:xfrm>
            <a:off x="2667000" y="357186"/>
            <a:ext cx="19050000" cy="3036097"/>
          </a:xfrm>
          <a:prstGeom prst="rect">
            <a:avLst/>
          </a:prstGeom>
        </p:spPr>
        <p:txBody>
          <a:bodyPr/>
          <a:lstStyle/>
          <a:p>
            <a:pPr/>
            <a:r>
              <a:t>Logistics</a:t>
            </a:r>
          </a:p>
        </p:txBody>
      </p:sp>
      <p:sp>
        <p:nvSpPr>
          <p:cNvPr id="145" name="Assignment #4 is due December 4 at 11:59pm (this Thursday!)…"/>
          <p:cNvSpPr txBox="1"/>
          <p:nvPr>
            <p:ph type="body" idx="1"/>
          </p:nvPr>
        </p:nvSpPr>
        <p:spPr>
          <a:xfrm>
            <a:off x="2667000" y="3643312"/>
            <a:ext cx="19050000" cy="8840393"/>
          </a:xfrm>
          <a:prstGeom prst="rect">
            <a:avLst/>
          </a:prstGeom>
        </p:spPr>
        <p:txBody>
          <a:bodyPr/>
          <a:lstStyle/>
          <a:p>
            <a:pPr>
              <a:spcBef>
                <a:spcPts val="3600"/>
              </a:spcBef>
              <a:defRPr b="1">
                <a:latin typeface="+mn-lt"/>
                <a:ea typeface="+mn-ea"/>
                <a:cs typeface="+mn-cs"/>
                <a:sym typeface="Helvetica Neue"/>
              </a:defRPr>
            </a:pPr>
            <a:r>
              <a:t>Assignment #4</a:t>
            </a:r>
            <a:r>
              <a:rPr b="0">
                <a:latin typeface="Helvetica Neue Light"/>
                <a:ea typeface="Helvetica Neue Light"/>
                <a:cs typeface="Helvetica Neue Light"/>
                <a:sym typeface="Helvetica Neue Light"/>
              </a:rPr>
              <a:t> is due </a:t>
            </a:r>
            <a:r>
              <a:rPr b="0">
                <a:solidFill>
                  <a:srgbClr val="C82506"/>
                </a:solidFill>
                <a:latin typeface="Helvetica Neue Medium"/>
                <a:ea typeface="Helvetica Neue Medium"/>
                <a:cs typeface="Helvetica Neue Medium"/>
                <a:sym typeface="Helvetica Neue Medium"/>
              </a:rPr>
              <a:t>December 4</a:t>
            </a:r>
            <a:r>
              <a:rPr b="0">
                <a:latin typeface="Helvetica Neue Light"/>
                <a:ea typeface="Helvetica Neue Light"/>
                <a:cs typeface="Helvetica Neue Light"/>
                <a:sym typeface="Helvetica Neue Light"/>
              </a:rPr>
              <a:t> at 11:59pm (this Thursday!)</a:t>
            </a:r>
            <a:endParaRPr b="0">
              <a:latin typeface="Helvetica Neue Light"/>
              <a:ea typeface="Helvetica Neue Light"/>
              <a:cs typeface="Helvetica Neue Light"/>
              <a:sym typeface="Helvetica Neue Light"/>
            </a:endParaRPr>
          </a:p>
          <a:p>
            <a:pPr lvl="2">
              <a:spcBef>
                <a:spcPts val="3600"/>
              </a:spcBef>
            </a:pPr>
            <a:r>
              <a:t>Late submissions for 20% deduction</a:t>
            </a:r>
          </a:p>
          <a:p>
            <a:pPr lvl="2">
              <a:spcBef>
                <a:spcPts val="3600"/>
              </a:spcBef>
            </a:pPr>
            <a:r>
              <a:t>No EA or remarking for empty submissions</a:t>
            </a:r>
          </a:p>
          <a:p>
            <a:pPr>
              <a:spcBef>
                <a:spcPts val="3600"/>
              </a:spcBef>
              <a:defRPr b="1">
                <a:latin typeface="+mn-lt"/>
                <a:ea typeface="+mn-ea"/>
                <a:cs typeface="+mn-cs"/>
                <a:sym typeface="Helvetica Neue"/>
              </a:defRPr>
            </a:pPr>
            <a:r>
              <a:t>SPOT</a:t>
            </a:r>
            <a:r>
              <a:rPr b="0">
                <a:latin typeface="Helvetica Neue Light"/>
                <a:ea typeface="Helvetica Neue Light"/>
                <a:cs typeface="Helvetica Neue Light"/>
                <a:sym typeface="Helvetica Neue Light"/>
              </a:rPr>
              <a:t> (formerly USRI) surveys are </a:t>
            </a:r>
            <a:r>
              <a:rPr b="0" u="sng">
                <a:solidFill>
                  <a:srgbClr val="0000FF"/>
                </a:solidFill>
                <a:uFill>
                  <a:solidFill>
                    <a:srgbClr val="0000FF"/>
                  </a:solidFill>
                </a:uFill>
                <a:latin typeface="Helvetica Neue Light"/>
                <a:ea typeface="Helvetica Neue Light"/>
                <a:cs typeface="Helvetica Neue Light"/>
                <a:sym typeface="Helvetica Neue Light"/>
                <a:hlinkClick r:id="rId2" invalidUrl="" action="" tgtFrame="" tooltip="" history="1" highlightClick="0" endSnd="0"/>
              </a:rPr>
              <a:t>now available</a:t>
            </a:r>
          </a:p>
          <a:p>
            <a:pPr lvl="2">
              <a:spcBef>
                <a:spcPts val="3600"/>
              </a:spcBef>
            </a:pPr>
            <a:r>
              <a:t>Available until </a:t>
            </a:r>
            <a:r>
              <a:rPr>
                <a:solidFill>
                  <a:srgbClr val="C82506"/>
                </a:solidFill>
                <a:latin typeface="Helvetica Neue Medium"/>
                <a:ea typeface="Helvetica Neue Medium"/>
                <a:cs typeface="Helvetica Neue Medium"/>
                <a:sym typeface="Helvetica Neue Medium"/>
              </a:rPr>
              <a:t>December 10</a:t>
            </a:r>
            <a:endParaRPr>
              <a:solidFill>
                <a:srgbClr val="C82506"/>
              </a:solidFill>
              <a:latin typeface="Helvetica Neue Medium"/>
              <a:ea typeface="Helvetica Neue Medium"/>
              <a:cs typeface="Helvetica Neue Medium"/>
              <a:sym typeface="Helvetica Neue Medium"/>
            </a:endParaRPr>
          </a:p>
          <a:p>
            <a:pPr lvl="2">
              <a:spcBef>
                <a:spcPts val="3600"/>
              </a:spcBef>
            </a:pPr>
            <a:r>
              <a:t>You should have gotten an email</a:t>
            </a:r>
          </a:p>
          <a:p>
            <a:pPr>
              <a:spcBef>
                <a:spcPts val="3600"/>
              </a:spcBef>
            </a:pPr>
            <a:r>
              <a:t>Next lecture: Game theory for multiagent systems</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9" name="Monte Carlo Policy Gradient Algorithm: REINFORCE"/>
          <p:cNvSpPr txBox="1"/>
          <p:nvPr>
            <p:ph type="title"/>
          </p:nvPr>
        </p:nvSpPr>
        <p:spPr>
          <a:xfrm>
            <a:off x="2667000" y="357186"/>
            <a:ext cx="19050000" cy="3036097"/>
          </a:xfrm>
          <a:prstGeom prst="rect">
            <a:avLst/>
          </a:prstGeom>
        </p:spPr>
        <p:txBody>
          <a:bodyPr/>
          <a:lstStyle>
            <a:lvl1pPr defTabSz="698300">
              <a:defRPr sz="9500"/>
            </a:lvl1pPr>
          </a:lstStyle>
          <a:p>
            <a:pPr/>
            <a:r>
              <a:t>Monte Carlo Policy Gradient Algorithm: REINFORCE</a:t>
            </a:r>
          </a:p>
        </p:txBody>
      </p:sp>
      <p:pic>
        <p:nvPicPr>
          <p:cNvPr id="400" name="Image" descr="Image"/>
          <p:cNvPicPr>
            <a:picLocks noChangeAspect="1"/>
          </p:cNvPicPr>
          <p:nvPr/>
        </p:nvPicPr>
        <p:blipFill>
          <a:blip r:embed="rId2">
            <a:extLst/>
          </a:blip>
          <a:stretch>
            <a:fillRect/>
          </a:stretch>
        </p:blipFill>
        <p:spPr>
          <a:xfrm>
            <a:off x="3109335" y="5337723"/>
            <a:ext cx="18165330" cy="6653094"/>
          </a:xfrm>
          <a:prstGeom prst="rect">
            <a:avLst/>
          </a:prstGeom>
          <a:ln w="12700">
            <a:miter lim="400000"/>
          </a:ln>
        </p:spPr>
      </p:pic>
      <p:grpSp>
        <p:nvGrpSpPr>
          <p:cNvPr id="405" name="Group"/>
          <p:cNvGrpSpPr/>
          <p:nvPr/>
        </p:nvGrpSpPr>
        <p:grpSpPr>
          <a:xfrm>
            <a:off x="8215052" y="11508455"/>
            <a:ext cx="8323181" cy="1806695"/>
            <a:chOff x="0" y="0"/>
            <a:chExt cx="8323179" cy="1806694"/>
          </a:xfrm>
        </p:grpSpPr>
        <p:sp>
          <p:nvSpPr>
            <p:cNvPr id="401" name="Equation"/>
            <p:cNvSpPr txBox="1"/>
            <p:nvPr/>
          </p:nvSpPr>
          <p:spPr>
            <a:xfrm>
              <a:off x="2731708" y="826408"/>
              <a:ext cx="2109479" cy="980287"/>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f>
                      <m:fPr>
                        <m:ctrlPr>
                          <a:rPr xmlns:a="http://schemas.openxmlformats.org/drawingml/2006/main" sz="3200" i="1">
                            <a:solidFill>
                              <a:srgbClr val="B41700"/>
                            </a:solidFill>
                            <a:latin typeface="Cambria Math" panose="02040503050406030204" pitchFamily="18" charset="0"/>
                          </a:rPr>
                        </m:ctrlPr>
                        <m:type m:val="bar"/>
                      </m:fPr>
                      <m:num>
                        <m:r>
                          <a:rPr xmlns:a="http://schemas.openxmlformats.org/drawingml/2006/main" sz="3200" i="1">
                            <a:solidFill>
                              <a:srgbClr val="B41700"/>
                            </a:solidFill>
                            <a:latin typeface="Cambria Math" panose="02040503050406030204" pitchFamily="18" charset="0"/>
                          </a:rPr>
                          <m:t>∇</m:t>
                        </m:r>
                        <m:r>
                          <a:rPr xmlns:a="http://schemas.openxmlformats.org/drawingml/2006/main" sz="3200" i="1">
                            <a:solidFill>
                              <a:srgbClr val="B41700"/>
                            </a:solidFill>
                            <a:latin typeface="Cambria Math" panose="02040503050406030204" pitchFamily="18" charset="0"/>
                          </a:rPr>
                          <m:t>π</m:t>
                        </m:r>
                        <m:r>
                          <a:rPr xmlns:a="http://schemas.openxmlformats.org/drawingml/2006/main" sz="3200" i="1">
                            <a:solidFill>
                              <a:srgbClr val="B41700"/>
                            </a:solidFill>
                            <a:latin typeface="Cambria Math" panose="02040503050406030204" pitchFamily="18" charset="0"/>
                          </a:rPr>
                          <m:t>(</m:t>
                        </m:r>
                        <m:sSub>
                          <m:e>
                            <m:r>
                              <a:rPr xmlns:a="http://schemas.openxmlformats.org/drawingml/2006/main" sz="3200" i="1">
                                <a:solidFill>
                                  <a:srgbClr val="B41700"/>
                                </a:solidFill>
                                <a:latin typeface="Cambria Math" panose="02040503050406030204" pitchFamily="18" charset="0"/>
                              </a:rPr>
                              <m:t>A</m:t>
                            </m:r>
                          </m:e>
                          <m:sub>
                            <m:r>
                              <a:rPr xmlns:a="http://schemas.openxmlformats.org/drawingml/2006/main" sz="3200" i="1">
                                <a:solidFill>
                                  <a:srgbClr val="B41700"/>
                                </a:solidFill>
                                <a:latin typeface="Cambria Math" panose="02040503050406030204" pitchFamily="18" charset="0"/>
                              </a:rPr>
                              <m:t>t</m:t>
                            </m:r>
                          </m:sub>
                        </m:sSub>
                        <m:r>
                          <a:rPr xmlns:a="http://schemas.openxmlformats.org/drawingml/2006/main" sz="3200" i="1">
                            <a:solidFill>
                              <a:srgbClr val="B41700"/>
                            </a:solidFill>
                            <a:latin typeface="Cambria Math" panose="02040503050406030204" pitchFamily="18" charset="0"/>
                          </a:rPr>
                          <m:t>|</m:t>
                        </m:r>
                        <m:sSub>
                          <m:e>
                            <m:r>
                              <a:rPr xmlns:a="http://schemas.openxmlformats.org/drawingml/2006/main" sz="3200" i="1">
                                <a:solidFill>
                                  <a:srgbClr val="B41700"/>
                                </a:solidFill>
                                <a:latin typeface="Cambria Math" panose="02040503050406030204" pitchFamily="18" charset="0"/>
                              </a:rPr>
                              <m:t>S</m:t>
                            </m:r>
                          </m:e>
                          <m:sub>
                            <m:r>
                              <a:rPr xmlns:a="http://schemas.openxmlformats.org/drawingml/2006/main" sz="3200" i="1">
                                <a:solidFill>
                                  <a:srgbClr val="B41700"/>
                                </a:solidFill>
                                <a:latin typeface="Cambria Math" panose="02040503050406030204" pitchFamily="18" charset="0"/>
                              </a:rPr>
                              <m:t>t</m:t>
                            </m:r>
                          </m:sub>
                        </m:sSub>
                        <m:r>
                          <a:rPr xmlns:a="http://schemas.openxmlformats.org/drawingml/2006/main" sz="3200" i="1">
                            <a:solidFill>
                              <a:srgbClr val="B41700"/>
                            </a:solidFill>
                            <a:latin typeface="Cambria Math" panose="02040503050406030204" pitchFamily="18" charset="0"/>
                          </a:rPr>
                          <m:t>,</m:t>
                        </m:r>
                        <m:r>
                          <a:rPr xmlns:a="http://schemas.openxmlformats.org/drawingml/2006/main" sz="3200" i="1">
                            <a:solidFill>
                              <a:srgbClr val="B41700"/>
                            </a:solidFill>
                            <a:latin typeface="Cambria Math" panose="02040503050406030204" pitchFamily="18" charset="0"/>
                          </a:rPr>
                          <m:t>θ</m:t>
                        </m:r>
                        <m:r>
                          <a:rPr xmlns:a="http://schemas.openxmlformats.org/drawingml/2006/main" sz="3200" i="1">
                            <a:solidFill>
                              <a:srgbClr val="B41700"/>
                            </a:solidFill>
                            <a:latin typeface="Cambria Math" panose="02040503050406030204" pitchFamily="18" charset="0"/>
                          </a:rPr>
                          <m:t>)</m:t>
                        </m:r>
                      </m:num>
                      <m:den>
                        <m:r>
                          <a:rPr xmlns:a="http://schemas.openxmlformats.org/drawingml/2006/main" sz="3200" i="1">
                            <a:solidFill>
                              <a:srgbClr val="B41700"/>
                            </a:solidFill>
                            <a:latin typeface="Cambria Math" panose="02040503050406030204" pitchFamily="18" charset="0"/>
                          </a:rPr>
                          <m:t>π</m:t>
                        </m:r>
                        <m:r>
                          <a:rPr xmlns:a="http://schemas.openxmlformats.org/drawingml/2006/main" sz="3200" i="1">
                            <a:solidFill>
                              <a:srgbClr val="B41700"/>
                            </a:solidFill>
                            <a:latin typeface="Cambria Math" panose="02040503050406030204" pitchFamily="18" charset="0"/>
                          </a:rPr>
                          <m:t>(</m:t>
                        </m:r>
                        <m:sSub>
                          <m:e>
                            <m:r>
                              <a:rPr xmlns:a="http://schemas.openxmlformats.org/drawingml/2006/main" sz="3200" i="1">
                                <a:solidFill>
                                  <a:srgbClr val="B41700"/>
                                </a:solidFill>
                                <a:latin typeface="Cambria Math" panose="02040503050406030204" pitchFamily="18" charset="0"/>
                              </a:rPr>
                              <m:t>A</m:t>
                            </m:r>
                          </m:e>
                          <m:sub>
                            <m:r>
                              <a:rPr xmlns:a="http://schemas.openxmlformats.org/drawingml/2006/main" sz="3200" i="1">
                                <a:solidFill>
                                  <a:srgbClr val="B41700"/>
                                </a:solidFill>
                                <a:latin typeface="Cambria Math" panose="02040503050406030204" pitchFamily="18" charset="0"/>
                              </a:rPr>
                              <m:t>t</m:t>
                            </m:r>
                          </m:sub>
                        </m:sSub>
                        <m:r>
                          <a:rPr xmlns:a="http://schemas.openxmlformats.org/drawingml/2006/main" sz="3200" i="1">
                            <a:solidFill>
                              <a:srgbClr val="B41700"/>
                            </a:solidFill>
                            <a:latin typeface="Cambria Math" panose="02040503050406030204" pitchFamily="18" charset="0"/>
                          </a:rPr>
                          <m:t>|</m:t>
                        </m:r>
                        <m:sSub>
                          <m:e>
                            <m:r>
                              <a:rPr xmlns:a="http://schemas.openxmlformats.org/drawingml/2006/main" sz="3200" i="1">
                                <a:solidFill>
                                  <a:srgbClr val="B41700"/>
                                </a:solidFill>
                                <a:latin typeface="Cambria Math" panose="02040503050406030204" pitchFamily="18" charset="0"/>
                              </a:rPr>
                              <m:t>S</m:t>
                            </m:r>
                          </m:e>
                          <m:sub>
                            <m:r>
                              <a:rPr xmlns:a="http://schemas.openxmlformats.org/drawingml/2006/main" sz="3200" i="1">
                                <a:solidFill>
                                  <a:srgbClr val="B41700"/>
                                </a:solidFill>
                                <a:latin typeface="Cambria Math" panose="02040503050406030204" pitchFamily="18" charset="0"/>
                              </a:rPr>
                              <m:t>t</m:t>
                            </m:r>
                          </m:sub>
                        </m:sSub>
                        <m:r>
                          <a:rPr xmlns:a="http://schemas.openxmlformats.org/drawingml/2006/main" sz="3200" i="1">
                            <a:solidFill>
                              <a:srgbClr val="B41700"/>
                            </a:solidFill>
                            <a:latin typeface="Cambria Math" panose="02040503050406030204" pitchFamily="18" charset="0"/>
                          </a:rPr>
                          <m:t>,</m:t>
                        </m:r>
                        <m:r>
                          <a:rPr xmlns:a="http://schemas.openxmlformats.org/drawingml/2006/main" sz="3200" i="1">
                            <a:solidFill>
                              <a:srgbClr val="B41700"/>
                            </a:solidFill>
                            <a:latin typeface="Cambria Math" panose="02040503050406030204" pitchFamily="18" charset="0"/>
                          </a:rPr>
                          <m:t>θ</m:t>
                        </m:r>
                        <m:r>
                          <a:rPr xmlns:a="http://schemas.openxmlformats.org/drawingml/2006/main" sz="3200" i="1">
                            <a:solidFill>
                              <a:srgbClr val="B41700"/>
                            </a:solidFill>
                            <a:latin typeface="Cambria Math" panose="02040503050406030204" pitchFamily="18" charset="0"/>
                          </a:rPr>
                          <m:t>)</m:t>
                        </m:r>
                      </m:den>
                    </m:f>
                  </m:oMath>
                </m:oMathPara>
              </a14:m>
              <a:endParaRPr sz="3200">
                <a:solidFill>
                  <a:srgbClr val="B41700"/>
                </a:solidFill>
              </a:endParaRPr>
            </a:p>
          </p:txBody>
        </p:sp>
        <p:sp>
          <p:nvSpPr>
            <p:cNvPr id="402" name="Equation"/>
            <p:cNvSpPr txBox="1"/>
            <p:nvPr/>
          </p:nvSpPr>
          <p:spPr>
            <a:xfrm>
              <a:off x="0" y="0"/>
              <a:ext cx="1198245" cy="291465"/>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limLow>
                      <m:e/>
                      <m:lim>
                        <m:r>
                          <a:rPr xmlns:a="http://schemas.openxmlformats.org/drawingml/2006/main" sz="10200" i="1">
                            <a:solidFill>
                              <a:srgbClr val="B41700"/>
                            </a:solidFill>
                            <a:latin typeface="Cambria Math" panose="02040503050406030204" pitchFamily="18" charset="0"/>
                          </a:rPr>
                          <m:t>⏟</m:t>
                        </m:r>
                      </m:lim>
                    </m:limLow>
                  </m:oMath>
                </m:oMathPara>
              </a14:m>
              <a:endParaRPr sz="10200">
                <a:solidFill>
                  <a:srgbClr val="B41700"/>
                </a:solidFill>
              </a:endParaRPr>
            </a:p>
          </p:txBody>
        </p:sp>
        <p:sp>
          <p:nvSpPr>
            <p:cNvPr id="403" name="Line"/>
            <p:cNvSpPr/>
            <p:nvPr/>
          </p:nvSpPr>
          <p:spPr>
            <a:xfrm flipH="1" flipV="1">
              <a:off x="673005" y="204075"/>
              <a:ext cx="1957436" cy="963867"/>
            </a:xfrm>
            <a:prstGeom prst="line">
              <a:avLst/>
            </a:prstGeom>
            <a:noFill/>
            <a:ln w="25400" cap="flat">
              <a:solidFill>
                <a:srgbClr val="B51600"/>
              </a:solidFill>
              <a:prstDash val="solid"/>
              <a:miter lim="400000"/>
              <a:tailEnd type="triangle" w="med" len="med"/>
            </a:ln>
            <a:effectLst/>
          </p:spPr>
          <p:txBody>
            <a:bodyPr wrap="square" lIns="45718" tIns="45718" rIns="45718" bIns="45718" numCol="1" anchor="t">
              <a:noAutofit/>
            </a:bodyPr>
            <a:lstStyle/>
            <a:p>
              <a:pPr/>
            </a:p>
          </p:txBody>
        </p:sp>
        <p:sp>
          <p:nvSpPr>
            <p:cNvPr id="404" name="&quot;eligibility function&quot;"/>
            <p:cNvSpPr txBox="1"/>
            <p:nvPr/>
          </p:nvSpPr>
          <p:spPr>
            <a:xfrm>
              <a:off x="5051143" y="1038049"/>
              <a:ext cx="3272037" cy="5588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lvl1pPr defTabSz="584200">
                <a:defRPr>
                  <a:solidFill>
                    <a:srgbClr val="B51600"/>
                  </a:solidFill>
                  <a:latin typeface="Gill Sans"/>
                  <a:ea typeface="Gill Sans"/>
                  <a:cs typeface="Gill Sans"/>
                  <a:sym typeface="Gill Sans"/>
                </a:defRPr>
              </a:lvl1pPr>
            </a:lstStyle>
            <a:p>
              <a:pPr/>
              <a:r>
                <a:t>"eligibility function"</a:t>
              </a:r>
            </a:p>
          </p:txBody>
        </p:sp>
      </p:grpSp>
      <p:sp>
        <p:nvSpPr>
          <p:cNvPr id="406" name="REINFORCE Update:"/>
          <p:cNvSpPr txBox="1"/>
          <p:nvPr>
            <p:ph type="body" sz="quarter" idx="1"/>
          </p:nvPr>
        </p:nvSpPr>
        <p:spPr>
          <a:xfrm>
            <a:off x="4336653" y="3461256"/>
            <a:ext cx="15609094" cy="1808492"/>
          </a:xfrm>
          <a:prstGeom prst="rect">
            <a:avLst/>
          </a:prstGeom>
        </p:spPr>
        <p:txBody>
          <a:bodyPr/>
          <a:lstStyle/>
          <a:p>
            <a:pPr marL="0" indent="0">
              <a:buSzTx/>
              <a:buNone/>
            </a:pPr>
            <a:r>
              <a:t>REINFORCE Update: </a:t>
            </a:r>
            <a14:m>
              <m:oMath>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t</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1</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α</m:t>
                </m:r>
                <m:sSub>
                  <m:e>
                    <m:r>
                      <a:rPr xmlns:a="http://schemas.openxmlformats.org/drawingml/2006/main" sz="5300" i="1">
                        <a:solidFill>
                          <a:srgbClr val="000000"/>
                        </a:solidFill>
                        <a:latin typeface="Cambria Math" panose="02040503050406030204" pitchFamily="18" charset="0"/>
                      </a:rPr>
                      <m:t>G</m:t>
                    </m:r>
                  </m:e>
                  <m:sub>
                    <m:r>
                      <a:rPr xmlns:a="http://schemas.openxmlformats.org/drawingml/2006/main" sz="5300" i="1">
                        <a:solidFill>
                          <a:srgbClr val="000000"/>
                        </a:solidFill>
                        <a:latin typeface="Cambria Math" panose="02040503050406030204" pitchFamily="18" charset="0"/>
                      </a:rPr>
                      <m:t>t</m:t>
                    </m:r>
                  </m:sub>
                </m:sSub>
                <m:f>
                  <m:fPr>
                    <m:ctrlPr>
                      <a:rPr xmlns:a="http://schemas.openxmlformats.org/drawingml/2006/main" sz="5300" i="1">
                        <a:solidFill>
                          <a:srgbClr val="000000"/>
                        </a:solidFill>
                        <a:latin typeface="Cambria Math" panose="02040503050406030204" pitchFamily="18" charset="0"/>
                      </a:rPr>
                    </m:ctrlPr>
                    <m:type m:val="bar"/>
                  </m:fPr>
                  <m:num>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π</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num>
                  <m:den>
                    <m:r>
                      <a:rPr xmlns:a="http://schemas.openxmlformats.org/drawingml/2006/main" sz="5300" i="1">
                        <a:solidFill>
                          <a:srgbClr val="000000"/>
                        </a:solidFill>
                        <a:latin typeface="Cambria Math" panose="02040503050406030204" pitchFamily="18" charset="0"/>
                      </a:rPr>
                      <m:t>π</m:t>
                    </m:r>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A</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S</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sSub>
                      <m:e>
                        <m:r>
                          <a:rPr xmlns:a="http://schemas.openxmlformats.org/drawingml/2006/main" sz="5300" i="1">
                            <a:solidFill>
                              <a:srgbClr val="000000"/>
                            </a:solidFill>
                            <a:latin typeface="Cambria Math" panose="02040503050406030204" pitchFamily="18" charset="0"/>
                          </a:rPr>
                          <m:t>θ</m:t>
                        </m:r>
                      </m:e>
                      <m:sub>
                        <m:r>
                          <a:rPr xmlns:a="http://schemas.openxmlformats.org/drawingml/2006/main" sz="5300" i="1">
                            <a:solidFill>
                              <a:srgbClr val="000000"/>
                            </a:solidFill>
                            <a:latin typeface="Cambria Math" panose="02040503050406030204" pitchFamily="18" charset="0"/>
                          </a:rPr>
                          <m:t>t</m:t>
                        </m:r>
                      </m:sub>
                    </m:sSub>
                    <m:r>
                      <a:rPr xmlns:a="http://schemas.openxmlformats.org/drawingml/2006/main" sz="5300" i="1">
                        <a:solidFill>
                          <a:srgbClr val="000000"/>
                        </a:solidFill>
                        <a:latin typeface="Cambria Math" panose="02040503050406030204" pitchFamily="18" charset="0"/>
                      </a:rPr>
                      <m:t>)</m:t>
                    </m:r>
                  </m:den>
                </m:f>
              </m:oMath>
            </a14:m>
            <a:endParaRPr sz="5000"/>
          </a:p>
        </p:txBody>
      </p:sp>
      <p:sp>
        <p:nvSpPr>
          <p:cNvPr id="407" name="Equation"/>
          <p:cNvSpPr txBox="1"/>
          <p:nvPr/>
        </p:nvSpPr>
        <p:spPr>
          <a:xfrm>
            <a:off x="17376014" y="12334864"/>
            <a:ext cx="2497590" cy="999745"/>
          </a:xfrm>
          <a:prstGeom prst="rect">
            <a:avLst/>
          </a:prstGeom>
          <a:ln w="12700">
            <a:miter lim="400000"/>
          </a:ln>
        </p:spPr>
        <p:txBody>
          <a:bodyPr wrap="none" lIns="0" tIns="0" rIns="0" bIns="0">
            <a:spAutoFit/>
          </a:bodyPr>
          <a:lstStyle/>
          <a:p>
            <a:pPr algn="l" defTabSz="914400" latinLnBrk="1">
              <a:defRPr sz="1800">
                <a:solidFill>
                  <a:srgbClr val="000000"/>
                </a:solidFill>
              </a:defRPr>
            </a:pPr>
            <a14:m>
              <m:oMathPara>
                <m:oMathParaPr>
                  <m:jc m:val="centerGroup"/>
                </m:oMathParaPr>
                <m:oMath>
                  <m:d>
                    <m:dPr>
                      <m:ctrlPr>
                        <a:rPr xmlns:a="http://schemas.openxmlformats.org/drawingml/2006/main" sz="3200" i="1">
                          <a:solidFill>
                            <a:srgbClr val="5E5E5E"/>
                          </a:solidFill>
                          <a:latin typeface="Cambria Math" panose="02040503050406030204" pitchFamily="18" charset="0"/>
                        </a:rPr>
                      </m:ctrlPr>
                    </m:dPr>
                    <m:e>
                      <m:r>
                        <a:rPr xmlns:a="http://schemas.openxmlformats.org/drawingml/2006/main" sz="3200" i="1">
                          <a:solidFill>
                            <a:srgbClr val="5E5E5E"/>
                          </a:solidFill>
                          <a:latin typeface="Cambria Math" panose="02040503050406030204" pitchFamily="18" charset="0"/>
                        </a:rPr>
                        <m:t>∇</m:t>
                      </m:r>
                      <m:r>
                        <m:rPr>
                          <m:sty m:val="p"/>
                        </m:rPr>
                        <a:rPr xmlns:a="http://schemas.openxmlformats.org/drawingml/2006/main" sz="3200" i="1">
                          <a:solidFill>
                            <a:srgbClr val="5E5E5E"/>
                          </a:solidFill>
                          <a:latin typeface="Cambria Math" panose="02040503050406030204" pitchFamily="18" charset="0"/>
                        </a:rPr>
                        <m:t>l</m:t>
                      </m:r>
                      <m:r>
                        <m:rPr>
                          <m:sty m:val="p"/>
                        </m:rPr>
                        <a:rPr xmlns:a="http://schemas.openxmlformats.org/drawingml/2006/main" sz="3200" i="1">
                          <a:solidFill>
                            <a:srgbClr val="5E5E5E"/>
                          </a:solidFill>
                          <a:latin typeface="Cambria Math" panose="02040503050406030204" pitchFamily="18" charset="0"/>
                        </a:rPr>
                        <m:t>n</m:t>
                      </m:r>
                      <m:r>
                        <a:rPr xmlns:a="http://schemas.openxmlformats.org/drawingml/2006/main" sz="3200" i="1">
                          <a:solidFill>
                            <a:srgbClr val="5E5E5E"/>
                          </a:solidFill>
                          <a:latin typeface="Cambria Math" panose="02040503050406030204" pitchFamily="18" charset="0"/>
                        </a:rPr>
                        <m:t>x</m:t>
                      </m:r>
                      <m:r>
                        <a:rPr xmlns:a="http://schemas.openxmlformats.org/drawingml/2006/main" sz="3200" i="1">
                          <a:solidFill>
                            <a:srgbClr val="5E5E5E"/>
                          </a:solidFill>
                          <a:latin typeface="Cambria Math" panose="02040503050406030204" pitchFamily="18" charset="0"/>
                        </a:rPr>
                        <m:t>=</m:t>
                      </m:r>
                      <m:f>
                        <m:fPr>
                          <m:ctrlPr>
                            <a:rPr xmlns:a="http://schemas.openxmlformats.org/drawingml/2006/main" sz="3200" i="1">
                              <a:solidFill>
                                <a:srgbClr val="5E5E5E"/>
                              </a:solidFill>
                              <a:latin typeface="Cambria Math" panose="02040503050406030204" pitchFamily="18" charset="0"/>
                            </a:rPr>
                          </m:ctrlPr>
                          <m:type m:val="bar"/>
                        </m:fPr>
                        <m:num>
                          <m:r>
                            <a:rPr xmlns:a="http://schemas.openxmlformats.org/drawingml/2006/main" sz="3200" i="1">
                              <a:solidFill>
                                <a:srgbClr val="5E5E5E"/>
                              </a:solidFill>
                              <a:latin typeface="Cambria Math" panose="02040503050406030204" pitchFamily="18" charset="0"/>
                            </a:rPr>
                            <m:t>∇</m:t>
                          </m:r>
                          <m:r>
                            <a:rPr xmlns:a="http://schemas.openxmlformats.org/drawingml/2006/main" sz="3200" i="1">
                              <a:solidFill>
                                <a:srgbClr val="5E5E5E"/>
                              </a:solidFill>
                              <a:latin typeface="Cambria Math" panose="02040503050406030204" pitchFamily="18" charset="0"/>
                            </a:rPr>
                            <m:t>x</m:t>
                          </m:r>
                        </m:num>
                        <m:den>
                          <m:r>
                            <a:rPr xmlns:a="http://schemas.openxmlformats.org/drawingml/2006/main" sz="3200" i="1">
                              <a:solidFill>
                                <a:srgbClr val="5E5E5E"/>
                              </a:solidFill>
                              <a:latin typeface="Cambria Math" panose="02040503050406030204" pitchFamily="18" charset="0"/>
                            </a:rPr>
                            <m:t>x</m:t>
                          </m:r>
                        </m:den>
                      </m:f>
                    </m:e>
                  </m:d>
                </m:oMath>
              </m:oMathPara>
            </a14:m>
            <a:endParaRPr sz="3200">
              <a:solidFill>
                <a:srgbClr val="5E5E5E"/>
              </a:solidFill>
            </a:endParaRPr>
          </a:p>
        </p:txBody>
      </p:sp>
      <p:sp>
        <p:nvSpPr>
          <p:cNvPr id="408" name="Rectangle"/>
          <p:cNvSpPr/>
          <p:nvPr/>
        </p:nvSpPr>
        <p:spPr>
          <a:xfrm>
            <a:off x="13263911" y="3363029"/>
            <a:ext cx="4339999" cy="2004946"/>
          </a:xfrm>
          <a:prstGeom prst="rect">
            <a:avLst/>
          </a:prstGeom>
          <a:ln w="127000">
            <a:solidFill>
              <a:srgbClr val="B51600"/>
            </a:solidFill>
            <a:miter lim="400000"/>
          </a:ln>
        </p:spPr>
        <p:txBody>
          <a:bodyPr lIns="71436" tIns="71436" rIns="71436" bIns="71436" anchor="ctr"/>
          <a:lstStyle/>
          <a:p>
            <a:pPr>
              <a:defRPr sz="3000">
                <a:solidFill>
                  <a:srgbClr val="FFFFFF"/>
                </a:solidFill>
              </a:defRPr>
            </a:pPr>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fast" advClick="1" p14:dur="500">
        <p159:morph option="byObject"/>
      </p:transition>
    </mc:Choice>
    <mc:Fallback>
      <p:transition spd="fast">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Subtype="0" presetID="1" grpId="1" fill="hold">
                                  <p:stCondLst>
                                    <p:cond delay="0"/>
                                  </p:stCondLst>
                                  <p:iterate type="el" backwards="0">
                                    <p:tmAbs val="0"/>
                                  </p:iterate>
                                  <p:childTnLst>
                                    <p:set>
                                      <p:cBhvr>
                                        <p:cTn id="6" fill="hold">
                                          <p:stCondLst>
                                            <p:cond delay="0"/>
                                          </p:stCondLst>
                                        </p:cTn>
                                        <p:tgtEl>
                                          <p:spTgt spid="408"/>
                                        </p:tgtEl>
                                        <p:attrNameLst>
                                          <p:attrName>style.visibility</p:attrName>
                                        </p:attrNameLst>
                                      </p:cBhvr>
                                      <p:to>
                                        <p:strVal val="hidden"/>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40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405"/>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4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0" grpId="2"/>
      <p:bldP build="whole" bldLvl="1" animBg="1" rev="0" advAuto="0" spid="405" grpId="3"/>
      <p:bldP build="whole" bldLvl="1" animBg="1" rev="0" advAuto="0" spid="408" grpId="1"/>
      <p:bldP build="whole" bldLvl="1" animBg="1" rev="0" advAuto="0" spid="407" grpId="4"/>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0" name="REINFORCE Performance in Switcheroo Corridor"/>
          <p:cNvSpPr txBox="1"/>
          <p:nvPr>
            <p:ph type="title"/>
          </p:nvPr>
        </p:nvSpPr>
        <p:spPr>
          <a:xfrm>
            <a:off x="2667000" y="357186"/>
            <a:ext cx="19050000" cy="3036097"/>
          </a:xfrm>
          <a:prstGeom prst="rect">
            <a:avLst/>
          </a:prstGeom>
        </p:spPr>
        <p:txBody>
          <a:bodyPr/>
          <a:lstStyle/>
          <a:p>
            <a:pPr defTabSz="698300">
              <a:defRPr sz="9500"/>
            </a:pPr>
            <a:r>
              <a:t>REINFORCE Performance</a:t>
            </a:r>
            <a:br/>
            <a:r>
              <a:t>in Switcheroo Corridor</a:t>
            </a:r>
          </a:p>
        </p:txBody>
      </p:sp>
      <p:grpSp>
        <p:nvGrpSpPr>
          <p:cNvPr id="415" name="Group"/>
          <p:cNvGrpSpPr/>
          <p:nvPr/>
        </p:nvGrpSpPr>
        <p:grpSpPr>
          <a:xfrm>
            <a:off x="1812980" y="3506916"/>
            <a:ext cx="17228494" cy="9440631"/>
            <a:chOff x="-1" y="0"/>
            <a:chExt cx="17228492" cy="9440629"/>
          </a:xfrm>
        </p:grpSpPr>
        <p:pic>
          <p:nvPicPr>
            <p:cNvPr id="411" name="Image" descr="Image"/>
            <p:cNvPicPr>
              <a:picLocks noChangeAspect="1"/>
            </p:cNvPicPr>
            <p:nvPr/>
          </p:nvPicPr>
          <p:blipFill>
            <a:blip r:embed="rId2">
              <a:extLst/>
            </a:blip>
            <a:stretch>
              <a:fillRect/>
            </a:stretch>
          </p:blipFill>
          <p:spPr>
            <a:xfrm>
              <a:off x="-2" y="0"/>
              <a:ext cx="17228494" cy="9118140"/>
            </a:xfrm>
            <a:prstGeom prst="rect">
              <a:avLst/>
            </a:prstGeom>
            <a:ln w="12700" cap="flat">
              <a:noFill/>
              <a:miter lim="400000"/>
            </a:ln>
            <a:effectLst/>
          </p:spPr>
        </p:pic>
        <p:grpSp>
          <p:nvGrpSpPr>
            <p:cNvPr id="414" name="Caption"/>
            <p:cNvGrpSpPr/>
            <p:nvPr/>
          </p:nvGrpSpPr>
          <p:grpSpPr>
            <a:xfrm>
              <a:off x="-2" y="9219738"/>
              <a:ext cx="17228494" cy="220893"/>
              <a:chOff x="0" y="0"/>
              <a:chExt cx="17228492" cy="220891"/>
            </a:xfrm>
          </p:grpSpPr>
          <p:sp>
            <p:nvSpPr>
              <p:cNvPr id="412" name="Rectangle"/>
              <p:cNvSpPr/>
              <p:nvPr/>
            </p:nvSpPr>
            <p:spPr>
              <a:xfrm>
                <a:off x="0" y="0"/>
                <a:ext cx="17228493" cy="220892"/>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sz="600">
                    <a:solidFill>
                      <a:srgbClr val="D6D5D5"/>
                    </a:solidFill>
                    <a:latin typeface="+mn-lt"/>
                    <a:ea typeface="+mn-ea"/>
                    <a:cs typeface="+mn-cs"/>
                    <a:sym typeface="Helvetica Neue"/>
                  </a:defRPr>
                </a:pPr>
              </a:p>
            </p:txBody>
          </p:sp>
          <p:sp>
            <p:nvSpPr>
              <p:cNvPr id="413" name="Graph with x-axis labelled &quot;Episode&quot; and y-axis labelled &quot;G0 Total reward on episode averaged over 100 runs&quot;.  One trace labelled alpha=2^-12 converges to -45 after approximately 150 episodes; another labelled alpha=2^-14 converges to approximately -11 a"/>
              <p:cNvSpPr txBox="1"/>
              <p:nvPr/>
            </p:nvSpPr>
            <p:spPr>
              <a:xfrm>
                <a:off x="-1" y="0"/>
                <a:ext cx="17228494" cy="2115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p>
                <a:pPr>
                  <a:defRPr sz="600">
                    <a:solidFill>
                      <a:srgbClr val="D6D5D5"/>
                    </a:solidFill>
                    <a:latin typeface="+mn-lt"/>
                    <a:ea typeface="+mn-ea"/>
                    <a:cs typeface="+mn-cs"/>
                    <a:sym typeface="Helvetica Neue"/>
                  </a:defRPr>
                </a:pPr>
                <a:r>
                  <a:t>Graph with x-axis labelled "Episode" and y-axis labelled "G0 Total reward on episode averaged over 100 runs".  One trace labelled alpha=2^-12 converges to -45 after approximately 150 episodes; another labelled alpha=2^-14 converges to approximately -11 after 1000 episodes; another labelled a=2^-13 converges to approximately -11 after approximately  700 episodes.  A horizontal dashed line at approximately -11 is labelled </a:t>
                </a:r>
                <a14:m>
                  <m:oMath>
                    <m:sSub>
                      <m:e>
                        <m:r>
                          <a:rPr xmlns:a="http://schemas.openxmlformats.org/drawingml/2006/main" sz="700" i="1">
                            <a:solidFill>
                              <a:srgbClr val="D5D5D5"/>
                            </a:solidFill>
                            <a:latin typeface="Cambria Math" panose="02040503050406030204" pitchFamily="18" charset="0"/>
                          </a:rPr>
                          <m:t>v</m:t>
                        </m:r>
                      </m:e>
                      <m:sub>
                        <m:r>
                          <a:rPr xmlns:a="http://schemas.openxmlformats.org/drawingml/2006/main" sz="700" i="1">
                            <a:solidFill>
                              <a:srgbClr val="D5D5D5"/>
                            </a:solidFill>
                            <a:latin typeface="Cambria Math" panose="02040503050406030204" pitchFamily="18" charset="0"/>
                          </a:rPr>
                          <m:t>*</m:t>
                        </m:r>
                      </m:sub>
                    </m:sSub>
                    <m:r>
                      <a:rPr xmlns:a="http://schemas.openxmlformats.org/drawingml/2006/main" sz="700" i="1">
                        <a:solidFill>
                          <a:srgbClr val="D5D5D5"/>
                        </a:solidFill>
                        <a:latin typeface="Cambria Math" panose="02040503050406030204" pitchFamily="18" charset="0"/>
                      </a:rPr>
                      <m:t>(</m:t>
                    </m:r>
                    <m:sSub>
                      <m:e>
                        <m:r>
                          <a:rPr xmlns:a="http://schemas.openxmlformats.org/drawingml/2006/main" sz="700" i="1">
                            <a:solidFill>
                              <a:srgbClr val="D5D5D5"/>
                            </a:solidFill>
                            <a:latin typeface="Cambria Math" panose="02040503050406030204" pitchFamily="18" charset="0"/>
                          </a:rPr>
                          <m:t>s</m:t>
                        </m:r>
                      </m:e>
                      <m:sub>
                        <m:r>
                          <a:rPr xmlns:a="http://schemas.openxmlformats.org/drawingml/2006/main" sz="700" i="1">
                            <a:solidFill>
                              <a:srgbClr val="D5D5D5"/>
                            </a:solidFill>
                            <a:latin typeface="Cambria Math" panose="02040503050406030204" pitchFamily="18" charset="0"/>
                          </a:rPr>
                          <m:t>0</m:t>
                        </m:r>
                      </m:sub>
                    </m:sSub>
                    <m:r>
                      <a:rPr xmlns:a="http://schemas.openxmlformats.org/drawingml/2006/main" sz="700" i="1">
                        <a:solidFill>
                          <a:srgbClr val="D5D5D5"/>
                        </a:solidFill>
                        <a:latin typeface="Cambria Math" panose="02040503050406030204" pitchFamily="18" charset="0"/>
                      </a:rPr>
                      <m:t>)</m:t>
                    </m:r>
                  </m:oMath>
                </a14:m>
                <a:r>
                  <a:t>.</a:t>
                </a:r>
                <a:endParaRPr sz="660"/>
              </a:p>
            </p:txBody>
          </p:sp>
        </p:grpSp>
      </p:grpSp>
      <p:sp>
        <p:nvSpPr>
          <p:cNvPr id="416" name="(Image: Sutton &amp; Barto, 2018)"/>
          <p:cNvSpPr txBox="1"/>
          <p:nvPr/>
        </p:nvSpPr>
        <p:spPr>
          <a:xfrm>
            <a:off x="19546763" y="12950139"/>
            <a:ext cx="4181373"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latin typeface="+mn-lt"/>
                <a:ea typeface="+mn-ea"/>
                <a:cs typeface="+mn-cs"/>
                <a:sym typeface="Helvetica Neue"/>
              </a:defRPr>
            </a:lvl1pPr>
          </a:lstStyle>
          <a:p>
            <a:pPr/>
            <a:r>
              <a:t>(Image: Sutton &amp; Barto, 2018)</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8" name="Summary"/>
          <p:cNvSpPr txBox="1"/>
          <p:nvPr>
            <p:ph type="title"/>
          </p:nvPr>
        </p:nvSpPr>
        <p:spPr>
          <a:xfrm>
            <a:off x="2667000" y="357186"/>
            <a:ext cx="19050000" cy="3036097"/>
          </a:xfrm>
          <a:prstGeom prst="rect">
            <a:avLst/>
          </a:prstGeom>
        </p:spPr>
        <p:txBody>
          <a:bodyPr/>
          <a:lstStyle/>
          <a:p>
            <a:pPr/>
            <a:r>
              <a:t>Summary</a:t>
            </a:r>
          </a:p>
        </p:txBody>
      </p:sp>
      <p:sp>
        <p:nvSpPr>
          <p:cNvPr id="419" name="It is often impractical to track the estimated value for every possible state and/or action…"/>
          <p:cNvSpPr txBox="1"/>
          <p:nvPr>
            <p:ph type="body" idx="1"/>
          </p:nvPr>
        </p:nvSpPr>
        <p:spPr>
          <a:xfrm>
            <a:off x="2667000" y="3086989"/>
            <a:ext cx="19050000" cy="10141777"/>
          </a:xfrm>
          <a:prstGeom prst="rect">
            <a:avLst/>
          </a:prstGeom>
        </p:spPr>
        <p:txBody>
          <a:bodyPr/>
          <a:lstStyle/>
          <a:p>
            <a:pPr marL="482838" indent="-482838" defTabSz="649008">
              <a:spcBef>
                <a:spcPts val="2800"/>
              </a:spcBef>
              <a:defRPr sz="3400"/>
            </a:pPr>
            <a:r>
              <a:t>It is often impractical to track the estimated value for </a:t>
            </a:r>
            <a:r>
              <a:rPr>
                <a:solidFill>
                  <a:srgbClr val="C82506"/>
                </a:solidFill>
                <a:latin typeface="Helvetica Neue Medium"/>
                <a:ea typeface="Helvetica Neue Medium"/>
                <a:cs typeface="Helvetica Neue Medium"/>
                <a:sym typeface="Helvetica Neue Medium"/>
              </a:rPr>
              <a:t>every possible state</a:t>
            </a:r>
            <a:r>
              <a:t> and/or action</a:t>
            </a:r>
          </a:p>
          <a:p>
            <a:pPr marL="482838" indent="-482838" defTabSz="649008">
              <a:spcBef>
                <a:spcPts val="2800"/>
              </a:spcBef>
              <a:defRPr sz="3400">
                <a:solidFill>
                  <a:srgbClr val="0076BA"/>
                </a:solidFill>
                <a:latin typeface="Helvetica Neue Medium"/>
                <a:ea typeface="Helvetica Neue Medium"/>
                <a:cs typeface="Helvetica Neue Medium"/>
                <a:sym typeface="Helvetica Neue Medium"/>
              </a:defRPr>
            </a:pPr>
            <a:r>
              <a:t>Parameterized value function</a:t>
            </a:r>
            <a:r>
              <a:rPr>
                <a:solidFill>
                  <a:srgbClr val="000000"/>
                </a:solidFill>
                <a:latin typeface="Helvetica Neue Light"/>
                <a:ea typeface="Helvetica Neue Light"/>
                <a:cs typeface="Helvetica Neue Light"/>
                <a:sym typeface="Helvetica Neue Light"/>
              </a:rPr>
              <a:t> </a:t>
            </a:r>
            <a14:m>
              <m:oMath>
                <m:limUpp>
                  <m:e>
                    <m:r>
                      <a:rPr xmlns:a="http://schemas.openxmlformats.org/drawingml/2006/main" sz="4200" i="1">
                        <a:solidFill>
                          <a:srgbClr val="000000"/>
                        </a:solidFill>
                        <a:latin typeface="Cambria Math" panose="02040503050406030204" pitchFamily="18" charset="0"/>
                      </a:rPr>
                      <m:t>v</m:t>
                    </m:r>
                  </m:e>
                  <m:lim>
                    <m:r>
                      <a:rPr xmlns:a="http://schemas.openxmlformats.org/drawingml/2006/main" sz="4200" i="1">
                        <a:solidFill>
                          <a:srgbClr val="000000"/>
                        </a:solidFill>
                        <a:latin typeface="Cambria Math" panose="02040503050406030204" pitchFamily="18" charset="0"/>
                      </a:rPr>
                      <m:t>̂</m:t>
                    </m:r>
                  </m:lim>
                </m:limUpp>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s</m:t>
                </m:r>
                <m:r>
                  <a:rPr xmlns:a="http://schemas.openxmlformats.org/drawingml/2006/main" sz="4200" i="1">
                    <a:solidFill>
                      <a:srgbClr val="000000"/>
                    </a:solidFill>
                    <a:latin typeface="Cambria Math" panose="02040503050406030204" pitchFamily="18" charset="0"/>
                  </a:rPr>
                  <m:t>,</m:t>
                </m:r>
                <m:r>
                  <m:rPr>
                    <m:sty m:val="b"/>
                  </m:rPr>
                  <a:rPr xmlns:a="http://schemas.openxmlformats.org/drawingml/2006/main" sz="4200" i="1">
                    <a:solidFill>
                      <a:srgbClr val="000000"/>
                    </a:solidFill>
                    <a:latin typeface="Cambria Math" panose="02040503050406030204" pitchFamily="18" charset="0"/>
                  </a:rPr>
                  <m:t>w</m:t>
                </m:r>
                <m:r>
                  <a:rPr xmlns:a="http://schemas.openxmlformats.org/drawingml/2006/main" sz="4200" i="1">
                    <a:solidFill>
                      <a:srgbClr val="000000"/>
                    </a:solidFill>
                    <a:latin typeface="Cambria Math" panose="02040503050406030204" pitchFamily="18" charset="0"/>
                  </a:rPr>
                  <m:t>)</m:t>
                </m:r>
              </m:oMath>
            </a14:m>
            <a:r>
              <a:rPr>
                <a:solidFill>
                  <a:srgbClr val="000000"/>
                </a:solidFill>
                <a:latin typeface="Helvetica Neue Light"/>
                <a:ea typeface="Helvetica Neue Light"/>
                <a:cs typeface="Helvetica Neue Light"/>
                <a:sym typeface="Helvetica Neue Light"/>
              </a:rPr>
              <a:t> uses weights </a:t>
            </a:r>
            <a14:m>
              <m:oMath>
                <m:r>
                  <m:rPr>
                    <m:sty m:val="b"/>
                  </m:rPr>
                  <a:rPr xmlns:a="http://schemas.openxmlformats.org/drawingml/2006/main" sz="4200" i="1">
                    <a:solidFill>
                      <a:srgbClr val="000000"/>
                    </a:solidFill>
                    <a:latin typeface="Cambria Math" panose="02040503050406030204" pitchFamily="18" charset="0"/>
                  </a:rPr>
                  <m:t>w</m:t>
                </m:r>
                <m:r>
                  <a:rPr xmlns:a="http://schemas.openxmlformats.org/drawingml/2006/main" sz="4200" i="1">
                    <a:solidFill>
                      <a:srgbClr val="000000"/>
                    </a:solidFill>
                    <a:latin typeface="Cambria Math" panose="02040503050406030204" pitchFamily="18" charset="0"/>
                  </a:rPr>
                  <m:t>∈</m:t>
                </m:r>
                <m:sSup>
                  <m:e>
                    <m:r>
                      <m:rPr>
                        <m:sty m:val="p"/>
                        <m:scr m:val="double-struck"/>
                      </m:rPr>
                      <a:rPr xmlns:a="http://schemas.openxmlformats.org/drawingml/2006/main" sz="4200" i="1">
                        <a:solidFill>
                          <a:srgbClr val="000000"/>
                        </a:solidFill>
                        <a:latin typeface="Cambria Math" panose="02040503050406030204" pitchFamily="18" charset="0"/>
                      </a:rPr>
                      <m:t>R</m:t>
                    </m:r>
                  </m:e>
                  <m:sup>
                    <m:r>
                      <a:rPr xmlns:a="http://schemas.openxmlformats.org/drawingml/2006/main" sz="4200" i="1">
                        <a:solidFill>
                          <a:srgbClr val="000000"/>
                        </a:solidFill>
                        <a:latin typeface="Cambria Math" panose="02040503050406030204" pitchFamily="18" charset="0"/>
                      </a:rPr>
                      <m:t>d</m:t>
                    </m:r>
                  </m:sup>
                </m:sSup>
              </m:oMath>
            </a14:m>
            <a:r>
              <a:rPr baseline="31999" i="1">
                <a:solidFill>
                  <a:srgbClr val="000000"/>
                </a:solidFill>
                <a:latin typeface="+mn-lt"/>
                <a:ea typeface="+mn-ea"/>
                <a:cs typeface="+mn-cs"/>
                <a:sym typeface="Helvetica Neue"/>
              </a:rPr>
              <a:t>  </a:t>
            </a:r>
            <a:r>
              <a:rPr>
                <a:solidFill>
                  <a:srgbClr val="000000"/>
                </a:solidFill>
                <a:latin typeface="Helvetica Neue Light"/>
                <a:ea typeface="Helvetica Neue Light"/>
                <a:cs typeface="Helvetica Neue Light"/>
                <a:sym typeface="Helvetica Neue Light"/>
              </a:rPr>
              <a:t>to specify the values of states</a:t>
            </a:r>
          </a:p>
          <a:p>
            <a:pPr lvl="2" marL="1185148" indent="-482838" defTabSz="649008">
              <a:spcBef>
                <a:spcPts val="2800"/>
              </a:spcBef>
              <a:defRPr sz="3400"/>
            </a:pPr>
            <a:r>
              <a:t>Weights can be set using </a:t>
            </a:r>
            <a:r>
              <a:rPr>
                <a:solidFill>
                  <a:srgbClr val="0076BA"/>
                </a:solidFill>
                <a:latin typeface="Helvetica Neue Medium"/>
                <a:ea typeface="Helvetica Neue Medium"/>
                <a:cs typeface="Helvetica Neue Medium"/>
                <a:sym typeface="Helvetica Neue Medium"/>
              </a:rPr>
              <a:t>gradient descent</a:t>
            </a:r>
            <a:r>
              <a:t> and </a:t>
            </a:r>
            <a:r>
              <a:rPr>
                <a:solidFill>
                  <a:srgbClr val="0076BA"/>
                </a:solidFill>
                <a:latin typeface="Helvetica Neue Medium"/>
                <a:ea typeface="Helvetica Neue Medium"/>
                <a:cs typeface="Helvetica Neue Medium"/>
                <a:sym typeface="Helvetica Neue Medium"/>
              </a:rPr>
              <a:t>semi-gradient descent</a:t>
            </a:r>
            <a:endParaRPr>
              <a:solidFill>
                <a:srgbClr val="C82506"/>
              </a:solidFill>
              <a:latin typeface="Helvetica Neue Medium"/>
              <a:ea typeface="Helvetica Neue Medium"/>
              <a:cs typeface="Helvetica Neue Medium"/>
              <a:sym typeface="Helvetica Neue Medium"/>
            </a:endParaRPr>
          </a:p>
          <a:p>
            <a:pPr marL="482838" indent="-482838" defTabSz="649008">
              <a:spcBef>
                <a:spcPts val="2800"/>
              </a:spcBef>
              <a:defRPr sz="3400"/>
            </a:pPr>
            <a:r>
              <a:t>All our previous control algorithms were </a:t>
            </a:r>
            <a:r>
              <a:rPr b="1">
                <a:latin typeface="+mn-lt"/>
                <a:ea typeface="+mn-ea"/>
                <a:cs typeface="+mn-cs"/>
                <a:sym typeface="Helvetica Neue"/>
              </a:rPr>
              <a:t>action-value</a:t>
            </a:r>
            <a:r>
              <a:t> methods</a:t>
            </a:r>
          </a:p>
          <a:p>
            <a:pPr lvl="2" marL="1693067" indent="-689767" defTabSz="649008">
              <a:spcBef>
                <a:spcPts val="1200"/>
              </a:spcBef>
              <a:buSzPct val="100000"/>
              <a:buAutoNum type="arabicPeriod" startAt="1"/>
              <a:defRPr sz="3400"/>
            </a:pPr>
            <a:r>
              <a:t>Approximate the action-value </a:t>
            </a:r>
            <a14:m>
              <m:oMath>
                <m:sSup>
                  <m:e>
                    <m:r>
                      <a:rPr xmlns:a="http://schemas.openxmlformats.org/drawingml/2006/main" sz="4200" i="1">
                        <a:solidFill>
                          <a:srgbClr val="000000"/>
                        </a:solidFill>
                        <a:latin typeface="Cambria Math" panose="02040503050406030204" pitchFamily="18" charset="0"/>
                      </a:rPr>
                      <m:t>q</m:t>
                    </m:r>
                  </m:e>
                  <m:sup>
                    <m:r>
                      <a:rPr xmlns:a="http://schemas.openxmlformats.org/drawingml/2006/main" sz="4200" i="1">
                        <a:solidFill>
                          <a:srgbClr val="000000"/>
                        </a:solidFill>
                        <a:latin typeface="Cambria Math" panose="02040503050406030204" pitchFamily="18" charset="0"/>
                      </a:rPr>
                      <m:t>*</m:t>
                    </m:r>
                  </m:sup>
                </m:sSup>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s</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a</m:t>
                </m:r>
                <m:r>
                  <a:rPr xmlns:a="http://schemas.openxmlformats.org/drawingml/2006/main" sz="4200" i="1">
                    <a:solidFill>
                      <a:srgbClr val="000000"/>
                    </a:solidFill>
                    <a:latin typeface="Cambria Math" panose="02040503050406030204" pitchFamily="18" charset="0"/>
                  </a:rPr>
                  <m:t>)</m:t>
                </m:r>
              </m:oMath>
            </a14:m>
          </a:p>
          <a:p>
            <a:pPr lvl="2" marL="1693067" indent="-689767" defTabSz="649008">
              <a:spcBef>
                <a:spcPts val="1200"/>
              </a:spcBef>
              <a:buSzPct val="100000"/>
              <a:buAutoNum type="arabicPeriod" startAt="1"/>
              <a:defRPr sz="3400"/>
            </a:pPr>
            <a:r>
              <a:t>Choose maximal-value action at every state</a:t>
            </a:r>
          </a:p>
          <a:p>
            <a:pPr marL="482838" indent="-482838" defTabSz="649008">
              <a:spcBef>
                <a:spcPts val="2800"/>
              </a:spcBef>
              <a:defRPr b="1" sz="3400">
                <a:latin typeface="+mn-lt"/>
                <a:ea typeface="+mn-ea"/>
                <a:cs typeface="+mn-cs"/>
                <a:sym typeface="Helvetica Neue"/>
              </a:defRPr>
            </a:pPr>
            <a:r>
              <a:t>Policy gradient</a:t>
            </a:r>
            <a:r>
              <a:rPr b="0">
                <a:latin typeface="Helvetica Neue Light"/>
                <a:ea typeface="Helvetica Neue Light"/>
                <a:cs typeface="Helvetica Neue Light"/>
                <a:sym typeface="Helvetica Neue Light"/>
              </a:rPr>
              <a:t> methods:</a:t>
            </a:r>
          </a:p>
          <a:p>
            <a:pPr lvl="2" marL="1693067" indent="-689767" defTabSz="649008">
              <a:spcBef>
                <a:spcPts val="1200"/>
              </a:spcBef>
              <a:buSzPct val="100000"/>
              <a:buAutoNum type="arabicPeriod" startAt="1"/>
              <a:defRPr sz="3400"/>
            </a:pPr>
            <a:r>
              <a:t>Represent policies using </a:t>
            </a:r>
            <a:r>
              <a:rPr>
                <a:solidFill>
                  <a:srgbClr val="0076BA"/>
                </a:solidFill>
                <a:latin typeface="Helvetica Neue Medium"/>
                <a:ea typeface="Helvetica Neue Medium"/>
                <a:cs typeface="Helvetica Neue Medium"/>
                <a:sym typeface="Helvetica Neue Medium"/>
              </a:rPr>
              <a:t>parametric policy</a:t>
            </a:r>
            <a:r>
              <a:t> </a:t>
            </a:r>
            <a14:m>
              <m:oMath>
                <m:r>
                  <a:rPr xmlns:a="http://schemas.openxmlformats.org/drawingml/2006/main" sz="4200" i="1">
                    <a:solidFill>
                      <a:srgbClr val="000000"/>
                    </a:solidFill>
                    <a:latin typeface="Cambria Math" panose="02040503050406030204" pitchFamily="18" charset="0"/>
                  </a:rPr>
                  <m:t>π</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s</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a</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θ</m:t>
                </m:r>
                <m:r>
                  <a:rPr xmlns:a="http://schemas.openxmlformats.org/drawingml/2006/main" sz="4200" i="1">
                    <a:solidFill>
                      <a:srgbClr val="000000"/>
                    </a:solidFill>
                    <a:latin typeface="Cambria Math" panose="02040503050406030204" pitchFamily="18" charset="0"/>
                  </a:rPr>
                  <m:t>)</m:t>
                </m:r>
              </m:oMath>
            </a14:m>
          </a:p>
          <a:p>
            <a:pPr lvl="2" marL="1693067" indent="-689767" defTabSz="649008">
              <a:spcBef>
                <a:spcPts val="1200"/>
              </a:spcBef>
              <a:buSzPct val="100000"/>
              <a:buAutoNum type="arabicPeriod" startAt="1"/>
              <a:defRPr sz="3400">
                <a:solidFill>
                  <a:srgbClr val="C82506"/>
                </a:solidFill>
                <a:latin typeface="Helvetica Neue Medium"/>
                <a:ea typeface="Helvetica Neue Medium"/>
                <a:cs typeface="Helvetica Neue Medium"/>
                <a:sym typeface="Helvetica Neue Medium"/>
              </a:defRPr>
            </a:pPr>
            <a:r>
              <a:t>Directly optimize</a:t>
            </a:r>
            <a:r>
              <a:rPr>
                <a:solidFill>
                  <a:srgbClr val="000000"/>
                </a:solidFill>
                <a:latin typeface="Helvetica Neue Light"/>
                <a:ea typeface="Helvetica Neue Light"/>
                <a:cs typeface="Helvetica Neue Light"/>
                <a:sym typeface="Helvetica Neue Light"/>
              </a:rPr>
              <a:t> performance </a:t>
            </a:r>
            <a14:m>
              <m:oMath>
                <m:r>
                  <a:rPr xmlns:a="http://schemas.openxmlformats.org/drawingml/2006/main" sz="4200" i="1">
                    <a:solidFill>
                      <a:srgbClr val="000000"/>
                    </a:solidFill>
                    <a:latin typeface="Cambria Math" panose="02040503050406030204" pitchFamily="18" charset="0"/>
                  </a:rPr>
                  <m:t>J</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θ</m:t>
                </m:r>
                <m:r>
                  <a:rPr xmlns:a="http://schemas.openxmlformats.org/drawingml/2006/main" sz="4200" i="1">
                    <a:solidFill>
                      <a:srgbClr val="000000"/>
                    </a:solidFill>
                    <a:latin typeface="Cambria Math" panose="02040503050406030204" pitchFamily="18" charset="0"/>
                  </a:rPr>
                  <m:t>)</m:t>
                </m:r>
              </m:oMath>
            </a14:m>
            <a:r>
              <a:rPr>
                <a:solidFill>
                  <a:srgbClr val="000000"/>
                </a:solidFill>
                <a:latin typeface="Helvetica Neue Light"/>
                <a:ea typeface="Helvetica Neue Light"/>
                <a:cs typeface="Helvetica Neue Light"/>
                <a:sym typeface="Helvetica Neue Light"/>
              </a:rPr>
              <a:t> by adjusting </a:t>
            </a:r>
            <a14:m>
              <m:oMath>
                <m:r>
                  <a:rPr xmlns:a="http://schemas.openxmlformats.org/drawingml/2006/main" sz="4200" i="1">
                    <a:solidFill>
                      <a:srgbClr val="000000"/>
                    </a:solidFill>
                    <a:latin typeface="Cambria Math" panose="02040503050406030204" pitchFamily="18" charset="0"/>
                  </a:rPr>
                  <m:t>θ</m:t>
                </m:r>
              </m:oMath>
            </a14:m>
          </a:p>
          <a:p>
            <a:pPr marL="482838" indent="-482838" defTabSz="649008">
              <a:spcBef>
                <a:spcPts val="2800"/>
              </a:spcBef>
              <a:defRPr b="1" sz="3400">
                <a:latin typeface="+mn-lt"/>
                <a:ea typeface="+mn-ea"/>
                <a:cs typeface="+mn-cs"/>
                <a:sym typeface="Helvetica Neue"/>
              </a:defRPr>
            </a:pPr>
            <a:r>
              <a:t>Policy Gradient Theorem</a:t>
            </a:r>
            <a:r>
              <a:rPr b="0">
                <a:latin typeface="Helvetica Neue Light"/>
                <a:ea typeface="Helvetica Neue Light"/>
                <a:cs typeface="Helvetica Neue Light"/>
                <a:sym typeface="Helvetica Neue Light"/>
              </a:rPr>
              <a:t> lets us restate </a:t>
            </a:r>
            <a14:m>
              <m:oMath>
                <m:r>
                  <a:rPr xmlns:a="http://schemas.openxmlformats.org/drawingml/2006/main" sz="4200" i="1">
                    <a:solidFill>
                      <a:srgbClr val="000000"/>
                    </a:solidFill>
                    <a:latin typeface="Cambria Math" panose="02040503050406030204" pitchFamily="18" charset="0"/>
                  </a:rPr>
                  <m:t>J</m:t>
                </m:r>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θ</m:t>
                </m:r>
                <m:r>
                  <a:rPr xmlns:a="http://schemas.openxmlformats.org/drawingml/2006/main" sz="42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 in terms of quantities that we </a:t>
            </a:r>
            <a:r>
              <a:rPr b="0">
                <a:solidFill>
                  <a:srgbClr val="C82506"/>
                </a:solidFill>
                <a:latin typeface="Helvetica Neue Medium"/>
                <a:ea typeface="Helvetica Neue Medium"/>
                <a:cs typeface="Helvetica Neue Medium"/>
                <a:sym typeface="Helvetica Neue Medium"/>
              </a:rPr>
              <a:t>know</a:t>
            </a:r>
            <a:r>
              <a:rPr b="0">
                <a:latin typeface="Helvetica Neue Light"/>
                <a:ea typeface="Helvetica Neue Light"/>
                <a:cs typeface="Helvetica Neue Light"/>
                <a:sym typeface="Helvetica Neue Light"/>
              </a:rPr>
              <a:t> (</a:t>
            </a:r>
            <a14:m>
              <m:oMath>
                <m:r>
                  <a:rPr xmlns:a="http://schemas.openxmlformats.org/drawingml/2006/main" sz="4200" i="1">
                    <a:solidFill>
                      <a:srgbClr val="000000"/>
                    </a:solidFill>
                    <a:latin typeface="Cambria Math" panose="02040503050406030204" pitchFamily="18" charset="0"/>
                  </a:rPr>
                  <m:t>∇</m:t>
                </m:r>
                <m:r>
                  <a:rPr xmlns:a="http://schemas.openxmlformats.org/drawingml/2006/main" sz="4200" i="1">
                    <a:solidFill>
                      <a:srgbClr val="000000"/>
                    </a:solidFill>
                    <a:latin typeface="Cambria Math" panose="02040503050406030204" pitchFamily="18" charset="0"/>
                  </a:rPr>
                  <m:t>π</m:t>
                </m:r>
              </m:oMath>
            </a14:m>
            <a:r>
              <a:rPr b="0">
                <a:latin typeface="Helvetica Neue Light"/>
                <a:ea typeface="Helvetica Neue Light"/>
                <a:cs typeface="Helvetica Neue Light"/>
                <a:sym typeface="Helvetica Neue Light"/>
              </a:rPr>
              <a:t>) or can </a:t>
            </a:r>
            <a:r>
              <a:rPr b="0">
                <a:solidFill>
                  <a:srgbClr val="C82506"/>
                </a:solidFill>
                <a:latin typeface="Helvetica Neue Medium"/>
                <a:ea typeface="Helvetica Neue Medium"/>
                <a:cs typeface="Helvetica Neue Medium"/>
                <a:sym typeface="Helvetica Neue Medium"/>
              </a:rPr>
              <a:t>approximate</a:t>
            </a:r>
            <a:r>
              <a:rPr b="0">
                <a:latin typeface="Helvetica Neue Light"/>
                <a:ea typeface="Helvetica Neue Light"/>
                <a:cs typeface="Helvetica Neue Light"/>
                <a:sym typeface="Helvetica Neue Light"/>
              </a:rPr>
              <a:t> (</a:t>
            </a:r>
            <a14:m>
              <m:oMath>
                <m:sSub>
                  <m:e>
                    <m:r>
                      <a:rPr xmlns:a="http://schemas.openxmlformats.org/drawingml/2006/main" sz="4200" i="1">
                        <a:solidFill>
                          <a:srgbClr val="000000"/>
                        </a:solidFill>
                        <a:latin typeface="Cambria Math" panose="02040503050406030204" pitchFamily="18" charset="0"/>
                      </a:rPr>
                      <m:t>q</m:t>
                    </m:r>
                  </m:e>
                  <m:sub>
                    <m:r>
                      <a:rPr xmlns:a="http://schemas.openxmlformats.org/drawingml/2006/main" sz="4200" i="1">
                        <a:solidFill>
                          <a:srgbClr val="000000"/>
                        </a:solidFill>
                        <a:latin typeface="Cambria Math" panose="02040503050406030204" pitchFamily="18" charset="0"/>
                      </a:rPr>
                      <m:t>π</m:t>
                    </m:r>
                  </m:sub>
                </m:sSub>
              </m:oMath>
            </a14:m>
            <a:r>
              <a:rPr b="0">
                <a:latin typeface="Helvetica Neue Light"/>
                <a:ea typeface="Helvetica Neue Light"/>
                <a:cs typeface="Helvetica Neue Light"/>
                <a:sym typeface="Helvetica Neue Light"/>
              </a:rPr>
              <a:t>)</a:t>
            </a:r>
          </a:p>
          <a:p>
            <a:pPr marL="482838" indent="-482838" defTabSz="649008">
              <a:spcBef>
                <a:spcPts val="2800"/>
              </a:spcBef>
              <a:defRPr sz="3400"/>
            </a:pPr>
            <a:r>
              <a:t>REINFORCE uses a particular </a:t>
            </a:r>
            <a:r>
              <a:rPr>
                <a:solidFill>
                  <a:srgbClr val="C82506"/>
                </a:solidFill>
                <a:latin typeface="Helvetica Neue Medium"/>
                <a:ea typeface="Helvetica Neue Medium"/>
                <a:cs typeface="Helvetica Neue Medium"/>
                <a:sym typeface="Helvetica Neue Medium"/>
              </a:rPr>
              <a:t>estimation scheme</a:t>
            </a:r>
            <a:r>
              <a:t> for policy gradients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Recap: TD Learning"/>
          <p:cNvSpPr txBox="1"/>
          <p:nvPr>
            <p:ph type="title"/>
          </p:nvPr>
        </p:nvSpPr>
        <p:spPr>
          <a:xfrm>
            <a:off x="2667000" y="357186"/>
            <a:ext cx="19050000" cy="3036097"/>
          </a:xfrm>
          <a:prstGeom prst="rect">
            <a:avLst/>
          </a:prstGeom>
        </p:spPr>
        <p:txBody>
          <a:bodyPr/>
          <a:lstStyle/>
          <a:p>
            <a:pPr/>
            <a:r>
              <a:t>Recap: TD Learning</a:t>
            </a:r>
          </a:p>
        </p:txBody>
      </p:sp>
      <p:sp>
        <p:nvSpPr>
          <p:cNvPr id="148" name="Temporal Difference Learning bootstraps and learns from experience…"/>
          <p:cNvSpPr txBox="1"/>
          <p:nvPr>
            <p:ph type="body" idx="1"/>
          </p:nvPr>
        </p:nvSpPr>
        <p:spPr>
          <a:xfrm>
            <a:off x="2667000" y="3643312"/>
            <a:ext cx="19050000" cy="8840393"/>
          </a:xfrm>
          <a:prstGeom prst="rect">
            <a:avLst/>
          </a:prstGeom>
        </p:spPr>
        <p:txBody>
          <a:bodyPr/>
          <a:lstStyle/>
          <a:p>
            <a:pPr/>
            <a:r>
              <a:t>Temporal Difference Learning </a:t>
            </a:r>
            <a:r>
              <a:rPr>
                <a:solidFill>
                  <a:srgbClr val="C82506"/>
                </a:solidFill>
                <a:latin typeface="Helvetica Neue Medium"/>
                <a:ea typeface="Helvetica Neue Medium"/>
                <a:cs typeface="Helvetica Neue Medium"/>
                <a:sym typeface="Helvetica Neue Medium"/>
              </a:rPr>
              <a:t>bootstraps</a:t>
            </a:r>
            <a:r>
              <a:t> </a:t>
            </a:r>
            <a:r>
              <a:rPr i="1">
                <a:latin typeface="+mn-lt"/>
                <a:ea typeface="+mn-ea"/>
                <a:cs typeface="+mn-cs"/>
                <a:sym typeface="Helvetica Neue"/>
              </a:rPr>
              <a:t>and</a:t>
            </a:r>
            <a:r>
              <a:t> learns from </a:t>
            </a:r>
            <a:r>
              <a:rPr>
                <a:solidFill>
                  <a:srgbClr val="C82506"/>
                </a:solidFill>
                <a:latin typeface="Helvetica Neue Medium"/>
                <a:ea typeface="Helvetica Neue Medium"/>
                <a:cs typeface="Helvetica Neue Medium"/>
                <a:sym typeface="Helvetica Neue Medium"/>
              </a:rPr>
              <a:t>experience</a:t>
            </a:r>
            <a:endParaRPr>
              <a:solidFill>
                <a:srgbClr val="C82506"/>
              </a:solidFill>
              <a:latin typeface="Helvetica Neue Medium"/>
              <a:ea typeface="Helvetica Neue Medium"/>
              <a:cs typeface="Helvetica Neue Medium"/>
              <a:sym typeface="Helvetica Neue Medium"/>
            </a:endParaRPr>
          </a:p>
          <a:p>
            <a:pPr lvl="2"/>
            <a:r>
              <a:t>Dynamic programming bootstraps, but doesn't learn from experience (requires full dynamics)</a:t>
            </a:r>
          </a:p>
          <a:p>
            <a:pPr lvl="2"/>
            <a:r>
              <a:t>Monte Carlo learns from experience, but doesn't bootstrap</a:t>
            </a:r>
          </a:p>
          <a:p>
            <a:pPr/>
            <a:r>
              <a:t>Prediction:</a:t>
            </a:r>
            <a:r>
              <a:rPr b="1">
                <a:latin typeface="+mn-lt"/>
                <a:ea typeface="+mn-ea"/>
                <a:cs typeface="+mn-cs"/>
                <a:sym typeface="Helvetica Neue"/>
              </a:rPr>
              <a:t> TD(0) algorithm</a:t>
            </a:r>
            <a:endParaRPr b="1">
              <a:latin typeface="+mn-lt"/>
              <a:ea typeface="+mn-ea"/>
              <a:cs typeface="+mn-cs"/>
              <a:sym typeface="Helvetica Neue"/>
            </a:endParaRPr>
          </a:p>
          <a:p>
            <a:pPr>
              <a:defRPr b="1">
                <a:latin typeface="+mn-lt"/>
                <a:ea typeface="+mn-ea"/>
                <a:cs typeface="+mn-cs"/>
                <a:sym typeface="Helvetica Neue"/>
              </a:defRPr>
            </a:pPr>
            <a:r>
              <a:t>Sarsa</a:t>
            </a:r>
            <a:r>
              <a:rPr b="0">
                <a:latin typeface="Helvetica Neue Light"/>
                <a:ea typeface="Helvetica Neue Light"/>
                <a:cs typeface="Helvetica Neue Light"/>
                <a:sym typeface="Helvetica Neue Light"/>
              </a:rPr>
              <a:t> estimates action-values of </a:t>
            </a:r>
            <a:r>
              <a:rPr b="0">
                <a:solidFill>
                  <a:srgbClr val="C82506"/>
                </a:solidFill>
                <a:latin typeface="Helvetica Neue Medium"/>
                <a:ea typeface="Helvetica Neue Medium"/>
                <a:cs typeface="Helvetica Neue Medium"/>
                <a:sym typeface="Helvetica Neue Medium"/>
              </a:rPr>
              <a:t>actual </a:t>
            </a:r>
            <a14:m>
              <m:oMath>
                <m:r>
                  <a:rPr xmlns:a="http://schemas.openxmlformats.org/drawingml/2006/main" sz="5300" i="1">
                    <a:solidFill>
                      <a:srgbClr val="C82505"/>
                    </a:solidFill>
                    <a:latin typeface="Cambria Math" panose="02040503050406030204" pitchFamily="18" charset="0"/>
                  </a:rPr>
                  <m:t>ϵ</m:t>
                </m:r>
              </m:oMath>
            </a14:m>
            <a:r>
              <a:rPr b="0">
                <a:solidFill>
                  <a:srgbClr val="C82506"/>
                </a:solidFill>
                <a:latin typeface="Helvetica Neue Medium"/>
                <a:ea typeface="Helvetica Neue Medium"/>
                <a:cs typeface="Helvetica Neue Medium"/>
                <a:sym typeface="Helvetica Neue Medium"/>
              </a:rPr>
              <a:t>-greedy policy</a:t>
            </a:r>
            <a:endParaRPr>
              <a:solidFill>
                <a:srgbClr val="C82506"/>
              </a:solidFill>
            </a:endParaRPr>
          </a:p>
          <a:p>
            <a:pPr>
              <a:defRPr b="1">
                <a:latin typeface="+mn-lt"/>
                <a:ea typeface="+mn-ea"/>
                <a:cs typeface="+mn-cs"/>
                <a:sym typeface="Helvetica Neue"/>
              </a:defRPr>
            </a:pPr>
            <a:r>
              <a:t>Q-Learning</a:t>
            </a:r>
            <a:r>
              <a:rPr b="0">
                <a:latin typeface="Helvetica Neue Light"/>
                <a:ea typeface="Helvetica Neue Light"/>
                <a:cs typeface="Helvetica Neue Light"/>
                <a:sym typeface="Helvetica Neue Light"/>
              </a:rPr>
              <a:t> estimates action-values of </a:t>
            </a:r>
            <a:r>
              <a:rPr b="0">
                <a:solidFill>
                  <a:srgbClr val="0076BA"/>
                </a:solidFill>
                <a:latin typeface="Helvetica Neue Medium"/>
                <a:ea typeface="Helvetica Neue Medium"/>
                <a:cs typeface="Helvetica Neue Medium"/>
                <a:sym typeface="Helvetica Neue Medium"/>
              </a:rPr>
              <a:t>optimal</a:t>
            </a:r>
            <a:r>
              <a:rPr b="0">
                <a:latin typeface="Helvetica Neue Light"/>
                <a:ea typeface="Helvetica Neue Light"/>
                <a:cs typeface="Helvetica Neue Light"/>
                <a:sym typeface="Helvetica Neue Light"/>
              </a:rPr>
              <a:t> policy while </a:t>
            </a:r>
            <a:r>
              <a:rPr b="0">
                <a:solidFill>
                  <a:srgbClr val="C82506"/>
                </a:solidFill>
                <a:latin typeface="Helvetica Neue Medium"/>
                <a:ea typeface="Helvetica Neue Medium"/>
                <a:cs typeface="Helvetica Neue Medium"/>
                <a:sym typeface="Helvetica Neue Medium"/>
              </a:rPr>
              <a:t>executing</a:t>
            </a:r>
            <a:r>
              <a:rPr b="0">
                <a:latin typeface="Helvetica Neue Light"/>
                <a:ea typeface="Helvetica Neue Light"/>
                <a:cs typeface="Helvetica Neue Light"/>
                <a:sym typeface="Helvetica Neue Light"/>
              </a:rPr>
              <a:t> an </a:t>
            </a:r>
            <a:br>
              <a:rPr b="0">
                <a:latin typeface="Helvetica Neue Light"/>
                <a:ea typeface="Helvetica Neue Light"/>
                <a:cs typeface="Helvetica Neue Light"/>
                <a:sym typeface="Helvetica Neue Light"/>
              </a:rPr>
            </a:br>
            <a14:m>
              <m:oMath>
                <m:r>
                  <a:rPr xmlns:a="http://schemas.openxmlformats.org/drawingml/2006/main" sz="5300" i="1">
                    <a:solidFill>
                      <a:srgbClr val="0075B9"/>
                    </a:solidFill>
                    <a:latin typeface="Cambria Math" panose="02040503050406030204" pitchFamily="18" charset="0"/>
                  </a:rPr>
                  <m:t>ϵ</m:t>
                </m:r>
              </m:oMath>
            </a14:m>
            <a:r>
              <a:rPr b="0">
                <a:solidFill>
                  <a:srgbClr val="0076BA"/>
                </a:solidFill>
                <a:latin typeface="Helvetica Neue Medium"/>
                <a:ea typeface="Helvetica Neue Medium"/>
                <a:cs typeface="Helvetica Neue Medium"/>
                <a:sym typeface="Helvetica Neue Medium"/>
              </a:rPr>
              <a:t>-greedy</a:t>
            </a:r>
            <a:r>
              <a:rPr b="0">
                <a:latin typeface="Helvetica Neue Light"/>
                <a:ea typeface="Helvetica Neue Light"/>
                <a:cs typeface="Helvetica Neue Light"/>
                <a:sym typeface="Helvetica Neue Light"/>
              </a:rPr>
              <a:t> policy</a:t>
            </a:r>
            <a:endParaRPr sz="5000"/>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0" name="Tabular Value Functions"/>
          <p:cNvSpPr txBox="1"/>
          <p:nvPr>
            <p:ph type="title"/>
          </p:nvPr>
        </p:nvSpPr>
        <p:spPr>
          <a:xfrm>
            <a:off x="2667000" y="357186"/>
            <a:ext cx="19050000" cy="3036097"/>
          </a:xfrm>
          <a:prstGeom prst="rect">
            <a:avLst/>
          </a:prstGeom>
        </p:spPr>
        <p:txBody>
          <a:bodyPr/>
          <a:lstStyle/>
          <a:p>
            <a:pPr/>
            <a:r>
              <a:t>Tabular Value Functions</a:t>
            </a:r>
          </a:p>
        </p:txBody>
      </p:sp>
      <p:sp>
        <p:nvSpPr>
          <p:cNvPr id="151" name="We have been assuming a tabular representation for value function estimates   and…"/>
          <p:cNvSpPr txBox="1"/>
          <p:nvPr>
            <p:ph type="body" idx="1"/>
          </p:nvPr>
        </p:nvSpPr>
        <p:spPr>
          <a:xfrm>
            <a:off x="2667000" y="3643312"/>
            <a:ext cx="19050000" cy="8840393"/>
          </a:xfrm>
          <a:prstGeom prst="rect">
            <a:avLst/>
          </a:prstGeom>
        </p:spPr>
        <p:txBody>
          <a:bodyPr/>
          <a:lstStyle/>
          <a:p>
            <a:pPr/>
            <a:r>
              <a:t>We have been assuming a </a:t>
            </a:r>
            <a:r>
              <a:rPr>
                <a:solidFill>
                  <a:srgbClr val="0076BA"/>
                </a:solidFill>
                <a:latin typeface="Helvetica Neue Medium"/>
                <a:ea typeface="Helvetica Neue Medium"/>
                <a:cs typeface="Helvetica Neue Medium"/>
                <a:sym typeface="Helvetica Neue Medium"/>
              </a:rPr>
              <a:t>tabular representation</a:t>
            </a:r>
            <a:r>
              <a:t> for value function estimates </a:t>
            </a:r>
            <a14:m>
              <m:oMath>
                <m:r>
                  <a:rPr xmlns:a="http://schemas.openxmlformats.org/drawingml/2006/main" sz="5300" i="1">
                    <a:solidFill>
                      <a:srgbClr val="000000"/>
                    </a:solidFill>
                    <a:latin typeface="Cambria Math" panose="02040503050406030204" pitchFamily="18" charset="0"/>
                  </a:rPr>
                  <m:t>V</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oMath>
            </a14:m>
            <a:r>
              <a:t> and </a:t>
            </a:r>
            <a14:m>
              <m:oMath>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oMath>
            </a14:m>
            <a:endParaRPr sz="5000">
              <a:latin typeface="Times Roman"/>
              <a:ea typeface="Times Roman"/>
              <a:cs typeface="Times Roman"/>
              <a:sym typeface="Times Roman"/>
            </a:endParaRPr>
          </a:p>
          <a:p>
            <a:pPr lvl="2"/>
            <a:r>
              <a:t>We can </a:t>
            </a:r>
            <a:r>
              <a:rPr>
                <a:solidFill>
                  <a:srgbClr val="C82506"/>
                </a:solidFill>
                <a:latin typeface="Helvetica Neue Medium"/>
                <a:ea typeface="Helvetica Neue Medium"/>
                <a:cs typeface="Helvetica Neue Medium"/>
                <a:sym typeface="Helvetica Neue Medium"/>
              </a:rPr>
              <a:t>separately</a:t>
            </a:r>
            <a:r>
              <a:t> set the value of </a:t>
            </a:r>
            <a14:m>
              <m:oMath>
                <m:r>
                  <a:rPr xmlns:a="http://schemas.openxmlformats.org/drawingml/2006/main" sz="5300" i="1">
                    <a:solidFill>
                      <a:srgbClr val="000000"/>
                    </a:solidFill>
                    <a:latin typeface="Cambria Math" panose="02040503050406030204" pitchFamily="18" charset="0"/>
                  </a:rPr>
                  <m:t>V</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oMath>
            </a14:m>
            <a:r>
              <a:t> or </a:t>
            </a:r>
            <a14:m>
              <m:oMath>
                <m:r>
                  <a:rPr xmlns:a="http://schemas.openxmlformats.org/drawingml/2006/main" sz="5300" i="1">
                    <a:solidFill>
                      <a:srgbClr val="000000"/>
                    </a:solidFill>
                    <a:latin typeface="Cambria Math" panose="02040503050406030204" pitchFamily="18" charset="0"/>
                  </a:rPr>
                  <m:t>Q</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oMath>
            </a14:m>
            <a:r>
              <a:t> for every possible </a:t>
            </a:r>
            <a14:m>
              <m:oMath>
                <m:r>
                  <a:rPr xmlns:a="http://schemas.openxmlformats.org/drawingml/2006/main" sz="5300" i="1">
                    <a:solidFill>
                      <a:srgbClr val="000000"/>
                    </a:solidFill>
                    <a:latin typeface="Cambria Math" panose="02040503050406030204" pitchFamily="18" charset="0"/>
                  </a:rPr>
                  <m:t>s</m:t>
                </m:r>
                <m:r>
                  <a:rPr xmlns:a="http://schemas.openxmlformats.org/drawingml/2006/main" sz="5300" i="1">
                    <a:solidFill>
                      <a:srgbClr val="000000"/>
                    </a:solidFill>
                    <a:latin typeface="Cambria Math" panose="02040503050406030204" pitchFamily="18" charset="0"/>
                  </a:rPr>
                  <m:t>∈</m:t>
                </m:r>
                <m:r>
                  <m:rPr>
                    <m:scr m:val="script"/>
                  </m:rPr>
                  <a:rPr xmlns:a="http://schemas.openxmlformats.org/drawingml/2006/main" sz="5300" i="1">
                    <a:solidFill>
                      <a:srgbClr val="000000"/>
                    </a:solidFill>
                    <a:latin typeface="Cambria Math" panose="02040503050406030204" pitchFamily="18" charset="0"/>
                  </a:rPr>
                  <m:t>S</m:t>
                </m:r>
              </m:oMath>
            </a14:m>
            <a:r>
              <a:t>  and </a:t>
            </a:r>
            <a14:m>
              <m:oMath>
                <m:r>
                  <a:rPr xmlns:a="http://schemas.openxmlformats.org/drawingml/2006/main" sz="5300" i="1">
                    <a:solidFill>
                      <a:srgbClr val="000000"/>
                    </a:solidFill>
                    <a:latin typeface="Cambria Math" panose="02040503050406030204" pitchFamily="18" charset="0"/>
                  </a:rPr>
                  <m:t>a</m:t>
                </m:r>
                <m:r>
                  <a:rPr xmlns:a="http://schemas.openxmlformats.org/drawingml/2006/main" sz="5300" i="1">
                    <a:solidFill>
                      <a:srgbClr val="000000"/>
                    </a:solidFill>
                    <a:latin typeface="Cambria Math" panose="02040503050406030204" pitchFamily="18" charset="0"/>
                  </a:rPr>
                  <m:t>∈</m:t>
                </m:r>
                <m:r>
                  <m:rPr>
                    <m:scr m:val="script"/>
                  </m:rPr>
                  <a:rPr xmlns:a="http://schemas.openxmlformats.org/drawingml/2006/main" sz="5300" i="1">
                    <a:solidFill>
                      <a:srgbClr val="000000"/>
                    </a:solidFill>
                    <a:latin typeface="Cambria Math" panose="02040503050406030204" pitchFamily="18" charset="0"/>
                  </a:rPr>
                  <m:t>A</m:t>
                </m:r>
              </m:oMath>
            </a14:m>
            <a:endParaRPr sz="5000">
              <a:latin typeface="Times Roman"/>
              <a:ea typeface="Times Roman"/>
              <a:cs typeface="Times Roman"/>
              <a:sym typeface="Times Roman"/>
            </a:endParaRPr>
          </a:p>
          <a:p>
            <a:pPr/>
            <a:r>
              <a:t>This implicitly means that we </a:t>
            </a:r>
            <a:r>
              <a:rPr>
                <a:solidFill>
                  <a:srgbClr val="C82506"/>
                </a:solidFill>
                <a:latin typeface="Helvetica Neue Medium"/>
                <a:ea typeface="Helvetica Neue Medium"/>
                <a:cs typeface="Helvetica Neue Medium"/>
                <a:sym typeface="Helvetica Neue Medium"/>
              </a:rPr>
              <a:t>must</a:t>
            </a:r>
            <a:r>
              <a:t> store a separate value for every possible input for the value function</a:t>
            </a:r>
          </a:p>
          <a:p>
            <a:pPr>
              <a:defRPr b="1">
                <a:latin typeface="+mn-lt"/>
                <a:ea typeface="+mn-ea"/>
                <a:cs typeface="+mn-cs"/>
                <a:sym typeface="Helvetica Neue"/>
              </a:defRPr>
            </a:pPr>
            <a:r>
              <a:t>Question:</a:t>
            </a:r>
            <a:r>
              <a:rPr b="0">
                <a:latin typeface="Helvetica Neue Light"/>
                <a:ea typeface="Helvetica Neue Light"/>
                <a:cs typeface="Helvetica Neue Light"/>
                <a:sym typeface="Helvetica Neue Light"/>
              </a:rPr>
              <a:t> What should we do if there are </a:t>
            </a:r>
            <a:r>
              <a:rPr b="0">
                <a:solidFill>
                  <a:srgbClr val="C82506"/>
                </a:solidFill>
                <a:latin typeface="Helvetica Neue Medium"/>
                <a:ea typeface="Helvetica Neue Medium"/>
                <a:cs typeface="Helvetica Neue Medium"/>
                <a:sym typeface="Helvetica Neue Medium"/>
              </a:rPr>
              <a:t>too many states</a:t>
            </a:r>
            <a:r>
              <a:rPr b="0">
                <a:latin typeface="Helvetica Neue Light"/>
                <a:ea typeface="Helvetica Neue Light"/>
                <a:cs typeface="Helvetica Neue Light"/>
                <a:sym typeface="Helvetica Neue Light"/>
              </a:rPr>
              <a:t> to store a value for each?  (e.g., </a:t>
            </a:r>
            <a:r>
              <a:rPr b="0">
                <a:solidFill>
                  <a:srgbClr val="C82506"/>
                </a:solidFill>
                <a:latin typeface="Helvetica Neue Medium"/>
                <a:ea typeface="Helvetica Neue Medium"/>
                <a:cs typeface="Helvetica Neue Medium"/>
                <a:sym typeface="Helvetica Neue Medium"/>
              </a:rPr>
              <a:t>pixel values</a:t>
            </a:r>
            <a:r>
              <a:rPr b="0">
                <a:latin typeface="Helvetica Neue Light"/>
                <a:ea typeface="Helvetica Neue Light"/>
                <a:cs typeface="Helvetica Neue Light"/>
                <a:sym typeface="Helvetica Neue Light"/>
              </a:rPr>
              <a:t> in the Atari setting)</a:t>
            </a:r>
            <a:endParaRPr b="0">
              <a:latin typeface="Helvetica Neue Light"/>
              <a:ea typeface="Helvetica Neue Light"/>
              <a:cs typeface="Helvetica Neue Light"/>
              <a:sym typeface="Helvetica Neue Light"/>
            </a:endParaRPr>
          </a:p>
          <a:p>
            <a:pPr>
              <a:defRPr b="1">
                <a:latin typeface="+mn-lt"/>
                <a:ea typeface="+mn-ea"/>
                <a:cs typeface="+mn-cs"/>
                <a:sym typeface="Helvetica Neue"/>
              </a:defRPr>
            </a:pPr>
            <a:r>
              <a:t>Question:</a:t>
            </a:r>
            <a:r>
              <a:rPr b="0">
                <a:latin typeface="Helvetica Neue Light"/>
                <a:ea typeface="Helvetica Neue Light"/>
                <a:cs typeface="Helvetica Neue Light"/>
                <a:sym typeface="Helvetica Neue Light"/>
              </a:rPr>
              <a:t> What should we do if the state </a:t>
            </a:r>
            <a:r>
              <a:rPr b="0">
                <a:solidFill>
                  <a:srgbClr val="C82506"/>
                </a:solidFill>
                <a:latin typeface="Helvetica Neue Medium"/>
                <a:ea typeface="Helvetica Neue Medium"/>
                <a:cs typeface="Helvetica Neue Medium"/>
                <a:sym typeface="Helvetica Neue Medium"/>
              </a:rPr>
              <a:t>isn't fully observable</a:t>
            </a:r>
            <a:r>
              <a:rPr b="0">
                <a:latin typeface="Helvetica Neue Light"/>
                <a:ea typeface="Helvetica Neue Light"/>
                <a:cs typeface="Helvetica Neue Light"/>
                <a:sym typeface="Helvetica Neue Light"/>
              </a:rPr>
              <a:t>?</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151">
                                            <p:txEl>
                                              <p:pRg st="4" end="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1"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Example: Number Line Walk"/>
          <p:cNvSpPr txBox="1"/>
          <p:nvPr>
            <p:ph type="title"/>
          </p:nvPr>
        </p:nvSpPr>
        <p:spPr>
          <a:xfrm>
            <a:off x="2667000" y="357186"/>
            <a:ext cx="19050000" cy="3036097"/>
          </a:xfrm>
          <a:prstGeom prst="rect">
            <a:avLst/>
          </a:prstGeom>
        </p:spPr>
        <p:txBody>
          <a:bodyPr/>
          <a:lstStyle/>
          <a:p>
            <a:pPr/>
            <a:r>
              <a:t>Example: Number Line Walk</a:t>
            </a:r>
          </a:p>
        </p:txBody>
      </p:sp>
      <p:sp>
        <p:nvSpPr>
          <p:cNvPr id="154" name="Question: Would dynamic programming, Monte Carlo, or TD(0) work to estimate  ?…"/>
          <p:cNvSpPr txBox="1"/>
          <p:nvPr>
            <p:ph type="body" sz="half" idx="1"/>
          </p:nvPr>
        </p:nvSpPr>
        <p:spPr>
          <a:xfrm>
            <a:off x="2667000" y="7474924"/>
            <a:ext cx="19050000" cy="5231873"/>
          </a:xfrm>
          <a:prstGeom prst="rect">
            <a:avLst/>
          </a:prstGeom>
        </p:spPr>
        <p:txBody>
          <a:bodyPr/>
          <a:lstStyle/>
          <a:p>
            <a:pPr>
              <a:defRPr b="1">
                <a:latin typeface="+mn-lt"/>
                <a:ea typeface="+mn-ea"/>
                <a:cs typeface="+mn-cs"/>
                <a:sym typeface="Helvetica Neue"/>
              </a:defRPr>
            </a:pPr>
            <a:r>
              <a:t>Question:</a:t>
            </a:r>
            <a:r>
              <a:rPr b="0">
                <a:latin typeface="Helvetica Neue Light"/>
                <a:ea typeface="Helvetica Neue Light"/>
                <a:cs typeface="Helvetica Neue Light"/>
                <a:sym typeface="Helvetica Neue Light"/>
              </a:rPr>
              <a:t> Would dynamic programming, Monte Carlo, or TD(0) work to estimate </a:t>
            </a:r>
            <a14:m>
              <m:oMath>
                <m:sSub>
                  <m:e>
                    <m:r>
                      <a:rPr xmlns:a="http://schemas.openxmlformats.org/drawingml/2006/main" sz="5300" i="1">
                        <a:solidFill>
                          <a:srgbClr val="000000"/>
                        </a:solidFill>
                        <a:latin typeface="Cambria Math" panose="02040503050406030204" pitchFamily="18" charset="0"/>
                      </a:rPr>
                      <m:t>v</m:t>
                    </m:r>
                  </m:e>
                  <m:sub>
                    <m:r>
                      <a:rPr xmlns:a="http://schemas.openxmlformats.org/drawingml/2006/main" sz="5300" i="1">
                        <a:solidFill>
                          <a:srgbClr val="000000"/>
                        </a:solidFill>
                        <a:latin typeface="Cambria Math" panose="02040503050406030204" pitchFamily="18" charset="0"/>
                      </a:rPr>
                      <m:t>π</m:t>
                    </m:r>
                  </m:sub>
                </m:sSub>
              </m:oMath>
            </a14:m>
            <a:r>
              <a:rPr b="0">
                <a:latin typeface="Helvetica Neue Light"/>
                <a:ea typeface="Helvetica Neue Light"/>
                <a:cs typeface="Helvetica Neue Light"/>
                <a:sym typeface="Helvetica Neue Light"/>
              </a:rPr>
              <a:t>?</a:t>
            </a:r>
            <a:endParaRPr b="0">
              <a:latin typeface="Helvetica Neue Light"/>
              <a:ea typeface="Helvetica Neue Light"/>
              <a:cs typeface="Helvetica Neue Light"/>
              <a:sym typeface="Helvetica Neue Light"/>
            </a:endParaRPr>
          </a:p>
          <a:p>
            <a:pPr>
              <a:defRPr b="1">
                <a:latin typeface="+mn-lt"/>
                <a:ea typeface="+mn-ea"/>
                <a:cs typeface="+mn-cs"/>
                <a:sym typeface="Helvetica Neue"/>
              </a:defRPr>
            </a:pPr>
            <a:r>
              <a:t>Question:</a:t>
            </a:r>
            <a:r>
              <a:rPr b="0">
                <a:latin typeface="Helvetica Neue Light"/>
                <a:ea typeface="Helvetica Neue Light"/>
                <a:cs typeface="Helvetica Neue Light"/>
                <a:sym typeface="Helvetica Neue Light"/>
              </a:rPr>
              <a:t> How much </a:t>
            </a:r>
            <a:r>
              <a:rPr b="0">
                <a:solidFill>
                  <a:srgbClr val="C82506"/>
                </a:solidFill>
                <a:latin typeface="Helvetica Neue Medium"/>
                <a:ea typeface="Helvetica Neue Medium"/>
                <a:cs typeface="Helvetica Neue Medium"/>
                <a:sym typeface="Helvetica Neue Medium"/>
              </a:rPr>
              <a:t>storage</a:t>
            </a:r>
            <a:r>
              <a:rPr b="0">
                <a:latin typeface="Helvetica Neue Light"/>
                <a:ea typeface="Helvetica Neue Light"/>
                <a:cs typeface="Helvetica Neue Light"/>
                <a:sym typeface="Helvetica Neue Light"/>
              </a:rPr>
              <a:t> would that require?</a:t>
            </a:r>
            <a:endParaRPr b="0">
              <a:latin typeface="Helvetica Neue Light"/>
              <a:ea typeface="Helvetica Neue Light"/>
              <a:cs typeface="Helvetica Neue Light"/>
              <a:sym typeface="Helvetica Neue Light"/>
            </a:endParaRPr>
          </a:p>
          <a:p>
            <a:pPr>
              <a:defRPr b="1">
                <a:latin typeface="+mn-lt"/>
                <a:ea typeface="+mn-ea"/>
                <a:cs typeface="+mn-cs"/>
                <a:sym typeface="Helvetica Neue"/>
              </a:defRPr>
            </a:pPr>
            <a:r>
              <a:t>Question:</a:t>
            </a:r>
            <a:r>
              <a:rPr b="0">
                <a:latin typeface="Helvetica Neue Light"/>
                <a:ea typeface="Helvetica Neue Light"/>
                <a:cs typeface="Helvetica Neue Light"/>
                <a:sym typeface="Helvetica Neue Light"/>
              </a:rPr>
              <a:t> What could we do instead?</a:t>
            </a:r>
          </a:p>
        </p:txBody>
      </p:sp>
      <p:grpSp>
        <p:nvGrpSpPr>
          <p:cNvPr id="195" name="Group"/>
          <p:cNvGrpSpPr/>
          <p:nvPr/>
        </p:nvGrpSpPr>
        <p:grpSpPr>
          <a:xfrm>
            <a:off x="2666999" y="3478277"/>
            <a:ext cx="19050002" cy="3582389"/>
            <a:chOff x="0" y="0"/>
            <a:chExt cx="19050001" cy="3582388"/>
          </a:xfrm>
        </p:grpSpPr>
        <p:grpSp>
          <p:nvGrpSpPr>
            <p:cNvPr id="191" name="Group"/>
            <p:cNvGrpSpPr/>
            <p:nvPr/>
          </p:nvGrpSpPr>
          <p:grpSpPr>
            <a:xfrm>
              <a:off x="0" y="0"/>
              <a:ext cx="19050002" cy="3305559"/>
              <a:chOff x="0" y="0"/>
              <a:chExt cx="19050001" cy="3305558"/>
            </a:xfrm>
          </p:grpSpPr>
          <p:sp>
            <p:nvSpPr>
              <p:cNvPr id="155" name="Square"/>
              <p:cNvSpPr/>
              <p:nvPr/>
            </p:nvSpPr>
            <p:spPr>
              <a:xfrm>
                <a:off x="0" y="439643"/>
                <a:ext cx="834551" cy="834552"/>
              </a:xfrm>
              <a:prstGeom prst="rect">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sp>
            <p:nvSpPr>
              <p:cNvPr id="156" name="Square"/>
              <p:cNvSpPr/>
              <p:nvPr/>
            </p:nvSpPr>
            <p:spPr>
              <a:xfrm>
                <a:off x="18215451" y="439643"/>
                <a:ext cx="834551" cy="834552"/>
              </a:xfrm>
              <a:prstGeom prst="rect">
                <a:avLst/>
              </a:prstGeom>
              <a:solidFill>
                <a:srgbClr val="5E5E5E"/>
              </a:solidFill>
              <a:ln w="12700" cap="flat">
                <a:noFill/>
                <a:miter lim="400000"/>
              </a:ln>
              <a:effectLst/>
            </p:spPr>
            <p:txBody>
              <a:bodyPr wrap="square" lIns="71436" tIns="71436" rIns="71436" bIns="71436" numCol="1" anchor="ctr">
                <a:noAutofit/>
              </a:bodyPr>
              <a:lstStyle/>
              <a:p>
                <a:pPr>
                  <a:defRPr sz="3000">
                    <a:solidFill>
                      <a:srgbClr val="FFFFFF"/>
                    </a:solidFill>
                  </a:defRPr>
                </a:pPr>
              </a:p>
            </p:txBody>
          </p:sp>
          <p:grpSp>
            <p:nvGrpSpPr>
              <p:cNvPr id="159" name="500"/>
              <p:cNvGrpSpPr/>
              <p:nvPr/>
            </p:nvGrpSpPr>
            <p:grpSpPr>
              <a:xfrm>
                <a:off x="8728765" y="194707"/>
                <a:ext cx="1324425" cy="1324425"/>
                <a:chOff x="0" y="0"/>
                <a:chExt cx="1324424" cy="1324424"/>
              </a:xfrm>
            </p:grpSpPr>
            <p:sp>
              <p:nvSpPr>
                <p:cNvPr id="157" name="Circle"/>
                <p:cNvSpPr/>
                <p:nvPr/>
              </p:nvSpPr>
              <p:spPr>
                <a:xfrm>
                  <a:off x="-1" y="-1"/>
                  <a:ext cx="1324426"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158" name="500"/>
                <p:cNvSpPr txBox="1"/>
                <p:nvPr/>
              </p:nvSpPr>
              <p:spPr>
                <a:xfrm>
                  <a:off x="225706" y="361350"/>
                  <a:ext cx="873011" cy="6017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000">
                      <a:solidFill>
                        <a:srgbClr val="000000"/>
                      </a:solidFill>
                    </a:defRPr>
                  </a:lvl1pPr>
                </a:lstStyle>
                <a:p>
                  <a:pPr/>
                  <a:r>
                    <a:t>500</a:t>
                  </a:r>
                </a:p>
              </p:txBody>
            </p:sp>
          </p:grpSp>
          <p:grpSp>
            <p:nvGrpSpPr>
              <p:cNvPr id="162" name="1000"/>
              <p:cNvGrpSpPr/>
              <p:nvPr/>
            </p:nvGrpSpPr>
            <p:grpSpPr>
              <a:xfrm>
                <a:off x="15802580" y="194707"/>
                <a:ext cx="1324425" cy="1324425"/>
                <a:chOff x="0" y="0"/>
                <a:chExt cx="1324424" cy="1324424"/>
              </a:xfrm>
            </p:grpSpPr>
            <p:sp>
              <p:nvSpPr>
                <p:cNvPr id="160" name="Circle"/>
                <p:cNvSpPr/>
                <p:nvPr/>
              </p:nvSpPr>
              <p:spPr>
                <a:xfrm>
                  <a:off x="-1" y="-1"/>
                  <a:ext cx="1324426"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2500">
                      <a:solidFill>
                        <a:srgbClr val="FFFFFF"/>
                      </a:solidFill>
                    </a:defRPr>
                  </a:pPr>
                </a:p>
              </p:txBody>
            </p:sp>
            <p:sp>
              <p:nvSpPr>
                <p:cNvPr id="161" name="1000"/>
                <p:cNvSpPr txBox="1"/>
                <p:nvPr/>
              </p:nvSpPr>
              <p:spPr>
                <a:xfrm>
                  <a:off x="225706" y="404879"/>
                  <a:ext cx="873011" cy="5146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2500">
                      <a:solidFill>
                        <a:srgbClr val="000000"/>
                      </a:solidFill>
                    </a:defRPr>
                  </a:lvl1pPr>
                </a:lstStyle>
                <a:p>
                  <a:pPr/>
                  <a:r>
                    <a:t>1000</a:t>
                  </a:r>
                </a:p>
              </p:txBody>
            </p:sp>
          </p:grpSp>
          <p:grpSp>
            <p:nvGrpSpPr>
              <p:cNvPr id="165" name="501"/>
              <p:cNvGrpSpPr/>
              <p:nvPr/>
            </p:nvGrpSpPr>
            <p:grpSpPr>
              <a:xfrm>
                <a:off x="11183235" y="194707"/>
                <a:ext cx="1324423" cy="1324425"/>
                <a:chOff x="0" y="0"/>
                <a:chExt cx="1324422" cy="1324424"/>
              </a:xfrm>
            </p:grpSpPr>
            <p:sp>
              <p:nvSpPr>
                <p:cNvPr id="163" name="Circle"/>
                <p:cNvSpPr/>
                <p:nvPr/>
              </p:nvSpPr>
              <p:spPr>
                <a:xfrm>
                  <a:off x="-1" y="-1"/>
                  <a:ext cx="1324424"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164" name="501"/>
                <p:cNvSpPr txBox="1"/>
                <p:nvPr/>
              </p:nvSpPr>
              <p:spPr>
                <a:xfrm>
                  <a:off x="225706" y="361350"/>
                  <a:ext cx="873010" cy="6017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000">
                      <a:solidFill>
                        <a:srgbClr val="000000"/>
                      </a:solidFill>
                    </a:defRPr>
                  </a:lvl1pPr>
                </a:lstStyle>
                <a:p>
                  <a:pPr/>
                  <a:r>
                    <a:t>501</a:t>
                  </a:r>
                </a:p>
              </p:txBody>
            </p:sp>
          </p:grpSp>
          <p:grpSp>
            <p:nvGrpSpPr>
              <p:cNvPr id="168" name="1"/>
              <p:cNvGrpSpPr/>
              <p:nvPr/>
            </p:nvGrpSpPr>
            <p:grpSpPr>
              <a:xfrm>
                <a:off x="1914957" y="194707"/>
                <a:ext cx="1324423" cy="1324425"/>
                <a:chOff x="0" y="0"/>
                <a:chExt cx="1324422" cy="1324424"/>
              </a:xfrm>
            </p:grpSpPr>
            <p:sp>
              <p:nvSpPr>
                <p:cNvPr id="166" name="Circle"/>
                <p:cNvSpPr/>
                <p:nvPr/>
              </p:nvSpPr>
              <p:spPr>
                <a:xfrm>
                  <a:off x="-1" y="-1"/>
                  <a:ext cx="1324424"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167" name="1"/>
                <p:cNvSpPr txBox="1"/>
                <p:nvPr/>
              </p:nvSpPr>
              <p:spPr>
                <a:xfrm>
                  <a:off x="225706" y="361350"/>
                  <a:ext cx="873010" cy="6017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000">
                      <a:solidFill>
                        <a:srgbClr val="000000"/>
                      </a:solidFill>
                    </a:defRPr>
                  </a:lvl1pPr>
                </a:lstStyle>
                <a:p>
                  <a:pPr/>
                  <a:r>
                    <a:t>1</a:t>
                  </a:r>
                </a:p>
              </p:txBody>
            </p:sp>
          </p:grpSp>
          <p:grpSp>
            <p:nvGrpSpPr>
              <p:cNvPr id="171" name="499"/>
              <p:cNvGrpSpPr/>
              <p:nvPr/>
            </p:nvGrpSpPr>
            <p:grpSpPr>
              <a:xfrm>
                <a:off x="6197491" y="194707"/>
                <a:ext cx="1324423" cy="1324425"/>
                <a:chOff x="0" y="0"/>
                <a:chExt cx="1324422" cy="1324424"/>
              </a:xfrm>
            </p:grpSpPr>
            <p:sp>
              <p:nvSpPr>
                <p:cNvPr id="169" name="Circle"/>
                <p:cNvSpPr/>
                <p:nvPr/>
              </p:nvSpPr>
              <p:spPr>
                <a:xfrm>
                  <a:off x="-1" y="-1"/>
                  <a:ext cx="1324424" cy="1324426"/>
                </a:xfrm>
                <a:prstGeom prst="ellipse">
                  <a:avLst/>
                </a:prstGeom>
                <a:noFill/>
                <a:ln w="63500" cap="flat">
                  <a:solidFill>
                    <a:srgbClr val="000000"/>
                  </a:solidFill>
                  <a:prstDash val="solid"/>
                  <a:miter lim="400000"/>
                </a:ln>
                <a:effectLst/>
              </p:spPr>
              <p:txBody>
                <a:bodyPr wrap="square" lIns="71436" tIns="71436" rIns="71436" bIns="71436" numCol="1" anchor="ctr">
                  <a:noAutofit/>
                </a:bodyPr>
                <a:lstStyle/>
                <a:p>
                  <a:pPr>
                    <a:defRPr sz="3000">
                      <a:solidFill>
                        <a:srgbClr val="FFFFFF"/>
                      </a:solidFill>
                    </a:defRPr>
                  </a:pPr>
                </a:p>
              </p:txBody>
            </p:sp>
            <p:sp>
              <p:nvSpPr>
                <p:cNvPr id="170" name="499"/>
                <p:cNvSpPr txBox="1"/>
                <p:nvPr/>
              </p:nvSpPr>
              <p:spPr>
                <a:xfrm>
                  <a:off x="225706" y="361350"/>
                  <a:ext cx="873010" cy="60172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sz="3000">
                      <a:solidFill>
                        <a:srgbClr val="000000"/>
                      </a:solidFill>
                    </a:defRPr>
                  </a:lvl1pPr>
                </a:lstStyle>
                <a:p>
                  <a:pPr/>
                  <a:r>
                    <a:t>499</a:t>
                  </a:r>
                </a:p>
              </p:txBody>
            </p:sp>
          </p:grpSp>
          <p:sp>
            <p:nvSpPr>
              <p:cNvPr id="172" name="Line"/>
              <p:cNvSpPr/>
              <p:nvPr/>
            </p:nvSpPr>
            <p:spPr>
              <a:xfrm>
                <a:off x="837036"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173" name="Line"/>
              <p:cNvSpPr/>
              <p:nvPr/>
            </p:nvSpPr>
            <p:spPr>
              <a:xfrm>
                <a:off x="5153952"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174" name="Line"/>
              <p:cNvSpPr/>
              <p:nvPr/>
            </p:nvSpPr>
            <p:spPr>
              <a:xfrm>
                <a:off x="3245083" y="856919"/>
                <a:ext cx="1033837"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175" name="Line"/>
              <p:cNvSpPr/>
              <p:nvPr/>
            </p:nvSpPr>
            <p:spPr>
              <a:xfrm>
                <a:off x="7608421"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176" name="Line"/>
              <p:cNvSpPr/>
              <p:nvPr/>
            </p:nvSpPr>
            <p:spPr>
              <a:xfrm>
                <a:off x="10062890"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177" name="Line"/>
              <p:cNvSpPr/>
              <p:nvPr/>
            </p:nvSpPr>
            <p:spPr>
              <a:xfrm>
                <a:off x="12517358"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178" name="Line"/>
              <p:cNvSpPr/>
              <p:nvPr/>
            </p:nvSpPr>
            <p:spPr>
              <a:xfrm>
                <a:off x="14731411"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179" name="..."/>
              <p:cNvSpPr txBox="1"/>
              <p:nvPr/>
            </p:nvSpPr>
            <p:spPr>
              <a:xfrm>
                <a:off x="13747907" y="450687"/>
                <a:ext cx="814426" cy="8124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b="1" sz="4400">
                    <a:solidFill>
                      <a:srgbClr val="000000"/>
                    </a:solidFill>
                    <a:latin typeface="+mn-lt"/>
                    <a:ea typeface="+mn-ea"/>
                    <a:cs typeface="+mn-cs"/>
                    <a:sym typeface="Helvetica Neue"/>
                  </a:defRPr>
                </a:lvl1pPr>
              </a:lstStyle>
              <a:p>
                <a:pPr/>
                <a:r>
                  <a:t>...</a:t>
                </a:r>
              </a:p>
            </p:txBody>
          </p:sp>
          <p:sp>
            <p:nvSpPr>
              <p:cNvPr id="180" name="..."/>
              <p:cNvSpPr txBox="1"/>
              <p:nvPr/>
            </p:nvSpPr>
            <p:spPr>
              <a:xfrm>
                <a:off x="4332434" y="450687"/>
                <a:ext cx="814426" cy="8124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b="1" sz="4400">
                    <a:solidFill>
                      <a:srgbClr val="000000"/>
                    </a:solidFill>
                    <a:latin typeface="+mn-lt"/>
                    <a:ea typeface="+mn-ea"/>
                    <a:cs typeface="+mn-cs"/>
                    <a:sym typeface="Helvetica Neue"/>
                  </a:defRPr>
                </a:lvl1pPr>
              </a:lstStyle>
              <a:p>
                <a:pPr/>
                <a:r>
                  <a:t>...</a:t>
                </a:r>
              </a:p>
            </p:txBody>
          </p:sp>
          <p:sp>
            <p:nvSpPr>
              <p:cNvPr id="181" name="Line"/>
              <p:cNvSpPr/>
              <p:nvPr/>
            </p:nvSpPr>
            <p:spPr>
              <a:xfrm>
                <a:off x="17213511" y="856919"/>
                <a:ext cx="1033838" cy="2"/>
              </a:xfrm>
              <a:prstGeom prst="line">
                <a:avLst/>
              </a:prstGeom>
              <a:noFill/>
              <a:ln w="63500" cap="flat">
                <a:solidFill>
                  <a:srgbClr val="000000"/>
                </a:solidFill>
                <a:prstDash val="solid"/>
                <a:miter lim="400000"/>
                <a:headEnd type="triangle" w="med" len="med"/>
                <a:tailEnd type="triangle" w="med" len="med"/>
              </a:ln>
              <a:effectLst/>
            </p:spPr>
            <p:txBody>
              <a:bodyPr wrap="square" lIns="45718" tIns="45718" rIns="45718" bIns="45718" numCol="1" anchor="t">
                <a:noAutofit/>
              </a:bodyPr>
              <a:lstStyle/>
              <a:p>
                <a:pPr/>
              </a:p>
            </p:txBody>
          </p:sp>
          <p:sp>
            <p:nvSpPr>
              <p:cNvPr id="182" name="0"/>
              <p:cNvSpPr txBox="1"/>
              <p:nvPr/>
            </p:nvSpPr>
            <p:spPr>
              <a:xfrm>
                <a:off x="3556767"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183" name="0"/>
              <p:cNvSpPr txBox="1"/>
              <p:nvPr/>
            </p:nvSpPr>
            <p:spPr>
              <a:xfrm>
                <a:off x="5401438"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184" name="0"/>
              <p:cNvSpPr txBox="1"/>
              <p:nvPr/>
            </p:nvSpPr>
            <p:spPr>
              <a:xfrm>
                <a:off x="7894309"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185" name="0"/>
              <p:cNvSpPr txBox="1"/>
              <p:nvPr/>
            </p:nvSpPr>
            <p:spPr>
              <a:xfrm>
                <a:off x="10368273"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186" name="0"/>
              <p:cNvSpPr txBox="1"/>
              <p:nvPr/>
            </p:nvSpPr>
            <p:spPr>
              <a:xfrm>
                <a:off x="12765429"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187" name="0"/>
              <p:cNvSpPr txBox="1"/>
              <p:nvPr/>
            </p:nvSpPr>
            <p:spPr>
              <a:xfrm>
                <a:off x="14998390" y="0"/>
                <a:ext cx="499878"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0</a:t>
                </a:r>
              </a:p>
            </p:txBody>
          </p:sp>
          <p:sp>
            <p:nvSpPr>
              <p:cNvPr id="188" name="+1"/>
              <p:cNvSpPr txBox="1"/>
              <p:nvPr/>
            </p:nvSpPr>
            <p:spPr>
              <a:xfrm>
                <a:off x="17343365" y="0"/>
                <a:ext cx="819352"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+1</a:t>
                </a:r>
              </a:p>
            </p:txBody>
          </p:sp>
          <p:sp>
            <p:nvSpPr>
              <p:cNvPr id="189" name="-1"/>
              <p:cNvSpPr txBox="1"/>
              <p:nvPr/>
            </p:nvSpPr>
            <p:spPr>
              <a:xfrm>
                <a:off x="1107697" y="0"/>
                <a:ext cx="707003" cy="614095"/>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6" tIns="71436" rIns="71436" bIns="71436" numCol="1" anchor="ctr">
                <a:spAutoFit/>
              </a:bodyPr>
              <a:lstStyle>
                <a:lvl1pPr>
                  <a:defRPr>
                    <a:latin typeface="+mn-lt"/>
                    <a:ea typeface="+mn-ea"/>
                    <a:cs typeface="+mn-cs"/>
                    <a:sym typeface="Helvetica Neue"/>
                  </a:defRPr>
                </a:lvl1pPr>
              </a:lstStyle>
              <a:p>
                <a:pPr/>
                <a:r>
                  <a:t>-1</a:t>
                </a:r>
              </a:p>
            </p:txBody>
          </p:sp>
          <p:sp>
            <p:nvSpPr>
              <p:cNvPr id="190" name="Equation"/>
              <p:cNvSpPr txBox="1"/>
              <p:nvPr/>
            </p:nvSpPr>
            <p:spPr>
              <a:xfrm>
                <a:off x="4355913" y="2606723"/>
                <a:ext cx="10965902" cy="698836"/>
              </a:xfrm>
              <a:prstGeom prst="rect">
                <a:avLst/>
              </a:prstGeom>
              <a:noFill/>
              <a:ln w="12700" cap="flat">
                <a:noFill/>
                <a:miter lim="400000"/>
              </a:ln>
              <a:effectLst/>
            </p:spPr>
            <p:txBody>
              <a:bodyPr wrap="none" lIns="0" tIns="0" rIns="0" bIns="0">
                <a:spAutoFit/>
              </a:bodyPr>
              <a:lstStyle/>
              <a:p>
                <a:pPr algn="l" defTabSz="914400" latinLnBrk="1">
                  <a:defRPr sz="1800">
                    <a:solidFill>
                      <a:srgbClr val="000000"/>
                    </a:solidFill>
                  </a:defRPr>
                </a:pPr>
                <a14:m>
                  <m:oMathPara>
                    <m:oMathParaPr>
                      <m:jc m:val="centerGroup"/>
                    </m:oMathParaPr>
                    <m:oMath>
                      <m:r>
                        <a:rPr xmlns:a="http://schemas.openxmlformats.org/drawingml/2006/main" sz="5800" i="1">
                          <a:solidFill>
                            <a:srgbClr val="000000"/>
                          </a:solidFill>
                          <a:latin typeface="Cambria Math" panose="02040503050406030204" pitchFamily="18" charset="0"/>
                        </a:rPr>
                        <m:t>π</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a</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s</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0.5</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s</m:t>
                      </m:r>
                      <m:r>
                        <a:rPr xmlns:a="http://schemas.openxmlformats.org/drawingml/2006/main" sz="5800" i="1">
                          <a:solidFill>
                            <a:srgbClr val="000000"/>
                          </a:solidFill>
                          <a:latin typeface="Cambria Math" panose="02040503050406030204" pitchFamily="18" charset="0"/>
                        </a:rPr>
                        <m:t>∈</m:t>
                      </m:r>
                      <m:r>
                        <m:rPr>
                          <m:scr m:val="script"/>
                        </m:rPr>
                        <a:rPr xmlns:a="http://schemas.openxmlformats.org/drawingml/2006/main" sz="5800" i="1">
                          <a:solidFill>
                            <a:srgbClr val="000000"/>
                          </a:solidFill>
                          <a:latin typeface="Cambria Math" panose="02040503050406030204" pitchFamily="18" charset="0"/>
                        </a:rPr>
                        <m:t>S</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a</m:t>
                      </m:r>
                      <m:r>
                        <a:rPr xmlns:a="http://schemas.openxmlformats.org/drawingml/2006/main" sz="5800" i="1">
                          <a:solidFill>
                            <a:srgbClr val="000000"/>
                          </a:solidFill>
                          <a:latin typeface="Cambria Math" panose="02040503050406030204" pitchFamily="18" charset="0"/>
                        </a:rPr>
                        <m:t>∈</m:t>
                      </m:r>
                      <m:r>
                        <a:rPr xmlns:a="http://schemas.openxmlformats.org/drawingml/2006/main" sz="5800" i="1">
                          <a:solidFill>
                            <a:srgbClr val="000000"/>
                          </a:solidFill>
                          <a:latin typeface="Cambria Math" panose="02040503050406030204" pitchFamily="18" charset="0"/>
                        </a:rPr>
                        <m:t>{</m:t>
                      </m:r>
                      <m:r>
                        <m:rPr>
                          <m:nor/>
                        </m:rPr>
                        <a:rPr xmlns:a="http://schemas.openxmlformats.org/drawingml/2006/main" sz="5800" i="1">
                          <a:solidFill>
                            <a:srgbClr val="000000"/>
                          </a:solidFill>
                          <a:latin typeface="Cambria Math" panose="02040503050406030204" pitchFamily="18" charset="0"/>
                        </a:rPr>
                        <m:t>left</m:t>
                      </m:r>
                      <m:r>
                        <a:rPr xmlns:a="http://schemas.openxmlformats.org/drawingml/2006/main" sz="5800" i="1">
                          <a:solidFill>
                            <a:srgbClr val="000000"/>
                          </a:solidFill>
                          <a:latin typeface="Cambria Math" panose="02040503050406030204" pitchFamily="18" charset="0"/>
                        </a:rPr>
                        <m:t>,</m:t>
                      </m:r>
                      <m:r>
                        <m:rPr>
                          <m:nor/>
                        </m:rPr>
                        <a:rPr xmlns:a="http://schemas.openxmlformats.org/drawingml/2006/main" sz="5800" i="1">
                          <a:solidFill>
                            <a:srgbClr val="000000"/>
                          </a:solidFill>
                          <a:latin typeface="Cambria Math" panose="02040503050406030204" pitchFamily="18" charset="0"/>
                        </a:rPr>
                        <m:t>right</m:t>
                      </m:r>
                      <m:r>
                        <a:rPr xmlns:a="http://schemas.openxmlformats.org/drawingml/2006/main" sz="5800" i="1">
                          <a:solidFill>
                            <a:srgbClr val="000000"/>
                          </a:solidFill>
                          <a:latin typeface="Cambria Math" panose="02040503050406030204" pitchFamily="18" charset="0"/>
                        </a:rPr>
                        <m:t>}</m:t>
                      </m:r>
                    </m:oMath>
                  </m:oMathPara>
                </a14:m>
                <a:endParaRPr sz="5800"/>
              </a:p>
            </p:txBody>
          </p:sp>
        </p:grpSp>
        <p:grpSp>
          <p:nvGrpSpPr>
            <p:cNvPr id="194" name="Caption"/>
            <p:cNvGrpSpPr/>
            <p:nvPr/>
          </p:nvGrpSpPr>
          <p:grpSpPr>
            <a:xfrm>
              <a:off x="0" y="3394098"/>
              <a:ext cx="19050002" cy="188291"/>
              <a:chOff x="0" y="0"/>
              <a:chExt cx="19050001" cy="188290"/>
            </a:xfrm>
          </p:grpSpPr>
          <p:sp>
            <p:nvSpPr>
              <p:cNvPr id="192" name="Rectangle"/>
              <p:cNvSpPr/>
              <p:nvPr/>
            </p:nvSpPr>
            <p:spPr>
              <a:xfrm>
                <a:off x="0" y="0"/>
                <a:ext cx="19050002" cy="188291"/>
              </a:xfrm>
              <a:prstGeom prst="roundRect">
                <a:avLst>
                  <a:gd name="adj" fmla="val 0"/>
                </a:avLst>
              </a:prstGeom>
              <a:solidFill>
                <a:srgbClr val="000000">
                  <a:alpha val="0"/>
                </a:srgbClr>
              </a:solidFill>
              <a:ln w="12700" cap="flat">
                <a:noFill/>
                <a:miter lim="400000"/>
              </a:ln>
              <a:effectLst/>
            </p:spPr>
            <p:txBody>
              <a:bodyPr wrap="square" lIns="71436" tIns="71436" rIns="71436" bIns="71436" numCol="1" anchor="t">
                <a:noAutofit/>
              </a:bodyPr>
              <a:lstStyle/>
              <a:p>
                <a:pPr>
                  <a:defRPr b="1" sz="600">
                    <a:solidFill>
                      <a:srgbClr val="D6D5D5"/>
                    </a:solidFill>
                    <a:latin typeface="+mn-lt"/>
                    <a:ea typeface="+mn-ea"/>
                    <a:cs typeface="+mn-cs"/>
                    <a:sym typeface="Helvetica Neue"/>
                  </a:defRPr>
                </a:pPr>
              </a:p>
            </p:txBody>
          </p:sp>
          <p:sp>
            <p:nvSpPr>
              <p:cNvPr id="193" name="1D gridworld with states 1 to 1000 with double-ended arrows labelled 0 between them.  Left of 1 is a terminal state with an arrow to it labelled -1.  Right of 1000 is a terminal state with an arrow to it labelled +1."/>
              <p:cNvSpPr txBox="1"/>
              <p:nvPr/>
            </p:nvSpPr>
            <p:spPr>
              <a:xfrm>
                <a:off x="0" y="0"/>
                <a:ext cx="19050002" cy="18829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spAutoFit/>
              </a:bodyPr>
              <a:lstStyle>
                <a:lvl1pPr>
                  <a:defRPr b="1" sz="600">
                    <a:solidFill>
                      <a:srgbClr val="D6D5D5"/>
                    </a:solidFill>
                    <a:latin typeface="+mn-lt"/>
                    <a:ea typeface="+mn-ea"/>
                    <a:cs typeface="+mn-cs"/>
                    <a:sym typeface="Helvetica Neue"/>
                  </a:defRPr>
                </a:lvl1pPr>
              </a:lstStyle>
              <a:p>
                <a:pPr/>
                <a:r>
                  <a:t>1D gridworld with states 1 to 1000 with double-ended arrows labelled 0 between them.  Left of 1 is a terminal state with an arrow to it labelled -1.  Right of 1000 is a terminal state with an arrow to it labelled +1. </a:t>
                </a:r>
              </a:p>
            </p:txBody>
          </p:sp>
        </p:grpSp>
      </p:grpSp>
      <p:sp>
        <p:nvSpPr>
          <p:cNvPr id="196" name="(Image: Sutton &amp; Barto, 2018)"/>
          <p:cNvSpPr txBox="1"/>
          <p:nvPr/>
        </p:nvSpPr>
        <p:spPr>
          <a:xfrm>
            <a:off x="19546763" y="12950139"/>
            <a:ext cx="4181373" cy="502641"/>
          </a:xfrm>
          <a:prstGeom prst="rect">
            <a:avLst/>
          </a:prstGeom>
          <a:ln w="12700">
            <a:miter lim="400000"/>
          </a:ln>
          <a:extLst>
            <a:ext uri="{C572A759-6A51-4108-AA02-DFA0A04FC94B}">
              <ma14:wrappingTextBoxFlag xmlns:ma14="http://schemas.microsoft.com/office/mac/drawingml/2011/main" val="1"/>
            </a:ext>
          </a:extLst>
        </p:spPr>
        <p:txBody>
          <a:bodyPr wrap="none" lIns="71436" tIns="71436" rIns="71436" bIns="71436" anchor="ctr">
            <a:spAutoFit/>
          </a:bodyPr>
          <a:lstStyle>
            <a:lvl1pPr>
              <a:defRPr sz="2400">
                <a:latin typeface="+mn-lt"/>
                <a:ea typeface="+mn-ea"/>
                <a:cs typeface="+mn-cs"/>
                <a:sym typeface="Helvetica Neue"/>
              </a:defRPr>
            </a:lvl1pPr>
          </a:lstStyle>
          <a:p>
            <a:pPr/>
            <a:r>
              <a:t>(Image: Sutton &amp; Barto, 2018)</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4">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154">
                                            <p:txEl>
                                              <p:pRg st="0" end="0"/>
                                            </p:txEl>
                                          </p:spTgt>
                                        </p:tgtEl>
                                        <p:attrNameLst>
                                          <p:attrName>style.visibility</p:attrName>
                                        </p:attrNameLst>
                                      </p:cBhvr>
                                      <p:to>
                                        <p:strVal val="visible"/>
                                      </p:to>
                                    </p:set>
                                  </p:childTnLst>
                                </p:cTn>
                              </p:par>
                            </p:childTnLst>
                          </p:cTn>
                        </p:par>
                        <p:par>
                          <p:cTn id="9" fill="hold">
                            <p:stCondLst>
                              <p:cond delay="0"/>
                            </p:stCondLst>
                            <p:childTnLst>
                              <p:par>
                                <p:cTn id="10" presetClass="entr" nodeType="afterEffect" presetSubtype="0" presetID="1" grpId="1" fill="hold">
                                  <p:stCondLst>
                                    <p:cond delay="0"/>
                                  </p:stCondLst>
                                  <p:iterate type="el" backwards="0">
                                    <p:tmAbs val="0"/>
                                  </p:iterate>
                                  <p:childTnLst>
                                    <p:set>
                                      <p:cBhvr>
                                        <p:cTn id="11" fill="hold"/>
                                        <p:tgtEl>
                                          <p:spTgt spid="154">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Class="entr" nodeType="clickEffect" presetSubtype="0" presetID="1" grpId="1" fill="hold">
                                  <p:stCondLst>
                                    <p:cond delay="0"/>
                                  </p:stCondLst>
                                  <p:iterate type="el" backwards="0">
                                    <p:tmAbs val="0"/>
                                  </p:iterate>
                                  <p:childTnLst>
                                    <p:set>
                                      <p:cBhvr>
                                        <p:cTn id="15" fill="hold"/>
                                        <p:tgtEl>
                                          <p:spTgt spid="154">
                                            <p:txEl>
                                              <p:pRg st="2" end="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4"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8" name="Parameterized Value Functions"/>
          <p:cNvSpPr txBox="1"/>
          <p:nvPr>
            <p:ph type="title"/>
          </p:nvPr>
        </p:nvSpPr>
        <p:spPr>
          <a:xfrm>
            <a:off x="2667000" y="357186"/>
            <a:ext cx="19050000" cy="3036097"/>
          </a:xfrm>
          <a:prstGeom prst="rect">
            <a:avLst/>
          </a:prstGeom>
        </p:spPr>
        <p:txBody>
          <a:bodyPr/>
          <a:lstStyle/>
          <a:p>
            <a:pPr/>
            <a:r>
              <a:t>Parameterized Value Functions</a:t>
            </a:r>
          </a:p>
        </p:txBody>
      </p:sp>
      <p:sp>
        <p:nvSpPr>
          <p:cNvPr id="199" name="A parameterized value function's values are set by setting the values of a weight vector   :…"/>
          <p:cNvSpPr txBox="1"/>
          <p:nvPr>
            <p:ph type="body" idx="1"/>
          </p:nvPr>
        </p:nvSpPr>
        <p:spPr>
          <a:xfrm>
            <a:off x="2667000" y="3643312"/>
            <a:ext cx="19050000" cy="8840393"/>
          </a:xfrm>
          <a:prstGeom prst="rect">
            <a:avLst/>
          </a:prstGeom>
        </p:spPr>
        <p:txBody>
          <a:bodyPr/>
          <a:lstStyle/>
          <a:p>
            <a:pPr marL="557279" indent="-557279" defTabSz="749071">
              <a:spcBef>
                <a:spcPts val="3100"/>
              </a:spcBef>
              <a:defRPr sz="3948"/>
            </a:pPr>
            <a:r>
              <a:t>A </a:t>
            </a:r>
            <a:r>
              <a:rPr>
                <a:solidFill>
                  <a:srgbClr val="0076BA"/>
                </a:solidFill>
                <a:latin typeface="Helvetica Neue Medium"/>
                <a:ea typeface="Helvetica Neue Medium"/>
                <a:cs typeface="Helvetica Neue Medium"/>
                <a:sym typeface="Helvetica Neue Medium"/>
              </a:rPr>
              <a:t>parameterized value function</a:t>
            </a:r>
            <a:r>
              <a:t>'s values are set by setting the values of a </a:t>
            </a:r>
            <a:r>
              <a:rPr>
                <a:solidFill>
                  <a:srgbClr val="C82506"/>
                </a:solidFill>
                <a:latin typeface="Helvetica Neue Medium"/>
                <a:ea typeface="Helvetica Neue Medium"/>
                <a:cs typeface="Helvetica Neue Medium"/>
                <a:sym typeface="Helvetica Neue Medium"/>
              </a:rPr>
              <a:t>weight vector</a:t>
            </a:r>
            <a:r>
              <a:t>  </a:t>
            </a:r>
            <a14:m>
              <m:oMath>
                <m:r>
                  <m:rPr>
                    <m:sty m:val="b"/>
                  </m:rPr>
                  <a:rPr xmlns:a="http://schemas.openxmlformats.org/drawingml/2006/main" sz="4850" i="1">
                    <a:solidFill>
                      <a:srgbClr val="000000"/>
                    </a:solidFill>
                    <a:latin typeface="Cambria Math" panose="02040503050406030204" pitchFamily="18" charset="0"/>
                  </a:rPr>
                  <m:t>w</m:t>
                </m:r>
                <m:r>
                  <a:rPr xmlns:a="http://schemas.openxmlformats.org/drawingml/2006/main" sz="4850" i="1">
                    <a:solidFill>
                      <a:srgbClr val="000000"/>
                    </a:solidFill>
                    <a:latin typeface="Cambria Math" panose="02040503050406030204" pitchFamily="18" charset="0"/>
                  </a:rPr>
                  <m:t>∈</m:t>
                </m:r>
                <m:sSup>
                  <m:e>
                    <m:r>
                      <m:rPr>
                        <m:sty m:val="p"/>
                        <m:scr m:val="double-struck"/>
                      </m:rPr>
                      <a:rPr xmlns:a="http://schemas.openxmlformats.org/drawingml/2006/main" sz="4850" i="1">
                        <a:solidFill>
                          <a:srgbClr val="000000"/>
                        </a:solidFill>
                        <a:latin typeface="Cambria Math" panose="02040503050406030204" pitchFamily="18" charset="0"/>
                      </a:rPr>
                      <m:t>R</m:t>
                    </m:r>
                  </m:e>
                  <m:sup>
                    <m:r>
                      <a:rPr xmlns:a="http://schemas.openxmlformats.org/drawingml/2006/main" sz="4850" i="1">
                        <a:solidFill>
                          <a:srgbClr val="000000"/>
                        </a:solidFill>
                        <a:latin typeface="Cambria Math" panose="02040503050406030204" pitchFamily="18" charset="0"/>
                      </a:rPr>
                      <m:t>d</m:t>
                    </m:r>
                  </m:sup>
                </m:sSup>
              </m:oMath>
            </a14:m>
            <a:r>
              <a:t>:</a:t>
            </a:r>
          </a:p>
          <a:p>
            <a:pPr marL="0" indent="0" algn="ctr" defTabSz="749071">
              <a:spcBef>
                <a:spcPts val="3100"/>
              </a:spcBef>
              <a:buSzTx/>
              <a:buNone/>
              <a:defRPr sz="4888">
                <a:latin typeface="Cambria Math"/>
                <a:ea typeface="Cambria Math"/>
                <a:cs typeface="Cambria Math"/>
                <a:sym typeface="Cambria Math"/>
              </a:defRPr>
            </a:pPr>
            <a14:m>
              <m:oMath>
                <m:limUpp>
                  <m:e>
                    <m:r>
                      <a:rPr xmlns:a="http://schemas.openxmlformats.org/drawingml/2006/main" sz="4850" i="1">
                        <a:solidFill>
                          <a:srgbClr val="000000"/>
                        </a:solidFill>
                        <a:latin typeface="Cambria Math" panose="02040503050406030204" pitchFamily="18" charset="0"/>
                      </a:rPr>
                      <m:t>v</m:t>
                    </m:r>
                  </m:e>
                  <m:lim>
                    <m:r>
                      <a:rPr xmlns:a="http://schemas.openxmlformats.org/drawingml/2006/main" sz="4850" i="1">
                        <a:solidFill>
                          <a:srgbClr val="000000"/>
                        </a:solidFill>
                        <a:latin typeface="Cambria Math" panose="02040503050406030204" pitchFamily="18" charset="0"/>
                      </a:rPr>
                      <m:t>̂</m:t>
                    </m:r>
                  </m:lim>
                </m:limUpp>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r>
                  <m:rPr>
                    <m:sty m:val="b"/>
                  </m:rPr>
                  <a:rPr xmlns:a="http://schemas.openxmlformats.org/drawingml/2006/main" sz="4850" i="1">
                    <a:solidFill>
                      <a:srgbClr val="000000"/>
                    </a:solidFill>
                    <a:latin typeface="Cambria Math" panose="02040503050406030204" pitchFamily="18" charset="0"/>
                  </a:rPr>
                  <m:t>w</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m:t>
                </m:r>
                <m:sSub>
                  <m:e>
                    <m:r>
                      <a:rPr xmlns:a="http://schemas.openxmlformats.org/drawingml/2006/main" sz="4850" i="1">
                        <a:solidFill>
                          <a:srgbClr val="000000"/>
                        </a:solidFill>
                        <a:latin typeface="Cambria Math" panose="02040503050406030204" pitchFamily="18" charset="0"/>
                      </a:rPr>
                      <m:t>v</m:t>
                    </m:r>
                  </m:e>
                  <m:sub>
                    <m:r>
                      <a:rPr xmlns:a="http://schemas.openxmlformats.org/drawingml/2006/main" sz="4850" i="1">
                        <a:solidFill>
                          <a:srgbClr val="000000"/>
                        </a:solidFill>
                        <a:latin typeface="Cambria Math" panose="02040503050406030204" pitchFamily="18" charset="0"/>
                      </a:rPr>
                      <m:t>π</m:t>
                    </m:r>
                  </m:sub>
                </m:sSub>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oMath>
            </a14:m>
            <a:r>
              <a:rPr sz="3948">
                <a:latin typeface="Helvetica Neue Light"/>
                <a:ea typeface="Helvetica Neue Light"/>
                <a:cs typeface="Helvetica Neue Light"/>
                <a:sym typeface="Helvetica Neue Light"/>
              </a:rPr>
              <a:t> </a:t>
            </a:r>
            <a:endParaRPr sz="3948"/>
          </a:p>
          <a:p>
            <a:pPr lvl="2" marL="1336403" indent="-525813" defTabSz="749071">
              <a:spcBef>
                <a:spcPts val="3100"/>
              </a:spcBef>
              <a:defRPr sz="4888">
                <a:latin typeface="Cambria Math"/>
                <a:ea typeface="Cambria Math"/>
                <a:cs typeface="Cambria Math"/>
                <a:sym typeface="Cambria Math"/>
              </a:defRPr>
            </a:pPr>
            <a14:m>
              <m:oMath>
                <m:limUpp>
                  <m:e>
                    <m:r>
                      <a:rPr xmlns:a="http://schemas.openxmlformats.org/drawingml/2006/main" sz="4850" i="1">
                        <a:solidFill>
                          <a:srgbClr val="000000"/>
                        </a:solidFill>
                        <a:latin typeface="Cambria Math" panose="02040503050406030204" pitchFamily="18" charset="0"/>
                      </a:rPr>
                      <m:t>v</m:t>
                    </m:r>
                  </m:e>
                  <m:lim>
                    <m:r>
                      <a:rPr xmlns:a="http://schemas.openxmlformats.org/drawingml/2006/main" sz="4850" i="1">
                        <a:solidFill>
                          <a:srgbClr val="000000"/>
                        </a:solidFill>
                        <a:latin typeface="Cambria Math" panose="02040503050406030204" pitchFamily="18" charset="0"/>
                      </a:rPr>
                      <m:t>̂</m:t>
                    </m:r>
                  </m:lim>
                </m:limUpp>
              </m:oMath>
            </a14:m>
            <a:r>
              <a:rPr sz="3948">
                <a:latin typeface="Helvetica Neue Light"/>
                <a:ea typeface="Helvetica Neue Light"/>
                <a:cs typeface="Helvetica Neue Light"/>
                <a:sym typeface="Helvetica Neue Light"/>
              </a:rPr>
              <a:t> could be a </a:t>
            </a:r>
            <a:r>
              <a:rPr sz="3948">
                <a:solidFill>
                  <a:srgbClr val="C82506"/>
                </a:solidFill>
                <a:latin typeface="Helvetica Neue Medium"/>
                <a:ea typeface="Helvetica Neue Medium"/>
                <a:cs typeface="Helvetica Neue Medium"/>
                <a:sym typeface="Helvetica Neue Medium"/>
              </a:rPr>
              <a:t>linear function</a:t>
            </a:r>
            <a:r>
              <a:rPr sz="3948">
                <a:latin typeface="Helvetica Neue Light"/>
                <a:ea typeface="Helvetica Neue Light"/>
                <a:cs typeface="Helvetica Neue Light"/>
                <a:sym typeface="Helvetica Neue Light"/>
              </a:rPr>
              <a:t>: </a:t>
            </a:r>
            <a14:m>
              <m:oMath>
                <m:r>
                  <m:rPr>
                    <m:sty m:val="b"/>
                  </m:rPr>
                  <a:rPr xmlns:a="http://schemas.openxmlformats.org/drawingml/2006/main" sz="4850" i="1">
                    <a:solidFill>
                      <a:srgbClr val="000000"/>
                    </a:solidFill>
                    <a:latin typeface="Cambria Math" panose="02040503050406030204" pitchFamily="18" charset="0"/>
                  </a:rPr>
                  <m:t>w</m:t>
                </m:r>
              </m:oMath>
            </a14:m>
            <a:r>
              <a:rPr sz="3948">
                <a:latin typeface="Helvetica Neue Light"/>
                <a:ea typeface="Helvetica Neue Light"/>
                <a:cs typeface="Helvetica Neue Light"/>
                <a:sym typeface="Helvetica Neue Light"/>
              </a:rPr>
              <a:t> is feature weights for state </a:t>
            </a:r>
            <a:r>
              <a:rPr sz="3948">
                <a:solidFill>
                  <a:srgbClr val="0076BA"/>
                </a:solidFill>
                <a:latin typeface="Helvetica Neue Medium"/>
                <a:ea typeface="Helvetica Neue Medium"/>
                <a:cs typeface="Helvetica Neue Medium"/>
                <a:sym typeface="Helvetica Neue Medium"/>
              </a:rPr>
              <a:t>features</a:t>
            </a:r>
            <a:r>
              <a:rPr sz="3948">
                <a:latin typeface="Helvetica Neue Light"/>
                <a:ea typeface="Helvetica Neue Light"/>
                <a:cs typeface="Helvetica Neue Light"/>
                <a:sym typeface="Helvetica Neue Light"/>
              </a:rPr>
              <a:t> </a:t>
            </a:r>
            <a14:m>
              <m:oMath>
                <m:r>
                  <m:rPr>
                    <m:sty m:val="b"/>
                  </m:rPr>
                  <a:rPr xmlns:a="http://schemas.openxmlformats.org/drawingml/2006/main" sz="4850" i="1">
                    <a:solidFill>
                      <a:srgbClr val="000000"/>
                    </a:solidFill>
                    <a:latin typeface="Cambria Math" panose="02040503050406030204" pitchFamily="18" charset="0"/>
                  </a:rPr>
                  <m:t>x</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oMath>
            </a14:m>
            <a:endParaRPr sz="3948"/>
          </a:p>
          <a:p>
            <a:pPr lvl="2" marL="1336403" indent="-525813" defTabSz="749071">
              <a:spcBef>
                <a:spcPts val="3100"/>
              </a:spcBef>
              <a:defRPr sz="4888">
                <a:latin typeface="Cambria Math"/>
                <a:ea typeface="Cambria Math"/>
                <a:cs typeface="Cambria Math"/>
                <a:sym typeface="Cambria Math"/>
              </a:defRPr>
            </a:pPr>
            <a14:m>
              <m:oMath>
                <m:limUpp>
                  <m:e>
                    <m:r>
                      <a:rPr xmlns:a="http://schemas.openxmlformats.org/drawingml/2006/main" sz="4850" i="1">
                        <a:solidFill>
                          <a:srgbClr val="000000"/>
                        </a:solidFill>
                        <a:latin typeface="Cambria Math" panose="02040503050406030204" pitchFamily="18" charset="0"/>
                      </a:rPr>
                      <m:t>v</m:t>
                    </m:r>
                  </m:e>
                  <m:lim>
                    <m:r>
                      <a:rPr xmlns:a="http://schemas.openxmlformats.org/drawingml/2006/main" sz="4850" i="1">
                        <a:solidFill>
                          <a:srgbClr val="000000"/>
                        </a:solidFill>
                        <a:latin typeface="Cambria Math" panose="02040503050406030204" pitchFamily="18" charset="0"/>
                      </a:rPr>
                      <m:t>̂</m:t>
                    </m:r>
                  </m:lim>
                </m:limUpp>
              </m:oMath>
            </a14:m>
            <a:r>
              <a:rPr sz="3948">
                <a:latin typeface="Helvetica Neue Light"/>
                <a:ea typeface="Helvetica Neue Light"/>
                <a:cs typeface="Helvetica Neue Light"/>
                <a:sym typeface="Helvetica Neue Light"/>
              </a:rPr>
              <a:t> could be a </a:t>
            </a:r>
            <a:r>
              <a:rPr sz="3948">
                <a:solidFill>
                  <a:srgbClr val="C82506"/>
                </a:solidFill>
                <a:latin typeface="Helvetica Neue Medium"/>
                <a:ea typeface="Helvetica Neue Medium"/>
                <a:cs typeface="Helvetica Neue Medium"/>
                <a:sym typeface="Helvetica Neue Medium"/>
              </a:rPr>
              <a:t>neural network</a:t>
            </a:r>
            <a:r>
              <a:rPr sz="3948">
                <a:latin typeface="Helvetica Neue Light"/>
                <a:ea typeface="Helvetica Neue Light"/>
                <a:cs typeface="Helvetica Neue Light"/>
                <a:sym typeface="Helvetica Neue Light"/>
              </a:rPr>
              <a:t>: </a:t>
            </a:r>
            <a14:m>
              <m:oMath>
                <m:r>
                  <m:rPr>
                    <m:sty m:val="b"/>
                  </m:rPr>
                  <a:rPr xmlns:a="http://schemas.openxmlformats.org/drawingml/2006/main" sz="4850" i="1">
                    <a:solidFill>
                      <a:srgbClr val="000000"/>
                    </a:solidFill>
                    <a:latin typeface="Cambria Math" panose="02040503050406030204" pitchFamily="18" charset="0"/>
                  </a:rPr>
                  <m:t>w</m:t>
                </m:r>
              </m:oMath>
            </a14:m>
            <a:r>
              <a:rPr sz="3948">
                <a:latin typeface="Helvetica Neue Light"/>
                <a:ea typeface="Helvetica Neue Light"/>
                <a:cs typeface="Helvetica Neue Light"/>
                <a:sym typeface="Helvetica Neue Light"/>
              </a:rPr>
              <a:t> is weights, biases, kernels, etc.</a:t>
            </a:r>
            <a:endParaRPr sz="3948"/>
          </a:p>
          <a:p>
            <a:pPr marL="557279" indent="-557279" defTabSz="749071">
              <a:spcBef>
                <a:spcPts val="3100"/>
              </a:spcBef>
              <a:defRPr sz="3948"/>
            </a:pPr>
            <a:r>
              <a:t>Many fewer weights than states:  </a:t>
            </a:r>
            <a14:m>
              <m:oMath>
                <m:r>
                  <a:rPr xmlns:a="http://schemas.openxmlformats.org/drawingml/2006/main" sz="4850" i="1">
                    <a:solidFill>
                      <a:srgbClr val="000000"/>
                    </a:solidFill>
                    <a:latin typeface="Cambria Math" panose="02040503050406030204" pitchFamily="18" charset="0"/>
                  </a:rPr>
                  <m:t>d</m:t>
                </m:r>
                <m:r>
                  <a:rPr xmlns:a="http://schemas.openxmlformats.org/drawingml/2006/main" sz="4850" i="1">
                    <a:solidFill>
                      <a:srgbClr val="000000"/>
                    </a:solidFill>
                    <a:latin typeface="Cambria Math" panose="02040503050406030204" pitchFamily="18" charset="0"/>
                  </a:rPr>
                  <m:t>≪</m:t>
                </m:r>
                <m:r>
                  <a:rPr xmlns:a="http://schemas.openxmlformats.org/drawingml/2006/main" sz="4850" i="1">
                    <a:solidFill>
                      <a:srgbClr val="000000"/>
                    </a:solidFill>
                    <a:latin typeface="Cambria Math" panose="02040503050406030204" pitchFamily="18" charset="0"/>
                  </a:rPr>
                  <m:t>|</m:t>
                </m:r>
                <m:r>
                  <m:rPr>
                    <m:scr m:val="script"/>
                  </m:rPr>
                  <a:rPr xmlns:a="http://schemas.openxmlformats.org/drawingml/2006/main" sz="4850" i="1">
                    <a:solidFill>
                      <a:srgbClr val="000000"/>
                    </a:solidFill>
                    <a:latin typeface="Cambria Math" panose="02040503050406030204" pitchFamily="18" charset="0"/>
                  </a:rPr>
                  <m:t>S</m:t>
                </m:r>
                <m:r>
                  <a:rPr xmlns:a="http://schemas.openxmlformats.org/drawingml/2006/main" sz="4850" i="1">
                    <a:solidFill>
                      <a:srgbClr val="000000"/>
                    </a:solidFill>
                    <a:latin typeface="Cambria Math" panose="02040503050406030204" pitchFamily="18" charset="0"/>
                  </a:rPr>
                  <m:t>|</m:t>
                </m:r>
              </m:oMath>
            </a14:m>
          </a:p>
          <a:p>
            <a:pPr lvl="1" marL="962575" indent="-557279" defTabSz="749071">
              <a:spcBef>
                <a:spcPts val="3100"/>
              </a:spcBef>
              <a:defRPr sz="3948"/>
            </a:pPr>
            <a:r>
              <a:t>Changing </a:t>
            </a:r>
            <a:r>
              <a:rPr>
                <a:solidFill>
                  <a:srgbClr val="C82506"/>
                </a:solidFill>
                <a:latin typeface="Helvetica Neue Medium"/>
                <a:ea typeface="Helvetica Neue Medium"/>
                <a:cs typeface="Helvetica Neue Medium"/>
                <a:sym typeface="Helvetica Neue Medium"/>
              </a:rPr>
              <a:t>one weight</a:t>
            </a:r>
            <a:r>
              <a:t> changes the estimated value of </a:t>
            </a:r>
            <a:r>
              <a:rPr>
                <a:solidFill>
                  <a:srgbClr val="C82506"/>
                </a:solidFill>
                <a:latin typeface="Helvetica Neue Medium"/>
                <a:ea typeface="Helvetica Neue Medium"/>
                <a:cs typeface="Helvetica Neue Medium"/>
                <a:sym typeface="Helvetica Neue Medium"/>
              </a:rPr>
              <a:t>many states</a:t>
            </a:r>
          </a:p>
          <a:p>
            <a:pPr lvl="1" marL="962575" indent="-557279" defTabSz="749071">
              <a:spcBef>
                <a:spcPts val="3100"/>
              </a:spcBef>
              <a:defRPr sz="3948"/>
            </a:pPr>
            <a:r>
              <a:t>Updating a single state </a:t>
            </a:r>
            <a:r>
              <a:rPr>
                <a:solidFill>
                  <a:srgbClr val="0076BA"/>
                </a:solidFill>
                <a:latin typeface="Helvetica Neue Medium"/>
                <a:ea typeface="Helvetica Neue Medium"/>
                <a:cs typeface="Helvetica Neue Medium"/>
                <a:sym typeface="Helvetica Neue Medium"/>
              </a:rPr>
              <a:t>generalizes</a:t>
            </a:r>
            <a:r>
              <a:t> to affect many other states' values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9">
                                            <p:txEl>
                                              <p:pRg st="1" end="1"/>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199">
                                            <p:txEl>
                                              <p:pRg st="2" end="2"/>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19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199">
                                            <p:txEl>
                                              <p:pRg st="4" end="4"/>
                                            </p:txEl>
                                          </p:spTgt>
                                        </p:tgtEl>
                                        <p:attrNameLst>
                                          <p:attrName>style.visibility</p:attrName>
                                        </p:attrNameLst>
                                      </p:cBhvr>
                                      <p:to>
                                        <p:strVal val="visible"/>
                                      </p:to>
                                    </p:set>
                                  </p:childTnLst>
                                </p:cTn>
                              </p:par>
                            </p:childTnLst>
                          </p:cTn>
                        </p:par>
                        <p:par>
                          <p:cTn id="17" fill="hold">
                            <p:stCondLst>
                              <p:cond delay="0"/>
                            </p:stCondLst>
                            <p:childTnLst>
                              <p:par>
                                <p:cTn id="18" presetClass="entr" nodeType="afterEffect" presetSubtype="0" presetID="1" grpId="1" fill="hold">
                                  <p:stCondLst>
                                    <p:cond delay="0"/>
                                  </p:stCondLst>
                                  <p:iterate type="el" backwards="0">
                                    <p:tmAbs val="0"/>
                                  </p:iterate>
                                  <p:childTnLst>
                                    <p:set>
                                      <p:cBhvr>
                                        <p:cTn id="19" fill="hold"/>
                                        <p:tgtEl>
                                          <p:spTgt spid="199">
                                            <p:txEl>
                                              <p:pRg st="5" end="5"/>
                                            </p:txEl>
                                          </p:spTgt>
                                        </p:tgtEl>
                                        <p:attrNameLst>
                                          <p:attrName>style.visibility</p:attrName>
                                        </p:attrNameLst>
                                      </p:cBhvr>
                                      <p:to>
                                        <p:strVal val="visible"/>
                                      </p:to>
                                    </p:set>
                                  </p:childTnLst>
                                </p:cTn>
                              </p:par>
                            </p:childTnLst>
                          </p:cTn>
                        </p:par>
                        <p:par>
                          <p:cTn id="20" fill="hold">
                            <p:stCondLst>
                              <p:cond delay="0"/>
                            </p:stCondLst>
                            <p:childTnLst>
                              <p:par>
                                <p:cTn id="21" presetClass="entr" nodeType="afterEffect" presetSubtype="0" presetID="1" grpId="1" fill="hold">
                                  <p:stCondLst>
                                    <p:cond delay="0"/>
                                  </p:stCondLst>
                                  <p:iterate type="el" backwards="0">
                                    <p:tmAbs val="0"/>
                                  </p:iterate>
                                  <p:childTnLst>
                                    <p:set>
                                      <p:cBhvr>
                                        <p:cTn id="22" fill="hold"/>
                                        <p:tgtEl>
                                          <p:spTgt spid="199">
                                            <p:txEl>
                                              <p:pRg st="6" end="6"/>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9"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Decoupled Estimates"/>
          <p:cNvSpPr txBox="1"/>
          <p:nvPr>
            <p:ph type="title"/>
          </p:nvPr>
        </p:nvSpPr>
        <p:spPr>
          <a:xfrm>
            <a:off x="2667000" y="357186"/>
            <a:ext cx="19050000" cy="3036097"/>
          </a:xfrm>
          <a:prstGeom prst="rect">
            <a:avLst/>
          </a:prstGeom>
        </p:spPr>
        <p:txBody>
          <a:bodyPr/>
          <a:lstStyle/>
          <a:p>
            <a:pPr/>
            <a:r>
              <a:t>Decoupled Estimates</a:t>
            </a:r>
          </a:p>
        </p:txBody>
      </p:sp>
      <p:sp>
        <p:nvSpPr>
          <p:cNvPr id="202" name="With tabular estimates:…"/>
          <p:cNvSpPr txBox="1"/>
          <p:nvPr>
            <p:ph type="body" idx="1"/>
          </p:nvPr>
        </p:nvSpPr>
        <p:spPr>
          <a:xfrm>
            <a:off x="2667000" y="3643312"/>
            <a:ext cx="19050000" cy="8840393"/>
          </a:xfrm>
          <a:prstGeom prst="rect">
            <a:avLst/>
          </a:prstGeom>
        </p:spPr>
        <p:txBody>
          <a:bodyPr/>
          <a:lstStyle/>
          <a:p>
            <a:pPr/>
            <a:r>
              <a:t>With </a:t>
            </a:r>
            <a:r>
              <a:rPr b="1">
                <a:latin typeface="+mn-lt"/>
                <a:ea typeface="+mn-ea"/>
                <a:cs typeface="+mn-cs"/>
                <a:sym typeface="Helvetica Neue"/>
              </a:rPr>
              <a:t>tabular</a:t>
            </a:r>
            <a:r>
              <a:t> estimates:</a:t>
            </a:r>
          </a:p>
          <a:p>
            <a:pPr lvl="2"/>
            <a:r>
              <a:t>Can update the value of a single state </a:t>
            </a:r>
            <a:r>
              <a:rPr>
                <a:solidFill>
                  <a:srgbClr val="C82506"/>
                </a:solidFill>
                <a:latin typeface="Helvetica Neue Medium"/>
                <a:ea typeface="Helvetica Neue Medium"/>
                <a:cs typeface="Helvetica Neue Medium"/>
                <a:sym typeface="Helvetica Neue Medium"/>
              </a:rPr>
              <a:t>individually</a:t>
            </a:r>
            <a:endParaRPr>
              <a:solidFill>
                <a:srgbClr val="C82506"/>
              </a:solidFill>
              <a:latin typeface="Helvetica Neue Medium"/>
              <a:ea typeface="Helvetica Neue Medium"/>
              <a:cs typeface="Helvetica Neue Medium"/>
              <a:sym typeface="Helvetica Neue Medium"/>
            </a:endParaRPr>
          </a:p>
          <a:p>
            <a:pPr lvl="2"/>
            <a:r>
              <a:t>Estimates can be </a:t>
            </a:r>
            <a:r>
              <a:rPr>
                <a:solidFill>
                  <a:srgbClr val="C82506"/>
                </a:solidFill>
                <a:latin typeface="Helvetica Neue Medium"/>
                <a:ea typeface="Helvetica Neue Medium"/>
                <a:cs typeface="Helvetica Neue Medium"/>
                <a:sym typeface="Helvetica Neue Medium"/>
              </a:rPr>
              <a:t>exactly correct</a:t>
            </a:r>
            <a:r>
              <a:t> for </a:t>
            </a:r>
            <a:r>
              <a:rPr>
                <a:solidFill>
                  <a:srgbClr val="C82506"/>
                </a:solidFill>
                <a:latin typeface="Helvetica Neue Medium"/>
                <a:ea typeface="Helvetica Neue Medium"/>
                <a:cs typeface="Helvetica Neue Medium"/>
                <a:sym typeface="Helvetica Neue Medium"/>
              </a:rPr>
              <a:t>each state</a:t>
            </a:r>
            <a:endParaRPr>
              <a:solidFill>
                <a:srgbClr val="C82506"/>
              </a:solidFill>
              <a:latin typeface="Helvetica Neue Medium"/>
              <a:ea typeface="Helvetica Neue Medium"/>
              <a:cs typeface="Helvetica Neue Medium"/>
              <a:sym typeface="Helvetica Neue Medium"/>
            </a:endParaRPr>
          </a:p>
          <a:p>
            <a:pPr/>
            <a:r>
              <a:t>For </a:t>
            </a:r>
            <a:r>
              <a:rPr b="1">
                <a:latin typeface="+mn-lt"/>
                <a:ea typeface="+mn-ea"/>
                <a:cs typeface="+mn-cs"/>
                <a:sym typeface="Helvetica Neue"/>
              </a:rPr>
              <a:t>parameterized</a:t>
            </a:r>
            <a:r>
              <a:t> estimates:</a:t>
            </a:r>
          </a:p>
          <a:p>
            <a:pPr lvl="2"/>
            <a:r>
              <a:t>Estimates cannot necessarily be correct for each state (e.g., when two states have identical features but different values)</a:t>
            </a:r>
          </a:p>
          <a:p>
            <a:pPr lvl="2"/>
            <a:r>
              <a:t>Cannot independently adjust state values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2">
                                            <p:txEl>
                                              <p:pRg st="3" end="3"/>
                                            </p:txEl>
                                          </p:spTgt>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1" fill="hold">
                                  <p:stCondLst>
                                    <p:cond delay="0"/>
                                  </p:stCondLst>
                                  <p:iterate type="el" backwards="0">
                                    <p:tmAbs val="0"/>
                                  </p:iterate>
                                  <p:childTnLst>
                                    <p:set>
                                      <p:cBhvr>
                                        <p:cTn id="9" fill="hold"/>
                                        <p:tgtEl>
                                          <p:spTgt spid="202">
                                            <p:txEl>
                                              <p:pRg st="4" end="4"/>
                                            </p:txEl>
                                          </p:spTgt>
                                        </p:tgtEl>
                                        <p:attrNameLst>
                                          <p:attrName>style.visibility</p:attrName>
                                        </p:attrNameLst>
                                      </p:cBhvr>
                                      <p:to>
                                        <p:strVal val="visible"/>
                                      </p:to>
                                    </p:set>
                                  </p:childTnLst>
                                </p:cTn>
                              </p:par>
                            </p:childTnLst>
                          </p:cTn>
                        </p:par>
                        <p:par>
                          <p:cTn id="10" fill="hold">
                            <p:stCondLst>
                              <p:cond delay="0"/>
                            </p:stCondLst>
                            <p:childTnLst>
                              <p:par>
                                <p:cTn id="11" presetClass="entr" nodeType="afterEffect" presetSubtype="0" presetID="1" grpId="1" fill="hold">
                                  <p:stCondLst>
                                    <p:cond delay="0"/>
                                  </p:stCondLst>
                                  <p:iterate type="el" backwards="0">
                                    <p:tmAbs val="0"/>
                                  </p:iterate>
                                  <p:childTnLst>
                                    <p:set>
                                      <p:cBhvr>
                                        <p:cTn id="12" fill="hold"/>
                                        <p:tgtEl>
                                          <p:spTgt spid="202">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2"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Prediction Objective"/>
          <p:cNvSpPr txBox="1"/>
          <p:nvPr>
            <p:ph type="title"/>
          </p:nvPr>
        </p:nvSpPr>
        <p:spPr>
          <a:xfrm>
            <a:off x="2667000" y="357187"/>
            <a:ext cx="19050000" cy="2046117"/>
          </a:xfrm>
          <a:prstGeom prst="rect">
            <a:avLst/>
          </a:prstGeom>
        </p:spPr>
        <p:txBody>
          <a:bodyPr/>
          <a:lstStyle/>
          <a:p>
            <a:pPr/>
            <a:r>
              <a:t>Prediction Objective</a:t>
            </a:r>
          </a:p>
        </p:txBody>
      </p:sp>
      <p:sp>
        <p:nvSpPr>
          <p:cNvPr id="205" name="Since we cannot guarantee that every state will be correct, we must trade off estimation quality of one state vs. another…"/>
          <p:cNvSpPr txBox="1"/>
          <p:nvPr>
            <p:ph type="body" idx="1"/>
          </p:nvPr>
        </p:nvSpPr>
        <p:spPr>
          <a:xfrm>
            <a:off x="2667000" y="2918789"/>
            <a:ext cx="19050000" cy="10125807"/>
          </a:xfrm>
          <a:prstGeom prst="rect">
            <a:avLst/>
          </a:prstGeom>
        </p:spPr>
        <p:txBody>
          <a:bodyPr/>
          <a:lstStyle/>
          <a:p>
            <a:pPr marL="605075" indent="-605075" defTabSz="813315">
              <a:spcBef>
                <a:spcPts val="3500"/>
              </a:spcBef>
              <a:defRPr sz="4356"/>
            </a:pPr>
            <a:r>
              <a:t>Since we cannot guarantee that every state will be correct, we must </a:t>
            </a:r>
            <a:r>
              <a:rPr>
                <a:solidFill>
                  <a:srgbClr val="C82506"/>
                </a:solidFill>
                <a:latin typeface="Helvetica Neue Medium"/>
                <a:ea typeface="Helvetica Neue Medium"/>
                <a:cs typeface="Helvetica Neue Medium"/>
                <a:sym typeface="Helvetica Neue Medium"/>
              </a:rPr>
              <a:t>trade off</a:t>
            </a:r>
            <a:r>
              <a:t> estimation quality of one state vs. another</a:t>
            </a:r>
          </a:p>
          <a:p>
            <a:pPr marL="605075" indent="-605075" defTabSz="813315">
              <a:spcBef>
                <a:spcPts val="3500"/>
              </a:spcBef>
              <a:defRPr sz="4356"/>
            </a:pPr>
            <a:r>
              <a:t>We will use a distribution </a:t>
            </a:r>
            <a14:m>
              <m:oMath>
                <m:r>
                  <a:rPr xmlns:a="http://schemas.openxmlformats.org/drawingml/2006/main" sz="5200" i="1">
                    <a:solidFill>
                      <a:srgbClr val="000000"/>
                    </a:solidFill>
                    <a:latin typeface="Cambria Math" panose="02040503050406030204" pitchFamily="18" charset="0"/>
                  </a:rPr>
                  <m:t>μ</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oMath>
            </a14:m>
            <a:r>
              <a:t> to specify </a:t>
            </a:r>
            <a:r>
              <a:rPr>
                <a:solidFill>
                  <a:srgbClr val="C82506"/>
                </a:solidFill>
                <a:latin typeface="Helvetica Neue Medium"/>
                <a:ea typeface="Helvetica Neue Medium"/>
                <a:cs typeface="Helvetica Neue Medium"/>
                <a:sym typeface="Helvetica Neue Medium"/>
              </a:rPr>
              <a:t>how</a:t>
            </a:r>
            <a:r>
              <a:t> </a:t>
            </a:r>
            <a:r>
              <a:rPr>
                <a:solidFill>
                  <a:srgbClr val="C82506"/>
                </a:solidFill>
                <a:latin typeface="Helvetica Neue Medium"/>
                <a:ea typeface="Helvetica Neue Medium"/>
                <a:cs typeface="Helvetica Neue Medium"/>
                <a:sym typeface="Helvetica Neue Medium"/>
              </a:rPr>
              <a:t>much we care</a:t>
            </a:r>
            <a:r>
              <a:t> about the quality of our value estimate for each state</a:t>
            </a:r>
          </a:p>
          <a:p>
            <a:pPr marL="605075" indent="-605075" defTabSz="813315">
              <a:spcBef>
                <a:spcPts val="3500"/>
              </a:spcBef>
              <a:defRPr sz="4356"/>
            </a:pPr>
            <a:r>
              <a:t>We will optimize the </a:t>
            </a:r>
            <a:r>
              <a:rPr>
                <a:solidFill>
                  <a:srgbClr val="0076BA"/>
                </a:solidFill>
                <a:latin typeface="Helvetica Neue Medium"/>
                <a:ea typeface="Helvetica Neue Medium"/>
                <a:cs typeface="Helvetica Neue Medium"/>
                <a:sym typeface="Helvetica Neue Medium"/>
              </a:rPr>
              <a:t>mean squared value error</a:t>
            </a:r>
            <a:r>
              <a:t>:</a:t>
            </a:r>
          </a:p>
          <a:p>
            <a:pPr marL="0" indent="0" algn="ctr" defTabSz="813315">
              <a:spcBef>
                <a:spcPts val="3500"/>
              </a:spcBef>
              <a:buSzTx/>
              <a:buNone/>
              <a:defRPr sz="5247">
                <a:latin typeface="Cambria Math"/>
                <a:ea typeface="Cambria Math"/>
                <a:cs typeface="Cambria Math"/>
                <a:sym typeface="Cambria Math"/>
              </a:defRPr>
            </a:pPr>
            <a14:m>
              <m:oMath>
                <m:bar>
                  <m:barPr>
                    <m:ctrlPr>
                      <a:rPr xmlns:a="http://schemas.openxmlformats.org/drawingml/2006/main" sz="5200" i="1">
                        <a:solidFill>
                          <a:srgbClr val="000000"/>
                        </a:solidFill>
                        <a:latin typeface="Cambria Math" panose="02040503050406030204" pitchFamily="18" charset="0"/>
                      </a:rPr>
                    </m:ctrlPr>
                    <m:pos m:val="top"/>
                  </m:barPr>
                  <m:e>
                    <m:r>
                      <a:rPr xmlns:a="http://schemas.openxmlformats.org/drawingml/2006/main" sz="5200" i="1">
                        <a:solidFill>
                          <a:srgbClr val="000000"/>
                        </a:solidFill>
                        <a:latin typeface="Cambria Math" panose="02040503050406030204" pitchFamily="18" charset="0"/>
                      </a:rPr>
                      <m:t>V</m:t>
                    </m:r>
                    <m:r>
                      <a:rPr xmlns:a="http://schemas.openxmlformats.org/drawingml/2006/main" sz="5200" i="1">
                        <a:solidFill>
                          <a:srgbClr val="000000"/>
                        </a:solidFill>
                        <a:latin typeface="Cambria Math" panose="02040503050406030204" pitchFamily="18" charset="0"/>
                      </a:rPr>
                      <m:t>E</m:t>
                    </m:r>
                  </m:e>
                </m:bar>
                <m:r>
                  <a:rPr xmlns:a="http://schemas.openxmlformats.org/drawingml/2006/main" sz="5200" i="1">
                    <a:solidFill>
                      <a:srgbClr val="000000"/>
                    </a:solidFill>
                    <a:latin typeface="Cambria Math" panose="02040503050406030204" pitchFamily="18" charset="0"/>
                  </a:rPr>
                  <m:t>(</m:t>
                </m:r>
                <m:r>
                  <m:rPr>
                    <m:sty m:val="b"/>
                  </m:rPr>
                  <a:rPr xmlns:a="http://schemas.openxmlformats.org/drawingml/2006/main" sz="5200" i="1">
                    <a:solidFill>
                      <a:srgbClr val="000000"/>
                    </a:solidFill>
                    <a:latin typeface="Cambria Math" panose="02040503050406030204" pitchFamily="18" charset="0"/>
                  </a:rPr>
                  <m:t>w</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limLow>
                  <m:e>
                    <m:r>
                      <a:rPr xmlns:a="http://schemas.openxmlformats.org/drawingml/2006/main" sz="5200" i="1">
                        <a:solidFill>
                          <a:srgbClr val="000000"/>
                        </a:solidFill>
                        <a:latin typeface="Cambria Math" panose="02040503050406030204" pitchFamily="18" charset="0"/>
                      </a:rPr>
                      <m:t>∑</m:t>
                    </m:r>
                  </m:e>
                  <m:lim>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r>
                      <m:rPr>
                        <m:scr m:val="script"/>
                      </m:rPr>
                      <a:rPr xmlns:a="http://schemas.openxmlformats.org/drawingml/2006/main" sz="5200" i="1">
                        <a:solidFill>
                          <a:srgbClr val="000000"/>
                        </a:solidFill>
                        <a:latin typeface="Cambria Math" panose="02040503050406030204" pitchFamily="18" charset="0"/>
                      </a:rPr>
                      <m:t>S</m:t>
                    </m:r>
                  </m:lim>
                </m:limLow>
                <m:r>
                  <a:rPr xmlns:a="http://schemas.openxmlformats.org/drawingml/2006/main" sz="5200" i="1">
                    <a:solidFill>
                      <a:srgbClr val="000000"/>
                    </a:solidFill>
                    <a:latin typeface="Cambria Math" panose="02040503050406030204" pitchFamily="18" charset="0"/>
                  </a:rPr>
                  <m:t>μ</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sSup>
                  <m:e>
                    <m:d>
                      <m:dPr>
                        <m:ctrlPr>
                          <a:rPr xmlns:a="http://schemas.openxmlformats.org/drawingml/2006/main" sz="5200" i="1">
                            <a:solidFill>
                              <a:srgbClr val="000000"/>
                            </a:solidFill>
                            <a:latin typeface="Cambria Math" panose="02040503050406030204" pitchFamily="18" charset="0"/>
                          </a:rPr>
                        </m:ctrlPr>
                        <m:begChr m:val="["/>
                        <m:endChr m:val="]"/>
                      </m:dPr>
                      <m:e>
                        <m:sSub>
                          <m:e>
                            <m:r>
                              <a:rPr xmlns:a="http://schemas.openxmlformats.org/drawingml/2006/main" sz="5200" i="1">
                                <a:solidFill>
                                  <a:srgbClr val="000000"/>
                                </a:solidFill>
                                <a:latin typeface="Cambria Math" panose="02040503050406030204" pitchFamily="18" charset="0"/>
                              </a:rPr>
                              <m:t>v</m:t>
                            </m:r>
                          </m:e>
                          <m:sub>
                            <m:r>
                              <a:rPr xmlns:a="http://schemas.openxmlformats.org/drawingml/2006/main" sz="5200" i="1">
                                <a:solidFill>
                                  <a:srgbClr val="000000"/>
                                </a:solidFill>
                                <a:latin typeface="Cambria Math" panose="02040503050406030204" pitchFamily="18" charset="0"/>
                              </a:rPr>
                              <m:t>π</m:t>
                            </m:r>
                          </m:sub>
                        </m:sSub>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m:t>
                        </m:r>
                        <m:limUpp>
                          <m:e>
                            <m:r>
                              <a:rPr xmlns:a="http://schemas.openxmlformats.org/drawingml/2006/main" sz="5200" i="1">
                                <a:solidFill>
                                  <a:srgbClr val="000000"/>
                                </a:solidFill>
                                <a:latin typeface="Cambria Math" panose="02040503050406030204" pitchFamily="18" charset="0"/>
                              </a:rPr>
                              <m:t>v</m:t>
                            </m:r>
                          </m:e>
                          <m:lim>
                            <m:r>
                              <a:rPr xmlns:a="http://schemas.openxmlformats.org/drawingml/2006/main" sz="5200" i="1">
                                <a:solidFill>
                                  <a:srgbClr val="000000"/>
                                </a:solidFill>
                                <a:latin typeface="Cambria Math" panose="02040503050406030204" pitchFamily="18" charset="0"/>
                              </a:rPr>
                              <m:t>̂</m:t>
                            </m:r>
                          </m:lim>
                        </m:limUpp>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r>
                          <m:rPr>
                            <m:sty m:val="b"/>
                          </m:rPr>
                          <a:rPr xmlns:a="http://schemas.openxmlformats.org/drawingml/2006/main" sz="5200" i="1">
                            <a:solidFill>
                              <a:srgbClr val="000000"/>
                            </a:solidFill>
                            <a:latin typeface="Cambria Math" panose="02040503050406030204" pitchFamily="18" charset="0"/>
                          </a:rPr>
                          <m:t>w</m:t>
                        </m:r>
                        <m:r>
                          <a:rPr xmlns:a="http://schemas.openxmlformats.org/drawingml/2006/main" sz="5200" i="1">
                            <a:solidFill>
                              <a:srgbClr val="000000"/>
                            </a:solidFill>
                            <a:latin typeface="Cambria Math" panose="02040503050406030204" pitchFamily="18" charset="0"/>
                          </a:rPr>
                          <m:t>)</m:t>
                        </m:r>
                      </m:e>
                    </m:d>
                  </m:e>
                  <m:sup>
                    <m:r>
                      <a:rPr xmlns:a="http://schemas.openxmlformats.org/drawingml/2006/main" sz="5200" i="1">
                        <a:solidFill>
                          <a:srgbClr val="000000"/>
                        </a:solidFill>
                        <a:latin typeface="Cambria Math" panose="02040503050406030204" pitchFamily="18" charset="0"/>
                      </a:rPr>
                      <m:t>2</m:t>
                    </m:r>
                  </m:sup>
                </m:sSup>
              </m:oMath>
            </a14:m>
            <a:r>
              <a:rPr sz="4356">
                <a:latin typeface="Helvetica Neue Light"/>
                <a:ea typeface="Helvetica Neue Light"/>
                <a:cs typeface="Helvetica Neue Light"/>
                <a:sym typeface="Helvetica Neue Light"/>
              </a:rPr>
              <a:t> </a:t>
            </a:r>
            <a:endParaRPr sz="4356">
              <a:latin typeface="Helvetica Neue Light"/>
              <a:ea typeface="Helvetica Neue Light"/>
              <a:cs typeface="Helvetica Neue Light"/>
              <a:sym typeface="Helvetica Neue Light"/>
            </a:endParaRPr>
          </a:p>
          <a:p>
            <a:pPr marL="605075" indent="-605075" defTabSz="813315">
              <a:spcBef>
                <a:spcPts val="3500"/>
              </a:spcBef>
              <a:defRPr b="1" sz="4356">
                <a:latin typeface="+mn-lt"/>
                <a:ea typeface="+mn-ea"/>
                <a:cs typeface="+mn-cs"/>
                <a:sym typeface="Helvetica Neue"/>
              </a:defRPr>
            </a:pPr>
            <a:r>
              <a:t>Note:</a:t>
            </a:r>
            <a:r>
              <a:rPr b="0">
                <a:latin typeface="Helvetica Neue Light"/>
                <a:ea typeface="Helvetica Neue Light"/>
                <a:cs typeface="Helvetica Neue Light"/>
                <a:sym typeface="Helvetica Neue Light"/>
              </a:rPr>
              <a:t> If we knew </a:t>
            </a:r>
            <a14:m>
              <m:oMath>
                <m:sSub>
                  <m:e>
                    <m:r>
                      <a:rPr xmlns:a="http://schemas.openxmlformats.org/drawingml/2006/main" sz="5200" i="1">
                        <a:solidFill>
                          <a:srgbClr val="000000"/>
                        </a:solidFill>
                        <a:latin typeface="Cambria Math" panose="02040503050406030204" pitchFamily="18" charset="0"/>
                      </a:rPr>
                      <m:t>v</m:t>
                    </m:r>
                  </m:e>
                  <m:sub>
                    <m:r>
                      <a:rPr xmlns:a="http://schemas.openxmlformats.org/drawingml/2006/main" sz="5200" i="1">
                        <a:solidFill>
                          <a:srgbClr val="000000"/>
                        </a:solidFill>
                        <a:latin typeface="Cambria Math" panose="02040503050406030204" pitchFamily="18" charset="0"/>
                      </a:rPr>
                      <m:t>π</m:t>
                    </m:r>
                  </m:sub>
                </m:sSub>
              </m:oMath>
            </a14:m>
            <a:r>
              <a:rPr b="0">
                <a:latin typeface="Helvetica Neue Light"/>
                <a:ea typeface="Helvetica Neue Light"/>
                <a:cs typeface="Helvetica Neue Light"/>
                <a:sym typeface="Helvetica Neue Light"/>
              </a:rPr>
              <a:t>, this would be a </a:t>
            </a:r>
            <a:r>
              <a:rPr b="0">
                <a:solidFill>
                  <a:srgbClr val="0076BA"/>
                </a:solidFill>
                <a:latin typeface="Helvetica Neue Medium"/>
                <a:ea typeface="Helvetica Neue Medium"/>
                <a:cs typeface="Helvetica Neue Medium"/>
                <a:sym typeface="Helvetica Neue Medium"/>
              </a:rPr>
              <a:t>supervised learning problem</a:t>
            </a:r>
            <a:r>
              <a:rPr b="0">
                <a:latin typeface="Helvetica Neue Light"/>
                <a:ea typeface="Helvetica Neue Light"/>
                <a:cs typeface="Helvetica Neue Light"/>
                <a:sym typeface="Helvetica Neue Light"/>
              </a:rPr>
              <a:t> with a </a:t>
            </a:r>
            <a:r>
              <a:rPr b="0">
                <a:solidFill>
                  <a:srgbClr val="0076BA"/>
                </a:solidFill>
                <a:latin typeface="Helvetica Neue Medium"/>
                <a:ea typeface="Helvetica Neue Medium"/>
                <a:cs typeface="Helvetica Neue Medium"/>
                <a:sym typeface="Helvetica Neue Medium"/>
              </a:rPr>
              <a:t>loss</a:t>
            </a:r>
            <a:r>
              <a:rPr b="0">
                <a:latin typeface="Helvetica Neue Light"/>
                <a:ea typeface="Helvetica Neue Light"/>
                <a:cs typeface="Helvetica Neue Light"/>
                <a:sym typeface="Helvetica Neue Light"/>
              </a:rPr>
              <a:t> of </a:t>
            </a:r>
            <a14:m>
              <m:oMath>
                <m:bar>
                  <m:barPr>
                    <m:ctrlPr>
                      <a:rPr xmlns:a="http://schemas.openxmlformats.org/drawingml/2006/main" sz="5200" i="1">
                        <a:solidFill>
                          <a:srgbClr val="000000"/>
                        </a:solidFill>
                        <a:latin typeface="Cambria Math" panose="02040503050406030204" pitchFamily="18" charset="0"/>
                      </a:rPr>
                    </m:ctrlPr>
                    <m:pos m:val="top"/>
                  </m:barPr>
                  <m:e>
                    <m:r>
                      <a:rPr xmlns:a="http://schemas.openxmlformats.org/drawingml/2006/main" sz="5200" i="1">
                        <a:solidFill>
                          <a:srgbClr val="000000"/>
                        </a:solidFill>
                        <a:latin typeface="Cambria Math" panose="02040503050406030204" pitchFamily="18" charset="0"/>
                      </a:rPr>
                      <m:t>V</m:t>
                    </m:r>
                    <m:r>
                      <a:rPr xmlns:a="http://schemas.openxmlformats.org/drawingml/2006/main" sz="5200" i="1">
                        <a:solidFill>
                          <a:srgbClr val="000000"/>
                        </a:solidFill>
                        <a:latin typeface="Cambria Math" panose="02040503050406030204" pitchFamily="18" charset="0"/>
                      </a:rPr>
                      <m:t>E</m:t>
                    </m:r>
                  </m:e>
                </m:bar>
              </m:oMath>
            </a14:m>
            <a:endParaRPr b="0" sz="4950">
              <a:latin typeface="Times Roman"/>
              <a:ea typeface="Times Roman"/>
              <a:cs typeface="Times Roman"/>
              <a:sym typeface="Times Roman"/>
            </a:endParaRPr>
          </a:p>
          <a:p>
            <a:pPr marL="605075" indent="-605075" defTabSz="813315">
              <a:spcBef>
                <a:spcPts val="3500"/>
              </a:spcBef>
              <a:defRPr b="1" sz="4356">
                <a:latin typeface="+mn-lt"/>
                <a:ea typeface="+mn-ea"/>
                <a:cs typeface="+mn-cs"/>
                <a:sym typeface="Helvetica Neue"/>
              </a:defRPr>
            </a:pPr>
            <a:r>
              <a:t>Question:</a:t>
            </a:r>
            <a:r>
              <a:rPr b="0">
                <a:latin typeface="Helvetica Neue Light"/>
                <a:ea typeface="Helvetica Neue Light"/>
                <a:cs typeface="Helvetica Neue Light"/>
                <a:sym typeface="Helvetica Neue Light"/>
              </a:rPr>
              <a:t> What should we use for </a:t>
            </a:r>
            <a14:m>
              <m:oMath>
                <m:r>
                  <a:rPr xmlns:a="http://schemas.openxmlformats.org/drawingml/2006/main" sz="5200" i="1">
                    <a:solidFill>
                      <a:srgbClr val="000000"/>
                    </a:solidFill>
                    <a:latin typeface="Cambria Math" panose="02040503050406030204" pitchFamily="18" charset="0"/>
                  </a:rPr>
                  <m:t>μ</m:t>
                </m:r>
                <m:r>
                  <a:rPr xmlns:a="http://schemas.openxmlformats.org/drawingml/2006/main" sz="5200" i="1">
                    <a:solidFill>
                      <a:srgbClr val="000000"/>
                    </a:solidFill>
                    <a:latin typeface="Cambria Math" panose="02040503050406030204" pitchFamily="18" charset="0"/>
                  </a:rPr>
                  <m:t>(</m:t>
                </m:r>
                <m:r>
                  <a:rPr xmlns:a="http://schemas.openxmlformats.org/drawingml/2006/main" sz="5200" i="1">
                    <a:solidFill>
                      <a:srgbClr val="000000"/>
                    </a:solidFill>
                    <a:latin typeface="Cambria Math" panose="02040503050406030204" pitchFamily="18" charset="0"/>
                  </a:rPr>
                  <m:t>s</m:t>
                </m:r>
                <m:r>
                  <a:rPr xmlns:a="http://schemas.openxmlformats.org/drawingml/2006/main" sz="5200" i="1">
                    <a:solidFill>
                      <a:srgbClr val="000000"/>
                    </a:solidFill>
                    <a:latin typeface="Cambria Math" panose="02040503050406030204" pitchFamily="18" charset="0"/>
                  </a:rPr>
                  <m:t>)</m:t>
                </m:r>
              </m:oMath>
            </a14:m>
            <a:r>
              <a:rPr b="0">
                <a:latin typeface="Helvetica Neue Light"/>
                <a:ea typeface="Helvetica Neue Light"/>
                <a:cs typeface="Helvetica Neue Light"/>
                <a:sym typeface="Helvetica Neue Light"/>
              </a:rPr>
              <a:t>?</a:t>
            </a:r>
            <a:endParaRPr sz="5000"/>
          </a:p>
        </p:txBody>
      </p:sp>
      <p:sp>
        <p:nvSpPr>
          <p:cNvPr id="206" name="Oval"/>
          <p:cNvSpPr/>
          <p:nvPr/>
        </p:nvSpPr>
        <p:spPr>
          <a:xfrm>
            <a:off x="12317303" y="7852219"/>
            <a:ext cx="1490201" cy="1270003"/>
          </a:xfrm>
          <a:prstGeom prst="ellipse">
            <a:avLst/>
          </a:prstGeom>
          <a:ln w="63500">
            <a:solidFill>
              <a:srgbClr val="FE9301"/>
            </a:solidFill>
            <a:miter lim="400000"/>
          </a:ln>
        </p:spPr>
        <p:txBody>
          <a:bodyPr lIns="71436" tIns="71436" rIns="71436" bIns="71436" anchor="ctr"/>
          <a:lstStyle/>
          <a:p>
            <a:pPr>
              <a:defRPr sz="3000">
                <a:solidFill>
                  <a:srgbClr val="FFFFFF"/>
                </a:solidFill>
              </a:defRPr>
            </a:pP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1" fill="hold">
                                  <p:stCondLst>
                                    <p:cond delay="0"/>
                                  </p:stCondLst>
                                  <p:iterate type="el" backwards="0">
                                    <p:tmAbs val="0"/>
                                  </p:iterate>
                                  <p:childTnLst>
                                    <p:set>
                                      <p:cBhvr>
                                        <p:cTn id="10" fill="hold"/>
                                        <p:tgtEl>
                                          <p:spTgt spid="20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1" fill="hold">
                                  <p:stCondLst>
                                    <p:cond delay="0"/>
                                  </p:stCondLst>
                                  <p:iterate type="el" backwards="0">
                                    <p:tmAbs val="0"/>
                                  </p:iterate>
                                  <p:childTnLst>
                                    <p:set>
                                      <p:cBhvr>
                                        <p:cTn id="14" fill="hold"/>
                                        <p:tgtEl>
                                          <p:spTgt spid="20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1" fill="hold">
                                  <p:stCondLst>
                                    <p:cond delay="0"/>
                                  </p:stCondLst>
                                  <p:iterate type="el" backwards="0">
                                    <p:tmAbs val="0"/>
                                  </p:iterate>
                                  <p:childTnLst>
                                    <p:set>
                                      <p:cBhvr>
                                        <p:cTn id="18" fill="hold"/>
                                        <p:tgtEl>
                                          <p:spTgt spid="205">
                                            <p:txEl>
                                              <p:pRg st="4" end="4"/>
                                            </p:txEl>
                                          </p:spTgt>
                                        </p:tgtEl>
                                        <p:attrNameLst>
                                          <p:attrName>style.visibility</p:attrName>
                                        </p:attrNameLst>
                                      </p:cBhvr>
                                      <p:to>
                                        <p:strVal val="visible"/>
                                      </p:to>
                                    </p:set>
                                  </p:childTnLst>
                                </p:cTn>
                              </p:par>
                            </p:childTnLst>
                          </p:cTn>
                        </p:par>
                        <p:par>
                          <p:cTn id="19" fill="hold">
                            <p:stCondLst>
                              <p:cond delay="0"/>
                            </p:stCondLst>
                            <p:childTnLst>
                              <p:par>
                                <p:cTn id="20" presetClass="entr" nodeType="afterEffect" presetSubtype="0" presetID="1" grpId="2" fill="hold">
                                  <p:stCondLst>
                                    <p:cond delay="0"/>
                                  </p:stCondLst>
                                  <p:iterate type="el" backwards="0">
                                    <p:tmAbs val="0"/>
                                  </p:iterate>
                                  <p:childTnLst>
                                    <p:set>
                                      <p:cBhvr>
                                        <p:cTn id="21" fill="hold"/>
                                        <p:tgtEl>
                                          <p:spTgt spid="206"/>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Class="entr" nodeType="clickEffect" presetSubtype="0" presetID="1" grpId="1" fill="hold">
                                  <p:stCondLst>
                                    <p:cond delay="0"/>
                                  </p:stCondLst>
                                  <p:iterate type="el" backwards="0">
                                    <p:tmAbs val="0"/>
                                  </p:iterate>
                                  <p:childTnLst>
                                    <p:set>
                                      <p:cBhvr>
                                        <p:cTn id="25" fill="hold"/>
                                        <p:tgtEl>
                                          <p:spTgt spid="205">
                                            <p:txEl>
                                              <p:pRg st="5" end="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6" grpId="2"/>
      <p:bldP build="p" bldLvl="5" animBg="1" rev="0" advAuto="0" spid="205" grpId="1"/>
    </p:bldLst>
  </p:timing>
</p:sld>
</file>

<file path=ppt/theme/theme1.xml><?xml version="1.0" encoding="utf-8"?>
<a:theme xmlns:a="http://schemas.openxmlformats.org/drawingml/2006/main" xmlns:r="http://schemas.openxmlformats.org/officeDocument/2006/relationships" name="White">
  <a:themeElements>
    <a:clrScheme name="White">
      <a:dk1>
        <a:srgbClr val="5E5E5E"/>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A7A7A7"/>
      </a:dk2>
      <a:lt2>
        <a:srgbClr val="535353"/>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a:ea typeface="Helvetica"/>
        <a:cs typeface="Helvetica"/>
      </a:majorFont>
      <a:minorFont>
        <a:latin typeface="Helvetica Neue"/>
        <a:ea typeface="Helvetica Neue"/>
        <a:cs typeface="Helvetica Neue"/>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71436" tIns="71436" rIns="71436" bIns="71436" numCol="1" spcCol="38100" rtlCol="0" anchor="ctr" upright="0">
        <a:spAutoFit/>
      </a:bodyPr>
      <a:lstStyle>
        <a:defPPr marL="0" marR="0" indent="0" algn="ctr" defTabSz="82153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5E5E5E"/>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