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2667000" y="2412800"/>
            <a:ext cx="19050000" cy="464344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2667000" y="7199114"/>
            <a:ext cx="19050000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n-lt"/>
                <a:ea typeface="+mn-ea"/>
                <a:cs typeface="+mn-cs"/>
                <a:sym typeface="Helvetica Neue"/>
              </a:defRPr>
            </a:lvl1pPr>
            <a:lvl2pPr marL="888999" indent="-444498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7" y="0"/>
            <a:ext cx="20959466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2667000" y="378727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2667000" y="3664853"/>
            <a:ext cx="1905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2667000" y="3671468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2667000" y="464763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2667000" y="3750888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3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4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40" cy="5607847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5"/>
            <a:ext cx="7500940" cy="578644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667000" y="3671468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40" cy="8840394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4pPr>
            <a:lvl5pPr marL="18369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4" y="13073062"/>
            <a:ext cx="466266" cy="473073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5"/>
            <a:ext cx="15609094" cy="10144129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0"/>
            <a:ext cx="8514491" cy="567928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4"/>
            <a:ext cx="8251033" cy="55006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4"/>
            <a:ext cx="16850321" cy="1123355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387453" y="357185"/>
            <a:ext cx="15609094" cy="3036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5" tIns="71435" rIns="71435" bIns="71435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3610166" y="3962400"/>
            <a:ext cx="9550401" cy="975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5" tIns="71435" rIns="71435" bIns="71435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4" y="13073062"/>
            <a:ext cx="466266" cy="477668"/>
          </a:xfrm>
          <a:prstGeom prst="rect">
            <a:avLst/>
          </a:prstGeom>
          <a:ln w="12700">
            <a:miter lim="400000"/>
          </a:ln>
        </p:spPr>
        <p:txBody>
          <a:bodyPr wrap="none" lIns="71435" tIns="71435" rIns="71435" bIns="71435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29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29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29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5" marR="0" indent="-611187" algn="l" defTabSz="821529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5" marR="0" indent="-611185" algn="l" defTabSz="821529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5" marR="0" indent="-611185" algn="l" defTabSz="821529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29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29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29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raining Neural Networks"/>
          <p:cNvSpPr txBox="1"/>
          <p:nvPr>
            <p:ph type="ctrTitle"/>
          </p:nvPr>
        </p:nvSpPr>
        <p:spPr>
          <a:xfrm>
            <a:off x="2564683" y="574746"/>
            <a:ext cx="19050002" cy="4643442"/>
          </a:xfrm>
          <a:prstGeom prst="rect">
            <a:avLst/>
          </a:prstGeom>
        </p:spPr>
        <p:txBody>
          <a:bodyPr/>
          <a:lstStyle/>
          <a:p>
            <a:pPr/>
            <a:r>
              <a:t>Training Neural Networks</a:t>
            </a:r>
          </a:p>
        </p:txBody>
      </p:sp>
      <p:sp>
        <p:nvSpPr>
          <p:cNvPr id="156" name="CMPUT 261: Introduction to Artificial Intelligence  P §7.1-7.4.1"/>
          <p:cNvSpPr txBox="1"/>
          <p:nvPr>
            <p:ph type="subTitle" sz="quarter" idx="1"/>
          </p:nvPr>
        </p:nvSpPr>
        <p:spPr>
          <a:xfrm>
            <a:off x="2667000" y="8189475"/>
            <a:ext cx="19050000" cy="2437180"/>
          </a:xfrm>
          <a:prstGeom prst="rect">
            <a:avLst/>
          </a:prstGeom>
        </p:spPr>
        <p:txBody>
          <a:bodyPr/>
          <a:lstStyle/>
          <a:p>
            <a:pPr lvl="2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P §7.1-7.4.1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ymbolic Differentiation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Symbolic Differentiation</a:t>
            </a:r>
          </a:p>
        </p:txBody>
      </p:sp>
      <p:sp>
        <p:nvSpPr>
          <p:cNvPr id="285" name="We can differentiate a nested formula by recursively applying the chain rule to derive a new formula for the gradient…"/>
          <p:cNvSpPr txBox="1"/>
          <p:nvPr>
            <p:ph type="body" sz="half" idx="1"/>
          </p:nvPr>
        </p:nvSpPr>
        <p:spPr>
          <a:xfrm>
            <a:off x="2667000" y="9048263"/>
            <a:ext cx="19050000" cy="3954851"/>
          </a:xfrm>
          <a:prstGeom prst="rect">
            <a:avLst/>
          </a:prstGeom>
        </p:spPr>
        <p:txBody>
          <a:bodyPr/>
          <a:lstStyle/>
          <a:p>
            <a:pPr/>
            <a:r>
              <a:t>We can differentiate a nested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formula</a:t>
            </a:r>
            <a:r>
              <a:t> by recursively applying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chain rule</a:t>
            </a:r>
            <a:r>
              <a:t> to derive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new formula</a:t>
            </a:r>
            <a:r>
              <a:t> for the gradient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Problem: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This can result in a lot of repeated subexpressions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happens if the nested function is defined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piecewise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</p:txBody>
      </p:sp>
      <p:sp>
        <p:nvSpPr>
          <p:cNvPr id="286" name="Equation"/>
          <p:cNvSpPr txBox="1"/>
          <p:nvPr/>
        </p:nvSpPr>
        <p:spPr>
          <a:xfrm>
            <a:off x="2073811" y="4687527"/>
            <a:ext cx="2324784" cy="204241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</m:m>
                </m:oMath>
              </m:oMathPara>
            </a14:m>
            <a:endParaRPr sz="4400"/>
          </a:p>
        </p:txBody>
      </p:sp>
      <p:sp>
        <p:nvSpPr>
          <p:cNvPr id="287" name="Equation"/>
          <p:cNvSpPr txBox="1"/>
          <p:nvPr/>
        </p:nvSpPr>
        <p:spPr>
          <a:xfrm>
            <a:off x="5203337" y="5462025"/>
            <a:ext cx="3060709" cy="49453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4400"/>
          </a:p>
        </p:txBody>
      </p:sp>
      <p:sp>
        <p:nvSpPr>
          <p:cNvPr id="288" name="Equation"/>
          <p:cNvSpPr txBox="1"/>
          <p:nvPr/>
        </p:nvSpPr>
        <p:spPr>
          <a:xfrm>
            <a:off x="9589679" y="4671324"/>
            <a:ext cx="6792362" cy="172562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z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den>
                        </m:f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z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den>
                        </m:f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den>
                        </m:f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den>
                        </m:f>
                      </m:e>
                    </m:mr>
                    <m:mr>
                      <m:e/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p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p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p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</m:m>
                </m:oMath>
              </m:oMathPara>
            </a14:m>
            <a:endParaRPr sz="4400"/>
          </a:p>
        </p:txBody>
      </p:sp>
      <p:grpSp>
        <p:nvGrpSpPr>
          <p:cNvPr id="295" name="Group"/>
          <p:cNvGrpSpPr/>
          <p:nvPr/>
        </p:nvGrpSpPr>
        <p:grpSpPr>
          <a:xfrm>
            <a:off x="18868245" y="3803183"/>
            <a:ext cx="5080006" cy="5242129"/>
            <a:chOff x="0" y="-1"/>
            <a:chExt cx="5080005" cy="5242128"/>
          </a:xfrm>
        </p:grpSpPr>
        <p:grpSp>
          <p:nvGrpSpPr>
            <p:cNvPr id="291" name="Group"/>
            <p:cNvGrpSpPr/>
            <p:nvPr/>
          </p:nvGrpSpPr>
          <p:grpSpPr>
            <a:xfrm>
              <a:off x="0" y="-2"/>
              <a:ext cx="5080004" cy="4672853"/>
              <a:chOff x="0" y="0"/>
              <a:chExt cx="5080003" cy="4672851"/>
            </a:xfrm>
          </p:grpSpPr>
          <p:pic>
            <p:nvPicPr>
              <p:cNvPr id="289" name="relu.pdf" descr="relu.pdf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-1"/>
                <a:ext cx="5080004" cy="381000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90" name="Equation"/>
              <p:cNvSpPr txBox="1"/>
              <p:nvPr/>
            </p:nvSpPr>
            <p:spPr>
              <a:xfrm>
                <a:off x="596680" y="3863593"/>
                <a:ext cx="3886641" cy="8092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m>
                        <m:m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&gt;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otherwise.</m:t>
                            </m:r>
                          </m:e>
                        </m:mr>
                      </m:m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</p:grpSp>
        <p:grpSp>
          <p:nvGrpSpPr>
            <p:cNvPr id="294" name="Caption"/>
            <p:cNvGrpSpPr/>
            <p:nvPr/>
          </p:nvGrpSpPr>
          <p:grpSpPr>
            <a:xfrm>
              <a:off x="0" y="4964934"/>
              <a:ext cx="5080006" cy="277194"/>
              <a:chOff x="0" y="0"/>
              <a:chExt cx="5080005" cy="277193"/>
            </a:xfrm>
          </p:grpSpPr>
          <p:sp>
            <p:nvSpPr>
              <p:cNvPr id="292" name="Rectangle"/>
              <p:cNvSpPr/>
              <p:nvPr/>
            </p:nvSpPr>
            <p:spPr>
              <a:xfrm>
                <a:off x="-1" y="0"/>
                <a:ext cx="5080006" cy="277193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</a:defRPr>
                </a:pPr>
              </a:p>
            </p:txBody>
          </p:sp>
          <p:sp>
            <p:nvSpPr>
              <p:cNvPr id="293" name="A graph representing the linear rectified unit activation function.  Left of 0, the function is flat at 0; right of 0, the function is a straight 45-degree diagonal line."/>
              <p:cNvSpPr txBox="1"/>
              <p:nvPr/>
            </p:nvSpPr>
            <p:spPr>
              <a:xfrm>
                <a:off x="-1" y="-1"/>
                <a:ext cx="5080006" cy="2771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</a:defRPr>
                </a:lvl1pPr>
              </a:lstStyle>
              <a:p>
                <a:pPr/>
                <a:r>
                  <a:t>A graph representing the linear rectified unit activation function.  Left of 0, the function is flat at 0; right of 0, the function is a straight 45-degree diagonal line.</a:t>
                </a:r>
              </a:p>
            </p:txBody>
          </p:sp>
        </p:grpSp>
      </p:grpSp>
      <p:sp>
        <p:nvSpPr>
          <p:cNvPr id="296" name="Equation"/>
          <p:cNvSpPr txBox="1"/>
          <p:nvPr/>
        </p:nvSpPr>
        <p:spPr>
          <a:xfrm>
            <a:off x="3925676" y="7042201"/>
            <a:ext cx="13219732" cy="136269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2400" i="1">
                          <a:solidFill>
                            <a:srgbClr val="B417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2400" i="1">
                          <a:solidFill>
                            <a:srgbClr val="B417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2400" i="1">
                          <a:solidFill>
                            <a:srgbClr val="B417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num>
                    <m:den>
                      <m:r>
                        <a:rPr xmlns:a="http://schemas.openxmlformats.org/drawingml/2006/main" sz="2400" i="1">
                          <a:solidFill>
                            <a:srgbClr val="B417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2400" i="1">
                          <a:solidFill>
                            <a:srgbClr val="B417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den>
                  </m:f>
                  <m:r>
                    <a:rPr xmlns:a="http://schemas.openxmlformats.org/drawingml/2006/main" sz="2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2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{</m:t>
                  </m:r>
                  <m:m>
                    <m:mPr>
                      <m:ctrlPr>
                        <a:rPr xmlns:a="http://schemas.openxmlformats.org/drawingml/2006/main" sz="2400" i="1">
                          <a:solidFill>
                            <a:srgbClr val="B417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m>
                          <m:mPr>
                            <m:ctrlPr>
                              <a:rPr xmlns:a="http://schemas.openxmlformats.org/drawingml/2006/main" sz="2400" i="1">
                                <a:solidFill>
                                  <a:srgbClr val="B417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baseJc m:val="center"/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</m:mPr>
                          <m:mr>
                            <m:e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m>
                                <m:mPr>
                                  <m:ctrlPr>
                                    <a:rPr xmlns:a="http://schemas.openxmlformats.org/drawingml/2006/main" sz="2400" i="1">
                                      <a:solidFill>
                                        <a:srgbClr val="B417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  <m:baseJc m:val="center"/>
                                  <m:plcHide m:val="on"/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</m:mPr>
                                <m:mr>
                                  <m:e>
                                    <m: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e>
                                    <m:r>
                                      <m:rPr>
                                        <m:nor/>
                                      </m:rP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if</m:t>
                                    </m:r>
                                    <m: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  <m: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&gt;</m:t>
                                    </m:r>
                                    <m: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m:rPr>
                                        <m:nor/>
                                      </m:rP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otherwise.</m:t>
                                    </m:r>
                                  </m:e>
                                </m:mr>
                              </m:m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m>
                                <m:mPr>
                                  <m:ctrlPr>
                                    <a:rPr xmlns:a="http://schemas.openxmlformats.org/drawingml/2006/main" sz="2400" i="1">
                                      <a:solidFill>
                                        <a:srgbClr val="B417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  <m:baseJc m:val="center"/>
                                  <m:plcHide m:val="on"/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</m:mPr>
                                <m:mr>
                                  <m:e>
                                    <m: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e>
                                    <m:r>
                                      <m:rPr>
                                        <m:nor/>
                                      </m:rP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if</m:t>
                                    </m:r>
                                    <m: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  <m: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&gt;</m:t>
                                    </m:r>
                                    <m: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m:rPr>
                                        <m:nor/>
                                      </m:rPr>
                                      <a:rPr xmlns:a="http://schemas.openxmlformats.org/drawingml/2006/main" sz="2400" i="1">
                                        <a:solidFill>
                                          <a:srgbClr val="B417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otherwise.</m:t>
                                    </m:r>
                                  </m:e>
                                </m:mr>
                              </m:m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otherwise.</m:t>
                              </m:r>
                            </m:e>
                          </m:mr>
                        </m:m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otherwise.</m:t>
                        </m:r>
                      </m:e>
                    </m:mr>
                  </m:m>
                  <m:r>
                    <a:rPr xmlns:a="http://schemas.openxmlformats.org/drawingml/2006/main" sz="2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}</m:t>
                  </m:r>
                  <m:r>
                    <a:rPr xmlns:a="http://schemas.openxmlformats.org/drawingml/2006/main" sz="2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{</m:t>
                  </m:r>
                  <m:m>
                    <m:mPr>
                      <m:ctrlPr>
                        <a:rPr xmlns:a="http://schemas.openxmlformats.org/drawingml/2006/main" sz="2400" i="1">
                          <a:solidFill>
                            <a:srgbClr val="B417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m>
                          <m:mPr>
                            <m:ctrlPr>
                              <a:rPr xmlns:a="http://schemas.openxmlformats.org/drawingml/2006/main" sz="2400" i="1">
                                <a:solidFill>
                                  <a:srgbClr val="B417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baseJc m:val="center"/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</m:mPr>
                          <m:mr>
                            <m:e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xmlns:a="http://schemas.openxmlformats.org/drawingml/2006/main" sz="2400" i="1">
                                  <a:solidFill>
                                    <a:srgbClr val="B41700"/>
                                  </a:solidFill>
                                  <a:latin typeface="Cambria Math" panose="02040503050406030204" pitchFamily="18" charset="0"/>
                                </a:rPr>
                                <m:t>otherwise.</m:t>
                              </m:r>
                            </m:e>
                          </m:mr>
                        </m:m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otherwise.</m:t>
                        </m:r>
                      </m:e>
                    </m:mr>
                  </m:m>
                  <m:r>
                    <a:rPr xmlns:a="http://schemas.openxmlformats.org/drawingml/2006/main" sz="2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}</m:t>
                  </m:r>
                  <m:r>
                    <a:rPr xmlns:a="http://schemas.openxmlformats.org/drawingml/2006/main" sz="2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{</m:t>
                  </m:r>
                  <m:m>
                    <m:mPr>
                      <m:ctrlPr>
                        <a:rPr xmlns:a="http://schemas.openxmlformats.org/drawingml/2006/main" sz="2400" i="1">
                          <a:solidFill>
                            <a:srgbClr val="B417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2400" i="1">
                            <a:solidFill>
                              <a:srgbClr val="B41700"/>
                            </a:solidFill>
                            <a:latin typeface="Cambria Math" panose="02040503050406030204" pitchFamily="18" charset="0"/>
                          </a:rPr>
                          <m:t>otherwise.</m:t>
                        </m:r>
                      </m:e>
                    </m:mr>
                  </m:m>
                  <m:r>
                    <a:rPr xmlns:a="http://schemas.openxmlformats.org/drawingml/2006/main" sz="24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}</m:t>
                  </m:r>
                </m:oMath>
              </m:oMathPara>
            </a14:m>
            <a:endParaRPr sz="2400">
              <a:solidFill>
                <a:srgbClr val="B417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85" grpId="1"/>
      <p:bldP build="whole" bldLvl="1" animBg="1" rev="0" advAuto="0" spid="296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Automatic Differentiation:…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Automatic Differentiation:</a:t>
            </a:r>
          </a:p>
          <a:p>
            <a:pPr defTabSz="698300">
              <a:defRPr sz="9500"/>
            </a:pPr>
            <a:r>
              <a:t>Forward Mode</a:t>
            </a:r>
          </a:p>
        </p:txBody>
      </p:sp>
      <p:sp>
        <p:nvSpPr>
          <p:cNvPr id="299" name="The forward mode converts a finite numerical algorithm for computing a function into an augmented finite numerical algorithm for computing the function's derivative…"/>
          <p:cNvSpPr txBox="1"/>
          <p:nvPr>
            <p:ph type="body" idx="1"/>
          </p:nvPr>
        </p:nvSpPr>
        <p:spPr>
          <a:xfrm>
            <a:off x="1857547" y="3649140"/>
            <a:ext cx="20668906" cy="9481237"/>
          </a:xfrm>
          <a:prstGeom prst="rect">
            <a:avLst/>
          </a:prstGeom>
        </p:spPr>
        <p:txBody>
          <a:bodyPr/>
          <a:lstStyle/>
          <a:p>
            <a:pPr marL="515107" indent="-515107" defTabSz="692385">
              <a:spcBef>
                <a:spcPts val="2900"/>
              </a:spcBef>
              <a:defRPr sz="3600"/>
            </a:pPr>
            <a:r>
              <a:t>The forward mode converts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finite numerical algorithm</a:t>
            </a:r>
            <a:r>
              <a:t> for computing a function into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augmented</a:t>
            </a:r>
            <a:r>
              <a:t> finite numerical algorithm for computing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function's derivative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15107" indent="-515107" defTabSz="692385">
              <a:spcBef>
                <a:spcPts val="2900"/>
              </a:spcBef>
              <a:defRPr sz="3600"/>
            </a:pPr>
            <a:r>
              <a:t>For each step, a new step is constructed representing the derivative of the corresponding step in the original program:</a:t>
            </a:r>
          </a:p>
          <a:p>
            <a:pPr marL="0" indent="0" algn="ctr" defTabSz="692385">
              <a:spcBef>
                <a:spcPts val="2900"/>
              </a:spcBef>
              <a:buSzTx/>
              <a:buNone/>
              <a:defRPr sz="3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e>
                  </m:mr>
                  <m:mr>
                    <m:e/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⋮</m:t>
                      </m:r>
                    </m:e>
                  </m:mr>
                </m:m>
              </m:oMath>
            </a14:m>
            <a:r>
              <a:rPr sz="8000">
                <a:latin typeface="Helvetica Neue Light"/>
                <a:ea typeface="Helvetica Neue Light"/>
                <a:cs typeface="Helvetica Neue Light"/>
                <a:sym typeface="Helvetica Neue Light"/>
              </a:rPr>
              <a:t>  </a:t>
            </a:r>
            <a14:m>
              <m:oMath>
                <m:r>
                  <a:rPr xmlns:a="http://schemas.openxmlformats.org/drawingml/2006/main" sz="9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⟹</m:t>
                </m:r>
              </m:oMath>
            </a14:m>
            <a:r>
              <a:rPr sz="8000">
                <a:latin typeface="Helvetica Neue Light"/>
                <a:ea typeface="Helvetica Neue Light"/>
                <a:cs typeface="Helvetica Neue Light"/>
                <a:sym typeface="Helvetica Neue Light"/>
              </a:rPr>
              <a:t>  </a:t>
            </a:r>
            <a14:m>
              <m:oMath>
                <m:m>
                  <m:mPr>
                    <m:ctrlPr>
                      <a:rPr xmlns:a="http://schemas.openxmlformats.org/drawingml/2006/main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e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e>
                  </m:mr>
                  <m:mr>
                    <m:e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e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e>
                  </m:mr>
                  <m:mr>
                    <m:e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e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e>
                  </m:mr>
                  <m:mr>
                    <m:e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e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e>
                  </m:mr>
                  <m:mr>
                    <m:e/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⋮</m:t>
                      </m:r>
                    </m:e>
                  </m:mr>
                </m:m>
              </m:oMath>
            </a14:m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600"/>
          </a:p>
          <a:p>
            <a:pPr marL="515107" indent="-515107" defTabSz="692385">
              <a:spcBef>
                <a:spcPts val="2900"/>
              </a:spcBef>
              <a:defRPr sz="3600"/>
            </a:pPr>
            <a:r>
              <a:t>To compute the partial derivative </a:t>
            </a:r>
            <a14:m>
              <m:oMath>
                <m:f>
                  <m:fPr>
                    <m:ctrlP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  <m:sSub>
                      <m:e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</m:num>
                  <m:den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  <m:sSub>
                      <m:e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den>
                </m:f>
              </m:oMath>
            </a14:m>
            <a:r>
              <a:t>, set </a:t>
            </a:r>
            <a14:m>
              <m:oMath>
                <m:sSubSup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  <m:sup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bSup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t> and </a:t>
            </a:r>
            <a14:m>
              <m:oMath>
                <m:sSubSup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  <m:sup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bSup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t> for all other inputs </a:t>
            </a:r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  <a:r>
              <a:t> and run augmented algorithm</a:t>
            </a:r>
          </a:p>
          <a:p>
            <a:pPr marL="515107" indent="-515107" defTabSz="692385">
              <a:spcBef>
                <a:spcPts val="2900"/>
              </a:spcBef>
              <a:defRPr sz="3600"/>
            </a:pPr>
            <a:r>
              <a:t>This takes roughly twice as long to run as the original algorithm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why?</a:t>
            </a:r>
            <a:r>
              <a:t>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9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Forward Mode Example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Forward Mode Example</a:t>
            </a:r>
          </a:p>
        </p:txBody>
      </p:sp>
      <p:sp>
        <p:nvSpPr>
          <p:cNvPr id="302" name="Double-click to edit"/>
          <p:cNvSpPr txBox="1"/>
          <p:nvPr>
            <p:ph type="body" sz="quarter" idx="1"/>
          </p:nvPr>
        </p:nvSpPr>
        <p:spPr>
          <a:xfrm>
            <a:off x="16661896" y="4176981"/>
            <a:ext cx="7128924" cy="7985285"/>
          </a:xfrm>
          <a:prstGeom prst="rect">
            <a:avLst/>
          </a:prstGeom>
        </p:spPr>
        <p:txBody>
          <a:bodyPr/>
          <a:lstStyle/>
          <a:p>
            <a:pPr marL="0" indent="0" defTabSz="616148">
              <a:spcBef>
                <a:spcPts val="10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</m:oMath>
              </m:oMathPara>
            </a14:m>
            <a:endParaRPr sz="3300"/>
          </a:p>
          <a:p>
            <a:pPr marL="0" indent="0" defTabSz="616148">
              <a:spcBef>
                <a:spcPts val="10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3300"/>
          </a:p>
          <a:p>
            <a:pPr marL="0" indent="0" defTabSz="616148">
              <a:spcBef>
                <a:spcPts val="10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</m:oMath>
              </m:oMathPara>
            </a14:m>
            <a:endParaRPr sz="3300"/>
          </a:p>
          <a:p>
            <a:pPr marL="0" indent="0" defTabSz="616148">
              <a:spcBef>
                <a:spcPts val="10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m:rPr>
                      <m:sty m:val="p"/>
                    </m:rP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c</m:t>
                  </m:r>
                  <m:r>
                    <m:rPr>
                      <m:sty m:val="p"/>
                    </m:rP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</m:oMath>
              </m:oMathPara>
            </a14:m>
            <a:endParaRPr sz="3300"/>
          </a:p>
          <a:p>
            <a:pPr marL="0" indent="0" defTabSz="616148">
              <a:spcBef>
                <a:spcPts val="10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</m:oMath>
              </m:oMathPara>
            </a14:m>
            <a:endParaRPr sz="3300"/>
          </a:p>
          <a:p>
            <a:pPr marL="0" indent="0" defTabSz="616148">
              <a:spcBef>
                <a:spcPts val="10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</m:oMath>
              </m:oMathPara>
            </a14:m>
            <a:endParaRPr sz="3300"/>
          </a:p>
          <a:p>
            <a:pPr marL="0" indent="0" defTabSz="616148">
              <a:spcBef>
                <a:spcPts val="10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16</m:t>
                  </m:r>
                </m:oMath>
              </m:oMathPara>
            </a14:m>
            <a:endParaRPr sz="3300"/>
          </a:p>
          <a:p>
            <a:pPr marL="0" indent="0" defTabSz="616148">
              <a:spcBef>
                <a:spcPts val="10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48</m:t>
                  </m:r>
                </m:oMath>
              </m:oMathPara>
            </a14:m>
            <a:endParaRPr sz="3300"/>
          </a:p>
          <a:p>
            <a:pPr marL="0" indent="0" defTabSz="616148">
              <a:spcBef>
                <a:spcPts val="10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48</m:t>
                  </m:r>
                </m:oMath>
              </m:oMathPara>
            </a14:m>
            <a:endParaRPr sz="3300"/>
          </a:p>
          <a:p>
            <a:pPr marL="0" indent="0" defTabSz="616148">
              <a:spcBef>
                <a:spcPts val="10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sub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b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≃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1357.632</m:t>
                  </m:r>
                </m:oMath>
              </m:oMathPara>
            </a14:m>
            <a:endParaRPr sz="3774"/>
          </a:p>
        </p:txBody>
      </p:sp>
      <p:grpSp>
        <p:nvGrpSpPr>
          <p:cNvPr id="364" name="Group"/>
          <p:cNvGrpSpPr/>
          <p:nvPr/>
        </p:nvGrpSpPr>
        <p:grpSpPr>
          <a:xfrm>
            <a:off x="1421556" y="6025751"/>
            <a:ext cx="6451603" cy="5498382"/>
            <a:chOff x="0" y="-1"/>
            <a:chExt cx="6451601" cy="5498380"/>
          </a:xfrm>
        </p:grpSpPr>
        <p:grpSp>
          <p:nvGrpSpPr>
            <p:cNvPr id="360" name="Group"/>
            <p:cNvGrpSpPr/>
            <p:nvPr/>
          </p:nvGrpSpPr>
          <p:grpSpPr>
            <a:xfrm>
              <a:off x="31745" y="-2"/>
              <a:ext cx="6388109" cy="4287743"/>
              <a:chOff x="0" y="0"/>
              <a:chExt cx="6388107" cy="4287742"/>
            </a:xfrm>
          </p:grpSpPr>
          <p:grpSp>
            <p:nvGrpSpPr>
              <p:cNvPr id="305" name="Circle"/>
              <p:cNvGrpSpPr/>
              <p:nvPr/>
            </p:nvGrpSpPr>
            <p:grpSpPr>
              <a:xfrm>
                <a:off x="4405414" y="1849148"/>
                <a:ext cx="515431" cy="515431"/>
                <a:chOff x="-1" y="-1"/>
                <a:chExt cx="515430" cy="515430"/>
              </a:xfrm>
            </p:grpSpPr>
            <p:sp>
              <p:nvSpPr>
                <p:cNvPr id="303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04" name="Text"/>
                <p:cNvSpPr txBox="1"/>
                <p:nvPr/>
              </p:nvSpPr>
              <p:spPr>
                <a:xfrm rot="5400000">
                  <a:off x="176802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308" name="Circle"/>
              <p:cNvGrpSpPr/>
              <p:nvPr/>
            </p:nvGrpSpPr>
            <p:grpSpPr>
              <a:xfrm>
                <a:off x="2502147" y="2504283"/>
                <a:ext cx="515431" cy="515431"/>
                <a:chOff x="-1" y="-1"/>
                <a:chExt cx="515430" cy="515430"/>
              </a:xfrm>
            </p:grpSpPr>
            <p:sp>
              <p:nvSpPr>
                <p:cNvPr id="306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07" name="Text"/>
                <p:cNvSpPr txBox="1"/>
                <p:nvPr/>
              </p:nvSpPr>
              <p:spPr>
                <a:xfrm rot="5400000">
                  <a:off x="176802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311" name="Circle"/>
              <p:cNvGrpSpPr/>
              <p:nvPr/>
            </p:nvGrpSpPr>
            <p:grpSpPr>
              <a:xfrm>
                <a:off x="1297722" y="1088660"/>
                <a:ext cx="515431" cy="515431"/>
                <a:chOff x="-1" y="-1"/>
                <a:chExt cx="515430" cy="515430"/>
              </a:xfrm>
            </p:grpSpPr>
            <p:sp>
              <p:nvSpPr>
                <p:cNvPr id="309" name="Circle"/>
                <p:cNvSpPr/>
                <p:nvPr/>
              </p:nvSpPr>
              <p:spPr>
                <a:xfrm>
                  <a:off x="-2" y="-2"/>
                  <a:ext cx="515432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10" name="Text"/>
                <p:cNvSpPr txBox="1"/>
                <p:nvPr/>
              </p:nvSpPr>
              <p:spPr>
                <a:xfrm>
                  <a:off x="176801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314" name="Circle"/>
              <p:cNvGrpSpPr/>
              <p:nvPr/>
            </p:nvGrpSpPr>
            <p:grpSpPr>
              <a:xfrm>
                <a:off x="2502147" y="1088660"/>
                <a:ext cx="515431" cy="515431"/>
                <a:chOff x="-1" y="-1"/>
                <a:chExt cx="515430" cy="515430"/>
              </a:xfrm>
            </p:grpSpPr>
            <p:sp>
              <p:nvSpPr>
                <p:cNvPr id="312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13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317" name="Circle"/>
              <p:cNvGrpSpPr/>
              <p:nvPr/>
            </p:nvGrpSpPr>
            <p:grpSpPr>
              <a:xfrm>
                <a:off x="3523716" y="612128"/>
                <a:ext cx="515431" cy="515431"/>
                <a:chOff x="-1" y="-1"/>
                <a:chExt cx="515430" cy="515430"/>
              </a:xfrm>
            </p:grpSpPr>
            <p:sp>
              <p:nvSpPr>
                <p:cNvPr id="315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16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320" name="Circle"/>
              <p:cNvGrpSpPr/>
              <p:nvPr/>
            </p:nvGrpSpPr>
            <p:grpSpPr>
              <a:xfrm>
                <a:off x="3523716" y="3149604"/>
                <a:ext cx="515431" cy="515431"/>
                <a:chOff x="-1" y="-1"/>
                <a:chExt cx="515430" cy="515430"/>
              </a:xfrm>
            </p:grpSpPr>
            <p:sp>
              <p:nvSpPr>
                <p:cNvPr id="318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19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323" name="Rectangle"/>
              <p:cNvGrpSpPr/>
              <p:nvPr/>
            </p:nvGrpSpPr>
            <p:grpSpPr>
              <a:xfrm>
                <a:off x="-1" y="2429472"/>
                <a:ext cx="515429" cy="665052"/>
                <a:chOff x="0" y="0"/>
                <a:chExt cx="515427" cy="665051"/>
              </a:xfrm>
            </p:grpSpPr>
            <p:sp>
              <p:nvSpPr>
                <p:cNvPr id="321" name="Rectangle"/>
                <p:cNvSpPr/>
                <p:nvPr/>
              </p:nvSpPr>
              <p:spPr>
                <a:xfrm>
                  <a:off x="-1" y="-1"/>
                  <a:ext cx="515429" cy="665053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22" name="Text"/>
                <p:cNvSpPr txBox="1"/>
                <p:nvPr/>
              </p:nvSpPr>
              <p:spPr>
                <a:xfrm>
                  <a:off x="191990" y="238031"/>
                  <a:ext cx="131446" cy="18899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326" name="Rectangle"/>
              <p:cNvGrpSpPr/>
              <p:nvPr/>
            </p:nvGrpSpPr>
            <p:grpSpPr>
              <a:xfrm>
                <a:off x="-1" y="1013849"/>
                <a:ext cx="515429" cy="665052"/>
                <a:chOff x="0" y="0"/>
                <a:chExt cx="515427" cy="665051"/>
              </a:xfrm>
            </p:grpSpPr>
            <p:sp>
              <p:nvSpPr>
                <p:cNvPr id="324" name="Rectangle"/>
                <p:cNvSpPr/>
                <p:nvPr/>
              </p:nvSpPr>
              <p:spPr>
                <a:xfrm>
                  <a:off x="-1" y="-1"/>
                  <a:ext cx="515429" cy="665053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25" name="Text"/>
                <p:cNvSpPr txBox="1"/>
                <p:nvPr/>
              </p:nvSpPr>
              <p:spPr>
                <a:xfrm>
                  <a:off x="188485" y="266511"/>
                  <a:ext cx="138456" cy="13203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329" name="Circle"/>
              <p:cNvGrpSpPr/>
              <p:nvPr/>
            </p:nvGrpSpPr>
            <p:grpSpPr>
              <a:xfrm>
                <a:off x="1248257" y="3663139"/>
                <a:ext cx="584153" cy="584153"/>
                <a:chOff x="0" y="0"/>
                <a:chExt cx="584151" cy="584151"/>
              </a:xfrm>
            </p:grpSpPr>
            <p:sp>
              <p:nvSpPr>
                <p:cNvPr id="327" name="Circle"/>
                <p:cNvSpPr/>
                <p:nvPr/>
              </p:nvSpPr>
              <p:spPr>
                <a:xfrm>
                  <a:off x="-1" y="-1"/>
                  <a:ext cx="584153" cy="584153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28" name="Text"/>
                <p:cNvSpPr txBox="1"/>
                <p:nvPr/>
              </p:nvSpPr>
              <p:spPr>
                <a:xfrm>
                  <a:off x="95606" y="183250"/>
                  <a:ext cx="392938" cy="21765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m:rPr>
                            <m:nor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sqr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332" name="Circle"/>
              <p:cNvGrpSpPr/>
              <p:nvPr/>
            </p:nvGrpSpPr>
            <p:grpSpPr>
              <a:xfrm>
                <a:off x="1264535" y="41622"/>
                <a:ext cx="581805" cy="581805"/>
                <a:chOff x="-1" y="-1"/>
                <a:chExt cx="581804" cy="581804"/>
              </a:xfrm>
            </p:grpSpPr>
            <p:sp>
              <p:nvSpPr>
                <p:cNvPr id="330" name="Circle"/>
                <p:cNvSpPr/>
                <p:nvPr/>
              </p:nvSpPr>
              <p:spPr>
                <a:xfrm>
                  <a:off x="-2" y="-2"/>
                  <a:ext cx="581806" cy="581806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31" name="Text"/>
                <p:cNvSpPr txBox="1"/>
                <p:nvPr/>
              </p:nvSpPr>
              <p:spPr>
                <a:xfrm>
                  <a:off x="130029" y="189688"/>
                  <a:ext cx="321743" cy="20242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335" name="4"/>
              <p:cNvGrpSpPr/>
              <p:nvPr/>
            </p:nvGrpSpPr>
            <p:grpSpPr>
              <a:xfrm>
                <a:off x="2502150" y="-1"/>
                <a:ext cx="515429" cy="665051"/>
                <a:chOff x="0" y="0"/>
                <a:chExt cx="515427" cy="665050"/>
              </a:xfrm>
            </p:grpSpPr>
            <p:sp>
              <p:nvSpPr>
                <p:cNvPr id="333" name="Rectangle"/>
                <p:cNvSpPr/>
                <p:nvPr/>
              </p:nvSpPr>
              <p:spPr>
                <a:xfrm>
                  <a:off x="-1" y="-1"/>
                  <a:ext cx="515429" cy="665051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34" name="4"/>
                <p:cNvSpPr txBox="1"/>
                <p:nvPr/>
              </p:nvSpPr>
              <p:spPr>
                <a:xfrm>
                  <a:off x="31749" y="189973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4</a:t>
                  </a:r>
                </a:p>
              </p:txBody>
            </p:sp>
          </p:grpSp>
          <p:grpSp>
            <p:nvGrpSpPr>
              <p:cNvPr id="338" name="3"/>
              <p:cNvGrpSpPr/>
              <p:nvPr/>
            </p:nvGrpSpPr>
            <p:grpSpPr>
              <a:xfrm>
                <a:off x="1297723" y="2429472"/>
                <a:ext cx="515429" cy="665052"/>
                <a:chOff x="0" y="0"/>
                <a:chExt cx="515427" cy="665051"/>
              </a:xfrm>
            </p:grpSpPr>
            <p:sp>
              <p:nvSpPr>
                <p:cNvPr id="336" name="Rectangle"/>
                <p:cNvSpPr/>
                <p:nvPr/>
              </p:nvSpPr>
              <p:spPr>
                <a:xfrm>
                  <a:off x="-1" y="-1"/>
                  <a:ext cx="515429" cy="665053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37" name="3"/>
                <p:cNvSpPr txBox="1"/>
                <p:nvPr/>
              </p:nvSpPr>
              <p:spPr>
                <a:xfrm>
                  <a:off x="31749" y="189974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3</a:t>
                  </a:r>
                </a:p>
              </p:txBody>
            </p:sp>
          </p:grpSp>
          <p:grpSp>
            <p:nvGrpSpPr>
              <p:cNvPr id="341" name="6"/>
              <p:cNvGrpSpPr/>
              <p:nvPr/>
            </p:nvGrpSpPr>
            <p:grpSpPr>
              <a:xfrm>
                <a:off x="2487046" y="3622690"/>
                <a:ext cx="515429" cy="665052"/>
                <a:chOff x="0" y="0"/>
                <a:chExt cx="515427" cy="665051"/>
              </a:xfrm>
            </p:grpSpPr>
            <p:sp>
              <p:nvSpPr>
                <p:cNvPr id="339" name="Rectangle"/>
                <p:cNvSpPr/>
                <p:nvPr/>
              </p:nvSpPr>
              <p:spPr>
                <a:xfrm>
                  <a:off x="-1" y="-1"/>
                  <a:ext cx="515429" cy="665053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40" name="6"/>
                <p:cNvSpPr txBox="1"/>
                <p:nvPr/>
              </p:nvSpPr>
              <p:spPr>
                <a:xfrm>
                  <a:off x="31749" y="189974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6</a:t>
                  </a:r>
                </a:p>
              </p:txBody>
            </p:sp>
          </p:grpSp>
          <p:sp>
            <p:nvSpPr>
              <p:cNvPr id="342" name="Connection Line"/>
              <p:cNvSpPr/>
              <p:nvPr/>
            </p:nvSpPr>
            <p:spPr>
              <a:xfrm>
                <a:off x="4663129" y="2106861"/>
                <a:ext cx="1278179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3" name="Connection Line"/>
              <p:cNvSpPr/>
              <p:nvPr/>
            </p:nvSpPr>
            <p:spPr>
              <a:xfrm flipV="1">
                <a:off x="3781430" y="2106862"/>
                <a:ext cx="881700" cy="130045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4" name="Connection Line"/>
              <p:cNvSpPr/>
              <p:nvPr/>
            </p:nvSpPr>
            <p:spPr>
              <a:xfrm>
                <a:off x="3781430" y="869841"/>
                <a:ext cx="881700" cy="123702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5" name="Connection Line"/>
              <p:cNvSpPr/>
              <p:nvPr/>
            </p:nvSpPr>
            <p:spPr>
              <a:xfrm flipV="1">
                <a:off x="2759862" y="869842"/>
                <a:ext cx="1021570" cy="47653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6" name="Connection Line"/>
              <p:cNvSpPr/>
              <p:nvPr/>
            </p:nvSpPr>
            <p:spPr>
              <a:xfrm>
                <a:off x="2759863" y="332523"/>
                <a:ext cx="1021569" cy="53732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7" name="Connection Line"/>
              <p:cNvSpPr/>
              <p:nvPr/>
            </p:nvSpPr>
            <p:spPr>
              <a:xfrm>
                <a:off x="2759862" y="2761996"/>
                <a:ext cx="1021570" cy="64532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8" name="Connection Line"/>
              <p:cNvSpPr/>
              <p:nvPr/>
            </p:nvSpPr>
            <p:spPr>
              <a:xfrm flipV="1">
                <a:off x="2744759" y="3407318"/>
                <a:ext cx="1036673" cy="54790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9" name="Connection Line"/>
              <p:cNvSpPr/>
              <p:nvPr/>
            </p:nvSpPr>
            <p:spPr>
              <a:xfrm flipV="1">
                <a:off x="1540332" y="2761998"/>
                <a:ext cx="1219532" cy="11932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0" name="Connection Line"/>
              <p:cNvSpPr/>
              <p:nvPr/>
            </p:nvSpPr>
            <p:spPr>
              <a:xfrm>
                <a:off x="1555437" y="2761996"/>
                <a:ext cx="1204427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1" name="Connection Line"/>
              <p:cNvSpPr/>
              <p:nvPr/>
            </p:nvSpPr>
            <p:spPr>
              <a:xfrm>
                <a:off x="1555436" y="1346374"/>
                <a:ext cx="1204428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2" name="Connection Line"/>
              <p:cNvSpPr/>
              <p:nvPr/>
            </p:nvSpPr>
            <p:spPr>
              <a:xfrm>
                <a:off x="1555436" y="332522"/>
                <a:ext cx="1204428" cy="10138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3" name="Connection Line"/>
              <p:cNvSpPr/>
              <p:nvPr/>
            </p:nvSpPr>
            <p:spPr>
              <a:xfrm>
                <a:off x="257712" y="2761996"/>
                <a:ext cx="1282622" cy="11932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4" name="Connection Line"/>
              <p:cNvSpPr/>
              <p:nvPr/>
            </p:nvSpPr>
            <p:spPr>
              <a:xfrm flipV="1">
                <a:off x="257712" y="1346374"/>
                <a:ext cx="1297726" cy="14156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5" name="Connection Line"/>
              <p:cNvSpPr/>
              <p:nvPr/>
            </p:nvSpPr>
            <p:spPr>
              <a:xfrm flipV="1">
                <a:off x="257712" y="332522"/>
                <a:ext cx="1297726" cy="101385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6" name="Connection Line"/>
              <p:cNvSpPr/>
              <p:nvPr/>
            </p:nvSpPr>
            <p:spPr>
              <a:xfrm>
                <a:off x="257712" y="1346374"/>
                <a:ext cx="1297726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359" name="Oval"/>
              <p:cNvGrpSpPr/>
              <p:nvPr/>
            </p:nvGrpSpPr>
            <p:grpSpPr>
              <a:xfrm>
                <a:off x="5494508" y="1677339"/>
                <a:ext cx="893599" cy="859047"/>
                <a:chOff x="0" y="-1"/>
                <a:chExt cx="893597" cy="859046"/>
              </a:xfrm>
            </p:grpSpPr>
            <p:sp>
              <p:nvSpPr>
                <p:cNvPr id="357" name="Oval"/>
                <p:cNvSpPr/>
                <p:nvPr/>
              </p:nvSpPr>
              <p:spPr>
                <a:xfrm>
                  <a:off x="-1" y="-2"/>
                  <a:ext cx="893599" cy="859047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 algn="l"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358" name="Text"/>
                <p:cNvSpPr txBox="1"/>
                <p:nvPr/>
              </p:nvSpPr>
              <p:spPr>
                <a:xfrm>
                  <a:off x="162614" y="322746"/>
                  <a:ext cx="596134" cy="21355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sz="1900"/>
                </a:p>
              </p:txBody>
            </p:sp>
          </p:grpSp>
        </p:grpSp>
        <p:grpSp>
          <p:nvGrpSpPr>
            <p:cNvPr id="363" name="Caption"/>
            <p:cNvGrpSpPr/>
            <p:nvPr/>
          </p:nvGrpSpPr>
          <p:grpSpPr>
            <a:xfrm>
              <a:off x="-1" y="4421084"/>
              <a:ext cx="6451603" cy="1077296"/>
              <a:chOff x="0" y="-1"/>
              <a:chExt cx="6451601" cy="1077294"/>
            </a:xfrm>
          </p:grpSpPr>
          <p:sp>
            <p:nvSpPr>
              <p:cNvPr id="361" name="Rectangle"/>
              <p:cNvSpPr/>
              <p:nvPr/>
            </p:nvSpPr>
            <p:spPr>
              <a:xfrm>
                <a:off x="0" y="0"/>
                <a:ext cx="6451601" cy="1077294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</a:defRPr>
                </a:pPr>
              </a:p>
            </p:txBody>
          </p:sp>
          <p:sp>
            <p:nvSpPr>
              <p:cNvPr id="362" name="A graph representing the computation of f(x,y), with the following nodes and parents.  (Where multiple nodes have the same label, I append a number in brackets to distinguish them)…"/>
              <p:cNvSpPr txBox="1"/>
              <p:nvPr/>
            </p:nvSpPr>
            <p:spPr>
              <a:xfrm>
                <a:off x="-1" y="-2"/>
                <a:ext cx="6451603" cy="1077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A graph representing the computation of f(x,y), with the following nodes and parents.  (Where multiple nodes have the same label, I append a number in brackets to distinguish them)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"f(x,y)" with parent "times"(1)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"times"(1) with parents "plus"(1) and "plus"(2)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"plus"(1) with parents "box containing 4" and "plus"(3)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"plus"(3) with parents "sin" and "times"(2)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"times"(2) with parents "box containing x" and "box containg y"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"sin" with parent "box containing x"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"plus"(2) with parents "times"(3) and "box containing 6"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"times"(3) with parents "box containing 3" and "sqr"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"sqr" with parent "box containing y"</a:t>
                </a:r>
              </a:p>
            </p:txBody>
          </p:sp>
        </p:grpSp>
      </p:grpSp>
      <p:sp>
        <p:nvSpPr>
          <p:cNvPr id="365" name="Equation"/>
          <p:cNvSpPr txBox="1"/>
          <p:nvPr/>
        </p:nvSpPr>
        <p:spPr>
          <a:xfrm>
            <a:off x="9244615" y="4468467"/>
            <a:ext cx="6421642" cy="77582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3"/>
                            <m:mcJc m:val="center"/>
                          </m:mcPr>
                        </m:mc>
                      </m:mcs>
                    </m:mP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≈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0.034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16.034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20.034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192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198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3966.732</m:t>
                        </m:r>
                      </m:e>
                    </m:mr>
                  </m:m>
                </m:oMath>
              </m:oMathPara>
            </a14:m>
            <a:endParaRPr sz="4400"/>
          </a:p>
        </p:txBody>
      </p:sp>
      <p:sp>
        <p:nvSpPr>
          <p:cNvPr id="366" name="Let's compute   using forward mode:"/>
          <p:cNvSpPr txBox="1"/>
          <p:nvPr/>
        </p:nvSpPr>
        <p:spPr>
          <a:xfrm>
            <a:off x="211794" y="3345751"/>
            <a:ext cx="8871120" cy="14193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t>Let's compute </a:t>
            </a:r>
            <a14:m>
              <m:oMath>
                <m:sSub>
                  <m:e>
                    <m:f>
                      <m:fPr>
                        <m:ctrlP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  <m:type m:val="bar"/>
                      </m:fPr>
                      <m:num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∂</m:t>
                        </m:r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num>
                      <m:den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∂</m:t>
                        </m:r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den>
                    </m:f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|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2,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8</m:t>
                    </m:r>
                  </m:sub>
                </m:sSub>
              </m:oMath>
            </a14:m>
            <a:r>
              <a:t> using forward mode:</a:t>
            </a:r>
            <a:endParaRPr sz="3585"/>
          </a:p>
        </p:txBody>
      </p:sp>
      <p:sp>
        <p:nvSpPr>
          <p:cNvPr id="367" name="Equation"/>
          <p:cNvSpPr txBox="1"/>
          <p:nvPr/>
        </p:nvSpPr>
        <p:spPr>
          <a:xfrm>
            <a:off x="1086892" y="6688087"/>
            <a:ext cx="250996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68" name="Equation"/>
          <p:cNvSpPr txBox="1"/>
          <p:nvPr/>
        </p:nvSpPr>
        <p:spPr>
          <a:xfrm>
            <a:off x="1075350" y="9144351"/>
            <a:ext cx="274080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69" name="Equation"/>
          <p:cNvSpPr txBox="1"/>
          <p:nvPr/>
        </p:nvSpPr>
        <p:spPr>
          <a:xfrm>
            <a:off x="2443664" y="7043342"/>
            <a:ext cx="261672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70" name="Equation"/>
          <p:cNvSpPr txBox="1"/>
          <p:nvPr/>
        </p:nvSpPr>
        <p:spPr>
          <a:xfrm>
            <a:off x="2437605" y="5906549"/>
            <a:ext cx="273790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71" name="Equation"/>
          <p:cNvSpPr txBox="1"/>
          <p:nvPr/>
        </p:nvSpPr>
        <p:spPr>
          <a:xfrm>
            <a:off x="4477438" y="7534595"/>
            <a:ext cx="263692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72" name="Equation"/>
          <p:cNvSpPr txBox="1"/>
          <p:nvPr/>
        </p:nvSpPr>
        <p:spPr>
          <a:xfrm>
            <a:off x="5318853" y="6418112"/>
            <a:ext cx="272348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73" name="Equation"/>
          <p:cNvSpPr txBox="1"/>
          <p:nvPr/>
        </p:nvSpPr>
        <p:spPr>
          <a:xfrm>
            <a:off x="3088628" y="10326668"/>
            <a:ext cx="266865" cy="28353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74" name="Equation"/>
          <p:cNvSpPr txBox="1"/>
          <p:nvPr/>
        </p:nvSpPr>
        <p:spPr>
          <a:xfrm>
            <a:off x="4476428" y="8360791"/>
            <a:ext cx="265712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75" name="Equation"/>
          <p:cNvSpPr txBox="1"/>
          <p:nvPr/>
        </p:nvSpPr>
        <p:spPr>
          <a:xfrm>
            <a:off x="5320152" y="9788738"/>
            <a:ext cx="269751" cy="28757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76" name="Equation"/>
          <p:cNvSpPr txBox="1"/>
          <p:nvPr/>
        </p:nvSpPr>
        <p:spPr>
          <a:xfrm>
            <a:off x="6049432" y="7534595"/>
            <a:ext cx="418928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77" name="Question: What is the problem with this approach for neural networks?"/>
          <p:cNvSpPr txBox="1"/>
          <p:nvPr/>
        </p:nvSpPr>
        <p:spPr>
          <a:xfrm>
            <a:off x="748089" y="11061441"/>
            <a:ext cx="6534816" cy="2275328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problem with this approach for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neural networks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</p:txBody>
      </p:sp>
      <p:sp>
        <p:nvSpPr>
          <p:cNvPr id="378" name="Rectangle"/>
          <p:cNvSpPr/>
          <p:nvPr/>
        </p:nvSpPr>
        <p:spPr>
          <a:xfrm>
            <a:off x="21638651" y="11412052"/>
            <a:ext cx="2102209" cy="612186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5" tIns="71435" rIns="71435" bIns="71435" anchor="ctr"/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3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Class="entr" nodeType="with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77" grpId="3"/>
      <p:bldP build="p" bldLvl="5" animBg="1" rev="0" advAuto="0" spid="302" grpId="1"/>
      <p:bldP build="whole" bldLvl="1" animBg="1" rev="0" advAuto="0" spid="378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Forward Mode Performance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Forward Mode Performance</a:t>
            </a:r>
          </a:p>
        </p:txBody>
      </p:sp>
      <p:sp>
        <p:nvSpPr>
          <p:cNvPr id="381" name="To compute the full gradient of a function of   inputs requires computing   partial derivatives…"/>
          <p:cNvSpPr txBox="1"/>
          <p:nvPr>
            <p:ph type="body" idx="1"/>
          </p:nvPr>
        </p:nvSpPr>
        <p:spPr>
          <a:xfrm>
            <a:off x="2667000" y="3671467"/>
            <a:ext cx="19050000" cy="8840396"/>
          </a:xfrm>
          <a:prstGeom prst="rect">
            <a:avLst/>
          </a:prstGeom>
        </p:spPr>
        <p:txBody>
          <a:bodyPr/>
          <a:lstStyle/>
          <a:p>
            <a:pPr/>
            <a:r>
              <a:t>To compute the full gradient of a function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t> inputs requires computing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t> partial derivatives</a:t>
            </a:r>
          </a:p>
          <a:p>
            <a:pPr/>
            <a:r>
              <a:t>In forward mode, this requires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t> forward passes</a:t>
            </a:r>
          </a:p>
          <a:p>
            <a:pPr/>
            <a:r>
              <a:t>For our toy examples, that means running the forward pass twice</a:t>
            </a:r>
          </a:p>
          <a:p>
            <a:pPr/>
            <a:r>
              <a:t>Neural networks can easily have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thousands</a:t>
            </a:r>
            <a:r>
              <a:t> of parameters</a:t>
            </a:r>
          </a:p>
          <a:p>
            <a:pPr/>
            <a:r>
              <a:t>We don't want to run the network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thousands of times</a:t>
            </a:r>
            <a:r>
              <a:t> for each gradient update!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8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Automatic Differentiation:…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Automatic Differentiation:</a:t>
            </a:r>
          </a:p>
          <a:p>
            <a:pPr defTabSz="698300">
              <a:defRPr sz="9500"/>
            </a:pPr>
            <a:r>
              <a:t>Backward Mode</a:t>
            </a:r>
          </a:p>
        </p:txBody>
      </p:sp>
      <p:sp>
        <p:nvSpPr>
          <p:cNvPr id="384" name="Forward mode sweeps through the graph:…"/>
          <p:cNvSpPr txBox="1"/>
          <p:nvPr>
            <p:ph type="body" sz="half" idx="1"/>
          </p:nvPr>
        </p:nvSpPr>
        <p:spPr>
          <a:xfrm>
            <a:off x="590339" y="3671467"/>
            <a:ext cx="13141713" cy="8840396"/>
          </a:xfrm>
          <a:prstGeom prst="rect">
            <a:avLst/>
          </a:prstGeom>
        </p:spPr>
        <p:txBody>
          <a:bodyPr/>
          <a:lstStyle/>
          <a:p>
            <a:pPr marL="543954" indent="-543954" defTabSz="731162">
              <a:spcBef>
                <a:spcPts val="2100"/>
              </a:spcBef>
              <a:defRPr sz="39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Forward mode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sweeps through the graph:</a:t>
            </a:r>
          </a:p>
          <a:p>
            <a:pPr lvl="2" marL="1335165" indent="-543954" defTabSz="731162">
              <a:spcBef>
                <a:spcPts val="2100"/>
              </a:spcBef>
              <a:defRPr sz="3900"/>
            </a:pPr>
            <a:r>
              <a:t>For each </a:t>
            </a:r>
            <a14:m>
              <m:oMath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, computes </a:t>
            </a:r>
            <a14:m>
              <m:oMath>
                <m:sSubSup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  <m:sup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bSup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  <m:sSub>
                      <m:e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num>
                  <m:den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  <m:sSub>
                      <m:e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den>
                </m:f>
              </m:oMath>
            </a14:m>
            <a:r>
              <a:t> for each </a:t>
            </a:r>
            <a14:m>
              <m:oMath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</a:p>
          <a:p>
            <a:pPr lvl="2" marL="1335165" indent="-543954" defTabSz="731162">
              <a:spcBef>
                <a:spcPts val="2100"/>
              </a:spcBef>
              <a:defRPr sz="3900"/>
            </a:pPr>
            <a:r>
              <a:t>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numerator varies</a:t>
            </a:r>
            <a:r>
              <a:t>, and the </a:t>
            </a:r>
            <a:r>
              <a:rPr>
                <a:solidFill>
                  <a:srgbClr val="0270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denominator is fixed</a:t>
            </a:r>
          </a:p>
          <a:p>
            <a:pPr marL="543954" indent="-543954" defTabSz="731162">
              <a:spcBef>
                <a:spcPts val="2100"/>
              </a:spcBef>
              <a:defRPr sz="39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Backward mode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does the opposite:</a:t>
            </a:r>
          </a:p>
          <a:p>
            <a:pPr lvl="2" marL="1335165" indent="-543954" defTabSz="731162">
              <a:spcBef>
                <a:spcPts val="2100"/>
              </a:spcBef>
              <a:defRPr sz="3900"/>
            </a:pPr>
            <a:r>
              <a:t>For each </a:t>
            </a:r>
            <a14:m>
              <m:oMath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, computes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local gradient</a:t>
            </a:r>
            <a:r>
              <a:t> </a:t>
            </a:r>
            <a14:m>
              <m:oMath>
                <m:bar>
                  <m:barPr>
                    <m:ctrl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pos m:val="top"/>
                  </m:barPr>
                  <m:e>
                    <m:sSub>
                      <m:e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e>
                </m:ba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  <m:sSub>
                      <m:e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</m:num>
                  <m:den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  <m:sSub>
                      <m:e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den>
                </m:f>
              </m:oMath>
            </a14:m>
          </a:p>
          <a:p>
            <a:pPr lvl="2" marL="1335165" indent="-543954" defTabSz="731162">
              <a:spcBef>
                <a:spcPts val="2100"/>
              </a:spcBef>
              <a:defRPr sz="3900"/>
            </a:pPr>
            <a:r>
              <a:t>The </a:t>
            </a:r>
            <a:r>
              <a:rPr>
                <a:solidFill>
                  <a:srgbClr val="0270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numerator is fixed</a:t>
            </a:r>
            <a:r>
              <a:t>, and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denominator varies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43954" indent="-543954" defTabSz="731162">
              <a:spcBef>
                <a:spcPts val="2100"/>
              </a:spcBef>
              <a:defRPr sz="3900"/>
            </a:pPr>
            <a:r>
              <a:t>At the end, we have computed </a:t>
            </a:r>
            <a14:m>
              <m:oMath>
                <m:bar>
                  <m:barPr>
                    <m:ctrl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pos m:val="top"/>
                  </m:barPr>
                  <m:e>
                    <m:sSub>
                      <m:e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e>
                </m:ba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  <m:sSub>
                      <m:e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</m:num>
                  <m:den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  <m:sSub>
                      <m:e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den>
                </m:f>
              </m:oMath>
            </a14:m>
            <a:r>
              <a:t> for each input </a:t>
            </a:r>
            <a14:m>
              <m:oMath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endParaRPr sz="4434"/>
          </a:p>
        </p:txBody>
      </p:sp>
      <p:sp>
        <p:nvSpPr>
          <p:cNvPr id="385" name="Equation"/>
          <p:cNvSpPr txBox="1"/>
          <p:nvPr/>
        </p:nvSpPr>
        <p:spPr>
          <a:xfrm>
            <a:off x="18140037" y="4503029"/>
            <a:ext cx="3279288" cy="72424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sqr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e>
                    </m:mr>
                  </m:m>
                </m:oMath>
              </m:oMathPara>
            </a14:m>
            <a:endParaRPr sz="4400"/>
          </a:p>
        </p:txBody>
      </p:sp>
      <p:sp>
        <p:nvSpPr>
          <p:cNvPr id="386" name="Equation"/>
          <p:cNvSpPr txBox="1"/>
          <p:nvPr/>
        </p:nvSpPr>
        <p:spPr>
          <a:xfrm>
            <a:off x="20962183" y="4668546"/>
            <a:ext cx="482601" cy="166207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15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}</m:t>
                  </m:r>
                </m:oMath>
              </m:oMathPara>
            </a14:m>
            <a:endParaRPr sz="15200">
              <a:solidFill>
                <a:srgbClr val="5E5E5E"/>
              </a:solidFill>
            </a:endParaRPr>
          </a:p>
        </p:txBody>
      </p:sp>
      <p:sp>
        <p:nvSpPr>
          <p:cNvPr id="387" name="Equation"/>
          <p:cNvSpPr txBox="1"/>
          <p:nvPr/>
        </p:nvSpPr>
        <p:spPr>
          <a:xfrm>
            <a:off x="22408824" y="4433904"/>
            <a:ext cx="777876" cy="267900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245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}</m:t>
                  </m:r>
                </m:oMath>
              </m:oMathPara>
            </a14:m>
            <a:endParaRPr sz="24500">
              <a:solidFill>
                <a:srgbClr val="5E5E5E"/>
              </a:solidFill>
            </a:endParaRPr>
          </a:p>
        </p:txBody>
      </p:sp>
      <p:sp>
        <p:nvSpPr>
          <p:cNvPr id="388" name="Equation"/>
          <p:cNvSpPr txBox="1"/>
          <p:nvPr/>
        </p:nvSpPr>
        <p:spPr>
          <a:xfrm>
            <a:off x="21645263" y="5015638"/>
            <a:ext cx="630225" cy="9680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89" name="Equation"/>
          <p:cNvSpPr txBox="1"/>
          <p:nvPr/>
        </p:nvSpPr>
        <p:spPr>
          <a:xfrm>
            <a:off x="23381601" y="5290053"/>
            <a:ext cx="630225" cy="96398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90" name="Equation"/>
          <p:cNvSpPr txBox="1"/>
          <p:nvPr/>
        </p:nvSpPr>
        <p:spPr>
          <a:xfrm>
            <a:off x="17374487" y="9955203"/>
            <a:ext cx="482601" cy="166207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15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{</m:t>
                  </m:r>
                </m:oMath>
              </m:oMathPara>
            </a14:m>
            <a:endParaRPr sz="15200">
              <a:solidFill>
                <a:srgbClr val="5E5E5E"/>
              </a:solidFill>
            </a:endParaRPr>
          </a:p>
        </p:txBody>
      </p:sp>
      <p:sp>
        <p:nvSpPr>
          <p:cNvPr id="391" name="Equation"/>
          <p:cNvSpPr txBox="1"/>
          <p:nvPr/>
        </p:nvSpPr>
        <p:spPr>
          <a:xfrm>
            <a:off x="15675029" y="9010381"/>
            <a:ext cx="777876" cy="267900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245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{</m:t>
                  </m:r>
                </m:oMath>
              </m:oMathPara>
            </a14:m>
            <a:endParaRPr sz="24500">
              <a:solidFill>
                <a:srgbClr val="5E5E5E"/>
              </a:solidFill>
            </a:endParaRPr>
          </a:p>
        </p:txBody>
      </p:sp>
      <p:sp>
        <p:nvSpPr>
          <p:cNvPr id="392" name="Equation"/>
          <p:cNvSpPr txBox="1"/>
          <p:nvPr/>
        </p:nvSpPr>
        <p:spPr>
          <a:xfrm>
            <a:off x="16670220" y="10302299"/>
            <a:ext cx="772783" cy="97206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den>
                  </m:f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93" name="Equation"/>
          <p:cNvSpPr txBox="1"/>
          <p:nvPr/>
        </p:nvSpPr>
        <p:spPr>
          <a:xfrm>
            <a:off x="14874408" y="9864510"/>
            <a:ext cx="772784" cy="97033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den>
                  </m:f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1" grpId="8"/>
      <p:bldP build="whole" bldLvl="1" animBg="1" rev="0" advAuto="0" spid="389" grpId="5"/>
      <p:bldP build="p" bldLvl="5" animBg="1" rev="0" advAuto="0" spid="384" grpId="1"/>
      <p:bldP build="whole" bldLvl="1" animBg="1" rev="0" advAuto="0" spid="388" grpId="3"/>
      <p:bldP build="whole" bldLvl="1" animBg="1" rev="0" advAuto="0" spid="390" grpId="6"/>
      <p:bldP build="whole" bldLvl="1" animBg="1" rev="0" advAuto="0" spid="392" grpId="7"/>
      <p:bldP build="whole" bldLvl="1" animBg="1" rev="0" advAuto="0" spid="387" grpId="4"/>
      <p:bldP build="whole" bldLvl="1" animBg="1" rev="0" advAuto="0" spid="393" grpId="9"/>
      <p:bldP build="whole" bldLvl="1" animBg="1" rev="0" advAuto="0" spid="386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Automatic Differentiation: Local Derivatives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Automatic Differentiation:</a:t>
            </a:r>
            <a:br/>
            <a:r>
              <a:t>Local Derivatives</a:t>
            </a:r>
          </a:p>
        </p:txBody>
      </p:sp>
      <p:sp>
        <p:nvSpPr>
          <p:cNvPr id="396" name="The augmented algorithm computes local derivatives in reverse order:"/>
          <p:cNvSpPr txBox="1"/>
          <p:nvPr>
            <p:ph type="body" sz="quarter" idx="1"/>
          </p:nvPr>
        </p:nvSpPr>
        <p:spPr>
          <a:xfrm>
            <a:off x="4992320" y="3310933"/>
            <a:ext cx="14399360" cy="1173640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3200"/>
            </a:pPr>
            <a:r>
              <a:t>The augmented algorithm computes local derivatives in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reverse</a:t>
            </a:r>
            <a:r>
              <a:t> order:</a:t>
            </a:r>
          </a:p>
        </p:txBody>
      </p:sp>
      <p:sp>
        <p:nvSpPr>
          <p:cNvPr id="397" name="Rectangle"/>
          <p:cNvSpPr txBox="1"/>
          <p:nvPr/>
        </p:nvSpPr>
        <p:spPr>
          <a:xfrm>
            <a:off x="13141585" y="4619316"/>
            <a:ext cx="6511613" cy="8356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5" tIns="71435" rIns="71435" bIns="71435" anchor="ctr">
            <a:normAutofit fontScale="100000" lnSpcReduction="0"/>
          </a:bodyPr>
          <a:lstStyle/>
          <a:p>
            <a:pPr algn="l" defTabSz="706515">
              <a:spcBef>
                <a:spcPts val="500"/>
              </a:spcBef>
              <a:defRPr sz="46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bar>
                    <m:bar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e>
                  </m:ba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den>
                  </m:f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37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l" defTabSz="706515">
              <a:spcBef>
                <a:spcPts val="500"/>
              </a:spcBef>
              <a:defRPr sz="46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bar>
                    <m:bar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e>
                  </m:ba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den>
                  </m:f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sub>
                  </m:sSub>
                </m:oMath>
              </m:oMathPara>
            </a14:m>
            <a:endParaRPr sz="37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l" defTabSz="706515">
              <a:spcBef>
                <a:spcPts val="500"/>
              </a:spcBef>
              <a:defRPr sz="4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bar>
                    <m:bar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e>
                  </m:ba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den>
                  </m:f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den>
                  </m:f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e>
                  </m:ba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37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l" defTabSz="706515">
              <a:spcBef>
                <a:spcPts val="500"/>
              </a:spcBef>
              <a:defRPr sz="4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bar>
                    <m:bar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e>
                  </m:ba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den>
                  </m:f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den>
                  </m:f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e>
                  </m:ba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</m:oMath>
              </m:oMathPara>
            </a14:m>
            <a:endParaRPr sz="37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l" defTabSz="706515">
              <a:spcBef>
                <a:spcPts val="500"/>
              </a:spcBef>
              <a:defRPr sz="46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bar>
                    <m:bar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e>
                  </m:ba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den>
                  </m:f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sub>
                  </m:sSub>
                </m:oMath>
              </m:oMathPara>
            </a14:m>
            <a:endParaRPr sz="37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l" defTabSz="706515">
              <a:spcBef>
                <a:spcPts val="500"/>
              </a:spcBef>
              <a:defRPr sz="46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⋮</m:t>
                  </m:r>
                </m:oMath>
              </m:oMathPara>
            </a14:m>
            <a:endParaRPr sz="4340"/>
          </a:p>
        </p:txBody>
      </p:sp>
      <p:sp>
        <p:nvSpPr>
          <p:cNvPr id="398" name="Equation"/>
          <p:cNvSpPr txBox="1"/>
          <p:nvPr/>
        </p:nvSpPr>
        <p:spPr>
          <a:xfrm>
            <a:off x="7760866" y="4805774"/>
            <a:ext cx="3620317" cy="823003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e>
                    </m:mr>
                  </m:m>
                </m:oMath>
              </m:oMathPara>
            </a14:m>
            <a:endParaRPr sz="5000"/>
          </a:p>
        </p:txBody>
      </p:sp>
      <p:sp>
        <p:nvSpPr>
          <p:cNvPr id="399" name="Oval"/>
          <p:cNvSpPr/>
          <p:nvPr/>
        </p:nvSpPr>
        <p:spPr>
          <a:xfrm>
            <a:off x="14218735" y="10536307"/>
            <a:ext cx="1265643" cy="1833787"/>
          </a:xfrm>
          <a:prstGeom prst="ellipse">
            <a:avLst/>
          </a:prstGeom>
          <a:ln w="63500">
            <a:solidFill>
              <a:srgbClr val="FE9301"/>
            </a:solidFill>
            <a:miter lim="400000"/>
          </a:ln>
        </p:spPr>
        <p:txBody>
          <a:bodyPr lIns="71435" tIns="71435" rIns="71435" bIns="71435" anchor="ctr"/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00" name="Rounded Rectangle"/>
          <p:cNvSpPr/>
          <p:nvPr/>
        </p:nvSpPr>
        <p:spPr>
          <a:xfrm>
            <a:off x="17247178" y="7555410"/>
            <a:ext cx="857478" cy="1615720"/>
          </a:xfrm>
          <a:prstGeom prst="roundRect">
            <a:avLst>
              <a:gd name="adj" fmla="val 22216"/>
            </a:avLst>
          </a:prstGeom>
          <a:ln w="63500">
            <a:solidFill>
              <a:srgbClr val="0076BA"/>
            </a:solidFill>
            <a:miter lim="400000"/>
          </a:ln>
        </p:spPr>
        <p:txBody>
          <a:bodyPr lIns="71435" tIns="71435" rIns="71435" bIns="71435" anchor="ctr"/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01" name="Rounded Rectangle"/>
          <p:cNvSpPr/>
          <p:nvPr/>
        </p:nvSpPr>
        <p:spPr>
          <a:xfrm>
            <a:off x="16187190" y="7555410"/>
            <a:ext cx="984718" cy="1615720"/>
          </a:xfrm>
          <a:prstGeom prst="roundRect">
            <a:avLst>
              <a:gd name="adj" fmla="val 19346"/>
            </a:avLst>
          </a:prstGeom>
          <a:ln w="63500">
            <a:solidFill>
              <a:schemeClr val="accent3"/>
            </a:solidFill>
            <a:miter lim="400000"/>
          </a:ln>
        </p:spPr>
        <p:txBody>
          <a:bodyPr lIns="71435" tIns="71435" rIns="71435" bIns="71435" anchor="ctr"/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02" name="Equation"/>
          <p:cNvSpPr txBox="1"/>
          <p:nvPr/>
        </p:nvSpPr>
        <p:spPr>
          <a:xfrm>
            <a:off x="18090505" y="6782055"/>
            <a:ext cx="4373152" cy="60732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2000" i="1">
                          <a:solidFill>
                            <a:srgbClr val="00E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2000" i="1">
                          <a:solidFill>
                            <a:srgbClr val="00E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r>
                        <m:rPr>
                          <m:nor/>
                        </m:rPr>
                        <a:rPr xmlns:a="http://schemas.openxmlformats.org/drawingml/2006/main" sz="2000" i="1">
                          <a:solidFill>
                            <a:srgbClr val="00E000"/>
                          </a:solidFill>
                          <a:latin typeface="Cambria Math" panose="02040503050406030204" pitchFamily="18" charset="0"/>
                        </a:rPr>
                        <m:t>final output</m:t>
                      </m:r>
                    </m:num>
                    <m:den>
                      <m:r>
                        <a:rPr xmlns:a="http://schemas.openxmlformats.org/drawingml/2006/main" sz="2000" i="1">
                          <a:solidFill>
                            <a:srgbClr val="00E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r>
                        <m:rPr>
                          <m:nor/>
                        </m:rPr>
                        <a:rPr xmlns:a="http://schemas.openxmlformats.org/drawingml/2006/main" sz="2000" i="1">
                          <a:solidFill>
                            <a:srgbClr val="00E000"/>
                          </a:solidFill>
                          <a:latin typeface="Cambria Math" panose="02040503050406030204" pitchFamily="18" charset="0"/>
                        </a:rPr>
                        <m:t>immediate output</m:t>
                      </m:r>
                    </m:den>
                  </m:f>
                  <m:f>
                    <m:fPr>
                      <m:ctrlPr>
                        <a:rPr xmlns:a="http://schemas.openxmlformats.org/drawingml/2006/main" sz="2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2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r>
                        <m:rPr>
                          <m:nor/>
                        </m:rPr>
                        <a:rPr xmlns:a="http://schemas.openxmlformats.org/drawingml/2006/main" sz="2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immediate output</m:t>
                      </m:r>
                    </m:num>
                    <m:den>
                      <m:r>
                        <a:rPr xmlns:a="http://schemas.openxmlformats.org/drawingml/2006/main" sz="2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r>
                        <m:rPr>
                          <m:nor/>
                        </m:rPr>
                        <a:rPr xmlns:a="http://schemas.openxmlformats.org/drawingml/2006/main" sz="2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self</m:t>
                      </m:r>
                    </m:den>
                  </m:f>
                </m:oMath>
              </m:oMathPara>
            </a14:m>
            <a:endParaRPr sz="2000">
              <a:solidFill>
                <a:srgbClr val="00E000"/>
              </a:solidFill>
            </a:endParaRPr>
          </a:p>
        </p:txBody>
      </p:sp>
      <p:grpSp>
        <p:nvGrpSpPr>
          <p:cNvPr id="464" name="Group"/>
          <p:cNvGrpSpPr/>
          <p:nvPr/>
        </p:nvGrpSpPr>
        <p:grpSpPr>
          <a:xfrm>
            <a:off x="388764" y="6326954"/>
            <a:ext cx="6451603" cy="5498384"/>
            <a:chOff x="0" y="-1"/>
            <a:chExt cx="6451601" cy="5498383"/>
          </a:xfrm>
        </p:grpSpPr>
        <p:grpSp>
          <p:nvGrpSpPr>
            <p:cNvPr id="460" name="Group"/>
            <p:cNvGrpSpPr/>
            <p:nvPr/>
          </p:nvGrpSpPr>
          <p:grpSpPr>
            <a:xfrm>
              <a:off x="31747" y="-2"/>
              <a:ext cx="6388107" cy="4287745"/>
              <a:chOff x="0" y="0"/>
              <a:chExt cx="6388106" cy="4287744"/>
            </a:xfrm>
          </p:grpSpPr>
          <p:grpSp>
            <p:nvGrpSpPr>
              <p:cNvPr id="405" name="Circle"/>
              <p:cNvGrpSpPr/>
              <p:nvPr/>
            </p:nvGrpSpPr>
            <p:grpSpPr>
              <a:xfrm>
                <a:off x="4405413" y="1849148"/>
                <a:ext cx="515431" cy="515431"/>
                <a:chOff x="-1" y="-1"/>
                <a:chExt cx="515430" cy="515430"/>
              </a:xfrm>
            </p:grpSpPr>
            <p:sp>
              <p:nvSpPr>
                <p:cNvPr id="403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04" name="Text"/>
                <p:cNvSpPr txBox="1"/>
                <p:nvPr/>
              </p:nvSpPr>
              <p:spPr>
                <a:xfrm rot="5400000">
                  <a:off x="176802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08" name="Circle"/>
              <p:cNvGrpSpPr/>
              <p:nvPr/>
            </p:nvGrpSpPr>
            <p:grpSpPr>
              <a:xfrm>
                <a:off x="2502146" y="2504285"/>
                <a:ext cx="515432" cy="515431"/>
                <a:chOff x="-1" y="-1"/>
                <a:chExt cx="515430" cy="515430"/>
              </a:xfrm>
            </p:grpSpPr>
            <p:sp>
              <p:nvSpPr>
                <p:cNvPr id="406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07" name="Text"/>
                <p:cNvSpPr txBox="1"/>
                <p:nvPr/>
              </p:nvSpPr>
              <p:spPr>
                <a:xfrm rot="5400000">
                  <a:off x="176802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11" name="Circle"/>
              <p:cNvGrpSpPr/>
              <p:nvPr/>
            </p:nvGrpSpPr>
            <p:grpSpPr>
              <a:xfrm>
                <a:off x="1297722" y="1088661"/>
                <a:ext cx="515431" cy="515432"/>
                <a:chOff x="-1" y="-1"/>
                <a:chExt cx="515430" cy="515430"/>
              </a:xfrm>
            </p:grpSpPr>
            <p:sp>
              <p:nvSpPr>
                <p:cNvPr id="409" name="Circle"/>
                <p:cNvSpPr/>
                <p:nvPr/>
              </p:nvSpPr>
              <p:spPr>
                <a:xfrm>
                  <a:off x="-2" y="-2"/>
                  <a:ext cx="515432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10" name="Text"/>
                <p:cNvSpPr txBox="1"/>
                <p:nvPr/>
              </p:nvSpPr>
              <p:spPr>
                <a:xfrm>
                  <a:off x="176801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14" name="Circle"/>
              <p:cNvGrpSpPr/>
              <p:nvPr/>
            </p:nvGrpSpPr>
            <p:grpSpPr>
              <a:xfrm>
                <a:off x="2502146" y="1088661"/>
                <a:ext cx="515432" cy="515432"/>
                <a:chOff x="-1" y="-1"/>
                <a:chExt cx="515430" cy="515430"/>
              </a:xfrm>
            </p:grpSpPr>
            <p:sp>
              <p:nvSpPr>
                <p:cNvPr id="412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13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17" name="Circle"/>
              <p:cNvGrpSpPr/>
              <p:nvPr/>
            </p:nvGrpSpPr>
            <p:grpSpPr>
              <a:xfrm>
                <a:off x="3523715" y="612128"/>
                <a:ext cx="515431" cy="515431"/>
                <a:chOff x="-1" y="-1"/>
                <a:chExt cx="515430" cy="515430"/>
              </a:xfrm>
            </p:grpSpPr>
            <p:sp>
              <p:nvSpPr>
                <p:cNvPr id="415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16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20" name="Circle"/>
              <p:cNvGrpSpPr/>
              <p:nvPr/>
            </p:nvGrpSpPr>
            <p:grpSpPr>
              <a:xfrm>
                <a:off x="3523715" y="3149605"/>
                <a:ext cx="515431" cy="515431"/>
                <a:chOff x="-1" y="-1"/>
                <a:chExt cx="515430" cy="515430"/>
              </a:xfrm>
            </p:grpSpPr>
            <p:sp>
              <p:nvSpPr>
                <p:cNvPr id="418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19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23" name="Rectangle"/>
              <p:cNvGrpSpPr/>
              <p:nvPr/>
            </p:nvGrpSpPr>
            <p:grpSpPr>
              <a:xfrm>
                <a:off x="-1" y="2429474"/>
                <a:ext cx="515429" cy="665052"/>
                <a:chOff x="0" y="0"/>
                <a:chExt cx="515427" cy="665051"/>
              </a:xfrm>
            </p:grpSpPr>
            <p:sp>
              <p:nvSpPr>
                <p:cNvPr id="421" name="Rectangle"/>
                <p:cNvSpPr/>
                <p:nvPr/>
              </p:nvSpPr>
              <p:spPr>
                <a:xfrm>
                  <a:off x="-1" y="0"/>
                  <a:ext cx="515429" cy="665052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22" name="Text"/>
                <p:cNvSpPr txBox="1"/>
                <p:nvPr/>
              </p:nvSpPr>
              <p:spPr>
                <a:xfrm>
                  <a:off x="191990" y="238031"/>
                  <a:ext cx="131446" cy="18899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26" name="Rectangle"/>
              <p:cNvGrpSpPr/>
              <p:nvPr/>
            </p:nvGrpSpPr>
            <p:grpSpPr>
              <a:xfrm>
                <a:off x="-1" y="1013850"/>
                <a:ext cx="515429" cy="665052"/>
                <a:chOff x="0" y="0"/>
                <a:chExt cx="515427" cy="665051"/>
              </a:xfrm>
            </p:grpSpPr>
            <p:sp>
              <p:nvSpPr>
                <p:cNvPr id="424" name="Rectangle"/>
                <p:cNvSpPr/>
                <p:nvPr/>
              </p:nvSpPr>
              <p:spPr>
                <a:xfrm>
                  <a:off x="-1" y="0"/>
                  <a:ext cx="515429" cy="665052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25" name="Text"/>
                <p:cNvSpPr txBox="1"/>
                <p:nvPr/>
              </p:nvSpPr>
              <p:spPr>
                <a:xfrm>
                  <a:off x="188485" y="266511"/>
                  <a:ext cx="138456" cy="13203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29" name="Circle"/>
              <p:cNvGrpSpPr/>
              <p:nvPr/>
            </p:nvGrpSpPr>
            <p:grpSpPr>
              <a:xfrm>
                <a:off x="1248257" y="3663141"/>
                <a:ext cx="584153" cy="584153"/>
                <a:chOff x="-1" y="0"/>
                <a:chExt cx="584151" cy="584151"/>
              </a:xfrm>
            </p:grpSpPr>
            <p:sp>
              <p:nvSpPr>
                <p:cNvPr id="427" name="Circle"/>
                <p:cNvSpPr/>
                <p:nvPr/>
              </p:nvSpPr>
              <p:spPr>
                <a:xfrm>
                  <a:off x="-2" y="-1"/>
                  <a:ext cx="584153" cy="584153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28" name="Text"/>
                <p:cNvSpPr txBox="1"/>
                <p:nvPr/>
              </p:nvSpPr>
              <p:spPr>
                <a:xfrm>
                  <a:off x="95605" y="183250"/>
                  <a:ext cx="392939" cy="21765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m:rPr>
                            <m:nor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sqr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32" name="Circle"/>
              <p:cNvGrpSpPr/>
              <p:nvPr/>
            </p:nvGrpSpPr>
            <p:grpSpPr>
              <a:xfrm>
                <a:off x="1264535" y="41622"/>
                <a:ext cx="581805" cy="581805"/>
                <a:chOff x="-1" y="-1"/>
                <a:chExt cx="581804" cy="581803"/>
              </a:xfrm>
            </p:grpSpPr>
            <p:sp>
              <p:nvSpPr>
                <p:cNvPr id="430" name="Circle"/>
                <p:cNvSpPr/>
                <p:nvPr/>
              </p:nvSpPr>
              <p:spPr>
                <a:xfrm>
                  <a:off x="-2" y="-2"/>
                  <a:ext cx="581806" cy="581805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31" name="Text"/>
                <p:cNvSpPr txBox="1"/>
                <p:nvPr/>
              </p:nvSpPr>
              <p:spPr>
                <a:xfrm>
                  <a:off x="130029" y="189688"/>
                  <a:ext cx="321743" cy="20242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35" name="4"/>
              <p:cNvGrpSpPr/>
              <p:nvPr/>
            </p:nvGrpSpPr>
            <p:grpSpPr>
              <a:xfrm>
                <a:off x="2502149" y="-1"/>
                <a:ext cx="515429" cy="665052"/>
                <a:chOff x="0" y="-1"/>
                <a:chExt cx="515427" cy="665051"/>
              </a:xfrm>
            </p:grpSpPr>
            <p:sp>
              <p:nvSpPr>
                <p:cNvPr id="433" name="Rectangle"/>
                <p:cNvSpPr/>
                <p:nvPr/>
              </p:nvSpPr>
              <p:spPr>
                <a:xfrm>
                  <a:off x="-1" y="-2"/>
                  <a:ext cx="515429" cy="665053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34" name="4"/>
                <p:cNvSpPr txBox="1"/>
                <p:nvPr/>
              </p:nvSpPr>
              <p:spPr>
                <a:xfrm>
                  <a:off x="31749" y="189973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4</a:t>
                  </a:r>
                </a:p>
              </p:txBody>
            </p:sp>
          </p:grpSp>
          <p:grpSp>
            <p:nvGrpSpPr>
              <p:cNvPr id="438" name="3"/>
              <p:cNvGrpSpPr/>
              <p:nvPr/>
            </p:nvGrpSpPr>
            <p:grpSpPr>
              <a:xfrm>
                <a:off x="1297723" y="2429474"/>
                <a:ext cx="515429" cy="665052"/>
                <a:chOff x="0" y="0"/>
                <a:chExt cx="515427" cy="665051"/>
              </a:xfrm>
            </p:grpSpPr>
            <p:sp>
              <p:nvSpPr>
                <p:cNvPr id="436" name="Rectangle"/>
                <p:cNvSpPr/>
                <p:nvPr/>
              </p:nvSpPr>
              <p:spPr>
                <a:xfrm>
                  <a:off x="-1" y="0"/>
                  <a:ext cx="515429" cy="665052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37" name="3"/>
                <p:cNvSpPr txBox="1"/>
                <p:nvPr/>
              </p:nvSpPr>
              <p:spPr>
                <a:xfrm>
                  <a:off x="31749" y="189974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3</a:t>
                  </a:r>
                </a:p>
              </p:txBody>
            </p:sp>
          </p:grpSp>
          <p:grpSp>
            <p:nvGrpSpPr>
              <p:cNvPr id="441" name="6"/>
              <p:cNvGrpSpPr/>
              <p:nvPr/>
            </p:nvGrpSpPr>
            <p:grpSpPr>
              <a:xfrm>
                <a:off x="2487045" y="3622692"/>
                <a:ext cx="515429" cy="665052"/>
                <a:chOff x="0" y="0"/>
                <a:chExt cx="515427" cy="665051"/>
              </a:xfrm>
            </p:grpSpPr>
            <p:sp>
              <p:nvSpPr>
                <p:cNvPr id="439" name="Rectangle"/>
                <p:cNvSpPr/>
                <p:nvPr/>
              </p:nvSpPr>
              <p:spPr>
                <a:xfrm>
                  <a:off x="-1" y="0"/>
                  <a:ext cx="515429" cy="665052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40" name="6"/>
                <p:cNvSpPr txBox="1"/>
                <p:nvPr/>
              </p:nvSpPr>
              <p:spPr>
                <a:xfrm>
                  <a:off x="31749" y="189974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6</a:t>
                  </a:r>
                </a:p>
              </p:txBody>
            </p:sp>
          </p:grpSp>
          <p:sp>
            <p:nvSpPr>
              <p:cNvPr id="442" name="Connection Line"/>
              <p:cNvSpPr/>
              <p:nvPr/>
            </p:nvSpPr>
            <p:spPr>
              <a:xfrm>
                <a:off x="4663128" y="2106861"/>
                <a:ext cx="1278179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3" name="Connection Line"/>
              <p:cNvSpPr/>
              <p:nvPr/>
            </p:nvSpPr>
            <p:spPr>
              <a:xfrm flipV="1">
                <a:off x="3781430" y="2106862"/>
                <a:ext cx="881700" cy="130045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4" name="Connection Line"/>
              <p:cNvSpPr/>
              <p:nvPr/>
            </p:nvSpPr>
            <p:spPr>
              <a:xfrm>
                <a:off x="3781430" y="869842"/>
                <a:ext cx="881700" cy="123702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5" name="Connection Line"/>
              <p:cNvSpPr/>
              <p:nvPr/>
            </p:nvSpPr>
            <p:spPr>
              <a:xfrm flipV="1">
                <a:off x="2759861" y="869843"/>
                <a:ext cx="1021570" cy="47653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6" name="Connection Line"/>
              <p:cNvSpPr/>
              <p:nvPr/>
            </p:nvSpPr>
            <p:spPr>
              <a:xfrm>
                <a:off x="2759862" y="332523"/>
                <a:ext cx="1021569" cy="53732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7" name="Connection Line"/>
              <p:cNvSpPr/>
              <p:nvPr/>
            </p:nvSpPr>
            <p:spPr>
              <a:xfrm>
                <a:off x="2759861" y="2761998"/>
                <a:ext cx="1021570" cy="64532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8" name="Connection Line"/>
              <p:cNvSpPr/>
              <p:nvPr/>
            </p:nvSpPr>
            <p:spPr>
              <a:xfrm flipV="1">
                <a:off x="2744758" y="3407320"/>
                <a:ext cx="1036673" cy="54790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9" name="Connection Line"/>
              <p:cNvSpPr/>
              <p:nvPr/>
            </p:nvSpPr>
            <p:spPr>
              <a:xfrm flipV="1">
                <a:off x="1540332" y="2761999"/>
                <a:ext cx="1219532" cy="119322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0" name="Connection Line"/>
              <p:cNvSpPr/>
              <p:nvPr/>
            </p:nvSpPr>
            <p:spPr>
              <a:xfrm>
                <a:off x="1555437" y="2761998"/>
                <a:ext cx="1204427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1" name="Connection Line"/>
              <p:cNvSpPr/>
              <p:nvPr/>
            </p:nvSpPr>
            <p:spPr>
              <a:xfrm>
                <a:off x="1555436" y="1346375"/>
                <a:ext cx="1204428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2" name="Connection Line"/>
              <p:cNvSpPr/>
              <p:nvPr/>
            </p:nvSpPr>
            <p:spPr>
              <a:xfrm>
                <a:off x="1555436" y="332522"/>
                <a:ext cx="1204428" cy="10138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3" name="Connection Line"/>
              <p:cNvSpPr/>
              <p:nvPr/>
            </p:nvSpPr>
            <p:spPr>
              <a:xfrm>
                <a:off x="257712" y="2761998"/>
                <a:ext cx="1282622" cy="119322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4" name="Connection Line"/>
              <p:cNvSpPr/>
              <p:nvPr/>
            </p:nvSpPr>
            <p:spPr>
              <a:xfrm flipV="1">
                <a:off x="257712" y="1346376"/>
                <a:ext cx="1297726" cy="14156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5" name="Connection Line"/>
              <p:cNvSpPr/>
              <p:nvPr/>
            </p:nvSpPr>
            <p:spPr>
              <a:xfrm flipV="1">
                <a:off x="257712" y="332524"/>
                <a:ext cx="1297726" cy="10138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6" name="Connection Line"/>
              <p:cNvSpPr/>
              <p:nvPr/>
            </p:nvSpPr>
            <p:spPr>
              <a:xfrm>
                <a:off x="257712" y="1346375"/>
                <a:ext cx="1297726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459" name="Oval"/>
              <p:cNvGrpSpPr/>
              <p:nvPr/>
            </p:nvGrpSpPr>
            <p:grpSpPr>
              <a:xfrm>
                <a:off x="5494507" y="1677340"/>
                <a:ext cx="893599" cy="859047"/>
                <a:chOff x="-1" y="-1"/>
                <a:chExt cx="893597" cy="859046"/>
              </a:xfrm>
            </p:grpSpPr>
            <p:sp>
              <p:nvSpPr>
                <p:cNvPr id="457" name="Oval"/>
                <p:cNvSpPr/>
                <p:nvPr/>
              </p:nvSpPr>
              <p:spPr>
                <a:xfrm>
                  <a:off x="-2" y="-2"/>
                  <a:ext cx="893599" cy="859047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 algn="l"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58" name="Text"/>
                <p:cNvSpPr txBox="1"/>
                <p:nvPr/>
              </p:nvSpPr>
              <p:spPr>
                <a:xfrm>
                  <a:off x="162614" y="322746"/>
                  <a:ext cx="596134" cy="21355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sz="1900"/>
                </a:p>
              </p:txBody>
            </p:sp>
          </p:grpSp>
        </p:grpSp>
        <p:grpSp>
          <p:nvGrpSpPr>
            <p:cNvPr id="463" name="Caption"/>
            <p:cNvGrpSpPr/>
            <p:nvPr/>
          </p:nvGrpSpPr>
          <p:grpSpPr>
            <a:xfrm>
              <a:off x="-1" y="4421086"/>
              <a:ext cx="6451603" cy="1077296"/>
              <a:chOff x="0" y="-1"/>
              <a:chExt cx="6451601" cy="1077294"/>
            </a:xfrm>
          </p:grpSpPr>
          <p:sp>
            <p:nvSpPr>
              <p:cNvPr id="461" name="Rectangle"/>
              <p:cNvSpPr/>
              <p:nvPr/>
            </p:nvSpPr>
            <p:spPr>
              <a:xfrm>
                <a:off x="0" y="-1"/>
                <a:ext cx="6451601" cy="1077295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</a:defRPr>
                </a:pPr>
              </a:p>
            </p:txBody>
          </p:sp>
          <p:sp>
            <p:nvSpPr>
              <p:cNvPr id="462" name="A graph representing the computation of f(x,y), with the following nodes and parents.  (Where multiple nodes have the same label, I append a number in brackets to distinguish them)…"/>
              <p:cNvSpPr txBox="1"/>
              <p:nvPr/>
            </p:nvSpPr>
            <p:spPr>
              <a:xfrm>
                <a:off x="-1" y="-2"/>
                <a:ext cx="6451603" cy="1077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A graph representing the computation of f(x,y), with the following nodes and parents.  (Where multiple nodes have the same label, I append a number in brackets to distinguish them)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"f(x,y)" with parent "times"(1)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"times"(1) with parents "plus"(1) and "plus"(2)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"plus"(1) with parents "box containing 4" and "plus"(3)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"plus"(3) with parents "sin" and "times"(2)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"times"(2) with parents "box containing x" and "box containg y"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"sin" with parent "box containing x"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"plus"(2) with parents "times"(3) and "box containing 6"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"times"(3) with parents "box containing 3" and "sqr"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"sqr" with parent "box containing y"</a:t>
                </a:r>
              </a:p>
            </p:txBody>
          </p:sp>
        </p:grpSp>
      </p:grpSp>
      <p:sp>
        <p:nvSpPr>
          <p:cNvPr id="465" name="Equation"/>
          <p:cNvSpPr txBox="1"/>
          <p:nvPr/>
        </p:nvSpPr>
        <p:spPr>
          <a:xfrm>
            <a:off x="92172" y="6942794"/>
            <a:ext cx="250996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466" name="Equation"/>
          <p:cNvSpPr txBox="1"/>
          <p:nvPr/>
        </p:nvSpPr>
        <p:spPr>
          <a:xfrm>
            <a:off x="80630" y="9399058"/>
            <a:ext cx="274079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467" name="Equation"/>
          <p:cNvSpPr txBox="1"/>
          <p:nvPr/>
        </p:nvSpPr>
        <p:spPr>
          <a:xfrm>
            <a:off x="1448944" y="7298049"/>
            <a:ext cx="261671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468" name="Equation"/>
          <p:cNvSpPr txBox="1"/>
          <p:nvPr/>
        </p:nvSpPr>
        <p:spPr>
          <a:xfrm>
            <a:off x="1442884" y="6161256"/>
            <a:ext cx="273791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469" name="Equation"/>
          <p:cNvSpPr txBox="1"/>
          <p:nvPr/>
        </p:nvSpPr>
        <p:spPr>
          <a:xfrm>
            <a:off x="3482718" y="7789302"/>
            <a:ext cx="263692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470" name="Equation"/>
          <p:cNvSpPr txBox="1"/>
          <p:nvPr/>
        </p:nvSpPr>
        <p:spPr>
          <a:xfrm>
            <a:off x="4324133" y="6672819"/>
            <a:ext cx="272348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471" name="Equation"/>
          <p:cNvSpPr txBox="1"/>
          <p:nvPr/>
        </p:nvSpPr>
        <p:spPr>
          <a:xfrm>
            <a:off x="2093907" y="10581375"/>
            <a:ext cx="266866" cy="28353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472" name="Equation"/>
          <p:cNvSpPr txBox="1"/>
          <p:nvPr/>
        </p:nvSpPr>
        <p:spPr>
          <a:xfrm>
            <a:off x="3481708" y="8615498"/>
            <a:ext cx="265712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473" name="Equation"/>
          <p:cNvSpPr txBox="1"/>
          <p:nvPr/>
        </p:nvSpPr>
        <p:spPr>
          <a:xfrm>
            <a:off x="4325432" y="10043445"/>
            <a:ext cx="269751" cy="28757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474" name="Equation"/>
          <p:cNvSpPr txBox="1"/>
          <p:nvPr/>
        </p:nvSpPr>
        <p:spPr>
          <a:xfrm>
            <a:off x="5054711" y="7789302"/>
            <a:ext cx="418928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97" grpId="1"/>
      <p:bldP build="whole" bldLvl="1" animBg="1" rev="0" advAuto="0" spid="401" grpId="3"/>
      <p:bldP build="whole" bldLvl="1" animBg="1" rev="0" advAuto="0" spid="400" grpId="2"/>
      <p:bldP build="whole" bldLvl="1" animBg="1" rev="0" advAuto="0" spid="399" grpId="5"/>
      <p:bldP build="whole" bldLvl="1" animBg="1" rev="0" advAuto="0" spid="402" grpId="4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Automatic Differentiation: Local Derivatives (2)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Automatic Differentiation:</a:t>
            </a:r>
            <a:br/>
            <a:r>
              <a:t>Local Derivatives (2)</a:t>
            </a:r>
          </a:p>
        </p:txBody>
      </p:sp>
      <p:sp>
        <p:nvSpPr>
          <p:cNvPr id="477" name="Equation"/>
          <p:cNvSpPr txBox="1"/>
          <p:nvPr/>
        </p:nvSpPr>
        <p:spPr>
          <a:xfrm>
            <a:off x="7519445" y="4398212"/>
            <a:ext cx="3620318" cy="823003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e>
                    </m:mr>
                  </m:m>
                </m:oMath>
              </m:oMathPara>
            </a14:m>
            <a:endParaRPr sz="5000"/>
          </a:p>
        </p:txBody>
      </p:sp>
      <p:sp>
        <p:nvSpPr>
          <p:cNvPr id="478" name="Double-click to edit"/>
          <p:cNvSpPr txBox="1"/>
          <p:nvPr>
            <p:ph type="body" sz="half" idx="1"/>
          </p:nvPr>
        </p:nvSpPr>
        <p:spPr>
          <a:xfrm>
            <a:off x="12464294" y="3858774"/>
            <a:ext cx="12236810" cy="9308912"/>
          </a:xfrm>
          <a:prstGeom prst="rect">
            <a:avLst/>
          </a:prstGeom>
        </p:spPr>
        <p:txBody>
          <a:bodyPr/>
          <a:lstStyle/>
          <a:p>
            <a:pPr marL="0" indent="0" defTabSz="722947">
              <a:spcBef>
                <a:spcPts val="500"/>
              </a:spcBef>
              <a:buSzTx/>
              <a:buNone/>
              <a:defRPr sz="47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bar>
                    <m:bar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e>
                  </m:bar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den>
                  </m:f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sub>
                  </m:sSub>
                </m:oMath>
              </m:oMathPara>
            </a14:m>
            <a:endParaRPr sz="3800"/>
          </a:p>
          <a:p>
            <a:pPr marL="0" indent="0" defTabSz="722947">
              <a:spcBef>
                <a:spcPts val="500"/>
              </a:spcBef>
              <a:buSzTx/>
              <a:buNone/>
              <a:defRPr sz="47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bar>
                    <m:bar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e>
                  </m:bar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den>
                  </m:f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den>
                  </m:f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e>
                  </m:bar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3800"/>
          </a:p>
          <a:p>
            <a:pPr marL="0" indent="0" defTabSz="722947">
              <a:spcBef>
                <a:spcPts val="500"/>
              </a:spcBef>
              <a:buSzTx/>
              <a:buNone/>
              <a:defRPr sz="47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bar>
                    <m:bar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e>
                  </m:bar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den>
                  </m:f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den>
                  </m:f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e>
                  </m:bar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3800"/>
          </a:p>
          <a:p>
            <a:pPr marL="0" indent="0" defTabSz="722947">
              <a:spcBef>
                <a:spcPts val="500"/>
              </a:spcBef>
              <a:buSzTx/>
              <a:buNone/>
              <a:defRPr sz="47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bar>
                    <m:bar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e>
                  </m:bar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den>
                  </m:f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den>
                  </m:f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e>
                  </m:bar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3800"/>
          </a:p>
          <a:p>
            <a:pPr marL="0" indent="0" defTabSz="722947">
              <a:spcBef>
                <a:spcPts val="500"/>
              </a:spcBef>
              <a:buSzTx/>
              <a:buNone/>
              <a:defRPr sz="47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bar>
                    <m:bar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e>
                  </m:bar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den>
                  </m:f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den>
                  </m:f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den>
                  </m:f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e>
                  </m:bar>
                  <m:sSub>
                    <m:e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bar>
                    <m:bar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e>
                  </m:bar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m:oMathPara>
            </a14:m>
            <a:endParaRPr sz="3800"/>
          </a:p>
          <a:p>
            <a:pPr marL="0" indent="0" defTabSz="722947">
              <a:spcBef>
                <a:spcPts val="500"/>
              </a:spcBef>
              <a:buSzTx/>
              <a:buNone/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bar>
                    <m:bar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e>
                  </m:ba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f>
                    <m:f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e>
                  </m:bar>
                  <m:sSub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bar>
                    <m:bar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e>
                  </m:ba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c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sSub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4340"/>
          </a:p>
        </p:txBody>
      </p:sp>
      <p:sp>
        <p:nvSpPr>
          <p:cNvPr id="479" name="Rectangle"/>
          <p:cNvSpPr/>
          <p:nvPr/>
        </p:nvSpPr>
        <p:spPr>
          <a:xfrm>
            <a:off x="15418381" y="9982333"/>
            <a:ext cx="2169870" cy="1617312"/>
          </a:xfrm>
          <a:prstGeom prst="rect">
            <a:avLst/>
          </a:prstGeom>
          <a:ln w="63500">
            <a:solidFill>
              <a:srgbClr val="FE9301"/>
            </a:solidFill>
            <a:miter lim="400000"/>
          </a:ln>
        </p:spPr>
        <p:txBody>
          <a:bodyPr lIns="71435" tIns="71435" rIns="71435" bIns="71435" anchor="ctr"/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80" name="Rectangle"/>
          <p:cNvSpPr/>
          <p:nvPr/>
        </p:nvSpPr>
        <p:spPr>
          <a:xfrm>
            <a:off x="18084801" y="9982333"/>
            <a:ext cx="2169871" cy="1617312"/>
          </a:xfrm>
          <a:prstGeom prst="rect">
            <a:avLst/>
          </a:prstGeom>
          <a:ln w="63500">
            <a:solidFill>
              <a:srgbClr val="FE9301"/>
            </a:solidFill>
            <a:miter lim="400000"/>
          </a:ln>
        </p:spPr>
        <p:txBody>
          <a:bodyPr lIns="71435" tIns="71435" rIns="71435" bIns="71435" anchor="ctr"/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81" name="One term for each immediate output"/>
          <p:cNvSpPr txBox="1"/>
          <p:nvPr/>
        </p:nvSpPr>
        <p:spPr>
          <a:xfrm>
            <a:off x="19207168" y="9317918"/>
            <a:ext cx="5125032" cy="503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/>
          <a:p>
            <a:pPr>
              <a:defRPr sz="2400"/>
            </a:pPr>
            <a:r>
              <a:t>One term for </a:t>
            </a:r>
            <a:r>
              <a:rPr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each</a:t>
            </a:r>
            <a:r>
              <a:t> immediate output</a:t>
            </a:r>
          </a:p>
        </p:txBody>
      </p:sp>
      <p:grpSp>
        <p:nvGrpSpPr>
          <p:cNvPr id="543" name="Group"/>
          <p:cNvGrpSpPr/>
          <p:nvPr/>
        </p:nvGrpSpPr>
        <p:grpSpPr>
          <a:xfrm>
            <a:off x="388764" y="6326954"/>
            <a:ext cx="6451603" cy="5498384"/>
            <a:chOff x="0" y="-1"/>
            <a:chExt cx="6451601" cy="5498383"/>
          </a:xfrm>
        </p:grpSpPr>
        <p:grpSp>
          <p:nvGrpSpPr>
            <p:cNvPr id="539" name="Group"/>
            <p:cNvGrpSpPr/>
            <p:nvPr/>
          </p:nvGrpSpPr>
          <p:grpSpPr>
            <a:xfrm>
              <a:off x="31747" y="-2"/>
              <a:ext cx="6388107" cy="4287745"/>
              <a:chOff x="0" y="0"/>
              <a:chExt cx="6388106" cy="4287744"/>
            </a:xfrm>
          </p:grpSpPr>
          <p:grpSp>
            <p:nvGrpSpPr>
              <p:cNvPr id="484" name="Circle"/>
              <p:cNvGrpSpPr/>
              <p:nvPr/>
            </p:nvGrpSpPr>
            <p:grpSpPr>
              <a:xfrm>
                <a:off x="4405413" y="1849148"/>
                <a:ext cx="515431" cy="515431"/>
                <a:chOff x="-1" y="-1"/>
                <a:chExt cx="515430" cy="515430"/>
              </a:xfrm>
            </p:grpSpPr>
            <p:sp>
              <p:nvSpPr>
                <p:cNvPr id="482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83" name="Text"/>
                <p:cNvSpPr txBox="1"/>
                <p:nvPr/>
              </p:nvSpPr>
              <p:spPr>
                <a:xfrm rot="5400000">
                  <a:off x="176802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87" name="Circle"/>
              <p:cNvGrpSpPr/>
              <p:nvPr/>
            </p:nvGrpSpPr>
            <p:grpSpPr>
              <a:xfrm>
                <a:off x="2502146" y="2504285"/>
                <a:ext cx="515432" cy="515431"/>
                <a:chOff x="-1" y="-1"/>
                <a:chExt cx="515430" cy="515430"/>
              </a:xfrm>
            </p:grpSpPr>
            <p:sp>
              <p:nvSpPr>
                <p:cNvPr id="485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86" name="Text"/>
                <p:cNvSpPr txBox="1"/>
                <p:nvPr/>
              </p:nvSpPr>
              <p:spPr>
                <a:xfrm rot="5400000">
                  <a:off x="176802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90" name="Circle"/>
              <p:cNvGrpSpPr/>
              <p:nvPr/>
            </p:nvGrpSpPr>
            <p:grpSpPr>
              <a:xfrm>
                <a:off x="1297722" y="1088661"/>
                <a:ext cx="515431" cy="515432"/>
                <a:chOff x="-1" y="-1"/>
                <a:chExt cx="515430" cy="515430"/>
              </a:xfrm>
            </p:grpSpPr>
            <p:sp>
              <p:nvSpPr>
                <p:cNvPr id="488" name="Circle"/>
                <p:cNvSpPr/>
                <p:nvPr/>
              </p:nvSpPr>
              <p:spPr>
                <a:xfrm>
                  <a:off x="-2" y="-2"/>
                  <a:ext cx="515432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89" name="Text"/>
                <p:cNvSpPr txBox="1"/>
                <p:nvPr/>
              </p:nvSpPr>
              <p:spPr>
                <a:xfrm>
                  <a:off x="176801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93" name="Circle"/>
              <p:cNvGrpSpPr/>
              <p:nvPr/>
            </p:nvGrpSpPr>
            <p:grpSpPr>
              <a:xfrm>
                <a:off x="2502146" y="1088661"/>
                <a:ext cx="515432" cy="515432"/>
                <a:chOff x="-1" y="-1"/>
                <a:chExt cx="515430" cy="515430"/>
              </a:xfrm>
            </p:grpSpPr>
            <p:sp>
              <p:nvSpPr>
                <p:cNvPr id="491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92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96" name="Circle"/>
              <p:cNvGrpSpPr/>
              <p:nvPr/>
            </p:nvGrpSpPr>
            <p:grpSpPr>
              <a:xfrm>
                <a:off x="3523715" y="612128"/>
                <a:ext cx="515431" cy="515431"/>
                <a:chOff x="-1" y="-1"/>
                <a:chExt cx="515430" cy="515430"/>
              </a:xfrm>
            </p:grpSpPr>
            <p:sp>
              <p:nvSpPr>
                <p:cNvPr id="494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95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499" name="Circle"/>
              <p:cNvGrpSpPr/>
              <p:nvPr/>
            </p:nvGrpSpPr>
            <p:grpSpPr>
              <a:xfrm>
                <a:off x="3523715" y="3149605"/>
                <a:ext cx="515431" cy="515431"/>
                <a:chOff x="-1" y="-1"/>
                <a:chExt cx="515430" cy="515430"/>
              </a:xfrm>
            </p:grpSpPr>
            <p:sp>
              <p:nvSpPr>
                <p:cNvPr id="497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98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02" name="Rectangle"/>
              <p:cNvGrpSpPr/>
              <p:nvPr/>
            </p:nvGrpSpPr>
            <p:grpSpPr>
              <a:xfrm>
                <a:off x="-1" y="2429474"/>
                <a:ext cx="515429" cy="665052"/>
                <a:chOff x="0" y="0"/>
                <a:chExt cx="515427" cy="665051"/>
              </a:xfrm>
            </p:grpSpPr>
            <p:sp>
              <p:nvSpPr>
                <p:cNvPr id="500" name="Rectangle"/>
                <p:cNvSpPr/>
                <p:nvPr/>
              </p:nvSpPr>
              <p:spPr>
                <a:xfrm>
                  <a:off x="-1" y="0"/>
                  <a:ext cx="515429" cy="665052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01" name="Text"/>
                <p:cNvSpPr txBox="1"/>
                <p:nvPr/>
              </p:nvSpPr>
              <p:spPr>
                <a:xfrm>
                  <a:off x="191990" y="238031"/>
                  <a:ext cx="131446" cy="18899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05" name="Rectangle"/>
              <p:cNvGrpSpPr/>
              <p:nvPr/>
            </p:nvGrpSpPr>
            <p:grpSpPr>
              <a:xfrm>
                <a:off x="-1" y="1013850"/>
                <a:ext cx="515429" cy="665052"/>
                <a:chOff x="0" y="0"/>
                <a:chExt cx="515427" cy="665051"/>
              </a:xfrm>
            </p:grpSpPr>
            <p:sp>
              <p:nvSpPr>
                <p:cNvPr id="503" name="Rectangle"/>
                <p:cNvSpPr/>
                <p:nvPr/>
              </p:nvSpPr>
              <p:spPr>
                <a:xfrm>
                  <a:off x="-1" y="0"/>
                  <a:ext cx="515429" cy="665052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04" name="Text"/>
                <p:cNvSpPr txBox="1"/>
                <p:nvPr/>
              </p:nvSpPr>
              <p:spPr>
                <a:xfrm>
                  <a:off x="188485" y="266511"/>
                  <a:ext cx="138456" cy="13203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08" name="Circle"/>
              <p:cNvGrpSpPr/>
              <p:nvPr/>
            </p:nvGrpSpPr>
            <p:grpSpPr>
              <a:xfrm>
                <a:off x="1248257" y="3663141"/>
                <a:ext cx="584153" cy="584153"/>
                <a:chOff x="-1" y="0"/>
                <a:chExt cx="584151" cy="584151"/>
              </a:xfrm>
            </p:grpSpPr>
            <p:sp>
              <p:nvSpPr>
                <p:cNvPr id="506" name="Circle"/>
                <p:cNvSpPr/>
                <p:nvPr/>
              </p:nvSpPr>
              <p:spPr>
                <a:xfrm>
                  <a:off x="-2" y="-1"/>
                  <a:ext cx="584153" cy="584153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07" name="Text"/>
                <p:cNvSpPr txBox="1"/>
                <p:nvPr/>
              </p:nvSpPr>
              <p:spPr>
                <a:xfrm>
                  <a:off x="95605" y="183250"/>
                  <a:ext cx="392939" cy="21765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m:rPr>
                            <m:nor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sqr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11" name="Circle"/>
              <p:cNvGrpSpPr/>
              <p:nvPr/>
            </p:nvGrpSpPr>
            <p:grpSpPr>
              <a:xfrm>
                <a:off x="1264535" y="41622"/>
                <a:ext cx="581805" cy="581805"/>
                <a:chOff x="-1" y="-1"/>
                <a:chExt cx="581804" cy="581803"/>
              </a:xfrm>
            </p:grpSpPr>
            <p:sp>
              <p:nvSpPr>
                <p:cNvPr id="509" name="Circle"/>
                <p:cNvSpPr/>
                <p:nvPr/>
              </p:nvSpPr>
              <p:spPr>
                <a:xfrm>
                  <a:off x="-2" y="-2"/>
                  <a:ext cx="581806" cy="581805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10" name="Text"/>
                <p:cNvSpPr txBox="1"/>
                <p:nvPr/>
              </p:nvSpPr>
              <p:spPr>
                <a:xfrm>
                  <a:off x="130029" y="189688"/>
                  <a:ext cx="321743" cy="20242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14" name="4"/>
              <p:cNvGrpSpPr/>
              <p:nvPr/>
            </p:nvGrpSpPr>
            <p:grpSpPr>
              <a:xfrm>
                <a:off x="2502149" y="-1"/>
                <a:ext cx="515429" cy="665052"/>
                <a:chOff x="0" y="-1"/>
                <a:chExt cx="515427" cy="665051"/>
              </a:xfrm>
            </p:grpSpPr>
            <p:sp>
              <p:nvSpPr>
                <p:cNvPr id="512" name="Rectangle"/>
                <p:cNvSpPr/>
                <p:nvPr/>
              </p:nvSpPr>
              <p:spPr>
                <a:xfrm>
                  <a:off x="-1" y="-2"/>
                  <a:ext cx="515429" cy="665053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13" name="4"/>
                <p:cNvSpPr txBox="1"/>
                <p:nvPr/>
              </p:nvSpPr>
              <p:spPr>
                <a:xfrm>
                  <a:off x="31749" y="189973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4</a:t>
                  </a:r>
                </a:p>
              </p:txBody>
            </p:sp>
          </p:grpSp>
          <p:grpSp>
            <p:nvGrpSpPr>
              <p:cNvPr id="517" name="3"/>
              <p:cNvGrpSpPr/>
              <p:nvPr/>
            </p:nvGrpSpPr>
            <p:grpSpPr>
              <a:xfrm>
                <a:off x="1297723" y="2429474"/>
                <a:ext cx="515429" cy="665052"/>
                <a:chOff x="0" y="0"/>
                <a:chExt cx="515427" cy="665051"/>
              </a:xfrm>
            </p:grpSpPr>
            <p:sp>
              <p:nvSpPr>
                <p:cNvPr id="515" name="Rectangle"/>
                <p:cNvSpPr/>
                <p:nvPr/>
              </p:nvSpPr>
              <p:spPr>
                <a:xfrm>
                  <a:off x="-1" y="0"/>
                  <a:ext cx="515429" cy="665052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16" name="3"/>
                <p:cNvSpPr txBox="1"/>
                <p:nvPr/>
              </p:nvSpPr>
              <p:spPr>
                <a:xfrm>
                  <a:off x="31749" y="189974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3</a:t>
                  </a:r>
                </a:p>
              </p:txBody>
            </p:sp>
          </p:grpSp>
          <p:grpSp>
            <p:nvGrpSpPr>
              <p:cNvPr id="520" name="6"/>
              <p:cNvGrpSpPr/>
              <p:nvPr/>
            </p:nvGrpSpPr>
            <p:grpSpPr>
              <a:xfrm>
                <a:off x="2487045" y="3622692"/>
                <a:ext cx="515429" cy="665052"/>
                <a:chOff x="0" y="0"/>
                <a:chExt cx="515427" cy="665051"/>
              </a:xfrm>
            </p:grpSpPr>
            <p:sp>
              <p:nvSpPr>
                <p:cNvPr id="518" name="Rectangle"/>
                <p:cNvSpPr/>
                <p:nvPr/>
              </p:nvSpPr>
              <p:spPr>
                <a:xfrm>
                  <a:off x="-1" y="0"/>
                  <a:ext cx="515429" cy="665052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19" name="6"/>
                <p:cNvSpPr txBox="1"/>
                <p:nvPr/>
              </p:nvSpPr>
              <p:spPr>
                <a:xfrm>
                  <a:off x="31749" y="189974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6</a:t>
                  </a:r>
                </a:p>
              </p:txBody>
            </p:sp>
          </p:grpSp>
          <p:sp>
            <p:nvSpPr>
              <p:cNvPr id="521" name="Connection Line"/>
              <p:cNvSpPr/>
              <p:nvPr/>
            </p:nvSpPr>
            <p:spPr>
              <a:xfrm>
                <a:off x="4663128" y="2106861"/>
                <a:ext cx="1278179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22" name="Connection Line"/>
              <p:cNvSpPr/>
              <p:nvPr/>
            </p:nvSpPr>
            <p:spPr>
              <a:xfrm flipV="1">
                <a:off x="3781430" y="2106862"/>
                <a:ext cx="881700" cy="130045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23" name="Connection Line"/>
              <p:cNvSpPr/>
              <p:nvPr/>
            </p:nvSpPr>
            <p:spPr>
              <a:xfrm>
                <a:off x="3781430" y="869842"/>
                <a:ext cx="881700" cy="123702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24" name="Connection Line"/>
              <p:cNvSpPr/>
              <p:nvPr/>
            </p:nvSpPr>
            <p:spPr>
              <a:xfrm flipV="1">
                <a:off x="2759861" y="869843"/>
                <a:ext cx="1021570" cy="47653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25" name="Connection Line"/>
              <p:cNvSpPr/>
              <p:nvPr/>
            </p:nvSpPr>
            <p:spPr>
              <a:xfrm>
                <a:off x="2759862" y="332523"/>
                <a:ext cx="1021569" cy="53732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26" name="Connection Line"/>
              <p:cNvSpPr/>
              <p:nvPr/>
            </p:nvSpPr>
            <p:spPr>
              <a:xfrm>
                <a:off x="2759861" y="2761998"/>
                <a:ext cx="1021570" cy="64532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27" name="Connection Line"/>
              <p:cNvSpPr/>
              <p:nvPr/>
            </p:nvSpPr>
            <p:spPr>
              <a:xfrm flipV="1">
                <a:off x="2744758" y="3407320"/>
                <a:ext cx="1036673" cy="54790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28" name="Connection Line"/>
              <p:cNvSpPr/>
              <p:nvPr/>
            </p:nvSpPr>
            <p:spPr>
              <a:xfrm flipV="1">
                <a:off x="1540332" y="2761999"/>
                <a:ext cx="1219532" cy="119322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29" name="Connection Line"/>
              <p:cNvSpPr/>
              <p:nvPr/>
            </p:nvSpPr>
            <p:spPr>
              <a:xfrm>
                <a:off x="1555437" y="2761998"/>
                <a:ext cx="1204427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30" name="Connection Line"/>
              <p:cNvSpPr/>
              <p:nvPr/>
            </p:nvSpPr>
            <p:spPr>
              <a:xfrm>
                <a:off x="1555436" y="1346375"/>
                <a:ext cx="1204428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31" name="Connection Line"/>
              <p:cNvSpPr/>
              <p:nvPr/>
            </p:nvSpPr>
            <p:spPr>
              <a:xfrm>
                <a:off x="1555436" y="332522"/>
                <a:ext cx="1204428" cy="10138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32" name="Connection Line"/>
              <p:cNvSpPr/>
              <p:nvPr/>
            </p:nvSpPr>
            <p:spPr>
              <a:xfrm>
                <a:off x="257712" y="2761998"/>
                <a:ext cx="1282622" cy="119322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33" name="Connection Line"/>
              <p:cNvSpPr/>
              <p:nvPr/>
            </p:nvSpPr>
            <p:spPr>
              <a:xfrm flipV="1">
                <a:off x="257712" y="1346376"/>
                <a:ext cx="1297726" cy="14156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34" name="Connection Line"/>
              <p:cNvSpPr/>
              <p:nvPr/>
            </p:nvSpPr>
            <p:spPr>
              <a:xfrm flipV="1">
                <a:off x="257712" y="332524"/>
                <a:ext cx="1297726" cy="10138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35" name="Connection Line"/>
              <p:cNvSpPr/>
              <p:nvPr/>
            </p:nvSpPr>
            <p:spPr>
              <a:xfrm>
                <a:off x="257712" y="1346375"/>
                <a:ext cx="1297726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538" name="Oval"/>
              <p:cNvGrpSpPr/>
              <p:nvPr/>
            </p:nvGrpSpPr>
            <p:grpSpPr>
              <a:xfrm>
                <a:off x="5494507" y="1677340"/>
                <a:ext cx="893599" cy="859047"/>
                <a:chOff x="-1" y="-1"/>
                <a:chExt cx="893597" cy="859046"/>
              </a:xfrm>
            </p:grpSpPr>
            <p:sp>
              <p:nvSpPr>
                <p:cNvPr id="536" name="Oval"/>
                <p:cNvSpPr/>
                <p:nvPr/>
              </p:nvSpPr>
              <p:spPr>
                <a:xfrm>
                  <a:off x="-2" y="-2"/>
                  <a:ext cx="893599" cy="859047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 algn="l"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37" name="Text"/>
                <p:cNvSpPr txBox="1"/>
                <p:nvPr/>
              </p:nvSpPr>
              <p:spPr>
                <a:xfrm>
                  <a:off x="162614" y="322746"/>
                  <a:ext cx="596134" cy="21355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sz="1900"/>
                </a:p>
              </p:txBody>
            </p:sp>
          </p:grpSp>
        </p:grpSp>
        <p:grpSp>
          <p:nvGrpSpPr>
            <p:cNvPr id="542" name="Caption"/>
            <p:cNvGrpSpPr/>
            <p:nvPr/>
          </p:nvGrpSpPr>
          <p:grpSpPr>
            <a:xfrm>
              <a:off x="-1" y="4421086"/>
              <a:ext cx="6451603" cy="1077296"/>
              <a:chOff x="0" y="-1"/>
              <a:chExt cx="6451601" cy="1077294"/>
            </a:xfrm>
          </p:grpSpPr>
          <p:sp>
            <p:nvSpPr>
              <p:cNvPr id="540" name="Rectangle"/>
              <p:cNvSpPr/>
              <p:nvPr/>
            </p:nvSpPr>
            <p:spPr>
              <a:xfrm>
                <a:off x="0" y="-1"/>
                <a:ext cx="6451601" cy="1077295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</a:defRPr>
                </a:pPr>
              </a:p>
            </p:txBody>
          </p:sp>
          <p:sp>
            <p:nvSpPr>
              <p:cNvPr id="541" name="A graph representing the computation of f(x,y), with the following nodes and parents.  (Where multiple nodes have the same label, I append a number in brackets to distinguish them)…"/>
              <p:cNvSpPr txBox="1"/>
              <p:nvPr/>
            </p:nvSpPr>
            <p:spPr>
              <a:xfrm>
                <a:off x="-1" y="-2"/>
                <a:ext cx="6451603" cy="1077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A graph representing the computation of f(x,y), with the following nodes and parents.  (Where multiple nodes have the same label, I append a number in brackets to distinguish them)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"f(x,y)" with parent "times"(1)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"times"(1) with parents "plus"(1) and "plus"(2)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"plus"(1) with parents "box containing 4" and "plus"(3)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"plus"(3) with parents "sin" and "times"(2)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"times"(2) with parents "box containing x" and "box containg y"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"sin" with parent "box containing x"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"plus"(2) with parents "times"(3) and "box containing 6"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"times"(3) with parents "box containing 3" and "sqr"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"sqr" with parent "box containing y"</a:t>
                </a:r>
              </a:p>
            </p:txBody>
          </p:sp>
        </p:grpSp>
      </p:grpSp>
      <p:sp>
        <p:nvSpPr>
          <p:cNvPr id="544" name="Equation"/>
          <p:cNvSpPr txBox="1"/>
          <p:nvPr/>
        </p:nvSpPr>
        <p:spPr>
          <a:xfrm>
            <a:off x="92172" y="6942794"/>
            <a:ext cx="250996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545" name="Equation"/>
          <p:cNvSpPr txBox="1"/>
          <p:nvPr/>
        </p:nvSpPr>
        <p:spPr>
          <a:xfrm>
            <a:off x="80630" y="9399058"/>
            <a:ext cx="274079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546" name="Equation"/>
          <p:cNvSpPr txBox="1"/>
          <p:nvPr/>
        </p:nvSpPr>
        <p:spPr>
          <a:xfrm>
            <a:off x="1448944" y="7298049"/>
            <a:ext cx="261671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547" name="Equation"/>
          <p:cNvSpPr txBox="1"/>
          <p:nvPr/>
        </p:nvSpPr>
        <p:spPr>
          <a:xfrm>
            <a:off x="1442884" y="6161256"/>
            <a:ext cx="273791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548" name="Equation"/>
          <p:cNvSpPr txBox="1"/>
          <p:nvPr/>
        </p:nvSpPr>
        <p:spPr>
          <a:xfrm>
            <a:off x="3482718" y="7789302"/>
            <a:ext cx="263692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549" name="Equation"/>
          <p:cNvSpPr txBox="1"/>
          <p:nvPr/>
        </p:nvSpPr>
        <p:spPr>
          <a:xfrm>
            <a:off x="4324133" y="6672819"/>
            <a:ext cx="272348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550" name="Equation"/>
          <p:cNvSpPr txBox="1"/>
          <p:nvPr/>
        </p:nvSpPr>
        <p:spPr>
          <a:xfrm>
            <a:off x="2093907" y="10581375"/>
            <a:ext cx="266866" cy="28353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551" name="Equation"/>
          <p:cNvSpPr txBox="1"/>
          <p:nvPr/>
        </p:nvSpPr>
        <p:spPr>
          <a:xfrm>
            <a:off x="3481708" y="8615498"/>
            <a:ext cx="265712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552" name="Equation"/>
          <p:cNvSpPr txBox="1"/>
          <p:nvPr/>
        </p:nvSpPr>
        <p:spPr>
          <a:xfrm>
            <a:off x="4325432" y="10043445"/>
            <a:ext cx="269751" cy="28757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553" name="Equation"/>
          <p:cNvSpPr txBox="1"/>
          <p:nvPr/>
        </p:nvSpPr>
        <p:spPr>
          <a:xfrm>
            <a:off x="5054711" y="7789302"/>
            <a:ext cx="418928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80" grpId="3"/>
      <p:bldP build="p" bldLvl="5" animBg="1" rev="0" advAuto="0" spid="478" grpId="1"/>
      <p:bldP build="whole" bldLvl="1" animBg="1" rev="0" advAuto="0" spid="479" grpId="2"/>
      <p:bldP build="whole" bldLvl="1" animBg="1" rev="0" advAuto="0" spid="481" grpId="4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Backward Mode Example"/>
          <p:cNvSpPr txBox="1"/>
          <p:nvPr>
            <p:ph type="title"/>
          </p:nvPr>
        </p:nvSpPr>
        <p:spPr>
          <a:xfrm>
            <a:off x="2667000" y="385344"/>
            <a:ext cx="19050000" cy="1896312"/>
          </a:xfrm>
          <a:prstGeom prst="rect">
            <a:avLst/>
          </a:prstGeom>
        </p:spPr>
        <p:txBody>
          <a:bodyPr/>
          <a:lstStyle/>
          <a:p>
            <a:pPr/>
            <a:r>
              <a:t>Backward Mode Example</a:t>
            </a:r>
          </a:p>
        </p:txBody>
      </p:sp>
      <p:grpSp>
        <p:nvGrpSpPr>
          <p:cNvPr id="617" name="Group"/>
          <p:cNvGrpSpPr/>
          <p:nvPr/>
        </p:nvGrpSpPr>
        <p:grpSpPr>
          <a:xfrm>
            <a:off x="796325" y="6369358"/>
            <a:ext cx="6451603" cy="5498382"/>
            <a:chOff x="0" y="-1"/>
            <a:chExt cx="6451601" cy="5498380"/>
          </a:xfrm>
        </p:grpSpPr>
        <p:grpSp>
          <p:nvGrpSpPr>
            <p:cNvPr id="613" name="Group"/>
            <p:cNvGrpSpPr/>
            <p:nvPr/>
          </p:nvGrpSpPr>
          <p:grpSpPr>
            <a:xfrm>
              <a:off x="31745" y="-2"/>
              <a:ext cx="6388109" cy="4287743"/>
              <a:chOff x="0" y="0"/>
              <a:chExt cx="6388107" cy="4287742"/>
            </a:xfrm>
          </p:grpSpPr>
          <p:grpSp>
            <p:nvGrpSpPr>
              <p:cNvPr id="558" name="Circle"/>
              <p:cNvGrpSpPr/>
              <p:nvPr/>
            </p:nvGrpSpPr>
            <p:grpSpPr>
              <a:xfrm>
                <a:off x="4405414" y="1849148"/>
                <a:ext cx="515431" cy="515431"/>
                <a:chOff x="-1" y="-1"/>
                <a:chExt cx="515430" cy="515430"/>
              </a:xfrm>
            </p:grpSpPr>
            <p:sp>
              <p:nvSpPr>
                <p:cNvPr id="556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57" name="Text"/>
                <p:cNvSpPr txBox="1"/>
                <p:nvPr/>
              </p:nvSpPr>
              <p:spPr>
                <a:xfrm rot="5400000">
                  <a:off x="176802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61" name="Circle"/>
              <p:cNvGrpSpPr/>
              <p:nvPr/>
            </p:nvGrpSpPr>
            <p:grpSpPr>
              <a:xfrm>
                <a:off x="2502147" y="2504283"/>
                <a:ext cx="515431" cy="515431"/>
                <a:chOff x="-1" y="-1"/>
                <a:chExt cx="515430" cy="515430"/>
              </a:xfrm>
            </p:grpSpPr>
            <p:sp>
              <p:nvSpPr>
                <p:cNvPr id="559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60" name="Text"/>
                <p:cNvSpPr txBox="1"/>
                <p:nvPr/>
              </p:nvSpPr>
              <p:spPr>
                <a:xfrm rot="5400000">
                  <a:off x="176802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64" name="Circle"/>
              <p:cNvGrpSpPr/>
              <p:nvPr/>
            </p:nvGrpSpPr>
            <p:grpSpPr>
              <a:xfrm>
                <a:off x="1297722" y="1088660"/>
                <a:ext cx="515431" cy="515431"/>
                <a:chOff x="-1" y="-1"/>
                <a:chExt cx="515430" cy="515430"/>
              </a:xfrm>
            </p:grpSpPr>
            <p:sp>
              <p:nvSpPr>
                <p:cNvPr id="562" name="Circle"/>
                <p:cNvSpPr/>
                <p:nvPr/>
              </p:nvSpPr>
              <p:spPr>
                <a:xfrm>
                  <a:off x="-2" y="-2"/>
                  <a:ext cx="515432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63" name="Text"/>
                <p:cNvSpPr txBox="1"/>
                <p:nvPr/>
              </p:nvSpPr>
              <p:spPr>
                <a:xfrm>
                  <a:off x="176801" y="176801"/>
                  <a:ext cx="161824" cy="1618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67" name="Circle"/>
              <p:cNvGrpSpPr/>
              <p:nvPr/>
            </p:nvGrpSpPr>
            <p:grpSpPr>
              <a:xfrm>
                <a:off x="2502147" y="1088660"/>
                <a:ext cx="515431" cy="515431"/>
                <a:chOff x="-1" y="-1"/>
                <a:chExt cx="515430" cy="515430"/>
              </a:xfrm>
            </p:grpSpPr>
            <p:sp>
              <p:nvSpPr>
                <p:cNvPr id="565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66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70" name="Circle"/>
              <p:cNvGrpSpPr/>
              <p:nvPr/>
            </p:nvGrpSpPr>
            <p:grpSpPr>
              <a:xfrm>
                <a:off x="3523716" y="612128"/>
                <a:ext cx="515431" cy="515431"/>
                <a:chOff x="-1" y="-1"/>
                <a:chExt cx="515430" cy="515430"/>
              </a:xfrm>
            </p:grpSpPr>
            <p:sp>
              <p:nvSpPr>
                <p:cNvPr id="568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69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73" name="Circle"/>
              <p:cNvGrpSpPr/>
              <p:nvPr/>
            </p:nvGrpSpPr>
            <p:grpSpPr>
              <a:xfrm>
                <a:off x="3523716" y="3149604"/>
                <a:ext cx="515431" cy="515431"/>
                <a:chOff x="-1" y="-1"/>
                <a:chExt cx="515430" cy="515430"/>
              </a:xfrm>
            </p:grpSpPr>
            <p:sp>
              <p:nvSpPr>
                <p:cNvPr id="571" name="Circle"/>
                <p:cNvSpPr/>
                <p:nvPr/>
              </p:nvSpPr>
              <p:spPr>
                <a:xfrm rot="5400000">
                  <a:off x="-2" y="-2"/>
                  <a:ext cx="515431" cy="51543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72" name="Text"/>
                <p:cNvSpPr txBox="1"/>
                <p:nvPr/>
              </p:nvSpPr>
              <p:spPr>
                <a:xfrm rot="5400000">
                  <a:off x="171836" y="171835"/>
                  <a:ext cx="171756" cy="171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76" name="Rectangle"/>
              <p:cNvGrpSpPr/>
              <p:nvPr/>
            </p:nvGrpSpPr>
            <p:grpSpPr>
              <a:xfrm>
                <a:off x="-1" y="2429472"/>
                <a:ext cx="515429" cy="665052"/>
                <a:chOff x="0" y="0"/>
                <a:chExt cx="515427" cy="665051"/>
              </a:xfrm>
            </p:grpSpPr>
            <p:sp>
              <p:nvSpPr>
                <p:cNvPr id="574" name="Rectangle"/>
                <p:cNvSpPr/>
                <p:nvPr/>
              </p:nvSpPr>
              <p:spPr>
                <a:xfrm>
                  <a:off x="-1" y="-1"/>
                  <a:ext cx="515429" cy="665053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75" name="Text"/>
                <p:cNvSpPr txBox="1"/>
                <p:nvPr/>
              </p:nvSpPr>
              <p:spPr>
                <a:xfrm>
                  <a:off x="191990" y="238031"/>
                  <a:ext cx="131446" cy="18899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79" name="Rectangle"/>
              <p:cNvGrpSpPr/>
              <p:nvPr/>
            </p:nvGrpSpPr>
            <p:grpSpPr>
              <a:xfrm>
                <a:off x="-1" y="1013849"/>
                <a:ext cx="515429" cy="665052"/>
                <a:chOff x="0" y="0"/>
                <a:chExt cx="515427" cy="665051"/>
              </a:xfrm>
            </p:grpSpPr>
            <p:sp>
              <p:nvSpPr>
                <p:cNvPr id="577" name="Rectangle"/>
                <p:cNvSpPr/>
                <p:nvPr/>
              </p:nvSpPr>
              <p:spPr>
                <a:xfrm>
                  <a:off x="-1" y="-1"/>
                  <a:ext cx="515429" cy="665053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78" name="Text"/>
                <p:cNvSpPr txBox="1"/>
                <p:nvPr/>
              </p:nvSpPr>
              <p:spPr>
                <a:xfrm>
                  <a:off x="188485" y="266511"/>
                  <a:ext cx="138456" cy="13203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82" name="Circle"/>
              <p:cNvGrpSpPr/>
              <p:nvPr/>
            </p:nvGrpSpPr>
            <p:grpSpPr>
              <a:xfrm>
                <a:off x="1248257" y="3663139"/>
                <a:ext cx="584153" cy="584153"/>
                <a:chOff x="0" y="0"/>
                <a:chExt cx="584151" cy="584151"/>
              </a:xfrm>
            </p:grpSpPr>
            <p:sp>
              <p:nvSpPr>
                <p:cNvPr id="580" name="Circle"/>
                <p:cNvSpPr/>
                <p:nvPr/>
              </p:nvSpPr>
              <p:spPr>
                <a:xfrm>
                  <a:off x="-1" y="-1"/>
                  <a:ext cx="584153" cy="584153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81" name="Text"/>
                <p:cNvSpPr txBox="1"/>
                <p:nvPr/>
              </p:nvSpPr>
              <p:spPr>
                <a:xfrm>
                  <a:off x="95606" y="183250"/>
                  <a:ext cx="392938" cy="21765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m:rPr>
                            <m:nor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sqr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85" name="Circle"/>
              <p:cNvGrpSpPr/>
              <p:nvPr/>
            </p:nvGrpSpPr>
            <p:grpSpPr>
              <a:xfrm>
                <a:off x="1264535" y="41622"/>
                <a:ext cx="581805" cy="581805"/>
                <a:chOff x="-1" y="-1"/>
                <a:chExt cx="581804" cy="581804"/>
              </a:xfrm>
            </p:grpSpPr>
            <p:sp>
              <p:nvSpPr>
                <p:cNvPr id="583" name="Circle"/>
                <p:cNvSpPr/>
                <p:nvPr/>
              </p:nvSpPr>
              <p:spPr>
                <a:xfrm>
                  <a:off x="-2" y="-2"/>
                  <a:ext cx="581806" cy="581806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84" name="Text"/>
                <p:cNvSpPr txBox="1"/>
                <p:nvPr/>
              </p:nvSpPr>
              <p:spPr>
                <a:xfrm>
                  <a:off x="130029" y="189688"/>
                  <a:ext cx="321743" cy="20242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2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oMath>
                    </m:oMathPara>
                  </a14:m>
                  <a:endParaRPr sz="2300"/>
                </a:p>
              </p:txBody>
            </p:sp>
          </p:grpSp>
          <p:grpSp>
            <p:nvGrpSpPr>
              <p:cNvPr id="588" name="4"/>
              <p:cNvGrpSpPr/>
              <p:nvPr/>
            </p:nvGrpSpPr>
            <p:grpSpPr>
              <a:xfrm>
                <a:off x="2502150" y="-1"/>
                <a:ext cx="515429" cy="665051"/>
                <a:chOff x="0" y="0"/>
                <a:chExt cx="515427" cy="665050"/>
              </a:xfrm>
            </p:grpSpPr>
            <p:sp>
              <p:nvSpPr>
                <p:cNvPr id="586" name="Rectangle"/>
                <p:cNvSpPr/>
                <p:nvPr/>
              </p:nvSpPr>
              <p:spPr>
                <a:xfrm>
                  <a:off x="-1" y="-1"/>
                  <a:ext cx="515429" cy="665051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87" name="4"/>
                <p:cNvSpPr txBox="1"/>
                <p:nvPr/>
              </p:nvSpPr>
              <p:spPr>
                <a:xfrm>
                  <a:off x="31749" y="189973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4</a:t>
                  </a:r>
                </a:p>
              </p:txBody>
            </p:sp>
          </p:grpSp>
          <p:grpSp>
            <p:nvGrpSpPr>
              <p:cNvPr id="591" name="3"/>
              <p:cNvGrpSpPr/>
              <p:nvPr/>
            </p:nvGrpSpPr>
            <p:grpSpPr>
              <a:xfrm>
                <a:off x="1297723" y="2429472"/>
                <a:ext cx="515429" cy="665052"/>
                <a:chOff x="0" y="0"/>
                <a:chExt cx="515427" cy="665051"/>
              </a:xfrm>
            </p:grpSpPr>
            <p:sp>
              <p:nvSpPr>
                <p:cNvPr id="589" name="Rectangle"/>
                <p:cNvSpPr/>
                <p:nvPr/>
              </p:nvSpPr>
              <p:spPr>
                <a:xfrm>
                  <a:off x="-1" y="-1"/>
                  <a:ext cx="515429" cy="665053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90" name="3"/>
                <p:cNvSpPr txBox="1"/>
                <p:nvPr/>
              </p:nvSpPr>
              <p:spPr>
                <a:xfrm>
                  <a:off x="31749" y="189974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3</a:t>
                  </a:r>
                </a:p>
              </p:txBody>
            </p:sp>
          </p:grpSp>
          <p:grpSp>
            <p:nvGrpSpPr>
              <p:cNvPr id="594" name="6"/>
              <p:cNvGrpSpPr/>
              <p:nvPr/>
            </p:nvGrpSpPr>
            <p:grpSpPr>
              <a:xfrm>
                <a:off x="2487046" y="3622690"/>
                <a:ext cx="515429" cy="665052"/>
                <a:chOff x="0" y="0"/>
                <a:chExt cx="515427" cy="665051"/>
              </a:xfrm>
            </p:grpSpPr>
            <p:sp>
              <p:nvSpPr>
                <p:cNvPr id="592" name="Rectangle"/>
                <p:cNvSpPr/>
                <p:nvPr/>
              </p:nvSpPr>
              <p:spPr>
                <a:xfrm>
                  <a:off x="-1" y="-1"/>
                  <a:ext cx="515429" cy="665053"/>
                </a:xfrm>
                <a:prstGeom prst="rect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593" name="6"/>
                <p:cNvSpPr txBox="1"/>
                <p:nvPr/>
              </p:nvSpPr>
              <p:spPr>
                <a:xfrm>
                  <a:off x="31749" y="189974"/>
                  <a:ext cx="451929" cy="2851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>
                    <a:spcBef>
                      <a:spcPts val="12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6</a:t>
                  </a:r>
                </a:p>
              </p:txBody>
            </p:sp>
          </p:grpSp>
          <p:sp>
            <p:nvSpPr>
              <p:cNvPr id="595" name="Connection Line"/>
              <p:cNvSpPr/>
              <p:nvPr/>
            </p:nvSpPr>
            <p:spPr>
              <a:xfrm>
                <a:off x="4663129" y="2106861"/>
                <a:ext cx="1278179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96" name="Connection Line"/>
              <p:cNvSpPr/>
              <p:nvPr/>
            </p:nvSpPr>
            <p:spPr>
              <a:xfrm flipV="1">
                <a:off x="3781430" y="2106862"/>
                <a:ext cx="881700" cy="130045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97" name="Connection Line"/>
              <p:cNvSpPr/>
              <p:nvPr/>
            </p:nvSpPr>
            <p:spPr>
              <a:xfrm>
                <a:off x="3781430" y="869841"/>
                <a:ext cx="881700" cy="123702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98" name="Connection Line"/>
              <p:cNvSpPr/>
              <p:nvPr/>
            </p:nvSpPr>
            <p:spPr>
              <a:xfrm flipV="1">
                <a:off x="2759862" y="869842"/>
                <a:ext cx="1021570" cy="47653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99" name="Connection Line"/>
              <p:cNvSpPr/>
              <p:nvPr/>
            </p:nvSpPr>
            <p:spPr>
              <a:xfrm>
                <a:off x="2759863" y="332523"/>
                <a:ext cx="1021569" cy="53732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00" name="Connection Line"/>
              <p:cNvSpPr/>
              <p:nvPr/>
            </p:nvSpPr>
            <p:spPr>
              <a:xfrm>
                <a:off x="2759862" y="2761996"/>
                <a:ext cx="1021570" cy="64532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01" name="Connection Line"/>
              <p:cNvSpPr/>
              <p:nvPr/>
            </p:nvSpPr>
            <p:spPr>
              <a:xfrm flipV="1">
                <a:off x="2744759" y="3407318"/>
                <a:ext cx="1036673" cy="54790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02" name="Connection Line"/>
              <p:cNvSpPr/>
              <p:nvPr/>
            </p:nvSpPr>
            <p:spPr>
              <a:xfrm flipV="1">
                <a:off x="1540332" y="2761998"/>
                <a:ext cx="1219532" cy="11932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03" name="Connection Line"/>
              <p:cNvSpPr/>
              <p:nvPr/>
            </p:nvSpPr>
            <p:spPr>
              <a:xfrm>
                <a:off x="1555437" y="2761996"/>
                <a:ext cx="1204427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04" name="Connection Line"/>
              <p:cNvSpPr/>
              <p:nvPr/>
            </p:nvSpPr>
            <p:spPr>
              <a:xfrm>
                <a:off x="1555436" y="1346374"/>
                <a:ext cx="1204428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05" name="Connection Line"/>
              <p:cNvSpPr/>
              <p:nvPr/>
            </p:nvSpPr>
            <p:spPr>
              <a:xfrm>
                <a:off x="1555436" y="332522"/>
                <a:ext cx="1204428" cy="10138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06" name="Connection Line"/>
              <p:cNvSpPr/>
              <p:nvPr/>
            </p:nvSpPr>
            <p:spPr>
              <a:xfrm>
                <a:off x="257712" y="2761996"/>
                <a:ext cx="1282622" cy="11932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07" name="Connection Line"/>
              <p:cNvSpPr/>
              <p:nvPr/>
            </p:nvSpPr>
            <p:spPr>
              <a:xfrm flipV="1">
                <a:off x="257712" y="1346374"/>
                <a:ext cx="1297726" cy="14156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08" name="Connection Line"/>
              <p:cNvSpPr/>
              <p:nvPr/>
            </p:nvSpPr>
            <p:spPr>
              <a:xfrm flipV="1">
                <a:off x="257712" y="332522"/>
                <a:ext cx="1297726" cy="101385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09" name="Connection Line"/>
              <p:cNvSpPr/>
              <p:nvPr/>
            </p:nvSpPr>
            <p:spPr>
              <a:xfrm>
                <a:off x="257712" y="1346374"/>
                <a:ext cx="1297726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612" name="Oval"/>
              <p:cNvGrpSpPr/>
              <p:nvPr/>
            </p:nvGrpSpPr>
            <p:grpSpPr>
              <a:xfrm>
                <a:off x="5494508" y="1677339"/>
                <a:ext cx="893599" cy="859047"/>
                <a:chOff x="0" y="-1"/>
                <a:chExt cx="893597" cy="859046"/>
              </a:xfrm>
            </p:grpSpPr>
            <p:sp>
              <p:nvSpPr>
                <p:cNvPr id="610" name="Oval"/>
                <p:cNvSpPr/>
                <p:nvPr/>
              </p:nvSpPr>
              <p:spPr>
                <a:xfrm>
                  <a:off x="-1" y="-2"/>
                  <a:ext cx="893599" cy="859047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 algn="l">
                    <a:spcBef>
                      <a:spcPts val="3600"/>
                    </a:spcBef>
                    <a:defRPr sz="19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611" name="Text"/>
                <p:cNvSpPr txBox="1"/>
                <p:nvPr/>
              </p:nvSpPr>
              <p:spPr>
                <a:xfrm>
                  <a:off x="162614" y="322746"/>
                  <a:ext cx="596134" cy="21355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>
                      <m:oMathParaPr>
                        <m:jc m:val="centerGroup"/>
                      </m:oMathParaPr>
                      <m:oMath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xmlns:a="http://schemas.openxmlformats.org/drawingml/2006/main"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sz="1900"/>
                </a:p>
              </p:txBody>
            </p:sp>
          </p:grpSp>
        </p:grpSp>
        <p:grpSp>
          <p:nvGrpSpPr>
            <p:cNvPr id="616" name="Caption"/>
            <p:cNvGrpSpPr/>
            <p:nvPr/>
          </p:nvGrpSpPr>
          <p:grpSpPr>
            <a:xfrm>
              <a:off x="-1" y="4421084"/>
              <a:ext cx="6451603" cy="1077296"/>
              <a:chOff x="0" y="-1"/>
              <a:chExt cx="6451601" cy="1077294"/>
            </a:xfrm>
          </p:grpSpPr>
          <p:sp>
            <p:nvSpPr>
              <p:cNvPr id="614" name="Rectangle"/>
              <p:cNvSpPr/>
              <p:nvPr/>
            </p:nvSpPr>
            <p:spPr>
              <a:xfrm>
                <a:off x="0" y="0"/>
                <a:ext cx="6451601" cy="1077294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</a:defRPr>
                </a:pPr>
              </a:p>
            </p:txBody>
          </p:sp>
          <p:sp>
            <p:nvSpPr>
              <p:cNvPr id="615" name="A graph representing the computation of f(x,y), with the following nodes and parents.  (Where multiple nodes have the same label, I append a number in brackets to distinguish them)…"/>
              <p:cNvSpPr txBox="1"/>
              <p:nvPr/>
            </p:nvSpPr>
            <p:spPr>
              <a:xfrm>
                <a:off x="-1" y="-2"/>
                <a:ext cx="6451603" cy="1077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A graph representing the computation of f(x,y), with the following nodes and parents.  (Where multiple nodes have the same label, I append a number in brackets to distinguish them)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"f(x,y)" with parent "times"(1)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"times"(1) with parents "plus"(1) and "plus"(2)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"plus"(1) with parents "box containing 4" and "plus"(3)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"plus"(3) with parents "sin" and "times"(2)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"times"(2) with parents "box containing x" and "box containg y"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"sin" with parent "box containing x"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"plus"(2) with parents "times"(3) and "box containing 6"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"times"(3) with parents "box containing 3" and "sqr"</a:t>
                </a:r>
              </a:p>
              <a:p>
                <a:pPr>
                  <a:defRPr b="1" sz="600">
                    <a:solidFill>
                      <a:srgbClr val="D6D5D5"/>
                    </a:solidFill>
                  </a:defRPr>
                </a:pPr>
                <a:r>
                  <a:t>- "sqr" with parent "box containing y"</a:t>
                </a:r>
              </a:p>
            </p:txBody>
          </p:sp>
        </p:grpSp>
      </p:grpSp>
      <p:sp>
        <p:nvSpPr>
          <p:cNvPr id="618" name="Equation"/>
          <p:cNvSpPr txBox="1"/>
          <p:nvPr/>
        </p:nvSpPr>
        <p:spPr>
          <a:xfrm>
            <a:off x="7785848" y="4921579"/>
            <a:ext cx="6515051" cy="77582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3"/>
                            <m:mcJc m:val="center"/>
                          </m:mcPr>
                        </m:mc>
                      </m:mcs>
                    </m:mP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≈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0.034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16.034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20.034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sqr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192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198</m:t>
                        </m:r>
                      </m:e>
                    </m:mr>
                    <m:mr>
                      <m:e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3966.732</m:t>
                        </m:r>
                      </m:e>
                    </m:mr>
                  </m:m>
                </m:oMath>
              </m:oMathPara>
            </a14:m>
            <a:endParaRPr sz="4400"/>
          </a:p>
        </p:txBody>
      </p:sp>
      <p:sp>
        <p:nvSpPr>
          <p:cNvPr id="619" name="Let's compute  and   using backward mode:"/>
          <p:cNvSpPr txBox="1"/>
          <p:nvPr/>
        </p:nvSpPr>
        <p:spPr>
          <a:xfrm>
            <a:off x="6081195" y="2273928"/>
            <a:ext cx="12221605" cy="1419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t>Let's compute </a:t>
            </a:r>
            <a14:m>
              <m:oMath>
                <m:sSub>
                  <m:e>
                    <m:f>
                      <m:fPr>
                        <m:ctrlP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  <m:type m:val="bar"/>
                      </m:fPr>
                      <m:num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∂</m:t>
                        </m:r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num>
                      <m:den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∂</m:t>
                        </m:r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den>
                    </m:f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|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2,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8</m:t>
                    </m:r>
                  </m:sub>
                </m:sSub>
              </m:oMath>
            </a14:m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and</a:t>
            </a:r>
            <a:r>
              <a:t> </a:t>
            </a:r>
            <a14:m>
              <m:oMath>
                <m:sSub>
                  <m:e>
                    <m:f>
                      <m:fPr>
                        <m:ctrlP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  <m:type m:val="bar"/>
                      </m:fPr>
                      <m:num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∂</m:t>
                        </m:r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num>
                      <m:den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∂</m:t>
                        </m:r>
                        <m:r>
                          <a:rPr xmlns:a="http://schemas.openxmlformats.org/drawingml/2006/main" sz="380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den>
                    </m:f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|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2,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38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8</m:t>
                    </m:r>
                  </m:sub>
                </m:sSub>
              </m:oMath>
            </a14:m>
            <a:r>
              <a:t> using backward mode:</a:t>
            </a:r>
            <a:endParaRPr sz="3585"/>
          </a:p>
        </p:txBody>
      </p:sp>
      <p:sp>
        <p:nvSpPr>
          <p:cNvPr id="620" name="Rectangle"/>
          <p:cNvSpPr txBox="1"/>
          <p:nvPr/>
        </p:nvSpPr>
        <p:spPr>
          <a:xfrm>
            <a:off x="14786514" y="3567450"/>
            <a:ext cx="8192375" cy="9193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5" tIns="71435" rIns="71435" bIns="71435" anchor="ctr">
            <a:normAutofit fontScale="100000" lnSpcReduction="0"/>
          </a:bodyPr>
          <a:lstStyle/>
          <a:p>
            <a:pPr algn="r" defTabSz="624363">
              <a:spcBef>
                <a:spcPts val="400"/>
              </a:spcBef>
              <a:defRPr sz="40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right"/>
                </m:oMathParaPr>
                <m:oMath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3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r" defTabSz="624363">
              <a:spcBef>
                <a:spcPts val="400"/>
              </a:spcBef>
              <a:defRPr sz="40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right"/>
                </m:oMathParaPr>
                <m:oMath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e>
                  </m:ba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20.034</m:t>
                  </m:r>
                </m:oMath>
              </m:oMathPara>
            </a14:m>
            <a:endParaRPr sz="3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r" defTabSz="624363">
              <a:spcBef>
                <a:spcPts val="400"/>
              </a:spcBef>
              <a:defRPr sz="40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right"/>
                </m:oMathParaPr>
                <m:oMath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20.034</m:t>
                  </m:r>
                </m:oMath>
              </m:oMathPara>
            </a14:m>
            <a:endParaRPr sz="3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r" defTabSz="624363">
              <a:spcBef>
                <a:spcPts val="400"/>
              </a:spcBef>
              <a:defRPr sz="40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right"/>
                </m:oMathParaPr>
                <m:oMath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60.102</m:t>
                  </m:r>
                </m:oMath>
              </m:oMathPara>
            </a14:m>
            <a:endParaRPr sz="3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r" defTabSz="624363">
              <a:spcBef>
                <a:spcPts val="400"/>
              </a:spcBef>
              <a:defRPr sz="40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right"/>
                </m:oMathParaPr>
                <m:oMath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198</m:t>
                  </m:r>
                </m:oMath>
              </m:oMathPara>
            </a14:m>
            <a:endParaRPr sz="3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r" defTabSz="624363">
              <a:spcBef>
                <a:spcPts val="400"/>
              </a:spcBef>
              <a:defRPr sz="40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right"/>
                </m:oMathParaPr>
                <m:oMath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198</m:t>
                  </m:r>
                </m:oMath>
              </m:oMathPara>
            </a14:m>
            <a:endParaRPr sz="3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r" defTabSz="624363">
              <a:spcBef>
                <a:spcPts val="400"/>
              </a:spcBef>
              <a:defRPr sz="40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right"/>
                </m:oMathParaPr>
                <m:oMath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198</m:t>
                  </m:r>
                </m:oMath>
              </m:oMathPara>
            </a14:m>
            <a:endParaRPr sz="3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r" defTabSz="624363">
              <a:spcBef>
                <a:spcPts val="400"/>
              </a:spcBef>
              <a:defRPr sz="40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right"/>
                </m:oMathParaPr>
                <m:oMath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den>
                  </m:f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den>
                  </m:f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198</m:t>
                  </m:r>
                </m:oMath>
              </m:oMathPara>
            </a14:m>
            <a:endParaRPr sz="3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r" defTabSz="624363">
              <a:spcBef>
                <a:spcPts val="400"/>
              </a:spcBef>
              <a:defRPr sz="40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right"/>
                </m:oMathParaPr>
                <m:oMath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den>
                  </m:f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den>
                  </m:f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198</m:t>
                  </m:r>
                </m:oMath>
              </m:oMathPara>
            </a14:m>
            <a:endParaRPr sz="3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r" defTabSz="624363">
              <a:spcBef>
                <a:spcPts val="400"/>
              </a:spcBef>
              <a:defRPr sz="40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right"/>
                </m:oMathParaPr>
                <m:oMath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e>
                  </m:ba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≃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1357.632</m:t>
                  </m:r>
                </m:oMath>
              </m:oMathPara>
            </a14:m>
            <a:endParaRPr sz="3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r" defTabSz="624363">
              <a:spcBef>
                <a:spcPts val="400"/>
              </a:spcBef>
              <a:defRPr sz="40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right"/>
                </m:oMathParaPr>
                <m:oMath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e>
                  </m:ba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e>
                  </m:ba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bar>
                    <m:bar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pos m:val="top"/>
                    </m:barPr>
                    <m:e>
                      <m:sSub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e>
                  </m:bar>
                  <m:r>
                    <m:rPr>
                      <m:sty m:val="p"/>
                    </m:rP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c</m:t>
                  </m:r>
                  <m:r>
                    <m:rPr>
                      <m:sty m:val="p"/>
                    </m:rP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≃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1781.9</m:t>
                  </m:r>
                </m:oMath>
              </m:oMathPara>
            </a14:m>
            <a:endParaRPr sz="3774"/>
          </a:p>
        </p:txBody>
      </p:sp>
      <p:sp>
        <p:nvSpPr>
          <p:cNvPr id="621" name="Equation"/>
          <p:cNvSpPr txBox="1"/>
          <p:nvPr/>
        </p:nvSpPr>
        <p:spPr>
          <a:xfrm>
            <a:off x="499733" y="6985196"/>
            <a:ext cx="250996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622" name="Equation"/>
          <p:cNvSpPr txBox="1"/>
          <p:nvPr/>
        </p:nvSpPr>
        <p:spPr>
          <a:xfrm>
            <a:off x="488191" y="9441460"/>
            <a:ext cx="274080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623" name="Equation"/>
          <p:cNvSpPr txBox="1"/>
          <p:nvPr/>
        </p:nvSpPr>
        <p:spPr>
          <a:xfrm>
            <a:off x="1856505" y="7340451"/>
            <a:ext cx="261672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624" name="Equation"/>
          <p:cNvSpPr txBox="1"/>
          <p:nvPr/>
        </p:nvSpPr>
        <p:spPr>
          <a:xfrm>
            <a:off x="1850445" y="6203658"/>
            <a:ext cx="273791" cy="28122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625" name="Equation"/>
          <p:cNvSpPr txBox="1"/>
          <p:nvPr/>
        </p:nvSpPr>
        <p:spPr>
          <a:xfrm>
            <a:off x="3890279" y="7831704"/>
            <a:ext cx="263692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626" name="Equation"/>
          <p:cNvSpPr txBox="1"/>
          <p:nvPr/>
        </p:nvSpPr>
        <p:spPr>
          <a:xfrm>
            <a:off x="4731694" y="6715221"/>
            <a:ext cx="272348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627" name="Equation"/>
          <p:cNvSpPr txBox="1"/>
          <p:nvPr/>
        </p:nvSpPr>
        <p:spPr>
          <a:xfrm>
            <a:off x="2501468" y="10623777"/>
            <a:ext cx="266866" cy="28353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628" name="Equation"/>
          <p:cNvSpPr txBox="1"/>
          <p:nvPr/>
        </p:nvSpPr>
        <p:spPr>
          <a:xfrm>
            <a:off x="3889270" y="8657900"/>
            <a:ext cx="265711" cy="28527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629" name="Equation"/>
          <p:cNvSpPr txBox="1"/>
          <p:nvPr/>
        </p:nvSpPr>
        <p:spPr>
          <a:xfrm>
            <a:off x="4732992" y="10085847"/>
            <a:ext cx="269751" cy="28757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630" name="Equation"/>
          <p:cNvSpPr txBox="1"/>
          <p:nvPr/>
        </p:nvSpPr>
        <p:spPr>
          <a:xfrm>
            <a:off x="5462272" y="7831704"/>
            <a:ext cx="418928" cy="2852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sub>
                  </m:sSub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631" name="Rectangle"/>
          <p:cNvSpPr/>
          <p:nvPr/>
        </p:nvSpPr>
        <p:spPr>
          <a:xfrm>
            <a:off x="20913822" y="11370233"/>
            <a:ext cx="2102209" cy="612186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5" tIns="71435" rIns="71435" bIns="71435" anchor="ctr"/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632" name="Rectangle"/>
          <p:cNvSpPr/>
          <p:nvPr/>
        </p:nvSpPr>
        <p:spPr>
          <a:xfrm>
            <a:off x="21448382" y="12077899"/>
            <a:ext cx="1559386" cy="612187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5" tIns="71435" rIns="71435" bIns="71435" anchor="ctr"/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6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6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6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6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6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32" grpId="3"/>
      <p:bldP build="p" bldLvl="5" animBg="1" rev="0" advAuto="0" spid="620" grpId="1"/>
      <p:bldP build="whole" bldLvl="1" animBg="1" rev="0" advAuto="0" spid="631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Back-Propagation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Back-Propagation</a:t>
            </a:r>
          </a:p>
        </p:txBody>
      </p:sp>
      <p:sp>
        <p:nvSpPr>
          <p:cNvPr id="635" name="Back-propagation is simply automatic differentiation in backward mode, used to compute the gradient   of the loss function with respect to its parameters  :…"/>
          <p:cNvSpPr txBox="1"/>
          <p:nvPr>
            <p:ph type="body" idx="1"/>
          </p:nvPr>
        </p:nvSpPr>
        <p:spPr>
          <a:xfrm>
            <a:off x="2047699" y="4006414"/>
            <a:ext cx="20288602" cy="8840391"/>
          </a:xfrm>
          <a:prstGeom prst="rect">
            <a:avLst/>
          </a:prstGeom>
        </p:spPr>
        <p:txBody>
          <a:bodyPr/>
          <a:lstStyle/>
          <a:p>
            <a:pPr marL="0" indent="0" algn="ctr" defTabSz="772239">
              <a:spcBef>
                <a:spcPts val="3300"/>
              </a:spcBef>
              <a:buSzTx/>
              <a:buNone/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lim>
                </m:limLow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ℓ</m:t>
                </m:r>
                <m:d>
                  <m:d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e>
                        <m:r>
                          <m:rPr>
                            <m:sty m:val="b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e>
                </m:d>
              </m:oMath>
            </a14:m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100"/>
          </a:p>
          <a:p>
            <a:pPr marL="0" indent="0" defTabSz="772239">
              <a:spcBef>
                <a:spcPts val="3300"/>
              </a:spcBef>
              <a:buSzTx/>
              <a:buNone/>
              <a:defRPr sz="41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Back-propagation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simply automatic differentiation in </a:t>
            </a:r>
            <a:r>
              <a:t>backward mode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used to compute the gradient </a:t>
            </a:r>
            <a14:m>
              <m:oMath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∇</m:t>
                    </m:r>
                  </m:e>
                  <m:sub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of the </a:t>
            </a:r>
            <a:r>
              <a:rPr>
                <a:solidFill>
                  <a:srgbClr val="C82506"/>
                </a:solidFill>
              </a:rPr>
              <a:t>loss function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with respect to its </a:t>
            </a:r>
            <a:r>
              <a:rPr>
                <a:solidFill>
                  <a:srgbClr val="C82506"/>
                </a:solidFill>
              </a:rPr>
              <a:t>parameters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</a:p>
          <a:p>
            <a:pPr lvl="1" marL="1417637" indent="-820737" defTabSz="772239">
              <a:spcBef>
                <a:spcPts val="3300"/>
              </a:spcBef>
              <a:buSzPct val="100000"/>
              <a:buAutoNum type="arabicPeriod" startAt="1"/>
              <a:defRPr sz="4100"/>
            </a:pPr>
            <a:r>
              <a:t>At each layer, compute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local gradients</a:t>
            </a:r>
            <a:r>
              <a:t> of the layer's computations</a:t>
            </a:r>
          </a:p>
          <a:p>
            <a:pPr lvl="1" marL="1417637" indent="-820737" defTabSz="772239">
              <a:spcBef>
                <a:spcPts val="3300"/>
              </a:spcBef>
              <a:buSzPct val="100000"/>
              <a:buAutoNum type="arabicPeriod" startAt="1"/>
              <a:defRPr sz="4100"/>
            </a:pPr>
            <a:r>
              <a:t>These local gradients will be used as inputs to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next layer's</a:t>
            </a:r>
            <a:r>
              <a:t> local gradient computations</a:t>
            </a:r>
          </a:p>
          <a:p>
            <a:pPr lvl="1" marL="1417637" indent="-820737" defTabSz="772239">
              <a:spcBef>
                <a:spcPts val="3300"/>
              </a:spcBef>
              <a:buSzPct val="100000"/>
              <a:buAutoNum type="arabicPeriod" startAt="1"/>
              <a:defRPr sz="4100"/>
            </a:pPr>
            <a:r>
              <a:t>At the end, we have a partial derivative for each of the parameters, which we can use to take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 step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Back-Propagation Example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Back-Propagation Example</a:t>
            </a:r>
          </a:p>
        </p:txBody>
      </p:sp>
      <p:sp>
        <p:nvSpPr>
          <p:cNvPr id="638" name="Double-click to edit"/>
          <p:cNvSpPr txBox="1"/>
          <p:nvPr>
            <p:ph type="body" idx="1"/>
          </p:nvPr>
        </p:nvSpPr>
        <p:spPr>
          <a:xfrm>
            <a:off x="2667000" y="3671467"/>
            <a:ext cx="19050000" cy="8840396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Lecture Outline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159" name="Recap &amp; Logistics…"/>
          <p:cNvSpPr txBox="1"/>
          <p:nvPr>
            <p:ph type="body" sz="half" idx="1"/>
          </p:nvPr>
        </p:nvSpPr>
        <p:spPr>
          <a:xfrm>
            <a:off x="2667000" y="3090896"/>
            <a:ext cx="19050000" cy="4137864"/>
          </a:xfrm>
          <a:prstGeom prst="rect">
            <a:avLst/>
          </a:prstGeom>
        </p:spPr>
        <p:txBody>
          <a:bodyPr/>
          <a:lstStyle/>
          <a:p>
            <a:pPr marL="864392" indent="-864392" defTabSz="813314">
              <a:spcBef>
                <a:spcPts val="3500"/>
              </a:spcBef>
              <a:buSzPct val="100000"/>
              <a:buAutoNum type="arabicPeriod" startAt="1"/>
              <a:defRPr sz="4300"/>
            </a:pPr>
            <a:r>
              <a:t>Recap &amp; Logistics</a:t>
            </a:r>
          </a:p>
          <a:p>
            <a:pPr marL="864392" indent="-864392" defTabSz="813314">
              <a:spcBef>
                <a:spcPts val="3500"/>
              </a:spcBef>
              <a:buSzPct val="100000"/>
              <a:buAutoNum type="arabicPeriod" startAt="1"/>
              <a:defRPr sz="4300"/>
            </a:pPr>
            <a:r>
              <a:t>Gradient Descent for Neural Networks</a:t>
            </a:r>
          </a:p>
          <a:p>
            <a:pPr marL="864392" indent="-864392" defTabSz="813314">
              <a:spcBef>
                <a:spcPts val="3500"/>
              </a:spcBef>
              <a:buSzPct val="100000"/>
              <a:buAutoNum type="arabicPeriod" startAt="1"/>
              <a:defRPr sz="4300"/>
            </a:pPr>
            <a:r>
              <a:t>Automatic Differentiation</a:t>
            </a:r>
          </a:p>
          <a:p>
            <a:pPr marL="864392" indent="-864392" defTabSz="813314">
              <a:spcBef>
                <a:spcPts val="3500"/>
              </a:spcBef>
              <a:buSzPct val="100000"/>
              <a:buAutoNum type="arabicPeriod" startAt="1"/>
              <a:defRPr sz="4300"/>
            </a:pPr>
            <a:r>
              <a:t>Back-Propagation</a:t>
            </a:r>
          </a:p>
        </p:txBody>
      </p:sp>
      <p:sp>
        <p:nvSpPr>
          <p:cNvPr id="160" name="After this lecture, you should be able to:…"/>
          <p:cNvSpPr txBox="1"/>
          <p:nvPr/>
        </p:nvSpPr>
        <p:spPr>
          <a:xfrm>
            <a:off x="2667000" y="7790780"/>
            <a:ext cx="19050000" cy="5459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5" tIns="71435" rIns="71435" bIns="71435" anchor="b">
            <a:normAutofit fontScale="100000" lnSpcReduction="0"/>
          </a:bodyPr>
          <a:lstStyle/>
          <a:p>
            <a:pPr algn="l" defTabSz="755807">
              <a:spcBef>
                <a:spcPts val="400"/>
              </a:spcBef>
              <a:defRPr i="1" sz="3700">
                <a:solidFill>
                  <a:srgbClr val="000000"/>
                </a:solidFill>
              </a:defRPr>
            </a:pPr>
            <a:r>
              <a:t>After this lecture, you should be able to:</a:t>
            </a:r>
          </a:p>
          <a:p>
            <a:pPr marL="562292" indent="-562292" algn="l" defTabSz="755807">
              <a:spcBef>
                <a:spcPts val="400"/>
              </a:spcBef>
              <a:buSzPct val="75000"/>
              <a:buChar char="•"/>
              <a:defRPr sz="37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trace an execution of forward-mode automatic differentiation</a:t>
            </a:r>
          </a:p>
          <a:p>
            <a:pPr marL="562292" indent="-562292" algn="l" defTabSz="755807">
              <a:spcBef>
                <a:spcPts val="400"/>
              </a:spcBef>
              <a:buSzPct val="75000"/>
              <a:buChar char="•"/>
              <a:defRPr sz="37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trace an execution of backward-mode automatic differentiation</a:t>
            </a:r>
          </a:p>
          <a:p>
            <a:pPr marL="562292" indent="-562292" algn="l" defTabSz="755807">
              <a:spcBef>
                <a:spcPts val="400"/>
              </a:spcBef>
              <a:buSzPct val="75000"/>
              <a:buChar char="•"/>
              <a:defRPr sz="37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construct a finite numerical algorithm for a given computation</a:t>
            </a:r>
          </a:p>
          <a:p>
            <a:pPr marL="562292" indent="-562292" algn="l" defTabSz="755807">
              <a:spcBef>
                <a:spcPts val="400"/>
              </a:spcBef>
              <a:buSzPct val="75000"/>
              <a:buChar char="•"/>
              <a:defRPr sz="37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why automatic differentiation is more efficient than the method of finite differences</a:t>
            </a:r>
          </a:p>
          <a:p>
            <a:pPr marL="562292" indent="-562292" algn="l" defTabSz="755807">
              <a:spcBef>
                <a:spcPts val="400"/>
              </a:spcBef>
              <a:buSzPct val="75000"/>
              <a:buChar char="•"/>
              <a:defRPr sz="37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why automatic differentiation is more efficient than symbolic differentiation</a:t>
            </a:r>
          </a:p>
          <a:p>
            <a:pPr marL="562292" indent="-562292" algn="l" defTabSz="755807">
              <a:spcBef>
                <a:spcPts val="400"/>
              </a:spcBef>
              <a:buSzPct val="75000"/>
              <a:buChar char="•"/>
              <a:defRPr sz="37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why backward mode automatic differentiation is more efficient for typical deep learning applications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ummary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641" name="The loss function of a deep feedforward networks is simply a very nested function of the parameters of the model…"/>
          <p:cNvSpPr txBox="1"/>
          <p:nvPr>
            <p:ph type="body" idx="1"/>
          </p:nvPr>
        </p:nvSpPr>
        <p:spPr>
          <a:xfrm>
            <a:off x="2667000" y="3671467"/>
            <a:ext cx="19050000" cy="8840396"/>
          </a:xfrm>
          <a:prstGeom prst="rect">
            <a:avLst/>
          </a:prstGeom>
        </p:spPr>
        <p:txBody>
          <a:bodyPr/>
          <a:lstStyle/>
          <a:p>
            <a:pPr marL="605074" indent="-605074" defTabSz="813314">
              <a:spcBef>
                <a:spcPts val="3500"/>
              </a:spcBef>
              <a:defRPr sz="4300"/>
            </a:pPr>
            <a:r>
              <a:t>The loss function of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deep feedforward networks</a:t>
            </a:r>
            <a:r>
              <a:t> is simply a very nested function of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parameters</a:t>
            </a:r>
            <a:r>
              <a:t> of the model</a:t>
            </a:r>
          </a:p>
          <a:p>
            <a:pPr marL="605074" indent="-605074" defTabSz="813314">
              <a:spcBef>
                <a:spcPts val="3500"/>
              </a:spcBef>
              <a:defRPr sz="43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Automatic differentiation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can compute these gradients more efficiently than symbolic differentiation or finite-differences numeric computations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Symbolic differentiation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interleaved</a:t>
            </a:r>
            <a:r>
              <a:t> with numeric computation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In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forward mode</a:t>
            </a:r>
            <a:r>
              <a:t>,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m</a:t>
            </a:r>
            <a:r>
              <a:t> sweeps are required for a function of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m </a:t>
            </a:r>
            <a:r>
              <a:t>parameters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In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backward mode</a:t>
            </a:r>
            <a:r>
              <a:t>, only a single sweep is required</a:t>
            </a:r>
          </a:p>
          <a:p>
            <a:pPr marL="605074" indent="-605074" defTabSz="813314">
              <a:spcBef>
                <a:spcPts val="3500"/>
              </a:spcBef>
              <a:defRPr sz="43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Back-propagation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simply automatic differentiation </a:t>
            </a:r>
            <a:r>
              <a:rPr>
                <a:solidFill>
                  <a:srgbClr val="C82506"/>
                </a:solidFill>
              </a:rPr>
              <a:t>applied to neural networks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in backward mode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Logistics"/>
          <p:cNvSpPr txBox="1"/>
          <p:nvPr>
            <p:ph type="title"/>
          </p:nvPr>
        </p:nvSpPr>
        <p:spPr>
          <a:xfrm>
            <a:off x="4387453" y="357185"/>
            <a:ext cx="15609094" cy="3036099"/>
          </a:xfrm>
          <a:prstGeom prst="rect">
            <a:avLst/>
          </a:prstGeom>
        </p:spPr>
        <p:txBody>
          <a:bodyPr/>
          <a:lstStyle/>
          <a:p>
            <a:pPr/>
            <a:r>
              <a:t>Logistics</a:t>
            </a:r>
          </a:p>
        </p:txBody>
      </p:sp>
      <p:sp>
        <p:nvSpPr>
          <p:cNvPr id="163" name="Assignment #3 will be released today…"/>
          <p:cNvSpPr txBox="1"/>
          <p:nvPr>
            <p:ph type="body" idx="1"/>
          </p:nvPr>
        </p:nvSpPr>
        <p:spPr>
          <a:xfrm>
            <a:off x="4387453" y="3643312"/>
            <a:ext cx="15609094" cy="8840394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Assignment #3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will be released today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Due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Thursday, Nov 20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Submit via Canvas</a:t>
            </a:r>
          </a:p>
          <a:p>
            <a:pPr lvl="2" marL="1500187" indent="-611187" defTabSz="821531"/>
            <a:r>
              <a:t>Blank submissions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will not be regraded</a:t>
            </a:r>
            <a:r>
              <a:t>, nor granted EA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Midterm: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still being marked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Should be done by next week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cap: Nonlinear Features"/>
          <p:cNvSpPr txBox="1"/>
          <p:nvPr>
            <p:ph type="title"/>
          </p:nvPr>
        </p:nvSpPr>
        <p:spPr>
          <a:xfrm>
            <a:off x="2667000" y="378726"/>
            <a:ext cx="19050000" cy="3036098"/>
          </a:xfrm>
          <a:prstGeom prst="rect">
            <a:avLst/>
          </a:prstGeom>
        </p:spPr>
        <p:txBody>
          <a:bodyPr/>
          <a:lstStyle/>
          <a:p>
            <a:pPr/>
            <a:r>
              <a:t>Recap: Nonlinear Features</a:t>
            </a:r>
          </a:p>
        </p:txBody>
      </p:sp>
      <p:sp>
        <p:nvSpPr>
          <p:cNvPr id="166" name="Generalized linear model: Activation function   of linear combination of inputs…"/>
          <p:cNvSpPr txBox="1"/>
          <p:nvPr>
            <p:ph type="body" idx="1"/>
          </p:nvPr>
        </p:nvSpPr>
        <p:spPr>
          <a:xfrm>
            <a:off x="2255077" y="3664853"/>
            <a:ext cx="19873846" cy="884039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Generalized linear model: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Activation function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linear combination of inputs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Extension: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Learn a generalized linear model on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richer inputs</a:t>
            </a:r>
            <a:endParaRPr>
              <a:solidFill>
                <a:srgbClr val="C82506"/>
              </a:solidFill>
            </a:endParaRPr>
          </a:p>
          <a:p>
            <a:pPr lvl="1" marL="1508125" indent="-873125">
              <a:buSzPct val="100000"/>
              <a:buAutoNum type="arabicPeriod" startAt="1"/>
            </a:pPr>
            <a:r>
              <a:t>Define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feature mapping</a:t>
            </a:r>
            <a:r>
              <a:t> 𝜙(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x</a:t>
            </a:r>
            <a:r>
              <a:t>) that returns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functions</a:t>
            </a:r>
            <a:r>
              <a:t> of the original inputs</a:t>
            </a:r>
          </a:p>
          <a:p>
            <a:pPr lvl="1" marL="1508125" indent="-873125">
              <a:buSzPct val="100000"/>
              <a:buAutoNum type="arabicPeriod" startAt="1"/>
            </a:pPr>
            <a:r>
              <a:t>Learn a linear model of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features</a:t>
            </a:r>
            <a:r>
              <a:t> instead of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inputs</a:t>
            </a:r>
            <a:b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</a:p>
        </p:txBody>
      </p:sp>
      <p:sp>
        <p:nvSpPr>
          <p:cNvPr id="167" name="Equation"/>
          <p:cNvSpPr txBox="1"/>
          <p:nvPr/>
        </p:nvSpPr>
        <p:spPr>
          <a:xfrm>
            <a:off x="7373905" y="3384667"/>
            <a:ext cx="9636190" cy="17183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;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p>
                    <m:e>
                      <m:r>
                        <m:rPr>
                          <m:sty m:val="b"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sup>
                  </m:sSup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d>
                    <m:d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limUpp>
                        <m:e>
                          <m:limLow>
                            <m:e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lim>
                      </m:limUpp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</m:e>
                  </m:d>
                </m:oMath>
              </m:oMathPara>
            </a14:m>
            <a:endParaRPr sz="4400"/>
          </a:p>
        </p:txBody>
      </p:sp>
      <p:sp>
        <p:nvSpPr>
          <p:cNvPr id="168" name="Equation"/>
          <p:cNvSpPr txBox="1"/>
          <p:nvPr/>
        </p:nvSpPr>
        <p:spPr>
          <a:xfrm>
            <a:off x="6424096" y="10358225"/>
            <a:ext cx="11535808" cy="17183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;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p>
                    <m:e>
                      <m:r>
                        <m:rPr>
                          <m:sty m:val="b"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sup>
                  </m:sSup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ϕ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d>
                    <m:d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limUpp>
                        <m:e>
                          <m:limLow>
                            <m:e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lim>
                      </m:limUp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ϕ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</m:e>
                  </m:d>
                </m:oMath>
              </m:oMathPara>
            </a14:m>
            <a:endParaRPr sz="44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ap:…"/>
          <p:cNvSpPr txBox="1"/>
          <p:nvPr>
            <p:ph type="title"/>
          </p:nvPr>
        </p:nvSpPr>
        <p:spPr>
          <a:xfrm>
            <a:off x="2667000" y="378726"/>
            <a:ext cx="19050000" cy="3036098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Recap: </a:t>
            </a:r>
          </a:p>
          <a:p>
            <a:pPr defTabSz="698300">
              <a:defRPr sz="9500"/>
            </a:pPr>
            <a:r>
              <a:t>Feedforward Neural Network</a:t>
            </a:r>
          </a:p>
        </p:txBody>
      </p:sp>
      <p:sp>
        <p:nvSpPr>
          <p:cNvPr id="171" name="A neural network is many units composed together…"/>
          <p:cNvSpPr txBox="1"/>
          <p:nvPr>
            <p:ph type="body" sz="quarter" idx="1"/>
          </p:nvPr>
        </p:nvSpPr>
        <p:spPr>
          <a:xfrm>
            <a:off x="1759356" y="7700205"/>
            <a:ext cx="9324638" cy="5574959"/>
          </a:xfrm>
          <a:prstGeom prst="rect">
            <a:avLst/>
          </a:prstGeom>
        </p:spPr>
        <p:txBody>
          <a:bodyPr/>
          <a:lstStyle/>
          <a:p>
            <a:pPr/>
            <a:r>
              <a:t>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neural network</a:t>
            </a:r>
            <a:r>
              <a:t> is many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units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composed</a:t>
            </a:r>
            <a:r>
              <a:t> together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Feedforward neural network: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Units arranged into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layers</a:t>
            </a:r>
            <a:endParaRPr>
              <a:solidFill>
                <a:srgbClr val="C82506"/>
              </a:solidFill>
            </a:endParaRPr>
          </a:p>
          <a:p>
            <a:pPr lvl="2"/>
            <a:r>
              <a:t>Each layer takes outputs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previous layer</a:t>
            </a:r>
            <a:r>
              <a:t> as its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inputs</a:t>
            </a:r>
          </a:p>
        </p:txBody>
      </p:sp>
      <p:grpSp>
        <p:nvGrpSpPr>
          <p:cNvPr id="197" name="Group"/>
          <p:cNvGrpSpPr/>
          <p:nvPr/>
        </p:nvGrpSpPr>
        <p:grpSpPr>
          <a:xfrm>
            <a:off x="2555105" y="3993344"/>
            <a:ext cx="7733145" cy="3602376"/>
            <a:chOff x="0" y="-2"/>
            <a:chExt cx="7733144" cy="3602375"/>
          </a:xfrm>
        </p:grpSpPr>
        <p:grpSp>
          <p:nvGrpSpPr>
            <p:cNvPr id="193" name="Group"/>
            <p:cNvGrpSpPr/>
            <p:nvPr/>
          </p:nvGrpSpPr>
          <p:grpSpPr>
            <a:xfrm>
              <a:off x="95248" y="-3"/>
              <a:ext cx="7542648" cy="3128339"/>
              <a:chOff x="0" y="-1"/>
              <a:chExt cx="7542646" cy="3128337"/>
            </a:xfrm>
          </p:grpSpPr>
          <p:grpSp>
            <p:nvGrpSpPr>
              <p:cNvPr id="174" name="h1"/>
              <p:cNvGrpSpPr/>
              <p:nvPr/>
            </p:nvGrpSpPr>
            <p:grpSpPr>
              <a:xfrm>
                <a:off x="3722145" y="-2"/>
                <a:ext cx="1210957" cy="1210959"/>
                <a:chOff x="0" y="0"/>
                <a:chExt cx="1210956" cy="1210957"/>
              </a:xfrm>
            </p:grpSpPr>
            <p:sp>
              <p:nvSpPr>
                <p:cNvPr id="172" name="Circle"/>
                <p:cNvSpPr/>
                <p:nvPr/>
              </p:nvSpPr>
              <p:spPr>
                <a:xfrm>
                  <a:off x="-1" y="0"/>
                  <a:ext cx="1210957" cy="1210958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4400"/>
                  </a:pPr>
                </a:p>
              </p:txBody>
            </p:sp>
            <p:sp>
              <p:nvSpPr>
                <p:cNvPr id="173" name="h1"/>
                <p:cNvSpPr txBox="1"/>
                <p:nvPr/>
              </p:nvSpPr>
              <p:spPr>
                <a:xfrm>
                  <a:off x="272590" y="211663"/>
                  <a:ext cx="665776" cy="78762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5" tIns="71435" rIns="71435" bIns="71435" numCol="1" anchor="ctr">
                  <a:spAutoFit/>
                </a:bodyPr>
                <a:lstStyle/>
                <a:p>
                  <a:pPr>
                    <a:defRPr sz="4400"/>
                  </a:pPr>
                  <a:r>
                    <a:t>h</a:t>
                  </a:r>
                  <a:r>
                    <a:rPr baseline="-5998"/>
                    <a:t>1</a:t>
                  </a:r>
                </a:p>
              </p:txBody>
            </p:sp>
          </p:grpSp>
          <p:sp>
            <p:nvSpPr>
              <p:cNvPr id="175" name="Connection Line"/>
              <p:cNvSpPr/>
              <p:nvPr/>
            </p:nvSpPr>
            <p:spPr>
              <a:xfrm flipV="1">
                <a:off x="605476" y="605476"/>
                <a:ext cx="3722149" cy="7169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6" name="Connection Line"/>
              <p:cNvSpPr/>
              <p:nvPr/>
            </p:nvSpPr>
            <p:spPr>
              <a:xfrm flipV="1">
                <a:off x="605476" y="605478"/>
                <a:ext cx="3722149" cy="1910214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7" name="Connection Line"/>
              <p:cNvSpPr/>
              <p:nvPr/>
            </p:nvSpPr>
            <p:spPr>
              <a:xfrm>
                <a:off x="4327623" y="605476"/>
                <a:ext cx="2609546" cy="962274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180" name="h2"/>
              <p:cNvGrpSpPr/>
              <p:nvPr/>
            </p:nvGrpSpPr>
            <p:grpSpPr>
              <a:xfrm>
                <a:off x="3722145" y="1917378"/>
                <a:ext cx="1210957" cy="1210959"/>
                <a:chOff x="0" y="0"/>
                <a:chExt cx="1210956" cy="1210957"/>
              </a:xfrm>
            </p:grpSpPr>
            <p:sp>
              <p:nvSpPr>
                <p:cNvPr id="178" name="Circle"/>
                <p:cNvSpPr/>
                <p:nvPr/>
              </p:nvSpPr>
              <p:spPr>
                <a:xfrm>
                  <a:off x="-1" y="0"/>
                  <a:ext cx="1210957" cy="1210958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4400"/>
                  </a:pPr>
                </a:p>
              </p:txBody>
            </p:sp>
            <p:sp>
              <p:nvSpPr>
                <p:cNvPr id="179" name="h2"/>
                <p:cNvSpPr txBox="1"/>
                <p:nvPr/>
              </p:nvSpPr>
              <p:spPr>
                <a:xfrm>
                  <a:off x="272590" y="211663"/>
                  <a:ext cx="665776" cy="78762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5" tIns="71435" rIns="71435" bIns="71435" numCol="1" anchor="ctr">
                  <a:spAutoFit/>
                </a:bodyPr>
                <a:lstStyle/>
                <a:p>
                  <a:pPr>
                    <a:defRPr sz="4400"/>
                  </a:pPr>
                  <a:r>
                    <a:t>h</a:t>
                  </a:r>
                  <a:r>
                    <a:rPr baseline="-5998"/>
                    <a:t>2</a:t>
                  </a:r>
                </a:p>
              </p:txBody>
            </p:sp>
          </p:grpSp>
          <p:sp>
            <p:nvSpPr>
              <p:cNvPr id="181" name="Connection Line"/>
              <p:cNvSpPr/>
              <p:nvPr/>
            </p:nvSpPr>
            <p:spPr>
              <a:xfrm>
                <a:off x="605476" y="2515689"/>
                <a:ext cx="3722149" cy="7170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2" name="Connection Line"/>
              <p:cNvSpPr/>
              <p:nvPr/>
            </p:nvSpPr>
            <p:spPr>
              <a:xfrm>
                <a:off x="605476" y="612642"/>
                <a:ext cx="3722149" cy="1910215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185" name="y"/>
              <p:cNvGrpSpPr/>
              <p:nvPr/>
            </p:nvGrpSpPr>
            <p:grpSpPr>
              <a:xfrm>
                <a:off x="6331690" y="962271"/>
                <a:ext cx="1210957" cy="1210959"/>
                <a:chOff x="0" y="0"/>
                <a:chExt cx="1210956" cy="1210957"/>
              </a:xfrm>
            </p:grpSpPr>
            <p:sp>
              <p:nvSpPr>
                <p:cNvPr id="183" name="Circle"/>
                <p:cNvSpPr/>
                <p:nvPr/>
              </p:nvSpPr>
              <p:spPr>
                <a:xfrm>
                  <a:off x="-1" y="0"/>
                  <a:ext cx="1210957" cy="1210958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4400"/>
                  </a:pPr>
                </a:p>
              </p:txBody>
            </p:sp>
            <p:sp>
              <p:nvSpPr>
                <p:cNvPr id="184" name="y"/>
                <p:cNvSpPr txBox="1"/>
                <p:nvPr/>
              </p:nvSpPr>
              <p:spPr>
                <a:xfrm>
                  <a:off x="272589" y="211663"/>
                  <a:ext cx="665777" cy="78762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5" tIns="71435" rIns="71435" bIns="71435" numCol="1" anchor="ctr">
                  <a:spAutoFit/>
                </a:bodyPr>
                <a:lstStyle>
                  <a:lvl1pPr>
                    <a:defRPr sz="4400"/>
                  </a:lvl1pPr>
                </a:lstStyle>
                <a:p>
                  <a:pPr/>
                  <a:r>
                    <a:t>y</a:t>
                  </a:r>
                </a:p>
              </p:txBody>
            </p:sp>
          </p:grpSp>
          <p:sp>
            <p:nvSpPr>
              <p:cNvPr id="186" name="Connection Line"/>
              <p:cNvSpPr/>
              <p:nvPr/>
            </p:nvSpPr>
            <p:spPr>
              <a:xfrm flipV="1">
                <a:off x="4327623" y="1567751"/>
                <a:ext cx="2609546" cy="955108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189" name="x2"/>
              <p:cNvGrpSpPr/>
              <p:nvPr/>
            </p:nvGrpSpPr>
            <p:grpSpPr>
              <a:xfrm>
                <a:off x="-1" y="1910209"/>
                <a:ext cx="1210957" cy="1210961"/>
                <a:chOff x="0" y="0"/>
                <a:chExt cx="1210956" cy="1210959"/>
              </a:xfrm>
            </p:grpSpPr>
            <p:sp>
              <p:nvSpPr>
                <p:cNvPr id="187" name="Circle"/>
                <p:cNvSpPr/>
                <p:nvPr/>
              </p:nvSpPr>
              <p:spPr>
                <a:xfrm>
                  <a:off x="-1" y="-1"/>
                  <a:ext cx="1210957" cy="1210961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4400"/>
                  </a:pPr>
                </a:p>
              </p:txBody>
            </p:sp>
            <p:sp>
              <p:nvSpPr>
                <p:cNvPr id="188" name="x2"/>
                <p:cNvSpPr txBox="1"/>
                <p:nvPr/>
              </p:nvSpPr>
              <p:spPr>
                <a:xfrm>
                  <a:off x="272589" y="211663"/>
                  <a:ext cx="665777" cy="78762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5" tIns="71435" rIns="71435" bIns="71435" numCol="1" anchor="ctr">
                  <a:spAutoFit/>
                </a:bodyPr>
                <a:lstStyle/>
                <a:p>
                  <a:pPr>
                    <a:defRPr sz="4400"/>
                  </a:pPr>
                  <a:r>
                    <a:t>x</a:t>
                  </a:r>
                  <a:r>
                    <a:rPr baseline="-5998"/>
                    <a:t>2</a:t>
                  </a:r>
                </a:p>
              </p:txBody>
            </p:sp>
          </p:grpSp>
          <p:grpSp>
            <p:nvGrpSpPr>
              <p:cNvPr id="192" name="x1"/>
              <p:cNvGrpSpPr/>
              <p:nvPr/>
            </p:nvGrpSpPr>
            <p:grpSpPr>
              <a:xfrm>
                <a:off x="-1" y="7163"/>
                <a:ext cx="1210957" cy="1210961"/>
                <a:chOff x="0" y="0"/>
                <a:chExt cx="1210956" cy="1210959"/>
              </a:xfrm>
            </p:grpSpPr>
            <p:sp>
              <p:nvSpPr>
                <p:cNvPr id="190" name="Circle"/>
                <p:cNvSpPr/>
                <p:nvPr/>
              </p:nvSpPr>
              <p:spPr>
                <a:xfrm>
                  <a:off x="-1" y="-1"/>
                  <a:ext cx="1210957" cy="1210961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5" tIns="71435" rIns="71435" bIns="71435" numCol="1" anchor="ctr">
                  <a:noAutofit/>
                </a:bodyPr>
                <a:lstStyle/>
                <a:p>
                  <a:pPr>
                    <a:defRPr sz="4400"/>
                  </a:pPr>
                </a:p>
              </p:txBody>
            </p:sp>
            <p:sp>
              <p:nvSpPr>
                <p:cNvPr id="191" name="x1"/>
                <p:cNvSpPr txBox="1"/>
                <p:nvPr/>
              </p:nvSpPr>
              <p:spPr>
                <a:xfrm>
                  <a:off x="272589" y="211663"/>
                  <a:ext cx="665777" cy="78762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5" tIns="71435" rIns="71435" bIns="71435" numCol="1" anchor="ctr">
                  <a:spAutoFit/>
                </a:bodyPr>
                <a:lstStyle/>
                <a:p>
                  <a:pPr>
                    <a:defRPr sz="4400"/>
                  </a:pPr>
                  <a:r>
                    <a:t>x</a:t>
                  </a:r>
                  <a:r>
                    <a:rPr baseline="-5998"/>
                    <a:t>1</a:t>
                  </a:r>
                </a:p>
              </p:txBody>
            </p:sp>
          </p:grpSp>
        </p:grpSp>
        <p:grpSp>
          <p:nvGrpSpPr>
            <p:cNvPr id="196" name="Caption"/>
            <p:cNvGrpSpPr/>
            <p:nvPr/>
          </p:nvGrpSpPr>
          <p:grpSpPr>
            <a:xfrm>
              <a:off x="-1" y="3325179"/>
              <a:ext cx="7733145" cy="277195"/>
              <a:chOff x="0" y="0"/>
              <a:chExt cx="7733144" cy="277193"/>
            </a:xfrm>
          </p:grpSpPr>
          <p:sp>
            <p:nvSpPr>
              <p:cNvPr id="194" name="Rectangle"/>
              <p:cNvSpPr/>
              <p:nvPr/>
            </p:nvSpPr>
            <p:spPr>
              <a:xfrm>
                <a:off x="0" y="0"/>
                <a:ext cx="7733144" cy="277194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5" tIns="71435" rIns="71435" bIns="71435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</a:defRPr>
                </a:pPr>
              </a:p>
            </p:txBody>
          </p:sp>
          <p:sp>
            <p:nvSpPr>
              <p:cNvPr id="195" name="A graph representing a feedforward neural network.  There are two nodes labelled x1 and x2, two additional nodes labelled h1 and h2, and a final node labelled y.  h1 has an incoming edge from x1 and an incoming edge from x2.  h2 has an incoming edge from"/>
              <p:cNvSpPr txBox="1"/>
              <p:nvPr/>
            </p:nvSpPr>
            <p:spPr>
              <a:xfrm>
                <a:off x="-1" y="0"/>
                <a:ext cx="7733144" cy="2771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</a:defRPr>
                </a:lvl1pPr>
              </a:lstStyle>
              <a:p>
                <a:pPr/>
                <a:r>
                  <a:t>A graph representing a feedforward neural network.  There are two nodes labelled x1 and x2, two additional nodes labelled h1 and h2, and a final node labelled y.  h1 has an incoming edge from x1 and an incoming edge from x2.  h2 has an incoming edge from x1 and an incoming edge from x2.  y has incoming edges from h1 and h2.</a:t>
                </a:r>
              </a:p>
            </p:txBody>
          </p:sp>
        </p:grpSp>
      </p:grpSp>
      <p:sp>
        <p:nvSpPr>
          <p:cNvPr id="198" name="Equation"/>
          <p:cNvSpPr txBox="1"/>
          <p:nvPr/>
        </p:nvSpPr>
        <p:spPr>
          <a:xfrm>
            <a:off x="12302477" y="4437929"/>
            <a:ext cx="9221729" cy="18745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;</m:t>
                  </m:r>
                  <m:sSup>
                    <m:e>
                      <m:r>
                        <m:rPr>
                          <m:sty m:val="b"/>
                        </m:rP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p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p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p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e>
                    <m:sup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p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d>
                    <m:dPr>
                      <m:ctrlP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sSup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p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limUpp>
                        <m:e>
                          <m:limLow>
                            <m:e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lim>
                      </m:limUpp>
                      <m:sSubSup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</m:e>
                  </m:d>
                </m:oMath>
              </m:oMathPara>
            </a14:m>
            <a:endParaRPr sz="4800"/>
          </a:p>
        </p:txBody>
      </p:sp>
      <p:sp>
        <p:nvSpPr>
          <p:cNvPr id="199" name="Equation"/>
          <p:cNvSpPr txBox="1"/>
          <p:nvPr/>
        </p:nvSpPr>
        <p:spPr>
          <a:xfrm>
            <a:off x="11580659" y="7383871"/>
            <a:ext cx="10050628" cy="17183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;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d>
                    <m:d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sSup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p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limUpp>
                        <m:e>
                          <m:limLow>
                            <m:e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</m:e>
                        <m:lim>
                          <m:sSup>
                            <m:e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lim>
                      </m:limUpp>
                      <m:sSubSup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m:rPr>
                              <m:sty m:val="b"/>
                            </m:rP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sSup>
                        <m:e>
                          <m:r>
                            <m:rPr>
                              <m:sty m:val="b"/>
                            </m:rP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p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p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d>
                </m:oMath>
              </m:oMathPara>
            </a14:m>
            <a:endParaRPr sz="44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Recap: Chain Rule of Calculus"/>
          <p:cNvSpPr txBox="1"/>
          <p:nvPr>
            <p:ph type="title"/>
          </p:nvPr>
        </p:nvSpPr>
        <p:spPr>
          <a:xfrm>
            <a:off x="2667000" y="464761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Recap: Chain Rule of Calculus</a:t>
            </a:r>
          </a:p>
        </p:txBody>
      </p:sp>
      <p:sp>
        <p:nvSpPr>
          <p:cNvPr id="202" name="i.e,…"/>
          <p:cNvSpPr txBox="1"/>
          <p:nvPr>
            <p:ph type="body" idx="1"/>
          </p:nvPr>
        </p:nvSpPr>
        <p:spPr>
          <a:xfrm>
            <a:off x="2667000" y="3750888"/>
            <a:ext cx="19050000" cy="8589583"/>
          </a:xfrm>
          <a:prstGeom prst="rect">
            <a:avLst/>
          </a:prstGeom>
        </p:spPr>
        <p:txBody>
          <a:bodyPr/>
          <a:lstStyle/>
          <a:p>
            <a:pPr marL="0" indent="0" algn="ctr" defTabSz="772239">
              <a:spcBef>
                <a:spcPts val="3300"/>
              </a:spcBef>
              <a:buSzTx/>
              <a:buNone/>
              <a:defRPr sz="7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f>
                    <m:fPr>
                      <m:ctrlP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num>
                    <m:den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den>
                  </m:f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num>
                    <m:den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den>
                  </m:f>
                  <m:f>
                    <m:fPr>
                      <m:ctrlP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num>
                    <m:den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den>
                  </m:f>
                </m:oMath>
              </m:oMathPara>
            </a14:m>
            <a:endParaRPr sz="6000"/>
          </a:p>
          <a:p>
            <a:pPr marL="0" indent="0" algn="ctr" defTabSz="772239">
              <a:spcBef>
                <a:spcPts val="3300"/>
              </a:spcBef>
              <a:buSzTx/>
              <a:buNone/>
              <a:defRPr sz="6000"/>
            </a:pPr>
            <a:r>
              <a:t>i.e, </a:t>
            </a:r>
          </a:p>
          <a:p>
            <a:pPr marL="0" indent="0" algn="ctr" defTabSz="772239">
              <a:spcBef>
                <a:spcPts val="3300"/>
              </a:spcBef>
              <a:buSzTx/>
              <a:buNone/>
              <a:defRPr sz="6000"/>
            </a:pPr>
            <a:r>
              <a:t>if </a:t>
            </a:r>
            <a14:m>
              <m:oMath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and </a:t>
            </a:r>
            <a14:m>
              <m:oMath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7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marL="0" indent="0" algn="ctr" defTabSz="772239">
              <a:spcBef>
                <a:spcPts val="3300"/>
              </a:spcBef>
              <a:buSzTx/>
              <a:buNone/>
              <a:defRPr sz="7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⟹</m:t>
                  </m:r>
                  <m:sSup>
                    <m:e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e>
                    <m:sup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p>
                    <m:e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</m:e>
                    <m:sup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sSup>
                    <m:e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e>
                    <m:sup>
                      <m:r>
                        <a:rPr xmlns:a="http://schemas.openxmlformats.org/drawingml/2006/main" sz="7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7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4100"/>
          </a:p>
          <a:p>
            <a:pPr marL="0" indent="0" defTabSz="772239">
              <a:spcBef>
                <a:spcPts val="3300"/>
              </a:spcBef>
              <a:buSzTx/>
              <a:buNone/>
              <a:defRPr sz="4100"/>
            </a:pPr>
            <a:r>
              <a:t>If we know formulas for the derivatives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components</a:t>
            </a:r>
            <a:r>
              <a:t> of a function, then we can build up the derivative of their composition mechanically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hain Rule of Calculus: Multiple Intermediate Arguments"/>
          <p:cNvSpPr txBox="1"/>
          <p:nvPr>
            <p:ph type="title"/>
          </p:nvPr>
        </p:nvSpPr>
        <p:spPr>
          <a:xfrm>
            <a:off x="2667000" y="464761"/>
            <a:ext cx="19050000" cy="3036099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Chain Rule of Calculus:</a:t>
            </a:r>
            <a:br/>
            <a:r>
              <a:t>Multiple Intermediate Arguments</a:t>
            </a:r>
          </a:p>
        </p:txBody>
      </p:sp>
      <p:sp>
        <p:nvSpPr>
          <p:cNvPr id="205" name="What if  ?…"/>
          <p:cNvSpPr txBox="1"/>
          <p:nvPr>
            <p:ph type="body" idx="1"/>
          </p:nvPr>
        </p:nvSpPr>
        <p:spPr>
          <a:xfrm>
            <a:off x="2667000" y="3750888"/>
            <a:ext cx="19050000" cy="884039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What if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?</a:t>
            </a:r>
          </a:p>
          <a:p>
            <a:pPr marL="0" indent="0">
              <a:buSzTx/>
              <a:buNone/>
            </a:p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den>
                  </m:f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den>
                  </m:f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den>
                  </m:f>
                </m:oMath>
              </m:oMathPara>
            </a14:m>
            <a:endParaRPr sz="5000"/>
          </a:p>
          <a:p>
            <a:pPr marL="0" indent="0" algn="ctr">
              <a:buSzTx/>
              <a:buNone/>
              <a:defRPr sz="5000">
                <a:latin typeface="Times Roman"/>
                <a:ea typeface="Times Roman"/>
                <a:cs typeface="Times Roman"/>
                <a:sym typeface="Times Roman"/>
              </a:defRPr>
            </a:pPr>
          </a:p>
          <a:p>
            <a:pPr marL="0" indent="0">
              <a:buSzTx/>
              <a:buNone/>
            </a:pPr>
            <a:r>
              <a:t>i.e.,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b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b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sSub>
                  <m:e>
                    <m:f>
                      <m:fPr>
                        <m:ctrl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bar"/>
                      </m:fPr>
                      <m:num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∂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∂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|</m:t>
                    </m:r>
                  </m:e>
                  <m:sub>
                    <m:eqArr>
                      <m:eqArrPr>
                        <m:ctrl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eqAr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sSub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b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sSub>
                  <m:e>
                    <m:f>
                      <m:fPr>
                        <m:ctrl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bar"/>
                      </m:fPr>
                      <m:num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∂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∂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|</m:t>
                    </m:r>
                  </m:e>
                  <m:sub>
                    <m:eqArr>
                      <m:eqArrPr>
                        <m:ctrl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eqArr>
                  </m:sub>
                </m:sSub>
              </m:oMath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Recap: Training Neural Networks"/>
          <p:cNvSpPr txBox="1"/>
          <p:nvPr>
            <p:ph type="title"/>
          </p:nvPr>
        </p:nvSpPr>
        <p:spPr>
          <a:xfrm>
            <a:off x="2667000" y="617394"/>
            <a:ext cx="19050000" cy="3036098"/>
          </a:xfrm>
          <a:prstGeom prst="rect">
            <a:avLst/>
          </a:prstGeom>
        </p:spPr>
        <p:txBody>
          <a:bodyPr/>
          <a:lstStyle>
            <a:lvl1pPr defTabSz="772239">
              <a:defRPr sz="10500"/>
            </a:lvl1pPr>
          </a:lstStyle>
          <a:p>
            <a:pPr/>
            <a:r>
              <a:t>Recap: Training Neural Networks</a:t>
            </a:r>
          </a:p>
        </p:txBody>
      </p:sp>
      <p:sp>
        <p:nvSpPr>
          <p:cNvPr id="208" name="Specify a loss   and a set of training examples:…"/>
          <p:cNvSpPr txBox="1"/>
          <p:nvPr>
            <p:ph type="body" idx="1"/>
          </p:nvPr>
        </p:nvSpPr>
        <p:spPr>
          <a:xfrm>
            <a:off x="2667000" y="3045398"/>
            <a:ext cx="19050000" cy="10074376"/>
          </a:xfrm>
          <a:prstGeom prst="rect">
            <a:avLst/>
          </a:prstGeom>
        </p:spPr>
        <p:txBody>
          <a:bodyPr/>
          <a:lstStyle/>
          <a:p>
            <a:pPr marL="580993" indent="-580993" defTabSz="780947">
              <a:spcBef>
                <a:spcPts val="3300"/>
              </a:spcBef>
              <a:defRPr sz="4100"/>
            </a:pPr>
            <a:r>
              <a:t>Specify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loss</a:t>
            </a:r>
            <a:r>
              <a:t>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t> and a set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examples:</a:t>
            </a:r>
            <a:endParaRPr>
              <a:solidFill>
                <a:srgbClr val="0076BA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 algn="ctr" defTabSz="780947">
              <a:spcBef>
                <a:spcPts val="3300"/>
              </a:spcBef>
              <a:buSzTx/>
              <a:buNone/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.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.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.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100"/>
          </a:p>
          <a:p>
            <a:pPr marL="580993" indent="-580993" defTabSz="780947">
              <a:spcBef>
                <a:spcPts val="3300"/>
              </a:spcBef>
              <a:defRPr sz="4100"/>
            </a:pPr>
            <a:r>
              <a:t>Training by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 descent</a:t>
            </a:r>
            <a:r>
              <a:t>:</a:t>
            </a:r>
          </a:p>
          <a:p>
            <a:pPr lvl="2" marL="2037253" indent="-829991" defTabSz="780947">
              <a:spcBef>
                <a:spcPts val="3300"/>
              </a:spcBef>
              <a:buSzPct val="100000"/>
              <a:buAutoNum type="arabicPeriod" startAt="1"/>
              <a:defRPr sz="4100"/>
            </a:pPr>
            <a:r>
              <a:t>Compute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loss</a:t>
            </a:r>
            <a:r>
              <a:t> on training data: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Upp>
                  <m:e>
                    <m:limLow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lim>
                    </m:limLow>
                  </m:e>
                  <m:lim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Up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ℓ</m:t>
                </m:r>
                <m:d>
                  <m:d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e>
                        <m:r>
                          <m:rPr>
                            <m:sty m:val="b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e>
                </m:d>
              </m:oMath>
            </a14:m>
          </a:p>
          <a:p>
            <a:pPr lvl="2" marL="2037253" indent="-829991" defTabSz="780947">
              <a:spcBef>
                <a:spcPts val="3300"/>
              </a:spcBef>
              <a:buSzPct val="100000"/>
              <a:buAutoNum type="arabicPeriod" startAt="1"/>
              <a:defRPr sz="4100"/>
            </a:pPr>
            <a:r>
              <a:t>Compute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</a:t>
            </a:r>
            <a:r>
              <a:t> of loss:      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∇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2" marL="2037253" indent="-829991" defTabSz="780947">
              <a:spcBef>
                <a:spcPts val="3300"/>
              </a:spcBef>
              <a:buSzPct val="100000"/>
              <a:buAutoNum type="arabicPeriod" startAt="1"/>
              <a:defRPr sz="41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Update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t>parameters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to make loss smaller:</a:t>
            </a:r>
          </a:p>
          <a:p>
            <a:pPr lvl="2" marL="0" indent="0" algn="ctr" defTabSz="780947">
              <a:spcBef>
                <a:spcPts val="3300"/>
              </a:spcBef>
              <a:buSzTx/>
              <a:buNone/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d>
                  <m:d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eqArr>
                      <m:eqArrPr>
                        <m:ctrl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sSup>
                          <m:e>
                            <m:r>
                              <m:rPr>
                                <m:sty m:val="b"/>
                              </m:rP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p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sup>
                        </m:sSup>
                      </m:e>
                      <m:e>
                        <m:sSup>
                          <m:e>
                            <m:r>
                              <m:rPr>
                                <m:sty m:val="b"/>
                              </m:rP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sup>
                        </m:sSup>
                      </m:e>
                    </m:eqArr>
                  </m:e>
                </m:d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d>
                  <m:d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eqArr>
                      <m:eqArrPr>
                        <m:ctrl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sSup>
                          <m:e>
                            <m:r>
                              <m:rPr>
                                <m:sty m:val="b"/>
                              </m:rP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p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o</m:t>
                            </m:r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l</m:t>
                            </m:r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sup>
                        </m:sSup>
                      </m:e>
                      <m:e>
                        <m:sSup>
                          <m:e>
                            <m:r>
                              <m:rPr>
                                <m:sty m:val="b"/>
                              </m:rP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o</m:t>
                            </m:r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l</m:t>
                            </m:r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sup>
                        </m:sSup>
                      </m:e>
                    </m:eqArr>
                  </m:e>
                </m:d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η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∇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717"/>
          </a:p>
        </p:txBody>
      </p:sp>
      <p:pic>
        <p:nvPicPr>
          <p:cNvPr id="209" name="Line Line" descr="Line L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997027" y="7737406"/>
            <a:ext cx="3073499" cy="1016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Line Line" descr="Line Li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346970" y="7737406"/>
            <a:ext cx="972337" cy="101603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Rectangle"/>
          <p:cNvSpPr/>
          <p:nvPr/>
        </p:nvSpPr>
        <p:spPr>
          <a:xfrm>
            <a:off x="3631545" y="8859342"/>
            <a:ext cx="11568532" cy="1133701"/>
          </a:xfrm>
          <a:prstGeom prst="rect">
            <a:avLst/>
          </a:prstGeom>
          <a:ln w="101600">
            <a:solidFill>
              <a:srgbClr val="B51600"/>
            </a:solidFill>
            <a:miter lim="400000"/>
          </a:ln>
        </p:spPr>
        <p:txBody>
          <a:bodyPr lIns="71435" tIns="71435" rIns="71435" bIns="71435" anchor="ctr"/>
          <a:lstStyle/>
          <a:p>
            <a:pPr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2" name="Prediction"/>
          <p:cNvSpPr txBox="1"/>
          <p:nvPr/>
        </p:nvSpPr>
        <p:spPr>
          <a:xfrm>
            <a:off x="17537726" y="7967940"/>
            <a:ext cx="1992095" cy="614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>
              <a:defRPr>
                <a:solidFill>
                  <a:srgbClr val="EE230C"/>
                </a:solidFill>
              </a:defRPr>
            </a:lvl1pPr>
          </a:lstStyle>
          <a:p>
            <a:pPr/>
            <a:r>
              <a:t>Prediction</a:t>
            </a:r>
          </a:p>
        </p:txBody>
      </p:sp>
      <p:sp>
        <p:nvSpPr>
          <p:cNvPr id="213" name="Target"/>
          <p:cNvSpPr txBox="1"/>
          <p:nvPr/>
        </p:nvSpPr>
        <p:spPr>
          <a:xfrm>
            <a:off x="20200410" y="7967940"/>
            <a:ext cx="1265451" cy="614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>
              <a:defRPr>
                <a:solidFill>
                  <a:srgbClr val="027001"/>
                </a:solidFill>
              </a:defRPr>
            </a:lvl1pPr>
          </a:lstStyle>
          <a:p>
            <a:pPr/>
            <a:r>
              <a:t>Target</a:t>
            </a:r>
          </a:p>
        </p:txBody>
      </p:sp>
      <p:sp>
        <p:nvSpPr>
          <p:cNvPr id="214" name="Loss function (e.g., squared error)"/>
          <p:cNvSpPr txBox="1"/>
          <p:nvPr/>
        </p:nvSpPr>
        <p:spPr>
          <a:xfrm>
            <a:off x="17929925" y="5262367"/>
            <a:ext cx="3708322" cy="1096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/>
          <a:p>
            <a:pPr algn="l"/>
            <a:r>
              <a:t>Loss function</a:t>
            </a:r>
            <a:br/>
            <a:r>
              <a:t>(e.g., squared error)</a:t>
            </a:r>
          </a:p>
        </p:txBody>
      </p:sp>
      <p:sp>
        <p:nvSpPr>
          <p:cNvPr id="215" name="Line"/>
          <p:cNvSpPr/>
          <p:nvPr/>
        </p:nvSpPr>
        <p:spPr>
          <a:xfrm flipV="1">
            <a:off x="16670492" y="5776405"/>
            <a:ext cx="1270003" cy="127000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3" grpId="5"/>
      <p:bldP build="whole" bldLvl="1" animBg="1" rev="0" advAuto="0" spid="209" grpId="2"/>
      <p:bldP build="p" bldLvl="5" animBg="1" rev="0" advAuto="0" spid="208" grpId="1"/>
      <p:bldP build="whole" bldLvl="1" animBg="1" rev="0" advAuto="0" spid="210" grpId="4"/>
      <p:bldP build="whole" bldLvl="1" animBg="1" rev="0" advAuto="0" spid="214" grpId="7"/>
      <p:bldP build="whole" bldLvl="1" animBg="1" rev="0" advAuto="0" spid="215" grpId="6"/>
      <p:bldP build="whole" bldLvl="1" animBg="1" rev="0" advAuto="0" spid="211" grpId="8"/>
      <p:bldP build="whole" bldLvl="1" animBg="1" rev="0" advAuto="0" spid="212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hree Representations"/>
          <p:cNvSpPr txBox="1"/>
          <p:nvPr>
            <p:ph type="title"/>
          </p:nvPr>
        </p:nvSpPr>
        <p:spPr>
          <a:xfrm>
            <a:off x="2667000" y="385342"/>
            <a:ext cx="19050000" cy="3036099"/>
          </a:xfrm>
          <a:prstGeom prst="rect">
            <a:avLst/>
          </a:prstGeom>
        </p:spPr>
        <p:txBody>
          <a:bodyPr/>
          <a:lstStyle/>
          <a:p>
            <a:pPr/>
            <a:r>
              <a:t>Three Representations</a:t>
            </a:r>
          </a:p>
        </p:txBody>
      </p:sp>
      <p:sp>
        <p:nvSpPr>
          <p:cNvPr id="218" name="As a formula:…"/>
          <p:cNvSpPr txBox="1"/>
          <p:nvPr>
            <p:ph type="body" sz="quarter" idx="1"/>
          </p:nvPr>
        </p:nvSpPr>
        <p:spPr>
          <a:xfrm>
            <a:off x="2666998" y="3671468"/>
            <a:ext cx="9971948" cy="3764887"/>
          </a:xfrm>
          <a:prstGeom prst="rect">
            <a:avLst/>
          </a:prstGeom>
        </p:spPr>
        <p:txBody>
          <a:bodyPr/>
          <a:lstStyle/>
          <a:p>
            <a:pPr marL="873125" indent="-873125">
              <a:spcBef>
                <a:spcPts val="0"/>
              </a:spcBef>
              <a:buSzPct val="100000"/>
              <a:buAutoNum type="arabicPeriod" startAt="1"/>
            </a:pPr>
            <a:r>
              <a:t>As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formula: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4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3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6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marL="873125" indent="-873125">
              <a:buSzPct val="100000"/>
              <a:buAutoNum type="arabicPeriod" startAt="1"/>
            </a:pPr>
            <a:r>
              <a:t>As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computational graph:</a:t>
            </a:r>
          </a:p>
        </p:txBody>
      </p:sp>
      <p:sp>
        <p:nvSpPr>
          <p:cNvPr id="219" name="example from [Bücker et al., 2006]"/>
          <p:cNvSpPr txBox="1"/>
          <p:nvPr/>
        </p:nvSpPr>
        <p:spPr>
          <a:xfrm>
            <a:off x="19737437" y="12912355"/>
            <a:ext cx="4112639" cy="44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>
              <a:defRPr sz="2000"/>
            </a:lvl1pPr>
          </a:lstStyle>
          <a:p>
            <a:pPr/>
            <a:r>
              <a:t>example from [Bücker et al., 2006] </a:t>
            </a:r>
          </a:p>
        </p:txBody>
      </p:sp>
      <p:grpSp>
        <p:nvGrpSpPr>
          <p:cNvPr id="277" name="Group"/>
          <p:cNvGrpSpPr/>
          <p:nvPr/>
        </p:nvGrpSpPr>
        <p:grpSpPr>
          <a:xfrm>
            <a:off x="4646447" y="7686385"/>
            <a:ext cx="6388104" cy="4287741"/>
            <a:chOff x="0" y="0"/>
            <a:chExt cx="6388102" cy="4287740"/>
          </a:xfrm>
        </p:grpSpPr>
        <p:grpSp>
          <p:nvGrpSpPr>
            <p:cNvPr id="222" name="Circle"/>
            <p:cNvGrpSpPr/>
            <p:nvPr/>
          </p:nvGrpSpPr>
          <p:grpSpPr>
            <a:xfrm>
              <a:off x="4405409" y="1849147"/>
              <a:ext cx="515431" cy="515431"/>
              <a:chOff x="-1" y="-1"/>
              <a:chExt cx="515430" cy="515430"/>
            </a:xfrm>
          </p:grpSpPr>
          <p:sp>
            <p:nvSpPr>
              <p:cNvPr id="220" name="Circle"/>
              <p:cNvSpPr/>
              <p:nvPr/>
            </p:nvSpPr>
            <p:spPr>
              <a:xfrm rot="5400000">
                <a:off x="-2" y="-2"/>
                <a:ext cx="515431" cy="51543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21" name="Text"/>
              <p:cNvSpPr txBox="1"/>
              <p:nvPr/>
            </p:nvSpPr>
            <p:spPr>
              <a:xfrm rot="5400000">
                <a:off x="176802" y="176801"/>
                <a:ext cx="161824" cy="16182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sz="2300"/>
              </a:p>
            </p:txBody>
          </p:sp>
        </p:grpSp>
        <p:grpSp>
          <p:nvGrpSpPr>
            <p:cNvPr id="225" name="Circle"/>
            <p:cNvGrpSpPr/>
            <p:nvPr/>
          </p:nvGrpSpPr>
          <p:grpSpPr>
            <a:xfrm>
              <a:off x="2502145" y="2504283"/>
              <a:ext cx="515431" cy="515431"/>
              <a:chOff x="-1" y="-1"/>
              <a:chExt cx="515430" cy="515430"/>
            </a:xfrm>
          </p:grpSpPr>
          <p:sp>
            <p:nvSpPr>
              <p:cNvPr id="223" name="Circle"/>
              <p:cNvSpPr/>
              <p:nvPr/>
            </p:nvSpPr>
            <p:spPr>
              <a:xfrm rot="5400000">
                <a:off x="-2" y="-2"/>
                <a:ext cx="515431" cy="51543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24" name="Text"/>
              <p:cNvSpPr txBox="1"/>
              <p:nvPr/>
            </p:nvSpPr>
            <p:spPr>
              <a:xfrm rot="5400000">
                <a:off x="176802" y="176801"/>
                <a:ext cx="161824" cy="16182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sz="2300"/>
              </a:p>
            </p:txBody>
          </p:sp>
        </p:grpSp>
        <p:grpSp>
          <p:nvGrpSpPr>
            <p:cNvPr id="228" name="Circle"/>
            <p:cNvGrpSpPr/>
            <p:nvPr/>
          </p:nvGrpSpPr>
          <p:grpSpPr>
            <a:xfrm>
              <a:off x="1297722" y="1088661"/>
              <a:ext cx="515431" cy="515431"/>
              <a:chOff x="-1" y="-1"/>
              <a:chExt cx="515430" cy="515430"/>
            </a:xfrm>
          </p:grpSpPr>
          <p:sp>
            <p:nvSpPr>
              <p:cNvPr id="226" name="Circle"/>
              <p:cNvSpPr/>
              <p:nvPr/>
            </p:nvSpPr>
            <p:spPr>
              <a:xfrm>
                <a:off x="-2" y="-2"/>
                <a:ext cx="515432" cy="51543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27" name="Text"/>
              <p:cNvSpPr txBox="1"/>
              <p:nvPr/>
            </p:nvSpPr>
            <p:spPr>
              <a:xfrm>
                <a:off x="176801" y="176801"/>
                <a:ext cx="161824" cy="16182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sz="2300"/>
              </a:p>
            </p:txBody>
          </p:sp>
        </p:grpSp>
        <p:grpSp>
          <p:nvGrpSpPr>
            <p:cNvPr id="231" name="Circle"/>
            <p:cNvGrpSpPr/>
            <p:nvPr/>
          </p:nvGrpSpPr>
          <p:grpSpPr>
            <a:xfrm>
              <a:off x="2502145" y="1088661"/>
              <a:ext cx="515431" cy="515431"/>
              <a:chOff x="-1" y="-1"/>
              <a:chExt cx="515430" cy="515430"/>
            </a:xfrm>
          </p:grpSpPr>
          <p:sp>
            <p:nvSpPr>
              <p:cNvPr id="229" name="Circle"/>
              <p:cNvSpPr/>
              <p:nvPr/>
            </p:nvSpPr>
            <p:spPr>
              <a:xfrm rot="5400000">
                <a:off x="-2" y="-2"/>
                <a:ext cx="515431" cy="51543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30" name="Text"/>
              <p:cNvSpPr txBox="1"/>
              <p:nvPr/>
            </p:nvSpPr>
            <p:spPr>
              <a:xfrm rot="5400000">
                <a:off x="171836" y="171835"/>
                <a:ext cx="171756" cy="17175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sz="2300"/>
              </a:p>
            </p:txBody>
          </p:sp>
        </p:grpSp>
        <p:grpSp>
          <p:nvGrpSpPr>
            <p:cNvPr id="234" name="Circle"/>
            <p:cNvGrpSpPr/>
            <p:nvPr/>
          </p:nvGrpSpPr>
          <p:grpSpPr>
            <a:xfrm>
              <a:off x="3523712" y="612129"/>
              <a:ext cx="515431" cy="515431"/>
              <a:chOff x="-1" y="-1"/>
              <a:chExt cx="515430" cy="515430"/>
            </a:xfrm>
          </p:grpSpPr>
          <p:sp>
            <p:nvSpPr>
              <p:cNvPr id="232" name="Circle"/>
              <p:cNvSpPr/>
              <p:nvPr/>
            </p:nvSpPr>
            <p:spPr>
              <a:xfrm rot="5400000">
                <a:off x="-2" y="-2"/>
                <a:ext cx="515431" cy="51543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33" name="Text"/>
              <p:cNvSpPr txBox="1"/>
              <p:nvPr/>
            </p:nvSpPr>
            <p:spPr>
              <a:xfrm rot="5400000">
                <a:off x="171836" y="171835"/>
                <a:ext cx="171756" cy="17175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sz="2300"/>
              </a:p>
            </p:txBody>
          </p:sp>
        </p:grpSp>
        <p:grpSp>
          <p:nvGrpSpPr>
            <p:cNvPr id="237" name="Circle"/>
            <p:cNvGrpSpPr/>
            <p:nvPr/>
          </p:nvGrpSpPr>
          <p:grpSpPr>
            <a:xfrm>
              <a:off x="3523712" y="3149603"/>
              <a:ext cx="515431" cy="515431"/>
              <a:chOff x="-1" y="-1"/>
              <a:chExt cx="515430" cy="515430"/>
            </a:xfrm>
          </p:grpSpPr>
          <p:sp>
            <p:nvSpPr>
              <p:cNvPr id="235" name="Circle"/>
              <p:cNvSpPr/>
              <p:nvPr/>
            </p:nvSpPr>
            <p:spPr>
              <a:xfrm rot="5400000">
                <a:off x="-2" y="-2"/>
                <a:ext cx="515431" cy="51543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36" name="Text"/>
              <p:cNvSpPr txBox="1"/>
              <p:nvPr/>
            </p:nvSpPr>
            <p:spPr>
              <a:xfrm rot="5400000">
                <a:off x="171836" y="171835"/>
                <a:ext cx="171756" cy="17175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sz="2300"/>
              </a:p>
            </p:txBody>
          </p:sp>
        </p:grpSp>
        <p:grpSp>
          <p:nvGrpSpPr>
            <p:cNvPr id="240" name="Rectangle"/>
            <p:cNvGrpSpPr/>
            <p:nvPr/>
          </p:nvGrpSpPr>
          <p:grpSpPr>
            <a:xfrm>
              <a:off x="-1" y="2429472"/>
              <a:ext cx="515429" cy="665052"/>
              <a:chOff x="0" y="0"/>
              <a:chExt cx="515427" cy="665051"/>
            </a:xfrm>
          </p:grpSpPr>
          <p:sp>
            <p:nvSpPr>
              <p:cNvPr id="238" name="Rectangle"/>
              <p:cNvSpPr/>
              <p:nvPr/>
            </p:nvSpPr>
            <p:spPr>
              <a:xfrm>
                <a:off x="-1" y="0"/>
                <a:ext cx="515429" cy="665052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12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39" name="Text"/>
              <p:cNvSpPr txBox="1"/>
              <p:nvPr/>
            </p:nvSpPr>
            <p:spPr>
              <a:xfrm>
                <a:off x="191990" y="238031"/>
                <a:ext cx="131446" cy="18898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oMath>
                  </m:oMathPara>
                </a14:m>
                <a:endParaRPr sz="2300"/>
              </a:p>
            </p:txBody>
          </p:sp>
        </p:grpSp>
        <p:grpSp>
          <p:nvGrpSpPr>
            <p:cNvPr id="243" name="Rectangle"/>
            <p:cNvGrpSpPr/>
            <p:nvPr/>
          </p:nvGrpSpPr>
          <p:grpSpPr>
            <a:xfrm>
              <a:off x="-1" y="1013850"/>
              <a:ext cx="515429" cy="665052"/>
              <a:chOff x="0" y="0"/>
              <a:chExt cx="515427" cy="665051"/>
            </a:xfrm>
          </p:grpSpPr>
          <p:sp>
            <p:nvSpPr>
              <p:cNvPr id="241" name="Rectangle"/>
              <p:cNvSpPr/>
              <p:nvPr/>
            </p:nvSpPr>
            <p:spPr>
              <a:xfrm>
                <a:off x="-1" y="0"/>
                <a:ext cx="515429" cy="665052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12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42" name="Text"/>
              <p:cNvSpPr txBox="1"/>
              <p:nvPr/>
            </p:nvSpPr>
            <p:spPr>
              <a:xfrm>
                <a:off x="188485" y="266511"/>
                <a:ext cx="138456" cy="1320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sz="2300"/>
              </a:p>
            </p:txBody>
          </p:sp>
        </p:grpSp>
        <p:grpSp>
          <p:nvGrpSpPr>
            <p:cNvPr id="246" name="Circle"/>
            <p:cNvGrpSpPr/>
            <p:nvPr/>
          </p:nvGrpSpPr>
          <p:grpSpPr>
            <a:xfrm>
              <a:off x="1248257" y="3663138"/>
              <a:ext cx="584153" cy="584153"/>
              <a:chOff x="0" y="0"/>
              <a:chExt cx="584151" cy="584151"/>
            </a:xfrm>
          </p:grpSpPr>
          <p:sp>
            <p:nvSpPr>
              <p:cNvPr id="244" name="Circle"/>
              <p:cNvSpPr/>
              <p:nvPr/>
            </p:nvSpPr>
            <p:spPr>
              <a:xfrm>
                <a:off x="-1" y="-1"/>
                <a:ext cx="584153" cy="584153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45" name="Text"/>
              <p:cNvSpPr txBox="1"/>
              <p:nvPr/>
            </p:nvSpPr>
            <p:spPr>
              <a:xfrm>
                <a:off x="95605" y="183250"/>
                <a:ext cx="392939" cy="21765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m:rPr>
                          <m:nor/>
                        </m:rP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sqr</m:t>
                      </m:r>
                    </m:oMath>
                  </m:oMathPara>
                </a14:m>
                <a:endParaRPr sz="2300"/>
              </a:p>
            </p:txBody>
          </p:sp>
        </p:grpSp>
        <p:grpSp>
          <p:nvGrpSpPr>
            <p:cNvPr id="249" name="Circle"/>
            <p:cNvGrpSpPr/>
            <p:nvPr/>
          </p:nvGrpSpPr>
          <p:grpSpPr>
            <a:xfrm>
              <a:off x="1264535" y="41624"/>
              <a:ext cx="581805" cy="581803"/>
              <a:chOff x="-1" y="0"/>
              <a:chExt cx="581803" cy="581801"/>
            </a:xfrm>
          </p:grpSpPr>
          <p:sp>
            <p:nvSpPr>
              <p:cNvPr id="247" name="Circle"/>
              <p:cNvSpPr/>
              <p:nvPr/>
            </p:nvSpPr>
            <p:spPr>
              <a:xfrm>
                <a:off x="-2" y="-1"/>
                <a:ext cx="581805" cy="581803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48" name="Text"/>
              <p:cNvSpPr txBox="1"/>
              <p:nvPr/>
            </p:nvSpPr>
            <p:spPr>
              <a:xfrm>
                <a:off x="130029" y="189687"/>
                <a:ext cx="321743" cy="20242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m:rPr>
                          <m:sty m:val="p"/>
                        </m:rP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m:rPr>
                          <m:sty m:val="p"/>
                        </m:rPr>
                        <a:rPr xmlns:a="http://schemas.openxmlformats.org/drawingml/2006/main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sz="2300"/>
              </a:p>
            </p:txBody>
          </p:sp>
        </p:grpSp>
        <p:grpSp>
          <p:nvGrpSpPr>
            <p:cNvPr id="252" name="4"/>
            <p:cNvGrpSpPr/>
            <p:nvPr/>
          </p:nvGrpSpPr>
          <p:grpSpPr>
            <a:xfrm>
              <a:off x="2502148" y="0"/>
              <a:ext cx="515429" cy="665051"/>
              <a:chOff x="0" y="0"/>
              <a:chExt cx="515427" cy="665050"/>
            </a:xfrm>
          </p:grpSpPr>
          <p:sp>
            <p:nvSpPr>
              <p:cNvPr id="250" name="Rectangle"/>
              <p:cNvSpPr/>
              <p:nvPr/>
            </p:nvSpPr>
            <p:spPr>
              <a:xfrm>
                <a:off x="-1" y="0"/>
                <a:ext cx="515429" cy="665051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12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51" name="4"/>
              <p:cNvSpPr txBox="1"/>
              <p:nvPr/>
            </p:nvSpPr>
            <p:spPr>
              <a:xfrm>
                <a:off x="31749" y="189974"/>
                <a:ext cx="451928" cy="2851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spcBef>
                    <a:spcPts val="12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4</a:t>
                </a:r>
              </a:p>
            </p:txBody>
          </p:sp>
        </p:grpSp>
        <p:grpSp>
          <p:nvGrpSpPr>
            <p:cNvPr id="255" name="3"/>
            <p:cNvGrpSpPr/>
            <p:nvPr/>
          </p:nvGrpSpPr>
          <p:grpSpPr>
            <a:xfrm>
              <a:off x="1297723" y="2429472"/>
              <a:ext cx="515429" cy="665052"/>
              <a:chOff x="0" y="0"/>
              <a:chExt cx="515427" cy="665051"/>
            </a:xfrm>
          </p:grpSpPr>
          <p:sp>
            <p:nvSpPr>
              <p:cNvPr id="253" name="Rectangle"/>
              <p:cNvSpPr/>
              <p:nvPr/>
            </p:nvSpPr>
            <p:spPr>
              <a:xfrm>
                <a:off x="-1" y="0"/>
                <a:ext cx="515429" cy="665052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12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54" name="3"/>
              <p:cNvSpPr txBox="1"/>
              <p:nvPr/>
            </p:nvSpPr>
            <p:spPr>
              <a:xfrm>
                <a:off x="31749" y="189974"/>
                <a:ext cx="451928" cy="28510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spcBef>
                    <a:spcPts val="12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</p:grpSp>
        <p:grpSp>
          <p:nvGrpSpPr>
            <p:cNvPr id="258" name="6"/>
            <p:cNvGrpSpPr/>
            <p:nvPr/>
          </p:nvGrpSpPr>
          <p:grpSpPr>
            <a:xfrm>
              <a:off x="2487044" y="3622689"/>
              <a:ext cx="515429" cy="665052"/>
              <a:chOff x="0" y="0"/>
              <a:chExt cx="515427" cy="665051"/>
            </a:xfrm>
          </p:grpSpPr>
          <p:sp>
            <p:nvSpPr>
              <p:cNvPr id="256" name="Rectangle"/>
              <p:cNvSpPr/>
              <p:nvPr/>
            </p:nvSpPr>
            <p:spPr>
              <a:xfrm>
                <a:off x="-1" y="0"/>
                <a:ext cx="515429" cy="665052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>
                  <a:spcBef>
                    <a:spcPts val="12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57" name="6"/>
              <p:cNvSpPr txBox="1"/>
              <p:nvPr/>
            </p:nvSpPr>
            <p:spPr>
              <a:xfrm>
                <a:off x="31749" y="189974"/>
                <a:ext cx="451928" cy="28510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spcBef>
                    <a:spcPts val="12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6</a:t>
                </a:r>
              </a:p>
            </p:txBody>
          </p:sp>
        </p:grpSp>
        <p:sp>
          <p:nvSpPr>
            <p:cNvPr id="259" name="Connection Line"/>
            <p:cNvSpPr/>
            <p:nvPr/>
          </p:nvSpPr>
          <p:spPr>
            <a:xfrm>
              <a:off x="4663124" y="2106861"/>
              <a:ext cx="1278179" cy="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60" name="Connection Line"/>
            <p:cNvSpPr/>
            <p:nvPr/>
          </p:nvSpPr>
          <p:spPr>
            <a:xfrm flipV="1">
              <a:off x="3781427" y="2106861"/>
              <a:ext cx="881700" cy="130045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61" name="Connection Line"/>
            <p:cNvSpPr/>
            <p:nvPr/>
          </p:nvSpPr>
          <p:spPr>
            <a:xfrm>
              <a:off x="3781427" y="869842"/>
              <a:ext cx="881700" cy="123702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62" name="Connection Line"/>
            <p:cNvSpPr/>
            <p:nvPr/>
          </p:nvSpPr>
          <p:spPr>
            <a:xfrm flipV="1">
              <a:off x="2759860" y="869842"/>
              <a:ext cx="1021570" cy="47653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63" name="Connection Line"/>
            <p:cNvSpPr/>
            <p:nvPr/>
          </p:nvSpPr>
          <p:spPr>
            <a:xfrm>
              <a:off x="2759861" y="332524"/>
              <a:ext cx="1021569" cy="53732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64" name="Connection Line"/>
            <p:cNvSpPr/>
            <p:nvPr/>
          </p:nvSpPr>
          <p:spPr>
            <a:xfrm>
              <a:off x="2759860" y="2761996"/>
              <a:ext cx="1021570" cy="64532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65" name="Connection Line"/>
            <p:cNvSpPr/>
            <p:nvPr/>
          </p:nvSpPr>
          <p:spPr>
            <a:xfrm flipV="1">
              <a:off x="2744757" y="3407316"/>
              <a:ext cx="1036673" cy="54790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66" name="Connection Line"/>
            <p:cNvSpPr/>
            <p:nvPr/>
          </p:nvSpPr>
          <p:spPr>
            <a:xfrm flipV="1">
              <a:off x="1540331" y="2761996"/>
              <a:ext cx="1219532" cy="119321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67" name="Connection Line"/>
            <p:cNvSpPr/>
            <p:nvPr/>
          </p:nvSpPr>
          <p:spPr>
            <a:xfrm>
              <a:off x="1555436" y="2761996"/>
              <a:ext cx="1204427" cy="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68" name="Connection Line"/>
            <p:cNvSpPr/>
            <p:nvPr/>
          </p:nvSpPr>
          <p:spPr>
            <a:xfrm>
              <a:off x="1555435" y="1346374"/>
              <a:ext cx="1204428" cy="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69" name="Connection Line"/>
            <p:cNvSpPr/>
            <p:nvPr/>
          </p:nvSpPr>
          <p:spPr>
            <a:xfrm>
              <a:off x="1555436" y="332523"/>
              <a:ext cx="1204427" cy="101385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70" name="Connection Line"/>
            <p:cNvSpPr/>
            <p:nvPr/>
          </p:nvSpPr>
          <p:spPr>
            <a:xfrm>
              <a:off x="257711" y="2761996"/>
              <a:ext cx="1282623" cy="119321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71" name="Connection Line"/>
            <p:cNvSpPr/>
            <p:nvPr/>
          </p:nvSpPr>
          <p:spPr>
            <a:xfrm flipV="1">
              <a:off x="257712" y="1346375"/>
              <a:ext cx="1297726" cy="141562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72" name="Connection Line"/>
            <p:cNvSpPr/>
            <p:nvPr/>
          </p:nvSpPr>
          <p:spPr>
            <a:xfrm flipV="1">
              <a:off x="257712" y="332523"/>
              <a:ext cx="1297727" cy="101385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73" name="Connection Line"/>
            <p:cNvSpPr/>
            <p:nvPr/>
          </p:nvSpPr>
          <p:spPr>
            <a:xfrm>
              <a:off x="257712" y="1346374"/>
              <a:ext cx="1297726" cy="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grpSp>
          <p:nvGrpSpPr>
            <p:cNvPr id="276" name="Oval"/>
            <p:cNvGrpSpPr/>
            <p:nvPr/>
          </p:nvGrpSpPr>
          <p:grpSpPr>
            <a:xfrm>
              <a:off x="5494503" y="1677338"/>
              <a:ext cx="893599" cy="859047"/>
              <a:chOff x="-1" y="0"/>
              <a:chExt cx="893597" cy="859046"/>
            </a:xfrm>
          </p:grpSpPr>
          <p:sp>
            <p:nvSpPr>
              <p:cNvPr id="274" name="Oval"/>
              <p:cNvSpPr/>
              <p:nvPr/>
            </p:nvSpPr>
            <p:spPr>
              <a:xfrm>
                <a:off x="-2" y="-1"/>
                <a:ext cx="893599" cy="859047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5" tIns="71435" rIns="71435" bIns="71435" numCol="1" anchor="ctr">
                <a:noAutofit/>
              </a:bodyPr>
              <a:lstStyle/>
              <a:p>
                <a:pPr algn="l">
                  <a:spcBef>
                    <a:spcPts val="3600"/>
                  </a:spcBef>
                  <a:defRPr sz="19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275" name="Text"/>
              <p:cNvSpPr txBox="1"/>
              <p:nvPr/>
            </p:nvSpPr>
            <p:spPr>
              <a:xfrm>
                <a:off x="162614" y="322745"/>
                <a:ext cx="596134" cy="21355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1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1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1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1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1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1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1900"/>
              </a:p>
            </p:txBody>
          </p:sp>
        </p:grpSp>
      </p:grpSp>
      <p:grpSp>
        <p:nvGrpSpPr>
          <p:cNvPr id="280" name="A graph representing the computation of f(x,y), with the following nodes and parents.  (Where multiple nodes have the same label, I append a number in brackets to distinguish them)…"/>
          <p:cNvGrpSpPr/>
          <p:nvPr/>
        </p:nvGrpSpPr>
        <p:grpSpPr>
          <a:xfrm>
            <a:off x="4614699" y="12107471"/>
            <a:ext cx="6451601" cy="1077293"/>
            <a:chOff x="0" y="0"/>
            <a:chExt cx="6451600" cy="1077291"/>
          </a:xfrm>
        </p:grpSpPr>
        <p:sp>
          <p:nvSpPr>
            <p:cNvPr id="278" name="Rectangle"/>
            <p:cNvSpPr/>
            <p:nvPr/>
          </p:nvSpPr>
          <p:spPr>
            <a:xfrm>
              <a:off x="0" y="0"/>
              <a:ext cx="6451600" cy="1077293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5" tIns="71435" rIns="71435" bIns="71435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</a:defRPr>
              </a:pPr>
            </a:p>
          </p:txBody>
        </p:sp>
        <p:sp>
          <p:nvSpPr>
            <p:cNvPr id="279" name="A graph representing the computation of f(x,y), with the following nodes and parents.  (Where multiple nodes have the same label, I append a number in brackets to distinguish them)…"/>
            <p:cNvSpPr txBox="1"/>
            <p:nvPr/>
          </p:nvSpPr>
          <p:spPr>
            <a:xfrm>
              <a:off x="-1" y="0"/>
              <a:ext cx="6451601" cy="1077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>
                <a:defRPr b="1" sz="600">
                  <a:solidFill>
                    <a:srgbClr val="D6D5D5"/>
                  </a:solidFill>
                </a:defRPr>
              </a:pPr>
              <a:r>
                <a:t>A graph representing the computation of f(x,y), with the following nodes and parents.  (Where multiple nodes have the same label, I append a number in brackets to distinguish them)</a:t>
              </a:r>
            </a:p>
            <a:p>
              <a:pPr>
                <a:defRPr b="1" sz="600">
                  <a:solidFill>
                    <a:srgbClr val="D6D5D5"/>
                  </a:solidFill>
                </a:defRPr>
              </a:pPr>
              <a:r>
                <a:t>- "f(x,y)" with parent "times"(1)</a:t>
              </a:r>
            </a:p>
            <a:p>
              <a:pPr>
                <a:defRPr b="1" sz="600">
                  <a:solidFill>
                    <a:srgbClr val="D6D5D5"/>
                  </a:solidFill>
                </a:defRPr>
              </a:pPr>
              <a:r>
                <a:t>- "times"(1) with parents "plus"(1) and "plus"(2)</a:t>
              </a:r>
            </a:p>
            <a:p>
              <a:pPr>
                <a:defRPr b="1" sz="600">
                  <a:solidFill>
                    <a:srgbClr val="D6D5D5"/>
                  </a:solidFill>
                </a:defRPr>
              </a:pPr>
              <a:r>
                <a:t>- "plus"(1) with parents "box containing 4" and "plus"(3)</a:t>
              </a:r>
            </a:p>
            <a:p>
              <a:pPr>
                <a:defRPr b="1" sz="600">
                  <a:solidFill>
                    <a:srgbClr val="D6D5D5"/>
                  </a:solidFill>
                </a:defRPr>
              </a:pPr>
              <a:r>
                <a:t>- "plus"(3) with parents "sin" and "times"(2)</a:t>
              </a:r>
            </a:p>
            <a:p>
              <a:pPr>
                <a:defRPr b="1" sz="600">
                  <a:solidFill>
                    <a:srgbClr val="D6D5D5"/>
                  </a:solidFill>
                </a:defRPr>
              </a:pPr>
              <a:r>
                <a:t>- "times"(2) with parents "box containing x" and "box containg y"</a:t>
              </a:r>
            </a:p>
            <a:p>
              <a:pPr>
                <a:defRPr b="1" sz="600">
                  <a:solidFill>
                    <a:srgbClr val="D6D5D5"/>
                  </a:solidFill>
                </a:defRPr>
              </a:pPr>
              <a:r>
                <a:t>- "sin" with parent "box containing x"</a:t>
              </a:r>
            </a:p>
            <a:p>
              <a:pPr>
                <a:defRPr b="1" sz="600">
                  <a:solidFill>
                    <a:srgbClr val="D6D5D5"/>
                  </a:solidFill>
                </a:defRPr>
              </a:pPr>
              <a:r>
                <a:t>- "plus"(2) with parents "times"(3) and "box containing 6"</a:t>
              </a:r>
            </a:p>
            <a:p>
              <a:pPr>
                <a:defRPr b="1" sz="600">
                  <a:solidFill>
                    <a:srgbClr val="D6D5D5"/>
                  </a:solidFill>
                </a:defRPr>
              </a:pPr>
              <a:r>
                <a:t>- "times"(3) with parents "box containing 3" and "sqr"</a:t>
              </a:r>
            </a:p>
            <a:p>
              <a:pPr>
                <a:defRPr b="1" sz="600">
                  <a:solidFill>
                    <a:srgbClr val="D6D5D5"/>
                  </a:solidFill>
                </a:defRPr>
              </a:pPr>
              <a:r>
                <a:t>- "sqr" with parent "box containing y"</a:t>
              </a:r>
            </a:p>
          </p:txBody>
        </p:sp>
      </p:grpSp>
      <p:sp>
        <p:nvSpPr>
          <p:cNvPr id="281" name="A function   can be represented in multiple ways:"/>
          <p:cNvSpPr txBox="1"/>
          <p:nvPr/>
        </p:nvSpPr>
        <p:spPr>
          <a:xfrm>
            <a:off x="6021062" y="2913981"/>
            <a:ext cx="13198714" cy="927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A function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can be represented in multiple ways:</a:t>
            </a:r>
            <a:endParaRPr sz="5000"/>
          </a:p>
        </p:txBody>
      </p:sp>
      <p:sp>
        <p:nvSpPr>
          <p:cNvPr id="282" name="As a finite numerical algorithm"/>
          <p:cNvSpPr txBox="1"/>
          <p:nvPr/>
        </p:nvSpPr>
        <p:spPr>
          <a:xfrm>
            <a:off x="13372709" y="4585274"/>
            <a:ext cx="9272169" cy="7654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5" tIns="71435" rIns="71435" bIns="71435" anchor="ctr">
            <a:spAutoFit/>
          </a:bodyPr>
          <a:lstStyle/>
          <a:p>
            <a:pPr marL="873125" indent="-873125" algn="l">
              <a:buSzPct val="100000"/>
              <a:buAutoNum type="arabicPeriod" startAt="3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As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finite numerical algorithm</a:t>
            </a:r>
            <a:endParaRPr>
              <a:solidFill>
                <a:srgbClr val="0076BA"/>
              </a:solidFill>
            </a:endParaRPr>
          </a:p>
          <a:p>
            <a:pPr>
              <a:spcBef>
                <a:spcPts val="3200"/>
              </a:spcBef>
              <a:defRPr sz="39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3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m:rPr>
                          <m:sty m:val="p"/>
                        </m:rP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sqr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e>
                  </m:mr>
                  <m:mr>
                    <m:e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e>
                  </m:mr>
                </m:m>
              </m:oMath>
            </a14:m>
            <a:r>
              <a:rPr sz="3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679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7" grpId="2"/>
      <p:bldP build="whole" bldLvl="1" animBg="1" rev="0" advAuto="0" spid="280" grpId="3"/>
      <p:bldP build="p" bldLvl="5" animBg="1" rev="0" advAuto="0" spid="218" grpId="1"/>
      <p:bldP build="whole" bldLvl="1" animBg="1" rev="0" advAuto="0" spid="282" grpId="4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5" tIns="71435" rIns="71435" bIns="71435" numCol="1" spcCol="38100" rtlCol="0" anchor="ctr" upright="0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5" tIns="71435" rIns="71435" bIns="71435" numCol="1" spcCol="38100" rtlCol="0" anchor="ctr" upright="0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5" tIns="71435" rIns="71435" bIns="71435" numCol="1" spcCol="38100" rtlCol="0" anchor="ctr" upright="0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5" tIns="71435" rIns="71435" bIns="71435" numCol="1" spcCol="38100" rtlCol="0" anchor="ctr" upright="0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