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charts/_rels/chart1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_rels/chart2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2.xlsx"/></Relationships>

</file>

<file path=ppt/charts/_rels/chart3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3.xlsx"/></Relationships>

</file>

<file path=ppt/charts/_rels/chart4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4.xlsx"/></Relationships>

</file>

<file path=ppt/charts/_rels/chart5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5.xlsx"/></Relationships>

</file>

<file path=ppt/charts/_rels/chart6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6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427531"/>
          <c:y val="0.0593032"/>
          <c:w val="0.952247"/>
          <c:h val="0.841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X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4600" u="none">
                    <a:solidFill>
                      <a:srgbClr val="FFFFFF"/>
                    </a:solidFill>
                    <a:latin typeface="Helvetica Neue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Sheet1!$B$2:$F$2</c:f>
              <c:numCache>
                <c:ptCount val="5"/>
                <c:pt idx="0">
                  <c:v>0.370000</c:v>
                </c:pt>
                <c:pt idx="1">
                  <c:v>0.125000</c:v>
                </c:pt>
                <c:pt idx="2">
                  <c:v>0.010000</c:v>
                </c:pt>
                <c:pt idx="3">
                  <c:v>0.125000</c:v>
                </c:pt>
                <c:pt idx="4">
                  <c:v>0.370000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427531"/>
          <c:y val="0.0593032"/>
          <c:w val="0.952247"/>
          <c:h val="0.841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X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4600" u="none">
                    <a:solidFill>
                      <a:srgbClr val="FFFFFF"/>
                    </a:solidFill>
                    <a:latin typeface="Helvetica Neue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Sheet1!$B$2:$F$2</c:f>
              <c:numCache>
                <c:ptCount val="5"/>
                <c:pt idx="0">
                  <c:v>0.083300</c:v>
                </c:pt>
                <c:pt idx="1">
                  <c:v>0.250000</c:v>
                </c:pt>
                <c:pt idx="2">
                  <c:v>0.333300</c:v>
                </c:pt>
                <c:pt idx="3">
                  <c:v>0.250000</c:v>
                </c:pt>
                <c:pt idx="4">
                  <c:v>0.083300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687637"/>
          <c:y val="0.0896202"/>
          <c:w val="0.926236"/>
          <c:h val="0.7675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X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4600" u="none">
                    <a:solidFill>
                      <a:srgbClr val="FFFFFF"/>
                    </a:solidFill>
                    <a:latin typeface="Helvetica Neue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Sheet1!$B$2:$F$2</c:f>
              <c:numCache>
                <c:ptCount val="5"/>
                <c:pt idx="0">
                  <c:v>0.083300</c:v>
                </c:pt>
                <c:pt idx="1">
                  <c:v>0.250000</c:v>
                </c:pt>
                <c:pt idx="2">
                  <c:v>0.333300</c:v>
                </c:pt>
                <c:pt idx="3">
                  <c:v>0.250000</c:v>
                </c:pt>
                <c:pt idx="4">
                  <c:v>0.083300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687264"/>
          <c:y val="0.0895793"/>
          <c:w val="0.926274"/>
          <c:h val="0.7676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X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4600" u="none">
                    <a:solidFill>
                      <a:srgbClr val="FFFFFF"/>
                    </a:solidFill>
                    <a:latin typeface="Helvetica Neue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Sheet1!$B$2:$F$2</c:f>
              <c:numCache>
                <c:ptCount val="5"/>
                <c:pt idx="0">
                  <c:v>0.370000</c:v>
                </c:pt>
                <c:pt idx="1">
                  <c:v>0.125000</c:v>
                </c:pt>
                <c:pt idx="2">
                  <c:v>0.010000</c:v>
                </c:pt>
                <c:pt idx="3">
                  <c:v>0.125000</c:v>
                </c:pt>
                <c:pt idx="4">
                  <c:v>0.370000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687637"/>
          <c:y val="0.0896202"/>
          <c:w val="0.926236"/>
          <c:h val="0.7675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X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4600" u="none">
                    <a:solidFill>
                      <a:srgbClr val="FFFFFF"/>
                    </a:solidFill>
                    <a:latin typeface="Helvetica Neue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Sheet1!$B$2:$F$2</c:f>
              <c:numCache>
                <c:ptCount val="5"/>
                <c:pt idx="0">
                  <c:v>0.083300</c:v>
                </c:pt>
                <c:pt idx="1">
                  <c:v>0.250000</c:v>
                </c:pt>
                <c:pt idx="2">
                  <c:v>0.333300</c:v>
                </c:pt>
                <c:pt idx="3">
                  <c:v>0.250000</c:v>
                </c:pt>
                <c:pt idx="4">
                  <c:v>0.083300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687264"/>
          <c:y val="0.0895793"/>
          <c:w val="0.926274"/>
          <c:h val="0.7676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X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4600" u="none">
                    <a:solidFill>
                      <a:srgbClr val="FFFFFF"/>
                    </a:solidFill>
                    <a:latin typeface="Helvetica Neue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Sheet1!$B$2:$F$2</c:f>
              <c:numCache>
                <c:ptCount val="5"/>
                <c:pt idx="0">
                  <c:v>0.370000</c:v>
                </c:pt>
                <c:pt idx="1">
                  <c:v>0.125000</c:v>
                </c:pt>
                <c:pt idx="2">
                  <c:v>0.010000</c:v>
                </c:pt>
                <c:pt idx="3">
                  <c:v>0.125000</c:v>
                </c:pt>
                <c:pt idx="4">
                  <c:v>0.370000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j-lt"/>
                <a:ea typeface="+mj-ea"/>
                <a:cs typeface="+mj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4pPr>
            <a:lvl5pPr marL="1836964" indent="-465364">
              <a:spcBef>
                <a:spcPts val="4500"/>
              </a:spcBef>
              <a:buSzPct val="145000"/>
              <a:defRPr sz="38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>
            <a:lvl5pPr>
              <a:buSzPct val="14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032000" y="413501"/>
            <a:ext cx="20320000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hyperlink" Target="https://icons8.com" TargetMode="Externa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hyperlink" Target="https://icons8.com" TargetMode="Externa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3.xml"/><Relationship Id="rId3" Type="http://schemas.openxmlformats.org/officeDocument/2006/relationships/chart" Target="../charts/char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5.xml"/><Relationship Id="rId3" Type="http://schemas.openxmlformats.org/officeDocument/2006/relationships/chart" Target="../charts/chart6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robability Theory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Probability Theory</a:t>
            </a:r>
          </a:p>
        </p:txBody>
      </p:sp>
      <p:sp>
        <p:nvSpPr>
          <p:cNvPr id="147" name="CMPUT 261: Introduction to Artificial Intelligence  P&amp;M §8.1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P&amp;M §8.1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ubjective vs. Objective: The Bayesian Perspectiv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Subjective vs. Objective:</a:t>
            </a:r>
            <a:br/>
            <a:r>
              <a:t>The Bayesian Perspective</a:t>
            </a:r>
          </a:p>
        </p:txBody>
      </p:sp>
      <p:sp>
        <p:nvSpPr>
          <p:cNvPr id="176" name="Probabilities can be interpreted as objective statements about the world, or as subjective statements about an agent's beliefs.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 marL="598963" indent="-598963" defTabSz="805099">
              <a:spcBef>
                <a:spcPts val="3500"/>
              </a:spcBef>
              <a:defRPr sz="4300"/>
            </a:pPr>
            <a:r>
              <a:t>Probabilities can be interpreted</a:t>
            </a:r>
            <a:br/>
            <a:r>
              <a:t>as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objective</a:t>
            </a:r>
            <a:r>
              <a:t> statements about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world</a:t>
            </a:r>
            <a:r>
              <a:t>, or</a:t>
            </a:r>
            <a:br/>
            <a:r>
              <a:t>as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subjective</a:t>
            </a:r>
            <a:r>
              <a:t> statements about an agent's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beliefs</a:t>
            </a:r>
            <a:r>
              <a:t>.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98963" indent="-598963" defTabSz="805099">
              <a:spcBef>
                <a:spcPts val="3500"/>
              </a:spcBef>
              <a:defRPr sz="4300"/>
            </a:pPr>
            <a:r>
              <a:t>Subjective view is called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Bayesian:</a:t>
            </a:r>
          </a:p>
          <a:p>
            <a:pPr lvl="2" marL="1470183" indent="-598963" defTabSz="805099">
              <a:spcBef>
                <a:spcPts val="3500"/>
              </a:spcBef>
              <a:defRPr sz="4300"/>
            </a:pPr>
            <a:r>
              <a:t>The probability of an event is a measure of an agent's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belief</a:t>
            </a:r>
            <a:r>
              <a:t> about its likelihood</a:t>
            </a:r>
          </a:p>
          <a:p>
            <a:pPr lvl="2" marL="1470183" indent="-598963" defTabSz="805099">
              <a:spcBef>
                <a:spcPts val="3500"/>
              </a:spcBef>
              <a:defRPr sz="4300"/>
            </a:pPr>
            <a:r>
              <a:t>Different agents can legitimately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different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beliefs</a:t>
            </a:r>
            <a:r>
              <a:t>, so they can legitimately assign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different probabilities</a:t>
            </a:r>
            <a:r>
              <a:t> to the same event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470183" indent="-598963" defTabSz="805099">
              <a:spcBef>
                <a:spcPts val="3500"/>
              </a:spcBef>
              <a:defRPr sz="4300"/>
            </a:pPr>
            <a:r>
              <a:t>There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 one way</a:t>
            </a:r>
            <a:r>
              <a:t> to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update</a:t>
            </a:r>
            <a:r>
              <a:t> those beliefs in response to new data</a:t>
            </a:r>
          </a:p>
          <a:p>
            <a:pPr marL="598963" indent="-598963" defTabSz="805099">
              <a:spcBef>
                <a:spcPts val="3500"/>
              </a:spcBef>
              <a:defRPr sz="4300"/>
            </a:pPr>
            <a:r>
              <a:t>In this course, we will primarily take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Bayesian</a:t>
            </a:r>
            <a:r>
              <a:t> view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Example: Dic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Example: Dice</a:t>
            </a:r>
          </a:p>
        </p:txBody>
      </p:sp>
      <p:sp>
        <p:nvSpPr>
          <p:cNvPr id="179" name="Diane rolls a fair, six-sided die, and gets the number…"/>
          <p:cNvSpPr txBox="1"/>
          <p:nvPr>
            <p:ph type="body" idx="1"/>
          </p:nvPr>
        </p:nvSpPr>
        <p:spPr>
          <a:xfrm>
            <a:off x="2032000" y="3102668"/>
            <a:ext cx="20320000" cy="10562319"/>
          </a:xfrm>
          <a:prstGeom prst="rect">
            <a:avLst/>
          </a:prstGeom>
        </p:spPr>
        <p:txBody>
          <a:bodyPr/>
          <a:lstStyle/>
          <a:p>
            <a:pPr/>
            <a:r>
              <a:t>Diane rolls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fair, six-sided die</a:t>
            </a:r>
            <a:r>
              <a:t>, and gets the number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  </a:t>
            </a:r>
            <a:r>
              <a:rPr b="0"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(the probability that Diane rolled a 5)</a:t>
            </a:r>
            <a:endParaRPr b="0" sz="3600">
              <a:solidFill>
                <a:srgbClr val="92929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Diane truthfully tells Oliver that she rolled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odd</a:t>
            </a:r>
            <a:r>
              <a:t> number.</a:t>
            </a:r>
          </a:p>
          <a:p>
            <a:pPr lvl="2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should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Oliver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believe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Diane truthfully tells Greta that she rolled a number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5</m:t>
                </m:r>
              </m:oMath>
            </a14:m>
            <a:r>
              <a:t>.</a:t>
            </a:r>
          </a:p>
          <a:p>
            <a:pPr lvl="2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should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Greta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believe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Example: Dic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Example: Dice</a:t>
            </a:r>
          </a:p>
        </p:txBody>
      </p:sp>
      <p:sp>
        <p:nvSpPr>
          <p:cNvPr id="182" name="Diane rolls a fair, six-sided die, and gets the number…"/>
          <p:cNvSpPr txBox="1"/>
          <p:nvPr>
            <p:ph type="body" idx="1"/>
          </p:nvPr>
        </p:nvSpPr>
        <p:spPr>
          <a:xfrm>
            <a:off x="2032000" y="3102668"/>
            <a:ext cx="20320000" cy="10562319"/>
          </a:xfrm>
          <a:prstGeom prst="rect">
            <a:avLst/>
          </a:prstGeom>
        </p:spPr>
        <p:txBody>
          <a:bodyPr/>
          <a:lstStyle/>
          <a:p>
            <a:pPr/>
            <a:r>
              <a:t>Diane rolls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fair, six-sided die</a:t>
            </a:r>
            <a:r>
              <a:t>, and gets the number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  </a:t>
            </a:r>
            <a:r>
              <a:rPr b="0"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(the probability that Diane rolled a 5)</a:t>
            </a:r>
            <a:endParaRPr b="0" sz="3600">
              <a:solidFill>
                <a:srgbClr val="92929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Diane truthfully tells Oliver that she rolled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odd</a:t>
            </a:r>
            <a:r>
              <a:t> number.</a:t>
            </a:r>
          </a:p>
          <a:p>
            <a:pPr lvl="2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should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Oliver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believe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Diane truthfully tells Greta that she rolled a number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5</m:t>
                </m:r>
              </m:oMath>
            </a14:m>
            <a:r>
              <a:t>.</a:t>
            </a:r>
          </a:p>
          <a:p>
            <a:pPr lvl="2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should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Greta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believe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sz="5000"/>
          </a:p>
        </p:txBody>
      </p:sp>
      <p:sp>
        <p:nvSpPr>
          <p:cNvPr id="183" name="Equation"/>
          <p:cNvSpPr txBox="1"/>
          <p:nvPr/>
        </p:nvSpPr>
        <p:spPr>
          <a:xfrm>
            <a:off x="18014050" y="8131529"/>
            <a:ext cx="4306432" cy="50779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m:rPr>
                      <m:nor/>
                    </m:rP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is odd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400">
              <a:solidFill>
                <a:srgbClr val="004C7F"/>
              </a:solidFill>
            </a:endParaRPr>
          </a:p>
        </p:txBody>
      </p:sp>
      <p:sp>
        <p:nvSpPr>
          <p:cNvPr id="184" name="Equation"/>
          <p:cNvSpPr txBox="1"/>
          <p:nvPr/>
        </p:nvSpPr>
        <p:spPr>
          <a:xfrm>
            <a:off x="17877971" y="10763288"/>
            <a:ext cx="3785349" cy="49118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≥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400">
              <a:solidFill>
                <a:srgbClr val="004C7F"/>
              </a:solidFill>
            </a:endParaRPr>
          </a:p>
        </p:txBody>
      </p:sp>
      <p:sp>
        <p:nvSpPr>
          <p:cNvPr id="185" name="Equation"/>
          <p:cNvSpPr txBox="1"/>
          <p:nvPr/>
        </p:nvSpPr>
        <p:spPr>
          <a:xfrm>
            <a:off x="17912757" y="11927161"/>
            <a:ext cx="5864714" cy="50779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m:rPr>
                      <m:nor/>
                    </m:rP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is odd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≥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400">
              <a:solidFill>
                <a:srgbClr val="004C7F"/>
              </a:solidFill>
            </a:endParaRPr>
          </a:p>
        </p:txBody>
      </p:sp>
      <p:sp>
        <p:nvSpPr>
          <p:cNvPr id="186" name="Line"/>
          <p:cNvSpPr/>
          <p:nvPr/>
        </p:nvSpPr>
        <p:spPr>
          <a:xfrm>
            <a:off x="15557202" y="8383827"/>
            <a:ext cx="2239058" cy="2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7" name="Line"/>
          <p:cNvSpPr/>
          <p:nvPr/>
        </p:nvSpPr>
        <p:spPr>
          <a:xfrm>
            <a:off x="15557202" y="10902060"/>
            <a:ext cx="2239058" cy="2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8" name="Line"/>
          <p:cNvSpPr/>
          <p:nvPr/>
        </p:nvSpPr>
        <p:spPr>
          <a:xfrm>
            <a:off x="10174429" y="12179458"/>
            <a:ext cx="7621832" cy="2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9" name="Equation"/>
          <p:cNvSpPr txBox="1"/>
          <p:nvPr/>
        </p:nvSpPr>
        <p:spPr>
          <a:xfrm>
            <a:off x="18716479" y="5840429"/>
            <a:ext cx="2000816" cy="48336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4400" i="1">
                      <a:solidFill>
                        <a:srgbClr val="004C7F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400">
              <a:solidFill>
                <a:srgbClr val="004C7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emantics: Possible World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Semantics:</a:t>
            </a:r>
            <a:br/>
            <a:r>
              <a:t>Possible Worlds</a:t>
            </a:r>
          </a:p>
        </p:txBody>
      </p:sp>
      <p:sp>
        <p:nvSpPr>
          <p:cNvPr id="192" name="Random variables take values from a domain.  We will write them as uppercase letters (e.g.,  , etc.)…"/>
          <p:cNvSpPr txBox="1"/>
          <p:nvPr>
            <p:ph type="body" idx="1"/>
          </p:nvPr>
        </p:nvSpPr>
        <p:spPr>
          <a:xfrm>
            <a:off x="2032000" y="3699626"/>
            <a:ext cx="21059284" cy="9174344"/>
          </a:xfrm>
          <a:prstGeom prst="rect">
            <a:avLst/>
          </a:prstGeom>
        </p:spPr>
        <p:txBody>
          <a:bodyPr/>
          <a:lstStyle/>
          <a:p>
            <a:pPr marL="605074" indent="-605074" defTabSz="813314">
              <a:spcBef>
                <a:spcPts val="3500"/>
              </a:spcBef>
              <a:defRPr b="1" sz="4300">
                <a:latin typeface="+mj-lt"/>
                <a:ea typeface="+mj-ea"/>
                <a:cs typeface="+mj-cs"/>
                <a:sym typeface="Helvetica Neue"/>
              </a:defRPr>
            </a:pPr>
            <a:r>
              <a:t>Random variables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take values from a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domain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We will write them as uppercase letters (e.g.,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etc.)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A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possible world</a:t>
            </a:r>
            <a:r>
              <a:t>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assignment</a:t>
            </a:r>
            <a:r>
              <a:t> of values to variables</a:t>
            </a:r>
            <a:br/>
            <a:r>
              <a:t>We will usually write a single "world" as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</m:oMath>
            </a14:m>
            <a:r>
              <a:t> and the set of all possible worlds as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</m:oMath>
            </a14:m>
            <a:br>
              <a:rPr sz="5000">
                <a:latin typeface="Times Roman"/>
                <a:ea typeface="Times Roman"/>
                <a:cs typeface="Times Roman"/>
                <a:sym typeface="Times Roman"/>
              </a:rPr>
            </a:br>
            <a:r>
              <a:t>In this lecture: worlds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discrete</a:t>
            </a:r>
            <a:r>
              <a:t> (i.e., we can take sums)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A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probability measure</a:t>
            </a:r>
            <a:r>
              <a:t> is a function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over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 worlds</a:t>
            </a:r>
            <a:r>
              <a:t> </a:t>
            </a:r>
            <a:r>
              <a:rPr i="1">
                <a:latin typeface="+mn-lt"/>
                <a:ea typeface="+mn-ea"/>
                <a:cs typeface="+mn-cs"/>
                <a:sym typeface="Helvetica"/>
              </a:rPr>
              <a:t>ω</a:t>
            </a:r>
            <a:r>
              <a:t> satisfying:</a:t>
            </a:r>
          </a:p>
          <a:p>
            <a:pPr lvl="2" marL="2072885" indent="-815585" defTabSz="813314">
              <a:spcBef>
                <a:spcPts val="2300"/>
              </a:spcBef>
              <a:buSzPct val="100000"/>
              <a:buAutoNum type="arabicPeriod" startAt="1"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ω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Ω</m:t>
                    </m:r>
                  </m:lim>
                </m:limLow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 </a:t>
            </a:r>
            <a:endParaRPr sz="4300"/>
          </a:p>
          <a:p>
            <a:pPr lvl="2" marL="2121692" indent="-864392" defTabSz="813314">
              <a:spcBef>
                <a:spcPts val="2300"/>
              </a:spcBef>
              <a:buSzPct val="100000"/>
              <a:buAutoNum type="arabicPeriod" startAt="1"/>
              <a:defRPr sz="4300"/>
            </a:pPr>
            <a:r>
              <a:t>  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</m:oMath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roposition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Propositions</a:t>
            </a:r>
          </a:p>
        </p:txBody>
      </p:sp>
      <p:sp>
        <p:nvSpPr>
          <p:cNvPr id="195" name="A primitive proposition is an equality or inequality expression E.g.,   or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 marL="464501" indent="-464501" defTabSz="624363">
              <a:spcBef>
                <a:spcPts val="2700"/>
              </a:spcBef>
              <a:defRPr sz="3300"/>
            </a:pPr>
            <a:r>
              <a:t>A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primitive proposition</a:t>
            </a:r>
            <a:r>
              <a:t> is an equality or inequality expression</a:t>
            </a:r>
            <a:br/>
            <a:r>
              <a:t>E.g.,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5</m:t>
                </m:r>
              </m:oMath>
            </a14:m>
            <a:r>
              <a:t> or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4</m:t>
                </m:r>
              </m:oMath>
            </a14:m>
          </a:p>
          <a:p>
            <a:pPr marL="464501" indent="-464501" defTabSz="624363">
              <a:spcBef>
                <a:spcPts val="2700"/>
              </a:spcBef>
              <a:defRPr sz="3300"/>
            </a:pPr>
            <a:r>
              <a:t>A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proposition</a:t>
            </a:r>
            <a:r>
              <a:t> is built up from other propositions using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logical connectives</a:t>
            </a:r>
            <a:r>
              <a:t>.  </a:t>
            </a:r>
            <a:br/>
            <a:r>
              <a:t>E.g.,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∨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3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∨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464501" indent="-464501" defTabSz="624363">
              <a:spcBef>
                <a:spcPts val="2700"/>
              </a:spcBef>
              <a:defRPr sz="3300"/>
            </a:pPr>
            <a:r>
              <a:t>The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probability</a:t>
            </a:r>
            <a:r>
              <a:t> of a proposition is the sum of the probabilities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 worlds in which that proposition is true</a:t>
            </a:r>
            <a:r>
              <a:t>:</a:t>
            </a:r>
          </a:p>
          <a:p>
            <a:pPr marL="0" indent="0" algn="ctr" defTabSz="624363">
              <a:spcBef>
                <a:spcPts val="27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α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ω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ω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⊧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lim>
                </m:limLow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ω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300">
                <a:latin typeface="Helvetica Neue Light"/>
                <a:ea typeface="Helvetica Neue Light"/>
                <a:cs typeface="Helvetica Neue Light"/>
                <a:sym typeface="Helvetica Neue Light"/>
              </a:rPr>
              <a:t>  </a:t>
            </a:r>
            <a:endParaRPr sz="3300"/>
          </a:p>
          <a:p>
            <a:pPr marL="464501" indent="-464501" defTabSz="624363">
              <a:spcBef>
                <a:spcPts val="2700"/>
              </a:spcBef>
              <a:defRPr sz="3300"/>
            </a:pPr>
            <a:r>
              <a:t>Therefore:</a:t>
            </a:r>
          </a:p>
          <a:p>
            <a:pPr marL="0" indent="0" algn="ctr" defTabSz="624363">
              <a:spcBef>
                <a:spcPts val="27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m>
                    <m:m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∨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β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β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xmlns:a="http://schemas.openxmlformats.org/drawingml/2006/main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3774"/>
          </a:p>
        </p:txBody>
      </p:sp>
      <p:grpSp>
        <p:nvGrpSpPr>
          <p:cNvPr id="198" name="Group"/>
          <p:cNvGrpSpPr/>
          <p:nvPr/>
        </p:nvGrpSpPr>
        <p:grpSpPr>
          <a:xfrm>
            <a:off x="15397124" y="8365438"/>
            <a:ext cx="5824775" cy="1086325"/>
            <a:chOff x="0" y="0"/>
            <a:chExt cx="5824773" cy="1086324"/>
          </a:xfrm>
        </p:grpSpPr>
        <p:sp>
          <p:nvSpPr>
            <p:cNvPr id="196" name="means &quot;𝛼 is true in ω&quot;"/>
            <p:cNvSpPr txBox="1"/>
            <p:nvPr/>
          </p:nvSpPr>
          <p:spPr>
            <a:xfrm>
              <a:off x="666085" y="457591"/>
              <a:ext cx="5158689" cy="628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         means "</a:t>
              </a:r>
              <a:r>
                <a:rPr>
                  <a:latin typeface="+mn-lt"/>
                  <a:ea typeface="+mn-ea"/>
                  <a:cs typeface="+mn-cs"/>
                  <a:sym typeface="Helvetica"/>
                </a:rPr>
                <a:t>𝛼</a:t>
              </a:r>
              <a:r>
                <a:t> is true in </a:t>
              </a:r>
              <a:r>
                <a:rPr>
                  <a:latin typeface="+mn-lt"/>
                  <a:ea typeface="+mn-ea"/>
                  <a:cs typeface="+mn-cs"/>
                  <a:sym typeface="Helvetica"/>
                </a:rPr>
                <a:t>ω</a:t>
              </a:r>
              <a:r>
                <a:t>"</a:t>
              </a:r>
            </a:p>
          </p:txBody>
        </p:sp>
        <p:sp>
          <p:nvSpPr>
            <p:cNvPr id="197" name="Equation"/>
            <p:cNvSpPr txBox="1"/>
            <p:nvPr/>
          </p:nvSpPr>
          <p:spPr>
            <a:xfrm>
              <a:off x="0" y="0"/>
              <a:ext cx="919097" cy="2735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32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ω</m:t>
                    </m:r>
                    <m:r>
                      <a:rPr xmlns:a="http://schemas.openxmlformats.org/drawingml/2006/main" sz="32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⊧</m:t>
                    </m:r>
                    <m:r>
                      <a:rPr xmlns:a="http://schemas.openxmlformats.org/drawingml/2006/main" sz="32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m:oMathPara>
              </a14:m>
              <a:endParaRPr sz="3200">
                <a:solidFill>
                  <a:srgbClr val="5E5E5E"/>
                </a:solidFill>
              </a:endParaRPr>
            </a:p>
          </p:txBody>
        </p:sp>
      </p:grpSp>
      <p:sp>
        <p:nvSpPr>
          <p:cNvPr id="199" name="𝛼∨β means &quot;𝛼 OR β&quot;"/>
          <p:cNvSpPr txBox="1"/>
          <p:nvPr/>
        </p:nvSpPr>
        <p:spPr>
          <a:xfrm>
            <a:off x="15546680" y="10323132"/>
            <a:ext cx="3977086" cy="628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𝛼∨β</a:t>
            </a:r>
            <a:r>
              <a:rPr>
                <a:latin typeface="+mj-lt"/>
                <a:ea typeface="+mj-ea"/>
                <a:cs typeface="+mj-cs"/>
                <a:sym typeface="Helvetica Neue"/>
              </a:rPr>
              <a:t> means "</a:t>
            </a:r>
            <a:r>
              <a:t>𝛼 OR β"</a:t>
            </a:r>
          </a:p>
        </p:txBody>
      </p:sp>
      <p:sp>
        <p:nvSpPr>
          <p:cNvPr id="200" name="𝛼∧β means &quot;𝛼 AND β&quot;"/>
          <p:cNvSpPr txBox="1"/>
          <p:nvPr/>
        </p:nvSpPr>
        <p:spPr>
          <a:xfrm>
            <a:off x="15433571" y="11095583"/>
            <a:ext cx="4203304" cy="628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𝛼∧β</a:t>
            </a:r>
            <a:r>
              <a:rPr>
                <a:latin typeface="+mj-lt"/>
                <a:ea typeface="+mj-ea"/>
                <a:cs typeface="+mj-cs"/>
                <a:sym typeface="Helvetica Neue"/>
              </a:rPr>
              <a:t> means "</a:t>
            </a:r>
            <a:r>
              <a:t>𝛼 AND β"</a:t>
            </a:r>
          </a:p>
        </p:txBody>
      </p:sp>
      <p:sp>
        <p:nvSpPr>
          <p:cNvPr id="201" name="¬𝛼 means &quot;NOT 𝛼&quot;"/>
          <p:cNvSpPr txBox="1"/>
          <p:nvPr/>
        </p:nvSpPr>
        <p:spPr>
          <a:xfrm>
            <a:off x="15748937" y="11868033"/>
            <a:ext cx="3572572" cy="628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¬𝛼</a:t>
            </a:r>
            <a:r>
              <a:rPr>
                <a:latin typeface="+mj-lt"/>
                <a:ea typeface="+mj-ea"/>
                <a:cs typeface="+mj-cs"/>
                <a:sym typeface="Helvetica Neue"/>
              </a:rPr>
              <a:t> means "NOT </a:t>
            </a:r>
            <a:r>
              <a:t>𝛼"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1" grpId="5"/>
      <p:bldP build="whole" bldLvl="1" animBg="1" rev="0" advAuto="0" spid="200" grpId="4"/>
      <p:bldP build="whole" bldLvl="1" animBg="1" rev="0" advAuto="0" spid="198" grpId="2"/>
      <p:bldP build="whole" bldLvl="1" animBg="1" rev="0" advAuto="0" spid="199" grpId="3"/>
      <p:bldP build="p" bldLvl="5" animBg="1" rev="0" advAuto="0" spid="19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Joint Distribution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Joint Distributions</a:t>
            </a:r>
          </a:p>
        </p:txBody>
      </p:sp>
      <p:sp>
        <p:nvSpPr>
          <p:cNvPr id="204" name="In our dice example, there was a single random variable…"/>
          <p:cNvSpPr txBox="1"/>
          <p:nvPr>
            <p:ph type="body" idx="1"/>
          </p:nvPr>
        </p:nvSpPr>
        <p:spPr>
          <a:xfrm>
            <a:off x="2459577" y="3520989"/>
            <a:ext cx="19464846" cy="8840391"/>
          </a:xfrm>
          <a:prstGeom prst="rect">
            <a:avLst/>
          </a:prstGeom>
        </p:spPr>
        <p:txBody>
          <a:bodyPr/>
          <a:lstStyle/>
          <a:p>
            <a:pPr/>
            <a:r>
              <a:t>In our dice example, there was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</a:t>
            </a:r>
            <a:r>
              <a:t> random variable</a:t>
            </a:r>
          </a:p>
          <a:p>
            <a:pPr/>
            <a:r>
              <a:t>We typically want to think about the interactions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multiple</a:t>
            </a:r>
            <a:r>
              <a:t> random variables</a:t>
            </a:r>
          </a:p>
          <a:p>
            <a:pPr/>
            <a:r>
              <a:t>A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joint distribution</a:t>
            </a:r>
            <a:r>
              <a:t> assigns a probability to each full assignment of values to variables</a:t>
            </a:r>
          </a:p>
          <a:p>
            <a:pPr lvl="2"/>
            <a:r>
              <a:t>e.g.,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 </a:t>
            </a:r>
            <a:r>
              <a:rPr sz="3600">
                <a:solidFill>
                  <a:srgbClr val="929292"/>
                </a:solidFill>
              </a:rPr>
              <a:t>Equivalent to </a:t>
            </a:r>
            <a14:m>
              <m:oMath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∧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5</m:t>
                </m:r>
                <m:r>
                  <a:rPr xmlns:a="http://schemas.openxmlformats.org/drawingml/2006/main" sz="4250" i="1">
                    <a:solidFill>
                      <a:srgbClr val="919191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057">
              <a:latin typeface="Times Roman"/>
              <a:ea typeface="Times Roman"/>
              <a:cs typeface="Times Roman"/>
              <a:sym typeface="Times Roman"/>
            </a:endParaRPr>
          </a:p>
          <a:p>
            <a:pPr lvl="2"/>
            <a:r>
              <a:t>Can view this as another way of specifying a single 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 world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Joint Distribution Exampl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Joint Distribution Example</a:t>
            </a:r>
          </a:p>
        </p:txBody>
      </p:sp>
      <p:sp>
        <p:nvSpPr>
          <p:cNvPr id="207" name="What might a day be like in Edmonton?  Random variables:…"/>
          <p:cNvSpPr txBox="1"/>
          <p:nvPr>
            <p:ph type="body" sz="half" idx="1"/>
          </p:nvPr>
        </p:nvSpPr>
        <p:spPr>
          <a:xfrm>
            <a:off x="2059478" y="3643312"/>
            <a:ext cx="10261718" cy="8840393"/>
          </a:xfrm>
          <a:prstGeom prst="rect">
            <a:avLst/>
          </a:prstGeom>
        </p:spPr>
        <p:txBody>
          <a:bodyPr/>
          <a:lstStyle/>
          <a:p>
            <a:pPr/>
            <a:r>
              <a:t>What might a day be like in Edmonton?  Random variables:</a:t>
            </a: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Weather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with domain {clear, snowing}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Temperature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with domain {mild, cold, very_cold}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Joint distribution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P(Weather, Temperature):</a:t>
            </a:r>
          </a:p>
        </p:txBody>
      </p:sp>
      <p:graphicFrame>
        <p:nvGraphicFramePr>
          <p:cNvPr id="208" name="Table 1"/>
          <p:cNvGraphicFramePr/>
          <p:nvPr/>
        </p:nvGraphicFramePr>
        <p:xfrm>
          <a:off x="15093418" y="3643312"/>
          <a:ext cx="7500940" cy="884039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2500312"/>
                <a:gridCol w="2500312"/>
                <a:gridCol w="2500312"/>
              </a:tblGrid>
              <a:tr h="1262912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Weather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Temperature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mild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0.20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0.30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very 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mild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very 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7" grpId="1"/>
      <p:bldP build="whole" bldLvl="1" animBg="1" rev="0" advAuto="0" spid="208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0" name="Table 1-1"/>
          <p:cNvGraphicFramePr/>
          <p:nvPr/>
        </p:nvGraphicFramePr>
        <p:xfrm>
          <a:off x="13794514" y="4190700"/>
          <a:ext cx="7500940" cy="3794834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3750468"/>
                <a:gridCol w="3750468"/>
              </a:tblGrid>
              <a:tr h="1264944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Weather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494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0.75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494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211" name="Marginalization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Marginalization</a:t>
            </a:r>
          </a:p>
        </p:txBody>
      </p:sp>
      <p:sp>
        <p:nvSpPr>
          <p:cNvPr id="212" name="Marginalization is using a joint distribution   to compute a distribution over a smaller number of variables…"/>
          <p:cNvSpPr txBox="1"/>
          <p:nvPr>
            <p:ph type="body" sz="half" idx="1"/>
          </p:nvPr>
        </p:nvSpPr>
        <p:spPr>
          <a:xfrm>
            <a:off x="1254461" y="4202688"/>
            <a:ext cx="11564015" cy="8840393"/>
          </a:xfrm>
          <a:prstGeom prst="rect">
            <a:avLst/>
          </a:prstGeom>
        </p:spPr>
        <p:txBody>
          <a:bodyPr/>
          <a:lstStyle/>
          <a:p>
            <a:pPr marL="556180" indent="-556180" defTabSz="747592">
              <a:spcBef>
                <a:spcPts val="3200"/>
              </a:spcBef>
              <a:defRPr b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Marginalization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using a joint distribution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compute a distribution over a smaller number of variables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365169" indent="-556180" defTabSz="747592">
              <a:spcBef>
                <a:spcPts val="3200"/>
              </a:spcBef>
              <a:defRPr sz="4000"/>
            </a:pPr>
            <a:r>
              <a:t>Smaller distribution is called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 distribution</a:t>
            </a:r>
            <a:r>
              <a:t> of its variables (e.g., marginal distribution of </a:t>
            </a:r>
            <a14:m>
              <m:oMath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b>
                </m:sSub>
              </m:oMath>
            </a14:m>
            <a:r>
              <a:t>)</a:t>
            </a:r>
          </a:p>
          <a:p>
            <a:pPr marL="556180" indent="-556180" defTabSz="747592">
              <a:spcBef>
                <a:spcPts val="3200"/>
              </a:spcBef>
              <a:defRPr sz="4000"/>
            </a:pPr>
            <a:r>
              <a:t>We compute the marginal distribution by summing out the other variables:</a:t>
            </a:r>
          </a:p>
          <a:p>
            <a:pPr marL="0" indent="0" algn="ctr" defTabSz="747592">
              <a:spcBef>
                <a:spcPts val="3200"/>
              </a:spcBef>
              <a:buSzTx/>
              <a:buNone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m:rPr>
                          <m:sty m:val="p"/>
                        </m:r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lim>
                  </m:limLow>
                  <m:limLow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m:rPr>
                          <m:sty m:val="p"/>
                        </m:r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lim>
                  </m:limLow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340"/>
          </a:p>
        </p:txBody>
      </p:sp>
      <p:graphicFrame>
        <p:nvGraphicFramePr>
          <p:cNvPr id="213" name="Table 1"/>
          <p:cNvGraphicFramePr/>
          <p:nvPr/>
        </p:nvGraphicFramePr>
        <p:xfrm>
          <a:off x="13794514" y="4202688"/>
          <a:ext cx="7500940" cy="884039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2500312"/>
                <a:gridCol w="2500312"/>
                <a:gridCol w="2500312"/>
              </a:tblGrid>
              <a:tr h="1262912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Weather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Temperature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mild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0.20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0.30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very 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mild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very 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214" name="Rounded Rectangle"/>
          <p:cNvSpPr/>
          <p:nvPr/>
        </p:nvSpPr>
        <p:spPr>
          <a:xfrm>
            <a:off x="19409474" y="5664777"/>
            <a:ext cx="1270002" cy="3505202"/>
          </a:xfrm>
          <a:prstGeom prst="roundRect">
            <a:avLst>
              <a:gd name="adj" fmla="val 15000"/>
            </a:avLst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15" name="Rounded Rectangle"/>
          <p:cNvSpPr/>
          <p:nvPr/>
        </p:nvSpPr>
        <p:spPr>
          <a:xfrm>
            <a:off x="19409474" y="9363767"/>
            <a:ext cx="1270002" cy="3505202"/>
          </a:xfrm>
          <a:prstGeom prst="roundRect">
            <a:avLst>
              <a:gd name="adj" fmla="val 15000"/>
            </a:avLst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16" name="Question:…"/>
          <p:cNvSpPr txBox="1"/>
          <p:nvPr/>
        </p:nvSpPr>
        <p:spPr>
          <a:xfrm>
            <a:off x="18275978" y="430234"/>
            <a:ext cx="5632036" cy="3336592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5900"/>
              </a:spcBef>
              <a:defRPr b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</a:p>
          <a:p>
            <a:pPr algn="l">
              <a:spcBef>
                <a:spcPts val="1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 distribution</a:t>
            </a:r>
            <a:r>
              <a:t> of Weather?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xit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xit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xit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afterEffect" presetSubtype="0" presetID="1" grpId="9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5" grpId="8"/>
      <p:bldP build="p" bldLvl="5" animBg="1" rev="0" advAuto="0" spid="212" grpId="1"/>
      <p:bldP build="whole" bldLvl="1" animBg="1" rev="0" advAuto="0" spid="213" grpId="2"/>
      <p:bldP build="whole" bldLvl="1" animBg="1" rev="0" advAuto="0" spid="210" grpId="9"/>
      <p:bldP build="whole" bldLvl="1" animBg="1" rev="0" advAuto="0" spid="216" grpId="3"/>
      <p:bldP build="whole" bldLvl="1" animBg="1" rev="0" advAuto="0" spid="213" grpId="6"/>
      <p:bldP build="whole" bldLvl="1" animBg="1" rev="0" advAuto="0" spid="214" grpId="4"/>
      <p:bldP build="whole" bldLvl="1" animBg="1" rev="0" advAuto="0" spid="215" grpId="5"/>
      <p:bldP build="whole" bldLvl="1" animBg="1" rev="0" advAuto="0" spid="214" grpId="7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onditional Probability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Conditional Probability</a:t>
            </a:r>
          </a:p>
        </p:txBody>
      </p:sp>
      <p:sp>
        <p:nvSpPr>
          <p:cNvPr id="219" name="Agents need to be able to update their beliefs based on new observations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Agents need to be able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update</a:t>
            </a:r>
            <a:r>
              <a:t> their beliefs based on new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observations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This process is called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conditioning</a:t>
            </a:r>
            <a:endParaRPr b="1">
              <a:latin typeface="+mj-lt"/>
              <a:ea typeface="+mj-ea"/>
              <a:cs typeface="+mj-cs"/>
              <a:sym typeface="Helvetica Neue"/>
            </a:endParaRPr>
          </a:p>
          <a:p>
            <a:pPr/>
            <a:r>
              <a:t>We write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to denote "probability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hypothesis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given that we have observed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evidence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t>"</a:t>
            </a:r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</a:t>
            </a:r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 of </a:t>
            </a:r>
            <a14:m>
              <m:oMath>
                <m:r>
                  <a:rPr xmlns:a="http://schemas.openxmlformats.org/drawingml/2006/main" sz="5300" i="1">
                    <a:solidFill>
                      <a:srgbClr val="004C7F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conditional on </a:t>
            </a:r>
            <a14:m>
              <m:oMath>
                <m:r>
                  <a:rPr xmlns:a="http://schemas.openxmlformats.org/drawingml/2006/main" sz="5300" i="1">
                    <a:solidFill>
                      <a:srgbClr val="004C7F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emantics of…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Semantics of </a:t>
            </a:r>
          </a:p>
          <a:p>
            <a:pPr defTabSz="698300">
              <a:defRPr sz="9500"/>
            </a:pPr>
            <a:r>
              <a:t>Conditional Probability</a:t>
            </a:r>
          </a:p>
        </p:txBody>
      </p:sp>
      <p:sp>
        <p:nvSpPr>
          <p:cNvPr id="222" name="Evidence   lets us rule out all of the worlds that are incompatible with…"/>
          <p:cNvSpPr txBox="1"/>
          <p:nvPr>
            <p:ph type="body" idx="1"/>
          </p:nvPr>
        </p:nvSpPr>
        <p:spPr>
          <a:xfrm>
            <a:off x="2032000" y="3699626"/>
            <a:ext cx="20320000" cy="6865876"/>
          </a:xfrm>
          <a:prstGeom prst="rect">
            <a:avLst/>
          </a:prstGeom>
        </p:spPr>
        <p:txBody>
          <a:bodyPr/>
          <a:lstStyle/>
          <a:p>
            <a:pPr/>
            <a:r>
              <a:t>Evidence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t> lets us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rule out</a:t>
            </a:r>
            <a:r>
              <a:t> all of the worlds that are incompatible with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/>
            <a:r>
              <a:t>E.g., if I observe that the weather is clear, I should no longer assign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probability to the worlds in which it is snowing</a:t>
            </a:r>
          </a:p>
          <a:p>
            <a:pPr lvl="2"/>
            <a:r>
              <a:t>We need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normalize</a:t>
            </a:r>
            <a:r>
              <a:t> the probabilities of the remaining worlds to ensure that the probabilities of possible worlds sum to 1</a:t>
            </a:r>
          </a:p>
        </p:txBody>
      </p:sp>
      <p:sp>
        <p:nvSpPr>
          <p:cNvPr id="223" name="Equation"/>
          <p:cNvSpPr txBox="1"/>
          <p:nvPr/>
        </p:nvSpPr>
        <p:spPr>
          <a:xfrm>
            <a:off x="8336790" y="10815532"/>
            <a:ext cx="7710420" cy="119822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ω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⊧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otherwise.</m:t>
                        </m:r>
                      </m:e>
                    </m:mr>
                  </m:m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3" grpId="2"/>
      <p:bldP build="p" bldLvl="5" animBg="1" rev="0" advAuto="0" spid="22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Question: Which of the three algorithms presented so far is optimal?  Why?"/>
          <p:cNvSpPr txBox="1"/>
          <p:nvPr>
            <p:ph type="body" sz="quarter" idx="1"/>
          </p:nvPr>
        </p:nvSpPr>
        <p:spPr>
          <a:xfrm>
            <a:off x="2667000" y="8933230"/>
            <a:ext cx="19050000" cy="1381880"/>
          </a:xfrm>
          <a:prstGeom prst="rect">
            <a:avLst/>
          </a:prstGeom>
          <a:solidFill>
            <a:srgbClr val="D6D5D5"/>
          </a:solidFill>
          <a:ln>
            <a:solidFill>
              <a:srgbClr val="000000"/>
            </a:solidFill>
          </a:ln>
        </p:spPr>
        <p:txBody>
          <a:bodyPr lIns="203200" tIns="203200" rIns="203200" bIns="203200"/>
          <a:lstStyle/>
          <a:p>
            <a:pPr marL="0" indent="0">
              <a:spcBef>
                <a:spcPts val="5900"/>
              </a:spcBef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of the three algorithms presented so far is optimal?  </a:t>
            </a:r>
            <a:r>
              <a:rPr b="0" i="1"/>
              <a:t>Why?</a:t>
            </a:r>
          </a:p>
        </p:txBody>
      </p:sp>
      <p:sp>
        <p:nvSpPr>
          <p:cNvPr id="150" name="Definition: An algorithm is optimal if it is guaranteed to return an optimal  (i.e., minimal-cost) solution first."/>
          <p:cNvSpPr txBox="1"/>
          <p:nvPr/>
        </p:nvSpPr>
        <p:spPr>
          <a:xfrm>
            <a:off x="2667000" y="3902962"/>
            <a:ext cx="19050000" cy="2460292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An algorithm is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it is guaranteed to return an optimal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(i.e., 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minimal-cost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solution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</p:txBody>
      </p:sp>
      <p:sp>
        <p:nvSpPr>
          <p:cNvPr id="151" name="Square"/>
          <p:cNvSpPr/>
          <p:nvPr/>
        </p:nvSpPr>
        <p:spPr>
          <a:xfrm>
            <a:off x="8298559" y="11735196"/>
            <a:ext cx="1270002" cy="1270002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Equation"/>
          <p:cNvSpPr txBox="1"/>
          <p:nvPr/>
        </p:nvSpPr>
        <p:spPr>
          <a:xfrm>
            <a:off x="8225684" y="10643700"/>
            <a:ext cx="8591648" cy="181428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ω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⊧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otherwise.</m:t>
                        </m:r>
                      </m:e>
                    </m:mr>
                  </m:m>
                </m:oMath>
              </m:oMathPara>
            </a14:m>
            <a:endParaRPr sz="4400"/>
          </a:p>
        </p:txBody>
      </p:sp>
      <p:sp>
        <p:nvSpPr>
          <p:cNvPr id="226" name="Semantics of…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Semantics of </a:t>
            </a:r>
          </a:p>
          <a:p>
            <a:pPr defTabSz="698300">
              <a:defRPr sz="9500"/>
            </a:pPr>
            <a:r>
              <a:t>Conditional Probability</a:t>
            </a:r>
          </a:p>
        </p:txBody>
      </p:sp>
      <p:sp>
        <p:nvSpPr>
          <p:cNvPr id="227" name="Evidence   lets us rule out all of the worlds that are incompatible with…"/>
          <p:cNvSpPr txBox="1"/>
          <p:nvPr>
            <p:ph type="body" idx="1"/>
          </p:nvPr>
        </p:nvSpPr>
        <p:spPr>
          <a:xfrm>
            <a:off x="2032000" y="3699626"/>
            <a:ext cx="20320000" cy="6865876"/>
          </a:xfrm>
          <a:prstGeom prst="rect">
            <a:avLst/>
          </a:prstGeom>
        </p:spPr>
        <p:txBody>
          <a:bodyPr/>
          <a:lstStyle/>
          <a:p>
            <a:pPr/>
            <a:r>
              <a:t>Evidence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t> lets us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rule out</a:t>
            </a:r>
            <a:r>
              <a:t> all of the worlds that are incompatible with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/>
            <a:r>
              <a:t>E.g., if I observe that the weather is clear, I should no longer assign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probability to the worlds in which it is snowing</a:t>
            </a:r>
          </a:p>
          <a:p>
            <a:pPr lvl="2"/>
            <a:r>
              <a:t>We need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normalize</a:t>
            </a:r>
            <a:r>
              <a:t> the probabilities of the remaining worlds to ensure that the probabilities of possible worlds sum to 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onditional Probability Exampl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Conditional Probability Example</a:t>
            </a:r>
          </a:p>
        </p:txBody>
      </p:sp>
      <p:sp>
        <p:nvSpPr>
          <p:cNvPr id="230" name="My initial marginal belief about the weather was:…"/>
          <p:cNvSpPr txBox="1"/>
          <p:nvPr>
            <p:ph type="body" sz="half" idx="1"/>
          </p:nvPr>
        </p:nvSpPr>
        <p:spPr>
          <a:xfrm>
            <a:off x="1666651" y="3687970"/>
            <a:ext cx="10841664" cy="8840394"/>
          </a:xfrm>
          <a:prstGeom prst="rect">
            <a:avLst/>
          </a:prstGeom>
        </p:spPr>
        <p:txBody>
          <a:bodyPr/>
          <a:lstStyle/>
          <a:p>
            <a:pPr marL="537844" indent="-537844" defTabSz="722947">
              <a:spcBef>
                <a:spcPts val="3100"/>
              </a:spcBef>
              <a:defRPr sz="3800"/>
            </a:pPr>
            <a:r>
              <a:t>My initial marginal belief about the weather was: </a:t>
            </a:r>
            <a:br/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0.25</m:t>
                </m:r>
              </m:oMath>
            </a14:m>
          </a:p>
          <a:p>
            <a:pPr marL="537844" indent="-537844" defTabSz="722947">
              <a:spcBef>
                <a:spcPts val="3100"/>
              </a:spcBef>
              <a:defRPr sz="3800"/>
            </a:pPr>
            <a:r>
              <a:t>Suppose I observe that the temperature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mild</a:t>
            </a:r>
            <a:r>
              <a:t>.</a:t>
            </a:r>
          </a:p>
          <a:p>
            <a:pPr lvl="1" marL="929005" indent="-537844" defTabSz="722947">
              <a:spcBef>
                <a:spcPts val="3100"/>
              </a:spcBef>
              <a:defRPr b="1" sz="3800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probability should I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now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assign to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marL="768350" indent="-768350" defTabSz="722947">
              <a:spcBef>
                <a:spcPts val="3100"/>
              </a:spcBef>
              <a:buSzPct val="100000"/>
              <a:buAutoNum type="arabicPeriod" startAt="1"/>
              <a:defRPr sz="38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Rule out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incompatible worlds</a:t>
            </a:r>
          </a:p>
          <a:p>
            <a:pPr marL="768350" indent="-768350" defTabSz="722947">
              <a:spcBef>
                <a:spcPts val="3100"/>
              </a:spcBef>
              <a:buSzPct val="100000"/>
              <a:buAutoNum type="arabicPeriod" startAt="1"/>
              <a:defRPr sz="38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Normalize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remaining probabilities</a:t>
            </a:r>
          </a:p>
          <a:p>
            <a:pPr marL="768350" indent="-768350" defTabSz="722947">
              <a:spcBef>
                <a:spcPts val="3100"/>
              </a:spcBef>
              <a:buSzPct val="100000"/>
              <a:buAutoNum type="arabicPeriod" startAt="1"/>
              <a:defRPr sz="3800"/>
            </a:pPr>
            <a:r>
              <a:t>Result: </a:t>
            </a:r>
            <a14:m>
              <m:oMath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0.20</m:t>
                </m:r>
              </m:oMath>
            </a14:m>
            <a:endParaRPr sz="3962"/>
          </a:p>
        </p:txBody>
      </p:sp>
      <p:graphicFrame>
        <p:nvGraphicFramePr>
          <p:cNvPr id="231" name="Table 1"/>
          <p:cNvGraphicFramePr/>
          <p:nvPr/>
        </p:nvGraphicFramePr>
        <p:xfrm>
          <a:off x="14623715" y="3687971"/>
          <a:ext cx="7500939" cy="884039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2500312"/>
                <a:gridCol w="2500312"/>
                <a:gridCol w="2500312"/>
              </a:tblGrid>
              <a:tr h="1262912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Weather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Temperature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mild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0.20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0.30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very 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mild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6291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very cold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232" name="Rounded Rectangle"/>
          <p:cNvSpPr/>
          <p:nvPr/>
        </p:nvSpPr>
        <p:spPr>
          <a:xfrm>
            <a:off x="15027214" y="8751827"/>
            <a:ext cx="6540502" cy="1123697"/>
          </a:xfrm>
          <a:prstGeom prst="roundRect">
            <a:avLst>
              <a:gd name="adj" fmla="val 16953"/>
            </a:avLst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33" name="Rounded Rectangle"/>
          <p:cNvSpPr/>
          <p:nvPr/>
        </p:nvSpPr>
        <p:spPr>
          <a:xfrm>
            <a:off x="15180653" y="5011630"/>
            <a:ext cx="6387063" cy="1123698"/>
          </a:xfrm>
          <a:prstGeom prst="roundRect">
            <a:avLst>
              <a:gd name="adj" fmla="val 16953"/>
            </a:avLst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34" name="Line"/>
          <p:cNvSpPr/>
          <p:nvPr/>
        </p:nvSpPr>
        <p:spPr>
          <a:xfrm>
            <a:off x="14881150" y="6876267"/>
            <a:ext cx="6604002" cy="2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5" name="Line"/>
          <p:cNvSpPr/>
          <p:nvPr/>
        </p:nvSpPr>
        <p:spPr>
          <a:xfrm>
            <a:off x="14881057" y="10635467"/>
            <a:ext cx="6604095" cy="2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6" name="Line"/>
          <p:cNvSpPr/>
          <p:nvPr/>
        </p:nvSpPr>
        <p:spPr>
          <a:xfrm>
            <a:off x="14881104" y="8108167"/>
            <a:ext cx="6604094" cy="2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7" name="Line"/>
          <p:cNvSpPr/>
          <p:nvPr/>
        </p:nvSpPr>
        <p:spPr>
          <a:xfrm>
            <a:off x="14881150" y="11952206"/>
            <a:ext cx="6604002" cy="2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graphicFrame>
        <p:nvGraphicFramePr>
          <p:cNvPr id="238" name="Table 1-1"/>
          <p:cNvGraphicFramePr/>
          <p:nvPr/>
        </p:nvGraphicFramePr>
        <p:xfrm>
          <a:off x="14623715" y="3814971"/>
          <a:ext cx="7500939" cy="351701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3178445"/>
                <a:gridCol w="4322492"/>
              </a:tblGrid>
              <a:tr h="1172338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Weather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1723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clear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.20 / (.20 + .05) = </a:t>
                      </a:r>
                      <a:r>
                        <a:rPr>
                          <a:solidFill>
                            <a:srgbClr val="C82506"/>
                          </a:solidFill>
                        </a:rPr>
                        <a:t>0.8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1723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snowing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.05 / (.20 + .05) = </a:t>
                      </a:r>
                      <a:r>
                        <a:rPr>
                          <a:solidFill>
                            <a:srgbClr val="C82506"/>
                          </a:solidFill>
                        </a:rPr>
                        <a:t>0.2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xit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xit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Class="exit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xit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Class="exit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xit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exit" nodeType="after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Class="entr" nodeType="after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1" grpId="8"/>
      <p:bldP build="whole" bldLvl="1" animBg="1" rev="0" advAuto="0" spid="232" grpId="12"/>
      <p:bldP build="whole" bldLvl="1" animBg="1" rev="0" advAuto="0" spid="235" grpId="13"/>
      <p:bldP build="whole" bldLvl="1" animBg="1" rev="0" advAuto="0" spid="238" grpId="15"/>
      <p:bldP build="whole" bldLvl="1" animBg="1" rev="0" advAuto="0" spid="236" grpId="11"/>
      <p:bldP build="whole" bldLvl="1" animBg="1" rev="0" advAuto="0" spid="233" grpId="3"/>
      <p:bldP build="whole" bldLvl="1" animBg="1" rev="0" advAuto="0" spid="234" grpId="4"/>
      <p:bldP build="whole" bldLvl="1" animBg="1" rev="0" advAuto="0" spid="233" grpId="9"/>
      <p:bldP build="whole" bldLvl="1" animBg="1" rev="0" advAuto="0" spid="237" grpId="7"/>
      <p:bldP build="whole" bldLvl="1" animBg="1" rev="0" advAuto="0" spid="232" grpId="2"/>
      <p:bldP build="whole" bldLvl="1" animBg="1" rev="0" advAuto="0" spid="235" grpId="5"/>
      <p:bldP build="whole" bldLvl="1" animBg="1" rev="0" advAuto="0" spid="234" grpId="10"/>
      <p:bldP build="p" bldLvl="5" animBg="1" rev="0" advAuto="0" spid="230" grpId="1"/>
      <p:bldP build="whole" bldLvl="1" animBg="1" rev="0" advAuto="0" spid="237" grpId="14"/>
      <p:bldP build="whole" bldLvl="1" animBg="1" rev="0" advAuto="0" spid="236" grpId="6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hain Rul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Chain Rule</a:t>
            </a:r>
          </a:p>
        </p:txBody>
      </p:sp>
      <p:sp>
        <p:nvSpPr>
          <p:cNvPr id="241" name="Definition: conditional probability"/>
          <p:cNvSpPr txBox="1"/>
          <p:nvPr>
            <p:ph type="body" sz="quarter" idx="1"/>
          </p:nvPr>
        </p:nvSpPr>
        <p:spPr>
          <a:xfrm>
            <a:off x="2032000" y="3699626"/>
            <a:ext cx="20320000" cy="3107199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probability</a:t>
            </a:r>
            <a:endParaRPr b="0"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den>
                </m:f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  <p:grpSp>
        <p:nvGrpSpPr>
          <p:cNvPr id="244" name="Definition: chain rule (of probabilities)"/>
          <p:cNvGrpSpPr/>
          <p:nvPr/>
        </p:nvGrpSpPr>
        <p:grpSpPr>
          <a:xfrm>
            <a:off x="2032000" y="10264247"/>
            <a:ext cx="20320000" cy="3119899"/>
            <a:chOff x="0" y="0"/>
            <a:chExt cx="20320000" cy="3119898"/>
          </a:xfrm>
        </p:grpSpPr>
        <p:sp>
          <p:nvSpPr>
            <p:cNvPr id="242" name="Rectangle"/>
            <p:cNvSpPr/>
            <p:nvPr/>
          </p:nvSpPr>
          <p:spPr>
            <a:xfrm>
              <a:off x="0" y="-1"/>
              <a:ext cx="20320000" cy="3119900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243" name="Definition: chain rule (of probabilities)"/>
            <p:cNvSpPr txBox="1"/>
            <p:nvPr/>
          </p:nvSpPr>
          <p:spPr>
            <a:xfrm>
              <a:off x="6350" y="6349"/>
              <a:ext cx="20307300" cy="310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normAutofit fontScale="100000" lnSpcReduction="0"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r>
                <a:rPr b="0">
                  <a:solidFill>
                    <a:srgbClr val="004D8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chain rule </a:t>
              </a:r>
              <a:r>
                <a:rPr b="0" sz="3600">
                  <a:solidFill>
                    <a:srgbClr val="929292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(of probabilities)</a:t>
              </a:r>
            </a:p>
            <a:p>
              <a:pPr>
                <a:spcBef>
                  <a:spcPts val="3600"/>
                </a:spcBef>
                <a:defRPr sz="5300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defRPr>
              </a:pPr>
              <a14:m>
                <m:oMath>
                  <m:m>
                    <m:m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e>
                            <m:r>
                              <m:rPr>
                                <m:sty m:val="p"/>
                              </m:rP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p>
                        </m:sSub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a14:m>
              <a:r>
                <a:rPr sz="440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245" name="We can run this in reverse to get"/>
          <p:cNvSpPr txBox="1"/>
          <p:nvPr/>
        </p:nvSpPr>
        <p:spPr>
          <a:xfrm>
            <a:off x="2032000" y="7317975"/>
            <a:ext cx="20320000" cy="2441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lvl="1"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We can run this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 reverse</a:t>
            </a:r>
            <a:r>
              <a:t> to get</a:t>
            </a:r>
          </a:p>
          <a:p>
            <a:pPr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1" grpId="1"/>
      <p:bldP build="whole" bldLvl="1" animBg="1" rev="0" advAuto="0" spid="245" grpId="2"/>
      <p:bldP build="whole" bldLvl="1" animBg="1" rev="0" advAuto="0" spid="244" grpId="3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Bayes' Rul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Bayes' Rule</a:t>
            </a:r>
          </a:p>
        </p:txBody>
      </p:sp>
      <p:sp>
        <p:nvSpPr>
          <p:cNvPr id="248" name="From the chain rule, we have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From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chain rule</a:t>
            </a:r>
            <a:r>
              <a:t>, we have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m>
                    <m:m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5000"/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Often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easier to compute than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</a:pP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Bayes' Rule:</a:t>
            </a:r>
            <a:br/>
          </a:p>
        </p:txBody>
      </p:sp>
      <p:sp>
        <p:nvSpPr>
          <p:cNvPr id="249" name="Equation"/>
          <p:cNvSpPr txBox="1"/>
          <p:nvPr/>
        </p:nvSpPr>
        <p:spPr>
          <a:xfrm>
            <a:off x="9399904" y="11315395"/>
            <a:ext cx="5584191" cy="147605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|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num>
                    <m:den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den>
                  </m:f>
                </m:oMath>
              </m:oMathPara>
            </a14:m>
            <a:endParaRPr sz="5000"/>
          </a:p>
        </p:txBody>
      </p:sp>
      <p:sp>
        <p:nvSpPr>
          <p:cNvPr id="250" name="Rectangle"/>
          <p:cNvSpPr/>
          <p:nvPr/>
        </p:nvSpPr>
        <p:spPr>
          <a:xfrm>
            <a:off x="13720920" y="11102355"/>
            <a:ext cx="1417028" cy="884966"/>
          </a:xfrm>
          <a:prstGeom prst="rect">
            <a:avLst/>
          </a:prstGeom>
          <a:ln w="63500">
            <a:solidFill>
              <a:srgbClr val="027001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51" name="Rectangle"/>
          <p:cNvSpPr/>
          <p:nvPr/>
        </p:nvSpPr>
        <p:spPr>
          <a:xfrm>
            <a:off x="9183668" y="11611258"/>
            <a:ext cx="1969962" cy="884966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52" name="Rectangle"/>
          <p:cNvSpPr/>
          <p:nvPr/>
        </p:nvSpPr>
        <p:spPr>
          <a:xfrm>
            <a:off x="11728760" y="11102355"/>
            <a:ext cx="1877480" cy="884966"/>
          </a:xfrm>
          <a:prstGeom prst="rect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53" name="Rectangle"/>
          <p:cNvSpPr/>
          <p:nvPr/>
        </p:nvSpPr>
        <p:spPr>
          <a:xfrm>
            <a:off x="12785180" y="12114972"/>
            <a:ext cx="1417028" cy="785334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54" name="Posterior"/>
          <p:cNvSpPr txBox="1"/>
          <p:nvPr/>
        </p:nvSpPr>
        <p:spPr>
          <a:xfrm>
            <a:off x="7768810" y="9770489"/>
            <a:ext cx="2410892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solidFill>
                  <a:srgbClr val="B516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Posterior</a:t>
            </a:r>
          </a:p>
        </p:txBody>
      </p:sp>
      <p:sp>
        <p:nvSpPr>
          <p:cNvPr id="255" name="Likelihood"/>
          <p:cNvSpPr txBox="1"/>
          <p:nvPr/>
        </p:nvSpPr>
        <p:spPr>
          <a:xfrm>
            <a:off x="11311456" y="9175739"/>
            <a:ext cx="2712085" cy="787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solidFill>
                  <a:srgbClr val="FE930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Likelihood</a:t>
            </a:r>
          </a:p>
        </p:txBody>
      </p:sp>
      <p:sp>
        <p:nvSpPr>
          <p:cNvPr id="256" name="Prior"/>
          <p:cNvSpPr txBox="1"/>
          <p:nvPr/>
        </p:nvSpPr>
        <p:spPr>
          <a:xfrm>
            <a:off x="16129888" y="9770489"/>
            <a:ext cx="1334643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solidFill>
                  <a:srgbClr val="02700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Prior</a:t>
            </a:r>
          </a:p>
        </p:txBody>
      </p:sp>
      <p:sp>
        <p:nvSpPr>
          <p:cNvPr id="257" name="Evidence"/>
          <p:cNvSpPr txBox="1"/>
          <p:nvPr/>
        </p:nvSpPr>
        <p:spPr>
          <a:xfrm>
            <a:off x="17456599" y="12113824"/>
            <a:ext cx="2442743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Evidence</a:t>
            </a:r>
          </a:p>
        </p:txBody>
      </p:sp>
      <p:sp>
        <p:nvSpPr>
          <p:cNvPr id="258" name="Line"/>
          <p:cNvSpPr/>
          <p:nvPr/>
        </p:nvSpPr>
        <p:spPr>
          <a:xfrm>
            <a:off x="9380202" y="10602397"/>
            <a:ext cx="823618" cy="94062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9" name="Line"/>
          <p:cNvSpPr/>
          <p:nvPr/>
        </p:nvSpPr>
        <p:spPr>
          <a:xfrm>
            <a:off x="12747763" y="10050859"/>
            <a:ext cx="2" cy="93225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0" name="Line"/>
          <p:cNvSpPr/>
          <p:nvPr/>
        </p:nvSpPr>
        <p:spPr>
          <a:xfrm flipH="1">
            <a:off x="14489233" y="12507638"/>
            <a:ext cx="2712087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1" name="Line"/>
          <p:cNvSpPr/>
          <p:nvPr/>
        </p:nvSpPr>
        <p:spPr>
          <a:xfrm flipH="1">
            <a:off x="15291710" y="10298132"/>
            <a:ext cx="778650" cy="77865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Class="entr" nodeType="after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4" grpId="12"/>
      <p:bldP build="whole" bldLvl="1" animBg="1" rev="0" advAuto="0" spid="258" grpId="13"/>
      <p:bldP build="whole" bldLvl="1" animBg="1" rev="0" advAuto="0" spid="250" grpId="5"/>
      <p:bldP build="whole" bldLvl="1" animBg="1" rev="0" advAuto="0" spid="257" grpId="7"/>
      <p:bldP build="whole" bldLvl="1" animBg="1" rev="0" advAuto="0" spid="259" grpId="10"/>
      <p:bldP build="whole" bldLvl="1" animBg="1" rev="0" advAuto="0" spid="256" grpId="3"/>
      <p:bldP build="whole" bldLvl="1" animBg="1" rev="0" advAuto="0" spid="251" grpId="14"/>
      <p:bldP build="whole" bldLvl="1" animBg="1" rev="0" advAuto="0" spid="260" grpId="8"/>
      <p:bldP build="whole" bldLvl="1" animBg="1" rev="0" advAuto="0" spid="255" grpId="9"/>
      <p:bldP build="whole" bldLvl="1" animBg="1" rev="0" advAuto="0" spid="261" grpId="4"/>
      <p:bldP build="whole" bldLvl="1" animBg="1" rev="0" advAuto="0" spid="253" grpId="6"/>
      <p:bldP build="whole" bldLvl="1" animBg="1" rev="0" advAuto="0" spid="252" grpId="11"/>
      <p:bldP build="whole" bldLvl="1" animBg="1" rev="0" advAuto="0" spid="249" grpId="2"/>
      <p:bldP build="p" bldLvl="5" animBg="1" rev="0" advAuto="0" spid="24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hen to Use Bayes' Rul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When to Use Bayes' Rule</a:t>
            </a:r>
          </a:p>
        </p:txBody>
      </p:sp>
      <p:sp>
        <p:nvSpPr>
          <p:cNvPr id="264" name="Double-click to edit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Bayes' Rule Example: Urn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Bayes' Rule Example: Urns</a:t>
            </a:r>
          </a:p>
        </p:txBody>
      </p:sp>
      <p:sp>
        <p:nvSpPr>
          <p:cNvPr id="267" name="Line"/>
          <p:cNvSpPr/>
          <p:nvPr/>
        </p:nvSpPr>
        <p:spPr>
          <a:xfrm>
            <a:off x="16903354" y="9421334"/>
            <a:ext cx="5572213" cy="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8" name="Circle"/>
          <p:cNvSpPr/>
          <p:nvPr/>
        </p:nvSpPr>
        <p:spPr>
          <a:xfrm>
            <a:off x="20568141" y="11166146"/>
            <a:ext cx="381003" cy="38100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69" name="Connection Line"/>
          <p:cNvSpPr/>
          <p:nvPr/>
        </p:nvSpPr>
        <p:spPr>
          <a:xfrm>
            <a:off x="18707140" y="9742091"/>
            <a:ext cx="1990475" cy="14272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49" fill="norm" stroke="1" extrusionOk="0">
                <a:moveTo>
                  <a:pt x="0" y="12857"/>
                </a:moveTo>
                <a:cubicBezTo>
                  <a:pt x="7822" y="-5351"/>
                  <a:pt x="15022" y="-4220"/>
                  <a:pt x="21600" y="16249"/>
                </a:cubicBezTo>
              </a:path>
            </a:pathLst>
          </a:custGeom>
          <a:ln w="25400">
            <a:solidFill>
              <a:srgbClr val="D6D5D5"/>
            </a:solidFill>
            <a:miter lim="400000"/>
            <a:tailEnd type="triangle"/>
          </a:ln>
        </p:spPr>
        <p:txBody>
          <a:bodyPr lIns="203200" tIns="203200" rIns="203200" bIns="203200"/>
          <a:lstStyle/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</a:p>
        </p:txBody>
      </p:sp>
      <p:grpSp>
        <p:nvGrpSpPr>
          <p:cNvPr id="283" name="Group"/>
          <p:cNvGrpSpPr/>
          <p:nvPr/>
        </p:nvGrpSpPr>
        <p:grpSpPr>
          <a:xfrm>
            <a:off x="16241225" y="3714735"/>
            <a:ext cx="2402725" cy="5425386"/>
            <a:chOff x="0" y="-1"/>
            <a:chExt cx="2402724" cy="5425385"/>
          </a:xfrm>
        </p:grpSpPr>
        <p:grpSp>
          <p:nvGrpSpPr>
            <p:cNvPr id="279" name="Group"/>
            <p:cNvGrpSpPr/>
            <p:nvPr/>
          </p:nvGrpSpPr>
          <p:grpSpPr>
            <a:xfrm>
              <a:off x="4860" y="-2"/>
              <a:ext cx="2397864" cy="5046597"/>
              <a:chOff x="0" y="0"/>
              <a:chExt cx="2397863" cy="5046595"/>
            </a:xfrm>
          </p:grpSpPr>
          <p:pic>
            <p:nvPicPr>
              <p:cNvPr id="270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122070" y="1406581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71" name="Circle"/>
              <p:cNvSpPr/>
              <p:nvPr/>
            </p:nvSpPr>
            <p:spPr>
              <a:xfrm>
                <a:off x="1489" y="116546"/>
                <a:ext cx="381002" cy="381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72" name="Circle"/>
              <p:cNvSpPr/>
              <p:nvPr/>
            </p:nvSpPr>
            <p:spPr>
              <a:xfrm>
                <a:off x="1489" y="761564"/>
                <a:ext cx="381002" cy="3810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73" name="80 black"/>
              <p:cNvSpPr txBox="1"/>
              <p:nvPr/>
            </p:nvSpPr>
            <p:spPr>
              <a:xfrm>
                <a:off x="608568" y="-1"/>
                <a:ext cx="1699082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80 black</a:t>
                </a:r>
              </a:p>
            </p:txBody>
          </p:sp>
          <p:sp>
            <p:nvSpPr>
              <p:cNvPr id="274" name="20 white"/>
              <p:cNvSpPr txBox="1"/>
              <p:nvPr/>
            </p:nvSpPr>
            <p:spPr>
              <a:xfrm>
                <a:off x="612632" y="645016"/>
                <a:ext cx="1690954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20 white</a:t>
                </a:r>
              </a:p>
            </p:txBody>
          </p:sp>
          <p:pic>
            <p:nvPicPr>
              <p:cNvPr id="275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1415349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76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2838610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77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122070" y="2838610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78" name="Equation"/>
              <p:cNvSpPr txBox="1"/>
              <p:nvPr/>
            </p:nvSpPr>
            <p:spPr>
              <a:xfrm>
                <a:off x="729526" y="4761708"/>
                <a:ext cx="974570" cy="2848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</p:grpSp>
        <p:grpSp>
          <p:nvGrpSpPr>
            <p:cNvPr id="282" name="Caption"/>
            <p:cNvGrpSpPr/>
            <p:nvPr/>
          </p:nvGrpSpPr>
          <p:grpSpPr>
            <a:xfrm>
              <a:off x="-1" y="5148193"/>
              <a:ext cx="2402724" cy="277192"/>
              <a:chOff x="0" y="0"/>
              <a:chExt cx="2402723" cy="277191"/>
            </a:xfrm>
          </p:grpSpPr>
          <p:sp>
            <p:nvSpPr>
              <p:cNvPr id="280" name="Rectangle"/>
              <p:cNvSpPr/>
              <p:nvPr/>
            </p:nvSpPr>
            <p:spPr>
              <a:xfrm>
                <a:off x="0" y="0"/>
                <a:ext cx="2402724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281" name="When we roll 1-4, G=b; i.e., the urn has 80 black balls and 20 white balls"/>
              <p:cNvSpPr txBox="1"/>
              <p:nvPr/>
            </p:nvSpPr>
            <p:spPr>
              <a:xfrm>
                <a:off x="-1" y="-1"/>
                <a:ext cx="2402725" cy="277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When we roll 1-4, G=b; i.e., the urn has 80 black balls and 20 white balls</a:t>
                </a:r>
              </a:p>
            </p:txBody>
          </p:sp>
        </p:grpSp>
      </p:grpSp>
      <p:grpSp>
        <p:nvGrpSpPr>
          <p:cNvPr id="295" name="Group"/>
          <p:cNvGrpSpPr/>
          <p:nvPr/>
        </p:nvGrpSpPr>
        <p:grpSpPr>
          <a:xfrm>
            <a:off x="20771981" y="3651661"/>
            <a:ext cx="2397865" cy="5481552"/>
            <a:chOff x="0" y="0"/>
            <a:chExt cx="2397863" cy="5481551"/>
          </a:xfrm>
        </p:grpSpPr>
        <p:grpSp>
          <p:nvGrpSpPr>
            <p:cNvPr id="291" name="Group"/>
            <p:cNvGrpSpPr/>
            <p:nvPr/>
          </p:nvGrpSpPr>
          <p:grpSpPr>
            <a:xfrm>
              <a:off x="0" y="-1"/>
              <a:ext cx="2397864" cy="5102762"/>
              <a:chOff x="0" y="0"/>
              <a:chExt cx="2397863" cy="5102761"/>
            </a:xfrm>
          </p:grpSpPr>
          <p:sp>
            <p:nvSpPr>
              <p:cNvPr id="284" name="Circle"/>
              <p:cNvSpPr/>
              <p:nvPr/>
            </p:nvSpPr>
            <p:spPr>
              <a:xfrm>
                <a:off x="46770" y="116547"/>
                <a:ext cx="381003" cy="381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5" name="Circle"/>
              <p:cNvSpPr/>
              <p:nvPr/>
            </p:nvSpPr>
            <p:spPr>
              <a:xfrm>
                <a:off x="46770" y="761564"/>
                <a:ext cx="381003" cy="3810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6" name="25 black"/>
              <p:cNvSpPr txBox="1"/>
              <p:nvPr/>
            </p:nvSpPr>
            <p:spPr>
              <a:xfrm>
                <a:off x="653849" y="-1"/>
                <a:ext cx="1699082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25 black</a:t>
                </a:r>
              </a:p>
            </p:txBody>
          </p:sp>
          <p:sp>
            <p:nvSpPr>
              <p:cNvPr id="287" name="75 white"/>
              <p:cNvSpPr txBox="1"/>
              <p:nvPr/>
            </p:nvSpPr>
            <p:spPr>
              <a:xfrm>
                <a:off x="657913" y="645016"/>
                <a:ext cx="1690954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75 white</a:t>
                </a:r>
              </a:p>
            </p:txBody>
          </p:sp>
          <p:pic>
            <p:nvPicPr>
              <p:cNvPr id="288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122070" y="1465273"/>
                <a:ext cx="1275794" cy="12757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89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1474040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90" name="Equation"/>
              <p:cNvSpPr txBox="1"/>
              <p:nvPr/>
            </p:nvSpPr>
            <p:spPr>
              <a:xfrm>
                <a:off x="838139" y="4824783"/>
                <a:ext cx="1045691" cy="2779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</p:grpSp>
        <p:grpSp>
          <p:nvGrpSpPr>
            <p:cNvPr id="294" name="Caption"/>
            <p:cNvGrpSpPr/>
            <p:nvPr/>
          </p:nvGrpSpPr>
          <p:grpSpPr>
            <a:xfrm>
              <a:off x="0" y="5204360"/>
              <a:ext cx="2397863" cy="277191"/>
              <a:chOff x="0" y="0"/>
              <a:chExt cx="2397862" cy="277190"/>
            </a:xfrm>
          </p:grpSpPr>
          <p:sp>
            <p:nvSpPr>
              <p:cNvPr id="292" name="Rectangle"/>
              <p:cNvSpPr/>
              <p:nvPr/>
            </p:nvSpPr>
            <p:spPr>
              <a:xfrm>
                <a:off x="0" y="0"/>
                <a:ext cx="2397863" cy="2771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293" name="When we roll 5-6, G=w; i.e, the urn has 25 black balls and 20 white balls"/>
              <p:cNvSpPr txBox="1"/>
              <p:nvPr/>
            </p:nvSpPr>
            <p:spPr>
              <a:xfrm>
                <a:off x="0" y="-1"/>
                <a:ext cx="2397863" cy="277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When we roll 5-6, G=w; i.e, the urn has 25 black balls and 20 white balls</a:t>
                </a:r>
              </a:p>
            </p:txBody>
          </p:sp>
        </p:grpSp>
      </p:grpSp>
      <p:sp>
        <p:nvSpPr>
          <p:cNvPr id="296" name="6 urns with 100 balls each…"/>
          <p:cNvSpPr txBox="1"/>
          <p:nvPr>
            <p:ph type="body" sz="half" idx="1"/>
          </p:nvPr>
        </p:nvSpPr>
        <p:spPr>
          <a:xfrm>
            <a:off x="2031999" y="3699626"/>
            <a:ext cx="12561705" cy="8840393"/>
          </a:xfrm>
          <a:prstGeom prst="rect">
            <a:avLst/>
          </a:prstGeom>
        </p:spPr>
        <p:txBody>
          <a:bodyPr/>
          <a:lstStyle/>
          <a:p>
            <a:pPr marL="580627" indent="-580627" defTabSz="780454">
              <a:spcBef>
                <a:spcPts val="3400"/>
              </a:spcBef>
              <a:defRPr sz="4100"/>
            </a:pPr>
            <a:r>
              <a:t>6 urns with 100 balls each</a:t>
            </a:r>
          </a:p>
          <a:p>
            <a:pPr marL="580627" indent="-580627" defTabSz="780454">
              <a:spcBef>
                <a:spcPts val="1500"/>
              </a:spcBef>
              <a:defRPr sz="4100"/>
            </a:pPr>
            <a:r>
              <a:t>Four have 80 black balls, 20 white; the other 2 have 25 black balls, 75 white</a:t>
            </a:r>
          </a:p>
          <a:p>
            <a:pPr marL="580627" indent="-580627" defTabSz="780454">
              <a:spcBef>
                <a:spcPts val="1500"/>
              </a:spcBef>
              <a:defRPr sz="4100"/>
            </a:pPr>
            <a:r>
              <a:t>I roll a fair die and choose the urn with the corresponding number</a:t>
            </a:r>
          </a:p>
          <a:p>
            <a:pPr lvl="2" marL="1425178" indent="-580628" defTabSz="780454">
              <a:spcBef>
                <a:spcPts val="1500"/>
              </a:spcBef>
              <a:defRPr b="1" sz="4100">
                <a:latin typeface="+mj-lt"/>
                <a:ea typeface="+mj-ea"/>
                <a:cs typeface="+mj-cs"/>
                <a:sym typeface="Helvetica Neue"/>
              </a:defRPr>
            </a:pPr>
            <a:r>
              <a:t>Q: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 what probability are the majority of the balls in the chosen urn white? i.e.,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580627" indent="-580627" defTabSz="780454">
              <a:spcBef>
                <a:spcPts val="1500"/>
              </a:spcBef>
              <a:defRPr sz="4100"/>
            </a:pPr>
            <a:r>
              <a:t>I draw a ball from the urn; it's white!  i.e.,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</a:p>
          <a:p>
            <a:pPr marL="580627" indent="-580627" defTabSz="780454">
              <a:spcBef>
                <a:spcPts val="1500"/>
              </a:spcBef>
              <a:defRPr sz="41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Conditional on that observation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with what probability are most of the balls in the urn white?</a:t>
            </a:r>
          </a:p>
          <a:p>
            <a:pPr marL="0" indent="0" algn="ctr" defTabSz="780454">
              <a:spcBef>
                <a:spcPts val="1500"/>
              </a:spcBef>
              <a:buSzTx/>
              <a:buNone/>
              <a:defRPr sz="4100"/>
            </a:pPr>
            <a:r>
              <a:t>i.e.,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812"/>
          </a:p>
        </p:txBody>
      </p:sp>
      <p:sp>
        <p:nvSpPr>
          <p:cNvPr id="297" name="Equation"/>
          <p:cNvSpPr txBox="1"/>
          <p:nvPr/>
        </p:nvSpPr>
        <p:spPr>
          <a:xfrm>
            <a:off x="18225610" y="12449943"/>
            <a:ext cx="985363" cy="28204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98" name="Equation"/>
          <p:cNvSpPr txBox="1"/>
          <p:nvPr/>
        </p:nvSpPr>
        <p:spPr>
          <a:xfrm>
            <a:off x="20516569" y="12449943"/>
            <a:ext cx="1027606" cy="27269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w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99" name="icons by Icons8"/>
          <p:cNvSpPr txBox="1"/>
          <p:nvPr/>
        </p:nvSpPr>
        <p:spPr>
          <a:xfrm>
            <a:off x="21863121" y="13022924"/>
            <a:ext cx="1938655" cy="440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2000">
                <a:latin typeface="+mj-lt"/>
                <a:ea typeface="+mj-ea"/>
                <a:cs typeface="+mj-cs"/>
                <a:sym typeface="Helvetica Neue"/>
              </a:defRPr>
            </a:pPr>
            <a:r>
              <a:t>icons by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Icons8</a:t>
            </a:r>
          </a:p>
        </p:txBody>
      </p:sp>
      <p:pic>
        <p:nvPicPr>
          <p:cNvPr id="300" name="icons8-archeology-64.png" descr="icons8-archeology-6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75000" y="10718749"/>
            <a:ext cx="1275793" cy="12757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1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9" grpId="4"/>
      <p:bldP build="whole" bldLvl="1" animBg="1" rev="0" advAuto="0" spid="268" grpId="5"/>
      <p:bldP build="whole" bldLvl="1" animBg="1" rev="0" advAuto="0" spid="298" grpId="6"/>
      <p:bldP build="whole" bldLvl="1" animBg="1" rev="0" advAuto="0" spid="297" grpId="3"/>
      <p:bldP build="whole" bldLvl="1" animBg="1" rev="0" advAuto="0" spid="300" grpId="2"/>
      <p:bldP build="p" bldLvl="5" animBg="1" rev="0" advAuto="0" spid="29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Bayes' Rule Example: Urn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Bayes' Rule Example: Urns</a:t>
            </a:r>
          </a:p>
        </p:txBody>
      </p:sp>
      <p:sp>
        <p:nvSpPr>
          <p:cNvPr id="303" name="Line"/>
          <p:cNvSpPr/>
          <p:nvPr/>
        </p:nvSpPr>
        <p:spPr>
          <a:xfrm>
            <a:off x="16903354" y="9421334"/>
            <a:ext cx="5572213" cy="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4" name="Circle"/>
          <p:cNvSpPr/>
          <p:nvPr/>
        </p:nvSpPr>
        <p:spPr>
          <a:xfrm>
            <a:off x="20900214" y="11166146"/>
            <a:ext cx="381003" cy="38100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pic>
        <p:nvPicPr>
          <p:cNvPr id="305" name="icons8-archeology-64.png" descr="icons8-archeology-6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75000" y="10718749"/>
            <a:ext cx="1275793" cy="1275793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Connection Line"/>
          <p:cNvSpPr/>
          <p:nvPr/>
        </p:nvSpPr>
        <p:spPr>
          <a:xfrm>
            <a:off x="18857622" y="9975453"/>
            <a:ext cx="2153521" cy="1200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10" fill="norm" stroke="1" extrusionOk="0">
                <a:moveTo>
                  <a:pt x="0" y="14654"/>
                </a:moveTo>
                <a:cubicBezTo>
                  <a:pt x="7235" y="-5390"/>
                  <a:pt x="14435" y="-4871"/>
                  <a:pt x="21600" y="16210"/>
                </a:cubicBezTo>
              </a:path>
            </a:pathLst>
          </a:custGeom>
          <a:ln w="25400">
            <a:solidFill>
              <a:srgbClr val="D6D5D5"/>
            </a:solidFill>
            <a:miter lim="400000"/>
            <a:tailEnd type="triangle"/>
          </a:ln>
        </p:spPr>
        <p:txBody>
          <a:bodyPr lIns="203200" tIns="203200" rIns="203200" bIns="203200"/>
          <a:lstStyle/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</a:p>
        </p:txBody>
      </p:sp>
      <p:grpSp>
        <p:nvGrpSpPr>
          <p:cNvPr id="320" name="Group"/>
          <p:cNvGrpSpPr/>
          <p:nvPr/>
        </p:nvGrpSpPr>
        <p:grpSpPr>
          <a:xfrm>
            <a:off x="16241225" y="3714735"/>
            <a:ext cx="2402725" cy="5425386"/>
            <a:chOff x="0" y="-1"/>
            <a:chExt cx="2402724" cy="5425385"/>
          </a:xfrm>
        </p:grpSpPr>
        <p:grpSp>
          <p:nvGrpSpPr>
            <p:cNvPr id="316" name="Group"/>
            <p:cNvGrpSpPr/>
            <p:nvPr/>
          </p:nvGrpSpPr>
          <p:grpSpPr>
            <a:xfrm>
              <a:off x="4860" y="-2"/>
              <a:ext cx="2397864" cy="5046597"/>
              <a:chOff x="0" y="0"/>
              <a:chExt cx="2397863" cy="5046595"/>
            </a:xfrm>
          </p:grpSpPr>
          <p:pic>
            <p:nvPicPr>
              <p:cNvPr id="307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122070" y="1406581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08" name="Circle"/>
              <p:cNvSpPr/>
              <p:nvPr/>
            </p:nvSpPr>
            <p:spPr>
              <a:xfrm>
                <a:off x="1489" y="116546"/>
                <a:ext cx="381002" cy="381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09" name="Circle"/>
              <p:cNvSpPr/>
              <p:nvPr/>
            </p:nvSpPr>
            <p:spPr>
              <a:xfrm>
                <a:off x="1489" y="761564"/>
                <a:ext cx="381002" cy="3810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10" name="80 black"/>
              <p:cNvSpPr txBox="1"/>
              <p:nvPr/>
            </p:nvSpPr>
            <p:spPr>
              <a:xfrm>
                <a:off x="608568" y="-1"/>
                <a:ext cx="1699082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80 black</a:t>
                </a:r>
              </a:p>
            </p:txBody>
          </p:sp>
          <p:sp>
            <p:nvSpPr>
              <p:cNvPr id="311" name="20 white"/>
              <p:cNvSpPr txBox="1"/>
              <p:nvPr/>
            </p:nvSpPr>
            <p:spPr>
              <a:xfrm>
                <a:off x="612632" y="645016"/>
                <a:ext cx="1690954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20 white</a:t>
                </a:r>
              </a:p>
            </p:txBody>
          </p:sp>
          <p:pic>
            <p:nvPicPr>
              <p:cNvPr id="312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1415349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13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2838610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14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122070" y="2838610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15" name="Equation"/>
              <p:cNvSpPr txBox="1"/>
              <p:nvPr/>
            </p:nvSpPr>
            <p:spPr>
              <a:xfrm>
                <a:off x="729526" y="4761708"/>
                <a:ext cx="974570" cy="2848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</p:grpSp>
        <p:grpSp>
          <p:nvGrpSpPr>
            <p:cNvPr id="319" name="Caption"/>
            <p:cNvGrpSpPr/>
            <p:nvPr/>
          </p:nvGrpSpPr>
          <p:grpSpPr>
            <a:xfrm>
              <a:off x="-1" y="5148193"/>
              <a:ext cx="2402724" cy="277192"/>
              <a:chOff x="0" y="0"/>
              <a:chExt cx="2402723" cy="277191"/>
            </a:xfrm>
          </p:grpSpPr>
          <p:sp>
            <p:nvSpPr>
              <p:cNvPr id="317" name="Rectangle"/>
              <p:cNvSpPr/>
              <p:nvPr/>
            </p:nvSpPr>
            <p:spPr>
              <a:xfrm>
                <a:off x="0" y="0"/>
                <a:ext cx="2402724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18" name="When we roll 1-4, G=b; i.e., the urn has 80 black balls and 20 white balls"/>
              <p:cNvSpPr txBox="1"/>
              <p:nvPr/>
            </p:nvSpPr>
            <p:spPr>
              <a:xfrm>
                <a:off x="-1" y="-1"/>
                <a:ext cx="2402725" cy="277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When we roll 1-4, G=b; i.e., the urn has 80 black balls and 20 white balls</a:t>
                </a:r>
              </a:p>
            </p:txBody>
          </p:sp>
        </p:grpSp>
      </p:grpSp>
      <p:grpSp>
        <p:nvGrpSpPr>
          <p:cNvPr id="332" name="Group"/>
          <p:cNvGrpSpPr/>
          <p:nvPr/>
        </p:nvGrpSpPr>
        <p:grpSpPr>
          <a:xfrm>
            <a:off x="20771981" y="3651661"/>
            <a:ext cx="2397865" cy="5481552"/>
            <a:chOff x="0" y="0"/>
            <a:chExt cx="2397863" cy="5481551"/>
          </a:xfrm>
        </p:grpSpPr>
        <p:grpSp>
          <p:nvGrpSpPr>
            <p:cNvPr id="328" name="Group"/>
            <p:cNvGrpSpPr/>
            <p:nvPr/>
          </p:nvGrpSpPr>
          <p:grpSpPr>
            <a:xfrm>
              <a:off x="0" y="-1"/>
              <a:ext cx="2397864" cy="5102762"/>
              <a:chOff x="0" y="0"/>
              <a:chExt cx="2397863" cy="5102761"/>
            </a:xfrm>
          </p:grpSpPr>
          <p:sp>
            <p:nvSpPr>
              <p:cNvPr id="321" name="Circle"/>
              <p:cNvSpPr/>
              <p:nvPr/>
            </p:nvSpPr>
            <p:spPr>
              <a:xfrm>
                <a:off x="46770" y="116547"/>
                <a:ext cx="381003" cy="381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22" name="Circle"/>
              <p:cNvSpPr/>
              <p:nvPr/>
            </p:nvSpPr>
            <p:spPr>
              <a:xfrm>
                <a:off x="46770" y="761564"/>
                <a:ext cx="381003" cy="3810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23" name="25 black"/>
              <p:cNvSpPr txBox="1"/>
              <p:nvPr/>
            </p:nvSpPr>
            <p:spPr>
              <a:xfrm>
                <a:off x="653849" y="-1"/>
                <a:ext cx="1699082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25 black</a:t>
                </a:r>
              </a:p>
            </p:txBody>
          </p:sp>
          <p:sp>
            <p:nvSpPr>
              <p:cNvPr id="324" name="75 white"/>
              <p:cNvSpPr txBox="1"/>
              <p:nvPr/>
            </p:nvSpPr>
            <p:spPr>
              <a:xfrm>
                <a:off x="657913" y="645016"/>
                <a:ext cx="1690954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75 white</a:t>
                </a:r>
              </a:p>
            </p:txBody>
          </p:sp>
          <p:pic>
            <p:nvPicPr>
              <p:cNvPr id="325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122070" y="1465273"/>
                <a:ext cx="1275794" cy="12757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26" name="icons8-archeology-64.png" descr="icons8-archeology-64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1474040"/>
                <a:ext cx="1275794" cy="12757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27" name="Equation"/>
              <p:cNvSpPr txBox="1"/>
              <p:nvPr/>
            </p:nvSpPr>
            <p:spPr>
              <a:xfrm>
                <a:off x="838139" y="4824783"/>
                <a:ext cx="1045691" cy="2779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</p:grpSp>
        <p:grpSp>
          <p:nvGrpSpPr>
            <p:cNvPr id="331" name="Caption"/>
            <p:cNvGrpSpPr/>
            <p:nvPr/>
          </p:nvGrpSpPr>
          <p:grpSpPr>
            <a:xfrm>
              <a:off x="0" y="5204360"/>
              <a:ext cx="2397863" cy="277191"/>
              <a:chOff x="0" y="0"/>
              <a:chExt cx="2397862" cy="277190"/>
            </a:xfrm>
          </p:grpSpPr>
          <p:sp>
            <p:nvSpPr>
              <p:cNvPr id="329" name="Rectangle"/>
              <p:cNvSpPr/>
              <p:nvPr/>
            </p:nvSpPr>
            <p:spPr>
              <a:xfrm>
                <a:off x="0" y="0"/>
                <a:ext cx="2397863" cy="2771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30" name="When we roll 5-6, G=w; i.e, the urn has 25 black balls and 20 white balls"/>
              <p:cNvSpPr txBox="1"/>
              <p:nvPr/>
            </p:nvSpPr>
            <p:spPr>
              <a:xfrm>
                <a:off x="0" y="-1"/>
                <a:ext cx="2397863" cy="277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 algn="l"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When we roll 5-6, G=w; i.e, the urn has 25 black balls and 20 white balls</a:t>
                </a:r>
              </a:p>
            </p:txBody>
          </p:sp>
        </p:grpSp>
      </p:grpSp>
      <p:sp>
        <p:nvSpPr>
          <p:cNvPr id="333" name="Equation"/>
          <p:cNvSpPr txBox="1"/>
          <p:nvPr/>
        </p:nvSpPr>
        <p:spPr>
          <a:xfrm>
            <a:off x="18225610" y="12449943"/>
            <a:ext cx="985363" cy="28204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34" name="Equation"/>
          <p:cNvSpPr txBox="1"/>
          <p:nvPr/>
        </p:nvSpPr>
        <p:spPr>
          <a:xfrm>
            <a:off x="20516569" y="12449943"/>
            <a:ext cx="1027606" cy="27269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w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35" name="Equation"/>
          <p:cNvSpPr txBox="1"/>
          <p:nvPr/>
        </p:nvSpPr>
        <p:spPr>
          <a:xfrm>
            <a:off x="2898152" y="3101951"/>
            <a:ext cx="5532123" cy="119862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4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num>
                    <m:den>
                      <m:r>
                        <a:rPr xmlns:a="http://schemas.openxmlformats.org/drawingml/2006/main" sz="44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den>
                  </m:f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≈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0.33</m:t>
                  </m:r>
                  <m:r>
                    <a:rPr xmlns:a="http://schemas.openxmlformats.org/drawingml/2006/main" sz="44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400">
              <a:solidFill>
                <a:srgbClr val="017000"/>
              </a:solidFill>
            </a:endParaRPr>
          </a:p>
        </p:txBody>
      </p:sp>
      <p:sp>
        <p:nvSpPr>
          <p:cNvPr id="336" name="Equation"/>
          <p:cNvSpPr txBox="1"/>
          <p:nvPr/>
        </p:nvSpPr>
        <p:spPr>
          <a:xfrm>
            <a:off x="2655053" y="4678460"/>
            <a:ext cx="5906270" cy="49118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0.75</m:t>
                  </m:r>
                </m:oMath>
              </m:oMathPara>
            </a14:m>
            <a:endParaRPr sz="4400">
              <a:solidFill>
                <a:srgbClr val="FF9300"/>
              </a:solidFill>
            </a:endParaRPr>
          </a:p>
        </p:txBody>
      </p:sp>
      <p:sp>
        <p:nvSpPr>
          <p:cNvPr id="337" name="Equation"/>
          <p:cNvSpPr txBox="1"/>
          <p:nvPr/>
        </p:nvSpPr>
        <p:spPr>
          <a:xfrm>
            <a:off x="2625007" y="5740465"/>
            <a:ext cx="5242168" cy="49118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4400">
              <a:solidFill>
                <a:srgbClr val="B41700"/>
              </a:solidFill>
            </a:endParaRPr>
          </a:p>
        </p:txBody>
      </p:sp>
      <p:sp>
        <p:nvSpPr>
          <p:cNvPr id="338" name="Equation"/>
          <p:cNvSpPr txBox="1"/>
          <p:nvPr/>
        </p:nvSpPr>
        <p:spPr>
          <a:xfrm>
            <a:off x="2618539" y="6898051"/>
            <a:ext cx="11775847" cy="129753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num>
                    <m:den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den>
                  </m:f>
                </m:oMath>
              </m:oMathPara>
            </a14:m>
            <a:endParaRPr sz="4400">
              <a:solidFill>
                <a:srgbClr val="5E5E5E"/>
              </a:solidFill>
            </a:endParaRPr>
          </a:p>
        </p:txBody>
      </p:sp>
      <p:sp>
        <p:nvSpPr>
          <p:cNvPr id="339" name="Equation"/>
          <p:cNvSpPr txBox="1"/>
          <p:nvPr/>
        </p:nvSpPr>
        <p:spPr>
          <a:xfrm>
            <a:off x="2614070" y="8653673"/>
            <a:ext cx="11775847" cy="151379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phant>
                    <m:phant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num>
                    <m:den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den>
                  </m:f>
                </m:oMath>
              </m:oMathPara>
            </a14:m>
            <a:endParaRPr sz="4400">
              <a:solidFill>
                <a:srgbClr val="5E5E5E"/>
              </a:solidFill>
            </a:endParaRPr>
          </a:p>
        </p:txBody>
      </p:sp>
      <p:sp>
        <p:nvSpPr>
          <p:cNvPr id="340" name="Equation"/>
          <p:cNvSpPr txBox="1"/>
          <p:nvPr/>
        </p:nvSpPr>
        <p:spPr>
          <a:xfrm>
            <a:off x="2614070" y="10430822"/>
            <a:ext cx="13981423" cy="151379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phant>
                    <m:phant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num>
                    <m:den>
                      <m:nary>
                        <m:naryPr>
                          <m:ctrlP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chr m:val="∑"/>
                          <m:limLoc m:val="subSup"/>
                          <m:grow m:val="1"/>
                          <m:subHide m:val="off"/>
                          <m:supHide m:val="on"/>
                        </m:naryPr>
                        <m:sub>
                          <m: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∣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den>
                  </m:f>
                </m:oMath>
              </m:oMathPara>
            </a14:m>
            <a:endParaRPr sz="4400">
              <a:solidFill>
                <a:srgbClr val="5E5E5E"/>
              </a:solidFill>
            </a:endParaRPr>
          </a:p>
        </p:txBody>
      </p:sp>
      <p:sp>
        <p:nvSpPr>
          <p:cNvPr id="341" name="Equation"/>
          <p:cNvSpPr txBox="1"/>
          <p:nvPr/>
        </p:nvSpPr>
        <p:spPr>
          <a:xfrm>
            <a:off x="2614070" y="12222242"/>
            <a:ext cx="10857424" cy="12204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phant>
                    <m:phant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0.75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0.33</m:t>
                      </m:r>
                    </m:num>
                    <m:den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0.75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0.33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0.20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0.67</m:t>
                      </m:r>
                    </m:den>
                  </m:f>
                </m:oMath>
              </m:oMathPara>
            </a14:m>
            <a:endParaRPr sz="4400">
              <a:solidFill>
                <a:srgbClr val="5E5E5E"/>
              </a:solidFill>
            </a:endParaRPr>
          </a:p>
        </p:txBody>
      </p:sp>
      <p:sp>
        <p:nvSpPr>
          <p:cNvPr id="342" name="icons by Icons8"/>
          <p:cNvSpPr txBox="1"/>
          <p:nvPr/>
        </p:nvSpPr>
        <p:spPr>
          <a:xfrm>
            <a:off x="21863121" y="13022924"/>
            <a:ext cx="1938655" cy="440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2000">
                <a:latin typeface="+mj-lt"/>
                <a:ea typeface="+mj-ea"/>
                <a:cs typeface="+mj-cs"/>
                <a:sym typeface="Helvetica Neue"/>
              </a:defRPr>
            </a:pPr>
            <a:r>
              <a:t>icons by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Icons8</a:t>
            </a:r>
          </a:p>
        </p:txBody>
      </p:sp>
      <p:sp>
        <p:nvSpPr>
          <p:cNvPr id="343" name="Equation"/>
          <p:cNvSpPr txBox="1"/>
          <p:nvPr/>
        </p:nvSpPr>
        <p:spPr>
          <a:xfrm>
            <a:off x="13881309" y="12635194"/>
            <a:ext cx="1745568" cy="39451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≈</m:t>
                  </m:r>
                  <m:r>
                    <a:rPr xmlns:a="http://schemas.openxmlformats.org/drawingml/2006/main" sz="4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0.649</m:t>
                  </m:r>
                </m:oMath>
              </m:oMathPara>
            </a14:m>
            <a:endParaRPr sz="44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3" grpId="8"/>
      <p:bldP build="whole" bldLvl="1" animBg="1" rev="0" advAuto="0" spid="340" grpId="6"/>
      <p:bldP build="whole" bldLvl="1" animBg="1" rev="0" advAuto="0" spid="335" grpId="1"/>
      <p:bldP build="whole" bldLvl="1" animBg="1" rev="0" advAuto="0" spid="338" grpId="4"/>
      <p:bldP build="whole" bldLvl="1" animBg="1" rev="0" advAuto="0" spid="341" grpId="7"/>
      <p:bldP build="whole" bldLvl="1" animBg="1" rev="0" advAuto="0" spid="336" grpId="2"/>
      <p:bldP build="whole" bldLvl="1" animBg="1" rev="0" advAuto="0" spid="339" grpId="5"/>
      <p:bldP build="whole" bldLvl="1" animBg="1" rev="0" advAuto="0" spid="337" grpId="3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Expected Valu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Expected Value</a:t>
            </a:r>
          </a:p>
        </p:txBody>
      </p:sp>
      <p:sp>
        <p:nvSpPr>
          <p:cNvPr id="346" name="The expected value of a function   on a random variable is the weighted average of that function over the domain of the random variable, weighted by the probability of each value: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expected value</a:t>
            </a:r>
            <a:r>
              <a:t> of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on a random variable is the weighted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average</a:t>
            </a:r>
            <a:r>
              <a:t> of that function over the domain of the random variable,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weighted</a:t>
            </a:r>
            <a:r>
              <a:t> by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</a:t>
            </a:r>
            <a:r>
              <a:t> of each value: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lim>
                </m:limLow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The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conditional expected value</a:t>
            </a:r>
            <a:r>
              <a:t> of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is the average value of the function over the domain, weighted by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probability</a:t>
            </a:r>
            <a:r>
              <a:t> of each value: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∣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</m:d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lim>
                </m:limLow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46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Expected Value Example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Expected Value Examples</a:t>
            </a:r>
          </a:p>
        </p:txBody>
      </p:sp>
      <p:graphicFrame>
        <p:nvGraphicFramePr>
          <p:cNvPr id="349" name="2D Column Chart"/>
          <p:cNvGraphicFramePr/>
          <p:nvPr/>
        </p:nvGraphicFramePr>
        <p:xfrm>
          <a:off x="12930822" y="2535545"/>
          <a:ext cx="6824790" cy="752964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pSp>
        <p:nvGrpSpPr>
          <p:cNvPr id="352" name="Bar graph for values of X. P(3)=0.01, P(2)=P(4)=0.125, P(1)=P(5)=0.37."/>
          <p:cNvGrpSpPr/>
          <p:nvPr/>
        </p:nvGrpSpPr>
        <p:grpSpPr>
          <a:xfrm>
            <a:off x="13222603" y="10262095"/>
            <a:ext cx="6567301" cy="188291"/>
            <a:chOff x="0" y="0"/>
            <a:chExt cx="6567299" cy="188289"/>
          </a:xfrm>
        </p:grpSpPr>
        <p:sp>
          <p:nvSpPr>
            <p:cNvPr id="350" name="Rectangle"/>
            <p:cNvSpPr/>
            <p:nvPr/>
          </p:nvSpPr>
          <p:spPr>
            <a:xfrm>
              <a:off x="0" y="0"/>
              <a:ext cx="6567300" cy="18829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t">
              <a:noAutofit/>
            </a:bodyPr>
            <a:lstStyle/>
            <a:p>
              <a: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</p:txBody>
        </p:sp>
        <p:sp>
          <p:nvSpPr>
            <p:cNvPr id="351" name="Bar graph for values of X. P(3)=0.01, P(2)=P(4)=0.125, P(1)=P(5)=0.37."/>
            <p:cNvSpPr txBox="1"/>
            <p:nvPr/>
          </p:nvSpPr>
          <p:spPr>
            <a:xfrm>
              <a:off x="0" y="0"/>
              <a:ext cx="6567300" cy="188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Bar graph for values of X. P(3)=0.01, P(2)=P(4)=0.125, P(1)=P(5)=0.37.</a:t>
              </a:r>
            </a:p>
          </p:txBody>
        </p:sp>
      </p:grpSp>
      <p:graphicFrame>
        <p:nvGraphicFramePr>
          <p:cNvPr id="353" name="2D Column Chart"/>
          <p:cNvGraphicFramePr/>
          <p:nvPr/>
        </p:nvGraphicFramePr>
        <p:xfrm>
          <a:off x="4555895" y="2535545"/>
          <a:ext cx="6824790" cy="752964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grpSp>
        <p:nvGrpSpPr>
          <p:cNvPr id="356" name="Bar graph for values of X. P(3)=4/12, P(2)=P(4)=3/12, P(1)=P(5)=1/12."/>
          <p:cNvGrpSpPr/>
          <p:nvPr/>
        </p:nvGrpSpPr>
        <p:grpSpPr>
          <a:xfrm>
            <a:off x="4847675" y="10262095"/>
            <a:ext cx="6567301" cy="188291"/>
            <a:chOff x="0" y="0"/>
            <a:chExt cx="6567299" cy="188289"/>
          </a:xfrm>
        </p:grpSpPr>
        <p:sp>
          <p:nvSpPr>
            <p:cNvPr id="354" name="Rectangle"/>
            <p:cNvSpPr/>
            <p:nvPr/>
          </p:nvSpPr>
          <p:spPr>
            <a:xfrm>
              <a:off x="0" y="0"/>
              <a:ext cx="6567300" cy="18829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t">
              <a:noAutofit/>
            </a:bodyPr>
            <a:lstStyle/>
            <a:p>
              <a: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</p:txBody>
        </p:sp>
        <p:sp>
          <p:nvSpPr>
            <p:cNvPr id="355" name="Bar graph for values of X. P(3)=4/12, P(2)=P(4)=3/12, P(1)=P(5)=1/12."/>
            <p:cNvSpPr txBox="1"/>
            <p:nvPr/>
          </p:nvSpPr>
          <p:spPr>
            <a:xfrm>
              <a:off x="0" y="0"/>
              <a:ext cx="6567300" cy="188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Bar graph for values of X. P(3)=4/12, P(2)=P(4)=3/12, P(1)=P(5)=1/12.</a:t>
              </a:r>
            </a:p>
          </p:txBody>
        </p:sp>
      </p:grpSp>
      <p:sp>
        <p:nvSpPr>
          <p:cNvPr id="357" name="Equation"/>
          <p:cNvSpPr txBox="1"/>
          <p:nvPr/>
        </p:nvSpPr>
        <p:spPr>
          <a:xfrm>
            <a:off x="7011545" y="11589149"/>
            <a:ext cx="1987100" cy="46492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  <m:scr m:val="double-struck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4400"/>
          </a:p>
        </p:txBody>
      </p:sp>
      <p:sp>
        <p:nvSpPr>
          <p:cNvPr id="358" name="Equation"/>
          <p:cNvSpPr txBox="1"/>
          <p:nvPr/>
        </p:nvSpPr>
        <p:spPr>
          <a:xfrm>
            <a:off x="15243757" y="11589149"/>
            <a:ext cx="1987099" cy="46492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  <m:scr m:val="double-struck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4400"/>
          </a:p>
        </p:txBody>
      </p:sp>
      <p:sp>
        <p:nvSpPr>
          <p:cNvPr id="359" name="Equation"/>
          <p:cNvSpPr txBox="1"/>
          <p:nvPr/>
        </p:nvSpPr>
        <p:spPr>
          <a:xfrm>
            <a:off x="6760771" y="12439419"/>
            <a:ext cx="2488089" cy="56213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  <m:scr m:val="double-struck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p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≈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</m:t>
                  </m:r>
                </m:oMath>
              </m:oMathPara>
            </a14:m>
            <a:endParaRPr sz="4400"/>
          </a:p>
        </p:txBody>
      </p:sp>
      <p:sp>
        <p:nvSpPr>
          <p:cNvPr id="360" name="Equation"/>
          <p:cNvSpPr txBox="1"/>
          <p:nvPr/>
        </p:nvSpPr>
        <p:spPr>
          <a:xfrm>
            <a:off x="15135699" y="12439419"/>
            <a:ext cx="2486972" cy="56213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  <m:scr m:val="double-struck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p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≈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12</m:t>
                  </m:r>
                </m:oMath>
              </m:oMathPara>
            </a14:m>
            <a:endParaRPr sz="4400"/>
          </a:p>
        </p:txBody>
      </p:sp>
      <p:sp>
        <p:nvSpPr>
          <p:cNvPr id="361" name="Equation"/>
          <p:cNvSpPr txBox="1"/>
          <p:nvPr/>
        </p:nvSpPr>
        <p:spPr>
          <a:xfrm>
            <a:off x="7992337" y="10417223"/>
            <a:ext cx="277979" cy="26538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62" name="Equation"/>
          <p:cNvSpPr txBox="1"/>
          <p:nvPr/>
        </p:nvSpPr>
        <p:spPr>
          <a:xfrm>
            <a:off x="16367265" y="10417223"/>
            <a:ext cx="277978" cy="26538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63" name="Equation"/>
          <p:cNvSpPr txBox="1"/>
          <p:nvPr/>
        </p:nvSpPr>
        <p:spPr>
          <a:xfrm rot="16200000">
            <a:off x="4067767" y="6174690"/>
            <a:ext cx="779273" cy="34666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64" name="Equation"/>
          <p:cNvSpPr txBox="1"/>
          <p:nvPr/>
        </p:nvSpPr>
        <p:spPr>
          <a:xfrm rot="16200000">
            <a:off x="12342238" y="6073249"/>
            <a:ext cx="779273" cy="34666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6" grpId="2"/>
      <p:bldP build="whole" bldLvl="1" animBg="1" rev="0" advAuto="0" spid="349" grpId="7"/>
      <p:bldP build="whole" bldLvl="1" animBg="1" rev="0" advAuto="0" spid="364" grpId="9"/>
      <p:bldP build="whole" bldLvl="1" animBg="1" rev="0" advAuto="0" spid="359" grpId="6"/>
      <p:bldP build="whole" bldLvl="1" animBg="1" rev="0" advAuto="0" spid="362" grpId="10"/>
      <p:bldP build="whole" bldLvl="1" animBg="1" rev="0" advAuto="0" spid="363" grpId="3"/>
      <p:bldP build="whole" bldLvl="1" animBg="1" rev="0" advAuto="0" spid="353" grpId="1"/>
      <p:bldP build="whole" bldLvl="1" animBg="1" rev="0" advAuto="0" spid="357" grpId="5"/>
      <p:bldP build="whole" bldLvl="1" animBg="1" rev="0" advAuto="0" spid="361" grpId="4"/>
      <p:bldP build="whole" bldLvl="1" animBg="1" rev="0" advAuto="0" spid="358" grpId="11"/>
      <p:bldP build="whole" bldLvl="1" animBg="1" rev="0" advAuto="0" spid="352" grpId="8"/>
      <p:bldP build="whole" bldLvl="1" animBg="1" rev="0" advAuto="0" spid="360" grpId="1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Expected Value Example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Expected Value Examples</a:t>
            </a:r>
          </a:p>
        </p:txBody>
      </p:sp>
      <p:graphicFrame>
        <p:nvGraphicFramePr>
          <p:cNvPr id="367" name="2D Column Chart"/>
          <p:cNvGraphicFramePr/>
          <p:nvPr/>
        </p:nvGraphicFramePr>
        <p:xfrm>
          <a:off x="3218993" y="3116177"/>
          <a:ext cx="4243243" cy="498249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pSp>
        <p:nvGrpSpPr>
          <p:cNvPr id="370" name="Bar graph for values of X. P(3)=4/12, P(2)=P(4)=3/12, P(1)=P(5)=1/12."/>
          <p:cNvGrpSpPr/>
          <p:nvPr/>
        </p:nvGrpSpPr>
        <p:grpSpPr>
          <a:xfrm>
            <a:off x="3510774" y="8263339"/>
            <a:ext cx="3972785" cy="188292"/>
            <a:chOff x="0" y="0"/>
            <a:chExt cx="3972783" cy="188291"/>
          </a:xfrm>
        </p:grpSpPr>
        <p:sp>
          <p:nvSpPr>
            <p:cNvPr id="368" name="Rectangle"/>
            <p:cNvSpPr/>
            <p:nvPr/>
          </p:nvSpPr>
          <p:spPr>
            <a:xfrm>
              <a:off x="0" y="0"/>
              <a:ext cx="3972784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t">
              <a:noAutofit/>
            </a:bodyPr>
            <a:lstStyle/>
            <a:p>
              <a: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</p:txBody>
        </p:sp>
        <p:sp>
          <p:nvSpPr>
            <p:cNvPr id="369" name="Bar graph for values of X. P(3)=4/12, P(2)=P(4)=3/12, P(1)=P(5)=1/12."/>
            <p:cNvSpPr txBox="1"/>
            <p:nvPr/>
          </p:nvSpPr>
          <p:spPr>
            <a:xfrm>
              <a:off x="-1" y="-1"/>
              <a:ext cx="3972785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Bar graph for values of X. P(3)=4/12, P(2)=P(4)=3/12, P(1)=P(5)=1/12.</a:t>
              </a:r>
            </a:p>
          </p:txBody>
        </p:sp>
      </p:grpSp>
      <p:sp>
        <p:nvSpPr>
          <p:cNvPr id="371" name="Equation"/>
          <p:cNvSpPr txBox="1"/>
          <p:nvPr/>
        </p:nvSpPr>
        <p:spPr>
          <a:xfrm>
            <a:off x="751369" y="9213187"/>
            <a:ext cx="9652442" cy="272624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m:rPr>
                            <m:sty m:val="p"/>
                            <m:scr m:val="double-struck"/>
                          </m:rP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mr>
                  </m:m>
                </m:oMath>
              </m:oMathPara>
            </a14:m>
            <a:endParaRPr sz="4400">
              <a:solidFill>
                <a:srgbClr val="5E5E5E"/>
              </a:solidFill>
            </a:endParaRPr>
          </a:p>
        </p:txBody>
      </p:sp>
      <p:graphicFrame>
        <p:nvGraphicFramePr>
          <p:cNvPr id="372" name="2D Column Chart"/>
          <p:cNvGraphicFramePr/>
          <p:nvPr/>
        </p:nvGraphicFramePr>
        <p:xfrm>
          <a:off x="13315850" y="3216466"/>
          <a:ext cx="4245548" cy="498476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grpSp>
        <p:nvGrpSpPr>
          <p:cNvPr id="375" name="Bar graph for values of X. P(3)=0.01, P(2)=P(4)=0.125, P(1)=P(5)=0.37."/>
          <p:cNvGrpSpPr/>
          <p:nvPr/>
        </p:nvGrpSpPr>
        <p:grpSpPr>
          <a:xfrm>
            <a:off x="13607631" y="8365932"/>
            <a:ext cx="3975103" cy="188292"/>
            <a:chOff x="0" y="0"/>
            <a:chExt cx="3975101" cy="188291"/>
          </a:xfrm>
        </p:grpSpPr>
        <p:sp>
          <p:nvSpPr>
            <p:cNvPr id="373" name="Rectangle"/>
            <p:cNvSpPr/>
            <p:nvPr/>
          </p:nvSpPr>
          <p:spPr>
            <a:xfrm>
              <a:off x="0" y="0"/>
              <a:ext cx="3975102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t">
              <a:noAutofit/>
            </a:bodyPr>
            <a:lstStyle/>
            <a:p>
              <a: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</p:txBody>
        </p:sp>
        <p:sp>
          <p:nvSpPr>
            <p:cNvPr id="374" name="Bar graph for values of X. P(3)=0.01, P(2)=P(4)=0.125, P(1)=P(5)=0.37."/>
            <p:cNvSpPr txBox="1"/>
            <p:nvPr/>
          </p:nvSpPr>
          <p:spPr>
            <a:xfrm>
              <a:off x="0" y="-1"/>
              <a:ext cx="3975102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Bar graph for values of X. P(3)=0.01, P(2)=P(4)=0.125, P(1)=P(5)=0.37.</a:t>
              </a:r>
            </a:p>
          </p:txBody>
        </p:sp>
      </p:grpSp>
      <p:sp>
        <p:nvSpPr>
          <p:cNvPr id="376" name="Equation"/>
          <p:cNvSpPr txBox="1"/>
          <p:nvPr/>
        </p:nvSpPr>
        <p:spPr>
          <a:xfrm>
            <a:off x="10992483" y="9314626"/>
            <a:ext cx="13463051" cy="218700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m:rPr>
                            <m:sty m:val="p"/>
                            <m:scr m:val="double-struck"/>
                          </m:rP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0.37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0.125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0.01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0.125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0.37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mr>
                  </m:m>
                </m:oMath>
              </m:oMathPara>
            </a14:m>
            <a:endParaRPr sz="4400">
              <a:solidFill>
                <a:srgbClr val="5E5E5E"/>
              </a:solidFill>
            </a:endParaRPr>
          </a:p>
        </p:txBody>
      </p:sp>
      <p:sp>
        <p:nvSpPr>
          <p:cNvPr id="377" name="Equation"/>
          <p:cNvSpPr txBox="1"/>
          <p:nvPr/>
        </p:nvSpPr>
        <p:spPr>
          <a:xfrm rot="16200000">
            <a:off x="2655777" y="5567070"/>
            <a:ext cx="779273" cy="3466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8" name="Equation"/>
          <p:cNvSpPr txBox="1"/>
          <p:nvPr/>
        </p:nvSpPr>
        <p:spPr>
          <a:xfrm rot="16200000">
            <a:off x="12974173" y="5567070"/>
            <a:ext cx="779273" cy="3466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9" name="Equation"/>
          <p:cNvSpPr txBox="1"/>
          <p:nvPr/>
        </p:nvSpPr>
        <p:spPr>
          <a:xfrm>
            <a:off x="5358177" y="8407851"/>
            <a:ext cx="277979" cy="26538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80" name="Equation"/>
          <p:cNvSpPr txBox="1"/>
          <p:nvPr/>
        </p:nvSpPr>
        <p:spPr>
          <a:xfrm>
            <a:off x="15456195" y="8407851"/>
            <a:ext cx="277978" cy="26538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6" grpId="8"/>
      <p:bldP build="whole" bldLvl="1" animBg="1" rev="0" advAuto="0" spid="378" grpId="9"/>
      <p:bldP build="whole" bldLvl="1" animBg="1" rev="0" advAuto="0" spid="375" grpId="7"/>
      <p:bldP build="whole" bldLvl="1" animBg="1" rev="0" advAuto="0" spid="379" grpId="4"/>
      <p:bldP build="whole" bldLvl="1" animBg="1" rev="0" advAuto="0" spid="380" grpId="10"/>
      <p:bldP build="whole" bldLvl="1" animBg="1" rev="0" advAuto="0" spid="372" grpId="6"/>
      <p:bldP build="whole" bldLvl="1" animBg="1" rev="0" advAuto="0" spid="370" grpId="2"/>
      <p:bldP build="whole" bldLvl="1" animBg="1" rev="0" advAuto="0" spid="377" grpId="3"/>
      <p:bldP build="whole" bldLvl="1" animBg="1" rev="0" advAuto="0" spid="367" grpId="1"/>
      <p:bldP build="whole" bldLvl="1" animBg="1" rev="0" advAuto="0" spid="371" grpId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Logistics &amp; Assignment #1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780454">
              <a:defRPr sz="10600"/>
            </a:lvl1pPr>
          </a:lstStyle>
          <a:p>
            <a:pPr/>
            <a:r>
              <a:t>Logistics &amp; Assignment #1</a:t>
            </a:r>
          </a:p>
        </p:txBody>
      </p:sp>
      <p:sp>
        <p:nvSpPr>
          <p:cNvPr id="154" name="Assignment #1 was released last week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Assignment #1 was released last week</a:t>
            </a:r>
          </a:p>
          <a:p>
            <a:pPr lvl="2"/>
            <a:r>
              <a:t>Available on Canvas</a:t>
            </a:r>
          </a:p>
          <a:p>
            <a:pPr lvl="2"/>
            <a:r>
              <a:t>Due: Thursday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September 25 at 11:59pm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Expected Value Examples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Expected Value Examples</a:t>
            </a:r>
          </a:p>
        </p:txBody>
      </p:sp>
      <p:graphicFrame>
        <p:nvGraphicFramePr>
          <p:cNvPr id="383" name="2D Column Chart"/>
          <p:cNvGraphicFramePr/>
          <p:nvPr/>
        </p:nvGraphicFramePr>
        <p:xfrm>
          <a:off x="3218993" y="3116177"/>
          <a:ext cx="4243243" cy="498249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pSp>
        <p:nvGrpSpPr>
          <p:cNvPr id="386" name="Bar graph for values of X. P(3)=4/12, P(2)=P(4)=3/12, P(1)=P(5)=1/12."/>
          <p:cNvGrpSpPr/>
          <p:nvPr/>
        </p:nvGrpSpPr>
        <p:grpSpPr>
          <a:xfrm>
            <a:off x="3510774" y="8263339"/>
            <a:ext cx="3972785" cy="188292"/>
            <a:chOff x="0" y="0"/>
            <a:chExt cx="3972783" cy="188291"/>
          </a:xfrm>
        </p:grpSpPr>
        <p:sp>
          <p:nvSpPr>
            <p:cNvPr id="384" name="Rectangle"/>
            <p:cNvSpPr/>
            <p:nvPr/>
          </p:nvSpPr>
          <p:spPr>
            <a:xfrm>
              <a:off x="0" y="0"/>
              <a:ext cx="3972784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t">
              <a:noAutofit/>
            </a:bodyPr>
            <a:lstStyle/>
            <a:p>
              <a: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</p:txBody>
        </p:sp>
        <p:sp>
          <p:nvSpPr>
            <p:cNvPr id="385" name="Bar graph for values of X. P(3)=4/12, P(2)=P(4)=3/12, P(1)=P(5)=1/12."/>
            <p:cNvSpPr txBox="1"/>
            <p:nvPr/>
          </p:nvSpPr>
          <p:spPr>
            <a:xfrm>
              <a:off x="-1" y="-1"/>
              <a:ext cx="3972785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Bar graph for values of X. P(3)=4/12, P(2)=P(4)=3/12, P(1)=P(5)=1/12.</a:t>
              </a:r>
            </a:p>
          </p:txBody>
        </p:sp>
      </p:grpSp>
      <p:sp>
        <p:nvSpPr>
          <p:cNvPr id="387" name="Equation"/>
          <p:cNvSpPr txBox="1"/>
          <p:nvPr/>
        </p:nvSpPr>
        <p:spPr>
          <a:xfrm>
            <a:off x="1322091" y="9226621"/>
            <a:ext cx="9047380" cy="334727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36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m:rPr>
                            <m:sty m:val="p"/>
                            <m:scr m:val="double-struck"/>
                          </m:rP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mr>
                    <m:mr>
                      <m:e/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mr>
                    <m:mr>
                      <m:e/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10.166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</m:mr>
                  </m:m>
                </m:oMath>
              </m:oMathPara>
            </a14:m>
            <a:endParaRPr sz="3600">
              <a:solidFill>
                <a:srgbClr val="5E5E5E"/>
              </a:solidFill>
            </a:endParaRPr>
          </a:p>
        </p:txBody>
      </p:sp>
      <p:graphicFrame>
        <p:nvGraphicFramePr>
          <p:cNvPr id="388" name="2D Column Chart"/>
          <p:cNvGraphicFramePr/>
          <p:nvPr/>
        </p:nvGraphicFramePr>
        <p:xfrm>
          <a:off x="13315850" y="3216466"/>
          <a:ext cx="4245548" cy="498476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grpSp>
        <p:nvGrpSpPr>
          <p:cNvPr id="391" name="Bar graph for values of X. P(3)=0.01, P(2)=P(4)=0.125, P(1)=P(5)=0.37."/>
          <p:cNvGrpSpPr/>
          <p:nvPr/>
        </p:nvGrpSpPr>
        <p:grpSpPr>
          <a:xfrm>
            <a:off x="13607631" y="8365932"/>
            <a:ext cx="3975103" cy="188292"/>
            <a:chOff x="0" y="0"/>
            <a:chExt cx="3975101" cy="188291"/>
          </a:xfrm>
        </p:grpSpPr>
        <p:sp>
          <p:nvSpPr>
            <p:cNvPr id="389" name="Rectangle"/>
            <p:cNvSpPr/>
            <p:nvPr/>
          </p:nvSpPr>
          <p:spPr>
            <a:xfrm>
              <a:off x="0" y="0"/>
              <a:ext cx="3975102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t">
              <a:noAutofit/>
            </a:bodyPr>
            <a:lstStyle/>
            <a:p>
              <a: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</p:txBody>
        </p:sp>
        <p:sp>
          <p:nvSpPr>
            <p:cNvPr id="390" name="Bar graph for values of X. P(3)=0.01, P(2)=P(4)=0.125, P(1)=P(5)=0.37."/>
            <p:cNvSpPr txBox="1"/>
            <p:nvPr/>
          </p:nvSpPr>
          <p:spPr>
            <a:xfrm>
              <a:off x="0" y="-1"/>
              <a:ext cx="3975102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Bar graph for values of X. P(3)=0.01, P(2)=P(4)=0.125, P(1)=P(5)=0.37.</a:t>
              </a:r>
            </a:p>
          </p:txBody>
        </p:sp>
      </p:grpSp>
      <p:sp>
        <p:nvSpPr>
          <p:cNvPr id="392" name="Equation"/>
          <p:cNvSpPr txBox="1"/>
          <p:nvPr/>
        </p:nvSpPr>
        <p:spPr>
          <a:xfrm>
            <a:off x="10952181" y="9180287"/>
            <a:ext cx="12162841" cy="265530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36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m:rPr>
                            <m:sty m:val="p"/>
                            <m:scr m:val="double-struck"/>
                          </m:rP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mr>
                    <m:mr>
                      <m:e/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0.37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0.125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0.01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0.125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0.37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e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xmlns:a="http://schemas.openxmlformats.org/drawingml/2006/main" sz="36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mr>
                    <m:mr>
                      <m:e/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0.37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0.125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0.01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0.125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0.37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6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12.21</m:t>
                        </m:r>
                      </m:e>
                    </m:mr>
                  </m:m>
                </m:oMath>
              </m:oMathPara>
            </a14:m>
            <a:endParaRPr sz="3600">
              <a:solidFill>
                <a:srgbClr val="5E5E5E"/>
              </a:solidFill>
            </a:endParaRPr>
          </a:p>
        </p:txBody>
      </p:sp>
      <p:sp>
        <p:nvSpPr>
          <p:cNvPr id="393" name="Equation"/>
          <p:cNvSpPr txBox="1"/>
          <p:nvPr/>
        </p:nvSpPr>
        <p:spPr>
          <a:xfrm rot="16200000">
            <a:off x="2655777" y="5567070"/>
            <a:ext cx="779273" cy="3466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94" name="Equation"/>
          <p:cNvSpPr txBox="1"/>
          <p:nvPr/>
        </p:nvSpPr>
        <p:spPr>
          <a:xfrm rot="16200000">
            <a:off x="12974173" y="5567070"/>
            <a:ext cx="779273" cy="3466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95" name="Equation"/>
          <p:cNvSpPr txBox="1"/>
          <p:nvPr/>
        </p:nvSpPr>
        <p:spPr>
          <a:xfrm>
            <a:off x="5358177" y="8407851"/>
            <a:ext cx="277979" cy="26538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96" name="Equation"/>
          <p:cNvSpPr txBox="1"/>
          <p:nvPr/>
        </p:nvSpPr>
        <p:spPr>
          <a:xfrm>
            <a:off x="15456195" y="8407851"/>
            <a:ext cx="277978" cy="26538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2" grpId="8"/>
      <p:bldP build="whole" bldLvl="1" animBg="1" rev="0" advAuto="0" spid="393" grpId="3"/>
      <p:bldP build="whole" bldLvl="1" animBg="1" rev="0" advAuto="0" spid="386" grpId="2"/>
      <p:bldP build="whole" bldLvl="1" animBg="1" rev="0" advAuto="0" spid="388" grpId="6"/>
      <p:bldP build="whole" bldLvl="1" animBg="1" rev="0" advAuto="0" spid="395" grpId="4"/>
      <p:bldP build="whole" bldLvl="1" animBg="1" rev="0" advAuto="0" spid="387" grpId="5"/>
      <p:bldP build="whole" bldLvl="1" animBg="1" rev="0" advAuto="0" spid="391" grpId="7"/>
      <p:bldP build="whole" bldLvl="1" animBg="1" rev="0" advAuto="0" spid="383" grpId="1"/>
      <p:bldP build="whole" bldLvl="1" animBg="1" rev="0" advAuto="0" spid="394" grpId="9"/>
      <p:bldP build="whole" bldLvl="1" animBg="1" rev="0" advAuto="0" spid="396" grpId="1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ummary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399" name="Probability is a numerical measure of uncertainty…"/>
          <p:cNvSpPr txBox="1"/>
          <p:nvPr>
            <p:ph type="body" idx="1"/>
          </p:nvPr>
        </p:nvSpPr>
        <p:spPr>
          <a:xfrm>
            <a:off x="2341299" y="3409339"/>
            <a:ext cx="19701402" cy="8840394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numerical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measure of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uncertainty</a:t>
            </a:r>
            <a:endParaRPr>
              <a:solidFill>
                <a:srgbClr val="C82506"/>
              </a:solidFill>
            </a:endParaRPr>
          </a:p>
          <a:p>
            <a:pPr/>
            <a:r>
              <a:t>Formal semantics:</a:t>
            </a:r>
          </a:p>
          <a:p>
            <a:pPr lvl="2"/>
            <a:r>
              <a:t>Weights over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 worlds</a:t>
            </a:r>
            <a:r>
              <a:t> sum to 1</a:t>
            </a:r>
          </a:p>
          <a:p>
            <a:pPr lvl="2"/>
            <a:r>
              <a:t>Probability of a proposition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total weight</a:t>
            </a:r>
            <a:r>
              <a:t>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 worlds</a:t>
            </a:r>
            <a:r>
              <a:t> in which </a:t>
            </a:r>
            <a:br/>
            <a:r>
              <a:t>that proposition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Conditional 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updates beliefs based 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evidence</a:t>
            </a:r>
            <a:endParaRPr>
              <a:solidFill>
                <a:srgbClr val="C82506"/>
              </a:solidFill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Expected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a function is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probability-weighted average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over possible worlds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ap: Search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Search</a:t>
            </a:r>
          </a:p>
        </p:txBody>
      </p:sp>
      <p:sp>
        <p:nvSpPr>
          <p:cNvPr id="157" name="Agent searches internal representation to find solution…"/>
          <p:cNvSpPr txBox="1"/>
          <p:nvPr>
            <p:ph type="body" idx="1"/>
          </p:nvPr>
        </p:nvSpPr>
        <p:spPr>
          <a:xfrm>
            <a:off x="2601056" y="3174689"/>
            <a:ext cx="19181888" cy="9274783"/>
          </a:xfrm>
          <a:prstGeom prst="rect">
            <a:avLst/>
          </a:prstGeom>
        </p:spPr>
        <p:txBody>
          <a:bodyPr/>
          <a:lstStyle/>
          <a:p>
            <a:pPr marL="586740" indent="-586740" defTabSz="788669">
              <a:spcBef>
                <a:spcPts val="3400"/>
              </a:spcBef>
              <a:defRPr sz="4200"/>
            </a:pPr>
            <a:r>
              <a:t>Agent searches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internal representation</a:t>
            </a:r>
            <a:r>
              <a:t> to find solution</a:t>
            </a:r>
          </a:p>
          <a:p>
            <a:pPr marL="586740" indent="-586740" defTabSz="788669">
              <a:spcBef>
                <a:spcPts val="3400"/>
              </a:spcBef>
              <a:defRPr sz="42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Fully-observable, deterministic, offline, single-agent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problems</a:t>
            </a:r>
          </a:p>
          <a:p>
            <a:pPr marL="586740" indent="-586740" defTabSz="788669">
              <a:spcBef>
                <a:spcPts val="3400"/>
              </a:spcBef>
              <a:defRPr b="1" sz="4200">
                <a:latin typeface="+mj-lt"/>
                <a:ea typeface="+mj-ea"/>
                <a:cs typeface="+mj-cs"/>
                <a:sym typeface="Helvetica Neue"/>
              </a:defRPr>
            </a:pPr>
            <a:r>
              <a:t>Graph search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finds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sequence of actions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a goal node</a:t>
            </a:r>
          </a:p>
          <a:p>
            <a:pPr lvl="2" marL="1440178" indent="-586739" defTabSz="788669">
              <a:spcBef>
                <a:spcPts val="1500"/>
              </a:spcBef>
              <a:defRPr sz="4200"/>
            </a:pPr>
            <a:r>
              <a:t>Efficiency gains from using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heuristic functions</a:t>
            </a:r>
            <a:r>
              <a:t> to encode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domain knowledge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86740" indent="-586740" defTabSz="788669">
              <a:spcBef>
                <a:spcPts val="3400"/>
              </a:spcBef>
              <a:defRPr b="1" sz="4200">
                <a:latin typeface="+mj-lt"/>
                <a:ea typeface="+mj-ea"/>
                <a:cs typeface="+mj-cs"/>
                <a:sym typeface="Helvetica Neue"/>
              </a:defRPr>
            </a:pPr>
            <a:r>
              <a:t>A*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makes optimal** use of the heuristic</a:t>
            </a:r>
          </a:p>
          <a:p>
            <a:pPr marL="586740" indent="-586740" defTabSz="788669">
              <a:spcBef>
                <a:spcPts val="3400"/>
              </a:spcBef>
              <a:defRPr b="1" sz="4200">
                <a:latin typeface="+mj-lt"/>
                <a:ea typeface="+mj-ea"/>
                <a:cs typeface="+mj-cs"/>
                <a:sym typeface="Helvetica Neue"/>
              </a:defRPr>
            </a:pPr>
            <a:r>
              <a:t>Branch-and-bound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makes close to optimal use of heuristic and has exponentially better space complexity</a:t>
            </a:r>
          </a:p>
          <a:p>
            <a:pPr lvl="2" marL="1440178" indent="-586739" defTabSz="788669">
              <a:spcBef>
                <a:spcPts val="1500"/>
              </a:spcBef>
              <a:defRPr sz="4200"/>
            </a:pPr>
            <a:r>
              <a:t>But only when the upper bound is set </a:t>
            </a:r>
            <a:r>
              <a:rPr i="1">
                <a:latin typeface="+mj-lt"/>
                <a:ea typeface="+mj-ea"/>
                <a:cs typeface="+mj-cs"/>
                <a:sym typeface="Helvetica Neue"/>
              </a:rPr>
              <a:t>just so</a:t>
            </a:r>
            <a:endParaRPr i="1">
              <a:latin typeface="+mj-lt"/>
              <a:ea typeface="+mj-ea"/>
              <a:cs typeface="+mj-cs"/>
              <a:sym typeface="Helvetica Neue"/>
            </a:endParaRPr>
          </a:p>
          <a:p>
            <a:pPr marL="586740" indent="-586740" defTabSz="788669">
              <a:spcBef>
                <a:spcPts val="3400"/>
              </a:spcBef>
              <a:defRPr b="1" sz="4200">
                <a:latin typeface="+mj-lt"/>
                <a:ea typeface="+mj-ea"/>
                <a:cs typeface="+mj-cs"/>
                <a:sym typeface="Helvetica Neue"/>
              </a:defRPr>
            </a:pPr>
            <a:r>
              <a:t>IDA*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uses iterative deepening to set the upper bound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Lecture Outlin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60" name="Recap…"/>
          <p:cNvSpPr txBox="1"/>
          <p:nvPr>
            <p:ph type="body" sz="half" idx="1"/>
          </p:nvPr>
        </p:nvSpPr>
        <p:spPr>
          <a:xfrm>
            <a:off x="2032000" y="3699626"/>
            <a:ext cx="20320000" cy="5513113"/>
          </a:xfrm>
          <a:prstGeom prst="rect">
            <a:avLst/>
          </a:prstGeom>
        </p:spPr>
        <p:txBody>
          <a:bodyPr/>
          <a:lstStyle/>
          <a:p>
            <a:pPr marL="873125" indent="-873125">
              <a:spcBef>
                <a:spcPts val="1600"/>
              </a:spcBef>
              <a:buSzPct val="100000"/>
              <a:buAutoNum type="arabicPeriod" startAt="1"/>
            </a:pPr>
            <a:r>
              <a:t>Recap</a:t>
            </a:r>
          </a:p>
          <a:p>
            <a:pPr marL="873125" indent="-873125">
              <a:spcBef>
                <a:spcPts val="1600"/>
              </a:spcBef>
              <a:buSzPct val="100000"/>
              <a:buAutoNum type="arabicPeriod" startAt="1"/>
            </a:pPr>
            <a:r>
              <a:t>Uncertainty</a:t>
            </a:r>
          </a:p>
          <a:p>
            <a:pPr marL="873125" indent="-873125">
              <a:spcBef>
                <a:spcPts val="1600"/>
              </a:spcBef>
              <a:buSzPct val="100000"/>
              <a:buAutoNum type="arabicPeriod" startAt="1"/>
            </a:pPr>
            <a:r>
              <a:t>Probability Semantics</a:t>
            </a:r>
          </a:p>
          <a:p>
            <a:pPr marL="873125" indent="-873125">
              <a:spcBef>
                <a:spcPts val="1600"/>
              </a:spcBef>
              <a:buSzPct val="100000"/>
              <a:buAutoNum type="arabicPeriod" startAt="1"/>
            </a:pPr>
            <a:r>
              <a:t>Conditional Probability</a:t>
            </a:r>
          </a:p>
          <a:p>
            <a:pPr marL="873125" indent="-873125">
              <a:spcBef>
                <a:spcPts val="1600"/>
              </a:spcBef>
              <a:buSzPct val="100000"/>
              <a:buAutoNum type="arabicPeriod" startAt="1"/>
            </a:pPr>
            <a:r>
              <a:t>Expected Value</a:t>
            </a:r>
          </a:p>
        </p:txBody>
      </p:sp>
      <p:sp>
        <p:nvSpPr>
          <p:cNvPr id="161" name="After this lecture, you should be able to:…"/>
          <p:cNvSpPr txBox="1"/>
          <p:nvPr/>
        </p:nvSpPr>
        <p:spPr>
          <a:xfrm>
            <a:off x="2667000" y="7510560"/>
            <a:ext cx="19050000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Compute joint, marginal, and conditional probabilities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Compute expected values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Apply Bayes' Rule to compute posterior probabilities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Apply the Chain Rule </a:t>
            </a:r>
            <a:r>
              <a:rPr sz="3600">
                <a:solidFill>
                  <a:srgbClr val="929292"/>
                </a:solidFill>
              </a:rPr>
              <a:t>(of Probabilities)</a:t>
            </a:r>
            <a:r>
              <a:t> to compute joint probabilities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Uncertainty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Uncertainty</a:t>
            </a:r>
          </a:p>
        </p:txBody>
      </p:sp>
      <p:sp>
        <p:nvSpPr>
          <p:cNvPr id="164" name="In search problems, agent has perfect knowledge of the world and its dynamics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In search problems, agent has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perfect knowledge</a:t>
            </a:r>
            <a:r>
              <a:t> of the world and its dynamics</a:t>
            </a:r>
          </a:p>
          <a:p>
            <a:pPr/>
            <a:r>
              <a:t>In most applications, an agent cannot just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make assumptions</a:t>
            </a:r>
            <a:r>
              <a:t> and then act according to those assumptions</a:t>
            </a:r>
          </a:p>
          <a:p>
            <a:pPr/>
            <a:r>
              <a:t>Knowledge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uncertain</a:t>
            </a:r>
            <a:r>
              <a:t>:</a:t>
            </a:r>
          </a:p>
          <a:p>
            <a:pPr lvl="2"/>
            <a:r>
              <a:t>Must consider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multiple</a:t>
            </a:r>
            <a:r>
              <a:t> hypotheses</a:t>
            </a:r>
          </a:p>
          <a:p>
            <a:pPr lvl="2"/>
            <a:r>
              <a:t>Must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update</a:t>
            </a:r>
            <a:r>
              <a:t> beliefs about which hypotheses are likely given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observations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Example: Wearing a Seatbelt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Example: Wearing a Seatbelt</a:t>
            </a:r>
          </a:p>
        </p:txBody>
      </p:sp>
      <p:sp>
        <p:nvSpPr>
          <p:cNvPr id="167" name="An agent has to decide between three actions: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 marL="605074" indent="-605074" defTabSz="813314">
              <a:spcBef>
                <a:spcPts val="3500"/>
              </a:spcBef>
              <a:defRPr sz="4300"/>
            </a:pPr>
            <a:r>
              <a:t>An agent has to decide between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three actions</a:t>
            </a:r>
            <a:r>
              <a:t>:</a:t>
            </a:r>
          </a:p>
          <a:p>
            <a:pPr lvl="2" marL="2121692" indent="-864392" defTabSz="813314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Drive without wearing a seatbelt</a:t>
            </a:r>
          </a:p>
          <a:p>
            <a:pPr lvl="2" marL="2121692" indent="-864392" defTabSz="813314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Drive while wearing a seatbelt</a:t>
            </a:r>
          </a:p>
          <a:p>
            <a:pPr lvl="2" marL="2121692" indent="-864392" defTabSz="813314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Stay home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If the agent </a:t>
            </a:r>
            <a:r>
              <a:rPr i="1">
                <a:latin typeface="+mj-lt"/>
                <a:ea typeface="+mj-ea"/>
                <a:cs typeface="+mj-cs"/>
                <a:sym typeface="Helvetica Neue"/>
              </a:rPr>
              <a:t>knows</a:t>
            </a:r>
            <a:r>
              <a:t> that an accident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will</a:t>
            </a:r>
            <a:r>
              <a:t> happen, it will just stay home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If the agent </a:t>
            </a:r>
            <a:r>
              <a:rPr i="1">
                <a:latin typeface="+mj-lt"/>
                <a:ea typeface="+mj-ea"/>
                <a:cs typeface="+mj-cs"/>
                <a:sym typeface="Helvetica Neue"/>
              </a:rPr>
              <a:t>knows</a:t>
            </a:r>
            <a:r>
              <a:t> that an accident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will not</a:t>
            </a:r>
            <a:r>
              <a:t> happen, it will not bother to wear a seatbelt!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Wearing a seatbelt only makes sense because the agent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uncertain</a:t>
            </a:r>
            <a:r>
              <a:t> about whether driving will lead to an accident.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Measuring Uncertainty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Measuring Uncertainty</a:t>
            </a:r>
          </a:p>
        </p:txBody>
      </p:sp>
      <p:sp>
        <p:nvSpPr>
          <p:cNvPr id="170" name="Probability is a way of measuring uncertainty…"/>
          <p:cNvSpPr txBox="1"/>
          <p:nvPr>
            <p:ph type="body" idx="1"/>
          </p:nvPr>
        </p:nvSpPr>
        <p:spPr>
          <a:xfrm>
            <a:off x="2032000" y="3581544"/>
            <a:ext cx="20320000" cy="8840391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way of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measuring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uncertainty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We assign a number between 0 and 1 to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events</a:t>
            </a:r>
            <a:r>
              <a:t> (hypotheses):</a:t>
            </a: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0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means absolutely certain that statement is </a:t>
            </a:r>
            <a:r>
              <a:rPr>
                <a:solidFill>
                  <a:srgbClr val="C82506"/>
                </a:solidFill>
              </a:rPr>
              <a:t>false</a:t>
            </a:r>
            <a:endParaRPr>
              <a:solidFill>
                <a:srgbClr val="C82506"/>
              </a:solidFill>
            </a:endParaRP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1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means absolutely certain that statement is </a:t>
            </a:r>
            <a:r>
              <a:rPr>
                <a:solidFill>
                  <a:srgbClr val="C82506"/>
                </a:solidFill>
              </a:rPr>
              <a:t>true</a:t>
            </a:r>
            <a:endParaRPr>
              <a:solidFill>
                <a:srgbClr val="C82506"/>
              </a:solidFill>
            </a:endParaRP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Intermediate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values mean more or less certain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Probability is a measurement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uncertainty</a:t>
            </a:r>
            <a:r>
              <a:t>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 truth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A statement with probability .75 is not "mostly true"</a:t>
            </a:r>
          </a:p>
          <a:p>
            <a:pPr lvl="2"/>
            <a:r>
              <a:t>Rather,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believe</a:t>
            </a:r>
            <a:r>
              <a:t> it is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likely</a:t>
            </a:r>
            <a:r>
              <a:t> to be true than not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ubjective vs. Objective: The Frequentist Perspective"/>
          <p:cNvSpPr txBox="1"/>
          <p:nvPr>
            <p:ph type="title"/>
          </p:nvPr>
        </p:nvSpPr>
        <p:spPr>
          <a:xfrm>
            <a:off x="2032000" y="413500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Subjective vs. Objective:</a:t>
            </a:r>
            <a:br/>
            <a:r>
              <a:t>The Frequentist Perspective</a:t>
            </a:r>
          </a:p>
        </p:txBody>
      </p:sp>
      <p:sp>
        <p:nvSpPr>
          <p:cNvPr id="173" name="Probabilities can be interpreted as objective statements about the world, or as subjective statements about an agent's beliefs.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Probabilities can be interpreted</a:t>
            </a:r>
            <a:br/>
            <a:r>
              <a:t>as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objective</a:t>
            </a:r>
            <a:r>
              <a:t> statements about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world</a:t>
            </a:r>
            <a:r>
              <a:t>, or</a:t>
            </a:r>
            <a:br/>
            <a:r>
              <a:t>as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subjective</a:t>
            </a:r>
            <a:r>
              <a:t> statements about an agent's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beliefs</a:t>
            </a:r>
            <a:r>
              <a:t>.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Objective view is called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frequentist:</a:t>
            </a:r>
            <a:endParaRPr b="1">
              <a:latin typeface="+mj-lt"/>
              <a:ea typeface="+mj-ea"/>
              <a:cs typeface="+mj-cs"/>
              <a:sym typeface="Helvetica Neue"/>
            </a:endParaRPr>
          </a:p>
          <a:p>
            <a:pPr lvl="2"/>
            <a:r>
              <a:t>The probability of an event is the proportion of times it would happen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 the long run</a:t>
            </a:r>
            <a:r>
              <a:t>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repeated experiments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Every event's true probability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unique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Events that can only happen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once</a:t>
            </a:r>
            <a:r>
              <a:t> don't have a well-defined probability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03200" tIns="203200" rIns="203200" bIns="2032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03200" tIns="203200" rIns="203200" bIns="2032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