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s://artint.info/3e/html/ArtInt3e.Ch3.S7.html" TargetMode="Externa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</Relationships>
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Shape 15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just the definitions</a:t>
            </a:r>
          </a:p>
          <a:p>
            <a:pPr/>
            <a:r>
              <a:t>including admissible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Shape 15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uses both cost information and heuristic information</a:t>
            </a:r>
          </a:p>
          <a:p>
            <a:pPr/>
            <a:r>
              <a:t>define f(n)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hape 17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Winter 2024:</a:t>
            </a:r>
          </a:p>
          <a:p>
            <a:pPr marL="305593" indent="-305593">
              <a:buSzPct val="75000"/>
              <a:buChar char="-"/>
            </a:pPr>
            <a:r>
              <a:t>start from A* analysis next time (ran out of time again)</a:t>
            </a:r>
          </a:p>
          <a:p>
            <a:pPr marL="305593" indent="-305593">
              <a:buSzPct val="75000"/>
              <a:buChar char="-"/>
            </a:pPr>
            <a:r>
              <a:t>FIXME: the theorem about dominating heuristics is only true for consistent heuristics *** Get rid of this theorem entirely for this lecture, we'll discuss it next time</a:t>
            </a:r>
          </a:p>
          <a:p>
            <a:pPr marL="305593" indent="-305593">
              <a:buSzPct val="75000"/>
              <a:buChar char="-"/>
            </a:pPr>
            <a:r>
              <a:t>Moving construction of heuristics to the next lecture is probably fine, it's kind of the grab bag anyway</a:t>
            </a:r>
          </a:p>
          <a:p>
            <a:pPr>
              <a:defRPr b="1"/>
            </a:pPr>
            <a:r>
              <a:t>Fall 2023:</a:t>
            </a:r>
          </a:p>
          <a:p>
            <a:pPr marL="305593" indent="-305593">
              <a:buSzPct val="75000"/>
              <a:buChar char="-"/>
            </a:pPr>
            <a:r>
              <a:t>Welp, that was pretty rough</a:t>
            </a:r>
          </a:p>
          <a:p>
            <a:pPr marL="305593" indent="-305593">
              <a:buSzPct val="75000"/>
              <a:buChar char="-"/>
            </a:pPr>
            <a:r>
              <a:t>Students really wanted to dig into the construction of admissible heuristics</a:t>
            </a:r>
          </a:p>
          <a:p>
            <a:pPr marL="305593" indent="-305593">
              <a:buSzPct val="75000"/>
              <a:buChar char="-"/>
            </a:pPr>
            <a:r>
              <a:t>Wound up drawing an example for relaxed problems; this would be better as a slide with a visual aid</a:t>
            </a:r>
          </a:p>
          <a:p>
            <a:pPr lvl="1" marL="750093" indent="-305593">
              <a:buSzPct val="75000"/>
              <a:buChar char="-"/>
            </a:pPr>
            <a:r>
              <a:t>go through a specific example</a:t>
            </a:r>
          </a:p>
          <a:p>
            <a:pPr lvl="1" marL="750093" indent="-305593">
              <a:buSzPct val="75000"/>
              <a:buChar char="-"/>
            </a:pPr>
            <a:r>
              <a:t>would also help a lot in showing why an optimal solution in the relaxed problem must be weakly cheaper than the optimal cost</a:t>
            </a:r>
          </a:p>
          <a:p>
            <a:pPr marL="305593" indent="-305593">
              <a:buSzPct val="75000"/>
              <a:buChar char="-"/>
            </a:pPr>
            <a:r>
              <a:t>Emphasize that you don't usually do search in the new problem</a:t>
            </a:r>
          </a:p>
          <a:p>
            <a:pPr marL="305593" indent="-305593">
              <a:buSzPct val="75000"/>
              <a:buChar char="-"/>
            </a:pPr>
            <a:r>
              <a:t>The "points in chess" heuristic is stupid for a couple of reasons, just get rid of it next time</a:t>
            </a:r>
          </a:p>
          <a:p>
            <a:pPr lvl="1" marL="750093" indent="-305593">
              <a:buSzPct val="75000"/>
              <a:buChar char="-"/>
            </a:pPr>
            <a:r>
              <a:t>but we'll need another non-admissible heuristic :)</a:t>
            </a:r>
          </a:p>
          <a:p>
            <a:pPr marL="305593" indent="-305593">
              <a:buSzPct val="75000"/>
              <a:buChar char="-"/>
            </a:pPr>
            <a:r>
              <a:t>Maybe DEFINE an admissible heuristic, give EXAMPLES, but save construction via relaxation to AFTER we go through A*, to build intuition about why we want it</a:t>
            </a:r>
          </a:p>
          <a:p>
            <a:pPr marL="305593" indent="-305593">
              <a:buSzPct val="75000"/>
              <a:buChar char="-"/>
            </a:pPr>
            <a:r>
              <a:t>Better visual aid for f(.) definition: node-and-edges for path and cost(.) then dotted lines off to imaginary goal for h(.)</a:t>
            </a:r>
          </a:p>
          <a:p>
            <a:pPr/>
          </a:p>
          <a:p>
            <a:pPr>
              <a:defRPr b="1"/>
            </a:pPr>
            <a:r>
              <a:t>Winter 2023 (pre):</a:t>
            </a:r>
          </a:p>
          <a:p>
            <a:pPr marL="305593" indent="-305593">
              <a:buSzPct val="75000"/>
              <a:buChar char="-"/>
            </a:pPr>
            <a:r>
              <a:t>see [dechter1985generalized] for the result that A* uses heuristic "optimally"</a:t>
            </a:r>
          </a:p>
          <a:p>
            <a:pPr lvl="1" marL="750093" indent="-305593">
              <a:buSzPct val="75000"/>
              <a:buChar char="-"/>
            </a:pPr>
            <a:r>
              <a:t>tricky: this is (a) "up to tie-breaking", and requires the heuristic to be </a:t>
            </a:r>
            <a:r>
              <a:rPr b="1" i="1"/>
              <a:t>both</a:t>
            </a:r>
            <a:r>
              <a:t> (b) admissible, </a:t>
            </a:r>
            <a:r>
              <a:rPr i="1"/>
              <a:t>and</a:t>
            </a:r>
            <a:r>
              <a:t> (c) consistent (per Wikipedia)</a:t>
            </a:r>
          </a:p>
          <a:p>
            <a:pPr marL="305593" indent="-305593">
              <a:buSzPct val="75000"/>
              <a:buChar char="-"/>
            </a:pPr>
            <a:r>
              <a:t>we might want to include some material on that anyway?  The sequence would be something like Consistency Property w/examples, Definition of Optimally Efficient, Theorem Statement, Proof</a:t>
            </a:r>
          </a:p>
          <a:p>
            <a:pPr marL="305593" indent="-305593">
              <a:buSzPct val="75000"/>
              <a:buChar char="-"/>
            </a:pPr>
            <a:r>
              <a:rPr b="1"/>
              <a:t>post:</a:t>
            </a:r>
            <a:r>
              <a:t> we have NO TIME left in this lecture; we finished at exactly 1:50pm</a:t>
            </a:r>
          </a:p>
          <a:p>
            <a:pPr lvl="1" marL="750093" indent="-305593">
              <a:buSzPct val="75000"/>
              <a:buChar char="-"/>
            </a:pPr>
            <a:r>
              <a:t>(so don't add stuff about optimal heuristic usage to this lecture?)</a:t>
            </a:r>
          </a:p>
          <a:p>
            <a:pPr marL="305593" indent="-305593">
              <a:buSzPct val="75000"/>
              <a:buChar char="-"/>
            </a:pPr>
            <a:r>
              <a:t>Completeness proof is still hard for A*; add some notes to the slide itself so we don't trip ourselves up</a:t>
            </a:r>
          </a:p>
          <a:p>
            <a:pPr lvl="1" marL="750093" indent="-305593">
              <a:buSzPct val="75000"/>
              <a:buChar char="-"/>
            </a:pPr>
            <a:r>
              <a:t>it's really f(p') for that one step</a:t>
            </a:r>
          </a:p>
          <a:p>
            <a:pPr lvl="1" marL="750093" indent="-305593">
              <a:buSzPct val="75000"/>
              <a:buChar char="-"/>
            </a:pPr>
            <a:r>
              <a:t>why is costs enough for completeness?  Because we just want to show that we'll eventually get there, and costs lower-bound f</a:t>
            </a:r>
          </a:p>
          <a:p>
            <a:pPr/>
          </a:p>
          <a:p>
            <a:pPr>
              <a:defRPr b="1"/>
            </a:pPr>
            <a:r>
              <a:t>Fall 2022</a:t>
            </a:r>
          </a:p>
          <a:p>
            <a:pPr marL="305593" indent="-305593">
              <a:buSzPct val="75000"/>
              <a:buChar char="-"/>
            </a:pPr>
            <a:r>
              <a:t>pre: adding back all the A* stuff due to no LCFS and longer lecture (we're using the updated completeness proof of course rather than the flat-falling proof from 20W)</a:t>
            </a:r>
          </a:p>
          <a:p>
            <a:pPr marL="305593" indent="-305593">
              <a:buSzPct val="75000"/>
              <a:buChar char="-"/>
            </a:pPr>
            <a:r>
              <a:t>in the next lecture we'll do branch and bound and IDA*; we might also want to talk about additional features of heuristics that are useful (e.g., consistency)</a:t>
            </a:r>
          </a:p>
          <a:p>
            <a:pPr marL="305593" indent="-305593">
              <a:buSzPct val="75000"/>
              <a:buChar char="-"/>
              <a:defRPr b="1"/>
            </a:pPr>
            <a:r>
              <a:t>post: </a:t>
            </a:r>
            <a:r>
              <a:rPr b="0"/>
              <a:t>timing was perfect again</a:t>
            </a:r>
            <a:endParaRPr b="0"/>
          </a:p>
          <a:p>
            <a:pPr marL="305593" indent="-305593">
              <a:buSzPct val="75000"/>
              <a:buChar char="-"/>
              <a:defRPr b="1"/>
            </a:pPr>
            <a:r>
              <a:rPr b="0"/>
              <a:t>optimal use of heuristic might be a good thing</a:t>
            </a:r>
          </a:p>
          <a:p>
            <a:pPr marL="305593" indent="-305593">
              <a:buSzPct val="75000"/>
              <a:buChar char="-"/>
            </a:pPr>
          </a:p>
          <a:p>
            <a:pPr>
              <a:defRPr b="1"/>
            </a:pPr>
            <a:r>
              <a:t>Winter 2022</a:t>
            </a:r>
          </a:p>
          <a:p>
            <a:pPr marL="305593" indent="-305593">
              <a:buSzPct val="75000"/>
              <a:buChar char="-"/>
            </a:pPr>
            <a:r>
              <a:t>timing was BANG ON for this version (LCFS + simple, no IDS, no A*)</a:t>
            </a:r>
          </a:p>
          <a:p>
            <a:pPr marL="305593" indent="-305593">
              <a:buSzPct val="75000"/>
              <a:buChar char="-"/>
            </a:pPr>
            <a:r>
              <a:t>visual aid/example for why we need epsilon&gt;0 lower bound </a:t>
            </a:r>
          </a:p>
          <a:p>
            <a:pPr/>
          </a:p>
          <a:p>
            <a:pPr>
              <a:defRPr b="1"/>
            </a:pPr>
            <a:r>
              <a:t>Winter 2021</a:t>
            </a:r>
          </a:p>
          <a:p>
            <a:pPr marL="305593" indent="-305593">
              <a:buSzPct val="75000"/>
              <a:buChar char="-"/>
            </a:pPr>
            <a:r>
              <a:t>It took almost half an hour to get through the IDS and LCFS parts that were leftover from last time!</a:t>
            </a:r>
          </a:p>
          <a:p>
            <a:pPr lvl="1" marL="750093" indent="-305593">
              <a:buSzPct val="75000"/>
              <a:buChar char="-"/>
            </a:pPr>
            <a:r>
              <a:t>thank goodness we didn't try to speed through them at the end of the last lecture</a:t>
            </a:r>
          </a:p>
          <a:p>
            <a:pPr marL="305593" indent="-305593">
              <a:buSzPct val="75000"/>
              <a:buChar char="-"/>
            </a:pPr>
            <a:r>
              <a:t>Only made it through "Simple uses of heuristics"</a:t>
            </a:r>
          </a:p>
          <a:p>
            <a:pPr marL="305593" indent="-305593">
              <a:buSzPct val="75000"/>
              <a:buChar char="-"/>
            </a:pPr>
            <a:r>
              <a:t>Might want to frame this lecture as "simple uses of additional information" or something like that</a:t>
            </a:r>
          </a:p>
          <a:p>
            <a:pPr/>
          </a:p>
          <a:p>
            <a:pPr>
              <a:defRPr b="1"/>
            </a:pPr>
            <a:r>
              <a:t>Winter 2020</a:t>
            </a:r>
          </a:p>
          <a:p>
            <a:pPr/>
            <a:r>
              <a:t>The proofs did not go well; see the next presentation for a version that seemed to work better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hape 19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See </a:t>
            </a:r>
            <a:r>
              <a:rPr u="sng">
                <a:hlinkClick r:id="rId3" invalidUrl="" action="" tgtFrame="" tooltip="" history="1" highlightClick="0" endSnd="0"/>
              </a:rPr>
              <a:t>https://artint.info/3e/html/ArtInt3e.Ch3.S7.html</a:t>
            </a:r>
            <a:r>
              <a:t> for the discussion from the text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9" name="Shape 21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305593" indent="-305593">
              <a:buSzPct val="75000"/>
              <a:buChar char="-"/>
            </a:pPr>
            <a:r>
              <a:t>Completeness - can use iterative deepening &amp; cycle pruning</a:t>
            </a:r>
          </a:p>
          <a:p>
            <a:pPr/>
            <a:r>
              <a:t>Could mention in the iterative deepening section (IDA*) that choosing the next f-limit is an area of active research, and the benefits/drawbacks (conservative bound-increase means you can stop as soon as you find a soln, but exponential growth in the number of nodes satisfying the f-limit keeps the asymptotic behavior)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52" name="Shape 25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 don't remember what this figure was for!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0" name="Shape 26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6562" indent="-436562">
              <a:buSzPct val="100000"/>
              <a:buAutoNum type="arabicPeriod" startAt="1"/>
            </a:pPr>
            <a:r>
              <a:t>Yep!</a:t>
            </a:r>
          </a:p>
          <a:p>
            <a:pPr marL="436562" indent="-436562">
              <a:buSzPct val="100000"/>
              <a:buAutoNum type="arabicPeriod" startAt="1"/>
            </a:pPr>
            <a:r>
              <a:t>DFS: Constant time if you maintain a set</a:t>
            </a:r>
          </a:p>
          <a:p>
            <a:pPr marL="436562" indent="-436562">
              <a:buSzPct val="100000"/>
              <a:buAutoNum type="arabicPeriod" startAt="1"/>
            </a:pPr>
            <a:r>
              <a:t>BFS &amp; others: Linear in </a:t>
            </a:r>
            <a:r>
              <a:rPr i="1"/>
              <a:t>m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5" name="Shape 29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t>25F:</a:t>
            </a:r>
          </a:p>
          <a:p>
            <a:pPr marL="305593" indent="-305593">
              <a:buSzPct val="75000"/>
              <a:buChar char="-"/>
            </a:pPr>
            <a:r>
              <a:t>z is a much better name for a goal node than g, let's use that everywhere</a:t>
            </a:r>
          </a:p>
          <a:p>
            <a:pPr marL="305593" indent="-305593">
              <a:buSzPct val="75000"/>
              <a:buChar char="-"/>
            </a:pPr>
            <a:r>
              <a:t>Timing was great, 80 minutes on the nose</a:t>
            </a:r>
          </a:p>
          <a:p>
            <a:pPr marL="305593" indent="-305593">
              <a:buSzPct val="75000"/>
              <a:buChar char="-"/>
            </a:pPr>
            <a:r>
              <a:t>Some visual aids for bidirectional search and cycle pruning efficiency would have been useful</a:t>
            </a:r>
          </a:p>
          <a:p>
            <a:pPr lvl="1" marL="750093" indent="-305593">
              <a:buSzPct val="75000"/>
              <a:buChar char="-"/>
            </a:pPr>
            <a:r>
              <a:t>and actually for cycle pruning safety too</a:t>
            </a:r>
          </a:p>
          <a:p>
            <a:pPr marL="305593" indent="-305593">
              <a:buSzPct val="75000"/>
              <a:buChar char="-"/>
            </a:pPr>
            <a:r>
              <a:t>Great discussion: One point in particular was that although the max path length in G^r must be the same, the max length of paths </a:t>
            </a:r>
            <a:r>
              <a:rPr i="1"/>
              <a:t>that start from z</a:t>
            </a:r>
            <a:r>
              <a:t> might be significantly different than the max length of </a:t>
            </a:r>
            <a:r>
              <a:rPr i="1"/>
              <a:t>paths that start from s</a:t>
            </a:r>
            <a:r>
              <a:t> in G</a:t>
            </a:r>
          </a:p>
          <a:p>
            <a:pPr>
              <a:defRPr b="1"/>
            </a:pPr>
            <a:r>
              <a:t>24W:</a:t>
            </a:r>
            <a:endParaRPr b="0"/>
          </a:p>
          <a:p>
            <a:pPr marL="305593" indent="-305593">
              <a:buSzPct val="75000"/>
              <a:buChar char="-"/>
              <a:defRPr b="1"/>
            </a:pPr>
            <a:r>
              <a:rPr b="0"/>
              <a:t>Nobody wanted to talk about the efficiency questions for cycle pruning</a:t>
            </a:r>
            <a:endParaRPr b="0"/>
          </a:p>
          <a:p>
            <a:pPr lvl="1" marL="750093" indent="-305593">
              <a:buSzPct val="75000"/>
              <a:buChar char="-"/>
              <a:defRPr b="1"/>
            </a:pPr>
            <a:r>
              <a:rPr b="0"/>
              <a:t>Sounds like an assignment question to me, maybe for A2?</a:t>
            </a:r>
            <a:endParaRPr b="0"/>
          </a:p>
          <a:p>
            <a:pPr marL="305593" indent="-305593">
              <a:buSzPct val="75000"/>
              <a:buChar char="-"/>
              <a:defRPr b="1"/>
            </a:pPr>
            <a:r>
              <a:rPr b="0"/>
              <a:t>Didn't have time for bidirectional search but who cares</a:t>
            </a:r>
            <a:endParaRPr b="0"/>
          </a:p>
          <a:p>
            <a:pPr lvl="1" marL="750093" indent="-305593">
              <a:buSzPct val="75000"/>
              <a:buChar char="-"/>
              <a:defRPr b="1"/>
            </a:pPr>
            <a:r>
              <a:rPr b="0"/>
              <a:t>without the A* analysis stuff we definitely would have had time</a:t>
            </a:r>
            <a:endParaRPr b="0"/>
          </a:p>
          <a:p>
            <a:pPr marL="305593" indent="-305593">
              <a:buSzPct val="75000"/>
              <a:buChar char="-"/>
              <a:defRPr b="1"/>
            </a:pPr>
            <a:r>
              <a:rPr b="0"/>
              <a:t>The consistency slide </a:t>
            </a:r>
            <a:r>
              <a:rPr b="0" i="1"/>
              <a:t>really</a:t>
            </a:r>
            <a:r>
              <a:rPr b="0"/>
              <a:t> didn't land; give some more examples before the question</a:t>
            </a:r>
            <a:endParaRPr b="0"/>
          </a:p>
          <a:p>
            <a:pPr lvl="1" marL="750093" indent="-305593">
              <a:buSzPct val="75000"/>
              <a:buChar char="-"/>
              <a:defRPr b="1"/>
            </a:pPr>
            <a:r>
              <a:rPr b="0"/>
              <a:t>E.g., show a branching path, and some of the problems that can happen where you flop back and forth </a:t>
            </a:r>
            <a:endParaRPr b="0"/>
          </a:p>
          <a:p>
            <a:pPr lvl="1" marL="750093" indent="-305593">
              <a:buSzPct val="75000"/>
              <a:buChar char="-"/>
              <a:defRPr b="1"/>
            </a:pPr>
            <a:r>
              <a:rPr b="0"/>
              <a:t>Show how you can wind up exploring more paths if your admissible but inconsistent heuristic gets better</a:t>
            </a:r>
            <a:endParaRPr b="0"/>
          </a:p>
          <a:p>
            <a:pPr lvl="1" marL="750093" indent="-305593">
              <a:buSzPct val="75000"/>
              <a:buChar char="-"/>
              <a:defRPr b="1"/>
            </a:pPr>
            <a:r>
              <a:rPr b="0"/>
              <a:t>Maybe even show that before defining consistent; "what went wrong" with the example heuristic?</a:t>
            </a:r>
            <a:endParaRPr b="0"/>
          </a:p>
          <a:p>
            <a:pPr marL="305593" indent="-305593">
              <a:buSzPct val="75000"/>
              <a:buChar char="-"/>
              <a:defRPr b="1"/>
            </a:pPr>
          </a:p>
          <a:p>
            <a:pPr>
              <a:defRPr b="1"/>
            </a:pPr>
            <a:r>
              <a:t>23F (post):</a:t>
            </a:r>
          </a:p>
          <a:p>
            <a:pPr marL="305593" indent="-305593">
              <a:buSzPct val="75000"/>
              <a:buChar char="-"/>
            </a:pPr>
            <a:r>
              <a:t>Defined consistent heuristic and stated the theorem, but didn't prove it</a:t>
            </a:r>
          </a:p>
          <a:p>
            <a:pPr marL="305593" indent="-305593">
              <a:buSzPct val="75000"/>
              <a:buChar char="-"/>
            </a:pPr>
            <a:r>
              <a:t>Finished on time, but mostly because there was a </a:t>
            </a:r>
            <a:r>
              <a:rPr b="1" i="1"/>
              <a:t>ton</a:t>
            </a:r>
            <a:r>
              <a:t> of discussion; with a less engaged class I would have been done in under an hour</a:t>
            </a:r>
          </a:p>
          <a:p>
            <a:pPr marL="305593" indent="-305593">
              <a:buSzPct val="75000"/>
              <a:buChar char="-"/>
            </a:pPr>
            <a:r>
              <a:t>People got confused about IDA* vs IDA* with the specific "f-minimal deepening"; a slide for that would be useful</a:t>
            </a:r>
          </a:p>
          <a:p>
            <a:pPr marL="305593" indent="-305593">
              <a:buSzPct val="75000"/>
              <a:buChar char="-"/>
            </a:pPr>
            <a:r>
              <a:t>A slide demonstrating why you might find a better solution later would be helpful (maybe even animated demo if we get inspired)</a:t>
            </a:r>
          </a:p>
          <a:p>
            <a:pPr marL="305593" indent="-305593">
              <a:buSzPct val="75000"/>
              <a:buChar char="-"/>
            </a:pPr>
            <a:r>
              <a:t>from the text: "If all that is required is an approximately optimal path, for example within $\delta$ of optimal, the bound can be $\delta$ plus the minimum of the $f$-values that exceeded the previous bound. This can make the search much more efficient in cases where the path lengths can be very close to each other."</a:t>
            </a:r>
          </a:p>
          <a:p>
            <a:pPr lvl="1" marL="750093" indent="-305593">
              <a:buSzPct val="75000"/>
              <a:buChar char="-"/>
            </a:pPr>
            <a:r>
              <a:t>So maybe a slide about this approximately optimal version and how it might work</a:t>
            </a:r>
          </a:p>
          <a:p>
            <a:pPr>
              <a:defRPr b="1"/>
            </a:pPr>
            <a:r>
              <a:t>23F (pre):</a:t>
            </a:r>
          </a:p>
          <a:p>
            <a:pPr marL="305593" indent="-305593">
              <a:buSzPct val="75000"/>
              <a:buChar char="-"/>
            </a:pPr>
            <a:r>
              <a:t>maybe this would be a good lecture to talk about consistent heuristics and A* optimality?  (goes really well with the first bullet there)</a:t>
            </a:r>
          </a:p>
          <a:p>
            <a:pPr/>
          </a:p>
          <a:p>
            <a:pPr>
              <a:defRPr b="1"/>
            </a:pPr>
            <a:r>
              <a:t>23W:</a:t>
            </a:r>
          </a:p>
          <a:p>
            <a:pPr marL="305593" indent="-305593">
              <a:buSzPct val="75000"/>
              <a:buChar char="-"/>
            </a:pPr>
            <a:r>
              <a:t>too short for 80min timeslot this time (did I just get fewer questions?)</a:t>
            </a:r>
          </a:p>
          <a:p>
            <a:pPr marL="305593" indent="-305593">
              <a:buSzPct val="75000"/>
              <a:buChar char="-"/>
            </a:pPr>
            <a:r>
              <a:t>Never explicitly said branch and bound was for depth first search!!  Maybe need a few slides near the beginning that remind us why we want branch &amp; bound</a:t>
            </a:r>
          </a:p>
          <a:p>
            <a:pPr marL="305593" indent="-305593">
              <a:buSzPct val="75000"/>
              <a:buChar char="-"/>
            </a:pPr>
            <a:r>
              <a:t>good question: why did we not talk about bidirectional search in cost space?</a:t>
            </a:r>
          </a:p>
          <a:p>
            <a:pPr/>
          </a:p>
          <a:p>
            <a:pPr>
              <a:defRPr b="1"/>
            </a:pPr>
            <a:r>
              <a:t>22F:</a:t>
            </a:r>
          </a:p>
          <a:p>
            <a:pPr marL="305593" indent="-305593">
              <a:buSzPct val="75000"/>
              <a:buChar char="-"/>
            </a:pPr>
            <a:r>
              <a:t>Time was about perfect for 80min timeslot</a:t>
            </a:r>
          </a:p>
          <a:p>
            <a:pPr marL="305593" indent="-305593">
              <a:buSzPct val="75000"/>
              <a:buChar char="-"/>
            </a:pPr>
            <a:r>
              <a:t>Visual aids for bidirectional might have helped</a:t>
            </a:r>
          </a:p>
          <a:p>
            <a:pPr marL="305593" indent="-305593">
              <a:buSzPct val="75000"/>
              <a:buChar char="-"/>
            </a:pPr>
            <a:r>
              <a:t>Visual aids for the argument that you can stop immediately would have been very helpful (whole separate slide):</a:t>
            </a:r>
          </a:p>
          <a:p>
            <a:pPr lvl="1" marL="750093" indent="-305593">
              <a:buSzPct val="75000"/>
              <a:buChar char="-"/>
            </a:pPr>
            <a:r>
              <a:t>depends on how you pick the bound</a:t>
            </a:r>
          </a:p>
          <a:p>
            <a:pPr lvl="1" marL="750093" indent="-305593">
              <a:buSzPct val="75000"/>
              <a:buChar char="-"/>
            </a:pPr>
            <a:r>
              <a:t>why you need to keep searching for an arbitrary bound</a:t>
            </a:r>
          </a:p>
          <a:p>
            <a:pPr lvl="1" marL="750093" indent="-305593">
              <a:buSzPct val="75000"/>
              <a:buChar char="-"/>
            </a:pPr>
            <a:r>
              <a:t>why you can stop immediately with the exact correct bound</a:t>
            </a:r>
          </a:p>
          <a:p>
            <a:pPr lvl="1" marL="750093" indent="-305593">
              <a:buSzPct val="75000"/>
              <a:buChar char="-"/>
            </a:pPr>
            <a:r>
              <a:t>why you can stop immediately with the initial h(s) bound</a:t>
            </a:r>
          </a:p>
          <a:p>
            <a:pPr lvl="1" marL="750093" indent="-305593">
              <a:buSzPct val="75000"/>
              <a:buChar char="-"/>
            </a:pPr>
            <a:r>
              <a:t>why you can stop immediately with the "next" bound chosen as min-prune-f</a:t>
            </a:r>
          </a:p>
          <a:p>
            <a:pPr/>
          </a:p>
          <a:p>
            <a:pPr>
              <a:defRPr b="1"/>
            </a:pPr>
            <a:r>
              <a:t>22W:</a:t>
            </a:r>
          </a:p>
          <a:p>
            <a:pPr marL="305593" indent="-305593">
              <a:buSzPct val="75000"/>
              <a:buChar char="-"/>
            </a:pPr>
            <a:r>
              <a:t>Time was good, if anything lecture is still a little long</a:t>
            </a:r>
          </a:p>
          <a:p>
            <a:pPr marL="305593" indent="-305593">
              <a:buSzPct val="75000"/>
              <a:buChar char="-"/>
            </a:pPr>
            <a:r>
              <a:t>Might be good to give explicit pseudo-code for the iterative deepening approach</a:t>
            </a:r>
          </a:p>
          <a:p>
            <a:pPr marL="305593" indent="-305593">
              <a:buSzPct val="75000"/>
              <a:buChar char="-"/>
            </a:pPr>
            <a:r>
              <a:t>More explicit discussion of choosing bound_0</a:t>
            </a:r>
          </a:p>
          <a:p>
            <a:pPr/>
          </a:p>
          <a:p>
            <a:pPr>
              <a:defRPr b="1"/>
            </a:pPr>
            <a:r>
              <a:t>21W:</a:t>
            </a:r>
          </a:p>
          <a:p>
            <a:pPr marL="305593" indent="-305593">
              <a:buSzPct val="75000"/>
              <a:buChar char="-"/>
            </a:pPr>
            <a:r>
              <a:t>Possible Starting point for bound0: h(s) for start node!</a:t>
            </a:r>
          </a:p>
          <a:p>
            <a:pPr lvl="1" marL="750093" indent="-305593">
              <a:buSzPct val="75000"/>
              <a:buChar char="-"/>
            </a:pPr>
            <a:r>
              <a:t>Might say "let's start by assuming that we've set the upper bound perfectly, and then think about how we might do that"</a:t>
            </a:r>
          </a:p>
          <a:p>
            <a:pPr marL="305593" indent="-305593">
              <a:buSzPct val="75000"/>
              <a:buChar char="-"/>
            </a:pPr>
            <a:r>
              <a:t>Time was just about right, even without Heuristic Search II</a:t>
            </a:r>
          </a:p>
          <a:p>
            <a:pPr marL="305593" indent="-305593">
              <a:buSzPct val="75000"/>
              <a:buChar char="-"/>
            </a:pPr>
            <a:r>
              <a:t>Even a little rushed for the two-way search part (didn't take questions about combinations)</a:t>
            </a:r>
          </a:p>
          <a:p>
            <a:pPr marL="305593" indent="-305593">
              <a:buSzPct val="75000"/>
              <a:buChar char="-"/>
            </a:pPr>
            <a:r>
              <a:t>Visual aid for combinations (DFS+DFS, BFS+BFS, DFS+BFS) might help (could actually speed things up a bit)</a:t>
            </a:r>
          </a:p>
          <a:p>
            <a:pPr marL="305593" indent="-305593">
              <a:buSzPct val="75000"/>
              <a:buChar char="-"/>
            </a:pPr>
            <a:r>
              <a:t>Maybe an additional slide (or question) about optimality as well (naively we are talking here about uninformed search)</a:t>
            </a:r>
          </a:p>
          <a:p>
            <a:pPr marL="305593" indent="-305593">
              <a:buSzPct val="75000"/>
              <a:buChar char="-"/>
            </a:pPr>
            <a:r>
              <a:t>Mentioned that choosing optimal f value is a research area; could add some actual specific information</a:t>
            </a:r>
            <a:br/>
          </a:p>
          <a:p>
            <a:pPr>
              <a:defRPr b="1"/>
            </a:pPr>
            <a:r>
              <a:t>20W:</a:t>
            </a:r>
          </a:p>
          <a:p>
            <a:pPr marL="305593" indent="-305593">
              <a:buSzPct val="75000"/>
              <a:buChar char="-"/>
            </a:pPr>
            <a:r>
              <a:t>Got through everything (including Heuristic Search II at the beginning), but time was a little bit tight.  We could have taken longer on questions if we had more time (I wound up answering a few for them so we could finish up)</a:t>
            </a:r>
          </a:p>
          <a:p>
            <a:pPr/>
            <a:r>
              <a:t>- Could mention in the iterative deepening section (IDA*) that choosing the next f-limit is an area of active research, and the benefits/drawbacks (conservative bound-increase means you can stop as soon as you find a soln, but exponential growth in the number of nodes satisfying the f-limit keeps the asymptotic behavior)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22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9" y="0"/>
            <a:ext cx="20959463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5pPr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35718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2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2" y="406546"/>
            <a:ext cx="13716003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3" y="863203"/>
            <a:ext cx="17439681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5718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2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2400"/>
              </a:spcBef>
            </a:lvl2pPr>
            <a:lvl3pPr>
              <a:spcBef>
                <a:spcPts val="2400"/>
              </a:spcBef>
            </a:lvl3pPr>
            <a:lvl4pPr>
              <a:spcBef>
                <a:spcPts val="2400"/>
              </a:spcBef>
            </a:lvl4pPr>
            <a:lvl5pPr>
              <a:spcBef>
                <a:spcPts val="24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8"/>
            <a:ext cx="13260587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808264" indent="-465364">
              <a:spcBef>
                <a:spcPts val="4500"/>
              </a:spcBef>
              <a:defRPr sz="3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151164" indent="-465364">
              <a:spcBef>
                <a:spcPts val="4500"/>
              </a:spcBef>
              <a:defRPr sz="3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2"/>
            <a:ext cx="8514489" cy="567928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6"/>
            <a:ext cx="8251032" cy="55006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6"/>
            <a:ext cx="16850320" cy="1123354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Helvetica Neue Light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movingai.com/SAS/IDA/" TargetMode="Externa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jrwright.info/introai/examples/fringe.py" TargetMode="External"/><Relationship Id="rId3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Branch &amp; Bound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Branch &amp; Bound</a:t>
            </a:r>
          </a:p>
        </p:txBody>
      </p:sp>
      <p:sp>
        <p:nvSpPr>
          <p:cNvPr id="138" name="CMPUT 261: Introduction to Artificial Intelligence  P&amp;M §3.7-3.8"/>
          <p:cNvSpPr txBox="1"/>
          <p:nvPr>
            <p:ph type="subTitle" sz="quarter" idx="1"/>
          </p:nvPr>
        </p:nvSpPr>
        <p:spPr>
          <a:xfrm>
            <a:off x="4833937" y="8206221"/>
            <a:ext cx="14716126" cy="2437178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>
              <a:rPr sz="3600">
                <a:solidFill>
                  <a:srgbClr val="929292"/>
                </a:solidFill>
              </a:rPr>
            </a:br>
            <a:r>
              <a:rPr sz="3600">
                <a:solidFill>
                  <a:srgbClr val="929292"/>
                </a:solidFill>
              </a:rPr>
              <a:t>P&amp;M §3.7-3.8</a:t>
            </a:r>
          </a:p>
        </p:txBody>
      </p:sp>
      <p:sp>
        <p:nvSpPr>
          <p:cNvPr id="139" name="or, How I Learned to Stop Worrying and Love Depth First Search"/>
          <p:cNvSpPr txBox="1"/>
          <p:nvPr/>
        </p:nvSpPr>
        <p:spPr>
          <a:xfrm>
            <a:off x="6273634" y="6550952"/>
            <a:ext cx="11836732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or, How I Learned to Stop Worrying and Love Depth First Search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Consistent Heuristic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Consistent Heuristic</a:t>
            </a:r>
          </a:p>
        </p:txBody>
      </p:sp>
      <p:sp>
        <p:nvSpPr>
          <p:cNvPr id="179" name="That is, after taking a step of cost  , a heuristic never decides that things have gotten easier by more than…"/>
          <p:cNvSpPr txBox="1"/>
          <p:nvPr>
            <p:ph type="body" sz="quarter" idx="1"/>
          </p:nvPr>
        </p:nvSpPr>
        <p:spPr>
          <a:xfrm>
            <a:off x="2667000" y="7254771"/>
            <a:ext cx="19050000" cy="2918304"/>
          </a:xfrm>
          <a:prstGeom prst="rect">
            <a:avLst/>
          </a:prstGeom>
        </p:spPr>
        <p:txBody>
          <a:bodyPr/>
          <a:lstStyle/>
          <a:p>
            <a:pPr marL="458390" indent="-458390" defTabSz="616148">
              <a:spcBef>
                <a:spcPts val="1200"/>
              </a:spcBef>
              <a:defRPr sz="3300"/>
            </a:pPr>
            <a:r>
              <a:t>That is, after taking a step of cost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t>, a heuristic never decides that things have gotten easier by more than </a:t>
            </a:r>
            <a14:m>
              <m:oMath>
                <m:r>
                  <a:rPr xmlns:a="http://schemas.openxmlformats.org/drawingml/2006/main" sz="4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</a:p>
          <a:p>
            <a:pPr marL="458390" indent="-458390" defTabSz="616148">
              <a:spcBef>
                <a:spcPts val="1200"/>
              </a:spcBef>
              <a:defRPr sz="33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Question:</a:t>
            </a:r>
            <a:r>
              <a:t> is </a:t>
            </a:r>
            <a14:m>
              <m:oMath>
                <m:r>
                  <a:rPr xmlns:a="http://schemas.openxmlformats.org/drawingml/2006/main" sz="4000" i="1">
                    <a:solidFill>
                      <a:srgbClr val="FF93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consistent</a:t>
            </a:r>
            <a:r>
              <a:t> on the graph below?</a:t>
            </a:r>
          </a:p>
          <a:p>
            <a:pPr marL="458390" indent="-458390" defTabSz="616148">
              <a:spcBef>
                <a:spcPts val="1200"/>
              </a:spcBef>
              <a:defRPr sz="330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Question:</a:t>
            </a:r>
            <a:r>
              <a:t> is </a:t>
            </a:r>
            <a14:m>
              <m:oMath>
                <m:r>
                  <a:rPr xmlns:a="http://schemas.openxmlformats.org/drawingml/2006/main" sz="4000" i="1">
                    <a:solidFill>
                      <a:srgbClr val="FF93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admissible</a:t>
            </a:r>
            <a:r>
              <a:t> on the graph below?</a:t>
            </a:r>
            <a:endParaRPr sz="4400">
              <a:solidFill>
                <a:srgbClr val="FF9300"/>
              </a:solidFill>
            </a:endParaRPr>
          </a:p>
        </p:txBody>
      </p:sp>
      <p:sp>
        <p:nvSpPr>
          <p:cNvPr id="180" name="Definition: A heuristic   is consistent if, for every pair of nodes  ,…"/>
          <p:cNvSpPr/>
          <p:nvPr/>
        </p:nvSpPr>
        <p:spPr>
          <a:xfrm>
            <a:off x="2667000" y="3526594"/>
            <a:ext cx="19050000" cy="3207810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>
              <a:spcBef>
                <a:spcPts val="12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Definition:</a:t>
            </a:r>
            <a:br/>
            <a:r>
              <a:t>A heuristic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consistent</a:t>
            </a:r>
            <a:r>
              <a:t> if, for every pair of nodes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p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,</a:t>
            </a:r>
          </a:p>
          <a:p>
            <a:pPr>
              <a:spcBef>
                <a:spcPts val="12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m:rPr>
                    <m:sty m:val="p"/>
                  </m:rP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cost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p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p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</a:p>
        </p:txBody>
      </p:sp>
      <p:grpSp>
        <p:nvGrpSpPr>
          <p:cNvPr id="195" name="Group"/>
          <p:cNvGrpSpPr/>
          <p:nvPr/>
        </p:nvGrpSpPr>
        <p:grpSpPr>
          <a:xfrm>
            <a:off x="9162098" y="10687092"/>
            <a:ext cx="5852201" cy="1757474"/>
            <a:chOff x="0" y="0"/>
            <a:chExt cx="5852200" cy="1757473"/>
          </a:xfrm>
        </p:grpSpPr>
        <p:sp>
          <p:nvSpPr>
            <p:cNvPr id="181" name="a"/>
            <p:cNvSpPr/>
            <p:nvPr/>
          </p:nvSpPr>
          <p:spPr>
            <a:xfrm>
              <a:off x="0" y="452710"/>
              <a:ext cx="635000" cy="635001"/>
            </a:xfrm>
            <a:prstGeom prst="ellipse">
              <a:avLst/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defRPr sz="2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pPr/>
              <a:r>
                <a:t>a</a:t>
              </a:r>
            </a:p>
          </p:txBody>
        </p:sp>
        <p:sp>
          <p:nvSpPr>
            <p:cNvPr id="182" name="b"/>
            <p:cNvSpPr/>
            <p:nvPr/>
          </p:nvSpPr>
          <p:spPr>
            <a:xfrm>
              <a:off x="1739066" y="452710"/>
              <a:ext cx="635001" cy="635001"/>
            </a:xfrm>
            <a:prstGeom prst="ellipse">
              <a:avLst/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defRPr sz="2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pPr/>
              <a:r>
                <a:t>b</a:t>
              </a:r>
            </a:p>
          </p:txBody>
        </p:sp>
        <p:sp>
          <p:nvSpPr>
            <p:cNvPr id="183" name="c"/>
            <p:cNvSpPr/>
            <p:nvPr/>
          </p:nvSpPr>
          <p:spPr>
            <a:xfrm>
              <a:off x="3478133" y="452710"/>
              <a:ext cx="635001" cy="635001"/>
            </a:xfrm>
            <a:prstGeom prst="ellipse">
              <a:avLst/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defRPr sz="2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pPr/>
              <a:r>
                <a:t>c</a:t>
              </a:r>
            </a:p>
          </p:txBody>
        </p:sp>
        <p:sp>
          <p:nvSpPr>
            <p:cNvPr id="184" name="z"/>
            <p:cNvSpPr/>
            <p:nvPr/>
          </p:nvSpPr>
          <p:spPr>
            <a:xfrm>
              <a:off x="5217200" y="452710"/>
              <a:ext cx="635001" cy="635001"/>
            </a:xfrm>
            <a:prstGeom prst="ellipse">
              <a:avLst/>
            </a:prstGeom>
            <a:solidFill>
              <a:srgbClr val="D6D5D5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7" tIns="71437" rIns="71437" bIns="71437" numCol="1" anchor="ctr">
              <a:noAutofit/>
            </a:bodyPr>
            <a:lstStyle>
              <a:lvl1pPr>
                <a:defRPr sz="24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lvl1pPr>
            </a:lstStyle>
            <a:p>
              <a:pPr/>
              <a:r>
                <a:t>z</a:t>
              </a:r>
            </a:p>
          </p:txBody>
        </p:sp>
        <p:cxnSp>
          <p:nvCxnSpPr>
            <p:cNvPr id="185" name="Connection Line"/>
            <p:cNvCxnSpPr>
              <a:stCxn id="181" idx="0"/>
              <a:endCxn id="182" idx="0"/>
            </p:cNvCxnSpPr>
            <p:nvPr/>
          </p:nvCxnSpPr>
          <p:spPr>
            <a:xfrm>
              <a:off x="317500" y="770210"/>
              <a:ext cx="1739067" cy="1"/>
            </a:xfrm>
            <a:prstGeom prst="straightConnector1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</p:cxnSp>
        <p:cxnSp>
          <p:nvCxnSpPr>
            <p:cNvPr id="186" name="Connection Line"/>
            <p:cNvCxnSpPr>
              <a:stCxn id="182" idx="0"/>
              <a:endCxn id="183" idx="0"/>
            </p:cNvCxnSpPr>
            <p:nvPr/>
          </p:nvCxnSpPr>
          <p:spPr>
            <a:xfrm>
              <a:off x="2056566" y="770210"/>
              <a:ext cx="1739068" cy="1"/>
            </a:xfrm>
            <a:prstGeom prst="straightConnector1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</p:cxnSp>
        <p:cxnSp>
          <p:nvCxnSpPr>
            <p:cNvPr id="187" name="Connection Line"/>
            <p:cNvCxnSpPr>
              <a:stCxn id="183" idx="0"/>
              <a:endCxn id="184" idx="0"/>
            </p:cNvCxnSpPr>
            <p:nvPr/>
          </p:nvCxnSpPr>
          <p:spPr>
            <a:xfrm>
              <a:off x="3795633" y="770210"/>
              <a:ext cx="1739068" cy="1"/>
            </a:xfrm>
            <a:prstGeom prst="straightConnector1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</p:cxnSp>
        <p:sp>
          <p:nvSpPr>
            <p:cNvPr id="188" name="3"/>
            <p:cNvSpPr txBox="1"/>
            <p:nvPr/>
          </p:nvSpPr>
          <p:spPr>
            <a:xfrm>
              <a:off x="996266" y="0"/>
              <a:ext cx="381534" cy="614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/>
            <a:p>
              <a:pPr/>
              <a:r>
                <a:t>3</a:t>
              </a:r>
            </a:p>
          </p:txBody>
        </p:sp>
        <p:sp>
          <p:nvSpPr>
            <p:cNvPr id="189" name="2"/>
            <p:cNvSpPr txBox="1"/>
            <p:nvPr/>
          </p:nvSpPr>
          <p:spPr>
            <a:xfrm>
              <a:off x="2735332" y="0"/>
              <a:ext cx="381535" cy="614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/>
            <a:p>
              <a:pPr/>
              <a:r>
                <a:t>2</a:t>
              </a:r>
            </a:p>
          </p:txBody>
        </p:sp>
        <p:sp>
          <p:nvSpPr>
            <p:cNvPr id="190" name="5"/>
            <p:cNvSpPr txBox="1"/>
            <p:nvPr/>
          </p:nvSpPr>
          <p:spPr>
            <a:xfrm>
              <a:off x="4474398" y="0"/>
              <a:ext cx="381535" cy="614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/>
            <a:p>
              <a:pPr/>
              <a:r>
                <a:t>5</a:t>
              </a:r>
            </a:p>
          </p:txBody>
        </p:sp>
        <p:sp>
          <p:nvSpPr>
            <p:cNvPr id="191" name="2"/>
            <p:cNvSpPr txBox="1"/>
            <p:nvPr/>
          </p:nvSpPr>
          <p:spPr>
            <a:xfrm>
              <a:off x="126733" y="1143377"/>
              <a:ext cx="381534" cy="614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>
                  <a:solidFill>
                    <a:schemeClr val="accent4">
                      <a:hueOff val="-1081314"/>
                      <a:satOff val="4338"/>
                      <a:lumOff val="-8931"/>
                    </a:schemeClr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  <p:sp>
          <p:nvSpPr>
            <p:cNvPr id="192" name="4"/>
            <p:cNvSpPr txBox="1"/>
            <p:nvPr/>
          </p:nvSpPr>
          <p:spPr>
            <a:xfrm>
              <a:off x="1865800" y="1143377"/>
              <a:ext cx="381534" cy="614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>
                  <a:solidFill>
                    <a:schemeClr val="accent4">
                      <a:hueOff val="-1081314"/>
                      <a:satOff val="4338"/>
                      <a:lumOff val="-8931"/>
                    </a:schemeClr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  <p:sp>
          <p:nvSpPr>
            <p:cNvPr id="193" name="1"/>
            <p:cNvSpPr txBox="1"/>
            <p:nvPr/>
          </p:nvSpPr>
          <p:spPr>
            <a:xfrm>
              <a:off x="3604866" y="1143377"/>
              <a:ext cx="381535" cy="614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>
                  <a:solidFill>
                    <a:schemeClr val="accent4">
                      <a:hueOff val="-1081314"/>
                      <a:satOff val="4338"/>
                      <a:lumOff val="-8931"/>
                    </a:schemeClr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  <p:sp>
          <p:nvSpPr>
            <p:cNvPr id="194" name="0"/>
            <p:cNvSpPr txBox="1"/>
            <p:nvPr/>
          </p:nvSpPr>
          <p:spPr>
            <a:xfrm>
              <a:off x="5343933" y="1143377"/>
              <a:ext cx="381534" cy="614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7" tIns="71437" rIns="71437" bIns="71437" numCol="1" anchor="ctr">
              <a:spAutoFit/>
            </a:bodyPr>
            <a:lstStyle>
              <a:lvl1pPr>
                <a:defRPr>
                  <a:solidFill>
                    <a:schemeClr val="accent4">
                      <a:hueOff val="-1081314"/>
                      <a:satOff val="4338"/>
                      <a:lumOff val="-8931"/>
                    </a:schemeClr>
                  </a:solidFill>
                </a:defRPr>
              </a:lvl1pPr>
            </a:lstStyle>
            <a:p>
              <a:pPr/>
              <a:r>
                <a:t>0</a:t>
              </a:r>
            </a:p>
          </p:txBody>
        </p:sp>
      </p:grpSp>
      <p:sp>
        <p:nvSpPr>
          <p:cNvPr id="196" name="A path from a to b to c to z.…"/>
          <p:cNvSpPr/>
          <p:nvPr/>
        </p:nvSpPr>
        <p:spPr>
          <a:xfrm>
            <a:off x="9162098" y="12546165"/>
            <a:ext cx="5852201" cy="366091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algn="l">
              <a:defRPr b="1" sz="600">
                <a:solidFill>
                  <a:srgbClr val="D6D5D5"/>
                </a:solidFill>
              </a:defRPr>
            </a:pPr>
            <a:r>
              <a:t>A path from a to b to c to z.</a:t>
            </a:r>
          </a:p>
          <a:p>
            <a:pPr algn="l">
              <a:defRPr b="1" sz="600">
                <a:solidFill>
                  <a:srgbClr val="D6D5D5"/>
                </a:solidFill>
              </a:defRPr>
            </a:pPr>
            <a:r>
              <a:t>The path from a to b costs 3, from b to c costs 2, from c to z costs 5.</a:t>
            </a:r>
          </a:p>
          <a:p>
            <a:pPr algn="l">
              <a:defRPr b="1" sz="600">
                <a:solidFill>
                  <a:srgbClr val="D6D5D5"/>
                </a:solidFill>
              </a:defRPr>
            </a:pPr>
            <a:r>
              <a:t>The heuristic values are 2 at a, 1 at b, 5 at c, and 0 at z.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1"/>
      <p:bldP build="whole" bldLvl="1" animBg="1" rev="0" advAuto="0" spid="19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Heuristic Usage of A*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Heuristic Usage of A*</a:t>
            </a:r>
          </a:p>
        </p:txBody>
      </p:sp>
      <p:sp>
        <p:nvSpPr>
          <p:cNvPr id="201" name="I.e., there is no way to use a given consistent heuristic that is guaranteed to find an optimal solution faster than A*, &quot;up to tie-breaking&quot;"/>
          <p:cNvSpPr txBox="1"/>
          <p:nvPr>
            <p:ph type="body" sz="quarter" idx="1"/>
          </p:nvPr>
        </p:nvSpPr>
        <p:spPr>
          <a:xfrm>
            <a:off x="2667000" y="10435455"/>
            <a:ext cx="19050000" cy="2892380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</a:lvl1pPr>
          </a:lstStyle>
          <a:p>
            <a:pPr/>
            <a:r>
              <a:t>I.e., there is no way to use a given consistent heuristic that is guaranteed to find an optimal solution faster than A*, "up to tie-breaking"</a:t>
            </a:r>
          </a:p>
        </p:txBody>
      </p:sp>
      <p:sp>
        <p:nvSpPr>
          <p:cNvPr id="202" name="Theorem: Any path that is surely removed by A* using a consistent heuristic   will also be removed from the frontier by any other optimal graph search algorithm using  ."/>
          <p:cNvSpPr txBox="1"/>
          <p:nvPr/>
        </p:nvSpPr>
        <p:spPr>
          <a:xfrm>
            <a:off x="2667000" y="6608058"/>
            <a:ext cx="19050000" cy="3023395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 defTabSz="780454">
              <a:spcBef>
                <a:spcPts val="1100"/>
              </a:spcBef>
              <a:defRPr sz="418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Theorem:</a:t>
            </a:r>
            <a:br/>
            <a:r>
              <a:t>Any path that is surely removed by A* using a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consistent heuristic</a:t>
            </a:r>
            <a: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will also be removed from the frontier by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any other optimal graph search algorithm</a:t>
            </a:r>
            <a:r>
              <a:t> using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.</a:t>
            </a:r>
            <a:endParaRPr sz="4400"/>
          </a:p>
        </p:txBody>
      </p:sp>
      <p:sp>
        <p:nvSpPr>
          <p:cNvPr id="203" name="Definition: Let   be an optimal solution.…"/>
          <p:cNvSpPr/>
          <p:nvPr/>
        </p:nvSpPr>
        <p:spPr>
          <a:xfrm>
            <a:off x="2667000" y="3132657"/>
            <a:ext cx="19050000" cy="2665049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>
              <a:spcBef>
                <a:spcPts val="12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Definition:</a:t>
            </a:r>
            <a:br/>
            <a:r>
              <a:t>Let </a:t>
            </a:r>
            <a14:m>
              <m:oMath>
                <m:sSup>
                  <m:e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p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  <a:r>
              <a:t> be an optimal solution.  </a:t>
            </a:r>
          </a:p>
          <a:p>
            <a:pPr algn="l">
              <a:spcBef>
                <a:spcPts val="12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A path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t> is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surely removed</a:t>
            </a:r>
            <a:r>
              <a:t> by A* if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p>
                    <m:r>
                      <a:rPr xmlns:a="http://schemas.openxmlformats.org/drawingml/2006/main" sz="53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1" grpId="2"/>
      <p:bldP build="p" bldLvl="5" animBg="1" rev="0" advAuto="0" spid="20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pace Complexity of A*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Space Complexity of A*</a:t>
            </a:r>
          </a:p>
        </p:txBody>
      </p:sp>
      <p:sp>
        <p:nvSpPr>
          <p:cNvPr id="206" name="A* makes use of heuristic information to improve time complexity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62292" indent="-562292" defTabSz="755808">
              <a:spcBef>
                <a:spcPts val="3300"/>
              </a:spcBef>
              <a:defRPr sz="4048"/>
            </a:pPr>
            <a:r>
              <a:t>A* makes use of heuristic information to improve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time complexity</a:t>
            </a:r>
          </a:p>
          <a:p>
            <a:pPr lvl="2" marL="1380172" indent="-562292" defTabSz="755808">
              <a:spcBef>
                <a:spcPts val="1400"/>
              </a:spcBef>
              <a:defRPr sz="4048"/>
            </a:pPr>
            <a:r>
              <a:t>Focuses on parts of the search graph that are likely to contain solution</a:t>
            </a:r>
          </a:p>
          <a:p>
            <a:pPr marL="562292" indent="-562292" defTabSz="755808">
              <a:spcBef>
                <a:spcPts val="3300"/>
              </a:spcBef>
              <a:defRPr sz="4048"/>
            </a:pPr>
            <a:r>
              <a:t>Explores paths in order of </a:t>
            </a:r>
            <a14:m>
              <m:oMath>
                <m:r>
                  <a:rPr xmlns:a="http://schemas.openxmlformats.org/drawingml/2006/main" sz="4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-value</a:t>
            </a:r>
          </a:p>
          <a:p>
            <a:pPr lvl="2" marL="1380172" indent="-562292" defTabSz="755808">
              <a:spcBef>
                <a:spcPts val="1400"/>
              </a:spcBef>
              <a:defRPr sz="4048"/>
            </a:pPr>
            <a:r>
              <a:t>Frontier might need to contain all paths of the same cost as the solution at some point</a:t>
            </a:r>
          </a:p>
          <a:p>
            <a:pPr marL="562292" indent="-562292" defTabSz="755808">
              <a:spcBef>
                <a:spcPts val="3300"/>
              </a:spcBef>
              <a:defRPr sz="4048"/>
            </a:pPr>
            <a:r>
              <a:t>Using heuristic to change the order that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depth-first-search</a:t>
            </a:r>
            <a:r>
              <a:t> puts paths go into the frontier doesn't reliably improve its time complexity</a:t>
            </a:r>
          </a:p>
          <a:p>
            <a:pPr lvl="2" marL="1380172" indent="-562292" defTabSz="755808">
              <a:spcBef>
                <a:spcPts val="1400"/>
              </a:spcBef>
              <a:defRPr sz="4048"/>
            </a:pPr>
            <a:r>
              <a:t>In general, DFS with heuristic-ordering will expand more paths than A* with same heuristic</a:t>
            </a:r>
          </a:p>
          <a:p>
            <a:pPr lvl="2" marL="1380172" indent="-562292" defTabSz="755808">
              <a:spcBef>
                <a:spcPts val="1400"/>
              </a:spcBef>
              <a:defRPr sz="4048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Can we use a heuristic in some other way to improve DFS's time complexity without giving up its good space complexity?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20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Branch &amp; Bound"/>
          <p:cNvSpPr txBox="1"/>
          <p:nvPr>
            <p:ph type="title"/>
          </p:nvPr>
        </p:nvSpPr>
        <p:spPr>
          <a:xfrm>
            <a:off x="2667000" y="357187"/>
            <a:ext cx="19050000" cy="2222242"/>
          </a:xfrm>
          <a:prstGeom prst="rect">
            <a:avLst/>
          </a:prstGeom>
        </p:spPr>
        <p:txBody>
          <a:bodyPr/>
          <a:lstStyle/>
          <a:p>
            <a:pPr/>
            <a:r>
              <a:t>Branch &amp; Bound</a:t>
            </a:r>
          </a:p>
        </p:txBody>
      </p:sp>
      <p:sp>
        <p:nvSpPr>
          <p:cNvPr id="209" name="The   function provides a path-specific lower bound on solution cost starting from…"/>
          <p:cNvSpPr txBox="1"/>
          <p:nvPr>
            <p:ph type="body" idx="1"/>
          </p:nvPr>
        </p:nvSpPr>
        <p:spPr>
          <a:xfrm>
            <a:off x="2667000" y="2891014"/>
            <a:ext cx="19050000" cy="8840392"/>
          </a:xfrm>
          <a:prstGeom prst="rect">
            <a:avLst/>
          </a:prstGeom>
        </p:spPr>
        <p:txBody>
          <a:bodyPr/>
          <a:lstStyle/>
          <a:p>
            <a:pPr/>
            <a:r>
              <a:t>The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function provides a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path-specific lower bound</a:t>
            </a:r>
            <a:r>
              <a:t> on solution cost starting from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</a:p>
          <a:p>
            <a:pP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Idea:</a:t>
            </a:r>
            <a:r>
              <a:t> Maintain a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global upper bound</a:t>
            </a:r>
            <a:r>
              <a:t> on solution cost also</a:t>
            </a:r>
          </a:p>
          <a:p>
            <a:pPr lvl="2"/>
            <a:r>
              <a:t>Then prune any path whose lower bound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exceeds</a:t>
            </a:r>
            <a:r>
              <a:t> the upper bound</a:t>
            </a:r>
          </a:p>
          <a:p>
            <a:pP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Question:</a:t>
            </a:r>
            <a:r>
              <a:t> Where does the upper bound come from?</a:t>
            </a:r>
          </a:p>
          <a:p>
            <a:pPr lvl="2"/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Cheapest</a:t>
            </a:r>
            <a:r>
              <a:t> solution found so far</a:t>
            </a:r>
          </a:p>
          <a:p>
            <a:pPr lvl="2"/>
            <a:r>
              <a:t>Before solutions found, specified on entry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Branch &amp; Bound Algorith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Branch &amp; Bound Algorithm</a:t>
            </a:r>
          </a:p>
        </p:txBody>
      </p:sp>
      <p:sp>
        <p:nvSpPr>
          <p:cNvPr id="212" name="Input: a graph; a set of start nodes; a   function; heuristic  ;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525779">
              <a:spcBef>
                <a:spcPts val="2300"/>
              </a:spcBef>
              <a:buSzTx/>
              <a:buNone/>
              <a:defRPr sz="2816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Input:</a:t>
            </a:r>
            <a:r>
              <a:t> a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graph</a:t>
            </a:r>
            <a:r>
              <a:t>; a set of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start nodes</a:t>
            </a:r>
            <a:r>
              <a:t>; a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t> function; </a:t>
            </a:r>
            <a:r>
              <a:t>heuristic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;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endParaRPr>
              <a:solidFill>
                <a:srgbClr val="C82506"/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lvl="3" marL="0" indent="0" defTabSz="525779">
              <a:spcBef>
                <a:spcPts val="1500"/>
              </a:spcBef>
              <a:buSzTx/>
              <a:buNone/>
              <a:defRPr sz="2816"/>
            </a:pP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/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br/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Ø</m:t>
                </m:r>
              </m:oMath>
            </a14:m>
            <a:b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while</a:t>
            </a:r>
            <a:r>
              <a:t>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not empty:</a:t>
            </a:r>
            <a:br/>
            <a: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select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>
                <a:solidFill>
                  <a:srgbClr val="C8250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newest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from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i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remove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from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i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if </a:t>
            </a:r>
            <a14:m>
              <m:oMath>
                <m:r>
                  <a:rPr xmlns:a="http://schemas.openxmlformats.org/drawingml/2006/main" sz="34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</m:oMath>
            </a14:m>
            <a:br/>
            <a:r>
              <a:t>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if</a:t>
            </a:r>
            <a:r>
              <a:t>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  <a:br/>
            <a:r>
              <a:t>           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d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4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34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4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/>
            <a:r>
              <a:t>           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/>
            <a:r>
              <a:t>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else:</a:t>
            </a:r>
            <a:br/>
            <a:r>
              <a:t>    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for</a:t>
            </a:r>
            <a:r>
              <a:t>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each</a:t>
            </a:r>
            <a:r>
              <a:t> neighbour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of </a:t>
            </a:r>
            <a14:m>
              <m:oMath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t>:</a:t>
            </a:r>
            <a:br/>
            <a:r>
              <a:t>        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add</a:t>
            </a:r>
            <a:r>
              <a:t>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to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end while</a:t>
            </a:r>
            <a:br>
              <a:rPr b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return </a:t>
            </a:r>
            <a14:m>
              <m:oMath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endParaRPr sz="4400"/>
          </a:p>
        </p:txBody>
      </p:sp>
      <p:sp>
        <p:nvSpPr>
          <p:cNvPr id="213" name="Question: Why   instead of   here?"/>
          <p:cNvSpPr txBox="1"/>
          <p:nvPr/>
        </p:nvSpPr>
        <p:spPr>
          <a:xfrm>
            <a:off x="9342175" y="8746059"/>
            <a:ext cx="7257981" cy="745791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spcBef>
                <a:spcPts val="5900"/>
              </a:spcBef>
              <a:defRPr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Question: </a:t>
            </a:r>
            <a:r>
              <a:t>Why </a:t>
            </a:r>
            <a14:m>
              <m:oMath>
                <m:r>
                  <a:rPr xmlns:a="http://schemas.openxmlformats.org/drawingml/2006/main" sz="3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3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</m:oMath>
            </a14:m>
            <a:r>
              <a:t> instead of </a:t>
            </a:r>
            <a14:m>
              <m:oMath>
                <m:r>
                  <a:rPr xmlns:a="http://schemas.openxmlformats.org/drawingml/2006/main" sz="39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here?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Choosing"/>
          <p:cNvSpPr txBox="1"/>
          <p:nvPr>
            <p:ph type="title"/>
          </p:nvPr>
        </p:nvSpPr>
        <p:spPr>
          <a:xfrm>
            <a:off x="4387453" y="357187"/>
            <a:ext cx="15609094" cy="2346768"/>
          </a:xfrm>
          <a:prstGeom prst="rect">
            <a:avLst/>
          </a:prstGeom>
        </p:spPr>
        <p:txBody>
          <a:bodyPr/>
          <a:lstStyle/>
          <a:p>
            <a:pPr/>
            <a:r>
              <a:t>Choosing </a:t>
            </a:r>
            <a14:m>
              <m:oMath>
                <m:r>
                  <a:rPr xmlns:a="http://schemas.openxmlformats.org/drawingml/2006/main" sz="13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13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13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136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136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136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</p:txBody>
      </p:sp>
      <p:sp>
        <p:nvSpPr>
          <p:cNvPr id="216" name="If   is set to just above the optimal cost, branch &amp; bound will explore no more paths than A*…"/>
          <p:cNvSpPr txBox="1"/>
          <p:nvPr>
            <p:ph type="body" idx="1"/>
          </p:nvPr>
        </p:nvSpPr>
        <p:spPr>
          <a:xfrm>
            <a:off x="2487741" y="2899715"/>
            <a:ext cx="19408518" cy="9603793"/>
          </a:xfrm>
          <a:prstGeom prst="rect">
            <a:avLst/>
          </a:prstGeom>
        </p:spPr>
        <p:txBody>
          <a:bodyPr/>
          <a:lstStyle/>
          <a:p>
            <a:pPr marL="501173" indent="-501173" defTabSz="673655">
              <a:spcBef>
                <a:spcPts val="2900"/>
              </a:spcBef>
              <a:defRPr sz="3607"/>
            </a:pPr>
            <a:r>
              <a:t>If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t> is set to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just</a:t>
            </a:r>
            <a:r>
              <a:t> above the optimal cost, branch &amp; bound will explore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no more paths than A*</a:t>
            </a:r>
          </a:p>
          <a:p>
            <a:pPr lvl="2" marL="1230153" indent="-501173" defTabSz="673655">
              <a:spcBef>
                <a:spcPts val="1900"/>
              </a:spcBef>
              <a:defRPr sz="3607"/>
            </a:pPr>
            <a:r>
              <a:t>Won't explore any paths </a:t>
            </a:r>
            <a14:m>
              <m:oMath>
                <m:sSup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</m:oMath>
            </a14:m>
            <a:r>
              <a:t> that are more costly than the optimal solution, because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p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  <a:p>
            <a:pPr lvl="2" marL="1230153" indent="-501173" defTabSz="673655">
              <a:spcBef>
                <a:spcPts val="1900"/>
              </a:spcBef>
              <a:defRPr sz="3607"/>
            </a:pPr>
            <a:r>
              <a:t>Will eventually find the optimal solution path </a:t>
            </a:r>
            <a14:m>
              <m:oMath>
                <m:sSup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  <a:r>
              <a:t> because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p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  <a:p>
            <a:pPr marL="501173" indent="-501173" defTabSz="673655">
              <a:spcBef>
                <a:spcPts val="2900"/>
              </a:spcBef>
              <a:defRPr sz="3607"/>
            </a:pPr>
            <a:r>
              <a:t>But we don't (in general) know the cost of the optimal solution!</a:t>
            </a:r>
          </a:p>
          <a:p>
            <a:pPr marL="501173" indent="-501173" defTabSz="673655">
              <a:spcBef>
                <a:spcPts val="2900"/>
              </a:spcBef>
              <a:defRPr sz="3607"/>
            </a:pPr>
            <a:r>
              <a:t>One possibility: Initialize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∞</m:t>
                </m:r>
              </m:oMath>
            </a14:m>
          </a:p>
          <a:p>
            <a:pPr lvl="2" marL="1230153" indent="-501173" defTabSz="673655">
              <a:spcBef>
                <a:spcPts val="1900"/>
              </a:spcBef>
              <a:defRPr sz="3607"/>
            </a:pPr>
            <a:r>
              <a:t>What problems could this have?</a:t>
            </a:r>
          </a:p>
          <a:p>
            <a:pPr marL="501173" indent="-501173" defTabSz="673655">
              <a:spcBef>
                <a:spcPts val="2900"/>
              </a:spcBef>
              <a:defRPr sz="3607"/>
            </a:pPr>
            <a:r>
              <a:t>Solution: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iteratively increase</a:t>
            </a:r>
            <a:r>
              <a:t> </a:t>
            </a:r>
            <a14:m>
              <m:oMath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4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t> (like with IDS)</a:t>
            </a:r>
          </a:p>
          <a:p>
            <a:pPr lvl="2" marL="1230153" indent="-501173" defTabSz="673655">
              <a:spcBef>
                <a:spcPts val="1900"/>
              </a:spcBef>
              <a:defRPr sz="3607"/>
            </a:pPr>
            <a:r>
              <a:t>This algorithm is sometimes called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IDA*</a:t>
            </a:r>
            <a:endParaRPr>
              <a:solidFill>
                <a:schemeClr val="accent1">
                  <a:hueOff val="114395"/>
                  <a:lumOff val="-24975"/>
                </a:schemeClr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lvl="2" marL="1230153" indent="-501173" defTabSz="673655">
              <a:spcBef>
                <a:spcPts val="1900"/>
              </a:spcBef>
              <a:defRPr sz="3607"/>
            </a:pPr>
            <a:r>
              <a:t>Some lower-cost paths will be re-explored</a:t>
            </a:r>
          </a:p>
        </p:txBody>
      </p:sp>
      <p:sp>
        <p:nvSpPr>
          <p:cNvPr id="217" name="Initialize…"/>
          <p:cNvSpPr txBox="1"/>
          <p:nvPr/>
        </p:nvSpPr>
        <p:spPr>
          <a:xfrm>
            <a:off x="16598900" y="9766300"/>
            <a:ext cx="7330995" cy="348908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lvl="4" indent="0" algn="l">
              <a:spcBef>
                <a:spcPts val="59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Initialize</a:t>
            </a:r>
            <a:r>
              <a:t> </a:t>
            </a:r>
            <a14:m>
              <m:oMath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  <a:p>
            <a:pPr lvl="4" indent="0" algn="l">
              <a:spcBef>
                <a:spcPts val="16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until</a:t>
            </a:r>
            <a:r>
              <a:t> solution found:</a:t>
            </a:r>
          </a:p>
          <a:p>
            <a:pPr lvl="6" indent="0" algn="l">
              <a:spcBef>
                <a:spcPts val="16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    Perform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branch &amp; bound</a:t>
            </a:r>
            <a:r>
              <a:t> using </a:t>
            </a:r>
            <a14:m>
              <m:oMath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  <a:p>
            <a:pPr lvl="7" indent="0" algn="l">
              <a:spcBef>
                <a:spcPts val="16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Increase</a:t>
            </a:r>
            <a:r>
              <a:t> </a:t>
            </a:r>
            <a14:m>
              <m:oMath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6" grpId="1"/>
      <p:bldP build="whole" bldLvl="1" animBg="1" rev="0" advAuto="0" spid="217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Iterative Deepening A* (IDA*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Iterative Deepening A* (IDA*)</a:t>
            </a:r>
          </a:p>
        </p:txBody>
      </p:sp>
      <p:sp>
        <p:nvSpPr>
          <p:cNvPr id="222" name="What should we initialize   to?…"/>
          <p:cNvSpPr txBox="1"/>
          <p:nvPr>
            <p:ph type="body" idx="1"/>
          </p:nvPr>
        </p:nvSpPr>
        <p:spPr>
          <a:xfrm>
            <a:off x="1613365" y="3177079"/>
            <a:ext cx="15760347" cy="8840391"/>
          </a:xfrm>
          <a:prstGeom prst="rect">
            <a:avLst/>
          </a:prstGeom>
        </p:spPr>
        <p:txBody>
          <a:bodyPr/>
          <a:lstStyle/>
          <a:p>
            <a:pPr marL="663575" indent="-663575" defTabSz="624363">
              <a:spcBef>
                <a:spcPts val="2700"/>
              </a:spcBef>
              <a:buSzPct val="100000"/>
              <a:buAutoNum type="arabicPeriod" startAt="1"/>
              <a:defRPr sz="3343"/>
            </a:pPr>
            <a:r>
              <a:t>What should we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initialize</a:t>
            </a:r>
            <a:r>
              <a:t> </a:t>
            </a:r>
            <a14:m>
              <m:oMath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t> to?</a:t>
            </a:r>
          </a:p>
          <a:p>
            <a:pPr marL="663575" indent="-663575" defTabSz="624363">
              <a:spcBef>
                <a:spcPts val="2700"/>
              </a:spcBef>
              <a:buSzPct val="100000"/>
              <a:buAutoNum type="arabicPeriod" startAt="1"/>
              <a:defRPr sz="3343"/>
            </a:pP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How much</a:t>
            </a:r>
            <a:r>
              <a:t> should we increase </a:t>
            </a:r>
            <a14:m>
              <m:oMath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t> by at each step?</a:t>
            </a:r>
          </a:p>
          <a:p>
            <a:pPr lvl="2" marL="1140142" indent="-464502" defTabSz="624363">
              <a:spcBef>
                <a:spcPts val="1800"/>
              </a:spcBef>
              <a:defRPr sz="3343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One idea: </a:t>
            </a:r>
            <a:br/>
            <a:r>
              <a:t>Iteratively increase bound to the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lowest </a:t>
            </a:r>
            <a14:m>
              <m:oMath>
                <m:r>
                  <a:rPr xmlns:a="http://schemas.openxmlformats.org/drawingml/2006/main" sz="40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-value</a:t>
            </a:r>
            <a:r>
              <a:t> path that was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pruned</a:t>
            </a:r>
          </a:p>
          <a:p>
            <a:pPr lvl="4" marL="1815782" indent="-464502" defTabSz="624363">
              <a:spcBef>
                <a:spcPts val="1800"/>
              </a:spcBef>
              <a:defRPr sz="3343"/>
            </a:pPr>
            <a:r>
              <a:t>Guarantees at least one more path will be explored</a:t>
            </a:r>
          </a:p>
          <a:p>
            <a:pPr lvl="4" marL="1815782" indent="-464502" defTabSz="624363">
              <a:spcBef>
                <a:spcPts val="1800"/>
              </a:spcBef>
              <a:defRPr sz="3343"/>
            </a:pPr>
            <a:r>
              <a:t>Can stop immediately after finding a solution (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why?</a:t>
            </a:r>
            <a:r>
              <a:t>)</a:t>
            </a:r>
          </a:p>
          <a:p>
            <a:pPr lvl="4" marL="1815782" indent="-464502" defTabSz="624363">
              <a:spcBef>
                <a:spcPts val="1800"/>
              </a:spcBef>
              <a:defRPr sz="3343"/>
            </a:pPr>
            <a:r>
              <a:t>Time complexity can be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much worse</a:t>
            </a:r>
            <a:r>
              <a:t> than A*:</a:t>
            </a:r>
            <a:br/>
            <a14:m>
              <m:oMath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instead of </a:t>
            </a:r>
            <a14:m>
              <m:oMath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(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why?</a:t>
            </a:r>
            <a:r>
              <a:t>)</a:t>
            </a:r>
          </a:p>
          <a:p>
            <a:pPr lvl="2" marL="1140142" indent="-464502" defTabSz="624363">
              <a:spcBef>
                <a:spcPts val="1800"/>
              </a:spcBef>
              <a:defRPr sz="3343"/>
            </a:pPr>
            <a:r>
              <a:t>Need to increase </a:t>
            </a:r>
            <a14:m>
              <m:oMath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4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  <a:r>
              <a:t> by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enough</a:t>
            </a:r>
            <a:r>
              <a:t> (else won't explore enough),</a:t>
            </a:r>
            <a:br/>
            <a:r>
              <a:t>but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not too much</a:t>
            </a:r>
            <a:r>
              <a:t> (else won't prune enough)</a:t>
            </a:r>
          </a:p>
          <a:p>
            <a:pPr lvl="2" marL="1140142" indent="-464502" defTabSz="624363">
              <a:spcBef>
                <a:spcPts val="1800"/>
              </a:spcBef>
              <a:defRPr sz="3343"/>
            </a:pPr>
            <a:r>
              <a:t>Choosing next </a:t>
            </a:r>
            <a14:m>
              <m:oMath>
                <m:r>
                  <a:rPr xmlns:a="http://schemas.openxmlformats.org/drawingml/2006/main" sz="4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-limit is an active area of research </a:t>
            </a:r>
            <a:br/>
            <a:r>
              <a:t>(see </a:t>
            </a:r>
            <a:r>
              <a:rPr u="sng">
                <a:hlinkClick r:id="rId2" invalidUrl="" action="" tgtFrame="" tooltip="" history="1" highlightClick="0" endSnd="0"/>
              </a:rPr>
              <a:t>https://www.movingai.com/SAS/IDA/</a:t>
            </a:r>
            <a:r>
              <a:t>) </a:t>
            </a:r>
            <a:endParaRPr sz="4400"/>
          </a:p>
        </p:txBody>
      </p:sp>
      <p:sp>
        <p:nvSpPr>
          <p:cNvPr id="223" name="Initialize…"/>
          <p:cNvSpPr txBox="1"/>
          <p:nvPr/>
        </p:nvSpPr>
        <p:spPr>
          <a:xfrm>
            <a:off x="16598900" y="9766300"/>
            <a:ext cx="7330995" cy="348908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lvl="4" indent="0" algn="l">
              <a:spcBef>
                <a:spcPts val="59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Initialize</a:t>
            </a:r>
            <a:r>
              <a:t> </a:t>
            </a:r>
            <a14:m>
              <m:oMath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  <a:p>
            <a:pPr lvl="4" indent="0" algn="l">
              <a:spcBef>
                <a:spcPts val="16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until</a:t>
            </a:r>
            <a:r>
              <a:t> solution found:</a:t>
            </a:r>
          </a:p>
          <a:p>
            <a:pPr lvl="6" indent="0" algn="l">
              <a:spcBef>
                <a:spcPts val="16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    Perform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branch &amp; bound</a:t>
            </a:r>
            <a:r>
              <a:t> using </a:t>
            </a:r>
            <a14:m>
              <m:oMath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  <a:p>
            <a:pPr lvl="7" indent="0" algn="l">
              <a:spcBef>
                <a:spcPts val="1600"/>
              </a:spcBef>
              <a:defRPr sz="29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Increase</a:t>
            </a:r>
            <a:r>
              <a:t> </a:t>
            </a:r>
            <a14:m>
              <m:oMath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3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sSub>
                  <m:e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e>
                  <m:sub>
                    <m:r>
                      <a:rPr xmlns:a="http://schemas.openxmlformats.org/drawingml/2006/main" sz="3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</m:oMath>
            </a14:m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2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5" name="Connection Line"/>
          <p:cNvCxnSpPr>
            <a:stCxn id="230" idx="0"/>
            <a:endCxn id="228" idx="0"/>
          </p:cNvCxnSpPr>
          <p:nvPr/>
        </p:nvCxnSpPr>
        <p:spPr>
          <a:xfrm flipH="1" flipV="1">
            <a:off x="13996768" y="4139817"/>
            <a:ext cx="536431" cy="1330523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sp>
        <p:nvSpPr>
          <p:cNvPr id="226" name="Equation"/>
          <p:cNvSpPr txBox="1"/>
          <p:nvPr/>
        </p:nvSpPr>
        <p:spPr>
          <a:xfrm>
            <a:off x="11790409" y="3128593"/>
            <a:ext cx="118568" cy="210313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8</m:t>
                  </m:r>
                </m:oMath>
              </m:oMathPara>
            </a14:m>
            <a:endParaRPr sz="2400">
              <a:solidFill>
                <a:srgbClr val="5E5E5E"/>
              </a:solidFill>
            </a:endParaRPr>
          </a:p>
        </p:txBody>
      </p:sp>
      <p:sp>
        <p:nvSpPr>
          <p:cNvPr id="227" name="s"/>
          <p:cNvSpPr/>
          <p:nvPr/>
        </p:nvSpPr>
        <p:spPr>
          <a:xfrm>
            <a:off x="12484333" y="2710141"/>
            <a:ext cx="331920" cy="330973"/>
          </a:xfrm>
          <a:prstGeom prst="ellipse">
            <a:avLst/>
          </a:prstGeom>
          <a:solidFill>
            <a:schemeClr val="accent3">
              <a:hueOff val="-274225"/>
              <a:satOff val="26768"/>
              <a:lumOff val="11368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s</a:t>
            </a:r>
          </a:p>
        </p:txBody>
      </p:sp>
      <p:sp>
        <p:nvSpPr>
          <p:cNvPr id="228" name="x"/>
          <p:cNvSpPr/>
          <p:nvPr/>
        </p:nvSpPr>
        <p:spPr>
          <a:xfrm>
            <a:off x="13830808" y="3974331"/>
            <a:ext cx="331920" cy="330973"/>
          </a:xfrm>
          <a:prstGeom prst="ellipse">
            <a:avLst/>
          </a:prstGeom>
          <a:solidFill>
            <a:schemeClr val="accent1">
              <a:lumOff val="16847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29" name="y"/>
          <p:cNvSpPr/>
          <p:nvPr/>
        </p:nvSpPr>
        <p:spPr>
          <a:xfrm>
            <a:off x="13227457" y="5304853"/>
            <a:ext cx="331920" cy="330973"/>
          </a:xfrm>
          <a:prstGeom prst="ellipse">
            <a:avLst/>
          </a:prstGeom>
          <a:solidFill>
            <a:schemeClr val="accent1">
              <a:lumOff val="16847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y</a:t>
            </a:r>
          </a:p>
        </p:txBody>
      </p:sp>
      <p:sp>
        <p:nvSpPr>
          <p:cNvPr id="230" name="z"/>
          <p:cNvSpPr/>
          <p:nvPr/>
        </p:nvSpPr>
        <p:spPr>
          <a:xfrm>
            <a:off x="14367239" y="5304853"/>
            <a:ext cx="331920" cy="330973"/>
          </a:xfrm>
          <a:prstGeom prst="ellipse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z</a:t>
            </a:r>
          </a:p>
        </p:txBody>
      </p:sp>
      <p:sp>
        <p:nvSpPr>
          <p:cNvPr id="231" name="a"/>
          <p:cNvSpPr/>
          <p:nvPr/>
        </p:nvSpPr>
        <p:spPr>
          <a:xfrm>
            <a:off x="11093248" y="3976829"/>
            <a:ext cx="331920" cy="330973"/>
          </a:xfrm>
          <a:prstGeom prst="ellipse">
            <a:avLst/>
          </a:prstGeom>
          <a:solidFill>
            <a:schemeClr val="accent1">
              <a:lumOff val="16847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232" name="b"/>
          <p:cNvSpPr/>
          <p:nvPr/>
        </p:nvSpPr>
        <p:spPr>
          <a:xfrm>
            <a:off x="10489897" y="5307351"/>
            <a:ext cx="331920" cy="330973"/>
          </a:xfrm>
          <a:prstGeom prst="ellipse">
            <a:avLst/>
          </a:prstGeom>
          <a:solidFill>
            <a:schemeClr val="accent1">
              <a:lumOff val="16847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233" name="c"/>
          <p:cNvSpPr/>
          <p:nvPr/>
        </p:nvSpPr>
        <p:spPr>
          <a:xfrm>
            <a:off x="11629679" y="5307351"/>
            <a:ext cx="331920" cy="330973"/>
          </a:xfrm>
          <a:prstGeom prst="ellipse">
            <a:avLst/>
          </a:prstGeom>
          <a:solidFill>
            <a:schemeClr val="accent5">
              <a:hueOff val="-82419"/>
              <a:satOff val="-9513"/>
              <a:lumOff val="-16343"/>
            </a:schemeClr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l">
              <a:defRPr sz="18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lvl1pPr>
          </a:lstStyle>
          <a:p>
            <a:pPr/>
            <a:r>
              <a:t>c</a:t>
            </a:r>
          </a:p>
        </p:txBody>
      </p:sp>
      <p:cxnSp>
        <p:nvCxnSpPr>
          <p:cNvPr id="234" name="Connection Line"/>
          <p:cNvCxnSpPr>
            <a:stCxn id="229" idx="0"/>
            <a:endCxn id="228" idx="0"/>
          </p:cNvCxnSpPr>
          <p:nvPr/>
        </p:nvCxnSpPr>
        <p:spPr>
          <a:xfrm flipV="1">
            <a:off x="13393417" y="4139817"/>
            <a:ext cx="603352" cy="1330523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cxnSp>
        <p:nvCxnSpPr>
          <p:cNvPr id="235" name="Connection Line"/>
          <p:cNvCxnSpPr>
            <a:stCxn id="233" idx="0"/>
            <a:endCxn id="231" idx="0"/>
          </p:cNvCxnSpPr>
          <p:nvPr/>
        </p:nvCxnSpPr>
        <p:spPr>
          <a:xfrm flipH="1" flipV="1">
            <a:off x="11259207" y="4142315"/>
            <a:ext cx="536432" cy="1330523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cxnSp>
        <p:nvCxnSpPr>
          <p:cNvPr id="236" name="Connection Line"/>
          <p:cNvCxnSpPr>
            <a:stCxn id="228" idx="0"/>
            <a:endCxn id="227" idx="0"/>
          </p:cNvCxnSpPr>
          <p:nvPr/>
        </p:nvCxnSpPr>
        <p:spPr>
          <a:xfrm flipH="1" flipV="1">
            <a:off x="12650292" y="2875627"/>
            <a:ext cx="1346477" cy="1264191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cxnSp>
        <p:nvCxnSpPr>
          <p:cNvPr id="237" name="Connection Line"/>
          <p:cNvCxnSpPr>
            <a:stCxn id="232" idx="0"/>
            <a:endCxn id="231" idx="0"/>
          </p:cNvCxnSpPr>
          <p:nvPr/>
        </p:nvCxnSpPr>
        <p:spPr>
          <a:xfrm flipV="1">
            <a:off x="10655857" y="4142315"/>
            <a:ext cx="603351" cy="1330523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cxnSp>
        <p:nvCxnSpPr>
          <p:cNvPr id="238" name="Connection Line"/>
          <p:cNvCxnSpPr>
            <a:stCxn id="231" idx="0"/>
            <a:endCxn id="227" idx="0"/>
          </p:cNvCxnSpPr>
          <p:nvPr/>
        </p:nvCxnSpPr>
        <p:spPr>
          <a:xfrm flipV="1">
            <a:off x="11259207" y="2875627"/>
            <a:ext cx="1391086" cy="1266689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sp>
        <p:nvSpPr>
          <p:cNvPr id="239" name="Equation"/>
          <p:cNvSpPr txBox="1"/>
          <p:nvPr/>
        </p:nvSpPr>
        <p:spPr>
          <a:xfrm>
            <a:off x="14472099" y="4678158"/>
            <a:ext cx="140514" cy="20604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4</m:t>
                  </m:r>
                </m:oMath>
              </m:oMathPara>
            </a14:m>
            <a:endParaRPr sz="2400">
              <a:solidFill>
                <a:srgbClr val="5E5E5E"/>
              </a:solidFill>
            </a:endParaRPr>
          </a:p>
        </p:txBody>
      </p:sp>
      <p:sp>
        <p:nvSpPr>
          <p:cNvPr id="240" name="Equation"/>
          <p:cNvSpPr txBox="1"/>
          <p:nvPr/>
        </p:nvSpPr>
        <p:spPr>
          <a:xfrm>
            <a:off x="13300795" y="3126866"/>
            <a:ext cx="130761" cy="21275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9</m:t>
                  </m:r>
                </m:oMath>
              </m:oMathPara>
            </a14:m>
            <a:endParaRPr sz="2400">
              <a:solidFill>
                <a:srgbClr val="5E5E5E"/>
              </a:solidFill>
            </a:endParaRPr>
          </a:p>
        </p:txBody>
      </p:sp>
      <p:sp>
        <p:nvSpPr>
          <p:cNvPr id="241" name="Equation"/>
          <p:cNvSpPr txBox="1"/>
          <p:nvPr/>
        </p:nvSpPr>
        <p:spPr>
          <a:xfrm>
            <a:off x="10563235" y="4679453"/>
            <a:ext cx="130761" cy="20421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7</m:t>
                  </m:r>
                </m:oMath>
              </m:oMathPara>
            </a14:m>
            <a:endParaRPr sz="2400">
              <a:solidFill>
                <a:srgbClr val="5E5E5E"/>
              </a:solidFill>
            </a:endParaRPr>
          </a:p>
        </p:txBody>
      </p:sp>
      <p:sp>
        <p:nvSpPr>
          <p:cNvPr id="242" name="Equation"/>
          <p:cNvSpPr txBox="1"/>
          <p:nvPr/>
        </p:nvSpPr>
        <p:spPr>
          <a:xfrm>
            <a:off x="11703017" y="4679453"/>
            <a:ext cx="130760" cy="20421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7</m:t>
                  </m:r>
                </m:oMath>
              </m:oMathPara>
            </a14:m>
            <a:endParaRPr sz="2400">
              <a:solidFill>
                <a:srgbClr val="5E5E5E"/>
              </a:solidFill>
            </a:endParaRPr>
          </a:p>
        </p:txBody>
      </p:sp>
      <p:sp>
        <p:nvSpPr>
          <p:cNvPr id="243" name="Equation"/>
          <p:cNvSpPr txBox="1"/>
          <p:nvPr/>
        </p:nvSpPr>
        <p:spPr>
          <a:xfrm>
            <a:off x="13300795" y="4673408"/>
            <a:ext cx="130761" cy="2127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24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9</m:t>
                  </m:r>
                </m:oMath>
              </m:oMathPara>
            </a14:m>
            <a:endParaRPr sz="2400">
              <a:solidFill>
                <a:srgbClr val="5E5E5E"/>
              </a:solidFill>
            </a:endParaRPr>
          </a:p>
        </p:txBody>
      </p:sp>
      <p:sp>
        <p:nvSpPr>
          <p:cNvPr id="244" name="10"/>
          <p:cNvSpPr txBox="1"/>
          <p:nvPr/>
        </p:nvSpPr>
        <p:spPr>
          <a:xfrm>
            <a:off x="12689957" y="2373602"/>
            <a:ext cx="494513" cy="50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10</a:t>
            </a:r>
          </a:p>
        </p:txBody>
      </p:sp>
      <p:sp>
        <p:nvSpPr>
          <p:cNvPr id="245" name="4"/>
          <p:cNvSpPr txBox="1"/>
          <p:nvPr/>
        </p:nvSpPr>
        <p:spPr>
          <a:xfrm>
            <a:off x="14042962" y="3579622"/>
            <a:ext cx="325045" cy="5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46" name="7"/>
          <p:cNvSpPr txBox="1"/>
          <p:nvPr/>
        </p:nvSpPr>
        <p:spPr>
          <a:xfrm>
            <a:off x="10849902" y="3579622"/>
            <a:ext cx="325044" cy="5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7</a:t>
            </a:r>
          </a:p>
        </p:txBody>
      </p:sp>
      <p:sp>
        <p:nvSpPr>
          <p:cNvPr id="247" name="0"/>
          <p:cNvSpPr txBox="1"/>
          <p:nvPr/>
        </p:nvSpPr>
        <p:spPr>
          <a:xfrm>
            <a:off x="14647222" y="5489079"/>
            <a:ext cx="325044" cy="50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48" name="0"/>
          <p:cNvSpPr txBox="1"/>
          <p:nvPr/>
        </p:nvSpPr>
        <p:spPr>
          <a:xfrm>
            <a:off x="11860507" y="5489079"/>
            <a:ext cx="325044" cy="50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0</a:t>
            </a:r>
          </a:p>
        </p:txBody>
      </p:sp>
      <p:sp>
        <p:nvSpPr>
          <p:cNvPr id="249" name="12"/>
          <p:cNvSpPr txBox="1"/>
          <p:nvPr/>
        </p:nvSpPr>
        <p:spPr>
          <a:xfrm>
            <a:off x="10118240" y="5489079"/>
            <a:ext cx="494514" cy="50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12</a:t>
            </a:r>
          </a:p>
        </p:txBody>
      </p:sp>
      <p:sp>
        <p:nvSpPr>
          <p:cNvPr id="250" name="12"/>
          <p:cNvSpPr txBox="1"/>
          <p:nvPr/>
        </p:nvSpPr>
        <p:spPr>
          <a:xfrm>
            <a:off x="12828404" y="5489079"/>
            <a:ext cx="494514" cy="502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>
              <a:defRPr sz="2400">
                <a:solidFill>
                  <a:schemeClr val="accent4">
                    <a:hueOff val="-1081314"/>
                    <a:satOff val="4338"/>
                    <a:lumOff val="-8931"/>
                  </a:schemeClr>
                </a:solidFill>
              </a:defRPr>
            </a:lvl1pPr>
          </a:lstStyle>
          <a:p>
            <a:pPr/>
            <a:r>
              <a:t>12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4" name="Table 1-1"/>
          <p:cNvGraphicFramePr/>
          <p:nvPr/>
        </p:nvGraphicFramePr>
        <p:xfrm>
          <a:off x="2667000" y="2207112"/>
          <a:ext cx="19050000" cy="977212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3186203"/>
                <a:gridCol w="3831510"/>
                <a:gridCol w="4046612"/>
                <a:gridCol w="3992837"/>
                <a:gridCol w="3992837"/>
              </a:tblGrid>
              <a:tr h="2558597"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4400">
                          <a:solidFill>
                            <a:srgbClr val="FFFFFF"/>
                          </a:solidFill>
                          <a:sym typeface="Helvetica Neue"/>
                        </a:rPr>
                        <a:t>Heuristic
Depth First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4400">
                          <a:solidFill>
                            <a:srgbClr val="FFFFFF"/>
                          </a:solidFill>
                          <a:sym typeface="Helvetica Neue"/>
                        </a:rPr>
                        <a:t>A*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4400">
                          <a:solidFill>
                            <a:srgbClr val="FFFFFF"/>
                          </a:solidFill>
                          <a:sym typeface="Helvetica Neue"/>
                        </a:rPr>
                        <a:t> Branch &amp; Bound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4400">
                          <a:solidFill>
                            <a:srgbClr val="FFFFFF"/>
                          </a:solidFill>
                          <a:sym typeface="Helvetica Neue"/>
                        </a:rPr>
                        <a:t>IDA*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53293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400">
                          <a:sym typeface="Helvetica Neue"/>
                        </a:rPr>
                        <a:t>Space 
complexity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i="1">
                          <a:solidFill>
                            <a:srgbClr val="C82506"/>
                          </a:solidFill>
                        </a:rPr>
                        <a:t>O</a:t>
                      </a: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(</a:t>
                      </a:r>
                      <a:r>
                        <a:rPr i="1">
                          <a:solidFill>
                            <a:srgbClr val="C82506"/>
                          </a:solidFill>
                        </a:rPr>
                        <a:t>mb</a:t>
                      </a: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i="1"/>
                        <a:t>O</a:t>
                      </a:r>
                      <a:r>
                        <a:t>(</a:t>
                      </a:r>
                      <a:r>
                        <a:rPr i="1"/>
                        <a:t>b</a:t>
                      </a:r>
                      <a:r>
                        <a:rPr baseline="31999" i="1"/>
                        <a:t>m</a:t>
                      </a:r>
                      <a: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i="1">
                          <a:solidFill>
                            <a:srgbClr val="C82506"/>
                          </a:solidFill>
                        </a:rPr>
                        <a:t>O</a:t>
                      </a: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(</a:t>
                      </a:r>
                      <a:r>
                        <a:rPr i="1">
                          <a:solidFill>
                            <a:srgbClr val="C82506"/>
                          </a:solidFill>
                        </a:rPr>
                        <a:t>mb</a:t>
                      </a: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i="1"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</a:rPr>
                        <a:t>O(mb)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53293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400">
                          <a:sym typeface="Helvetica Neue"/>
                        </a:rPr>
                        <a:t>Time Complexity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i="1"/>
                        <a:t>O</a:t>
                      </a:r>
                      <a:r>
                        <a:t>(</a:t>
                      </a:r>
                      <a:r>
                        <a:rPr i="1"/>
                        <a:t>b</a:t>
                      </a:r>
                      <a:r>
                        <a:rPr baseline="31999" i="1"/>
                        <a:t>m</a:t>
                      </a:r>
                      <a: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i="1"/>
                        <a:t>O</a:t>
                      </a:r>
                      <a:r>
                        <a:t>(</a:t>
                      </a:r>
                      <a:r>
                        <a:rPr i="1"/>
                        <a:t>b</a:t>
                      </a:r>
                      <a:r>
                        <a:rPr baseline="31999" i="1"/>
                        <a:t>m</a:t>
                      </a:r>
                      <a: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i="1"/>
                        <a:t>O</a:t>
                      </a:r>
                      <a:r>
                        <a:t>(</a:t>
                      </a:r>
                      <a:r>
                        <a:rPr i="1"/>
                        <a:t>b</a:t>
                      </a:r>
                      <a:r>
                        <a:rPr baseline="31999" i="1"/>
                        <a:t>m</a:t>
                      </a:r>
                      <a: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i="1" sz="3600">
                          <a:solidFill>
                            <a:schemeClr val="accent4">
                              <a:hueOff val="-1081314"/>
                              <a:satOff val="4338"/>
                              <a:lumOff val="-8931"/>
                            </a:schemeClr>
                          </a:solidFill>
                          <a:sym typeface="Helvetica Neue"/>
                        </a:rPr>
                        <a:t>(depends on how bound increases)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95558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400">
                          <a:sym typeface="Helvetica Neue"/>
                        </a:rPr>
                        <a:t>Heuristic Usage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"/>
                        </a:rPr>
                        <a:t>Limited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Optimal</a:t>
                      </a:r>
                      <a:b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</a:br>
                      <a:r>
                        <a:rPr sz="3600">
                          <a:solidFill>
                            <a:srgbClr val="929292"/>
                          </a:solidFill>
                        </a:rPr>
                        <a:t>(up to tie-breaking,</a:t>
                      </a:r>
                      <a:endParaRPr sz="3600">
                        <a:solidFill>
                          <a:srgbClr val="929292"/>
                        </a:solidFill>
                      </a:endParaRPr>
                    </a:p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sz="3600">
                          <a:solidFill>
                            <a:srgbClr val="929292"/>
                          </a:solidFill>
                        </a:rPr>
                        <a:t>for consistent </a:t>
                      </a:r>
                      <a:r>
                        <a:rPr i="1" sz="3600">
                          <a:solidFill>
                            <a:srgbClr val="929292"/>
                          </a:solidFill>
                        </a:rPr>
                        <a:t>h</a:t>
                      </a:r>
                      <a:r>
                        <a:rPr sz="3600">
                          <a:solidFill>
                            <a:srgbClr val="929292"/>
                          </a:solidFill>
                        </a:rPr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Optimal</a:t>
                      </a:r>
                      <a:b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</a:br>
                      <a:r>
                        <a:rPr sz="3600">
                          <a:solidFill>
                            <a:srgbClr val="929292"/>
                          </a:solidFill>
                        </a:rPr>
                        <a:t>(if bound </a:t>
                      </a:r>
                      <a:r>
                        <a:rPr i="1" sz="3600">
                          <a:solidFill>
                            <a:srgbClr val="929292"/>
                          </a:solidFill>
                        </a:rPr>
                        <a:t>low</a:t>
                      </a:r>
                      <a:r>
                        <a:rPr sz="3600">
                          <a:solidFill>
                            <a:srgbClr val="929292"/>
                          </a:solidFill>
                        </a:rPr>
                        <a:t> enough)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Close to Optimal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219207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b="1" sz="4400">
                          <a:sym typeface="Helvetica Neue"/>
                        </a:rPr>
                        <a:t>Optimal?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"/>
                        </a:rPr>
                        <a:t>No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Yes</a:t>
                      </a:r>
                    </a:p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 sz="3600">
                          <a:solidFill>
                            <a:srgbClr val="929292"/>
                          </a:solidFill>
                        </a:rPr>
                        <a:t>(if bound </a:t>
                      </a:r>
                      <a:r>
                        <a:rPr i="1" sz="3600">
                          <a:solidFill>
                            <a:srgbClr val="929292"/>
                          </a:solidFill>
                        </a:rPr>
                        <a:t>high</a:t>
                      </a:r>
                      <a:r>
                        <a:rPr sz="3600">
                          <a:solidFill>
                            <a:srgbClr val="929292"/>
                          </a:solidFill>
                        </a:rPr>
                        <a:t> enough)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4400">
                          <a:sym typeface="Helvetica Neue"/>
                        </a:defRPr>
                      </a:pPr>
                      <a:r>
                        <a:rPr>
                          <a:solidFill>
                            <a:srgbClr val="C82506"/>
                          </a:solidFill>
                          <a:latin typeface="+mn-lt"/>
                          <a:ea typeface="+mn-ea"/>
                          <a:cs typeface="+mn-cs"/>
                          <a:sym typeface="Helvetica Neue Medium"/>
                        </a:rPr>
                        <a:t>Yes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Cycle Prun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Cycle Pruning</a:t>
            </a:r>
          </a:p>
        </p:txBody>
      </p:sp>
      <p:sp>
        <p:nvSpPr>
          <p:cNvPr id="257" name="Even on finite graphs, depth-first search may not be complete, because it can get trapped in a cycle.…"/>
          <p:cNvSpPr txBox="1"/>
          <p:nvPr>
            <p:ph type="body" sz="half" idx="1"/>
          </p:nvPr>
        </p:nvSpPr>
        <p:spPr>
          <a:xfrm>
            <a:off x="1567569" y="3416166"/>
            <a:ext cx="15125278" cy="8840392"/>
          </a:xfrm>
          <a:prstGeom prst="rect">
            <a:avLst/>
          </a:prstGeom>
        </p:spPr>
        <p:txBody>
          <a:bodyPr/>
          <a:lstStyle/>
          <a:p>
            <a:pPr/>
            <a:r>
              <a:t>Even on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finite graphs</a:t>
            </a:r>
            <a:r>
              <a:t>, depth-first search may not be complete, because it can get trapped in a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cycle</a:t>
            </a:r>
            <a:r>
              <a:t>.</a:t>
            </a:r>
          </a:p>
          <a:p>
            <a:pPr/>
            <a:r>
              <a:t>A search algorithm can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prune</a:t>
            </a:r>
            <a:r>
              <a:t> any path that ends in a node already on the path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without missing an optimal solution</a:t>
            </a:r>
            <a:br/>
            <a:r>
              <a:t>(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Why?</a:t>
            </a:r>
            <a:r>
              <a:t>)</a:t>
            </a:r>
          </a:p>
        </p:txBody>
      </p:sp>
      <p:sp>
        <p:nvSpPr>
          <p:cNvPr id="258" name="Questions:…"/>
          <p:cNvSpPr txBox="1"/>
          <p:nvPr/>
        </p:nvSpPr>
        <p:spPr>
          <a:xfrm>
            <a:off x="17077588" y="2788278"/>
            <a:ext cx="7101491" cy="10096167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spcBef>
                <a:spcPts val="59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depth-first search</a:t>
            </a:r>
            <a:r>
              <a:t> on with cycle pruning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complete</a:t>
            </a:r>
            <a:r>
              <a:t> for finite graphs?</a:t>
            </a:r>
          </a:p>
          <a:p>
            <a:pPr marL="873125" indent="-873125" algn="l">
              <a:spcBef>
                <a:spcPts val="24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What is the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time complexity</a:t>
            </a:r>
            <a:r>
              <a:t> for cycle checking in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depth-first search</a:t>
            </a:r>
            <a:r>
              <a:t>?</a:t>
            </a:r>
          </a:p>
          <a:p>
            <a:pPr marL="873125" indent="-873125" algn="l">
              <a:spcBef>
                <a:spcPts val="24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What is the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time complexity</a:t>
            </a:r>
            <a:r>
              <a:t> for cycle checking in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breadth-first search</a:t>
            </a:r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7" grpId="1"/>
      <p:bldP build="p" bldLvl="5" animBg="1" rev="0" advAuto="0" spid="258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ogistic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42" name="Assignment #1 was released last week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Assignment #1 was released last week</a:t>
            </a:r>
          </a:p>
          <a:p>
            <a:pPr lvl="2"/>
            <a:r>
              <a:t>Available on Canvas</a:t>
            </a:r>
          </a:p>
          <a:p>
            <a:pPr lvl="2"/>
            <a:r>
              <a:t>Due: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Thursday, September 25 at 11:59pm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Cycle Pruning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698301">
              <a:defRPr sz="9520"/>
            </a:pPr>
            <a:r>
              <a:t>Cycle Pruning</a:t>
            </a:r>
          </a:p>
          <a:p>
            <a:pPr defTabSz="698301">
              <a:defRPr sz="9520"/>
            </a:pPr>
            <a:r>
              <a:t>Depth First Search</a:t>
            </a:r>
          </a:p>
        </p:txBody>
      </p:sp>
      <p:sp>
        <p:nvSpPr>
          <p:cNvPr id="263" name="Input: a graph; a set of start nodes; a   functio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defTabSz="747593">
              <a:spcBef>
                <a:spcPts val="3200"/>
              </a:spcBef>
              <a:buSzTx/>
              <a:buNone/>
              <a:defRPr sz="4004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Input:</a:t>
            </a:r>
            <a:r>
              <a:t> a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graph</a:t>
            </a:r>
            <a:r>
              <a:t>; a set of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start nodes</a:t>
            </a:r>
            <a:r>
              <a:t>; a </a:t>
            </a: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t> function</a:t>
            </a:r>
            <a:endParaRPr>
              <a:solidFill>
                <a:srgbClr val="C82506"/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lvl="2" marL="0" indent="0" defTabSz="747593">
              <a:spcBef>
                <a:spcPts val="2100"/>
              </a:spcBef>
              <a:buSzTx/>
              <a:buNone/>
              <a:defRPr sz="4004"/>
            </a:pP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while</a:t>
            </a:r>
            <a:r>
              <a:t> </a:t>
            </a: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not empty:</a:t>
            </a:r>
            <a:br/>
            <a: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select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>
                <a:solidFill>
                  <a:srgbClr val="C8250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newest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from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i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remove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from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i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if </a:t>
            </a:r>
            <a14:m>
              <m:oMath>
                <m:sSub>
                  <m:e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≠</m:t>
                </m:r>
                <m:sSub>
                  <m:e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</m:oMath>
            </a14:m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t>for all </a:t>
            </a: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j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t>:</a:t>
            </a:r>
            <a:br/>
            <a:r>
              <a:t>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if</a:t>
            </a:r>
            <a:r>
              <a:t> </a:t>
            </a: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  <a:br/>
            <a:r>
              <a:t>    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return</a:t>
            </a:r>
            <a: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/>
            <a:r>
              <a:t>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for</a:t>
            </a:r>
            <a:r>
              <a:t>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each</a:t>
            </a:r>
            <a:r>
              <a:t> neighbour </a:t>
            </a: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of </a:t>
            </a:r>
            <a14:m>
              <m:oMath>
                <m:sSub>
                  <m:e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t>:</a:t>
            </a:r>
            <a:br/>
            <a:r>
              <a:t>    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add</a:t>
            </a:r>
            <a:r>
              <a:t>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to </a:t>
            </a:r>
            <a14:m>
              <m:oMath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8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end while</a:t>
            </a:r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Exploiting Search Direc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Exploiting Search Direction</a:t>
            </a:r>
          </a:p>
        </p:txBody>
      </p:sp>
      <p:sp>
        <p:nvSpPr>
          <p:cNvPr id="266" name="When we care about finding the path to a known goal node, we can search forward, but we can often search backward…"/>
          <p:cNvSpPr txBox="1"/>
          <p:nvPr>
            <p:ph type="body" sz="half" idx="1"/>
          </p:nvPr>
        </p:nvSpPr>
        <p:spPr>
          <a:xfrm>
            <a:off x="4387453" y="3643312"/>
            <a:ext cx="12878671" cy="8840392"/>
          </a:xfrm>
          <a:prstGeom prst="rect">
            <a:avLst/>
          </a:prstGeom>
        </p:spPr>
        <p:txBody>
          <a:bodyPr/>
          <a:lstStyle/>
          <a:p>
            <a:pPr marL="574516" indent="-574516" defTabSz="772239">
              <a:spcBef>
                <a:spcPts val="3300"/>
              </a:spcBef>
              <a:defRPr sz="4136"/>
            </a:pPr>
            <a:r>
              <a:t>When we care about finding the path to a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known</a:t>
            </a:r>
            <a:r>
              <a:t> goal node, we can search forward, but we can often search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backward</a:t>
            </a:r>
          </a:p>
          <a:p>
            <a:pPr marL="574516" indent="-574516" defTabSz="772239">
              <a:spcBef>
                <a:spcPts val="3300"/>
              </a:spcBef>
              <a:defRPr sz="4136"/>
            </a:pPr>
            <a:r>
              <a:t>Given a search graph </a:t>
            </a: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,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known</a:t>
            </a:r>
            <a:r>
              <a:t> goal node </a:t>
            </a: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</m:oMath>
            </a14:m>
            <a:r>
              <a:t>, and set of start nodes </a:t>
            </a: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, can construct a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reverse search problem</a:t>
            </a:r>
            <a:r>
              <a:t> </a:t>
            </a:r>
            <a14:m>
              <m:oMath>
                <m:sSup>
                  <m:e>
                    <m:r>
                      <a:rPr xmlns:a="http://schemas.openxmlformats.org/drawingml/2006/main" sz="5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</m:e>
                  <m:sup>
                    <m:r>
                      <a:rPr xmlns:a="http://schemas.openxmlformats.org/drawingml/2006/main" sz="5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sup>
                </m:sSup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p>
                    <m:r>
                      <a:rPr xmlns:a="http://schemas.openxmlformats.org/drawingml/2006/main" sz="5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sup>
                </m:sSup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</a:p>
          <a:p>
            <a:pPr lvl="2" marL="2014537" indent="-820737" defTabSz="772239">
              <a:spcBef>
                <a:spcPts val="2200"/>
              </a:spcBef>
              <a:buSzPct val="100000"/>
              <a:buAutoNum type="arabicPeriod" startAt="1"/>
              <a:defRPr sz="4136"/>
            </a:pPr>
            <a:r>
              <a:t>Designate </a:t>
            </a: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</m:oMath>
            </a14:m>
            <a:r>
              <a:t> as the start node</a:t>
            </a:r>
          </a:p>
          <a:p>
            <a:pPr lvl="2" marL="2014537" indent="-820737" defTabSz="772239">
              <a:spcBef>
                <a:spcPts val="2200"/>
              </a:spcBef>
              <a:buSzPct val="100000"/>
              <a:buAutoNum type="arabicPeriod" startAt="1"/>
              <a:defRPr sz="4136"/>
            </a:pPr>
            <a14:m>
              <m:oMathPara>
                <m:oMathParaPr>
                  <m:jc m:val="left"/>
                </m:oMathParaPr>
                <m:oMath>
                  <m:sSup>
                    <m:e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p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sup>
                  </m:sSup>
                  <m:r>
                    <a:rPr xmlns:a="http://schemas.openxmlformats.org/drawingml/2006/main" sz="505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d>
                    <m:dPr>
                      <m:ctrlP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  <m:begChr m:val="{"/>
                      <m:endChr m:val="}"/>
                    </m:dPr>
                    <m:e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⟨</m:t>
                      </m:r>
                      <m:sSub>
                        <m:e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⟨</m:t>
                      </m:r>
                      <m:sSub>
                        <m:e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sSub>
                        <m:e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xmlns:a="http://schemas.openxmlformats.org/drawingml/2006/main" sz="505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⟩</m:t>
                      </m:r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xmlns:a="http://schemas.openxmlformats.org/drawingml/2006/main" sz="505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</m:d>
                </m:oMath>
              </m:oMathPara>
            </a14:m>
          </a:p>
          <a:p>
            <a:pPr lvl="2" marL="2014537" indent="-820737" defTabSz="772239">
              <a:spcBef>
                <a:spcPts val="2200"/>
              </a:spcBef>
              <a:buSzPct val="100000"/>
              <a:buAutoNum type="arabicPeriod" startAt="1"/>
              <a:defRPr sz="4136"/>
            </a:pP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sSup>
                  <m:e>
                    <m:r>
                      <a:rPr xmlns:a="http://schemas.openxmlformats.org/drawingml/2006/main" sz="5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</m:e>
                  <m:sup>
                    <m:r>
                      <a:rPr xmlns:a="http://schemas.openxmlformats.org/drawingml/2006/main" sz="50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sup>
                </m:sSup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 if </a:t>
            </a: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br>
              <a:rPr i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t>(i.e., if </a:t>
            </a:r>
            <a14:m>
              <m:oMath>
                <m:r>
                  <a:rPr xmlns:a="http://schemas.openxmlformats.org/drawingml/2006/main" sz="50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is a start node of the original problem)</a:t>
            </a:r>
            <a:endParaRPr sz="4400"/>
          </a:p>
        </p:txBody>
      </p:sp>
      <p:sp>
        <p:nvSpPr>
          <p:cNvPr id="267" name="Questions:…"/>
          <p:cNvSpPr txBox="1"/>
          <p:nvPr/>
        </p:nvSpPr>
        <p:spPr>
          <a:xfrm>
            <a:off x="16849721" y="8501698"/>
            <a:ext cx="7154398" cy="2429328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5900"/>
              </a:spcBef>
              <a:defRPr sz="3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Questions:</a:t>
            </a:r>
          </a:p>
          <a:p>
            <a:pPr marL="873125" indent="-873125" algn="l">
              <a:spcBef>
                <a:spcPts val="2400"/>
              </a:spcBef>
              <a:buSzPct val="100000"/>
              <a:buAutoNum type="arabicPeriod" startAt="1"/>
              <a:defRPr sz="3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When is this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useful</a:t>
            </a:r>
            <a:r>
              <a:t>?</a:t>
            </a:r>
          </a:p>
          <a:p>
            <a:pPr marL="873125" indent="-873125" algn="l">
              <a:spcBef>
                <a:spcPts val="1200"/>
              </a:spcBef>
              <a:buSzPct val="100000"/>
              <a:buAutoNum type="arabicPeriod" startAt="1"/>
              <a:defRPr sz="3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When is this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infeasible</a:t>
            </a:r>
            <a:r>
              <a:t>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6" grpId="1"/>
      <p:bldP build="p" bldLvl="5" animBg="1" rev="0" advAuto="0" spid="267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Reverse 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Reverse Search</a:t>
            </a:r>
          </a:p>
        </p:txBody>
      </p:sp>
      <p:sp>
        <p:nvSpPr>
          <p:cNvPr id="270" name="Definition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Definitions:</a:t>
            </a:r>
          </a:p>
          <a:p>
            <a:pPr marL="873125" indent="-873125">
              <a:buSzPct val="100000"/>
              <a:buAutoNum type="arabicPeriod" startAt="1"/>
            </a:pP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Forward branch factor:</a:t>
            </a:r>
            <a:r>
              <a:t> Maximum number of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outgoing</a:t>
            </a:r>
            <a:r>
              <a:t> neighbours</a:t>
            </a:r>
            <a:br/>
            <a:r>
              <a:t>Notation: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</a:p>
          <a:p>
            <a:pPr lvl="2"/>
            <a:r>
              <a:t>Time complexity of forward search: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873125" indent="-873125">
              <a:buSzPct val="100000"/>
              <a:buAutoNum type="arabicPeriod" startAt="1"/>
            </a:pP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Reverse branch factor:</a:t>
            </a:r>
            <a:r>
              <a:t> Maximum number of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incoming</a:t>
            </a:r>
            <a:r>
              <a:t> neighbours</a:t>
            </a:r>
            <a:br/>
            <a:r>
              <a:t>Notation: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</a:p>
          <a:p>
            <a:pPr lvl="2"/>
            <a:r>
              <a:t>Time complexity of reverse search: </a:t>
            </a:r>
            <a14:m>
              <m:oMath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marL="0" indent="0">
              <a:buSzTx/>
              <a:buNone/>
            </a:pPr>
            <a:r>
              <a:t>When the reverse branch factor 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smaller</a:t>
            </a:r>
            <a:r>
              <a:t> than the forward branch factor, reverse search is more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time-efficient</a:t>
            </a:r>
            <a:r>
              <a:t>.</a:t>
            </a:r>
          </a:p>
        </p:txBody>
      </p:sp>
      <p:grpSp>
        <p:nvGrpSpPr>
          <p:cNvPr id="275" name="Group"/>
          <p:cNvGrpSpPr/>
          <p:nvPr/>
        </p:nvGrpSpPr>
        <p:grpSpPr>
          <a:xfrm>
            <a:off x="19999886" y="2717200"/>
            <a:ext cx="3395483" cy="3122648"/>
            <a:chOff x="0" y="0"/>
            <a:chExt cx="3395482" cy="3122646"/>
          </a:xfrm>
        </p:grpSpPr>
        <p:sp>
          <p:nvSpPr>
            <p:cNvPr id="271" name="Circle"/>
            <p:cNvSpPr/>
            <p:nvPr/>
          </p:nvSpPr>
          <p:spPr>
            <a:xfrm>
              <a:off x="1092262" y="1852646"/>
              <a:ext cx="1270001" cy="1270001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82" name="Connection Line"/>
            <p:cNvSpPr/>
            <p:nvPr/>
          </p:nvSpPr>
          <p:spPr>
            <a:xfrm>
              <a:off x="2145695" y="583262"/>
              <a:ext cx="1249788" cy="1426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</a:path>
              </a:pathLst>
            </a:custGeom>
            <a:noFill/>
            <a:ln w="1270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83" name="Connection Line"/>
            <p:cNvSpPr/>
            <p:nvPr/>
          </p:nvSpPr>
          <p:spPr>
            <a:xfrm>
              <a:off x="0" y="730865"/>
              <a:ext cx="1282070" cy="1303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21600"/>
                  </a:moveTo>
                  <a:lnTo>
                    <a:pt x="0" y="0"/>
                  </a:lnTo>
                </a:path>
              </a:pathLst>
            </a:custGeom>
            <a:noFill/>
            <a:ln w="1270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84" name="Connection Line"/>
            <p:cNvSpPr/>
            <p:nvPr/>
          </p:nvSpPr>
          <p:spPr>
            <a:xfrm>
              <a:off x="1727587" y="0"/>
              <a:ext cx="951" cy="1852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lnTo>
                    <a:pt x="21600" y="0"/>
                  </a:lnTo>
                </a:path>
              </a:pathLst>
            </a:custGeom>
            <a:noFill/>
            <a:ln w="1270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</p:grpSp>
      <p:sp>
        <p:nvSpPr>
          <p:cNvPr id="276" name="A blue node with three outgoing edges"/>
          <p:cNvSpPr/>
          <p:nvPr/>
        </p:nvSpPr>
        <p:spPr>
          <a:xfrm>
            <a:off x="19954606" y="5941447"/>
            <a:ext cx="3488528" cy="188291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>
              <a:defRPr b="1" sz="600">
                <a:solidFill>
                  <a:srgbClr val="D6D5D5"/>
                </a:solidFill>
              </a:defRPr>
            </a:lvl1pPr>
          </a:lstStyle>
          <a:p>
            <a:pPr/>
            <a:r>
              <a:t>A blue node with three outgoing edges</a:t>
            </a:r>
          </a:p>
        </p:txBody>
      </p:sp>
      <p:grpSp>
        <p:nvGrpSpPr>
          <p:cNvPr id="280" name="Group"/>
          <p:cNvGrpSpPr/>
          <p:nvPr/>
        </p:nvGrpSpPr>
        <p:grpSpPr>
          <a:xfrm>
            <a:off x="20963303" y="8416441"/>
            <a:ext cx="1500245" cy="2520436"/>
            <a:chOff x="0" y="0"/>
            <a:chExt cx="1500244" cy="2520435"/>
          </a:xfrm>
        </p:grpSpPr>
        <p:sp>
          <p:nvSpPr>
            <p:cNvPr id="277" name="Circle"/>
            <p:cNvSpPr/>
            <p:nvPr/>
          </p:nvSpPr>
          <p:spPr>
            <a:xfrm>
              <a:off x="57677" y="0"/>
              <a:ext cx="1270001" cy="1270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71437" tIns="71437" rIns="71437" bIns="71437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85" name="Connection Line"/>
            <p:cNvSpPr/>
            <p:nvPr/>
          </p:nvSpPr>
          <p:spPr>
            <a:xfrm>
              <a:off x="945262" y="1217787"/>
              <a:ext cx="554983" cy="12805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21600"/>
                  </a:lnTo>
                </a:path>
              </a:pathLst>
            </a:custGeom>
            <a:noFill/>
            <a:ln w="1270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  <p:sp>
          <p:nvSpPr>
            <p:cNvPr id="286" name="Connection Line"/>
            <p:cNvSpPr/>
            <p:nvPr/>
          </p:nvSpPr>
          <p:spPr>
            <a:xfrm>
              <a:off x="0" y="1231191"/>
              <a:ext cx="473647" cy="12892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lnTo>
                    <a:pt x="0" y="21600"/>
                  </a:lnTo>
                </a:path>
              </a:pathLst>
            </a:custGeom>
            <a:noFill/>
            <a:ln w="1270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/>
            <a:lstStyle/>
            <a:p>
              <a:pPr/>
            </a:p>
          </p:txBody>
        </p:sp>
      </p:grpSp>
      <p:sp>
        <p:nvSpPr>
          <p:cNvPr id="281" name="A blue node with two incoming edges"/>
          <p:cNvSpPr/>
          <p:nvPr/>
        </p:nvSpPr>
        <p:spPr>
          <a:xfrm>
            <a:off x="20903698" y="11060374"/>
            <a:ext cx="1618113" cy="188290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>
              <a:defRPr b="1" sz="600">
                <a:solidFill>
                  <a:srgbClr val="D6D5D5"/>
                </a:solidFill>
              </a:defRPr>
            </a:lvl1pPr>
          </a:lstStyle>
          <a:p>
            <a:pPr/>
            <a:r>
              <a:t>A blue node with two incoming edges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0" grpId="3"/>
      <p:bldP build="whole" bldLvl="1" animBg="1" rev="0" advAuto="0" spid="275" grpId="2"/>
      <p:bldP build="p" bldLvl="5" animBg="1" rev="0" advAuto="0" spid="27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Bidirectional 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Bidirectional Search</a:t>
            </a:r>
          </a:p>
        </p:txBody>
      </p:sp>
      <p:sp>
        <p:nvSpPr>
          <p:cNvPr id="289" name="Idea: Search backward from from goal and forward from start simultaneously…"/>
          <p:cNvSpPr txBox="1"/>
          <p:nvPr>
            <p:ph type="body" sz="half" idx="1"/>
          </p:nvPr>
        </p:nvSpPr>
        <p:spPr>
          <a:xfrm>
            <a:off x="4387453" y="3643312"/>
            <a:ext cx="12083230" cy="8840392"/>
          </a:xfrm>
          <a:prstGeom prst="rect">
            <a:avLst/>
          </a:prstGeom>
        </p:spPr>
        <p:txBody>
          <a:bodyPr/>
          <a:lstStyle/>
          <a:p>
            <a:pP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Idea:</a:t>
            </a:r>
            <a:r>
              <a:t> Search backward from from goal and forward from start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simultaneously</a:t>
            </a:r>
          </a:p>
          <a:p>
            <a:pPr/>
            <a:r>
              <a:t>Time complexity 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exponential in path length</a:t>
            </a:r>
            <a:r>
              <a:t>, so exploring half the path length is an exponential improvement</a:t>
            </a:r>
          </a:p>
          <a:p>
            <a:pPr lvl="2"/>
            <a:r>
              <a:t>Even though must explore half the path length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twice</a:t>
            </a:r>
          </a:p>
          <a:p>
            <a:pPr/>
            <a:r>
              <a:t>Main problems:</a:t>
            </a:r>
          </a:p>
          <a:p>
            <a:pPr lvl="2"/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Guaranteeing</a:t>
            </a:r>
            <a:r>
              <a:t> that the frontiers meet</a:t>
            </a:r>
          </a:p>
          <a:p>
            <a:pPr lvl="2"/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Checking</a:t>
            </a:r>
            <a:r>
              <a:t> that the frontiers have met</a:t>
            </a:r>
          </a:p>
        </p:txBody>
      </p:sp>
      <p:sp>
        <p:nvSpPr>
          <p:cNvPr id="290" name="Questions:…"/>
          <p:cNvSpPr txBox="1"/>
          <p:nvPr/>
        </p:nvSpPr>
        <p:spPr>
          <a:xfrm>
            <a:off x="16664300" y="3651615"/>
            <a:ext cx="7101491" cy="8823786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59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Questions:</a:t>
            </a:r>
          </a:p>
          <a:p>
            <a:pPr algn="l">
              <a:spcBef>
                <a:spcPts val="59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What bidirectional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combinations</a:t>
            </a:r>
            <a:r>
              <a:t> of search algorithm make sense?</a:t>
            </a:r>
          </a:p>
          <a:p>
            <a:pPr lvl="2" marL="1500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Breadth first + Breadth first?</a:t>
            </a:r>
          </a:p>
          <a:p>
            <a:pPr lvl="2" marL="1500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Depth first + </a:t>
            </a:r>
            <a:br/>
            <a:r>
              <a:t>Depth first?</a:t>
            </a:r>
          </a:p>
          <a:p>
            <a:pPr lvl="2" marL="1500187" indent="-611187" algn="l">
              <a:spcBef>
                <a:spcPts val="24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Breadth first + </a:t>
            </a:r>
            <a:br/>
            <a:r>
              <a:t>Depth first?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90" grpId="2"/>
      <p:bldP build="p" bldLvl="5" animBg="1" rev="0" advAuto="0" spid="28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umma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293" name="A* uses consistent heuristics optimally (&quot;up to tie breaking&quot;)…"/>
          <p:cNvSpPr txBox="1"/>
          <p:nvPr>
            <p:ph type="body" idx="1"/>
          </p:nvPr>
        </p:nvSpPr>
        <p:spPr>
          <a:xfrm>
            <a:off x="2667000" y="3643312"/>
            <a:ext cx="15609094" cy="8840392"/>
          </a:xfrm>
          <a:prstGeom prst="rect">
            <a:avLst/>
          </a:prstGeom>
        </p:spPr>
        <p:txBody>
          <a:bodyPr/>
          <a:lstStyle/>
          <a:p>
            <a:pPr/>
            <a:r>
              <a:t>A* uses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consistent</a:t>
            </a:r>
            <a:r>
              <a:t> heuristics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optimally</a:t>
            </a:r>
            <a:r>
              <a:t> ("up to tie breaking")</a:t>
            </a:r>
          </a:p>
          <a:p>
            <a:pPr/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Branch &amp; bound</a:t>
            </a:r>
            <a:r>
              <a:t> combines the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optimality</a:t>
            </a:r>
            <a:r>
              <a:t> guarantee and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heuristic efficiency</a:t>
            </a:r>
            <a:r>
              <a:t> of A* with the space efficiency of depth-first search</a:t>
            </a:r>
          </a:p>
          <a:p>
            <a:pPr/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IDA*</a:t>
            </a:r>
            <a:r>
              <a:t> is an iterative-deepening version of branch &amp; bound that doesn't require that you get the initial bound "right"</a:t>
            </a:r>
          </a:p>
          <a:p>
            <a:pPr lvl="2"/>
            <a:r>
              <a:t>But its time complexity can be significantly worse</a:t>
            </a:r>
          </a:p>
          <a:p>
            <a:pPr/>
            <a:r>
              <a:t>Tweaking the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direction of search</a:t>
            </a:r>
            <a:r>
              <a:t> can yield efficiency gains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Example: Heaps in Pyth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Example: Heaps in Python</a:t>
            </a:r>
          </a:p>
        </p:txBody>
      </p:sp>
      <p:sp>
        <p:nvSpPr>
          <p:cNvPr id="145" name="Source: https://jrwright.info/introai/examples/fringe.py"/>
          <p:cNvSpPr txBox="1"/>
          <p:nvPr>
            <p:ph type="body" sz="quarter" idx="1"/>
          </p:nvPr>
        </p:nvSpPr>
        <p:spPr>
          <a:xfrm>
            <a:off x="4387453" y="12444558"/>
            <a:ext cx="15609094" cy="1158106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Source: </a:t>
            </a:r>
            <a:r>
              <a:rPr u="sng">
                <a:hlinkClick r:id="rId2" invalidUrl="" action="" tgtFrame="" tooltip="" history="1" highlightClick="0" endSnd="0"/>
              </a:rPr>
              <a:t>https://jrwright.info/introai/examples/fringe.py</a:t>
            </a:r>
          </a:p>
        </p:txBody>
      </p:sp>
      <p:pic>
        <p:nvPicPr>
          <p:cNvPr id="14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504442" y="3047635"/>
            <a:ext cx="15375116" cy="92678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Recap: Heuristics"/>
          <p:cNvSpPr txBox="1"/>
          <p:nvPr>
            <p:ph type="title"/>
          </p:nvPr>
        </p:nvSpPr>
        <p:spPr>
          <a:xfrm>
            <a:off x="2667000" y="357187"/>
            <a:ext cx="19050000" cy="3035301"/>
          </a:xfrm>
          <a:prstGeom prst="rect">
            <a:avLst/>
          </a:prstGeom>
        </p:spPr>
        <p:txBody>
          <a:bodyPr/>
          <a:lstStyle/>
          <a:p>
            <a:pPr/>
            <a:r>
              <a:t>Recap: Heuristics</a:t>
            </a:r>
          </a:p>
        </p:txBody>
      </p:sp>
      <p:sp>
        <p:nvSpPr>
          <p:cNvPr id="149" name="Definition: A heuristic function is admissible if   is always less than or equal to the actual cost of the cheapest path from   to any goal node.…"/>
          <p:cNvSpPr txBox="1"/>
          <p:nvPr>
            <p:ph type="body" sz="half" idx="1"/>
          </p:nvPr>
        </p:nvSpPr>
        <p:spPr>
          <a:xfrm>
            <a:off x="2850195" y="8956800"/>
            <a:ext cx="18683610" cy="4010033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spcBef>
                <a:spcPts val="1200"/>
              </a:spcBef>
              <a:buSzTx/>
              <a:buNone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Definition:</a:t>
            </a:r>
            <a:br/>
            <a:r>
              <a:t>A heuristic function is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admissible</a:t>
            </a:r>
            <a:r>
              <a:t> if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always less than or equal</a:t>
            </a:r>
            <a:r>
              <a:t> to the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actual cost</a:t>
            </a:r>
            <a:r>
              <a:t> of the cheapest path from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to any goal node.</a:t>
            </a:r>
          </a:p>
          <a:p>
            <a:pPr lvl="2">
              <a:spcBef>
                <a:spcPts val="1200"/>
              </a:spcBef>
            </a:pPr>
            <a:r>
              <a:t>i.e.,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is a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lower bound</a:t>
            </a:r>
            <a:r>
              <a:t> on </a:t>
            </a:r>
            <a14:m>
              <m:oMath>
                <m:r>
                  <m:rPr>
                    <m:nor/>
                  </m:rP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cost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for any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goal node</a:t>
            </a:r>
            <a:r>
              <a:t>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</m:oMath>
            </a14:m>
          </a:p>
        </p:txBody>
      </p:sp>
      <p:sp>
        <p:nvSpPr>
          <p:cNvPr id="150" name="Definition: A heuristic function is a function   that returns a non-negative estimate of the cost of the cheapest path from node   to some goal node.…"/>
          <p:cNvSpPr/>
          <p:nvPr/>
        </p:nvSpPr>
        <p:spPr>
          <a:xfrm>
            <a:off x="3676217" y="3735384"/>
            <a:ext cx="17031566" cy="4010032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algn="l">
              <a:spcBef>
                <a:spcPts val="1200"/>
              </a:spcBef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Definition:</a:t>
            </a:r>
            <a:br/>
            <a:r>
              <a:t>A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heuristic function</a:t>
            </a:r>
            <a:r>
              <a:t> is a function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returns a non-negative estimate of the cost of the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cheapest</a:t>
            </a:r>
            <a:r>
              <a:t> path from node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to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some</a:t>
            </a:r>
            <a:r>
              <a:t> goal node.</a:t>
            </a:r>
          </a:p>
          <a:p>
            <a:pPr lvl="2" marL="1500187" indent="-611187" algn="l">
              <a:spcBef>
                <a:spcPts val="12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E.g., Euclidean distance instead of travelled distance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ap: A* Search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Recap: A* Search</a:t>
            </a:r>
          </a:p>
        </p:txBody>
      </p:sp>
      <p:sp>
        <p:nvSpPr>
          <p:cNvPr id="155" name="A* search uses both path cost information and heuristic information to select paths from the frontier…"/>
          <p:cNvSpPr txBox="1"/>
          <p:nvPr>
            <p:ph type="body" sz="half" idx="1"/>
          </p:nvPr>
        </p:nvSpPr>
        <p:spPr>
          <a:xfrm>
            <a:off x="4387453" y="3643312"/>
            <a:ext cx="15609094" cy="6026884"/>
          </a:xfrm>
          <a:prstGeom prst="rect">
            <a:avLst/>
          </a:prstGeom>
        </p:spPr>
        <p:txBody>
          <a:bodyPr/>
          <a:lstStyle/>
          <a:p>
            <a:pPr marL="598963" indent="-598963" defTabSz="805100">
              <a:spcBef>
                <a:spcPts val="3500"/>
              </a:spcBef>
              <a:defRPr sz="4312"/>
            </a:pPr>
            <a:r>
              <a:t>A* search uses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both</a:t>
            </a:r>
            <a:r>
              <a:t> path cost information and heuristic information to select paths from the frontier</a:t>
            </a:r>
          </a:p>
          <a:p>
            <a:pPr marL="598963" indent="-598963" defTabSz="805100">
              <a:spcBef>
                <a:spcPts val="3500"/>
              </a:spcBef>
              <a:defRPr sz="4312"/>
            </a:pPr>
            <a:r>
              <a:t>Let </a:t>
            </a:r>
            <a14:m>
              <m:oMath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nor/>
                  </m:rP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cost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1" marL="1034573" indent="-598963" defTabSz="805100">
              <a:spcBef>
                <a:spcPts val="3500"/>
              </a:spcBef>
              <a:defRPr sz="4312"/>
            </a:pPr>
            <a14:m>
              <m:oMath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estimates</a:t>
            </a:r>
            <a:r>
              <a:t> the total cost to the nearest goal node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starting from </a:t>
            </a:r>
            <a14:m>
              <m:oMath>
                <m:r>
                  <a:rPr xmlns:a="http://schemas.openxmlformats.org/drawingml/2006/main" sz="52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</a:p>
          <a:p>
            <a:pPr marL="598963" indent="-598963" defTabSz="805100">
              <a:spcBef>
                <a:spcPts val="3500"/>
              </a:spcBef>
              <a:defRPr sz="4312"/>
            </a:pPr>
            <a:r>
              <a:t>A* removes paths from the frontier with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smallest</a:t>
            </a:r>
            <a:r>
              <a:t> </a:t>
            </a:r>
            <a14:m>
              <m:oMath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4400"/>
          </a:p>
        </p:txBody>
      </p:sp>
      <p:sp>
        <p:nvSpPr>
          <p:cNvPr id="156" name="Equation"/>
          <p:cNvSpPr txBox="1"/>
          <p:nvPr/>
        </p:nvSpPr>
        <p:spPr>
          <a:xfrm>
            <a:off x="8569548" y="10580179"/>
            <a:ext cx="7244905" cy="28803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limLow>
                    <m:e>
                      <m:limLow>
                        <m:e>
                          <m:limLow>
                            <m:e>
                              <m:limLow>
                                <m:e>
                                  <m:r>
                                    <m:rPr>
                                      <m:nor/>
                                    </m:rPr>
                                    <a:rPr xmlns:a="http://schemas.openxmlformats.org/drawingml/2006/main" sz="4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start</m:t>
                                  </m:r>
                                  <m:limUpp>
                                    <m:e>
                                      <m:r>
                                        <a:rPr xmlns:a="http://schemas.openxmlformats.org/drawingml/2006/main" sz="4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→</m:t>
                                      </m:r>
                                    </m:e>
                                    <m:lim>
                                      <m:r>
                                        <m:rPr>
                                          <m:nor/>
                                        </m:rPr>
                                        <a:rPr xmlns:a="http://schemas.openxmlformats.org/drawingml/2006/main" sz="4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actual</m:t>
                                      </m:r>
                                    </m:lim>
                                  </m:limUpp>
                                </m:e>
                                <m:lim>
                                  <m:r>
                                    <a:rPr xmlns:a="http://schemas.openxmlformats.org/drawingml/2006/main" sz="4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⏟</m:t>
                                  </m:r>
                                </m:lim>
                              </m:limLow>
                            </m:e>
                            <m:lim>
                              <m:r>
                                <m:rPr>
                                  <m:nor/>
                                </m:rP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cost(p)</m:t>
                              </m:r>
                            </m:lim>
                          </m:limLow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  <m:limLow>
                            <m:e>
                              <m:limLow>
                                <m:e>
                                  <m:limUpp>
                                    <m:e>
                                      <m:r>
                                        <a:rPr xmlns:a="http://schemas.openxmlformats.org/drawingml/2006/main" sz="4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→</m:t>
                                      </m:r>
                                    </m:e>
                                    <m:lim>
                                      <m:r>
                                        <m:rPr>
                                          <m:nor/>
                                        </m:rPr>
                                        <a:rPr xmlns:a="http://schemas.openxmlformats.org/drawingml/2006/main" sz="4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estimated</m:t>
                                      </m:r>
                                    </m:lim>
                                  </m:limUpp>
                                  <m:r>
                                    <m:rPr>
                                      <m:nor/>
                                    </m:rPr>
                                    <a:rPr xmlns:a="http://schemas.openxmlformats.org/drawingml/2006/main" sz="4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goal</m:t>
                                  </m:r>
                                </m:e>
                                <m:lim>
                                  <m:r>
                                    <a:rPr xmlns:a="http://schemas.openxmlformats.org/drawingml/2006/main" sz="4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⏟</m:t>
                                  </m:r>
                                </m:lim>
                              </m:limLow>
                            </m:e>
                            <m:lim>
                              <m:r>
                                <m:rPr>
                                  <m:nor/>
                                </m:rP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h(n)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⏟</m:t>
                          </m:r>
                        </m:lim>
                      </m:limLow>
                    </m:e>
                    <m:lim>
                      <m:r>
                        <m:rPr>
                          <m:nor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f(p)</m:t>
                      </m:r>
                    </m:lim>
                  </m:limLow>
                </m:oMath>
              </m:oMathPara>
            </a14:m>
            <a:endParaRPr sz="44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ap: A* Search Algorithm"/>
          <p:cNvSpPr txBox="1"/>
          <p:nvPr>
            <p:ph type="title"/>
          </p:nvPr>
        </p:nvSpPr>
        <p:spPr>
          <a:xfrm>
            <a:off x="2212382" y="-184547"/>
            <a:ext cx="21381827" cy="3036094"/>
          </a:xfrm>
          <a:prstGeom prst="rect">
            <a:avLst/>
          </a:prstGeom>
        </p:spPr>
        <p:txBody>
          <a:bodyPr/>
          <a:lstStyle/>
          <a:p>
            <a:pPr/>
            <a:r>
              <a:t>Recap: A* Search Algorithm</a:t>
            </a:r>
          </a:p>
        </p:txBody>
      </p:sp>
      <p:sp>
        <p:nvSpPr>
          <p:cNvPr id="161" name="Input: a graph; a set of start nodes; a   function…"/>
          <p:cNvSpPr txBox="1"/>
          <p:nvPr>
            <p:ph type="body" idx="1"/>
          </p:nvPr>
        </p:nvSpPr>
        <p:spPr>
          <a:xfrm>
            <a:off x="4133068" y="3643312"/>
            <a:ext cx="15863479" cy="8840392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5600"/>
              </a:spcBef>
              <a:buSzTx/>
              <a:buNone/>
              <a:defRPr sz="4224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Input:</a:t>
            </a:r>
            <a:r>
              <a:t> a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graph</a:t>
            </a:r>
            <a:r>
              <a:t>; a set of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start nodes</a:t>
            </a:r>
            <a:r>
              <a:t>; a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t> function</a:t>
            </a:r>
            <a:endParaRPr>
              <a:solidFill>
                <a:srgbClr val="C82506"/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lvl="2" marL="0" indent="0" defTabSz="788669">
              <a:spcBef>
                <a:spcPts val="5600"/>
              </a:spcBef>
              <a:buSzTx/>
              <a:buNone/>
              <a:defRPr sz="4224"/>
            </a:pP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while</a:t>
            </a:r>
            <a:r>
              <a:t>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not empty:</a:t>
            </a:r>
            <a:br/>
            <a: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select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-</a:t>
            </a:r>
            <a:r>
              <a:rPr>
                <a:solidFill>
                  <a:schemeClr val="accent5">
                    <a:lumOff val="-29866"/>
                  </a:schemeClr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minimizing</a:t>
            </a:r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>
                <a:latin typeface="Helvetica Neue"/>
                <a:ea typeface="Helvetica Neue"/>
                <a:cs typeface="Helvetica Neue"/>
                <a:sym typeface="Helvetica Neue"/>
              </a:rPr>
              <a:t> from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frontier</a:t>
            </a:r>
            <a:br>
              <a:rPr i="1"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remove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from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/>
            <a:r>
              <a:t>    if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  <a:br/>
            <a:r>
              <a:t>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return</a:t>
            </a:r>
            <a:r>
              <a:t>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/>
            <a:r>
              <a:t>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for</a:t>
            </a:r>
            <a:r>
              <a:t>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each</a:t>
            </a:r>
            <a:r>
              <a:t> neighbour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of </a:t>
            </a:r>
            <a14:m>
              <m:oMath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t>:</a:t>
            </a:r>
            <a:br/>
            <a:r>
              <a:t>       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add</a:t>
            </a:r>
            <a:r>
              <a:t> </a:t>
            </a:r>
            <a14:m>
              <m:oMath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to </a:t>
            </a:r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frontier</a:t>
            </a:r>
            <a:br/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end while</a:t>
            </a:r>
            <a:endParaRPr sz="4400"/>
          </a:p>
        </p:txBody>
      </p:sp>
      <p:sp>
        <p:nvSpPr>
          <p:cNvPr id="162" name="i.e.,   for all other paths"/>
          <p:cNvSpPr txBox="1"/>
          <p:nvPr/>
        </p:nvSpPr>
        <p:spPr>
          <a:xfrm>
            <a:off x="16478361" y="5059288"/>
            <a:ext cx="5844432" cy="1362224"/>
          </a:xfrm>
          <a:prstGeom prst="rect">
            <a:avLst/>
          </a:prstGeom>
          <a:ln w="254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/>
          <a:p>
            <a:pPr/>
            <a:r>
              <a:t>i.e., </a:t>
            </a:r>
            <a14:m>
              <m:oMath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85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85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85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85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/>
            <a:r>
              <a:t>for all other paths </a:t>
            </a:r>
            <a14:m>
              <m:oMath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85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</a:p>
        </p:txBody>
      </p:sp>
      <p:sp>
        <p:nvSpPr>
          <p:cNvPr id="163" name="Line"/>
          <p:cNvSpPr/>
          <p:nvPr/>
        </p:nvSpPr>
        <p:spPr>
          <a:xfrm flipH="1">
            <a:off x="9523980" y="5737414"/>
            <a:ext cx="6756160" cy="134040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71437" tIns="71437" rIns="71437" bIns="71437" anchor="ctr"/>
          <a:lstStyle/>
          <a:p>
            <a:pPr>
              <a:defRPr sz="30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ap: A* is Optimal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Recap: A* is Optimal</a:t>
            </a:r>
          </a:p>
        </p:txBody>
      </p:sp>
      <p:sp>
        <p:nvSpPr>
          <p:cNvPr id="166" name="Theorem: If there is a solution of finite cost, A* using heuristic function   always returns an optimal solution (in finite time), if…"/>
          <p:cNvSpPr txBox="1"/>
          <p:nvPr>
            <p:ph type="body" sz="half" idx="1"/>
          </p:nvPr>
        </p:nvSpPr>
        <p:spPr>
          <a:xfrm>
            <a:off x="1616917" y="3243063"/>
            <a:ext cx="21150166" cy="5934025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lvl="1" marL="0" indent="0">
              <a:spcBef>
                <a:spcPts val="1200"/>
              </a:spcBef>
              <a:buSzTx/>
              <a:buNone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Theorem:</a:t>
            </a:r>
            <a:br/>
            <a:r>
              <a:t>If there is a solution of finite cost, A* using heuristic function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always returns an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optimal</a:t>
            </a:r>
            <a:r>
              <a:t> solution (in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finite time</a:t>
            </a:r>
            <a:r>
              <a:t>), if</a:t>
            </a:r>
          </a:p>
          <a:p>
            <a:pPr lvl="1" marL="1508125" indent="-873125">
              <a:spcBef>
                <a:spcPts val="1200"/>
              </a:spcBef>
              <a:buSzPct val="100000"/>
              <a:buAutoNum type="arabicPeriod" startAt="1"/>
            </a:pPr>
            <a:r>
              <a:t>The branching factor is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finite</a:t>
            </a:r>
            <a:r>
              <a:t>, and</a:t>
            </a:r>
          </a:p>
          <a:p>
            <a:pPr lvl="1" marL="1508125" indent="-873125">
              <a:spcBef>
                <a:spcPts val="1200"/>
              </a:spcBef>
              <a:buSzPct val="100000"/>
              <a:buAutoNum type="arabicPeriod" startAt="1"/>
            </a:pPr>
            <a:r>
              <a:t>All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arc costs</a:t>
            </a:r>
            <a:r>
              <a:t> are greater than some </a:t>
            </a: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, and</a:t>
            </a:r>
          </a:p>
          <a:p>
            <a:pPr lvl="1" marL="1508125" indent="-873125">
              <a:spcBef>
                <a:spcPts val="1200"/>
              </a:spcBef>
              <a:buSzPct val="100000"/>
              <a:buAutoNum type="arabicPeriod" startAt="1"/>
            </a:pPr>
            <a14:m>
              <m:oMath>
                <m:r>
                  <a:rPr xmlns:a="http://schemas.openxmlformats.org/drawingml/2006/main" sz="53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r>
              <a:t> is an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admissible</a:t>
            </a:r>
            <a:r>
              <a:t> heuristic.</a:t>
            </a:r>
          </a:p>
        </p:txBody>
      </p:sp>
      <p:sp>
        <p:nvSpPr>
          <p:cNvPr id="167" name="Proof:…"/>
          <p:cNvSpPr txBox="1"/>
          <p:nvPr/>
        </p:nvSpPr>
        <p:spPr>
          <a:xfrm>
            <a:off x="1616917" y="9416363"/>
            <a:ext cx="21150166" cy="4159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>
            <a:normAutofit fontScale="100000" lnSpcReduction="0"/>
          </a:bodyPr>
          <a:lstStyle/>
          <a:p>
            <a:pPr lvl="1" indent="0" algn="l">
              <a:spcBef>
                <a:spcPts val="3600"/>
              </a:spcBef>
              <a:defRPr b="1" sz="4400">
                <a:solidFill>
                  <a:srgbClr val="000000"/>
                </a:solidFill>
              </a:defRPr>
            </a:pPr>
            <a:r>
              <a:t>Proof:</a:t>
            </a:r>
          </a:p>
          <a:p>
            <a:pPr lvl="1" marL="1508125" indent="-873125" algn="l">
              <a:spcBef>
                <a:spcPts val="36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No suboptimal solution</a:t>
            </a:r>
            <a:r>
              <a:t> will be removed from the frontier whenever the frontier contains a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prefix of the optimal solution </a:t>
            </a:r>
            <a:endParaRPr>
              <a:solidFill>
                <a:schemeClr val="accent1">
                  <a:hueOff val="114395"/>
                  <a:lumOff val="-24975"/>
                </a:schemeClr>
              </a:solidFill>
              <a:latin typeface="+mn-lt"/>
              <a:ea typeface="+mn-ea"/>
              <a:cs typeface="+mn-cs"/>
              <a:sym typeface="Helvetica Neue Medium"/>
            </a:endParaRPr>
          </a:p>
          <a:p>
            <a:pPr lvl="1" marL="1508125" indent="-873125" algn="l">
              <a:spcBef>
                <a:spcPts val="3600"/>
              </a:spcBef>
              <a:buSzPct val="100000"/>
              <a:buAutoNum type="arabicPeriod" startAt="1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The </a:t>
            </a:r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optimal solution</a:t>
            </a:r>
            <a:r>
              <a:t> is guaranteed to be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removed from the frontier</a:t>
            </a:r>
            <a:r>
              <a:t> eventually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ummary of Last Lectu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Summary of Last Lecture</a:t>
            </a:r>
          </a:p>
        </p:txBody>
      </p:sp>
      <p:sp>
        <p:nvSpPr>
          <p:cNvPr id="170" name="Domain knowledge can help speed up graph search…"/>
          <p:cNvSpPr txBox="1"/>
          <p:nvPr>
            <p:ph type="body" idx="1"/>
          </p:nvPr>
        </p:nvSpPr>
        <p:spPr>
          <a:xfrm>
            <a:off x="3539187" y="3643312"/>
            <a:ext cx="16920701" cy="8840392"/>
          </a:xfrm>
          <a:prstGeom prst="rect">
            <a:avLst/>
          </a:prstGeom>
        </p:spPr>
        <p:txBody>
          <a:bodyPr/>
          <a:lstStyle/>
          <a:p>
            <a:pPr/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Domain knowledge</a:t>
            </a:r>
            <a:r>
              <a:t> can help speed up graph search</a:t>
            </a:r>
          </a:p>
          <a:p>
            <a:pPr/>
            <a:r>
              <a:t>Domain knowledge can be expressed by a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heuristic function</a:t>
            </a:r>
            <a:r>
              <a:t>, which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estimates</a:t>
            </a:r>
            <a:r>
              <a:t> the cost of a path to the goal from a node</a:t>
            </a:r>
          </a:p>
          <a:p>
            <a:pPr/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Admissible</a:t>
            </a:r>
            <a:r>
              <a:t> heuristics can be built from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 Medium"/>
              </a:rPr>
              <a:t>relaxations</a:t>
            </a:r>
            <a:r>
              <a:t> of the original problem</a:t>
            </a:r>
          </a:p>
          <a:p>
            <a:pPr/>
            <a:r>
              <a:rPr i="1">
                <a:latin typeface="Helvetica Neue"/>
                <a:ea typeface="Helvetica Neue"/>
                <a:cs typeface="Helvetica Neue"/>
                <a:sym typeface="Helvetica Neue"/>
              </a:rPr>
              <a:t>Simple</a:t>
            </a:r>
            <a:r>
              <a:t> uses of heuristics do not guarantee improved performance</a:t>
            </a:r>
          </a:p>
          <a:p>
            <a:pPr/>
            <a:r>
              <a:rPr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rPr>
              <a:t>A* algorithm</a:t>
            </a:r>
            <a:r>
              <a:t> for use of admissible heuristics with guarantees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Lecture Outlin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75" name="Recap &amp; Logistics…"/>
          <p:cNvSpPr txBox="1"/>
          <p:nvPr>
            <p:ph type="body" sz="half" idx="1"/>
          </p:nvPr>
        </p:nvSpPr>
        <p:spPr>
          <a:xfrm>
            <a:off x="4387453" y="2990585"/>
            <a:ext cx="15609094" cy="4332317"/>
          </a:xfrm>
          <a:prstGeom prst="rect">
            <a:avLst/>
          </a:prstGeom>
        </p:spPr>
        <p:txBody>
          <a:bodyPr/>
          <a:lstStyle/>
          <a:p>
            <a:pPr marL="698500" indent="-698500" defTabSz="657225">
              <a:spcBef>
                <a:spcPts val="2800"/>
              </a:spcBef>
              <a:buSzPct val="100000"/>
              <a:buAutoNum type="arabicPeriod" startAt="1"/>
              <a:defRPr sz="3520"/>
            </a:pPr>
            <a:r>
              <a:t>Recap &amp; Logistics</a:t>
            </a:r>
          </a:p>
          <a:p>
            <a:pPr marL="698500" indent="-698500" defTabSz="657225">
              <a:spcBef>
                <a:spcPts val="2800"/>
              </a:spcBef>
              <a:buSzPct val="100000"/>
              <a:buAutoNum type="arabicPeriod" startAt="1"/>
              <a:defRPr sz="3520"/>
            </a:pPr>
            <a:r>
              <a:t>Optimal Heuristic Usage</a:t>
            </a:r>
          </a:p>
          <a:p>
            <a:pPr marL="698500" indent="-698500" defTabSz="657225">
              <a:spcBef>
                <a:spcPts val="2800"/>
              </a:spcBef>
              <a:buSzPct val="100000"/>
              <a:buAutoNum type="arabicPeriod" startAt="1"/>
              <a:defRPr sz="3520"/>
            </a:pPr>
            <a:r>
              <a:t>Branch &amp; Bound</a:t>
            </a:r>
          </a:p>
          <a:p>
            <a:pPr marL="698500" indent="-698500" defTabSz="657225">
              <a:spcBef>
                <a:spcPts val="2800"/>
              </a:spcBef>
              <a:buSzPct val="100000"/>
              <a:buAutoNum type="arabicPeriod" startAt="1"/>
              <a:defRPr sz="3520"/>
            </a:pPr>
            <a:r>
              <a:t>Cycle Pruning</a:t>
            </a:r>
          </a:p>
          <a:p>
            <a:pPr marL="698500" indent="-698500" defTabSz="657225">
              <a:spcBef>
                <a:spcPts val="2800"/>
              </a:spcBef>
              <a:buSzPct val="100000"/>
              <a:buAutoNum type="arabicPeriod" startAt="1"/>
              <a:defRPr sz="3520"/>
            </a:pPr>
            <a:r>
              <a:t>Exploiting Search Direction</a:t>
            </a:r>
          </a:p>
        </p:txBody>
      </p:sp>
      <p:sp>
        <p:nvSpPr>
          <p:cNvPr id="176" name="After this lecture, you should be able to:…"/>
          <p:cNvSpPr txBox="1"/>
          <p:nvPr/>
        </p:nvSpPr>
        <p:spPr>
          <a:xfrm>
            <a:off x="2667000" y="7574441"/>
            <a:ext cx="19050000" cy="56759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b">
            <a:normAutofit fontScale="100000" lnSpcReduction="0"/>
          </a:bodyPr>
          <a:lstStyle/>
          <a:p>
            <a:pPr algn="l" defTabSz="681870">
              <a:spcBef>
                <a:spcPts val="1300"/>
              </a:spcBef>
              <a:defRPr i="1" sz="3652">
                <a:solidFill>
                  <a:srgbClr val="000000"/>
                </a:solidFill>
              </a:defRPr>
            </a:pPr>
            <a:r>
              <a:t>After this lecture, you should be able to:</a:t>
            </a:r>
          </a:p>
          <a:p>
            <a:pPr marL="507285" indent="-507285" algn="l" defTabSz="681870">
              <a:spcBef>
                <a:spcPts val="1300"/>
              </a:spcBef>
              <a:buSzPct val="75000"/>
              <a:buChar char="•"/>
              <a:defRPr sz="365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Define heuristic consistency, identify whether a heuristic is consistent</a:t>
            </a:r>
          </a:p>
          <a:p>
            <a:pPr marL="507285" indent="-507285" algn="l" defTabSz="681870">
              <a:spcBef>
                <a:spcPts val="1300"/>
              </a:spcBef>
              <a:buSzPct val="75000"/>
              <a:buChar char="•"/>
              <a:defRPr sz="365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Implement cycle pruning</a:t>
            </a:r>
          </a:p>
          <a:p>
            <a:pPr marL="507285" indent="-507285" algn="l" defTabSz="681870">
              <a:spcBef>
                <a:spcPts val="1300"/>
              </a:spcBef>
              <a:buSzPct val="75000"/>
              <a:buChar char="•"/>
              <a:defRPr sz="365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Explain when cycle pruning is and is not space- and time-efficient</a:t>
            </a:r>
          </a:p>
          <a:p>
            <a:pPr marL="507285" indent="-507285" algn="l" defTabSz="681870">
              <a:spcBef>
                <a:spcPts val="1300"/>
              </a:spcBef>
              <a:buSzPct val="75000"/>
              <a:buChar char="•"/>
              <a:defRPr sz="365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Implement branch &amp; bound and IDA* and demonstrate their operation</a:t>
            </a:r>
          </a:p>
          <a:p>
            <a:pPr marL="507285" indent="-507285" algn="l" defTabSz="681870">
              <a:spcBef>
                <a:spcPts val="1300"/>
              </a:spcBef>
              <a:buSzPct val="75000"/>
              <a:buChar char="•"/>
              <a:defRPr sz="365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Derive the space and time complexity for branch &amp; bound and IDA*</a:t>
            </a:r>
          </a:p>
          <a:p>
            <a:pPr marL="507285" indent="-507285" algn="l" defTabSz="681870">
              <a:spcBef>
                <a:spcPts val="1300"/>
              </a:spcBef>
              <a:buSzPct val="75000"/>
              <a:buChar char="•"/>
              <a:defRPr sz="3652">
                <a:solidFill>
                  <a:srgbClr val="000000"/>
                </a:solidFill>
                <a:latin typeface="+mj-lt"/>
                <a:ea typeface="+mj-ea"/>
                <a:cs typeface="+mj-cs"/>
                <a:sym typeface="Helvetica Neue Light"/>
              </a:defRPr>
            </a:pPr>
            <a:r>
              <a:t>Predict whether forward, backward, or bidirectional search are more efficient for a search problem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Light"/>
        <a:ea typeface="Helvetica Neue Light"/>
        <a:cs typeface="Helvetica Neue Light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AF7E9"/>
        </a:solidFill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normAutofit fontScale="100000" lnSpcReduction="0"/>
      </a:bodyPr>
      <a:lstStyle>
        <a:defPPr marL="0" marR="0" indent="0" algn="l" defTabSz="821531" rtl="0" fontAlgn="auto" latinLnBrk="0" hangingPunct="0">
          <a:lnSpc>
            <a:spcPct val="100000"/>
          </a:lnSpc>
          <a:spcBef>
            <a:spcPts val="1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Light"/>
        <a:ea typeface="Helvetica Neue Light"/>
        <a:cs typeface="Helvetica Neue Light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AF7E9"/>
        </a:solidFill>
        <a:ln w="127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normAutofit fontScale="100000" lnSpcReduction="0"/>
      </a:bodyPr>
      <a:lstStyle>
        <a:defPPr marL="0" marR="0" indent="0" algn="l" defTabSz="821531" rtl="0" fontAlgn="auto" latinLnBrk="0" hangingPunct="0">
          <a:lnSpc>
            <a:spcPct val="100000"/>
          </a:lnSpc>
          <a:spcBef>
            <a:spcPts val="1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 upright="0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