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1pPr>
    <a:lvl2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2pPr>
    <a:lvl3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3pPr>
    <a:lvl4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4pPr>
    <a:lvl5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5pPr>
    <a:lvl6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6pPr>
    <a:lvl7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7pPr>
    <a:lvl8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8pPr>
    <a:lvl9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76BA"/>
          </a:solidFill>
        </a:fill>
      </a:tcStyle>
    </a:firstCol>
    <a:lastRow>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04D80"/>
          </a:solidFill>
        </a:fill>
      </a:tcStyle>
    </a:firstRow>
  </a:tblStyle>
  <a:tblStyle styleId="{C7B018BB-80A7-4F77-B60F-C8B233D01FF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Helvetica Neue Medium"/>
          <a:ea typeface="Helvetica Neue Medium"/>
          <a:cs typeface="Helvetica Neue Medium"/>
        </a:font>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b="def" i="def"/>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4833937" y="2303858"/>
            <a:ext cx="14716127" cy="4643439"/>
          </a:xfrm>
          <a:prstGeom prst="rect">
            <a:avLst/>
          </a:prstGeom>
        </p:spPr>
        <p:txBody>
          <a:bodyPr anchor="b"/>
          <a:lstStyle/>
          <a:p>
            <a:pPr/>
            <a:r>
              <a:t>Title Text</a:t>
            </a:r>
          </a:p>
        </p:txBody>
      </p:sp>
      <p:sp>
        <p:nvSpPr>
          <p:cNvPr id="12" name="Body Level One…"/>
          <p:cNvSpPr txBox="1"/>
          <p:nvPr>
            <p:ph type="body" sz="quarter" idx="1"/>
          </p:nvPr>
        </p:nvSpPr>
        <p:spPr>
          <a:xfrm>
            <a:off x="4833937" y="7090171"/>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4833937" y="8947546"/>
            <a:ext cx="14716127" cy="647702"/>
          </a:xfrm>
          <a:prstGeom prst="rect">
            <a:avLst/>
          </a:prstGeom>
        </p:spPr>
        <p:txBody>
          <a:bodyPr anchor="t"/>
          <a:lstStyle>
            <a:lvl1pPr marL="0" indent="0" algn="ctr">
              <a:spcBef>
                <a:spcPts val="0"/>
              </a:spcBef>
              <a:buSzTx/>
              <a:buNone/>
              <a:defRPr i="1" sz="3200">
                <a:latin typeface="+mn-lt"/>
                <a:ea typeface="+mn-ea"/>
                <a:cs typeface="+mn-cs"/>
                <a:sym typeface="Helvetica Neue"/>
              </a:defRPr>
            </a:lvl1pPr>
            <a:lvl2pPr marL="888999" indent="-444499" algn="ctr">
              <a:spcBef>
                <a:spcPts val="0"/>
              </a:spcBef>
              <a:defRPr i="1" sz="3200">
                <a:latin typeface="+mn-lt"/>
                <a:ea typeface="+mn-ea"/>
                <a:cs typeface="+mn-cs"/>
                <a:sym typeface="Helvetica Neue"/>
              </a:defRPr>
            </a:lvl2pPr>
            <a:lvl3pPr marL="1333499" indent="-444499" algn="ctr">
              <a:spcBef>
                <a:spcPts val="0"/>
              </a:spcBef>
              <a:defRPr i="1" sz="3200">
                <a:latin typeface="+mn-lt"/>
                <a:ea typeface="+mn-ea"/>
                <a:cs typeface="+mn-cs"/>
                <a:sym typeface="Helvetica Neue"/>
              </a:defRPr>
            </a:lvl3pPr>
            <a:lvl4pPr marL="1777999" indent="-444499" algn="ctr">
              <a:spcBef>
                <a:spcPts val="0"/>
              </a:spcBef>
              <a:defRPr i="1" sz="3200">
                <a:latin typeface="+mn-lt"/>
                <a:ea typeface="+mn-ea"/>
                <a:cs typeface="+mn-cs"/>
                <a:sym typeface="Helvetica Neue"/>
              </a:defRPr>
            </a:lvl4pPr>
            <a:lvl5pPr marL="2222499" indent="-444499" algn="ctr">
              <a:spcBef>
                <a:spcPts val="0"/>
              </a:spcBef>
              <a:defRPr i="1" sz="32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4833937" y="5997575"/>
            <a:ext cx="14716127" cy="863601"/>
          </a:xfrm>
          <a:prstGeom prst="rect">
            <a:avLst/>
          </a:prstGeom>
        </p:spPr>
        <p:txBody>
          <a:bodyPr/>
          <a:lstStyle/>
          <a:p>
            <a:pPr marL="0" indent="0" algn="ctr">
              <a:spcBef>
                <a:spcPts val="0"/>
              </a:spcBef>
              <a:buSzTx/>
              <a:buNone/>
              <a:defRPr sz="46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1712268" y="0"/>
            <a:ext cx="20959465" cy="1398389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prstGeom prst="rect">
            <a:avLst/>
          </a:prstGeom>
        </p:spPr>
        <p:txBody>
          <a:bodyPr/>
          <a:lstStyle/>
          <a:p>
            <a:pPr/>
            <a:r>
              <a:t>Title Text</a:t>
            </a:r>
          </a:p>
        </p:txBody>
      </p:sp>
      <p:sp>
        <p:nvSpPr>
          <p:cNvPr id="118" name="Body Level One…"/>
          <p:cNvSpPr txBox="1"/>
          <p:nvPr>
            <p:ph type="body" idx="1"/>
          </p:nvPr>
        </p:nvSpPr>
        <p:spPr>
          <a:xfrm>
            <a:off x="4387453" y="3643312"/>
            <a:ext cx="15609094" cy="884039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sz="half" idx="21"/>
          </p:nvPr>
        </p:nvSpPr>
        <p:spPr>
          <a:xfrm>
            <a:off x="5329061" y="406546"/>
            <a:ext cx="13716005" cy="9148765"/>
          </a:xfrm>
          <a:prstGeom prst="rect">
            <a:avLst/>
          </a:prstGeom>
        </p:spPr>
        <p:txBody>
          <a:bodyPr lIns="91439" tIns="45719" rIns="91439" bIns="45719" anchor="t">
            <a:noAutofit/>
          </a:bodyPr>
          <a:lstStyle/>
          <a:p>
            <a:pPr/>
          </a:p>
        </p:txBody>
      </p:sp>
      <p:sp>
        <p:nvSpPr>
          <p:cNvPr id="21" name="Title Text"/>
          <p:cNvSpPr txBox="1"/>
          <p:nvPr>
            <p:ph type="title"/>
          </p:nvPr>
        </p:nvSpPr>
        <p:spPr>
          <a:xfrm>
            <a:off x="4833937" y="9447609"/>
            <a:ext cx="14716127" cy="2000252"/>
          </a:xfrm>
          <a:prstGeom prst="rect">
            <a:avLst/>
          </a:prstGeom>
        </p:spPr>
        <p:txBody>
          <a:bodyPr anchor="b"/>
          <a:lstStyle/>
          <a:p>
            <a:pPr/>
            <a:r>
              <a:t>Title Text</a:t>
            </a:r>
          </a:p>
        </p:txBody>
      </p:sp>
      <p:sp>
        <p:nvSpPr>
          <p:cNvPr id="22" name="Body Level One…"/>
          <p:cNvSpPr txBox="1"/>
          <p:nvPr>
            <p:ph type="body" sz="quarter" idx="1"/>
          </p:nvPr>
        </p:nvSpPr>
        <p:spPr>
          <a:xfrm>
            <a:off x="4833937" y="11465717"/>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4833937" y="4536280"/>
            <a:ext cx="14716127" cy="4643439"/>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6231432" y="863203"/>
            <a:ext cx="17439683" cy="11626455"/>
          </a:xfrm>
          <a:prstGeom prst="rect">
            <a:avLst/>
          </a:prstGeom>
        </p:spPr>
        <p:txBody>
          <a:bodyPr lIns="91439" tIns="45719" rIns="91439" bIns="45719" anchor="t">
            <a:noAutofit/>
          </a:bodyPr>
          <a:lstStyle/>
          <a:p>
            <a:pPr/>
          </a:p>
        </p:txBody>
      </p:sp>
      <p:sp>
        <p:nvSpPr>
          <p:cNvPr id="39" name="Title Text"/>
          <p:cNvSpPr txBox="1"/>
          <p:nvPr>
            <p:ph type="title"/>
          </p:nvPr>
        </p:nvSpPr>
        <p:spPr>
          <a:xfrm>
            <a:off x="4387453" y="892967"/>
            <a:ext cx="7500939" cy="5607846"/>
          </a:xfrm>
          <a:prstGeom prst="rect">
            <a:avLst/>
          </a:prstGeom>
        </p:spPr>
        <p:txBody>
          <a:bodyPr anchor="b"/>
          <a:lstStyle>
            <a:lvl1pPr>
              <a:defRPr sz="8400">
                <a:latin typeface="Helvetica Neue Medium"/>
                <a:ea typeface="Helvetica Neue Medium"/>
                <a:cs typeface="Helvetica Neue Medium"/>
                <a:sym typeface="Helvetica Neue Medium"/>
              </a:defRPr>
            </a:lvl1pPr>
          </a:lstStyle>
          <a:p>
            <a:pPr/>
            <a:r>
              <a:t>Title Text</a:t>
            </a:r>
          </a:p>
        </p:txBody>
      </p:sp>
      <p:sp>
        <p:nvSpPr>
          <p:cNvPr id="40" name="Body Level One…"/>
          <p:cNvSpPr txBox="1"/>
          <p:nvPr>
            <p:ph type="body" sz="quarter" idx="1"/>
          </p:nvPr>
        </p:nvSpPr>
        <p:spPr>
          <a:xfrm>
            <a:off x="4387453" y="6643686"/>
            <a:ext cx="7500939" cy="5786439"/>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2667000" y="357186"/>
            <a:ext cx="19050000" cy="3036096"/>
          </a:xfrm>
          <a:prstGeom prst="rect">
            <a:avLst/>
          </a:prstGeom>
        </p:spPr>
        <p:txBody>
          <a:bodyPr/>
          <a:lstStyle/>
          <a:p>
            <a:pPr/>
            <a:r>
              <a:t>Title Text</a:t>
            </a:r>
          </a:p>
        </p:txBody>
      </p:sp>
      <p:sp>
        <p:nvSpPr>
          <p:cNvPr id="57" name="Body Level One…"/>
          <p:cNvSpPr txBox="1"/>
          <p:nvPr>
            <p:ph type="body" idx="1"/>
          </p:nvPr>
        </p:nvSpPr>
        <p:spPr>
          <a:xfrm>
            <a:off x="2667000" y="3643312"/>
            <a:ext cx="19050000"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8794253" y="3637357"/>
            <a:ext cx="13260588" cy="884039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quarter" idx="1"/>
          </p:nvPr>
        </p:nvSpPr>
        <p:spPr>
          <a:xfrm>
            <a:off x="4387453" y="3643312"/>
            <a:ext cx="7500939" cy="8840393"/>
          </a:xfrm>
          <a:prstGeom prst="rect">
            <a:avLst/>
          </a:prstGeom>
        </p:spPr>
        <p:txBody>
          <a:bodyPr/>
          <a:lstStyle>
            <a:lvl1pPr marL="465363" indent="-465363">
              <a:spcBef>
                <a:spcPts val="4500"/>
              </a:spcBef>
              <a:defRPr sz="3800">
                <a:latin typeface="+mn-lt"/>
                <a:ea typeface="+mn-ea"/>
                <a:cs typeface="+mn-cs"/>
                <a:sym typeface="Helvetica Neue"/>
              </a:defRPr>
            </a:lvl1pPr>
            <a:lvl2pPr marL="808263" indent="-465363">
              <a:spcBef>
                <a:spcPts val="4500"/>
              </a:spcBef>
              <a:defRPr sz="3800">
                <a:latin typeface="+mn-lt"/>
                <a:ea typeface="+mn-ea"/>
                <a:cs typeface="+mn-cs"/>
                <a:sym typeface="Helvetica Neue"/>
              </a:defRPr>
            </a:lvl2pPr>
            <a:lvl3pPr marL="1151164" indent="-465363">
              <a:spcBef>
                <a:spcPts val="4500"/>
              </a:spcBef>
              <a:defRPr sz="3800">
                <a:latin typeface="+mn-lt"/>
                <a:ea typeface="+mn-ea"/>
                <a:cs typeface="+mn-cs"/>
                <a:sym typeface="Helvetica Neue"/>
              </a:defRPr>
            </a:lvl3pPr>
            <a:lvl4pPr marL="1494064" indent="-465364">
              <a:spcBef>
                <a:spcPts val="4500"/>
              </a:spcBef>
              <a:defRPr sz="3800">
                <a:latin typeface="+mn-lt"/>
                <a:ea typeface="+mn-ea"/>
                <a:cs typeface="+mn-cs"/>
                <a:sym typeface="Helvetica Neue"/>
              </a:defRPr>
            </a:lvl4pPr>
            <a:lvl5pPr marL="1836964" indent="-465364">
              <a:spcBef>
                <a:spcPts val="4500"/>
              </a:spcBef>
              <a:defRPr sz="38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54103" y="13073062"/>
            <a:ext cx="466268" cy="473075"/>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4387453" y="1785936"/>
            <a:ext cx="15609094" cy="1014412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2442031" y="7072311"/>
            <a:ext cx="8514490" cy="5679283"/>
          </a:xfrm>
          <a:prstGeom prst="rect">
            <a:avLst/>
          </a:prstGeom>
        </p:spPr>
        <p:txBody>
          <a:bodyPr lIns="91439" tIns="45719" rIns="91439" bIns="45719" anchor="t">
            <a:noAutofit/>
          </a:bodyPr>
          <a:lstStyle/>
          <a:p>
            <a:pPr/>
          </a:p>
        </p:txBody>
      </p:sp>
      <p:sp>
        <p:nvSpPr>
          <p:cNvPr id="84" name="Image"/>
          <p:cNvSpPr/>
          <p:nvPr>
            <p:ph type="pic" sz="quarter" idx="22"/>
          </p:nvPr>
        </p:nvSpPr>
        <p:spPr>
          <a:xfrm>
            <a:off x="12192000" y="1250155"/>
            <a:ext cx="8251033" cy="5500691"/>
          </a:xfrm>
          <a:prstGeom prst="rect">
            <a:avLst/>
          </a:prstGeom>
        </p:spPr>
        <p:txBody>
          <a:bodyPr lIns="91439" tIns="45719" rIns="91439" bIns="45719" anchor="t">
            <a:noAutofit/>
          </a:bodyPr>
          <a:lstStyle/>
          <a:p>
            <a:pPr/>
          </a:p>
        </p:txBody>
      </p:sp>
      <p:sp>
        <p:nvSpPr>
          <p:cNvPr id="85" name="Image"/>
          <p:cNvSpPr/>
          <p:nvPr>
            <p:ph type="pic" idx="23"/>
          </p:nvPr>
        </p:nvSpPr>
        <p:spPr>
          <a:xfrm>
            <a:off x="-291704" y="1250155"/>
            <a:ext cx="16850321" cy="11233549"/>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387453" y="357186"/>
            <a:ext cx="15609094" cy="3036096"/>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Title Text</a:t>
            </a:r>
          </a:p>
        </p:txBody>
      </p:sp>
      <p:sp>
        <p:nvSpPr>
          <p:cNvPr id="3" name="Body Level One…"/>
          <p:cNvSpPr txBox="1"/>
          <p:nvPr>
            <p:ph type="body" idx="1"/>
          </p:nvPr>
        </p:nvSpPr>
        <p:spPr>
          <a:xfrm>
            <a:off x="13610166" y="3962400"/>
            <a:ext cx="9550401" cy="975360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4103" y="13073062"/>
            <a:ext cx="466268" cy="477670"/>
          </a:xfrm>
          <a:prstGeom prst="rect">
            <a:avLst/>
          </a:prstGeom>
          <a:ln w="12700">
            <a:miter lim="400000"/>
          </a:ln>
        </p:spPr>
        <p:txBody>
          <a:bodyPr wrap="none" lIns="71436" tIns="71436" rIns="71436" bIns="71436">
            <a:spAutoFit/>
          </a:bodyPr>
          <a:lstStyle>
            <a:lvl1pPr>
              <a:defRPr sz="22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9pPr>
    </p:titleStyle>
    <p:bodyStyle>
      <a:lvl1pPr marL="611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1pPr>
      <a:lvl2pPr marL="10556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2pPr>
      <a:lvl3pPr marL="1500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3pPr>
      <a:lvl4pPr marL="1944686"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4pPr>
      <a:lvl5pPr marL="2389186" marR="0" indent="-611186"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5pPr>
      <a:lvl6pPr marL="2833686" marR="0" indent="-611186"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6pPr>
      <a:lvl7pPr marL="3278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7pPr>
      <a:lvl8pPr marL="37226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8pPr>
      <a:lvl9pPr marL="4167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9pPr>
    </p:bodyStyle>
    <p:otherStyle>
      <a:lvl1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hyperlink" Target="https://icons8.com" TargetMode="External"/><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Heuristic Search"/>
          <p:cNvSpPr txBox="1"/>
          <p:nvPr>
            <p:ph type="ctrTitle"/>
          </p:nvPr>
        </p:nvSpPr>
        <p:spPr>
          <a:xfrm>
            <a:off x="4603905" y="591493"/>
            <a:ext cx="15176190" cy="4643438"/>
          </a:xfrm>
          <a:prstGeom prst="rect">
            <a:avLst/>
          </a:prstGeom>
        </p:spPr>
        <p:txBody>
          <a:bodyPr/>
          <a:lstStyle/>
          <a:p>
            <a:pPr/>
            <a:r>
              <a:t>Heuristic Search</a:t>
            </a:r>
          </a:p>
        </p:txBody>
      </p:sp>
      <p:sp>
        <p:nvSpPr>
          <p:cNvPr id="129" name="CMPUT 261: Introduction to Artificial Intelligence  P&amp;M §3.6"/>
          <p:cNvSpPr txBox="1"/>
          <p:nvPr>
            <p:ph type="subTitle" sz="quarter" idx="1"/>
          </p:nvPr>
        </p:nvSpPr>
        <p:spPr>
          <a:xfrm>
            <a:off x="4833937" y="8206220"/>
            <a:ext cx="14716127" cy="2437179"/>
          </a:xfrm>
          <a:prstGeom prst="rect">
            <a:avLst/>
          </a:prstGeom>
        </p:spPr>
        <p:txBody>
          <a:bodyPr/>
          <a:lstStyle/>
          <a:p>
            <a:pPr lvl="1"/>
            <a:r>
              <a:t>CMPUT 261: Introduction to Artificial Intelligence</a:t>
            </a:r>
            <a:br/>
            <a:br/>
            <a:r>
              <a:rPr sz="3600">
                <a:solidFill>
                  <a:srgbClr val="929292"/>
                </a:solidFill>
              </a:rPr>
              <a:t>P&amp;M §3.6</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Admissible Heuristic"/>
          <p:cNvSpPr txBox="1"/>
          <p:nvPr>
            <p:ph type="title"/>
          </p:nvPr>
        </p:nvSpPr>
        <p:spPr>
          <a:xfrm>
            <a:off x="2667000" y="357186"/>
            <a:ext cx="19050000" cy="3036097"/>
          </a:xfrm>
          <a:prstGeom prst="rect">
            <a:avLst/>
          </a:prstGeom>
        </p:spPr>
        <p:txBody>
          <a:bodyPr/>
          <a:lstStyle/>
          <a:p>
            <a:pPr/>
            <a:r>
              <a:t>Admissible Heuristic</a:t>
            </a:r>
          </a:p>
        </p:txBody>
      </p:sp>
      <p:sp>
        <p:nvSpPr>
          <p:cNvPr id="158" name="Definition: A heuristic function is admissible if   is always less than or equal to the actual cost of the cheapest path from   to any goal node.…"/>
          <p:cNvSpPr txBox="1"/>
          <p:nvPr>
            <p:ph type="body" sz="half" idx="1"/>
          </p:nvPr>
        </p:nvSpPr>
        <p:spPr>
          <a:xfrm>
            <a:off x="2850195" y="4852984"/>
            <a:ext cx="18683610" cy="4010032"/>
          </a:xfrm>
          <a:prstGeom prst="rect">
            <a:avLst/>
          </a:prstGeom>
          <a:solidFill>
            <a:srgbClr val="FAF7E9"/>
          </a:solidFill>
          <a:ln>
            <a:solidFill>
              <a:srgbClr val="000000"/>
            </a:solidFill>
          </a:ln>
        </p:spPr>
        <p:txBody>
          <a:bodyPr/>
          <a:lstStyle/>
          <a:p>
            <a:pPr marL="0" indent="0">
              <a:spcBef>
                <a:spcPts val="1200"/>
              </a:spcBef>
              <a:buSzTx/>
              <a:buNone/>
              <a:defRPr b="1">
                <a:latin typeface="+mn-lt"/>
                <a:ea typeface="+mn-ea"/>
                <a:cs typeface="+mn-cs"/>
                <a:sym typeface="Helvetica Neue"/>
              </a:defRPr>
            </a:pPr>
            <a:r>
              <a:t>Definition:</a:t>
            </a:r>
            <a:br/>
            <a:r>
              <a:rPr b="0">
                <a:latin typeface="Helvetica Neue Light"/>
                <a:ea typeface="Helvetica Neue Light"/>
                <a:cs typeface="Helvetica Neue Light"/>
                <a:sym typeface="Helvetica Neue Light"/>
              </a:rPr>
              <a:t>A heuristic function is </a:t>
            </a:r>
            <a:r>
              <a:rPr b="0">
                <a:solidFill>
                  <a:srgbClr val="004D80"/>
                </a:solidFill>
                <a:latin typeface="Helvetica Neue Medium"/>
                <a:ea typeface="Helvetica Neue Medium"/>
                <a:cs typeface="Helvetica Neue Medium"/>
                <a:sym typeface="Helvetica Neue Medium"/>
              </a:rPr>
              <a:t>admissible</a:t>
            </a:r>
            <a:r>
              <a:rPr b="0">
                <a:latin typeface="Helvetica Neue Light"/>
                <a:ea typeface="Helvetica Neue Light"/>
                <a:cs typeface="Helvetica Neue Light"/>
                <a:sym typeface="Helvetica Neue Light"/>
              </a:rPr>
              <a:t> if </a:t>
            </a: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is </a:t>
            </a:r>
            <a:r>
              <a:rPr b="0">
                <a:solidFill>
                  <a:srgbClr val="C82506"/>
                </a:solidFill>
                <a:latin typeface="Helvetica Neue Medium"/>
                <a:ea typeface="Helvetica Neue Medium"/>
                <a:cs typeface="Helvetica Neue Medium"/>
                <a:sym typeface="Helvetica Neue Medium"/>
              </a:rPr>
              <a:t>always less than or equal</a:t>
            </a:r>
            <a:r>
              <a:rPr b="0">
                <a:latin typeface="Helvetica Neue Light"/>
                <a:ea typeface="Helvetica Neue Light"/>
                <a:cs typeface="Helvetica Neue Light"/>
                <a:sym typeface="Helvetica Neue Light"/>
              </a:rPr>
              <a:t> to the </a:t>
            </a:r>
            <a:r>
              <a:rPr b="0">
                <a:solidFill>
                  <a:srgbClr val="C82506"/>
                </a:solidFill>
                <a:latin typeface="Helvetica Neue Medium"/>
                <a:ea typeface="Helvetica Neue Medium"/>
                <a:cs typeface="Helvetica Neue Medium"/>
                <a:sym typeface="Helvetica Neue Medium"/>
              </a:rPr>
              <a:t>actual cost</a:t>
            </a:r>
            <a:r>
              <a:rPr b="0">
                <a:latin typeface="Helvetica Neue Light"/>
                <a:ea typeface="Helvetica Neue Light"/>
                <a:cs typeface="Helvetica Neue Light"/>
                <a:sym typeface="Helvetica Neue Light"/>
              </a:rPr>
              <a:t> of the cheapest path from </a:t>
            </a:r>
            <a14:m>
              <m:oMath>
                <m:r>
                  <a:rPr xmlns:a="http://schemas.openxmlformats.org/drawingml/2006/main" sz="5300" i="1">
                    <a:solidFill>
                      <a:srgbClr val="000000"/>
                    </a:solidFill>
                    <a:latin typeface="Cambria Math" panose="02040503050406030204" pitchFamily="18" charset="0"/>
                  </a:rPr>
                  <m:t>n</m:t>
                </m:r>
              </m:oMath>
            </a14:m>
            <a:r>
              <a:rPr b="0">
                <a:latin typeface="Helvetica Neue Light"/>
                <a:ea typeface="Helvetica Neue Light"/>
                <a:cs typeface="Helvetica Neue Light"/>
                <a:sym typeface="Helvetica Neue Light"/>
              </a:rPr>
              <a:t> to any goal node.</a:t>
            </a:r>
            <a:endParaRPr b="0">
              <a:latin typeface="Helvetica Neue Light"/>
              <a:ea typeface="Helvetica Neue Light"/>
              <a:cs typeface="Helvetica Neue Light"/>
              <a:sym typeface="Helvetica Neue Light"/>
            </a:endParaRPr>
          </a:p>
          <a:p>
            <a:pPr lvl="2">
              <a:spcBef>
                <a:spcPts val="1200"/>
              </a:spcBef>
            </a:pPr>
            <a:r>
              <a:t>i.e., </a:t>
            </a: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oMath>
            </a14:m>
            <a:r>
              <a:t> is a </a:t>
            </a:r>
            <a:r>
              <a:rPr>
                <a:solidFill>
                  <a:srgbClr val="C82506"/>
                </a:solidFill>
                <a:latin typeface="Helvetica Neue Medium"/>
                <a:ea typeface="Helvetica Neue Medium"/>
                <a:cs typeface="Helvetica Neue Medium"/>
                <a:sym typeface="Helvetica Neue Medium"/>
              </a:rPr>
              <a:t>lower bound</a:t>
            </a:r>
            <a:r>
              <a:t> on </a:t>
            </a:r>
            <a14:m>
              <m:oMath>
                <m:r>
                  <m:rPr>
                    <m:nor/>
                  </m:rPr>
                  <a:rPr xmlns:a="http://schemas.openxmlformats.org/drawingml/2006/main" sz="5300" i="1">
                    <a:solidFill>
                      <a:srgbClr val="000000"/>
                    </a:solidFill>
                    <a:latin typeface="Cambria Math" panose="02040503050406030204" pitchFamily="18" charset="0"/>
                  </a:rPr>
                  <m:t>cost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g</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oMath>
            </a14:m>
            <a:r>
              <a:t> for any </a:t>
            </a:r>
            <a:r>
              <a:rPr>
                <a:solidFill>
                  <a:srgbClr val="C82506"/>
                </a:solidFill>
                <a:latin typeface="Helvetica Neue Medium"/>
                <a:ea typeface="Helvetica Neue Medium"/>
                <a:cs typeface="Helvetica Neue Medium"/>
                <a:sym typeface="Helvetica Neue Medium"/>
              </a:rPr>
              <a:t>goal node</a:t>
            </a:r>
            <a:r>
              <a:t> </a:t>
            </a:r>
            <a14:m>
              <m:oMath>
                <m:r>
                  <a:rPr xmlns:a="http://schemas.openxmlformats.org/drawingml/2006/main" sz="5300" i="1">
                    <a:solidFill>
                      <a:srgbClr val="000000"/>
                    </a:solidFill>
                    <a:latin typeface="Cambria Math" panose="02040503050406030204" pitchFamily="18" charset="0"/>
                  </a:rPr>
                  <m:t>g</m:t>
                </m:r>
              </m:oMath>
            </a14:m>
            <a:endParaRPr sz="5000"/>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Example Heuristics"/>
          <p:cNvSpPr txBox="1"/>
          <p:nvPr>
            <p:ph type="title"/>
          </p:nvPr>
        </p:nvSpPr>
        <p:spPr>
          <a:xfrm>
            <a:off x="2667000" y="357186"/>
            <a:ext cx="19050000" cy="3036097"/>
          </a:xfrm>
          <a:prstGeom prst="rect">
            <a:avLst/>
          </a:prstGeom>
        </p:spPr>
        <p:txBody>
          <a:bodyPr/>
          <a:lstStyle/>
          <a:p>
            <a:pPr/>
            <a:r>
              <a:t>Example Heuristics</a:t>
            </a:r>
          </a:p>
        </p:txBody>
      </p:sp>
      <p:sp>
        <p:nvSpPr>
          <p:cNvPr id="161" name="Number of dirty rooms for VacuumBot (ignores the need to move between rooms)…"/>
          <p:cNvSpPr txBox="1"/>
          <p:nvPr>
            <p:ph type="body" idx="1"/>
          </p:nvPr>
        </p:nvSpPr>
        <p:spPr>
          <a:xfrm>
            <a:off x="2667000" y="3226622"/>
            <a:ext cx="19050000" cy="7262756"/>
          </a:xfrm>
          <a:prstGeom prst="rect">
            <a:avLst/>
          </a:prstGeom>
        </p:spPr>
        <p:txBody>
          <a:bodyPr/>
          <a:lstStyle/>
          <a:p>
            <a:pPr>
              <a:defRPr>
                <a:solidFill>
                  <a:srgbClr val="C82506"/>
                </a:solidFill>
                <a:latin typeface="Helvetica Neue Medium"/>
                <a:ea typeface="Helvetica Neue Medium"/>
                <a:cs typeface="Helvetica Neue Medium"/>
                <a:sym typeface="Helvetica Neue Medium"/>
              </a:defRPr>
            </a:pPr>
            <a:r>
              <a:t>Number of dirty rooms</a:t>
            </a:r>
            <a:r>
              <a:rPr>
                <a:solidFill>
                  <a:srgbClr val="000000"/>
                </a:solidFill>
                <a:latin typeface="Helvetica Neue Light"/>
                <a:ea typeface="Helvetica Neue Light"/>
                <a:cs typeface="Helvetica Neue Light"/>
                <a:sym typeface="Helvetica Neue Light"/>
              </a:rPr>
              <a:t> for </a:t>
            </a:r>
            <a:r>
              <a:rPr>
                <a:solidFill>
                  <a:srgbClr val="004D80"/>
                </a:solidFill>
              </a:rPr>
              <a:t>VacuumBot</a:t>
            </a:r>
            <a:br>
              <a:rPr>
                <a:solidFill>
                  <a:srgbClr val="004D80"/>
                </a:solidFill>
              </a:rPr>
            </a:br>
            <a:r>
              <a:rPr>
                <a:solidFill>
                  <a:srgbClr val="000000"/>
                </a:solidFill>
                <a:latin typeface="Helvetica Neue Light"/>
                <a:ea typeface="Helvetica Neue Light"/>
                <a:cs typeface="Helvetica Neue Light"/>
                <a:sym typeface="Helvetica Neue Light"/>
              </a:rPr>
              <a:t>(ignores the need to move between rooms)</a:t>
            </a:r>
            <a:endParaRPr>
              <a:solidFill>
                <a:srgbClr val="000000"/>
              </a:solidFill>
              <a:latin typeface="Helvetica Neue Light"/>
              <a:ea typeface="Helvetica Neue Light"/>
              <a:cs typeface="Helvetica Neue Light"/>
              <a:sym typeface="Helvetica Neue Light"/>
            </a:endParaRPr>
          </a:p>
          <a:p>
            <a:pPr>
              <a:defRPr>
                <a:solidFill>
                  <a:srgbClr val="C82506"/>
                </a:solidFill>
                <a:latin typeface="Helvetica Neue Medium"/>
                <a:ea typeface="Helvetica Neue Medium"/>
                <a:cs typeface="Helvetica Neue Medium"/>
                <a:sym typeface="Helvetica Neue Medium"/>
              </a:defRPr>
            </a:pPr>
            <a:r>
              <a:t>Euclidean distance </a:t>
            </a:r>
            <a:r>
              <a:rPr>
                <a:solidFill>
                  <a:srgbClr val="000000"/>
                </a:solidFill>
                <a:latin typeface="Helvetica Neue Light"/>
                <a:ea typeface="Helvetica Neue Light"/>
                <a:cs typeface="Helvetica Neue Light"/>
                <a:sym typeface="Helvetica Neue Light"/>
              </a:rPr>
              <a:t>for </a:t>
            </a:r>
            <a:r>
              <a:rPr>
                <a:solidFill>
                  <a:srgbClr val="004D80"/>
                </a:solidFill>
              </a:rPr>
              <a:t>DeliveryBot</a:t>
            </a:r>
            <a:r>
              <a:rPr>
                <a:solidFill>
                  <a:srgbClr val="000000"/>
                </a:solidFill>
                <a:latin typeface="Helvetica Neue Light"/>
                <a:ea typeface="Helvetica Neue Light"/>
                <a:cs typeface="Helvetica Neue Light"/>
                <a:sym typeface="Helvetica Neue Light"/>
              </a:rPr>
              <a:t> </a:t>
            </a:r>
            <a:br>
              <a:rPr>
                <a:solidFill>
                  <a:srgbClr val="000000"/>
                </a:solidFill>
                <a:latin typeface="Helvetica Neue Light"/>
                <a:ea typeface="Helvetica Neue Light"/>
                <a:cs typeface="Helvetica Neue Light"/>
                <a:sym typeface="Helvetica Neue Light"/>
              </a:rPr>
            </a:br>
            <a:r>
              <a:rPr>
                <a:solidFill>
                  <a:srgbClr val="000000"/>
                </a:solidFill>
                <a:latin typeface="Helvetica Neue Light"/>
                <a:ea typeface="Helvetica Neue Light"/>
                <a:cs typeface="Helvetica Neue Light"/>
                <a:sym typeface="Helvetica Neue Light"/>
              </a:rPr>
              <a:t>(ignores that it can't go through walls)</a:t>
            </a:r>
            <a:endParaRPr>
              <a:solidFill>
                <a:srgbClr val="000000"/>
              </a:solidFill>
              <a:latin typeface="Helvetica Neue Light"/>
              <a:ea typeface="Helvetica Neue Light"/>
              <a:cs typeface="Helvetica Neue Light"/>
              <a:sym typeface="Helvetica Neue Light"/>
            </a:endParaRPr>
          </a:p>
          <a:p>
            <a:pPr>
              <a:defRPr>
                <a:solidFill>
                  <a:srgbClr val="C82506"/>
                </a:solidFill>
                <a:latin typeface="Helvetica Neue Medium"/>
                <a:ea typeface="Helvetica Neue Medium"/>
                <a:cs typeface="Helvetica Neue Medium"/>
                <a:sym typeface="Helvetica Neue Medium"/>
              </a:defRPr>
            </a:pPr>
            <a:r>
              <a:t>Manhattan distance</a:t>
            </a:r>
            <a:r>
              <a:rPr>
                <a:solidFill>
                  <a:srgbClr val="000000"/>
                </a:solidFill>
                <a:latin typeface="Helvetica Neue Light"/>
                <a:ea typeface="Helvetica Neue Light"/>
                <a:cs typeface="Helvetica Neue Light"/>
                <a:sym typeface="Helvetica Neue Light"/>
              </a:rPr>
              <a:t> for </a:t>
            </a:r>
            <a:r>
              <a:rPr>
                <a:solidFill>
                  <a:srgbClr val="004D80"/>
                </a:solidFill>
              </a:rPr>
              <a:t>DeliveryBot</a:t>
            </a:r>
            <a:br>
              <a:rPr>
                <a:solidFill>
                  <a:srgbClr val="004D80"/>
                </a:solidFill>
              </a:rPr>
            </a:br>
            <a:r>
              <a:rPr>
                <a:solidFill>
                  <a:srgbClr val="000000"/>
                </a:solidFill>
                <a:latin typeface="Helvetica Neue Light"/>
                <a:ea typeface="Helvetica Neue Light"/>
                <a:cs typeface="Helvetica Neue Light"/>
                <a:sym typeface="Helvetica Neue Light"/>
              </a:rPr>
              <a:t>(also ignores that it can't go through walls)</a:t>
            </a:r>
            <a:endParaRPr>
              <a:solidFill>
                <a:srgbClr val="000000"/>
              </a:solidFill>
              <a:latin typeface="Helvetica Neue Light"/>
              <a:ea typeface="Helvetica Neue Light"/>
              <a:cs typeface="Helvetica Neue Light"/>
              <a:sym typeface="Helvetica Neue Light"/>
            </a:endParaRPr>
          </a:p>
          <a:p>
            <a:pPr>
              <a:defRPr>
                <a:solidFill>
                  <a:srgbClr val="004D80"/>
                </a:solidFill>
                <a:latin typeface="Helvetica Neue Medium"/>
                <a:ea typeface="Helvetica Neue Medium"/>
                <a:cs typeface="Helvetica Neue Medium"/>
                <a:sym typeface="Helvetica Neue Medium"/>
              </a:defRPr>
            </a:pPr>
            <a:r>
              <a:t>Farmer</a:t>
            </a:r>
            <a:r>
              <a:rPr>
                <a:solidFill>
                  <a:srgbClr val="000000"/>
                </a:solidFill>
                <a:latin typeface="Helvetica Neue Light"/>
                <a:ea typeface="Helvetica Neue Light"/>
                <a:cs typeface="Helvetica Neue Light"/>
                <a:sym typeface="Helvetica Neue Light"/>
              </a:rPr>
              <a:t> problem?</a:t>
            </a:r>
          </a:p>
        </p:txBody>
      </p:sp>
      <p:grpSp>
        <p:nvGrpSpPr>
          <p:cNvPr id="164" name="Question: Which of these heuristics are admissible? Why?"/>
          <p:cNvGrpSpPr/>
          <p:nvPr/>
        </p:nvGrpSpPr>
        <p:grpSpPr>
          <a:xfrm>
            <a:off x="2447104" y="11905601"/>
            <a:ext cx="19050002" cy="1075992"/>
            <a:chOff x="0" y="0"/>
            <a:chExt cx="19050001" cy="1075990"/>
          </a:xfrm>
        </p:grpSpPr>
        <p:sp>
          <p:nvSpPr>
            <p:cNvPr id="162" name="Rectangle"/>
            <p:cNvSpPr/>
            <p:nvPr/>
          </p:nvSpPr>
          <p:spPr>
            <a:xfrm>
              <a:off x="0" y="12134"/>
              <a:ext cx="19050002" cy="1051722"/>
            </a:xfrm>
            <a:prstGeom prst="rect">
              <a:avLst/>
            </a:prstGeom>
            <a:solidFill>
              <a:srgbClr val="D6D5D5"/>
            </a:solidFill>
            <a:ln w="25400" cap="flat">
              <a:solidFill>
                <a:srgbClr val="000000"/>
              </a:solidFill>
              <a:prstDash val="solid"/>
              <a:miter lim="400000"/>
            </a:ln>
            <a:effectLst/>
          </p:spPr>
          <p:txBody>
            <a:bodyPr wrap="square" lIns="71436" tIns="71436" rIns="71436" bIns="71436" numCol="1" anchor="ctr">
              <a:noAutofit/>
            </a:bodyPr>
            <a:lstStyle/>
            <a:p>
              <a:pPr algn="l">
                <a:spcBef>
                  <a:spcPts val="5900"/>
                </a:spcBef>
                <a:defRPr sz="4400">
                  <a:solidFill>
                    <a:srgbClr val="000000"/>
                  </a:solidFill>
                  <a:latin typeface="Helvetica Neue Light"/>
                  <a:ea typeface="Helvetica Neue Light"/>
                  <a:cs typeface="Helvetica Neue Light"/>
                  <a:sym typeface="Helvetica Neue Light"/>
                </a:defRPr>
              </a:pPr>
            </a:p>
          </p:txBody>
        </p:sp>
        <p:sp>
          <p:nvSpPr>
            <p:cNvPr id="163" name="Question: Which of these heuristics are admissible? Why?"/>
            <p:cNvSpPr txBox="1"/>
            <p:nvPr/>
          </p:nvSpPr>
          <p:spPr>
            <a:xfrm>
              <a:off x="12700" y="0"/>
              <a:ext cx="19024602" cy="10759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03200" tIns="203200" rIns="203200" bIns="203200" numCol="1" anchor="ctr">
              <a:spAutoFit/>
            </a:bodyPr>
            <a:lstStyle/>
            <a:p>
              <a:pPr algn="l">
                <a:spcBef>
                  <a:spcPts val="5900"/>
                </a:spcBef>
                <a:defRPr b="1" sz="4400">
                  <a:solidFill>
                    <a:srgbClr val="000000"/>
                  </a:solidFill>
                  <a:latin typeface="+mn-lt"/>
                  <a:ea typeface="+mn-ea"/>
                  <a:cs typeface="+mn-cs"/>
                  <a:sym typeface="Helvetica Neue"/>
                </a:defRPr>
              </a:pPr>
              <a:r>
                <a:t>Question: </a:t>
              </a:r>
              <a:r>
                <a:rPr b="0">
                  <a:latin typeface="Helvetica Neue Light"/>
                  <a:ea typeface="Helvetica Neue Light"/>
                  <a:cs typeface="Helvetica Neue Light"/>
                  <a:sym typeface="Helvetica Neue Light"/>
                </a:rPr>
                <a:t>Which of these heuristics are </a:t>
              </a:r>
              <a:r>
                <a:rPr b="0">
                  <a:solidFill>
                    <a:srgbClr val="004D80"/>
                  </a:solidFill>
                  <a:latin typeface="Helvetica Neue Medium"/>
                  <a:ea typeface="Helvetica Neue Medium"/>
                  <a:cs typeface="Helvetica Neue Medium"/>
                  <a:sym typeface="Helvetica Neue Medium"/>
                </a:rPr>
                <a:t>admissible</a:t>
              </a:r>
              <a:r>
                <a:rPr b="0">
                  <a:latin typeface="Helvetica Neue Light"/>
                  <a:ea typeface="Helvetica Neue Light"/>
                  <a:cs typeface="Helvetica Neue Light"/>
                  <a:sym typeface="Helvetica Neue Light"/>
                </a:rPr>
                <a:t>? </a:t>
              </a:r>
              <a:r>
                <a:rPr b="0" i="1"/>
                <a:t>Why?</a:t>
              </a:r>
            </a:p>
          </p:txBody>
        </p:sp>
      </p:grpSp>
      <p:grpSp>
        <p:nvGrpSpPr>
          <p:cNvPr id="171" name="Group"/>
          <p:cNvGrpSpPr/>
          <p:nvPr/>
        </p:nvGrpSpPr>
        <p:grpSpPr>
          <a:xfrm>
            <a:off x="16792150" y="6434983"/>
            <a:ext cx="6033134" cy="4963381"/>
            <a:chOff x="0" y="0"/>
            <a:chExt cx="6033133" cy="4963380"/>
          </a:xfrm>
        </p:grpSpPr>
        <p:grpSp>
          <p:nvGrpSpPr>
            <p:cNvPr id="168" name="Group"/>
            <p:cNvGrpSpPr/>
            <p:nvPr/>
          </p:nvGrpSpPr>
          <p:grpSpPr>
            <a:xfrm>
              <a:off x="-1" y="0"/>
              <a:ext cx="6033135" cy="4963381"/>
              <a:chOff x="0" y="0"/>
              <a:chExt cx="6033133" cy="4963380"/>
            </a:xfrm>
          </p:grpSpPr>
          <p:pic>
            <p:nvPicPr>
              <p:cNvPr id="165" name="Image" descr="Image"/>
              <p:cNvPicPr>
                <a:picLocks noChangeAspect="1"/>
              </p:cNvPicPr>
              <p:nvPr/>
            </p:nvPicPr>
            <p:blipFill>
              <a:blip r:embed="rId2">
                <a:extLst/>
              </a:blip>
              <a:stretch>
                <a:fillRect/>
              </a:stretch>
            </p:blipFill>
            <p:spPr>
              <a:xfrm>
                <a:off x="-1" y="0"/>
                <a:ext cx="6033135" cy="4963381"/>
              </a:xfrm>
              <a:prstGeom prst="rect">
                <a:avLst/>
              </a:prstGeom>
              <a:ln w="12700" cap="flat">
                <a:noFill/>
                <a:miter lim="400000"/>
              </a:ln>
              <a:effectLst/>
            </p:spPr>
          </p:pic>
          <p:sp>
            <p:nvSpPr>
              <p:cNvPr id="166" name="Circle"/>
              <p:cNvSpPr/>
              <p:nvPr/>
            </p:nvSpPr>
            <p:spPr>
              <a:xfrm>
                <a:off x="2670059" y="3398961"/>
                <a:ext cx="446809" cy="446893"/>
              </a:xfrm>
              <a:prstGeom prst="ellipse">
                <a:avLst/>
              </a:prstGeom>
              <a:solidFill>
                <a:srgbClr val="027001">
                  <a:alpha val="75000"/>
                </a:srgbClr>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167" name="Star"/>
              <p:cNvSpPr/>
              <p:nvPr/>
            </p:nvSpPr>
            <p:spPr>
              <a:xfrm>
                <a:off x="2827219" y="133629"/>
                <a:ext cx="676127" cy="580865"/>
              </a:xfrm>
              <a:prstGeom prst="star5">
                <a:avLst>
                  <a:gd name="adj" fmla="val 19100"/>
                  <a:gd name="hf" fmla="val 105146"/>
                  <a:gd name="vf" fmla="val 110557"/>
                </a:avLst>
              </a:prstGeom>
              <a:solidFill>
                <a:srgbClr val="B51600">
                  <a:alpha val="30000"/>
                </a:srgbClr>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sp>
          <p:nvSpPr>
            <p:cNvPr id="169" name="Rectangle"/>
            <p:cNvSpPr/>
            <p:nvPr/>
          </p:nvSpPr>
          <p:spPr>
            <a:xfrm>
              <a:off x="3004708" y="1346308"/>
              <a:ext cx="775337" cy="189153"/>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170" name="Line"/>
            <p:cNvSpPr/>
            <p:nvPr/>
          </p:nvSpPr>
          <p:spPr>
            <a:xfrm>
              <a:off x="2844299" y="1335037"/>
              <a:ext cx="1799650" cy="2"/>
            </a:xfrm>
            <a:prstGeom prst="line">
              <a:avLst/>
            </a:prstGeom>
            <a:noFill/>
            <a:ln w="25400" cap="flat">
              <a:solidFill>
                <a:srgbClr val="000000"/>
              </a:solidFill>
              <a:prstDash val="solid"/>
              <a:miter lim="400000"/>
            </a:ln>
            <a:effectLst/>
          </p:spPr>
          <p:txBody>
            <a:bodyPr wrap="square" lIns="45718" tIns="45718" rIns="45718" bIns="45718" numCol="1" anchor="t">
              <a:noAutofit/>
            </a:bodyPr>
            <a:lstStyle/>
            <a:p>
              <a:pPr/>
            </a:p>
          </p:txBody>
        </p:sp>
      </p:grpSp>
      <p:grpSp>
        <p:nvGrpSpPr>
          <p:cNvPr id="174" name="A figure depicting the DeliveryBot example. There are rooms around the outside of the rectangular hallway, and four labs in the inside.  There is a green dot outside room 103 representing the starting location, and a red star inside room 123 on the other"/>
          <p:cNvGrpSpPr/>
          <p:nvPr/>
        </p:nvGrpSpPr>
        <p:grpSpPr>
          <a:xfrm>
            <a:off x="16792150" y="11499960"/>
            <a:ext cx="6033132" cy="543891"/>
            <a:chOff x="0" y="0"/>
            <a:chExt cx="6033130" cy="543890"/>
          </a:xfrm>
        </p:grpSpPr>
        <p:sp>
          <p:nvSpPr>
            <p:cNvPr id="172" name="Rectangle"/>
            <p:cNvSpPr/>
            <p:nvPr/>
          </p:nvSpPr>
          <p:spPr>
            <a:xfrm>
              <a:off x="0" y="0"/>
              <a:ext cx="6033131" cy="5438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173" name="A figure depicting the DeliveryBot example. There are rooms around the outside of the rectangular hallway, and four labs in the inside.  There is a green dot outside room 103 representing the starting location, and a red star inside room 123 on the other"/>
            <p:cNvSpPr txBox="1"/>
            <p:nvPr/>
          </p:nvSpPr>
          <p:spPr>
            <a:xfrm>
              <a:off x="0" y="-1"/>
              <a:ext cx="6033131" cy="4549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figure depicting the DeliveryBot example. There are rooms around the outside of the rectangular hallway, and four labs in the inside.  There is a green dot outside room 103 representing the starting location, and a red star inside room 123 on the other side of the rectangular hallway, representing the goal location.  There is an orange dotted line that goes straight from the green dot to the red star, directly through the walls of the labs.  There is a blue line that follows the hallway from the green dot to the red star.</a:t>
              </a:r>
            </a:p>
          </p:txBody>
        </p:sp>
      </p:grpSp>
      <p:grpSp>
        <p:nvGrpSpPr>
          <p:cNvPr id="179" name="Group"/>
          <p:cNvGrpSpPr/>
          <p:nvPr/>
        </p:nvGrpSpPr>
        <p:grpSpPr>
          <a:xfrm>
            <a:off x="19914655" y="6971673"/>
            <a:ext cx="1847810" cy="3113401"/>
            <a:chOff x="0" y="0"/>
            <a:chExt cx="1847809" cy="3113400"/>
          </a:xfrm>
        </p:grpSpPr>
        <p:sp>
          <p:nvSpPr>
            <p:cNvPr id="175" name="Line"/>
            <p:cNvSpPr/>
            <p:nvPr/>
          </p:nvSpPr>
          <p:spPr>
            <a:xfrm flipV="1">
              <a:off x="1816101" y="542021"/>
              <a:ext cx="2" cy="2571379"/>
            </a:xfrm>
            <a:prstGeom prst="line">
              <a:avLst/>
            </a:prstGeom>
            <a:noFill/>
            <a:ln w="63500" cap="flat">
              <a:solidFill>
                <a:srgbClr val="0076BA"/>
              </a:solidFill>
              <a:custDash>
                <a:ds d="200000" sp="200000"/>
              </a:custDash>
              <a:miter lim="400000"/>
            </a:ln>
            <a:effectLst/>
          </p:spPr>
          <p:txBody>
            <a:bodyPr wrap="square" lIns="45718" tIns="45718" rIns="45718" bIns="45718" numCol="1" anchor="t">
              <a:noAutofit/>
            </a:bodyPr>
            <a:lstStyle/>
            <a:p>
              <a:pPr/>
            </a:p>
          </p:txBody>
        </p:sp>
        <p:sp>
          <p:nvSpPr>
            <p:cNvPr id="176" name="Line"/>
            <p:cNvSpPr/>
            <p:nvPr/>
          </p:nvSpPr>
          <p:spPr>
            <a:xfrm>
              <a:off x="-1" y="522597"/>
              <a:ext cx="1847810" cy="2"/>
            </a:xfrm>
            <a:prstGeom prst="line">
              <a:avLst/>
            </a:prstGeom>
            <a:noFill/>
            <a:ln w="63500" cap="flat">
              <a:solidFill>
                <a:srgbClr val="0076BA"/>
              </a:solidFill>
              <a:custDash>
                <a:ds d="200000" sp="200000"/>
              </a:custDash>
              <a:miter lim="400000"/>
            </a:ln>
            <a:effectLst/>
          </p:spPr>
          <p:txBody>
            <a:bodyPr wrap="square" lIns="45718" tIns="45718" rIns="45718" bIns="45718" numCol="1" anchor="t">
              <a:noAutofit/>
            </a:bodyPr>
            <a:lstStyle/>
            <a:p>
              <a:pPr/>
            </a:p>
          </p:txBody>
        </p:sp>
        <p:sp>
          <p:nvSpPr>
            <p:cNvPr id="177" name="Line"/>
            <p:cNvSpPr/>
            <p:nvPr/>
          </p:nvSpPr>
          <p:spPr>
            <a:xfrm flipV="1">
              <a:off x="38100" y="-1"/>
              <a:ext cx="2" cy="497201"/>
            </a:xfrm>
            <a:prstGeom prst="line">
              <a:avLst/>
            </a:prstGeom>
            <a:noFill/>
            <a:ln w="63500" cap="flat">
              <a:solidFill>
                <a:srgbClr val="0076BA"/>
              </a:solidFill>
              <a:custDash>
                <a:ds d="200000" sp="200000"/>
              </a:custDash>
              <a:miter lim="400000"/>
            </a:ln>
            <a:effectLst/>
          </p:spPr>
          <p:txBody>
            <a:bodyPr wrap="square" lIns="45718" tIns="45718" rIns="45718" bIns="45718" numCol="1" anchor="t">
              <a:noAutofit/>
            </a:bodyPr>
            <a:lstStyle/>
            <a:p>
              <a:pPr/>
            </a:p>
          </p:txBody>
        </p:sp>
        <p:sp>
          <p:nvSpPr>
            <p:cNvPr id="178" name="Line"/>
            <p:cNvSpPr/>
            <p:nvPr/>
          </p:nvSpPr>
          <p:spPr>
            <a:xfrm>
              <a:off x="-1" y="3062598"/>
              <a:ext cx="1847810" cy="2"/>
            </a:xfrm>
            <a:prstGeom prst="line">
              <a:avLst/>
            </a:prstGeom>
            <a:noFill/>
            <a:ln w="63500" cap="flat">
              <a:solidFill>
                <a:srgbClr val="0076BA"/>
              </a:solidFill>
              <a:custDash>
                <a:ds d="200000" sp="200000"/>
              </a:custDash>
              <a:miter lim="400000"/>
            </a:ln>
            <a:effectLst/>
          </p:spPr>
          <p:txBody>
            <a:bodyPr wrap="square" lIns="45718" tIns="45718" rIns="45718" bIns="45718" numCol="1" anchor="t">
              <a:noAutofit/>
            </a:bodyPr>
            <a:lstStyle/>
            <a:p>
              <a:pPr/>
            </a:p>
          </p:txBody>
        </p:sp>
      </p:grpSp>
      <p:sp>
        <p:nvSpPr>
          <p:cNvPr id="180" name="Line"/>
          <p:cNvSpPr/>
          <p:nvPr/>
        </p:nvSpPr>
        <p:spPr>
          <a:xfrm flipV="1">
            <a:off x="19658688" y="7098686"/>
            <a:ext cx="222693" cy="2856907"/>
          </a:xfrm>
          <a:prstGeom prst="line">
            <a:avLst/>
          </a:prstGeom>
          <a:ln w="63500">
            <a:solidFill>
              <a:srgbClr val="FE9301"/>
            </a:solidFill>
            <a:prstDash val="sysDot"/>
            <a:miter lim="400000"/>
            <a:tailEnd type="triangle"/>
          </a:ln>
        </p:spPr>
        <p:txBody>
          <a:bodyPr lIns="45718" tIns="45718" rIns="45718" bIns="45718"/>
          <a:lstStyle/>
          <a:p>
            <a:pPr/>
          </a:p>
        </p:txBody>
      </p:sp>
      <p:sp>
        <p:nvSpPr>
          <p:cNvPr id="181" name="icons by Icons8"/>
          <p:cNvSpPr txBox="1"/>
          <p:nvPr/>
        </p:nvSpPr>
        <p:spPr>
          <a:xfrm>
            <a:off x="21863121" y="13022924"/>
            <a:ext cx="1938655" cy="440563"/>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sz="2000">
                <a:latin typeface="+mn-lt"/>
                <a:ea typeface="+mn-ea"/>
                <a:cs typeface="+mn-cs"/>
                <a:sym typeface="Helvetica Neue"/>
              </a:defRPr>
            </a:pPr>
            <a:r>
              <a:t>icons by </a:t>
            </a:r>
            <a:r>
              <a:rPr u="sng">
                <a:solidFill>
                  <a:srgbClr val="0000FF"/>
                </a:solidFill>
                <a:uFill>
                  <a:solidFill>
                    <a:srgbClr val="0000FF"/>
                  </a:solidFill>
                </a:uFill>
                <a:hlinkClick r:id="rId3" invalidUrl="" action="" tgtFrame="" tooltip="" history="1" highlightClick="0" endSnd="0"/>
              </a:rPr>
              <a:t>Icons8</a:t>
            </a:r>
          </a:p>
        </p:txBody>
      </p:sp>
      <p:grpSp>
        <p:nvGrpSpPr>
          <p:cNvPr id="196" name="Group"/>
          <p:cNvGrpSpPr/>
          <p:nvPr/>
        </p:nvGrpSpPr>
        <p:grpSpPr>
          <a:xfrm>
            <a:off x="13934244" y="7187500"/>
            <a:ext cx="2776263" cy="3815562"/>
            <a:chOff x="0" y="0"/>
            <a:chExt cx="2776262" cy="3815560"/>
          </a:xfrm>
        </p:grpSpPr>
        <p:sp>
          <p:nvSpPr>
            <p:cNvPr id="182" name="Rectangle"/>
            <p:cNvSpPr/>
            <p:nvPr/>
          </p:nvSpPr>
          <p:spPr>
            <a:xfrm>
              <a:off x="1223900" y="0"/>
              <a:ext cx="513919" cy="3815562"/>
            </a:xfrm>
            <a:prstGeom prst="rect">
              <a:avLst/>
            </a:prstGeom>
            <a:solidFill>
              <a:schemeClr val="accent1"/>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183" name="Line"/>
            <p:cNvSpPr/>
            <p:nvPr/>
          </p:nvSpPr>
          <p:spPr>
            <a:xfrm flipV="1">
              <a:off x="1353858" y="219895"/>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184" name="Line"/>
            <p:cNvSpPr/>
            <p:nvPr/>
          </p:nvSpPr>
          <p:spPr>
            <a:xfrm flipV="1">
              <a:off x="1480859" y="346895"/>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185" name="Line"/>
            <p:cNvSpPr/>
            <p:nvPr/>
          </p:nvSpPr>
          <p:spPr>
            <a:xfrm flipV="1">
              <a:off x="1607859" y="473895"/>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186" name="Line"/>
            <p:cNvSpPr/>
            <p:nvPr/>
          </p:nvSpPr>
          <p:spPr>
            <a:xfrm flipV="1">
              <a:off x="1417358" y="1403776"/>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187" name="Line"/>
            <p:cNvSpPr/>
            <p:nvPr/>
          </p:nvSpPr>
          <p:spPr>
            <a:xfrm flipV="1">
              <a:off x="1557059" y="1492676"/>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pic>
          <p:nvPicPr>
            <p:cNvPr id="188" name="icons8-sail-boat-64.png" descr="icons8-sail-boat-64.png"/>
            <p:cNvPicPr>
              <a:picLocks noChangeAspect="1"/>
            </p:cNvPicPr>
            <p:nvPr/>
          </p:nvPicPr>
          <p:blipFill>
            <a:blip r:embed="rId4">
              <a:extLst/>
            </a:blip>
            <a:stretch>
              <a:fillRect/>
            </a:stretch>
          </p:blipFill>
          <p:spPr>
            <a:xfrm>
              <a:off x="756959" y="1501379"/>
              <a:ext cx="812802" cy="812803"/>
            </a:xfrm>
            <a:prstGeom prst="rect">
              <a:avLst/>
            </a:prstGeom>
            <a:ln w="12700" cap="flat">
              <a:noFill/>
              <a:miter lim="400000"/>
            </a:ln>
            <a:effectLst/>
          </p:spPr>
        </p:pic>
        <p:pic>
          <p:nvPicPr>
            <p:cNvPr id="189" name="icons8-chicken-64.png" descr="icons8-chicken-64.png"/>
            <p:cNvPicPr>
              <a:picLocks noChangeAspect="1"/>
            </p:cNvPicPr>
            <p:nvPr/>
          </p:nvPicPr>
          <p:blipFill>
            <a:blip r:embed="rId5">
              <a:extLst/>
            </a:blip>
            <a:stretch>
              <a:fillRect/>
            </a:stretch>
          </p:blipFill>
          <p:spPr>
            <a:xfrm>
              <a:off x="1963461" y="1889678"/>
              <a:ext cx="812802" cy="812803"/>
            </a:xfrm>
            <a:prstGeom prst="rect">
              <a:avLst/>
            </a:prstGeom>
            <a:ln w="12700" cap="flat">
              <a:noFill/>
              <a:miter lim="400000"/>
            </a:ln>
            <a:effectLst/>
          </p:spPr>
        </p:pic>
        <p:pic>
          <p:nvPicPr>
            <p:cNvPr id="190" name="icons8-hay-64.png" descr="icons8-hay-64.png"/>
            <p:cNvPicPr>
              <a:picLocks noChangeAspect="1"/>
            </p:cNvPicPr>
            <p:nvPr/>
          </p:nvPicPr>
          <p:blipFill>
            <a:blip r:embed="rId6">
              <a:extLst/>
            </a:blip>
            <a:stretch>
              <a:fillRect/>
            </a:stretch>
          </p:blipFill>
          <p:spPr>
            <a:xfrm>
              <a:off x="0" y="129857"/>
              <a:ext cx="812801" cy="812802"/>
            </a:xfrm>
            <a:prstGeom prst="rect">
              <a:avLst/>
            </a:prstGeom>
            <a:ln w="12700" cap="flat">
              <a:noFill/>
              <a:miter lim="400000"/>
            </a:ln>
            <a:effectLst/>
          </p:spPr>
        </p:pic>
        <p:pic>
          <p:nvPicPr>
            <p:cNvPr id="191" name="icons8-farmer-64.png" descr="icons8-farmer-64.png"/>
            <p:cNvPicPr>
              <a:picLocks noChangeAspect="1"/>
            </p:cNvPicPr>
            <p:nvPr/>
          </p:nvPicPr>
          <p:blipFill>
            <a:blip r:embed="rId7">
              <a:extLst/>
            </a:blip>
            <a:stretch>
              <a:fillRect/>
            </a:stretch>
          </p:blipFill>
          <p:spPr>
            <a:xfrm>
              <a:off x="58455" y="2139916"/>
              <a:ext cx="812802" cy="812802"/>
            </a:xfrm>
            <a:prstGeom prst="rect">
              <a:avLst/>
            </a:prstGeom>
            <a:ln w="12700" cap="flat">
              <a:noFill/>
              <a:miter lim="400000"/>
            </a:ln>
            <a:effectLst/>
          </p:spPr>
        </p:pic>
        <p:pic>
          <p:nvPicPr>
            <p:cNvPr id="192" name="icons8-fox-64.png" descr="icons8-fox-64.png"/>
            <p:cNvPicPr>
              <a:picLocks noChangeAspect="1"/>
            </p:cNvPicPr>
            <p:nvPr/>
          </p:nvPicPr>
          <p:blipFill>
            <a:blip r:embed="rId8">
              <a:extLst/>
            </a:blip>
            <a:stretch>
              <a:fillRect/>
            </a:stretch>
          </p:blipFill>
          <p:spPr>
            <a:xfrm>
              <a:off x="0" y="1030664"/>
              <a:ext cx="812801" cy="812802"/>
            </a:xfrm>
            <a:prstGeom prst="rect">
              <a:avLst/>
            </a:prstGeom>
            <a:ln w="12700" cap="flat">
              <a:noFill/>
              <a:miter lim="400000"/>
            </a:ln>
            <a:effectLst/>
          </p:spPr>
        </p:pic>
        <p:sp>
          <p:nvSpPr>
            <p:cNvPr id="193" name="Line"/>
            <p:cNvSpPr/>
            <p:nvPr/>
          </p:nvSpPr>
          <p:spPr>
            <a:xfrm flipV="1">
              <a:off x="1353858" y="2425961"/>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194" name="Line"/>
            <p:cNvSpPr/>
            <p:nvPr/>
          </p:nvSpPr>
          <p:spPr>
            <a:xfrm flipV="1">
              <a:off x="1487208" y="2114713"/>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195" name="Line"/>
            <p:cNvSpPr/>
            <p:nvPr/>
          </p:nvSpPr>
          <p:spPr>
            <a:xfrm flipV="1">
              <a:off x="1633259" y="2165776"/>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grpSp>
      <p:grpSp>
        <p:nvGrpSpPr>
          <p:cNvPr id="199" name="A figure depicting a single state of the Farmer example.…"/>
          <p:cNvGrpSpPr/>
          <p:nvPr/>
        </p:nvGrpSpPr>
        <p:grpSpPr>
          <a:xfrm>
            <a:off x="13934243" y="11104660"/>
            <a:ext cx="2776264" cy="366091"/>
            <a:chOff x="0" y="0"/>
            <a:chExt cx="2776262" cy="366090"/>
          </a:xfrm>
        </p:grpSpPr>
        <p:sp>
          <p:nvSpPr>
            <p:cNvPr id="197" name="Rectangle"/>
            <p:cNvSpPr/>
            <p:nvPr/>
          </p:nvSpPr>
          <p:spPr>
            <a:xfrm>
              <a:off x="0" y="0"/>
              <a:ext cx="2776262" cy="3660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198" name="A figure depicting a single state of the Farmer example.…"/>
            <p:cNvSpPr txBox="1"/>
            <p:nvPr/>
          </p:nvSpPr>
          <p:spPr>
            <a:xfrm>
              <a:off x="-1" y="-1"/>
              <a:ext cx="2776264" cy="3660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b="1" sz="600">
                  <a:solidFill>
                    <a:srgbClr val="D6D5D5"/>
                  </a:solidFill>
                  <a:latin typeface="+mn-lt"/>
                  <a:ea typeface="+mn-ea"/>
                  <a:cs typeface="+mn-cs"/>
                  <a:sym typeface="Helvetica Neue"/>
                </a:defRPr>
              </a:pPr>
              <a:r>
                <a:t>A figure depicting a single state of the Farmer example.</a:t>
              </a:r>
            </a:p>
            <a:p>
              <a:pPr>
                <a:defRPr b="1" sz="600">
                  <a:solidFill>
                    <a:srgbClr val="D6D5D5"/>
                  </a:solidFill>
                  <a:latin typeface="+mn-lt"/>
                  <a:ea typeface="+mn-ea"/>
                  <a:cs typeface="+mn-cs"/>
                  <a:sym typeface="Helvetica Neue"/>
                </a:defRPr>
              </a:pPr>
              <a:r>
                <a:t>The Farmer is on the left bank with the boat, the fox, and the grain.</a:t>
              </a:r>
            </a:p>
            <a:p>
              <a:pPr>
                <a:defRPr b="1" sz="600">
                  <a:solidFill>
                    <a:srgbClr val="D6D5D5"/>
                  </a:solidFill>
                  <a:latin typeface="+mn-lt"/>
                  <a:ea typeface="+mn-ea"/>
                  <a:cs typeface="+mn-cs"/>
                  <a:sym typeface="Helvetica Neue"/>
                </a:defRPr>
              </a:pPr>
              <a:r>
                <a:t>The hen is on the right bank.</a:t>
              </a:r>
            </a:p>
          </p:txBody>
        </p:sp>
      </p:grpSp>
      <p:grpSp>
        <p:nvGrpSpPr>
          <p:cNvPr id="257" name="Group"/>
          <p:cNvGrpSpPr/>
          <p:nvPr/>
        </p:nvGrpSpPr>
        <p:grpSpPr>
          <a:xfrm>
            <a:off x="17076201" y="3663420"/>
            <a:ext cx="5465030" cy="1488294"/>
            <a:chOff x="0" y="0"/>
            <a:chExt cx="5465029" cy="1488292"/>
          </a:xfrm>
        </p:grpSpPr>
        <p:sp>
          <p:nvSpPr>
            <p:cNvPr id="200" name="Rectangle"/>
            <p:cNvSpPr/>
            <p:nvPr/>
          </p:nvSpPr>
          <p:spPr>
            <a:xfrm>
              <a:off x="0" y="0"/>
              <a:ext cx="2699674" cy="1488294"/>
            </a:xfrm>
            <a:prstGeom prst="rect">
              <a:avLst/>
            </a:prstGeom>
            <a:noFill/>
            <a:ln w="1016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grpSp>
          <p:nvGrpSpPr>
            <p:cNvPr id="227" name="Group"/>
            <p:cNvGrpSpPr/>
            <p:nvPr/>
          </p:nvGrpSpPr>
          <p:grpSpPr>
            <a:xfrm>
              <a:off x="1384238" y="394895"/>
              <a:ext cx="984252" cy="698503"/>
              <a:chOff x="0" y="0"/>
              <a:chExt cx="984250" cy="698501"/>
            </a:xfrm>
          </p:grpSpPr>
          <p:grpSp>
            <p:nvGrpSpPr>
              <p:cNvPr id="213" name="Group"/>
              <p:cNvGrpSpPr/>
              <p:nvPr/>
            </p:nvGrpSpPr>
            <p:grpSpPr>
              <a:xfrm>
                <a:off x="-1" y="-1"/>
                <a:ext cx="698502" cy="698503"/>
                <a:chOff x="0" y="0"/>
                <a:chExt cx="698500" cy="698501"/>
              </a:xfrm>
            </p:grpSpPr>
            <p:sp>
              <p:nvSpPr>
                <p:cNvPr id="201" name="Circle"/>
                <p:cNvSpPr/>
                <p:nvPr/>
              </p:nvSpPr>
              <p:spPr>
                <a:xfrm>
                  <a:off x="-1" y="-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2" name="Circle"/>
                <p:cNvSpPr/>
                <p:nvPr/>
              </p:nvSpPr>
              <p:spPr>
                <a:xfrm>
                  <a:off x="127000" y="127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3"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4" name="Circle"/>
                <p:cNvSpPr/>
                <p:nvPr/>
              </p:nvSpPr>
              <p:spPr>
                <a:xfrm>
                  <a:off x="508000" y="127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5"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6"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7"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8" name="Circle"/>
                <p:cNvSpPr/>
                <p:nvPr/>
              </p:nvSpPr>
              <p:spPr>
                <a:xfrm>
                  <a:off x="127000" y="571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09" name="Circle"/>
                <p:cNvSpPr/>
                <p:nvPr/>
              </p:nvSpPr>
              <p:spPr>
                <a:xfrm>
                  <a:off x="317500" y="127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0" name="Circle"/>
                <p:cNvSpPr/>
                <p:nvPr/>
              </p:nvSpPr>
              <p:spPr>
                <a:xfrm>
                  <a:off x="5715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1" name="Circle"/>
                <p:cNvSpPr/>
                <p:nvPr/>
              </p:nvSpPr>
              <p:spPr>
                <a:xfrm>
                  <a:off x="-1" y="357591"/>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2" name="Circle"/>
                <p:cNvSpPr/>
                <p:nvPr/>
              </p:nvSpPr>
              <p:spPr>
                <a:xfrm>
                  <a:off x="-1" y="178795"/>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nvGrpSpPr>
              <p:cNvPr id="226" name="Group"/>
              <p:cNvGrpSpPr/>
              <p:nvPr/>
            </p:nvGrpSpPr>
            <p:grpSpPr>
              <a:xfrm>
                <a:off x="285750" y="0"/>
                <a:ext cx="698501" cy="698502"/>
                <a:chOff x="0" y="0"/>
                <a:chExt cx="698500" cy="698501"/>
              </a:xfrm>
            </p:grpSpPr>
            <p:sp>
              <p:nvSpPr>
                <p:cNvPr id="214" name="Circle"/>
                <p:cNvSpPr/>
                <p:nvPr/>
              </p:nvSpPr>
              <p:spPr>
                <a:xfrm flipH="1" rot="10800000">
                  <a:off x="0" y="571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5" name="Circle"/>
                <p:cNvSpPr/>
                <p:nvPr/>
              </p:nvSpPr>
              <p:spPr>
                <a:xfrm flipH="1" rot="10800000">
                  <a:off x="127000" y="444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6"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7" name="Circle"/>
                <p:cNvSpPr/>
                <p:nvPr/>
              </p:nvSpPr>
              <p:spPr>
                <a:xfrm flipH="1" rot="10800000">
                  <a:off x="508000" y="444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8"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19"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20"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21" name="Circle"/>
                <p:cNvSpPr/>
                <p:nvPr/>
              </p:nvSpPr>
              <p:spPr>
                <a:xfrm flipH="1" rot="10800000">
                  <a:off x="127000" y="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22" name="Circle"/>
                <p:cNvSpPr/>
                <p:nvPr/>
              </p:nvSpPr>
              <p:spPr>
                <a:xfrm flipH="1" rot="10800000">
                  <a:off x="317500" y="444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23" name="Circle"/>
                <p:cNvSpPr/>
                <p:nvPr/>
              </p:nvSpPr>
              <p:spPr>
                <a:xfrm flipH="1" rot="10800000">
                  <a:off x="5715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24" name="Circle"/>
                <p:cNvSpPr/>
                <p:nvPr/>
              </p:nvSpPr>
              <p:spPr>
                <a:xfrm flipH="1" rot="10800000">
                  <a:off x="0" y="213907"/>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25" name="Circle"/>
                <p:cNvSpPr/>
                <p:nvPr/>
              </p:nvSpPr>
              <p:spPr>
                <a:xfrm flipH="1" rot="10800000">
                  <a:off x="0" y="392704"/>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sp>
          <p:nvSpPr>
            <p:cNvPr id="228" name="Rectangle"/>
            <p:cNvSpPr/>
            <p:nvPr/>
          </p:nvSpPr>
          <p:spPr>
            <a:xfrm>
              <a:off x="2765355" y="0"/>
              <a:ext cx="2699675" cy="1488294"/>
            </a:xfrm>
            <a:prstGeom prst="rect">
              <a:avLst/>
            </a:prstGeom>
            <a:noFill/>
            <a:ln w="1016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pic>
          <p:nvPicPr>
            <p:cNvPr id="229" name="icons8-vacuum-cleaner-64.png" descr="icons8-vacuum-cleaner-64.png"/>
            <p:cNvPicPr>
              <a:picLocks noChangeAspect="1"/>
            </p:cNvPicPr>
            <p:nvPr/>
          </p:nvPicPr>
          <p:blipFill>
            <a:blip r:embed="rId9">
              <a:extLst/>
            </a:blip>
            <a:stretch>
              <a:fillRect/>
            </a:stretch>
          </p:blipFill>
          <p:spPr>
            <a:xfrm>
              <a:off x="225370" y="337745"/>
              <a:ext cx="812802" cy="812803"/>
            </a:xfrm>
            <a:prstGeom prst="rect">
              <a:avLst/>
            </a:prstGeom>
            <a:ln w="12700" cap="flat">
              <a:noFill/>
              <a:miter lim="400000"/>
            </a:ln>
            <a:effectLst/>
          </p:spPr>
        </p:pic>
        <p:grpSp>
          <p:nvGrpSpPr>
            <p:cNvPr id="256" name="Group"/>
            <p:cNvGrpSpPr/>
            <p:nvPr/>
          </p:nvGrpSpPr>
          <p:grpSpPr>
            <a:xfrm>
              <a:off x="4149594" y="394895"/>
              <a:ext cx="984252" cy="698503"/>
              <a:chOff x="0" y="0"/>
              <a:chExt cx="984250" cy="698501"/>
            </a:xfrm>
          </p:grpSpPr>
          <p:grpSp>
            <p:nvGrpSpPr>
              <p:cNvPr id="242" name="Group"/>
              <p:cNvGrpSpPr/>
              <p:nvPr/>
            </p:nvGrpSpPr>
            <p:grpSpPr>
              <a:xfrm>
                <a:off x="-1" y="-1"/>
                <a:ext cx="698502" cy="698503"/>
                <a:chOff x="0" y="0"/>
                <a:chExt cx="698500" cy="698501"/>
              </a:xfrm>
            </p:grpSpPr>
            <p:sp>
              <p:nvSpPr>
                <p:cNvPr id="230" name="Circle"/>
                <p:cNvSpPr/>
                <p:nvPr/>
              </p:nvSpPr>
              <p:spPr>
                <a:xfrm>
                  <a:off x="-1" y="-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1" name="Circle"/>
                <p:cNvSpPr/>
                <p:nvPr/>
              </p:nvSpPr>
              <p:spPr>
                <a:xfrm>
                  <a:off x="127000" y="127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2"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3" name="Circle"/>
                <p:cNvSpPr/>
                <p:nvPr/>
              </p:nvSpPr>
              <p:spPr>
                <a:xfrm>
                  <a:off x="508000" y="127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4"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5"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6" name="Circle"/>
                <p:cNvSpPr/>
                <p:nvPr/>
              </p:nvSpPr>
              <p:spPr>
                <a:xfrm>
                  <a:off x="2540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7" name="Circle"/>
                <p:cNvSpPr/>
                <p:nvPr/>
              </p:nvSpPr>
              <p:spPr>
                <a:xfrm>
                  <a:off x="127000" y="571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8" name="Circle"/>
                <p:cNvSpPr/>
                <p:nvPr/>
              </p:nvSpPr>
              <p:spPr>
                <a:xfrm>
                  <a:off x="317500" y="127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9" name="Circle"/>
                <p:cNvSpPr/>
                <p:nvPr/>
              </p:nvSpPr>
              <p:spPr>
                <a:xfrm>
                  <a:off x="571500" y="2540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0" name="Circle"/>
                <p:cNvSpPr/>
                <p:nvPr/>
              </p:nvSpPr>
              <p:spPr>
                <a:xfrm>
                  <a:off x="-1" y="357591"/>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1" name="Circle"/>
                <p:cNvSpPr/>
                <p:nvPr/>
              </p:nvSpPr>
              <p:spPr>
                <a:xfrm>
                  <a:off x="-1" y="178795"/>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nvGrpSpPr>
              <p:cNvPr id="255" name="Group"/>
              <p:cNvGrpSpPr/>
              <p:nvPr/>
            </p:nvGrpSpPr>
            <p:grpSpPr>
              <a:xfrm>
                <a:off x="285750" y="0"/>
                <a:ext cx="698501" cy="698502"/>
                <a:chOff x="0" y="0"/>
                <a:chExt cx="698500" cy="698501"/>
              </a:xfrm>
            </p:grpSpPr>
            <p:sp>
              <p:nvSpPr>
                <p:cNvPr id="243" name="Circle"/>
                <p:cNvSpPr/>
                <p:nvPr/>
              </p:nvSpPr>
              <p:spPr>
                <a:xfrm flipH="1" rot="10800000">
                  <a:off x="0" y="571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4" name="Circle"/>
                <p:cNvSpPr/>
                <p:nvPr/>
              </p:nvSpPr>
              <p:spPr>
                <a:xfrm flipH="1" rot="10800000">
                  <a:off x="127000" y="444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5"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6" name="Circle"/>
                <p:cNvSpPr/>
                <p:nvPr/>
              </p:nvSpPr>
              <p:spPr>
                <a:xfrm flipH="1" rot="10800000">
                  <a:off x="508000" y="444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7"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8"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49" name="Circle"/>
                <p:cNvSpPr/>
                <p:nvPr/>
              </p:nvSpPr>
              <p:spPr>
                <a:xfrm flipH="1" rot="10800000">
                  <a:off x="2540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50" name="Circle"/>
                <p:cNvSpPr/>
                <p:nvPr/>
              </p:nvSpPr>
              <p:spPr>
                <a:xfrm flipH="1" rot="10800000">
                  <a:off x="127000" y="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51" name="Circle"/>
                <p:cNvSpPr/>
                <p:nvPr/>
              </p:nvSpPr>
              <p:spPr>
                <a:xfrm flipH="1" rot="10800000">
                  <a:off x="317500" y="444501"/>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52" name="Circle"/>
                <p:cNvSpPr/>
                <p:nvPr/>
              </p:nvSpPr>
              <p:spPr>
                <a:xfrm flipH="1" rot="10800000">
                  <a:off x="571500" y="317500"/>
                  <a:ext cx="127001" cy="127001"/>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53" name="Circle"/>
                <p:cNvSpPr/>
                <p:nvPr/>
              </p:nvSpPr>
              <p:spPr>
                <a:xfrm flipH="1" rot="10800000">
                  <a:off x="0" y="213907"/>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54" name="Circle"/>
                <p:cNvSpPr/>
                <p:nvPr/>
              </p:nvSpPr>
              <p:spPr>
                <a:xfrm flipH="1" rot="10800000">
                  <a:off x="0" y="392704"/>
                  <a:ext cx="127001" cy="127003"/>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grpSp>
      <p:grpSp>
        <p:nvGrpSpPr>
          <p:cNvPr id="260" name="A figure depicting a single state of the VacuumBot example.…"/>
          <p:cNvGrpSpPr/>
          <p:nvPr/>
        </p:nvGrpSpPr>
        <p:grpSpPr>
          <a:xfrm>
            <a:off x="17025401" y="5304111"/>
            <a:ext cx="5566629" cy="277191"/>
            <a:chOff x="0" y="0"/>
            <a:chExt cx="5566628" cy="277190"/>
          </a:xfrm>
        </p:grpSpPr>
        <p:sp>
          <p:nvSpPr>
            <p:cNvPr id="258" name="Rectangle"/>
            <p:cNvSpPr/>
            <p:nvPr/>
          </p:nvSpPr>
          <p:spPr>
            <a:xfrm>
              <a:off x="0" y="0"/>
              <a:ext cx="5566629" cy="2771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59" name="A figure depicting a single state of the VacuumBot example.…"/>
            <p:cNvSpPr txBox="1"/>
            <p:nvPr/>
          </p:nvSpPr>
          <p:spPr>
            <a:xfrm>
              <a:off x="0" y="-1"/>
              <a:ext cx="5566629"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b="1" sz="600">
                  <a:solidFill>
                    <a:srgbClr val="D6D5D5"/>
                  </a:solidFill>
                  <a:latin typeface="+mn-lt"/>
                  <a:ea typeface="+mn-ea"/>
                  <a:cs typeface="+mn-cs"/>
                  <a:sym typeface="Helvetica Neue"/>
                </a:defRPr>
              </a:pPr>
              <a:r>
                <a:t>A figure depicting a single state of the VacuumBot example.</a:t>
              </a:r>
            </a:p>
            <a:p>
              <a:pPr>
                <a:defRPr b="1" sz="600">
                  <a:solidFill>
                    <a:srgbClr val="D6D5D5"/>
                  </a:solidFill>
                  <a:latin typeface="+mn-lt"/>
                  <a:ea typeface="+mn-ea"/>
                  <a:cs typeface="+mn-cs"/>
                  <a:sym typeface="Helvetica Neue"/>
                </a:defRPr>
              </a:pPr>
              <a:r>
                <a:t>VacuumBot is in the left room, and both rooms are dirty.</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1">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61">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2" fill="hold">
                                  <p:stCondLst>
                                    <p:cond delay="0"/>
                                  </p:stCondLst>
                                  <p:iterate type="el" backwards="0">
                                    <p:tmAbs val="0"/>
                                  </p:iterate>
                                  <p:childTnLst>
                                    <p:set>
                                      <p:cBhvr>
                                        <p:cTn id="14" fill="hold"/>
                                        <p:tgtEl>
                                          <p:spTgt spid="257"/>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3" fill="hold">
                                  <p:stCondLst>
                                    <p:cond delay="0"/>
                                  </p:stCondLst>
                                  <p:iterate type="el" backwards="0">
                                    <p:tmAbs val="0"/>
                                  </p:iterate>
                                  <p:childTnLst>
                                    <p:set>
                                      <p:cBhvr>
                                        <p:cTn id="17" fill="hold"/>
                                        <p:tgtEl>
                                          <p:spTgt spid="26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1" fill="hold">
                                  <p:stCondLst>
                                    <p:cond delay="0"/>
                                  </p:stCondLst>
                                  <p:iterate type="el" backwards="0">
                                    <p:tmAbs val="0"/>
                                  </p:iterate>
                                  <p:childTnLst>
                                    <p:set>
                                      <p:cBhvr>
                                        <p:cTn id="21" fill="hold"/>
                                        <p:tgtEl>
                                          <p:spTgt spid="161">
                                            <p:txEl>
                                              <p:pRg st="2" end="2"/>
                                            </p:txEl>
                                          </p:spTgt>
                                        </p:tgtEl>
                                        <p:attrNameLst>
                                          <p:attrName>style.visibility</p:attrName>
                                        </p:attrNameLst>
                                      </p:cBhvr>
                                      <p:to>
                                        <p:strVal val="visible"/>
                                      </p:to>
                                    </p:set>
                                  </p:childTnLst>
                                </p:cTn>
                              </p:par>
                            </p:childTnLst>
                          </p:cTn>
                        </p:par>
                        <p:par>
                          <p:cTn id="22" fill="hold">
                            <p:stCondLst>
                              <p:cond delay="0"/>
                            </p:stCondLst>
                            <p:childTnLst>
                              <p:par>
                                <p:cTn id="23" presetClass="entr" nodeType="afterEffect" presetSubtype="0" presetID="1" grpId="4" fill="hold">
                                  <p:stCondLst>
                                    <p:cond delay="0"/>
                                  </p:stCondLst>
                                  <p:iterate type="el" backwards="0">
                                    <p:tmAbs val="0"/>
                                  </p:iterate>
                                  <p:childTnLst>
                                    <p:set>
                                      <p:cBhvr>
                                        <p:cTn id="24" fill="hold"/>
                                        <p:tgtEl>
                                          <p:spTgt spid="171"/>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5" fill="hold">
                                  <p:stCondLst>
                                    <p:cond delay="0"/>
                                  </p:stCondLst>
                                  <p:iterate type="el" backwards="0">
                                    <p:tmAbs val="0"/>
                                  </p:iterate>
                                  <p:childTnLst>
                                    <p:set>
                                      <p:cBhvr>
                                        <p:cTn id="27" fill="hold"/>
                                        <p:tgtEl>
                                          <p:spTgt spid="17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6" fill="hold">
                                  <p:stCondLst>
                                    <p:cond delay="0"/>
                                  </p:stCondLst>
                                  <p:iterate type="el" backwards="0">
                                    <p:tmAbs val="0"/>
                                  </p:iterate>
                                  <p:childTnLst>
                                    <p:set>
                                      <p:cBhvr>
                                        <p:cTn id="31" fill="hold"/>
                                        <p:tgtEl>
                                          <p:spTgt spid="17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ID="10" grpId="7" fill="hold">
                                  <p:stCondLst>
                                    <p:cond delay="0"/>
                                  </p:stCondLst>
                                  <p:iterate type="el" backwards="0">
                                    <p:tmAbs val="0"/>
                                  </p:iterate>
                                  <p:childTnLst>
                                    <p:set>
                                      <p:cBhvr>
                                        <p:cTn id="35" fill="hold"/>
                                        <p:tgtEl>
                                          <p:spTgt spid="180"/>
                                        </p:tgtEl>
                                        <p:attrNameLst>
                                          <p:attrName>style.visibility</p:attrName>
                                        </p:attrNameLst>
                                      </p:cBhvr>
                                      <p:to>
                                        <p:strVal val="visible"/>
                                      </p:to>
                                    </p:set>
                                    <p:animEffect filter="fade" transition="in">
                                      <p:cBhvr>
                                        <p:cTn id="36" dur="1000"/>
                                        <p:tgtEl>
                                          <p:spTgt spid="180"/>
                                        </p:tgtEl>
                                      </p:cBhvr>
                                    </p:animEffect>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0" presetID="1" grpId="1" fill="hold">
                                  <p:stCondLst>
                                    <p:cond delay="0"/>
                                  </p:stCondLst>
                                  <p:iterate type="el" backwards="0">
                                    <p:tmAbs val="0"/>
                                  </p:iterate>
                                  <p:childTnLst>
                                    <p:set>
                                      <p:cBhvr>
                                        <p:cTn id="40" fill="hold"/>
                                        <p:tgtEl>
                                          <p:spTgt spid="161">
                                            <p:txEl>
                                              <p:pRg st="3" end="3"/>
                                            </p:txEl>
                                          </p:spTgt>
                                        </p:tgtEl>
                                        <p:attrNameLst>
                                          <p:attrName>style.visibility</p:attrName>
                                        </p:attrNameLst>
                                      </p:cBhvr>
                                      <p:to>
                                        <p:strVal val="visible"/>
                                      </p:to>
                                    </p:set>
                                  </p:childTnLst>
                                </p:cTn>
                              </p:par>
                            </p:childTnLst>
                          </p:cTn>
                        </p:par>
                        <p:par>
                          <p:cTn id="41" fill="hold">
                            <p:stCondLst>
                              <p:cond delay="0"/>
                            </p:stCondLst>
                            <p:childTnLst>
                              <p:par>
                                <p:cTn id="42" presetClass="entr" nodeType="afterEffect" presetSubtype="0" presetID="1" grpId="8" fill="hold">
                                  <p:stCondLst>
                                    <p:cond delay="0"/>
                                  </p:stCondLst>
                                  <p:iterate type="el" backwards="0">
                                    <p:tmAbs val="0"/>
                                  </p:iterate>
                                  <p:childTnLst>
                                    <p:set>
                                      <p:cBhvr>
                                        <p:cTn id="43" fill="hold"/>
                                        <p:tgtEl>
                                          <p:spTgt spid="196"/>
                                        </p:tgtEl>
                                        <p:attrNameLst>
                                          <p:attrName>style.visibility</p:attrName>
                                        </p:attrNameLst>
                                      </p:cBhvr>
                                      <p:to>
                                        <p:strVal val="visible"/>
                                      </p:to>
                                    </p:set>
                                  </p:childTnLst>
                                </p:cTn>
                              </p:par>
                            </p:childTnLst>
                          </p:cTn>
                        </p:par>
                        <p:par>
                          <p:cTn id="44" fill="hold">
                            <p:stCondLst>
                              <p:cond delay="0"/>
                            </p:stCondLst>
                            <p:childTnLst>
                              <p:par>
                                <p:cTn id="45" presetClass="entr" nodeType="afterEffect" presetSubtype="0" presetID="1" grpId="9" fill="hold">
                                  <p:stCondLst>
                                    <p:cond delay="0"/>
                                  </p:stCondLst>
                                  <p:iterate type="el" backwards="0">
                                    <p:tmAbs val="0"/>
                                  </p:iterate>
                                  <p:childTnLst>
                                    <p:set>
                                      <p:cBhvr>
                                        <p:cTn id="46" fill="hold"/>
                                        <p:tgtEl>
                                          <p:spTgt spid="19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0" presetID="1" grpId="10" fill="hold">
                                  <p:stCondLst>
                                    <p:cond delay="0"/>
                                  </p:stCondLst>
                                  <p:iterate type="el" backwards="0">
                                    <p:tmAbs val="0"/>
                                  </p:iterate>
                                  <p:childTnLst>
                                    <p:set>
                                      <p:cBhvr>
                                        <p:cTn id="50" fill="hold"/>
                                        <p:tgtEl>
                                          <p:spTgt spid="16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4" grpId="10"/>
      <p:bldP build="whole" bldLvl="1" animBg="1" rev="0" advAuto="0" spid="196" grpId="8"/>
      <p:bldP build="whole" bldLvl="1" animBg="1" rev="0" advAuto="0" spid="174" grpId="5"/>
      <p:bldP build="whole" bldLvl="1" animBg="1" rev="0" advAuto="0" spid="180" grpId="7"/>
      <p:bldP build="p" bldLvl="5" animBg="1" rev="0" advAuto="0" spid="161" grpId="1"/>
      <p:bldP build="whole" bldLvl="1" animBg="1" rev="0" advAuto="0" spid="257" grpId="2"/>
      <p:bldP build="whole" bldLvl="1" animBg="1" rev="0" advAuto="0" spid="179" grpId="6"/>
      <p:bldP build="whole" bldLvl="1" animBg="1" rev="0" advAuto="0" spid="171" grpId="4"/>
      <p:bldP build="whole" bldLvl="1" animBg="1" rev="0" advAuto="0" spid="260" grpId="3"/>
      <p:bldP build="whole" bldLvl="1" animBg="1" rev="0" advAuto="0" spid="199" grpId="9"/>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2" name="Simple Uses of Heuristics"/>
          <p:cNvSpPr txBox="1"/>
          <p:nvPr>
            <p:ph type="title"/>
          </p:nvPr>
        </p:nvSpPr>
        <p:spPr>
          <a:xfrm>
            <a:off x="2667000" y="357186"/>
            <a:ext cx="19050000" cy="3036097"/>
          </a:xfrm>
          <a:prstGeom prst="rect">
            <a:avLst/>
          </a:prstGeom>
        </p:spPr>
        <p:txBody>
          <a:bodyPr/>
          <a:lstStyle/>
          <a:p>
            <a:pPr/>
            <a:r>
              <a:t>Simple Uses of Heuristics</a:t>
            </a:r>
          </a:p>
        </p:txBody>
      </p:sp>
      <p:sp>
        <p:nvSpPr>
          <p:cNvPr id="263" name="Heuristic depth first search: Add neighbours to the frontier in decreasing order of their heuristic values, then run depth first search as usual…"/>
          <p:cNvSpPr txBox="1"/>
          <p:nvPr>
            <p:ph type="body" idx="1"/>
          </p:nvPr>
        </p:nvSpPr>
        <p:spPr>
          <a:xfrm>
            <a:off x="1266183" y="3219048"/>
            <a:ext cx="21851634" cy="9265006"/>
          </a:xfrm>
          <a:prstGeom prst="rect">
            <a:avLst/>
          </a:prstGeom>
        </p:spPr>
        <p:txBody>
          <a:bodyPr/>
          <a:lstStyle/>
          <a:p>
            <a:pPr>
              <a:defRPr b="1">
                <a:latin typeface="+mn-lt"/>
                <a:ea typeface="+mn-ea"/>
                <a:cs typeface="+mn-cs"/>
                <a:sym typeface="Helvetica Neue"/>
              </a:defRPr>
            </a:pPr>
            <a:r>
              <a:t>Heuristic depth first search:</a:t>
            </a:r>
            <a:r>
              <a:rPr b="0">
                <a:latin typeface="Helvetica Neue Light"/>
                <a:ea typeface="Helvetica Neue Light"/>
                <a:cs typeface="Helvetica Neue Light"/>
                <a:sym typeface="Helvetica Neue Light"/>
              </a:rPr>
              <a:t> Add neighbours to the frontier in </a:t>
            </a:r>
            <a:r>
              <a:rPr b="0">
                <a:solidFill>
                  <a:srgbClr val="C82506"/>
                </a:solidFill>
                <a:latin typeface="Helvetica Neue Medium"/>
                <a:ea typeface="Helvetica Neue Medium"/>
                <a:cs typeface="Helvetica Neue Medium"/>
                <a:sym typeface="Helvetica Neue Medium"/>
              </a:rPr>
              <a:t>decreasing</a:t>
            </a:r>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order</a:t>
            </a:r>
            <a:r>
              <a:rPr b="0">
                <a:latin typeface="Helvetica Neue Light"/>
                <a:ea typeface="Helvetica Neue Light"/>
                <a:cs typeface="Helvetica Neue Light"/>
                <a:sym typeface="Helvetica Neue Light"/>
              </a:rPr>
              <a:t> of their heuristic values, then run depth first search as usual</a:t>
            </a:r>
            <a:endParaRPr b="0">
              <a:latin typeface="Helvetica Neue Light"/>
              <a:ea typeface="Helvetica Neue Light"/>
              <a:cs typeface="Helvetica Neue Light"/>
              <a:sym typeface="Helvetica Neue Light"/>
            </a:endParaRPr>
          </a:p>
          <a:p>
            <a:pPr lvl="2"/>
            <a:r>
              <a:t>Will explore most promising successors first, but</a:t>
            </a:r>
          </a:p>
          <a:p>
            <a:pPr lvl="2"/>
            <a:r>
              <a:t>Still explores </a:t>
            </a:r>
            <a:r>
              <a:rPr>
                <a:solidFill>
                  <a:srgbClr val="C82506"/>
                </a:solidFill>
                <a:latin typeface="Helvetica Neue Medium"/>
                <a:ea typeface="Helvetica Neue Medium"/>
                <a:cs typeface="Helvetica Neue Medium"/>
                <a:sym typeface="Helvetica Neue Medium"/>
              </a:rPr>
              <a:t>all paths</a:t>
            </a:r>
            <a:r>
              <a:t> through a successor before considering other successors</a:t>
            </a:r>
          </a:p>
          <a:p>
            <a:pPr lvl="2"/>
            <a:r>
              <a:t>Not complete, not optimal</a:t>
            </a:r>
          </a:p>
          <a:p>
            <a:pPr>
              <a:defRPr b="1">
                <a:latin typeface="+mn-lt"/>
                <a:ea typeface="+mn-ea"/>
                <a:cs typeface="+mn-cs"/>
                <a:sym typeface="Helvetica Neue"/>
              </a:defRPr>
            </a:pPr>
            <a:r>
              <a:t>Greedy best first search:</a:t>
            </a:r>
            <a:r>
              <a:rPr b="0">
                <a:latin typeface="Helvetica Neue Light"/>
                <a:ea typeface="Helvetica Neue Light"/>
                <a:cs typeface="Helvetica Neue Light"/>
                <a:sym typeface="Helvetica Neue Light"/>
              </a:rPr>
              <a:t> Select path from the frontier with the </a:t>
            </a:r>
            <a:r>
              <a:rPr b="0">
                <a:solidFill>
                  <a:srgbClr val="C82506"/>
                </a:solidFill>
                <a:latin typeface="Helvetica Neue Medium"/>
                <a:ea typeface="Helvetica Neue Medium"/>
                <a:cs typeface="Helvetica Neue Medium"/>
                <a:sym typeface="Helvetica Neue Medium"/>
              </a:rPr>
              <a:t>lowest heuristic</a:t>
            </a:r>
            <a:r>
              <a:rPr b="0">
                <a:latin typeface="Helvetica Neue Light"/>
                <a:ea typeface="Helvetica Neue Light"/>
                <a:cs typeface="Helvetica Neue Light"/>
                <a:sym typeface="Helvetica Neue Light"/>
              </a:rPr>
              <a:t> value</a:t>
            </a:r>
            <a:endParaRPr b="0">
              <a:latin typeface="Helvetica Neue Light"/>
              <a:ea typeface="Helvetica Neue Light"/>
              <a:cs typeface="Helvetica Neue Light"/>
              <a:sym typeface="Helvetica Neue Light"/>
            </a:endParaRPr>
          </a:p>
          <a:p>
            <a:pPr lvl="2"/>
            <a:r>
              <a:t>Not guaranteed to work any better than breadth first search (</a:t>
            </a:r>
            <a:r>
              <a:rPr b="1">
                <a:latin typeface="+mn-lt"/>
                <a:ea typeface="+mn-ea"/>
                <a:cs typeface="+mn-cs"/>
                <a:sym typeface="Helvetica Neue"/>
              </a:rPr>
              <a:t>why?</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63">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63">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263">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263">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1" fill="hold">
                                  <p:stCondLst>
                                    <p:cond delay="0"/>
                                  </p:stCondLst>
                                  <p:iterate type="el" backwards="0">
                                    <p:tmAbs val="0"/>
                                  </p:iterate>
                                  <p:childTnLst>
                                    <p:set>
                                      <p:cBhvr>
                                        <p:cTn id="23" fill="hold"/>
                                        <p:tgtEl>
                                          <p:spTgt spid="26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1" fill="hold">
                                  <p:stCondLst>
                                    <p:cond delay="0"/>
                                  </p:stCondLst>
                                  <p:iterate type="el" backwards="0">
                                    <p:tmAbs val="0"/>
                                  </p:iterate>
                                  <p:childTnLst>
                                    <p:set>
                                      <p:cBhvr>
                                        <p:cTn id="27" fill="hold"/>
                                        <p:tgtEl>
                                          <p:spTgt spid="263">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63"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5" name="A* Search"/>
          <p:cNvSpPr txBox="1"/>
          <p:nvPr>
            <p:ph type="title"/>
          </p:nvPr>
        </p:nvSpPr>
        <p:spPr>
          <a:xfrm>
            <a:off x="4387453" y="357186"/>
            <a:ext cx="15609094" cy="3036097"/>
          </a:xfrm>
          <a:prstGeom prst="rect">
            <a:avLst/>
          </a:prstGeom>
        </p:spPr>
        <p:txBody>
          <a:bodyPr/>
          <a:lstStyle/>
          <a:p>
            <a:pPr/>
            <a:r>
              <a:t>A* Search</a:t>
            </a:r>
          </a:p>
        </p:txBody>
      </p:sp>
      <p:sp>
        <p:nvSpPr>
          <p:cNvPr id="266" name="A* search uses both path cost information and heuristic information to select paths from the frontier…"/>
          <p:cNvSpPr txBox="1"/>
          <p:nvPr>
            <p:ph type="body" idx="1"/>
          </p:nvPr>
        </p:nvSpPr>
        <p:spPr>
          <a:xfrm>
            <a:off x="4387453" y="3643312"/>
            <a:ext cx="15609094" cy="8840393"/>
          </a:xfrm>
          <a:prstGeom prst="rect">
            <a:avLst/>
          </a:prstGeom>
        </p:spPr>
        <p:txBody>
          <a:bodyPr/>
          <a:lstStyle/>
          <a:p>
            <a:pPr marL="519508" indent="-519508" defTabSz="698300">
              <a:spcBef>
                <a:spcPts val="3000"/>
              </a:spcBef>
              <a:defRPr sz="3700"/>
            </a:pPr>
            <a:r>
              <a:t>A* search uses </a:t>
            </a:r>
            <a:r>
              <a:rPr>
                <a:solidFill>
                  <a:srgbClr val="C82506"/>
                </a:solidFill>
                <a:latin typeface="Helvetica Neue Medium"/>
                <a:ea typeface="Helvetica Neue Medium"/>
                <a:cs typeface="Helvetica Neue Medium"/>
                <a:sym typeface="Helvetica Neue Medium"/>
              </a:rPr>
              <a:t>both</a:t>
            </a:r>
            <a:r>
              <a:t> path cost information and heuristic information to select paths from the frontier</a:t>
            </a:r>
          </a:p>
          <a:p>
            <a:pPr marL="519508" indent="-519508" defTabSz="698300">
              <a:spcBef>
                <a:spcPts val="3000"/>
              </a:spcBef>
              <a:defRPr sz="3700"/>
            </a:pPr>
            <a:r>
              <a:t>Let </a:t>
            </a:r>
            <a14:m>
              <m:oMath>
                <m:r>
                  <a:rPr xmlns:a="http://schemas.openxmlformats.org/drawingml/2006/main" sz="4500" i="1">
                    <a:solidFill>
                      <a:srgbClr val="000000"/>
                    </a:solidFill>
                    <a:latin typeface="Cambria Math" panose="02040503050406030204" pitchFamily="18" charset="0"/>
                  </a:rPr>
                  <m:t>f</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p</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m:rPr>
                    <m:nor/>
                  </m:rPr>
                  <a:rPr xmlns:a="http://schemas.openxmlformats.org/drawingml/2006/main" sz="4500" i="1">
                    <a:solidFill>
                      <a:srgbClr val="000000"/>
                    </a:solidFill>
                    <a:latin typeface="Cambria Math" panose="02040503050406030204" pitchFamily="18" charset="0"/>
                  </a:rPr>
                  <m:t>cost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p</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h</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p</m:t>
                </m:r>
                <m:r>
                  <a:rPr xmlns:a="http://schemas.openxmlformats.org/drawingml/2006/main" sz="4500" i="1">
                    <a:solidFill>
                      <a:srgbClr val="000000"/>
                    </a:solidFill>
                    <a:latin typeface="Cambria Math" panose="02040503050406030204" pitchFamily="18" charset="0"/>
                  </a:rPr>
                  <m:t>)</m:t>
                </m:r>
              </m:oMath>
            </a14:m>
          </a:p>
          <a:p>
            <a:pPr lvl="1" marL="867999" indent="-490174" defTabSz="698300">
              <a:spcBef>
                <a:spcPts val="3000"/>
              </a:spcBef>
              <a:defRPr sz="4500">
                <a:latin typeface="Cambria Math"/>
                <a:ea typeface="Cambria Math"/>
                <a:cs typeface="Cambria Math"/>
                <a:sym typeface="Cambria Math"/>
              </a:defRPr>
            </a:pPr>
            <a14:m>
              <m:oMath>
                <m:r>
                  <a:rPr xmlns:a="http://schemas.openxmlformats.org/drawingml/2006/main" sz="4500" i="1">
                    <a:solidFill>
                      <a:srgbClr val="000000"/>
                    </a:solidFill>
                    <a:latin typeface="Cambria Math" panose="02040503050406030204" pitchFamily="18" charset="0"/>
                  </a:rPr>
                  <m:t>f</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p</m:t>
                </m:r>
                <m:r>
                  <a:rPr xmlns:a="http://schemas.openxmlformats.org/drawingml/2006/main" sz="4500" i="1">
                    <a:solidFill>
                      <a:srgbClr val="000000"/>
                    </a:solidFill>
                    <a:latin typeface="Cambria Math" panose="02040503050406030204" pitchFamily="18" charset="0"/>
                  </a:rPr>
                  <m:t>)</m:t>
                </m:r>
              </m:oMath>
            </a14:m>
            <a:r>
              <a:rPr sz="3700">
                <a:latin typeface="Helvetica Neue Light"/>
                <a:ea typeface="Helvetica Neue Light"/>
                <a:cs typeface="Helvetica Neue Light"/>
                <a:sym typeface="Helvetica Neue Light"/>
              </a:rPr>
              <a:t> </a:t>
            </a:r>
            <a:r>
              <a:rPr sz="3700">
                <a:solidFill>
                  <a:srgbClr val="C82506"/>
                </a:solidFill>
                <a:latin typeface="Helvetica Neue Medium"/>
                <a:ea typeface="Helvetica Neue Medium"/>
                <a:cs typeface="Helvetica Neue Medium"/>
                <a:sym typeface="Helvetica Neue Medium"/>
              </a:rPr>
              <a:t>estimates</a:t>
            </a:r>
            <a:r>
              <a:rPr sz="3700">
                <a:latin typeface="Helvetica Neue Light"/>
                <a:ea typeface="Helvetica Neue Light"/>
                <a:cs typeface="Helvetica Neue Light"/>
                <a:sym typeface="Helvetica Neue Light"/>
              </a:rPr>
              <a:t> the total cost to the nearest goal node </a:t>
            </a:r>
            <a:r>
              <a:rPr sz="3700">
                <a:solidFill>
                  <a:srgbClr val="C82506"/>
                </a:solidFill>
                <a:latin typeface="Helvetica Neue Medium"/>
                <a:ea typeface="Helvetica Neue Medium"/>
                <a:cs typeface="Helvetica Neue Medium"/>
                <a:sym typeface="Helvetica Neue Medium"/>
              </a:rPr>
              <a:t>starting from </a:t>
            </a:r>
            <a14:m>
              <m:oMath>
                <m:r>
                  <a:rPr xmlns:a="http://schemas.openxmlformats.org/drawingml/2006/main" sz="4500" i="1">
                    <a:solidFill>
                      <a:srgbClr val="C82505"/>
                    </a:solidFill>
                    <a:latin typeface="Cambria Math" panose="02040503050406030204" pitchFamily="18" charset="0"/>
                  </a:rPr>
                  <m:t>p</m:t>
                </m:r>
              </m:oMath>
            </a14:m>
            <a:endParaRPr sz="3700"/>
          </a:p>
          <a:p>
            <a:pPr marL="519508" indent="-519508" defTabSz="698300">
              <a:spcBef>
                <a:spcPts val="3000"/>
              </a:spcBef>
              <a:defRPr sz="3700"/>
            </a:pPr>
            <a:r>
              <a:t>A* removes paths from the frontier with </a:t>
            </a:r>
            <a:r>
              <a:rPr>
                <a:solidFill>
                  <a:srgbClr val="C82506"/>
                </a:solidFill>
                <a:latin typeface="Helvetica Neue Medium"/>
                <a:ea typeface="Helvetica Neue Medium"/>
                <a:cs typeface="Helvetica Neue Medium"/>
                <a:sym typeface="Helvetica Neue Medium"/>
              </a:rPr>
              <a:t>smallest</a:t>
            </a:r>
            <a:r>
              <a:t> </a:t>
            </a:r>
            <a14:m>
              <m:oMath>
                <m:r>
                  <a:rPr xmlns:a="http://schemas.openxmlformats.org/drawingml/2006/main" sz="4500" i="1">
                    <a:solidFill>
                      <a:srgbClr val="000000"/>
                    </a:solidFill>
                    <a:latin typeface="Cambria Math" panose="02040503050406030204" pitchFamily="18" charset="0"/>
                  </a:rPr>
                  <m:t>f</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p</m:t>
                </m:r>
                <m:r>
                  <a:rPr xmlns:a="http://schemas.openxmlformats.org/drawingml/2006/main" sz="4500" i="1">
                    <a:solidFill>
                      <a:srgbClr val="000000"/>
                    </a:solidFill>
                    <a:latin typeface="Cambria Math" panose="02040503050406030204" pitchFamily="18" charset="0"/>
                  </a:rPr>
                  <m:t>)</m:t>
                </m:r>
              </m:oMath>
            </a14:m>
          </a:p>
          <a:p>
            <a:pPr marL="519508" indent="-519508" defTabSz="698300">
              <a:spcBef>
                <a:spcPts val="3000"/>
              </a:spcBef>
              <a:defRPr sz="3700"/>
            </a:pPr>
            <a:r>
              <a:t>When </a:t>
            </a:r>
            <a14:m>
              <m:oMath>
                <m:r>
                  <a:rPr xmlns:a="http://schemas.openxmlformats.org/drawingml/2006/main" sz="4500" i="1">
                    <a:solidFill>
                      <a:srgbClr val="000000"/>
                    </a:solidFill>
                    <a:latin typeface="Cambria Math" panose="02040503050406030204" pitchFamily="18" charset="0"/>
                  </a:rPr>
                  <m:t>h</m:t>
                </m:r>
              </m:oMath>
            </a14:m>
            <a:r>
              <a:t> is </a:t>
            </a:r>
            <a:r>
              <a:rPr>
                <a:solidFill>
                  <a:srgbClr val="C82506"/>
                </a:solidFill>
                <a:latin typeface="Helvetica Neue Medium"/>
                <a:ea typeface="Helvetica Neue Medium"/>
                <a:cs typeface="Helvetica Neue Medium"/>
                <a:sym typeface="Helvetica Neue Medium"/>
              </a:rPr>
              <a:t>admissible</a:t>
            </a:r>
            <a:r>
              <a:t>, </a:t>
            </a:r>
            <a:br/>
            <a14:m>
              <m:oMath>
                <m:sSup>
                  <m:e>
                    <m:r>
                      <a:rPr xmlns:a="http://schemas.openxmlformats.org/drawingml/2006/main" sz="4500" i="1">
                        <a:solidFill>
                          <a:srgbClr val="000000"/>
                        </a:solidFill>
                        <a:latin typeface="Cambria Math" panose="02040503050406030204" pitchFamily="18" charset="0"/>
                      </a:rPr>
                      <m:t>p</m:t>
                    </m:r>
                  </m:e>
                  <m:sup>
                    <m:r>
                      <a:rPr xmlns:a="http://schemas.openxmlformats.org/drawingml/2006/main" sz="4500" i="1">
                        <a:solidFill>
                          <a:srgbClr val="000000"/>
                        </a:solidFill>
                        <a:latin typeface="Cambria Math" panose="02040503050406030204" pitchFamily="18" charset="0"/>
                      </a:rPr>
                      <m:t>*</m:t>
                    </m:r>
                  </m:sup>
                </m:sSup>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s</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n</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g</m:t>
                </m:r>
                <m:r>
                  <a:rPr xmlns:a="http://schemas.openxmlformats.org/drawingml/2006/main" sz="4500" i="1">
                    <a:solidFill>
                      <a:srgbClr val="000000"/>
                    </a:solidFill>
                    <a:latin typeface="Cambria Math" panose="02040503050406030204" pitchFamily="18" charset="0"/>
                  </a:rPr>
                  <m:t>⟩</m:t>
                </m:r>
              </m:oMath>
            </a14:m>
            <a:r>
              <a:t> is a </a:t>
            </a:r>
            <a:r>
              <a:rPr>
                <a:solidFill>
                  <a:srgbClr val="C82506"/>
                </a:solidFill>
                <a:latin typeface="Helvetica Neue Medium"/>
                <a:ea typeface="Helvetica Neue Medium"/>
                <a:cs typeface="Helvetica Neue Medium"/>
                <a:sym typeface="Helvetica Neue Medium"/>
              </a:rPr>
              <a:t>solution</a:t>
            </a:r>
            <a:r>
              <a:t>, and</a:t>
            </a:r>
            <a:br/>
            <a14:m>
              <m:oMath>
                <m:sSup>
                  <m:e>
                    <m:r>
                      <a:rPr xmlns:a="http://schemas.openxmlformats.org/drawingml/2006/main" sz="4500" i="1">
                        <a:solidFill>
                          <a:srgbClr val="000000"/>
                        </a:solidFill>
                        <a:latin typeface="Cambria Math" panose="02040503050406030204" pitchFamily="18" charset="0"/>
                      </a:rPr>
                      <m:t>p</m:t>
                    </m:r>
                  </m:e>
                  <m:sup>
                    <m:r>
                      <a:rPr xmlns:a="http://schemas.openxmlformats.org/drawingml/2006/main" sz="4500" i="1">
                        <a:solidFill>
                          <a:srgbClr val="000000"/>
                        </a:solidFill>
                        <a:latin typeface="Cambria Math" panose="02040503050406030204" pitchFamily="18" charset="0"/>
                      </a:rPr>
                      <m:t>′</m:t>
                    </m:r>
                  </m:sup>
                </m:sSup>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s</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n</m:t>
                </m:r>
                <m:r>
                  <a:rPr xmlns:a="http://schemas.openxmlformats.org/drawingml/2006/main" sz="4500" i="1">
                    <a:solidFill>
                      <a:srgbClr val="000000"/>
                    </a:solidFill>
                    <a:latin typeface="Cambria Math" panose="02040503050406030204" pitchFamily="18" charset="0"/>
                  </a:rPr>
                  <m:t>⟩</m:t>
                </m:r>
              </m:oMath>
            </a14:m>
            <a:r>
              <a:t> is a </a:t>
            </a:r>
            <a:r>
              <a:rPr>
                <a:solidFill>
                  <a:srgbClr val="C82506"/>
                </a:solidFill>
                <a:latin typeface="Helvetica Neue Medium"/>
                <a:ea typeface="Helvetica Neue Medium"/>
                <a:cs typeface="Helvetica Neue Medium"/>
                <a:sym typeface="Helvetica Neue Medium"/>
              </a:rPr>
              <a:t>prefix</a:t>
            </a:r>
            <a:r>
              <a:t> of </a:t>
            </a:r>
            <a14:m>
              <m:oMath>
                <m:sSup>
                  <m:e>
                    <m:r>
                      <a:rPr xmlns:a="http://schemas.openxmlformats.org/drawingml/2006/main" sz="4500" i="1">
                        <a:solidFill>
                          <a:srgbClr val="000000"/>
                        </a:solidFill>
                        <a:latin typeface="Cambria Math" panose="02040503050406030204" pitchFamily="18" charset="0"/>
                      </a:rPr>
                      <m:t>p</m:t>
                    </m:r>
                  </m:e>
                  <m:sup>
                    <m:r>
                      <a:rPr xmlns:a="http://schemas.openxmlformats.org/drawingml/2006/main" sz="4500" i="1">
                        <a:solidFill>
                          <a:srgbClr val="000000"/>
                        </a:solidFill>
                        <a:latin typeface="Cambria Math" panose="02040503050406030204" pitchFamily="18" charset="0"/>
                      </a:rPr>
                      <m:t>*</m:t>
                    </m:r>
                  </m:sup>
                </m:sSup>
              </m:oMath>
            </a14:m>
            <a:r>
              <a:t>:</a:t>
            </a:r>
          </a:p>
          <a:p>
            <a:pPr lvl="2" marL="1245824" indent="-490174" defTabSz="698300">
              <a:spcBef>
                <a:spcPts val="3000"/>
              </a:spcBef>
              <a:defRPr sz="4500">
                <a:latin typeface="Cambria Math"/>
                <a:ea typeface="Cambria Math"/>
                <a:cs typeface="Cambria Math"/>
                <a:sym typeface="Cambria Math"/>
              </a:defRPr>
            </a:pPr>
            <a14:m>
              <m:oMath>
                <m:r>
                  <a:rPr xmlns:a="http://schemas.openxmlformats.org/drawingml/2006/main" sz="4500" i="1">
                    <a:solidFill>
                      <a:srgbClr val="000000"/>
                    </a:solidFill>
                    <a:latin typeface="Cambria Math" panose="02040503050406030204" pitchFamily="18" charset="0"/>
                  </a:rPr>
                  <m:t>f</m:t>
                </m:r>
                <m:r>
                  <a:rPr xmlns:a="http://schemas.openxmlformats.org/drawingml/2006/main" sz="4500" i="1">
                    <a:solidFill>
                      <a:srgbClr val="000000"/>
                    </a:solidFill>
                    <a:latin typeface="Cambria Math" panose="02040503050406030204" pitchFamily="18" charset="0"/>
                  </a:rPr>
                  <m:t>(</m:t>
                </m:r>
                <m:sSup>
                  <m:e>
                    <m:r>
                      <a:rPr xmlns:a="http://schemas.openxmlformats.org/drawingml/2006/main" sz="4500" i="1">
                        <a:solidFill>
                          <a:srgbClr val="000000"/>
                        </a:solidFill>
                        <a:latin typeface="Cambria Math" panose="02040503050406030204" pitchFamily="18" charset="0"/>
                      </a:rPr>
                      <m:t>p</m:t>
                    </m:r>
                  </m:e>
                  <m:sup>
                    <m:r>
                      <a:rPr xmlns:a="http://schemas.openxmlformats.org/drawingml/2006/main" sz="4500" i="1">
                        <a:solidFill>
                          <a:srgbClr val="000000"/>
                        </a:solidFill>
                        <a:latin typeface="Cambria Math" panose="02040503050406030204" pitchFamily="18" charset="0"/>
                      </a:rPr>
                      <m:t>′</m:t>
                    </m:r>
                  </m:sup>
                </m:sSup>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m:rPr>
                    <m:nor/>
                  </m:rPr>
                  <a:rPr xmlns:a="http://schemas.openxmlformats.org/drawingml/2006/main" sz="4500" i="1">
                    <a:solidFill>
                      <a:srgbClr val="000000"/>
                    </a:solidFill>
                    <a:latin typeface="Cambria Math" panose="02040503050406030204" pitchFamily="18" charset="0"/>
                  </a:rPr>
                  <m:t>cost</m:t>
                </m:r>
                <m:r>
                  <a:rPr xmlns:a="http://schemas.openxmlformats.org/drawingml/2006/main" sz="4500" i="1">
                    <a:solidFill>
                      <a:srgbClr val="000000"/>
                    </a:solidFill>
                    <a:latin typeface="Cambria Math" panose="02040503050406030204" pitchFamily="18" charset="0"/>
                  </a:rPr>
                  <m:t>(</m:t>
                </m:r>
                <m:sSup>
                  <m:e>
                    <m:r>
                      <a:rPr xmlns:a="http://schemas.openxmlformats.org/drawingml/2006/main" sz="4500" i="1">
                        <a:solidFill>
                          <a:srgbClr val="000000"/>
                        </a:solidFill>
                        <a:latin typeface="Cambria Math" panose="02040503050406030204" pitchFamily="18" charset="0"/>
                      </a:rPr>
                      <m:t>p</m:t>
                    </m:r>
                  </m:e>
                  <m:sup>
                    <m:r>
                      <a:rPr xmlns:a="http://schemas.openxmlformats.org/drawingml/2006/main" sz="4500" i="1">
                        <a:solidFill>
                          <a:srgbClr val="000000"/>
                        </a:solidFill>
                        <a:latin typeface="Cambria Math" panose="02040503050406030204" pitchFamily="18" charset="0"/>
                      </a:rPr>
                      <m:t>*</m:t>
                    </m:r>
                  </m:sup>
                </m:sSup>
                <m:r>
                  <a:rPr xmlns:a="http://schemas.openxmlformats.org/drawingml/2006/main" sz="4500" i="1">
                    <a:solidFill>
                      <a:srgbClr val="000000"/>
                    </a:solidFill>
                    <a:latin typeface="Cambria Math" panose="02040503050406030204" pitchFamily="18" charset="0"/>
                  </a:rPr>
                  <m:t>)</m:t>
                </m:r>
              </m:oMath>
            </a14:m>
            <a:r>
              <a:rPr sz="3700">
                <a:latin typeface="Helvetica Neue Light"/>
                <a:ea typeface="Helvetica Neue Light"/>
                <a:cs typeface="Helvetica Neue Light"/>
                <a:sym typeface="Helvetica Neue Light"/>
              </a:rPr>
              <a:t>   (</a:t>
            </a:r>
            <a:r>
              <a:rPr b="1" sz="3700">
                <a:latin typeface="+mn-lt"/>
                <a:ea typeface="+mn-ea"/>
                <a:cs typeface="+mn-cs"/>
                <a:sym typeface="Helvetica Neue"/>
              </a:rPr>
              <a:t>why?</a:t>
            </a:r>
            <a:r>
              <a:rPr sz="3700">
                <a:latin typeface="Helvetica Neue Light"/>
                <a:ea typeface="Helvetica Neue Light"/>
                <a:cs typeface="Helvetica Neue Light"/>
                <a:sym typeface="Helvetica Neue Light"/>
              </a:rPr>
              <a:t>)</a:t>
            </a:r>
            <a:endParaRPr sz="4245"/>
          </a:p>
        </p:txBody>
      </p:sp>
      <p:sp>
        <p:nvSpPr>
          <p:cNvPr id="267" name="Equation"/>
          <p:cNvSpPr txBox="1"/>
          <p:nvPr/>
        </p:nvSpPr>
        <p:spPr>
          <a:xfrm>
            <a:off x="15441762" y="9612938"/>
            <a:ext cx="6957322" cy="2543672"/>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limLow>
                    <m:e>
                      <m:limLow>
                        <m:e>
                          <m:limLow>
                            <m:e>
                              <m:limLow>
                                <m:e>
                                  <m:r>
                                    <m:rPr>
                                      <m:nor/>
                                    </m:rPr>
                                    <a:rPr xmlns:a="http://schemas.openxmlformats.org/drawingml/2006/main" sz="4400" i="1">
                                      <a:solidFill>
                                        <a:srgbClr val="000000"/>
                                      </a:solidFill>
                                      <a:latin typeface="Cambria Math" panose="02040503050406030204" pitchFamily="18" charset="0"/>
                                    </a:rPr>
                                    <m:t>start</m:t>
                                  </m:r>
                                  <m:limUpp>
                                    <m:e>
                                      <m:r>
                                        <a:rPr xmlns:a="http://schemas.openxmlformats.org/drawingml/2006/main" sz="4400" i="1">
                                          <a:solidFill>
                                            <a:srgbClr val="000000"/>
                                          </a:solidFill>
                                          <a:latin typeface="Cambria Math" panose="02040503050406030204" pitchFamily="18" charset="0"/>
                                        </a:rPr>
                                        <m:t>→</m:t>
                                      </m:r>
                                    </m:e>
                                    <m:lim>
                                      <m:r>
                                        <m:rPr>
                                          <m:nor/>
                                        </m:rPr>
                                        <a:rPr xmlns:a="http://schemas.openxmlformats.org/drawingml/2006/main" sz="4400" i="1">
                                          <a:solidFill>
                                            <a:srgbClr val="000000"/>
                                          </a:solidFill>
                                          <a:latin typeface="Cambria Math" panose="02040503050406030204" pitchFamily="18" charset="0"/>
                                        </a:rPr>
                                        <m:t>actual</m:t>
                                      </m:r>
                                    </m:lim>
                                  </m:limUpp>
                                </m:e>
                                <m:lim>
                                  <m:r>
                                    <a:rPr xmlns:a="http://schemas.openxmlformats.org/drawingml/2006/main" sz="4400" i="1">
                                      <a:solidFill>
                                        <a:srgbClr val="000000"/>
                                      </a:solidFill>
                                      <a:latin typeface="Cambria Math" panose="02040503050406030204" pitchFamily="18" charset="0"/>
                                    </a:rPr>
                                    <m:t>⏟</m:t>
                                  </m:r>
                                </m:lim>
                              </m:limLow>
                            </m:e>
                            <m:lim>
                              <m:r>
                                <m:rPr>
                                  <m:nor/>
                                </m:rPr>
                                <a:rPr xmlns:a="http://schemas.openxmlformats.org/drawingml/2006/main" sz="4400" i="1">
                                  <a:solidFill>
                                    <a:srgbClr val="000000"/>
                                  </a:solidFill>
                                  <a:latin typeface="Cambria Math" panose="02040503050406030204" pitchFamily="18" charset="0"/>
                                </a:rPr>
                                <m:t>cost(p)</m:t>
                              </m:r>
                            </m:lim>
                          </m:limLow>
                          <m:r>
                            <a:rPr xmlns:a="http://schemas.openxmlformats.org/drawingml/2006/main" sz="4400" i="1">
                              <a:solidFill>
                                <a:srgbClr val="000000"/>
                              </a:solidFill>
                              <a:latin typeface="Cambria Math" panose="02040503050406030204" pitchFamily="18" charset="0"/>
                            </a:rPr>
                            <m:t>n</m:t>
                          </m:r>
                          <m:limLow>
                            <m:e>
                              <m:limLow>
                                <m:e>
                                  <m:limUpp>
                                    <m:e>
                                      <m:r>
                                        <a:rPr xmlns:a="http://schemas.openxmlformats.org/drawingml/2006/main" sz="4400" i="1">
                                          <a:solidFill>
                                            <a:srgbClr val="000000"/>
                                          </a:solidFill>
                                          <a:latin typeface="Cambria Math" panose="02040503050406030204" pitchFamily="18" charset="0"/>
                                        </a:rPr>
                                        <m:t>→</m:t>
                                      </m:r>
                                    </m:e>
                                    <m:lim>
                                      <m:r>
                                        <m:rPr>
                                          <m:nor/>
                                        </m:rPr>
                                        <a:rPr xmlns:a="http://schemas.openxmlformats.org/drawingml/2006/main" sz="4400" i="1">
                                          <a:solidFill>
                                            <a:srgbClr val="000000"/>
                                          </a:solidFill>
                                          <a:latin typeface="Cambria Math" panose="02040503050406030204" pitchFamily="18" charset="0"/>
                                        </a:rPr>
                                        <m:t>estimated</m:t>
                                      </m:r>
                                    </m:lim>
                                  </m:limUpp>
                                  <m:r>
                                    <m:rPr>
                                      <m:nor/>
                                    </m:rPr>
                                    <a:rPr xmlns:a="http://schemas.openxmlformats.org/drawingml/2006/main" sz="4400" i="1">
                                      <a:solidFill>
                                        <a:srgbClr val="000000"/>
                                      </a:solidFill>
                                      <a:latin typeface="Cambria Math" panose="02040503050406030204" pitchFamily="18" charset="0"/>
                                    </a:rPr>
                                    <m:t>goal</m:t>
                                  </m:r>
                                </m:e>
                                <m:lim>
                                  <m:r>
                                    <a:rPr xmlns:a="http://schemas.openxmlformats.org/drawingml/2006/main" sz="4400" i="1">
                                      <a:solidFill>
                                        <a:srgbClr val="000000"/>
                                      </a:solidFill>
                                      <a:latin typeface="Cambria Math" panose="02040503050406030204" pitchFamily="18" charset="0"/>
                                    </a:rPr>
                                    <m:t>⏟</m:t>
                                  </m:r>
                                </m:lim>
                              </m:limLow>
                            </m:e>
                            <m:lim>
                              <m:r>
                                <m:rPr>
                                  <m:nor/>
                                </m:rPr>
                                <a:rPr xmlns:a="http://schemas.openxmlformats.org/drawingml/2006/main" sz="4400" i="1">
                                  <a:solidFill>
                                    <a:srgbClr val="000000"/>
                                  </a:solidFill>
                                  <a:latin typeface="Cambria Math" panose="02040503050406030204" pitchFamily="18" charset="0"/>
                                </a:rPr>
                                <m:t>h(n)</m:t>
                              </m:r>
                            </m:lim>
                          </m:limLow>
                        </m:e>
                        <m:lim>
                          <m:r>
                            <a:rPr xmlns:a="http://schemas.openxmlformats.org/drawingml/2006/main" sz="4400" i="1">
                              <a:solidFill>
                                <a:srgbClr val="000000"/>
                              </a:solidFill>
                              <a:latin typeface="Cambria Math" panose="02040503050406030204" pitchFamily="18" charset="0"/>
                            </a:rPr>
                            <m:t>⏟</m:t>
                          </m:r>
                        </m:lim>
                      </m:limLow>
                    </m:e>
                    <m:lim>
                      <m:r>
                        <m:rPr>
                          <m:nor/>
                        </m:rPr>
                        <a:rPr xmlns:a="http://schemas.openxmlformats.org/drawingml/2006/main" sz="4400" i="1">
                          <a:solidFill>
                            <a:srgbClr val="000000"/>
                          </a:solidFill>
                          <a:latin typeface="Cambria Math" panose="02040503050406030204" pitchFamily="18" charset="0"/>
                        </a:rPr>
                        <m:t>f(p)</m:t>
                      </m:r>
                    </m:lim>
                  </m:limLow>
                </m:oMath>
              </m:oMathPara>
            </a14:m>
            <a:endParaRPr sz="44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6">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66">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266">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266">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1" fill="hold">
                                  <p:stCondLst>
                                    <p:cond delay="0"/>
                                  </p:stCondLst>
                                  <p:iterate type="el" backwards="0">
                                    <p:tmAbs val="0"/>
                                  </p:iterate>
                                  <p:childTnLst>
                                    <p:set>
                                      <p:cBhvr>
                                        <p:cTn id="18" fill="hold"/>
                                        <p:tgtEl>
                                          <p:spTgt spid="26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2" fill="hold">
                                  <p:stCondLst>
                                    <p:cond delay="0"/>
                                  </p:stCondLst>
                                  <p:iterate type="el" backwards="0">
                                    <p:tmAbs val="0"/>
                                  </p:iterate>
                                  <p:childTnLst>
                                    <p:set>
                                      <p:cBhvr>
                                        <p:cTn id="22" fill="hold"/>
                                        <p:tgtEl>
                                          <p:spTgt spid="2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26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1" fill="hold">
                                  <p:stCondLst>
                                    <p:cond delay="0"/>
                                  </p:stCondLst>
                                  <p:iterate type="el" backwards="0">
                                    <p:tmAbs val="0"/>
                                  </p:iterate>
                                  <p:childTnLst>
                                    <p:set>
                                      <p:cBhvr>
                                        <p:cTn id="30" fill="hold"/>
                                        <p:tgtEl>
                                          <p:spTgt spid="266">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7" grpId="2"/>
      <p:bldP build="p" bldLvl="5" animBg="1" rev="0" advAuto="0" spid="266"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9" name="A* Search Algorithm"/>
          <p:cNvSpPr txBox="1"/>
          <p:nvPr>
            <p:ph type="title"/>
          </p:nvPr>
        </p:nvSpPr>
        <p:spPr>
          <a:xfrm>
            <a:off x="4387453" y="357186"/>
            <a:ext cx="15609094" cy="3036097"/>
          </a:xfrm>
          <a:prstGeom prst="rect">
            <a:avLst/>
          </a:prstGeom>
        </p:spPr>
        <p:txBody>
          <a:bodyPr/>
          <a:lstStyle/>
          <a:p>
            <a:pPr/>
            <a:r>
              <a:t>A* Search Algorithm</a:t>
            </a:r>
          </a:p>
        </p:txBody>
      </p:sp>
      <p:sp>
        <p:nvSpPr>
          <p:cNvPr id="270" name="Input: a graph; a set of start nodes; a   function…"/>
          <p:cNvSpPr txBox="1"/>
          <p:nvPr>
            <p:ph type="body" idx="1"/>
          </p:nvPr>
        </p:nvSpPr>
        <p:spPr>
          <a:xfrm>
            <a:off x="4133067" y="3643312"/>
            <a:ext cx="15863481" cy="8840393"/>
          </a:xfrm>
          <a:prstGeom prst="rect">
            <a:avLst/>
          </a:prstGeom>
        </p:spPr>
        <p:txBody>
          <a:bodyPr/>
          <a:lstStyle/>
          <a:p>
            <a:pPr marL="0" indent="0" defTabSz="788669">
              <a:spcBef>
                <a:spcPts val="5600"/>
              </a:spcBef>
              <a:buSzTx/>
              <a:buNone/>
              <a:defRPr b="1" sz="4200">
                <a:latin typeface="+mn-lt"/>
                <a:ea typeface="+mn-ea"/>
                <a:cs typeface="+mn-cs"/>
                <a:sym typeface="Helvetica Neue"/>
              </a:defRPr>
            </a:pPr>
            <a:r>
              <a:t>Input:</a:t>
            </a:r>
            <a:r>
              <a:rPr b="0">
                <a:latin typeface="Helvetica Neue Light"/>
                <a:ea typeface="Helvetica Neue Light"/>
                <a:cs typeface="Helvetica Neue Light"/>
                <a:sym typeface="Helvetica Neue Light"/>
              </a:rPr>
              <a:t> a </a:t>
            </a:r>
            <a:r>
              <a:rPr b="0" i="1"/>
              <a:t>graph</a:t>
            </a:r>
            <a:r>
              <a:rPr b="0">
                <a:latin typeface="Helvetica Neue Light"/>
                <a:ea typeface="Helvetica Neue Light"/>
                <a:cs typeface="Helvetica Neue Light"/>
                <a:sym typeface="Helvetica Neue Light"/>
              </a:rPr>
              <a:t>; a set of </a:t>
            </a:r>
            <a:r>
              <a:rPr b="0" i="1"/>
              <a:t>start nodes</a:t>
            </a:r>
            <a:r>
              <a:rPr b="0">
                <a:latin typeface="Helvetica Neue Light"/>
                <a:ea typeface="Helvetica Neue Light"/>
                <a:cs typeface="Helvetica Neue Light"/>
                <a:sym typeface="Helvetica Neue Light"/>
              </a:rPr>
              <a:t>; a </a:t>
            </a:r>
            <a14:m>
              <m:oMath>
                <m:r>
                  <a:rPr xmlns:a="http://schemas.openxmlformats.org/drawingml/2006/main" sz="5100" i="1">
                    <a:solidFill>
                      <a:srgbClr val="000000"/>
                    </a:solidFill>
                    <a:latin typeface="Cambria Math" panose="02040503050406030204" pitchFamily="18" charset="0"/>
                  </a:rPr>
                  <m:t>g</m:t>
                </m:r>
                <m:r>
                  <a:rPr xmlns:a="http://schemas.openxmlformats.org/drawingml/2006/main" sz="5100" i="1">
                    <a:solidFill>
                      <a:srgbClr val="000000"/>
                    </a:solidFill>
                    <a:latin typeface="Cambria Math" panose="02040503050406030204" pitchFamily="18" charset="0"/>
                  </a:rPr>
                  <m:t>o</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l</m:t>
                </m:r>
              </m:oMath>
            </a14:m>
            <a:r>
              <a:rPr b="0">
                <a:latin typeface="Helvetica Neue Light"/>
                <a:ea typeface="Helvetica Neue Light"/>
                <a:cs typeface="Helvetica Neue Light"/>
                <a:sym typeface="Helvetica Neue Light"/>
              </a:rPr>
              <a:t> function</a:t>
            </a:r>
            <a:endParaRPr>
              <a:solidFill>
                <a:srgbClr val="C82506"/>
              </a:solidFill>
            </a:endParaRPr>
          </a:p>
          <a:p>
            <a:pPr lvl="2" marL="0" indent="0" defTabSz="788669">
              <a:spcBef>
                <a:spcPts val="5600"/>
              </a:spcBef>
              <a:buSzTx/>
              <a:buNone/>
              <a:defRPr sz="5100">
                <a:latin typeface="Cambria Math"/>
                <a:ea typeface="Cambria Math"/>
                <a:cs typeface="Cambria Math"/>
                <a:sym typeface="Cambria Math"/>
              </a:defRPr>
            </a:pPr>
            <a14:m>
              <m:oMath>
                <m:r>
                  <a:rPr xmlns:a="http://schemas.openxmlformats.org/drawingml/2006/main" sz="5100" i="1">
                    <a:solidFill>
                      <a:srgbClr val="000000"/>
                    </a:solidFill>
                    <a:latin typeface="Cambria Math" panose="02040503050406030204" pitchFamily="18" charset="0"/>
                  </a:rPr>
                  <m:t>f</m:t>
                </m:r>
                <m:r>
                  <a:rPr xmlns:a="http://schemas.openxmlformats.org/drawingml/2006/main" sz="5100" i="1">
                    <a:solidFill>
                      <a:srgbClr val="000000"/>
                    </a:solidFill>
                    <a:latin typeface="Cambria Math" panose="02040503050406030204" pitchFamily="18" charset="0"/>
                  </a:rPr>
                  <m:t>r</m:t>
                </m:r>
                <m:r>
                  <a:rPr xmlns:a="http://schemas.openxmlformats.org/drawingml/2006/main" sz="5100" i="1">
                    <a:solidFill>
                      <a:srgbClr val="000000"/>
                    </a:solidFill>
                    <a:latin typeface="Cambria Math" panose="02040503050406030204" pitchFamily="18" charset="0"/>
                  </a:rPr>
                  <m:t>o</m:t>
                </m:r>
                <m:r>
                  <a:rPr xmlns:a="http://schemas.openxmlformats.org/drawingml/2006/main" sz="5100" i="1">
                    <a:solidFill>
                      <a:srgbClr val="000000"/>
                    </a:solidFill>
                    <a:latin typeface="Cambria Math" panose="02040503050406030204" pitchFamily="18" charset="0"/>
                  </a:rPr>
                  <m:t>n</m:t>
                </m:r>
                <m:r>
                  <a:rPr xmlns:a="http://schemas.openxmlformats.org/drawingml/2006/main" sz="5100" i="1">
                    <a:solidFill>
                      <a:srgbClr val="000000"/>
                    </a:solidFill>
                    <a:latin typeface="Cambria Math" panose="02040503050406030204" pitchFamily="18" charset="0"/>
                  </a:rPr>
                  <m:t>t</m:t>
                </m:r>
                <m:r>
                  <a:rPr xmlns:a="http://schemas.openxmlformats.org/drawingml/2006/main" sz="5100" i="1">
                    <a:solidFill>
                      <a:srgbClr val="000000"/>
                    </a:solidFill>
                    <a:latin typeface="Cambria Math" panose="02040503050406030204" pitchFamily="18" charset="0"/>
                  </a:rPr>
                  <m:t>i</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r</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s</m:t>
                </m:r>
                <m:r>
                  <m:rPr>
                    <m:nor/>
                  </m:rPr>
                  <a:rPr xmlns:a="http://schemas.openxmlformats.org/drawingml/2006/main" sz="5100" i="1">
                    <a:solidFill>
                      <a:srgbClr val="000000"/>
                    </a:solidFill>
                    <a:latin typeface="Cambria Math" panose="02040503050406030204" pitchFamily="18" charset="0"/>
                  </a:rPr>
                  <m:t>is a start node</m:t>
                </m:r>
                <m:r>
                  <a:rPr xmlns:a="http://schemas.openxmlformats.org/drawingml/2006/main" sz="5100" i="1">
                    <a:solidFill>
                      <a:srgbClr val="000000"/>
                    </a:solidFill>
                    <a:latin typeface="Cambria Math" panose="02040503050406030204" pitchFamily="18" charset="0"/>
                  </a:rPr>
                  <m:t>}</m:t>
                </m:r>
              </m:oMath>
            </a14:m>
            <a:br>
              <a:rPr sz="4812"/>
            </a:br>
            <a:r>
              <a:rPr b="1" sz="4200">
                <a:latin typeface="+mn-lt"/>
                <a:ea typeface="+mn-ea"/>
                <a:cs typeface="+mn-cs"/>
                <a:sym typeface="Helvetica Neue"/>
              </a:rPr>
              <a:t>while</a:t>
            </a:r>
            <a:r>
              <a:rPr sz="4200">
                <a:latin typeface="Helvetica Neue Light"/>
                <a:ea typeface="Helvetica Neue Light"/>
                <a:cs typeface="Helvetica Neue Light"/>
                <a:sym typeface="Helvetica Neue Light"/>
              </a:rPr>
              <a:t> </a:t>
            </a:r>
            <a14:m>
              <m:oMath>
                <m:r>
                  <a:rPr xmlns:a="http://schemas.openxmlformats.org/drawingml/2006/main" sz="5100" i="1">
                    <a:solidFill>
                      <a:srgbClr val="000000"/>
                    </a:solidFill>
                    <a:latin typeface="Cambria Math" panose="02040503050406030204" pitchFamily="18" charset="0"/>
                  </a:rPr>
                  <m:t>f</m:t>
                </m:r>
                <m:r>
                  <a:rPr xmlns:a="http://schemas.openxmlformats.org/drawingml/2006/main" sz="5100" i="1">
                    <a:solidFill>
                      <a:srgbClr val="000000"/>
                    </a:solidFill>
                    <a:latin typeface="Cambria Math" panose="02040503050406030204" pitchFamily="18" charset="0"/>
                  </a:rPr>
                  <m:t>r</m:t>
                </m:r>
                <m:r>
                  <a:rPr xmlns:a="http://schemas.openxmlformats.org/drawingml/2006/main" sz="5100" i="1">
                    <a:solidFill>
                      <a:srgbClr val="000000"/>
                    </a:solidFill>
                    <a:latin typeface="Cambria Math" panose="02040503050406030204" pitchFamily="18" charset="0"/>
                  </a:rPr>
                  <m:t>o</m:t>
                </m:r>
                <m:r>
                  <a:rPr xmlns:a="http://schemas.openxmlformats.org/drawingml/2006/main" sz="5100" i="1">
                    <a:solidFill>
                      <a:srgbClr val="000000"/>
                    </a:solidFill>
                    <a:latin typeface="Cambria Math" panose="02040503050406030204" pitchFamily="18" charset="0"/>
                  </a:rPr>
                  <m:t>n</m:t>
                </m:r>
                <m:r>
                  <a:rPr xmlns:a="http://schemas.openxmlformats.org/drawingml/2006/main" sz="5100" i="1">
                    <a:solidFill>
                      <a:srgbClr val="000000"/>
                    </a:solidFill>
                    <a:latin typeface="Cambria Math" panose="02040503050406030204" pitchFamily="18" charset="0"/>
                  </a:rPr>
                  <m:t>t</m:t>
                </m:r>
                <m:r>
                  <a:rPr xmlns:a="http://schemas.openxmlformats.org/drawingml/2006/main" sz="5100" i="1">
                    <a:solidFill>
                      <a:srgbClr val="000000"/>
                    </a:solidFill>
                    <a:latin typeface="Cambria Math" panose="02040503050406030204" pitchFamily="18" charset="0"/>
                  </a:rPr>
                  <m:t>i</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r</m:t>
                </m:r>
              </m:oMath>
            </a14:m>
            <a:r>
              <a:rPr sz="4200">
                <a:latin typeface="Helvetica Neue Light"/>
                <a:ea typeface="Helvetica Neue Light"/>
                <a:cs typeface="Helvetica Neue Light"/>
                <a:sym typeface="Helvetica Neue Light"/>
              </a:rPr>
              <a:t> is not empty:</a:t>
            </a:r>
            <a:br>
              <a:rPr sz="4200">
                <a:latin typeface="Helvetica Neue Light"/>
                <a:ea typeface="Helvetica Neue Light"/>
                <a:cs typeface="Helvetica Neue Light"/>
                <a:sym typeface="Helvetica Neue Light"/>
              </a:rPr>
            </a:br>
            <a:r>
              <a:rPr sz="4200">
                <a:latin typeface="Helvetica Neue Light"/>
                <a:ea typeface="Helvetica Neue Light"/>
                <a:cs typeface="Helvetica Neue Light"/>
                <a:sym typeface="Helvetica Neue Light"/>
              </a:rPr>
              <a:t>    </a:t>
            </a:r>
            <a:r>
              <a:rPr b="1" sz="4200">
                <a:latin typeface="+mn-lt"/>
                <a:ea typeface="+mn-ea"/>
                <a:cs typeface="+mn-cs"/>
                <a:sym typeface="Helvetica Neue"/>
              </a:rPr>
              <a:t>select</a:t>
            </a:r>
            <a:r>
              <a:rPr sz="4200">
                <a:latin typeface="+mn-lt"/>
                <a:ea typeface="+mn-ea"/>
                <a:cs typeface="+mn-cs"/>
                <a:sym typeface="Helvetica Neue"/>
              </a:rPr>
              <a:t> </a:t>
            </a:r>
            <a14:m>
              <m:oMath>
                <m:r>
                  <a:rPr xmlns:a="http://schemas.openxmlformats.org/drawingml/2006/main" sz="5100" i="1">
                    <a:solidFill>
                      <a:srgbClr val="C82505"/>
                    </a:solidFill>
                    <a:latin typeface="Cambria Math" panose="02040503050406030204" pitchFamily="18" charset="0"/>
                  </a:rPr>
                  <m:t>f</m:t>
                </m:r>
              </m:oMath>
            </a14:m>
            <a:r>
              <a:rPr sz="4200">
                <a:solidFill>
                  <a:srgbClr val="C82506"/>
                </a:solidFill>
                <a:latin typeface="Helvetica Neue Medium"/>
                <a:ea typeface="Helvetica Neue Medium"/>
                <a:cs typeface="Helvetica Neue Medium"/>
                <a:sym typeface="Helvetica Neue Medium"/>
              </a:rPr>
              <a:t>-</a:t>
            </a:r>
            <a:r>
              <a:rPr sz="4200">
                <a:solidFill>
                  <a:srgbClr val="B51600"/>
                </a:solidFill>
                <a:latin typeface="+mn-lt"/>
                <a:ea typeface="+mn-ea"/>
                <a:cs typeface="+mn-cs"/>
                <a:sym typeface="Helvetica Neue"/>
              </a:rPr>
              <a:t>minimizing</a:t>
            </a:r>
            <a:r>
              <a:rPr sz="4200">
                <a:latin typeface="+mn-lt"/>
                <a:ea typeface="+mn-ea"/>
                <a:cs typeface="+mn-cs"/>
                <a:sym typeface="Helvetica Neue"/>
              </a:rPr>
              <a:t> path </a:t>
            </a:r>
            <a14:m>
              <m:oMath>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0</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k</m:t>
                    </m:r>
                  </m:sub>
                </m:sSub>
                <m:r>
                  <a:rPr xmlns:a="http://schemas.openxmlformats.org/drawingml/2006/main" sz="5100" i="1">
                    <a:solidFill>
                      <a:srgbClr val="000000"/>
                    </a:solidFill>
                    <a:latin typeface="Cambria Math" panose="02040503050406030204" pitchFamily="18" charset="0"/>
                  </a:rPr>
                  <m:t>⟩</m:t>
                </m:r>
              </m:oMath>
            </a14:m>
            <a:r>
              <a:rPr sz="4200">
                <a:latin typeface="+mn-lt"/>
                <a:ea typeface="+mn-ea"/>
                <a:cs typeface="+mn-cs"/>
                <a:sym typeface="Helvetica Neue"/>
              </a:rPr>
              <a:t> from </a:t>
            </a:r>
            <a:r>
              <a:rPr i="1" sz="4200">
                <a:latin typeface="+mn-lt"/>
                <a:ea typeface="+mn-ea"/>
                <a:cs typeface="+mn-cs"/>
                <a:sym typeface="Helvetica Neue"/>
              </a:rPr>
              <a:t>frontier</a:t>
            </a:r>
            <a:br>
              <a:rPr i="1" sz="4200">
                <a:latin typeface="+mn-lt"/>
                <a:ea typeface="+mn-ea"/>
                <a:cs typeface="+mn-cs"/>
                <a:sym typeface="Helvetica Neue"/>
              </a:rPr>
            </a:br>
            <a:r>
              <a:rPr i="1" sz="4200">
                <a:latin typeface="+mn-lt"/>
                <a:ea typeface="+mn-ea"/>
                <a:cs typeface="+mn-cs"/>
                <a:sym typeface="Helvetica Neue"/>
              </a:rPr>
              <a:t>    </a:t>
            </a:r>
            <a:r>
              <a:rPr b="1" sz="4200">
                <a:latin typeface="+mn-lt"/>
                <a:ea typeface="+mn-ea"/>
                <a:cs typeface="+mn-cs"/>
                <a:sym typeface="Helvetica Neue"/>
              </a:rPr>
              <a:t>remove</a:t>
            </a:r>
            <a:r>
              <a:rPr i="1" sz="4200">
                <a:latin typeface="+mn-lt"/>
                <a:ea typeface="+mn-ea"/>
                <a:cs typeface="+mn-cs"/>
                <a:sym typeface="Helvetica Neue"/>
              </a:rPr>
              <a:t> </a:t>
            </a:r>
            <a14:m>
              <m:oMath>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0</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k</m:t>
                    </m:r>
                  </m:sub>
                </m:sSub>
                <m:r>
                  <a:rPr xmlns:a="http://schemas.openxmlformats.org/drawingml/2006/main" sz="5100" i="1">
                    <a:solidFill>
                      <a:srgbClr val="000000"/>
                    </a:solidFill>
                    <a:latin typeface="Cambria Math" panose="02040503050406030204" pitchFamily="18" charset="0"/>
                  </a:rPr>
                  <m:t>⟩</m:t>
                </m:r>
              </m:oMath>
            </a14:m>
            <a:r>
              <a:rPr sz="4200">
                <a:latin typeface="Helvetica Neue Light"/>
                <a:ea typeface="Helvetica Neue Light"/>
                <a:cs typeface="Helvetica Neue Light"/>
                <a:sym typeface="Helvetica Neue Light"/>
              </a:rPr>
              <a:t> from </a:t>
            </a:r>
            <a14:m>
              <m:oMath>
                <m:r>
                  <a:rPr xmlns:a="http://schemas.openxmlformats.org/drawingml/2006/main" sz="5100" i="1">
                    <a:solidFill>
                      <a:srgbClr val="000000"/>
                    </a:solidFill>
                    <a:latin typeface="Cambria Math" panose="02040503050406030204" pitchFamily="18" charset="0"/>
                  </a:rPr>
                  <m:t>f</m:t>
                </m:r>
                <m:r>
                  <a:rPr xmlns:a="http://schemas.openxmlformats.org/drawingml/2006/main" sz="5100" i="1">
                    <a:solidFill>
                      <a:srgbClr val="000000"/>
                    </a:solidFill>
                    <a:latin typeface="Cambria Math" panose="02040503050406030204" pitchFamily="18" charset="0"/>
                  </a:rPr>
                  <m:t>r</m:t>
                </m:r>
                <m:r>
                  <a:rPr xmlns:a="http://schemas.openxmlformats.org/drawingml/2006/main" sz="5100" i="1">
                    <a:solidFill>
                      <a:srgbClr val="000000"/>
                    </a:solidFill>
                    <a:latin typeface="Cambria Math" panose="02040503050406030204" pitchFamily="18" charset="0"/>
                  </a:rPr>
                  <m:t>o</m:t>
                </m:r>
                <m:r>
                  <a:rPr xmlns:a="http://schemas.openxmlformats.org/drawingml/2006/main" sz="5100" i="1">
                    <a:solidFill>
                      <a:srgbClr val="000000"/>
                    </a:solidFill>
                    <a:latin typeface="Cambria Math" panose="02040503050406030204" pitchFamily="18" charset="0"/>
                  </a:rPr>
                  <m:t>n</m:t>
                </m:r>
                <m:r>
                  <a:rPr xmlns:a="http://schemas.openxmlformats.org/drawingml/2006/main" sz="5100" i="1">
                    <a:solidFill>
                      <a:srgbClr val="000000"/>
                    </a:solidFill>
                    <a:latin typeface="Cambria Math" panose="02040503050406030204" pitchFamily="18" charset="0"/>
                  </a:rPr>
                  <m:t>t</m:t>
                </m:r>
                <m:r>
                  <a:rPr xmlns:a="http://schemas.openxmlformats.org/drawingml/2006/main" sz="5100" i="1">
                    <a:solidFill>
                      <a:srgbClr val="000000"/>
                    </a:solidFill>
                    <a:latin typeface="Cambria Math" panose="02040503050406030204" pitchFamily="18" charset="0"/>
                  </a:rPr>
                  <m:t>i</m:t>
                </m:r>
                <m:r>
                  <a:rPr xmlns:a="http://schemas.openxmlformats.org/drawingml/2006/main" sz="5100" i="1">
                    <a:solidFill>
                      <a:srgbClr val="000000"/>
                    </a:solidFill>
                    <a:latin typeface="Cambria Math" panose="02040503050406030204" pitchFamily="18" charset="0"/>
                  </a:rPr>
                  <m:t>e</m:t>
                </m:r>
                <m:r>
                  <a:rPr xmlns:a="http://schemas.openxmlformats.org/drawingml/2006/main" sz="5100" i="1">
                    <a:solidFill>
                      <a:srgbClr val="000000"/>
                    </a:solidFill>
                    <a:latin typeface="Cambria Math" panose="02040503050406030204" pitchFamily="18" charset="0"/>
                  </a:rPr>
                  <m:t>r</m:t>
                </m:r>
              </m:oMath>
            </a14:m>
            <a:br>
              <a:rPr sz="4812"/>
            </a:br>
            <a:r>
              <a:rPr sz="4200">
                <a:latin typeface="Helvetica Neue Light"/>
                <a:ea typeface="Helvetica Neue Light"/>
                <a:cs typeface="Helvetica Neue Light"/>
                <a:sym typeface="Helvetica Neue Light"/>
              </a:rPr>
              <a:t>    if </a:t>
            </a:r>
            <a14:m>
              <m:oMath>
                <m:r>
                  <a:rPr xmlns:a="http://schemas.openxmlformats.org/drawingml/2006/main" sz="5100" i="1">
                    <a:solidFill>
                      <a:srgbClr val="000000"/>
                    </a:solidFill>
                    <a:latin typeface="Cambria Math" panose="02040503050406030204" pitchFamily="18" charset="0"/>
                  </a:rPr>
                  <m:t>g</m:t>
                </m:r>
                <m:r>
                  <a:rPr xmlns:a="http://schemas.openxmlformats.org/drawingml/2006/main" sz="5100" i="1">
                    <a:solidFill>
                      <a:srgbClr val="000000"/>
                    </a:solidFill>
                    <a:latin typeface="Cambria Math" panose="02040503050406030204" pitchFamily="18" charset="0"/>
                  </a:rPr>
                  <m:t>o</m:t>
                </m:r>
                <m:r>
                  <a:rPr xmlns:a="http://schemas.openxmlformats.org/drawingml/2006/main" sz="5100" i="1">
                    <a:solidFill>
                      <a:srgbClr val="000000"/>
                    </a:solidFill>
                    <a:latin typeface="Cambria Math" panose="02040503050406030204" pitchFamily="18" charset="0"/>
                  </a:rPr>
                  <m:t>a</m:t>
                </m:r>
                <m:r>
                  <a:rPr xmlns:a="http://schemas.openxmlformats.org/drawingml/2006/main" sz="5100" i="1">
                    <a:solidFill>
                      <a:srgbClr val="000000"/>
                    </a:solidFill>
                    <a:latin typeface="Cambria Math" panose="02040503050406030204" pitchFamily="18" charset="0"/>
                  </a:rPr>
                  <m:t>l</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k</m:t>
                    </m:r>
                  </m:sub>
                </m:sSub>
                <m:r>
                  <a:rPr xmlns:a="http://schemas.openxmlformats.org/drawingml/2006/main" sz="5100" i="1">
                    <a:solidFill>
                      <a:srgbClr val="000000"/>
                    </a:solidFill>
                    <a:latin typeface="Cambria Math" panose="02040503050406030204" pitchFamily="18" charset="0"/>
                  </a:rPr>
                  <m:t>)</m:t>
                </m:r>
              </m:oMath>
            </a14:m>
            <a:r>
              <a:rPr sz="4200">
                <a:latin typeface="Helvetica Neue Light"/>
                <a:ea typeface="Helvetica Neue Light"/>
                <a:cs typeface="Helvetica Neue Light"/>
                <a:sym typeface="Helvetica Neue Light"/>
              </a:rPr>
              <a:t>:</a:t>
            </a:r>
            <a:br>
              <a:rPr sz="4200">
                <a:latin typeface="Helvetica Neue Light"/>
                <a:ea typeface="Helvetica Neue Light"/>
                <a:cs typeface="Helvetica Neue Light"/>
                <a:sym typeface="Helvetica Neue Light"/>
              </a:rPr>
            </a:br>
            <a:r>
              <a:rPr sz="4200">
                <a:latin typeface="Helvetica Neue Light"/>
                <a:ea typeface="Helvetica Neue Light"/>
                <a:cs typeface="Helvetica Neue Light"/>
                <a:sym typeface="Helvetica Neue Light"/>
              </a:rPr>
              <a:t>        </a:t>
            </a:r>
            <a:r>
              <a:rPr b="1" sz="4200">
                <a:latin typeface="+mn-lt"/>
                <a:ea typeface="+mn-ea"/>
                <a:cs typeface="+mn-cs"/>
                <a:sym typeface="Helvetica Neue"/>
              </a:rPr>
              <a:t>return</a:t>
            </a:r>
            <a:r>
              <a:rPr sz="4200">
                <a:latin typeface="Helvetica Neue Light"/>
                <a:ea typeface="Helvetica Neue Light"/>
                <a:cs typeface="Helvetica Neue Light"/>
                <a:sym typeface="Helvetica Neue Light"/>
              </a:rPr>
              <a:t> </a:t>
            </a:r>
            <a14:m>
              <m:oMath>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0</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k</m:t>
                    </m:r>
                  </m:sub>
                </m:sSub>
                <m:r>
                  <a:rPr xmlns:a="http://schemas.openxmlformats.org/drawingml/2006/main" sz="5100" i="1">
                    <a:solidFill>
                      <a:srgbClr val="000000"/>
                    </a:solidFill>
                    <a:latin typeface="Cambria Math" panose="02040503050406030204" pitchFamily="18" charset="0"/>
                  </a:rPr>
                  <m:t>⟩</m:t>
                </m:r>
              </m:oMath>
            </a14:m>
            <a:br>
              <a:rPr sz="4812"/>
            </a:br>
            <a:r>
              <a:rPr sz="4200">
                <a:latin typeface="Helvetica Neue Light"/>
                <a:ea typeface="Helvetica Neue Light"/>
                <a:cs typeface="Helvetica Neue Light"/>
                <a:sym typeface="Helvetica Neue Light"/>
              </a:rPr>
              <a:t>    </a:t>
            </a:r>
            <a:r>
              <a:rPr b="1" sz="4200">
                <a:latin typeface="+mn-lt"/>
                <a:ea typeface="+mn-ea"/>
                <a:cs typeface="+mn-cs"/>
                <a:sym typeface="Helvetica Neue"/>
              </a:rPr>
              <a:t>for</a:t>
            </a:r>
            <a:r>
              <a:rPr sz="4200">
                <a:latin typeface="Helvetica Neue Light"/>
                <a:ea typeface="Helvetica Neue Light"/>
                <a:cs typeface="Helvetica Neue Light"/>
                <a:sym typeface="Helvetica Neue Light"/>
              </a:rPr>
              <a:t> </a:t>
            </a:r>
            <a:r>
              <a:rPr b="1" sz="4200">
                <a:latin typeface="+mn-lt"/>
                <a:ea typeface="+mn-ea"/>
                <a:cs typeface="+mn-cs"/>
                <a:sym typeface="Helvetica Neue"/>
              </a:rPr>
              <a:t>each</a:t>
            </a:r>
            <a:r>
              <a:rPr sz="4200">
                <a:latin typeface="Helvetica Neue Light"/>
                <a:ea typeface="Helvetica Neue Light"/>
                <a:cs typeface="Helvetica Neue Light"/>
                <a:sym typeface="Helvetica Neue Light"/>
              </a:rPr>
              <a:t> neighbour </a:t>
            </a:r>
            <a14:m>
              <m:oMath>
                <m:r>
                  <a:rPr xmlns:a="http://schemas.openxmlformats.org/drawingml/2006/main" sz="5100" i="1">
                    <a:solidFill>
                      <a:srgbClr val="000000"/>
                    </a:solidFill>
                    <a:latin typeface="Cambria Math" panose="02040503050406030204" pitchFamily="18" charset="0"/>
                  </a:rPr>
                  <m:t>n</m:t>
                </m:r>
              </m:oMath>
            </a14:m>
            <a:r>
              <a:rPr sz="4200">
                <a:latin typeface="Helvetica Neue Light"/>
                <a:ea typeface="Helvetica Neue Light"/>
                <a:cs typeface="Helvetica Neue Light"/>
                <a:sym typeface="Helvetica Neue Light"/>
              </a:rPr>
              <a:t> of </a:t>
            </a:r>
            <a14:m>
              <m:oMath>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k</m:t>
                    </m:r>
                  </m:sub>
                </m:sSub>
              </m:oMath>
            </a14:m>
            <a:r>
              <a:rPr sz="4200">
                <a:latin typeface="Helvetica Neue Light"/>
                <a:ea typeface="Helvetica Neue Light"/>
                <a:cs typeface="Helvetica Neue Light"/>
                <a:sym typeface="Helvetica Neue Light"/>
              </a:rPr>
              <a:t>:</a:t>
            </a:r>
            <a:br>
              <a:rPr sz="4200">
                <a:latin typeface="Helvetica Neue Light"/>
                <a:ea typeface="Helvetica Neue Light"/>
                <a:cs typeface="Helvetica Neue Light"/>
                <a:sym typeface="Helvetica Neue Light"/>
              </a:rPr>
            </a:br>
            <a:r>
              <a:rPr sz="4200">
                <a:latin typeface="Helvetica Neue Light"/>
                <a:ea typeface="Helvetica Neue Light"/>
                <a:cs typeface="Helvetica Neue Light"/>
                <a:sym typeface="Helvetica Neue Light"/>
              </a:rPr>
              <a:t>        </a:t>
            </a:r>
            <a:r>
              <a:rPr b="1" sz="4200">
                <a:latin typeface="+mn-lt"/>
                <a:ea typeface="+mn-ea"/>
                <a:cs typeface="+mn-cs"/>
                <a:sym typeface="Helvetica Neue"/>
              </a:rPr>
              <a:t>add</a:t>
            </a:r>
            <a:r>
              <a:rPr sz="4200">
                <a:latin typeface="Helvetica Neue Light"/>
                <a:ea typeface="Helvetica Neue Light"/>
                <a:cs typeface="Helvetica Neue Light"/>
                <a:sym typeface="Helvetica Neue Light"/>
              </a:rPr>
              <a:t> </a:t>
            </a:r>
            <a14:m>
              <m:oMath>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0</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m:t>
                </m:r>
                <m:sSub>
                  <m:e>
                    <m:r>
                      <a:rPr xmlns:a="http://schemas.openxmlformats.org/drawingml/2006/main" sz="5100" i="1">
                        <a:solidFill>
                          <a:srgbClr val="000000"/>
                        </a:solidFill>
                        <a:latin typeface="Cambria Math" panose="02040503050406030204" pitchFamily="18" charset="0"/>
                      </a:rPr>
                      <m:t>n</m:t>
                    </m:r>
                  </m:e>
                  <m:sub>
                    <m:r>
                      <a:rPr xmlns:a="http://schemas.openxmlformats.org/drawingml/2006/main" sz="5100" i="1">
                        <a:solidFill>
                          <a:srgbClr val="000000"/>
                        </a:solidFill>
                        <a:latin typeface="Cambria Math" panose="02040503050406030204" pitchFamily="18" charset="0"/>
                      </a:rPr>
                      <m:t>k</m:t>
                    </m:r>
                  </m:sub>
                </m:sSub>
                <m:r>
                  <a:rPr xmlns:a="http://schemas.openxmlformats.org/drawingml/2006/main" sz="5100" i="1">
                    <a:solidFill>
                      <a:srgbClr val="000000"/>
                    </a:solidFill>
                    <a:latin typeface="Cambria Math" panose="02040503050406030204" pitchFamily="18" charset="0"/>
                  </a:rPr>
                  <m:t>,</m:t>
                </m:r>
                <m:r>
                  <a:rPr xmlns:a="http://schemas.openxmlformats.org/drawingml/2006/main" sz="5100" i="1">
                    <a:solidFill>
                      <a:srgbClr val="000000"/>
                    </a:solidFill>
                    <a:latin typeface="Cambria Math" panose="02040503050406030204" pitchFamily="18" charset="0"/>
                  </a:rPr>
                  <m:t>n</m:t>
                </m:r>
                <m:r>
                  <a:rPr xmlns:a="http://schemas.openxmlformats.org/drawingml/2006/main" sz="5100" i="1">
                    <a:solidFill>
                      <a:srgbClr val="000000"/>
                    </a:solidFill>
                    <a:latin typeface="Cambria Math" panose="02040503050406030204" pitchFamily="18" charset="0"/>
                  </a:rPr>
                  <m:t>⟩</m:t>
                </m:r>
              </m:oMath>
            </a14:m>
            <a:r>
              <a:rPr sz="4200">
                <a:latin typeface="Helvetica Neue Light"/>
                <a:ea typeface="Helvetica Neue Light"/>
                <a:cs typeface="Helvetica Neue Light"/>
                <a:sym typeface="Helvetica Neue Light"/>
              </a:rPr>
              <a:t> to </a:t>
            </a:r>
            <a:r>
              <a:rPr i="1" sz="4200">
                <a:latin typeface="+mn-lt"/>
                <a:ea typeface="+mn-ea"/>
                <a:cs typeface="+mn-cs"/>
                <a:sym typeface="Helvetica Neue"/>
              </a:rPr>
              <a:t>frontier</a:t>
            </a:r>
            <a:br>
              <a:rPr i="1" sz="4200">
                <a:latin typeface="+mn-lt"/>
                <a:ea typeface="+mn-ea"/>
                <a:cs typeface="+mn-cs"/>
                <a:sym typeface="Helvetica Neue"/>
              </a:rPr>
            </a:br>
            <a:r>
              <a:rPr b="1" sz="4200">
                <a:latin typeface="+mn-lt"/>
                <a:ea typeface="+mn-ea"/>
                <a:cs typeface="+mn-cs"/>
                <a:sym typeface="Helvetica Neue"/>
              </a:rPr>
              <a:t>end while</a:t>
            </a:r>
            <a:endParaRPr sz="4812"/>
          </a:p>
        </p:txBody>
      </p:sp>
      <p:sp>
        <p:nvSpPr>
          <p:cNvPr id="271" name="Question:…"/>
          <p:cNvSpPr txBox="1"/>
          <p:nvPr/>
        </p:nvSpPr>
        <p:spPr>
          <a:xfrm>
            <a:off x="15247312" y="9191830"/>
            <a:ext cx="8306532" cy="3606466"/>
          </a:xfrm>
          <a:prstGeom prst="rect">
            <a:avLst/>
          </a:prstGeom>
          <a:solidFill>
            <a:srgbClr val="D6D5D5"/>
          </a:solidFill>
          <a:ln w="12700">
            <a:solidFill>
              <a:srgbClr val="000000"/>
            </a:solidFill>
            <a:miter lim="400000"/>
          </a:ln>
          <a:extLst>
            <a:ext uri="{C572A759-6A51-4108-AA02-DFA0A04FC94B}">
              <ma14:wrappingTextBoxFlag xmlns:ma14="http://schemas.microsoft.com/office/mac/drawingml/2011/main" val="1"/>
            </a:ext>
          </a:extLst>
        </p:spPr>
        <p:txBody>
          <a:bodyPr lIns="71436" tIns="71436" rIns="71436" bIns="71436" anchor="ctr">
            <a:spAutoFit/>
          </a:bodyPr>
          <a:lstStyle/>
          <a:p>
            <a:pPr algn="l">
              <a:spcBef>
                <a:spcPts val="5900"/>
              </a:spcBef>
              <a:defRPr b="1" sz="4400">
                <a:solidFill>
                  <a:srgbClr val="000000"/>
                </a:solidFill>
                <a:latin typeface="+mn-lt"/>
                <a:ea typeface="+mn-ea"/>
                <a:cs typeface="+mn-cs"/>
                <a:sym typeface="Helvetica Neue"/>
              </a:defRPr>
            </a:pPr>
            <a:r>
              <a:t>Question:</a:t>
            </a:r>
          </a:p>
          <a:p>
            <a:pPr algn="l">
              <a:spcBef>
                <a:spcPts val="5900"/>
              </a:spcBef>
              <a:defRPr sz="4400">
                <a:solidFill>
                  <a:srgbClr val="000000"/>
                </a:solidFill>
                <a:latin typeface="Helvetica Neue Light"/>
                <a:ea typeface="Helvetica Neue Light"/>
                <a:cs typeface="Helvetica Neue Light"/>
                <a:sym typeface="Helvetica Neue Light"/>
              </a:defRPr>
            </a:pPr>
            <a:r>
              <a:t>What </a:t>
            </a:r>
            <a:r>
              <a:rPr>
                <a:solidFill>
                  <a:srgbClr val="C82506"/>
                </a:solidFill>
                <a:latin typeface="Helvetica Neue Medium"/>
                <a:ea typeface="Helvetica Neue Medium"/>
                <a:cs typeface="Helvetica Neue Medium"/>
                <a:sym typeface="Helvetica Neue Medium"/>
              </a:rPr>
              <a:t>data structure</a:t>
            </a:r>
            <a:r>
              <a:t> for the frontier implements this search strategy?</a:t>
            </a:r>
          </a:p>
        </p:txBody>
      </p:sp>
      <p:sp>
        <p:nvSpPr>
          <p:cNvPr id="272" name="i.e.,   for all other paths"/>
          <p:cNvSpPr txBox="1"/>
          <p:nvPr/>
        </p:nvSpPr>
        <p:spPr>
          <a:xfrm>
            <a:off x="16497960" y="5070635"/>
            <a:ext cx="5805235" cy="1339530"/>
          </a:xfrm>
          <a:prstGeom prst="rect">
            <a:avLst/>
          </a:prstGeom>
          <a:ln w="25400">
            <a:solidFill>
              <a:srgbClr val="5E5E5E"/>
            </a:solidFill>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p>
            <a:pPr>
              <a:defRPr>
                <a:latin typeface="+mn-lt"/>
                <a:ea typeface="+mn-ea"/>
                <a:cs typeface="+mn-cs"/>
                <a:sym typeface="Helvetica Neue"/>
              </a:defRPr>
            </a:pPr>
            <a:r>
              <a:t>i.e., </a:t>
            </a:r>
            <a14:m>
              <m:oMath>
                <m:r>
                  <a:rPr xmlns:a="http://schemas.openxmlformats.org/drawingml/2006/main" sz="3800" i="1">
                    <a:solidFill>
                      <a:srgbClr val="5E5E5E"/>
                    </a:solidFill>
                    <a:latin typeface="Cambria Math" panose="02040503050406030204" pitchFamily="18" charset="0"/>
                  </a:rPr>
                  <m:t>f</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m:t>
                </m:r>
                <m:sSub>
                  <m:e>
                    <m:r>
                      <a:rPr xmlns:a="http://schemas.openxmlformats.org/drawingml/2006/main" sz="3800" i="1">
                        <a:solidFill>
                          <a:srgbClr val="5E5E5E"/>
                        </a:solidFill>
                        <a:latin typeface="Cambria Math" panose="02040503050406030204" pitchFamily="18" charset="0"/>
                      </a:rPr>
                      <m:t>n</m:t>
                    </m:r>
                  </m:e>
                  <m:sub>
                    <m:r>
                      <a:rPr xmlns:a="http://schemas.openxmlformats.org/drawingml/2006/main" sz="3800" i="1">
                        <a:solidFill>
                          <a:srgbClr val="5E5E5E"/>
                        </a:solidFill>
                        <a:latin typeface="Cambria Math" panose="02040503050406030204" pitchFamily="18" charset="0"/>
                      </a:rPr>
                      <m:t>0</m:t>
                    </m:r>
                  </m:sub>
                </m:sSub>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m:t>
                </m:r>
                <m:sSub>
                  <m:e>
                    <m:r>
                      <a:rPr xmlns:a="http://schemas.openxmlformats.org/drawingml/2006/main" sz="3800" i="1">
                        <a:solidFill>
                          <a:srgbClr val="5E5E5E"/>
                        </a:solidFill>
                        <a:latin typeface="Cambria Math" panose="02040503050406030204" pitchFamily="18" charset="0"/>
                      </a:rPr>
                      <m:t>n</m:t>
                    </m:r>
                  </m:e>
                  <m:sub>
                    <m:r>
                      <a:rPr xmlns:a="http://schemas.openxmlformats.org/drawingml/2006/main" sz="3800" i="1">
                        <a:solidFill>
                          <a:srgbClr val="5E5E5E"/>
                        </a:solidFill>
                        <a:latin typeface="Cambria Math" panose="02040503050406030204" pitchFamily="18" charset="0"/>
                      </a:rPr>
                      <m:t>k</m:t>
                    </m:r>
                  </m:sub>
                </m:sSub>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f</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p</m:t>
                </m:r>
                <m:r>
                  <a:rPr xmlns:a="http://schemas.openxmlformats.org/drawingml/2006/main" sz="3800" i="1">
                    <a:solidFill>
                      <a:srgbClr val="5E5E5E"/>
                    </a:solidFill>
                    <a:latin typeface="Cambria Math" panose="02040503050406030204" pitchFamily="18" charset="0"/>
                  </a:rPr>
                  <m:t>)</m:t>
                </m:r>
              </m:oMath>
            </a14:m>
            <a:br>
              <a:rPr sz="3585">
                <a:latin typeface="Times Roman"/>
                <a:ea typeface="Times Roman"/>
                <a:cs typeface="Times Roman"/>
                <a:sym typeface="Times Roman"/>
              </a:rPr>
            </a:br>
            <a:r>
              <a:t>for all other paths </a:t>
            </a:r>
            <a14:m>
              <m:oMath>
                <m:r>
                  <a:rPr xmlns:a="http://schemas.openxmlformats.org/drawingml/2006/main" sz="3800" i="1">
                    <a:solidFill>
                      <a:srgbClr val="5E5E5E"/>
                    </a:solidFill>
                    <a:latin typeface="Cambria Math" panose="02040503050406030204" pitchFamily="18" charset="0"/>
                  </a:rPr>
                  <m:t>p</m:t>
                </m:r>
                <m:r>
                  <a:rPr xmlns:a="http://schemas.openxmlformats.org/drawingml/2006/main" sz="3800" i="1">
                    <a:solidFill>
                      <a:srgbClr val="5E5E5E"/>
                    </a:solidFill>
                    <a:latin typeface="Cambria Math" panose="02040503050406030204" pitchFamily="18" charset="0"/>
                  </a:rPr>
                  <m:t>∈</m:t>
                </m:r>
                <m:r>
                  <a:rPr xmlns:a="http://schemas.openxmlformats.org/drawingml/2006/main" sz="3800" i="1">
                    <a:solidFill>
                      <a:srgbClr val="5E5E5E"/>
                    </a:solidFill>
                    <a:latin typeface="Cambria Math" panose="02040503050406030204" pitchFamily="18" charset="0"/>
                  </a:rPr>
                  <m:t>f</m:t>
                </m:r>
                <m:r>
                  <a:rPr xmlns:a="http://schemas.openxmlformats.org/drawingml/2006/main" sz="3800" i="1">
                    <a:solidFill>
                      <a:srgbClr val="5E5E5E"/>
                    </a:solidFill>
                    <a:latin typeface="Cambria Math" panose="02040503050406030204" pitchFamily="18" charset="0"/>
                  </a:rPr>
                  <m:t>r</m:t>
                </m:r>
                <m:r>
                  <a:rPr xmlns:a="http://schemas.openxmlformats.org/drawingml/2006/main" sz="3800" i="1">
                    <a:solidFill>
                      <a:srgbClr val="5E5E5E"/>
                    </a:solidFill>
                    <a:latin typeface="Cambria Math" panose="02040503050406030204" pitchFamily="18" charset="0"/>
                  </a:rPr>
                  <m:t>o</m:t>
                </m:r>
                <m:r>
                  <a:rPr xmlns:a="http://schemas.openxmlformats.org/drawingml/2006/main" sz="3800" i="1">
                    <a:solidFill>
                      <a:srgbClr val="5E5E5E"/>
                    </a:solidFill>
                    <a:latin typeface="Cambria Math" panose="02040503050406030204" pitchFamily="18" charset="0"/>
                  </a:rPr>
                  <m:t>n</m:t>
                </m:r>
                <m:r>
                  <a:rPr xmlns:a="http://schemas.openxmlformats.org/drawingml/2006/main" sz="3800" i="1">
                    <a:solidFill>
                      <a:srgbClr val="5E5E5E"/>
                    </a:solidFill>
                    <a:latin typeface="Cambria Math" panose="02040503050406030204" pitchFamily="18" charset="0"/>
                  </a:rPr>
                  <m:t>t</m:t>
                </m:r>
                <m:r>
                  <a:rPr xmlns:a="http://schemas.openxmlformats.org/drawingml/2006/main" sz="3800" i="1">
                    <a:solidFill>
                      <a:srgbClr val="5E5E5E"/>
                    </a:solidFill>
                    <a:latin typeface="Cambria Math" panose="02040503050406030204" pitchFamily="18" charset="0"/>
                  </a:rPr>
                  <m:t>i</m:t>
                </m:r>
                <m:r>
                  <a:rPr xmlns:a="http://schemas.openxmlformats.org/drawingml/2006/main" sz="3800" i="1">
                    <a:solidFill>
                      <a:srgbClr val="5E5E5E"/>
                    </a:solidFill>
                    <a:latin typeface="Cambria Math" panose="02040503050406030204" pitchFamily="18" charset="0"/>
                  </a:rPr>
                  <m:t>e</m:t>
                </m:r>
                <m:r>
                  <a:rPr xmlns:a="http://schemas.openxmlformats.org/drawingml/2006/main" sz="3800" i="1">
                    <a:solidFill>
                      <a:srgbClr val="5E5E5E"/>
                    </a:solidFill>
                    <a:latin typeface="Cambria Math" panose="02040503050406030204" pitchFamily="18" charset="0"/>
                  </a:rPr>
                  <m:t>r</m:t>
                </m:r>
              </m:oMath>
            </a14:m>
            <a:endParaRPr sz="3585"/>
          </a:p>
        </p:txBody>
      </p:sp>
      <p:sp>
        <p:nvSpPr>
          <p:cNvPr id="273" name="Line"/>
          <p:cNvSpPr/>
          <p:nvPr/>
        </p:nvSpPr>
        <p:spPr>
          <a:xfrm flipH="1">
            <a:off x="9523980" y="5737414"/>
            <a:ext cx="6756160" cy="1340403"/>
          </a:xfrm>
          <a:prstGeom prst="line">
            <a:avLst/>
          </a:prstGeom>
          <a:ln w="25400">
            <a:solidFill>
              <a:srgbClr val="000000"/>
            </a:solidFill>
            <a:miter lim="400000"/>
            <a:tailEnd type="triangle"/>
          </a:ln>
        </p:spPr>
        <p:txBody>
          <a:bodyPr lIns="45718" tIns="45718" rIns="45718" bIns="45718"/>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7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2" grpId="1"/>
      <p:bldP build="whole" bldLvl="1" animBg="1" rev="0" advAuto="0" spid="271" grpId="3"/>
      <p:bldP build="whole" bldLvl="1" animBg="1" rev="0" advAuto="0" spid="273" grpId="2"/>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A* Search Example: DeliveryBot"/>
          <p:cNvSpPr txBox="1"/>
          <p:nvPr>
            <p:ph type="title"/>
          </p:nvPr>
        </p:nvSpPr>
        <p:spPr>
          <a:xfrm>
            <a:off x="4387453" y="357186"/>
            <a:ext cx="15609094" cy="3036097"/>
          </a:xfrm>
          <a:prstGeom prst="rect">
            <a:avLst/>
          </a:prstGeom>
        </p:spPr>
        <p:txBody>
          <a:bodyPr/>
          <a:lstStyle/>
          <a:p>
            <a:pPr defTabSz="698300">
              <a:defRPr sz="9500"/>
            </a:pPr>
            <a:r>
              <a:t>A* Search Example:</a:t>
            </a:r>
            <a:br/>
            <a:r>
              <a:t>DeliveryBot</a:t>
            </a:r>
          </a:p>
        </p:txBody>
      </p:sp>
      <p:grpSp>
        <p:nvGrpSpPr>
          <p:cNvPr id="280" name="Group"/>
          <p:cNvGrpSpPr/>
          <p:nvPr/>
        </p:nvGrpSpPr>
        <p:grpSpPr>
          <a:xfrm>
            <a:off x="10977876" y="3346218"/>
            <a:ext cx="12550368" cy="9996841"/>
            <a:chOff x="0" y="0"/>
            <a:chExt cx="12550366" cy="9996839"/>
          </a:xfrm>
        </p:grpSpPr>
        <p:pic>
          <p:nvPicPr>
            <p:cNvPr id="276" name="Image" descr="Image"/>
            <p:cNvPicPr>
              <a:picLocks noChangeAspect="1"/>
            </p:cNvPicPr>
            <p:nvPr/>
          </p:nvPicPr>
          <p:blipFill>
            <a:blip r:embed="rId2">
              <a:extLst/>
            </a:blip>
            <a:stretch>
              <a:fillRect/>
            </a:stretch>
          </p:blipFill>
          <p:spPr>
            <a:xfrm>
              <a:off x="-1" y="-1"/>
              <a:ext cx="12550368" cy="9529151"/>
            </a:xfrm>
            <a:prstGeom prst="rect">
              <a:avLst/>
            </a:prstGeom>
            <a:ln w="12700" cap="flat">
              <a:noFill/>
              <a:miter lim="400000"/>
            </a:ln>
            <a:effectLst/>
          </p:spPr>
        </p:pic>
        <p:grpSp>
          <p:nvGrpSpPr>
            <p:cNvPr id="279" name="Caption"/>
            <p:cNvGrpSpPr/>
            <p:nvPr/>
          </p:nvGrpSpPr>
          <p:grpSpPr>
            <a:xfrm>
              <a:off x="-1" y="9630748"/>
              <a:ext cx="12550368" cy="366091"/>
              <a:chOff x="0" y="0"/>
              <a:chExt cx="12550366" cy="366090"/>
            </a:xfrm>
          </p:grpSpPr>
          <p:sp>
            <p:nvSpPr>
              <p:cNvPr id="277" name="Rectangle"/>
              <p:cNvSpPr/>
              <p:nvPr/>
            </p:nvSpPr>
            <p:spPr>
              <a:xfrm>
                <a:off x="0" y="0"/>
                <a:ext cx="12550367" cy="3660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lgn="r">
                  <a:defRPr b="1" sz="600">
                    <a:solidFill>
                      <a:srgbClr val="D6D5D5"/>
                    </a:solidFill>
                    <a:latin typeface="+mn-lt"/>
                    <a:ea typeface="+mn-ea"/>
                    <a:cs typeface="+mn-cs"/>
                    <a:sym typeface="Helvetica Neue"/>
                  </a:defRPr>
                </a:pPr>
              </a:p>
            </p:txBody>
          </p:sp>
          <p:sp>
            <p:nvSpPr>
              <p:cNvPr id="278" name="A search graph for the DeliveryBot example (long description). The start node is o103; the goal node is r123. o103's neighbours are ts with arc cost 8, b3 with arc cost 4, and o109 with arc cost 12. ts's neighbour is mail with arc cost 6. mail has no nei"/>
              <p:cNvSpPr txBox="1"/>
              <p:nvPr/>
            </p:nvSpPr>
            <p:spPr>
              <a:xfrm>
                <a:off x="-1" y="0"/>
                <a:ext cx="12550368" cy="3660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lgn="r">
                  <a:defRPr b="1" sz="600">
                    <a:solidFill>
                      <a:srgbClr val="D6D5D5"/>
                    </a:solidFill>
                    <a:latin typeface="+mn-lt"/>
                    <a:ea typeface="+mn-ea"/>
                    <a:cs typeface="+mn-cs"/>
                    <a:sym typeface="Helvetica Neue"/>
                  </a:defRPr>
                </a:lvl1pPr>
              </a:lstStyle>
              <a:p>
                <a:pPr/>
                <a:r>
                  <a:t>A search graph for the DeliveryBot example (long description). The start node is o103; the goal node is r123. o103's neighbours are ts with arc cost 8, b3 with arc cost 4, and o109 with arc cost 12. ts's neighbour is mail with arc cost 6. mail has no neighbours. b3's neighbours are b1 with arc cost 4, b4 with arc cost 7. b1's neighbours are c2 with arc cost 3, b2 with arc cost 6. c2's neighbours are c1 with arc cost 4, c3 with arc cost 6. c1's neighbour is c3 with arc cost 8. b4's neighbour is o109 with arc cost 7. b2's neighbour is b4 with arc cost 3. c3 has no neighbours. o109's neighbours are o119 with arc cost 16 and o111 with arc cost 4. o111 has no neighbours. o119's neighbours are storage with arc cost 7 and o123 with arc cost 9. storage has no neighbours. o123's neighbours are o125 with arc cost 4 and r123 with arc cost 4. o125 and r123 have no neighbours.  </a:t>
                </a:r>
              </a:p>
            </p:txBody>
          </p:sp>
        </p:grpSp>
      </p:grpSp>
      <p:sp>
        <p:nvSpPr>
          <p:cNvPr id="281" name="Circle"/>
          <p:cNvSpPr/>
          <p:nvPr/>
        </p:nvSpPr>
        <p:spPr>
          <a:xfrm>
            <a:off x="15642710" y="12274718"/>
            <a:ext cx="704613" cy="704749"/>
          </a:xfrm>
          <a:prstGeom prst="ellipse">
            <a:avLst/>
          </a:prstGeom>
          <a:solidFill>
            <a:srgbClr val="027001">
              <a:alpha val="30000"/>
            </a:srgbClr>
          </a:solidFill>
          <a:ln w="12700">
            <a:miter lim="400000"/>
          </a:ln>
        </p:spPr>
        <p:txBody>
          <a:bodyPr lIns="71436" tIns="71436" rIns="71436" bIns="71436" anchor="ctr"/>
          <a:lstStyle/>
          <a:p>
            <a:pPr>
              <a:defRPr sz="3000">
                <a:solidFill>
                  <a:srgbClr val="FFFFFF"/>
                </a:solidFill>
              </a:defRPr>
            </a:pPr>
          </a:p>
        </p:txBody>
      </p:sp>
      <p:sp>
        <p:nvSpPr>
          <p:cNvPr id="282" name="Star"/>
          <p:cNvSpPr/>
          <p:nvPr/>
        </p:nvSpPr>
        <p:spPr>
          <a:xfrm>
            <a:off x="14786418" y="3021945"/>
            <a:ext cx="1066247" cy="916022"/>
          </a:xfrm>
          <a:prstGeom prst="star5">
            <a:avLst>
              <a:gd name="adj" fmla="val 19100"/>
              <a:gd name="hf" fmla="val 105146"/>
              <a:gd name="vf" fmla="val 110557"/>
            </a:avLst>
          </a:prstGeom>
          <a:solidFill>
            <a:srgbClr val="B51600">
              <a:alpha val="30000"/>
            </a:srgbClr>
          </a:solidFill>
          <a:ln w="12700">
            <a:miter lim="400000"/>
          </a:ln>
        </p:spPr>
        <p:txBody>
          <a:bodyPr lIns="71436" tIns="71436" rIns="71436" bIns="71436" anchor="ctr"/>
          <a:lstStyle/>
          <a:p>
            <a:pPr>
              <a:defRPr sz="3000">
                <a:solidFill>
                  <a:srgbClr val="FFFFFF"/>
                </a:solidFill>
              </a:defRPr>
            </a:pPr>
          </a:p>
        </p:txBody>
      </p:sp>
      <p:grpSp>
        <p:nvGrpSpPr>
          <p:cNvPr id="300" name="Group"/>
          <p:cNvGrpSpPr/>
          <p:nvPr/>
        </p:nvGrpSpPr>
        <p:grpSpPr>
          <a:xfrm>
            <a:off x="11415923" y="3770481"/>
            <a:ext cx="11648190" cy="9682451"/>
            <a:chOff x="0" y="0"/>
            <a:chExt cx="11648188" cy="9682449"/>
          </a:xfrm>
        </p:grpSpPr>
        <p:sp>
          <p:nvSpPr>
            <p:cNvPr id="283" name="26"/>
            <p:cNvSpPr txBox="1"/>
            <p:nvPr/>
          </p:nvSpPr>
          <p:spPr>
            <a:xfrm>
              <a:off x="-1" y="9068354"/>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26</a:t>
              </a:r>
            </a:p>
          </p:txBody>
        </p:sp>
        <p:sp>
          <p:nvSpPr>
            <p:cNvPr id="284" name="23"/>
            <p:cNvSpPr txBox="1"/>
            <p:nvPr/>
          </p:nvSpPr>
          <p:spPr>
            <a:xfrm>
              <a:off x="1800755" y="9068354"/>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23</a:t>
              </a:r>
            </a:p>
          </p:txBody>
        </p:sp>
        <p:sp>
          <p:nvSpPr>
            <p:cNvPr id="285" name="21"/>
            <p:cNvSpPr txBox="1"/>
            <p:nvPr/>
          </p:nvSpPr>
          <p:spPr>
            <a:xfrm>
              <a:off x="4275345" y="9068354"/>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21</a:t>
              </a:r>
            </a:p>
          </p:txBody>
        </p:sp>
        <p:sp>
          <p:nvSpPr>
            <p:cNvPr id="286" name="24"/>
            <p:cNvSpPr txBox="1"/>
            <p:nvPr/>
          </p:nvSpPr>
          <p:spPr>
            <a:xfrm>
              <a:off x="8974257" y="9068354"/>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24</a:t>
              </a:r>
            </a:p>
          </p:txBody>
        </p:sp>
        <p:sp>
          <p:nvSpPr>
            <p:cNvPr id="287" name="27"/>
            <p:cNvSpPr txBox="1"/>
            <p:nvPr/>
          </p:nvSpPr>
          <p:spPr>
            <a:xfrm>
              <a:off x="11040697" y="8330338"/>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27</a:t>
              </a:r>
            </a:p>
          </p:txBody>
        </p:sp>
        <p:sp>
          <p:nvSpPr>
            <p:cNvPr id="288" name="12"/>
            <p:cNvSpPr txBox="1"/>
            <p:nvPr/>
          </p:nvSpPr>
          <p:spPr>
            <a:xfrm>
              <a:off x="11040697" y="-1"/>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12</a:t>
              </a:r>
            </a:p>
          </p:txBody>
        </p:sp>
        <p:sp>
          <p:nvSpPr>
            <p:cNvPr id="289" name="18"/>
            <p:cNvSpPr txBox="1"/>
            <p:nvPr/>
          </p:nvSpPr>
          <p:spPr>
            <a:xfrm>
              <a:off x="7005295" y="7226392"/>
              <a:ext cx="607491"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18</a:t>
              </a:r>
            </a:p>
          </p:txBody>
        </p:sp>
        <p:sp>
          <p:nvSpPr>
            <p:cNvPr id="290" name="17"/>
            <p:cNvSpPr txBox="1"/>
            <p:nvPr/>
          </p:nvSpPr>
          <p:spPr>
            <a:xfrm>
              <a:off x="3599871" y="7226392"/>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17</a:t>
              </a:r>
            </a:p>
          </p:txBody>
        </p:sp>
        <p:sp>
          <p:nvSpPr>
            <p:cNvPr id="291" name="15"/>
            <p:cNvSpPr txBox="1"/>
            <p:nvPr/>
          </p:nvSpPr>
          <p:spPr>
            <a:xfrm>
              <a:off x="8174433" y="5561554"/>
              <a:ext cx="607491"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15</a:t>
              </a:r>
            </a:p>
          </p:txBody>
        </p:sp>
        <p:sp>
          <p:nvSpPr>
            <p:cNvPr id="292" name="13"/>
            <p:cNvSpPr txBox="1"/>
            <p:nvPr/>
          </p:nvSpPr>
          <p:spPr>
            <a:xfrm>
              <a:off x="3599871" y="5561554"/>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13</a:t>
              </a:r>
            </a:p>
          </p:txBody>
        </p:sp>
        <p:sp>
          <p:nvSpPr>
            <p:cNvPr id="293" name="6"/>
            <p:cNvSpPr txBox="1"/>
            <p:nvPr/>
          </p:nvSpPr>
          <p:spPr>
            <a:xfrm>
              <a:off x="585308" y="1662869"/>
              <a:ext cx="381533"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6</a:t>
              </a:r>
            </a:p>
          </p:txBody>
        </p:sp>
        <p:sp>
          <p:nvSpPr>
            <p:cNvPr id="294" name="0"/>
            <p:cNvSpPr txBox="1"/>
            <p:nvPr/>
          </p:nvSpPr>
          <p:spPr>
            <a:xfrm>
              <a:off x="4388324" y="-1"/>
              <a:ext cx="381534"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0</a:t>
              </a:r>
            </a:p>
          </p:txBody>
        </p:sp>
        <p:sp>
          <p:nvSpPr>
            <p:cNvPr id="295" name="4"/>
            <p:cNvSpPr txBox="1"/>
            <p:nvPr/>
          </p:nvSpPr>
          <p:spPr>
            <a:xfrm>
              <a:off x="3712850" y="1662869"/>
              <a:ext cx="381534"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4</a:t>
              </a:r>
            </a:p>
          </p:txBody>
        </p:sp>
        <p:sp>
          <p:nvSpPr>
            <p:cNvPr id="296" name="11"/>
            <p:cNvSpPr txBox="1"/>
            <p:nvPr/>
          </p:nvSpPr>
          <p:spPr>
            <a:xfrm>
              <a:off x="9636011" y="1662869"/>
              <a:ext cx="607492"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11</a:t>
              </a:r>
            </a:p>
          </p:txBody>
        </p:sp>
        <p:sp>
          <p:nvSpPr>
            <p:cNvPr id="297" name="12"/>
            <p:cNvSpPr txBox="1"/>
            <p:nvPr/>
          </p:nvSpPr>
          <p:spPr>
            <a:xfrm>
              <a:off x="8174433" y="4133580"/>
              <a:ext cx="607491"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12</a:t>
              </a:r>
            </a:p>
          </p:txBody>
        </p:sp>
        <p:sp>
          <p:nvSpPr>
            <p:cNvPr id="298" name="10"/>
            <p:cNvSpPr txBox="1"/>
            <p:nvPr/>
          </p:nvSpPr>
          <p:spPr>
            <a:xfrm>
              <a:off x="3599871" y="4317036"/>
              <a:ext cx="607492"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10</a:t>
              </a:r>
            </a:p>
          </p:txBody>
        </p:sp>
        <p:sp>
          <p:nvSpPr>
            <p:cNvPr id="299" name="6"/>
            <p:cNvSpPr txBox="1"/>
            <p:nvPr/>
          </p:nvSpPr>
          <p:spPr>
            <a:xfrm>
              <a:off x="3712850" y="3117547"/>
              <a:ext cx="381534" cy="6140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solidFill>
                    <a:srgbClr val="027001"/>
                  </a:solidFill>
                  <a:latin typeface="+mn-lt"/>
                  <a:ea typeface="+mn-ea"/>
                  <a:cs typeface="+mn-cs"/>
                  <a:sym typeface="Helvetica Neue"/>
                </a:defRPr>
              </a:lvl1pPr>
            </a:lstStyle>
            <a:p>
              <a:pPr/>
              <a:r>
                <a:t>6</a:t>
              </a:r>
            </a:p>
          </p:txBody>
        </p:sp>
      </p:grpSp>
      <p:sp>
        <p:nvSpPr>
          <p:cNvPr id="301" name="Heuristic: Euclidean distance…"/>
          <p:cNvSpPr txBox="1"/>
          <p:nvPr>
            <p:ph type="body" sz="half" idx="1"/>
          </p:nvPr>
        </p:nvSpPr>
        <p:spPr>
          <a:xfrm>
            <a:off x="1293902" y="3790915"/>
            <a:ext cx="10189783" cy="8840393"/>
          </a:xfrm>
          <a:prstGeom prst="rect">
            <a:avLst/>
          </a:prstGeom>
        </p:spPr>
        <p:txBody>
          <a:bodyPr/>
          <a:lstStyle/>
          <a:p>
            <a:pPr marL="537844" indent="-537844" defTabSz="722947">
              <a:spcBef>
                <a:spcPts val="3100"/>
              </a:spcBef>
              <a:defRPr sz="3800"/>
            </a:pPr>
            <a:r>
              <a:t>Heuristic: </a:t>
            </a:r>
            <a:r>
              <a:rPr>
                <a:solidFill>
                  <a:srgbClr val="C82506"/>
                </a:solidFill>
                <a:latin typeface="Helvetica Neue Medium"/>
                <a:ea typeface="Helvetica Neue Medium"/>
                <a:cs typeface="Helvetica Neue Medium"/>
                <a:sym typeface="Helvetica Neue Medium"/>
              </a:rPr>
              <a:t>Euclidean distance</a:t>
            </a:r>
          </a:p>
          <a:p>
            <a:pPr marL="537844" indent="-537844" defTabSz="722947">
              <a:spcBef>
                <a:spcPts val="3100"/>
              </a:spcBef>
              <a:defRPr b="1" sz="3800">
                <a:latin typeface="+mn-lt"/>
                <a:ea typeface="+mn-ea"/>
                <a:cs typeface="+mn-cs"/>
                <a:sym typeface="Helvetica Neue"/>
              </a:defRPr>
            </a:pPr>
            <a:r>
              <a:t>Question: </a:t>
            </a:r>
            <a:r>
              <a:rPr b="0">
                <a:latin typeface="Helvetica Neue Light"/>
                <a:ea typeface="Helvetica Neue Light"/>
                <a:cs typeface="Helvetica Neue Light"/>
                <a:sym typeface="Helvetica Neue Light"/>
              </a:rPr>
              <a:t>What is </a:t>
            </a:r>
            <a14:m>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o</m:t>
                </m:r>
                <m:r>
                  <a:rPr xmlns:a="http://schemas.openxmlformats.org/drawingml/2006/main" sz="4700" i="1">
                    <a:solidFill>
                      <a:srgbClr val="000000"/>
                    </a:solidFill>
                    <a:latin typeface="Cambria Math" panose="02040503050406030204" pitchFamily="18" charset="0"/>
                  </a:rPr>
                  <m:t>103,</m:t>
                </m:r>
                <m:r>
                  <a:rPr xmlns:a="http://schemas.openxmlformats.org/drawingml/2006/main" sz="4700" i="1">
                    <a:solidFill>
                      <a:srgbClr val="000000"/>
                    </a:solidFill>
                    <a:latin typeface="Cambria Math" panose="02040503050406030204" pitchFamily="18" charset="0"/>
                  </a:rPr>
                  <m:t>b</m:t>
                </m:r>
                <m:r>
                  <a:rPr xmlns:a="http://schemas.openxmlformats.org/drawingml/2006/main" sz="4700" i="1">
                    <a:solidFill>
                      <a:srgbClr val="000000"/>
                    </a:solidFill>
                    <a:latin typeface="Cambria Math" panose="02040503050406030204" pitchFamily="18" charset="0"/>
                  </a:rPr>
                  <m:t>3</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a:t>
            </a:r>
            <a14:m>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o</m:t>
                </m:r>
                <m:r>
                  <a:rPr xmlns:a="http://schemas.openxmlformats.org/drawingml/2006/main" sz="4700" i="1">
                    <a:solidFill>
                      <a:srgbClr val="000000"/>
                    </a:solidFill>
                    <a:latin typeface="Cambria Math" panose="02040503050406030204" pitchFamily="18" charset="0"/>
                  </a:rPr>
                  <m:t>103,</m:t>
                </m:r>
                <m:r>
                  <a:rPr xmlns:a="http://schemas.openxmlformats.org/drawingml/2006/main" sz="4700" i="1">
                    <a:solidFill>
                      <a:srgbClr val="000000"/>
                    </a:solidFill>
                    <a:latin typeface="Cambria Math" panose="02040503050406030204" pitchFamily="18" charset="0"/>
                  </a:rPr>
                  <m:t>o</m:t>
                </m:r>
                <m:r>
                  <a:rPr xmlns:a="http://schemas.openxmlformats.org/drawingml/2006/main" sz="4700" i="1">
                    <a:solidFill>
                      <a:srgbClr val="000000"/>
                    </a:solidFill>
                    <a:latin typeface="Cambria Math" panose="02040503050406030204" pitchFamily="18" charset="0"/>
                  </a:rPr>
                  <m:t>109</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a:t>
            </a:r>
          </a:p>
          <a:p>
            <a:pPr marL="537844" indent="-537844" defTabSz="722947">
              <a:spcBef>
                <a:spcPts val="3100"/>
              </a:spcBef>
              <a:defRPr sz="3800"/>
            </a:pPr>
            <a:r>
              <a:t>A* will spend a bit of time exploring paths in the labs before trying to go around via </a:t>
            </a:r>
            <a14:m>
              <m:oMath>
                <m:r>
                  <a:rPr xmlns:a="http://schemas.openxmlformats.org/drawingml/2006/main" sz="4700" i="1">
                    <a:solidFill>
                      <a:srgbClr val="000000"/>
                    </a:solidFill>
                    <a:latin typeface="Cambria Math" panose="02040503050406030204" pitchFamily="18" charset="0"/>
                  </a:rPr>
                  <m:t>o</m:t>
                </m:r>
                <m:r>
                  <a:rPr xmlns:a="http://schemas.openxmlformats.org/drawingml/2006/main" sz="4700" i="1">
                    <a:solidFill>
                      <a:srgbClr val="000000"/>
                    </a:solidFill>
                    <a:latin typeface="Cambria Math" panose="02040503050406030204" pitchFamily="18" charset="0"/>
                  </a:rPr>
                  <m:t>109</m:t>
                </m:r>
              </m:oMath>
            </a14:m>
          </a:p>
          <a:p>
            <a:pPr marL="537844" indent="-537844" defTabSz="722947">
              <a:spcBef>
                <a:spcPts val="3100"/>
              </a:spcBef>
              <a:defRPr sz="3800"/>
            </a:pPr>
            <a:r>
              <a:t>At that point the heuristic starts helping more</a:t>
            </a:r>
          </a:p>
          <a:p>
            <a:pPr marL="537844" indent="-537844" defTabSz="722947">
              <a:spcBef>
                <a:spcPts val="3100"/>
              </a:spcBef>
              <a:defRPr b="1" sz="3800">
                <a:latin typeface="+mn-lt"/>
                <a:ea typeface="+mn-ea"/>
                <a:cs typeface="+mn-cs"/>
                <a:sym typeface="Helvetica Neue"/>
              </a:defRPr>
            </a:pPr>
            <a:r>
              <a:t>Question:</a:t>
            </a:r>
            <a:r>
              <a:rPr b="0">
                <a:latin typeface="Helvetica Neue Light"/>
                <a:ea typeface="Helvetica Neue Light"/>
                <a:cs typeface="Helvetica Neue Light"/>
                <a:sym typeface="Helvetica Neue Light"/>
              </a:rPr>
              <a:t> Does breadth-first search explore paths in the lab too?</a:t>
            </a:r>
          </a:p>
          <a:p>
            <a:pPr marL="537844" indent="-537844" defTabSz="722947">
              <a:spcBef>
                <a:spcPts val="3100"/>
              </a:spcBef>
              <a:defRPr b="1" sz="3800">
                <a:latin typeface="+mn-lt"/>
                <a:ea typeface="+mn-ea"/>
                <a:cs typeface="+mn-cs"/>
                <a:sym typeface="Helvetica Neue"/>
              </a:defRPr>
            </a:pPr>
            <a:r>
              <a:t>Question:</a:t>
            </a:r>
            <a:r>
              <a:rPr b="0">
                <a:latin typeface="Helvetica Neue Light"/>
                <a:ea typeface="Helvetica Neue Light"/>
                <a:cs typeface="Helvetica Neue Light"/>
                <a:sym typeface="Helvetica Neue Light"/>
              </a:rPr>
              <a:t> Does breadth-first search explore any paths that A* does not?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01">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01">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2" fill="hold">
                                  <p:stCondLst>
                                    <p:cond delay="0"/>
                                  </p:stCondLst>
                                  <p:iterate type="el" backwards="0">
                                    <p:tmAbs val="0"/>
                                  </p:iterate>
                                  <p:childTnLst>
                                    <p:set>
                                      <p:cBhvr>
                                        <p:cTn id="14" fill="hold"/>
                                        <p:tgtEl>
                                          <p:spTgt spid="3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30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301">
                                            <p:txEl>
                                              <p:pRg st="3" end="3"/>
                                            </p:txEl>
                                          </p:spTgt>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1" fill="hold">
                                  <p:stCondLst>
                                    <p:cond delay="0"/>
                                  </p:stCondLst>
                                  <p:iterate type="el" backwards="0">
                                    <p:tmAbs val="0"/>
                                  </p:iterate>
                                  <p:childTnLst>
                                    <p:set>
                                      <p:cBhvr>
                                        <p:cTn id="25" fill="hold"/>
                                        <p:tgtEl>
                                          <p:spTgt spid="301">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0" presetID="1" grpId="1" fill="hold">
                                  <p:stCondLst>
                                    <p:cond delay="0"/>
                                  </p:stCondLst>
                                  <p:iterate type="el" backwards="0">
                                    <p:tmAbs val="0"/>
                                  </p:iterate>
                                  <p:childTnLst>
                                    <p:set>
                                      <p:cBhvr>
                                        <p:cTn id="29" fill="hold"/>
                                        <p:tgtEl>
                                          <p:spTgt spid="301">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1" grpId="1"/>
      <p:bldP build="whole" bldLvl="1" animBg="1" rev="0" advAuto="0" spid="300" grpId="2"/>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A* Optimality"/>
          <p:cNvSpPr txBox="1"/>
          <p:nvPr>
            <p:ph type="title"/>
          </p:nvPr>
        </p:nvSpPr>
        <p:spPr>
          <a:xfrm>
            <a:off x="4387453" y="357186"/>
            <a:ext cx="15609094" cy="3036097"/>
          </a:xfrm>
          <a:prstGeom prst="rect">
            <a:avLst/>
          </a:prstGeom>
        </p:spPr>
        <p:txBody>
          <a:bodyPr/>
          <a:lstStyle/>
          <a:p>
            <a:pPr/>
            <a:r>
              <a:t>A* Optimality</a:t>
            </a:r>
          </a:p>
        </p:txBody>
      </p:sp>
      <p:sp>
        <p:nvSpPr>
          <p:cNvPr id="304" name="Theorem: If there is a solution of finite cost, A* using heuristic function   always returns an optimal solution (in finite time), if…"/>
          <p:cNvSpPr txBox="1"/>
          <p:nvPr>
            <p:ph type="body" sz="half" idx="1"/>
          </p:nvPr>
        </p:nvSpPr>
        <p:spPr>
          <a:xfrm>
            <a:off x="1616916" y="3243063"/>
            <a:ext cx="21150168" cy="5934026"/>
          </a:xfrm>
          <a:prstGeom prst="rect">
            <a:avLst/>
          </a:prstGeom>
          <a:solidFill>
            <a:srgbClr val="FAF7E9"/>
          </a:solidFill>
          <a:ln>
            <a:solidFill>
              <a:srgbClr val="000000"/>
            </a:solidFill>
          </a:ln>
        </p:spPr>
        <p:txBody>
          <a:bodyPr/>
          <a:lstStyle/>
          <a:p>
            <a:pPr lvl="1" marL="0" indent="0">
              <a:spcBef>
                <a:spcPts val="1200"/>
              </a:spcBef>
              <a:buSzTx/>
              <a:buNone/>
              <a:defRPr b="1">
                <a:latin typeface="+mn-lt"/>
                <a:ea typeface="+mn-ea"/>
                <a:cs typeface="+mn-cs"/>
                <a:sym typeface="Helvetica Neue"/>
              </a:defRPr>
            </a:pPr>
            <a:r>
              <a:t>Theorem:</a:t>
            </a:r>
            <a:br/>
            <a:r>
              <a:rPr b="0">
                <a:latin typeface="Helvetica Neue Light"/>
                <a:ea typeface="Helvetica Neue Light"/>
                <a:cs typeface="Helvetica Neue Light"/>
                <a:sym typeface="Helvetica Neue Light"/>
              </a:rPr>
              <a:t>If there is a solution of finite cost, A* using heuristic function </a:t>
            </a:r>
            <a14:m>
              <m:oMath>
                <m:r>
                  <a:rPr xmlns:a="http://schemas.openxmlformats.org/drawingml/2006/main" sz="5300" i="1">
                    <a:solidFill>
                      <a:srgbClr val="000000"/>
                    </a:solidFill>
                    <a:latin typeface="Cambria Math" panose="02040503050406030204" pitchFamily="18" charset="0"/>
                  </a:rPr>
                  <m:t>h</m:t>
                </m:r>
              </m:oMath>
            </a14:m>
            <a:r>
              <a:rPr b="0">
                <a:latin typeface="Helvetica Neue Light"/>
                <a:ea typeface="Helvetica Neue Light"/>
                <a:cs typeface="Helvetica Neue Light"/>
                <a:sym typeface="Helvetica Neue Light"/>
              </a:rPr>
              <a:t> always returns an </a:t>
            </a:r>
            <a:r>
              <a:rPr b="0">
                <a:solidFill>
                  <a:srgbClr val="C82506"/>
                </a:solidFill>
                <a:latin typeface="Helvetica Neue Medium"/>
                <a:ea typeface="Helvetica Neue Medium"/>
                <a:cs typeface="Helvetica Neue Medium"/>
                <a:sym typeface="Helvetica Neue Medium"/>
              </a:rPr>
              <a:t>optimal</a:t>
            </a:r>
            <a:r>
              <a:rPr b="0">
                <a:latin typeface="Helvetica Neue Light"/>
                <a:ea typeface="Helvetica Neue Light"/>
                <a:cs typeface="Helvetica Neue Light"/>
                <a:sym typeface="Helvetica Neue Light"/>
              </a:rPr>
              <a:t> solution (in </a:t>
            </a:r>
            <a:r>
              <a:rPr b="0">
                <a:solidFill>
                  <a:srgbClr val="C82506"/>
                </a:solidFill>
                <a:latin typeface="Helvetica Neue Medium"/>
                <a:ea typeface="Helvetica Neue Medium"/>
                <a:cs typeface="Helvetica Neue Medium"/>
                <a:sym typeface="Helvetica Neue Medium"/>
              </a:rPr>
              <a:t>finite time</a:t>
            </a:r>
            <a:r>
              <a:rPr b="0">
                <a:latin typeface="Helvetica Neue Light"/>
                <a:ea typeface="Helvetica Neue Light"/>
                <a:cs typeface="Helvetica Neue Light"/>
                <a:sym typeface="Helvetica Neue Light"/>
              </a:rPr>
              <a:t>), if</a:t>
            </a:r>
            <a:endParaRPr b="0">
              <a:latin typeface="Helvetica Neue Light"/>
              <a:ea typeface="Helvetica Neue Light"/>
              <a:cs typeface="Helvetica Neue Light"/>
              <a:sym typeface="Helvetica Neue Light"/>
            </a:endParaRPr>
          </a:p>
          <a:p>
            <a:pPr lvl="1" marL="1508125" indent="-873125">
              <a:spcBef>
                <a:spcPts val="1200"/>
              </a:spcBef>
              <a:buSzPct val="100000"/>
              <a:buAutoNum type="arabicPeriod" startAt="1"/>
            </a:pPr>
            <a:r>
              <a:t>The branching factor is </a:t>
            </a:r>
            <a:r>
              <a:rPr>
                <a:solidFill>
                  <a:srgbClr val="C82506"/>
                </a:solidFill>
                <a:latin typeface="Helvetica Neue Medium"/>
                <a:ea typeface="Helvetica Neue Medium"/>
                <a:cs typeface="Helvetica Neue Medium"/>
                <a:sym typeface="Helvetica Neue Medium"/>
              </a:rPr>
              <a:t>finite</a:t>
            </a:r>
            <a:r>
              <a:t>, and</a:t>
            </a:r>
          </a:p>
          <a:p>
            <a:pPr lvl="1" marL="1508125" indent="-873125">
              <a:spcBef>
                <a:spcPts val="1200"/>
              </a:spcBef>
              <a:buSzPct val="100000"/>
              <a:buAutoNum type="arabicPeriod" startAt="1"/>
            </a:pPr>
            <a:r>
              <a:t>All </a:t>
            </a:r>
            <a:r>
              <a:rPr>
                <a:solidFill>
                  <a:srgbClr val="C82506"/>
                </a:solidFill>
                <a:latin typeface="Helvetica Neue Medium"/>
                <a:ea typeface="Helvetica Neue Medium"/>
                <a:cs typeface="Helvetica Neue Medium"/>
                <a:sym typeface="Helvetica Neue Medium"/>
              </a:rPr>
              <a:t>arc costs</a:t>
            </a:r>
            <a:r>
              <a:t> are greater than some </a:t>
            </a:r>
            <a14:m>
              <m:oMath>
                <m:r>
                  <a:rPr xmlns:a="http://schemas.openxmlformats.org/drawingml/2006/main" sz="5300" i="1">
                    <a:solidFill>
                      <a:srgbClr val="000000"/>
                    </a:solidFill>
                    <a:latin typeface="Cambria Math" panose="02040503050406030204" pitchFamily="18" charset="0"/>
                  </a:rPr>
                  <m:t>ϵ</m:t>
                </m:r>
                <m:r>
                  <a:rPr xmlns:a="http://schemas.openxmlformats.org/drawingml/2006/main" sz="5300" i="1">
                    <a:solidFill>
                      <a:srgbClr val="000000"/>
                    </a:solidFill>
                    <a:latin typeface="Cambria Math" panose="02040503050406030204" pitchFamily="18" charset="0"/>
                  </a:rPr>
                  <m:t>&gt;</m:t>
                </m:r>
                <m:r>
                  <a:rPr xmlns:a="http://schemas.openxmlformats.org/drawingml/2006/main" sz="5300" i="1">
                    <a:solidFill>
                      <a:srgbClr val="000000"/>
                    </a:solidFill>
                    <a:latin typeface="Cambria Math" panose="02040503050406030204" pitchFamily="18" charset="0"/>
                  </a:rPr>
                  <m:t>0</m:t>
                </m:r>
              </m:oMath>
            </a14:m>
            <a:r>
              <a:t>, and</a:t>
            </a:r>
          </a:p>
          <a:p>
            <a:pPr lvl="1" marL="1458824" indent="-823824">
              <a:spcBef>
                <a:spcPts val="1200"/>
              </a:spcBef>
              <a:buSzPct val="100000"/>
              <a:buAutoNum type="arabicPeriod" startAt="1"/>
              <a:defRPr sz="5300">
                <a:latin typeface="Cambria Math"/>
                <a:ea typeface="Cambria Math"/>
                <a:cs typeface="Cambria Math"/>
                <a:sym typeface="Cambria Math"/>
              </a:defRPr>
            </a:pPr>
            <a14:m>
              <m:oMath>
                <m:r>
                  <a:rPr xmlns:a="http://schemas.openxmlformats.org/drawingml/2006/main" sz="5300" i="1">
                    <a:solidFill>
                      <a:srgbClr val="000000"/>
                    </a:solidFill>
                    <a:latin typeface="Cambria Math" panose="02040503050406030204" pitchFamily="18" charset="0"/>
                  </a:rPr>
                  <m:t>h</m:t>
                </m:r>
              </m:oMath>
            </a14:m>
            <a:r>
              <a:rPr sz="4400">
                <a:latin typeface="Helvetica Neue Light"/>
                <a:ea typeface="Helvetica Neue Light"/>
                <a:cs typeface="Helvetica Neue Light"/>
                <a:sym typeface="Helvetica Neue Light"/>
              </a:rPr>
              <a:t> is an </a:t>
            </a:r>
            <a:r>
              <a:rPr sz="4400">
                <a:solidFill>
                  <a:srgbClr val="C82506"/>
                </a:solidFill>
                <a:latin typeface="Helvetica Neue Medium"/>
                <a:ea typeface="Helvetica Neue Medium"/>
                <a:cs typeface="Helvetica Neue Medium"/>
                <a:sym typeface="Helvetica Neue Medium"/>
              </a:rPr>
              <a:t>admissible</a:t>
            </a:r>
            <a:r>
              <a:rPr sz="4400">
                <a:latin typeface="Helvetica Neue Light"/>
                <a:ea typeface="Helvetica Neue Light"/>
                <a:cs typeface="Helvetica Neue Light"/>
                <a:sym typeface="Helvetica Neue Light"/>
              </a:rPr>
              <a:t> heuristic.</a:t>
            </a:r>
            <a:endParaRPr sz="5000"/>
          </a:p>
        </p:txBody>
      </p:sp>
      <p:sp>
        <p:nvSpPr>
          <p:cNvPr id="305" name="Proof:…"/>
          <p:cNvSpPr txBox="1"/>
          <p:nvPr/>
        </p:nvSpPr>
        <p:spPr>
          <a:xfrm>
            <a:off x="1616916" y="9416363"/>
            <a:ext cx="21150168" cy="4159702"/>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lvl="1" algn="l">
              <a:spcBef>
                <a:spcPts val="3600"/>
              </a:spcBef>
              <a:defRPr b="1" sz="4400">
                <a:solidFill>
                  <a:srgbClr val="000000"/>
                </a:solidFill>
                <a:latin typeface="+mn-lt"/>
                <a:ea typeface="+mn-ea"/>
                <a:cs typeface="+mn-cs"/>
                <a:sym typeface="Helvetica Neue"/>
              </a:defRPr>
            </a:pPr>
            <a:r>
              <a:t>Proof:</a:t>
            </a:r>
          </a:p>
          <a:p>
            <a:pPr lvl="1" marL="1508125" indent="-873125" algn="l">
              <a:spcBef>
                <a:spcPts val="3600"/>
              </a:spcBef>
              <a:buSzPct val="100000"/>
              <a:buAutoNum type="arabicPeriod" startAt="1"/>
              <a:defRPr sz="4400">
                <a:solidFill>
                  <a:srgbClr val="C82506"/>
                </a:solidFill>
              </a:defRPr>
            </a:pPr>
            <a:r>
              <a:t>No suboptimal solution</a:t>
            </a:r>
            <a:r>
              <a:rPr>
                <a:solidFill>
                  <a:srgbClr val="000000"/>
                </a:solidFill>
                <a:latin typeface="Helvetica Neue Light"/>
                <a:ea typeface="Helvetica Neue Light"/>
                <a:cs typeface="Helvetica Neue Light"/>
                <a:sym typeface="Helvetica Neue Light"/>
              </a:rPr>
              <a:t> will be removed from the frontier whenever the frontier contains a </a:t>
            </a:r>
            <a:r>
              <a:rPr>
                <a:solidFill>
                  <a:srgbClr val="004D80"/>
                </a:solidFill>
              </a:rPr>
              <a:t>prefix of the optimal solution </a:t>
            </a:r>
            <a:endParaRPr>
              <a:solidFill>
                <a:srgbClr val="004D80"/>
              </a:solidFill>
            </a:endParaRPr>
          </a:p>
          <a:p>
            <a:pPr lvl="1" marL="1508125" indent="-873125" algn="l">
              <a:spcBef>
                <a:spcPts val="3600"/>
              </a:spcBef>
              <a:buSzPct val="100000"/>
              <a:buAutoNum type="arabicPeriod" startAt="1"/>
              <a:defRPr sz="4400">
                <a:solidFill>
                  <a:srgbClr val="000000"/>
                </a:solidFill>
                <a:latin typeface="Helvetica Neue Light"/>
                <a:ea typeface="Helvetica Neue Light"/>
                <a:cs typeface="Helvetica Neue Light"/>
                <a:sym typeface="Helvetica Neue Light"/>
              </a:defRPr>
            </a:pPr>
            <a:r>
              <a:t>The </a:t>
            </a:r>
            <a:r>
              <a:rPr>
                <a:solidFill>
                  <a:srgbClr val="004D80"/>
                </a:solidFill>
                <a:latin typeface="Helvetica Neue Medium"/>
                <a:ea typeface="Helvetica Neue Medium"/>
                <a:cs typeface="Helvetica Neue Medium"/>
                <a:sym typeface="Helvetica Neue Medium"/>
              </a:rPr>
              <a:t>optimal solution</a:t>
            </a:r>
            <a:r>
              <a:t> is guaranteed to be </a:t>
            </a:r>
            <a:r>
              <a:rPr>
                <a:solidFill>
                  <a:srgbClr val="C82506"/>
                </a:solidFill>
                <a:latin typeface="Helvetica Neue Medium"/>
                <a:ea typeface="Helvetica Neue Medium"/>
                <a:cs typeface="Helvetica Neue Medium"/>
                <a:sym typeface="Helvetica Neue Medium"/>
              </a:rPr>
              <a:t>removed from the frontier</a:t>
            </a:r>
            <a:r>
              <a:t> eventually</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0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2" fill="hold">
                                  <p:stCondLst>
                                    <p:cond delay="0"/>
                                  </p:stCondLst>
                                  <p:iterate type="el" backwards="0">
                                    <p:tmAbs val="0"/>
                                  </p:iterate>
                                  <p:childTnLst>
                                    <p:set>
                                      <p:cBhvr>
                                        <p:cTn id="14" fill="hold"/>
                                        <p:tgtEl>
                                          <p:spTgt spid="305">
                                            <p:bg/>
                                          </p:spTgt>
                                        </p:tgtEl>
                                        <p:attrNameLst>
                                          <p:attrName>style.visibility</p:attrName>
                                        </p:attrNameLst>
                                      </p:cBhvr>
                                      <p:to>
                                        <p:strVal val="visible"/>
                                      </p:to>
                                    </p:set>
                                  </p:childTnLst>
                                </p:cTn>
                              </p:par>
                              <p:par>
                                <p:cTn id="15" presetClass="entr" nodeType="withEffect" presetSubtype="0" presetID="1" grpId="2" fill="hold">
                                  <p:stCondLst>
                                    <p:cond delay="0"/>
                                  </p:stCondLst>
                                  <p:iterate type="el" backwards="0">
                                    <p:tmAbs val="0"/>
                                  </p:iterate>
                                  <p:childTnLst>
                                    <p:set>
                                      <p:cBhvr>
                                        <p:cTn id="16" fill="hold"/>
                                        <p:tgtEl>
                                          <p:spTgt spid="305">
                                            <p:txEl>
                                              <p:pRg st="0" end="0"/>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2" fill="hold">
                                  <p:stCondLst>
                                    <p:cond delay="0"/>
                                  </p:stCondLst>
                                  <p:iterate type="el" backwards="0">
                                    <p:tmAbs val="0"/>
                                  </p:iterate>
                                  <p:childTnLst>
                                    <p:set>
                                      <p:cBhvr>
                                        <p:cTn id="19" fill="hold"/>
                                        <p:tgtEl>
                                          <p:spTgt spid="305">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305">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4" grpId="1"/>
      <p:bldP build="p" bldLvl="5" animBg="1" rev="0" advAuto="0" spid="305" grpId="2"/>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A* Optimality Proofs: A Lexicon"/>
          <p:cNvSpPr txBox="1"/>
          <p:nvPr>
            <p:ph type="title"/>
          </p:nvPr>
        </p:nvSpPr>
        <p:spPr>
          <a:xfrm>
            <a:off x="2511498" y="424175"/>
            <a:ext cx="19361004" cy="3036097"/>
          </a:xfrm>
          <a:prstGeom prst="rect">
            <a:avLst/>
          </a:prstGeom>
        </p:spPr>
        <p:txBody>
          <a:bodyPr/>
          <a:lstStyle/>
          <a:p>
            <a:pPr/>
            <a:r>
              <a:t>A* Optimality Proofs: A Lexicon</a:t>
            </a:r>
          </a:p>
        </p:txBody>
      </p:sp>
      <p:sp>
        <p:nvSpPr>
          <p:cNvPr id="308" name="An admissible heuristic:…"/>
          <p:cNvSpPr txBox="1"/>
          <p:nvPr>
            <p:ph type="body" sz="half" idx="1"/>
          </p:nvPr>
        </p:nvSpPr>
        <p:spPr>
          <a:xfrm>
            <a:off x="6292539" y="3286036"/>
            <a:ext cx="11798921" cy="9129633"/>
          </a:xfrm>
          <a:prstGeom prst="rect">
            <a:avLst/>
          </a:prstGeom>
        </p:spPr>
        <p:txBody>
          <a:bodyPr/>
          <a:lstStyle/>
          <a:p>
            <a:pPr marL="0" indent="0">
              <a:spcBef>
                <a:spcPts val="3600"/>
              </a:spcBef>
              <a:buSzTx/>
              <a:buNone/>
            </a:pPr>
            <a:r>
              <a:t>An </a:t>
            </a:r>
            <a:r>
              <a:rPr>
                <a:solidFill>
                  <a:srgbClr val="C82506"/>
                </a:solidFill>
                <a:latin typeface="Helvetica Neue Medium"/>
                <a:ea typeface="Helvetica Neue Medium"/>
                <a:cs typeface="Helvetica Neue Medium"/>
                <a:sym typeface="Helvetica Neue Medium"/>
              </a:rPr>
              <a:t>admissible heuristic</a:t>
            </a:r>
            <a:r>
              <a:t>: </a:t>
            </a: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0" indent="0">
              <a:spcBef>
                <a:spcPts val="3600"/>
              </a:spcBef>
              <a:buSzTx/>
              <a:buNone/>
              <a:defRPr sz="5300">
                <a:latin typeface="Cambria Math"/>
                <a:ea typeface="Cambria Math"/>
                <a:cs typeface="Cambria Math"/>
                <a:sym typeface="Cambria Math"/>
              </a:defRPr>
            </a:pPr>
            <a14:m>
              <m:oMathPara>
                <m:oMathParaPr>
                  <m:jc m:val="left"/>
                </m:oMathParaPr>
                <m:oMath>
                  <m:r>
                    <a:rPr xmlns:a="http://schemas.openxmlformats.org/drawingml/2006/main" sz="5300" i="1">
                      <a:solidFill>
                        <a:srgbClr val="000000"/>
                      </a:solidFill>
                      <a:latin typeface="Cambria Math" panose="02040503050406030204" pitchFamily="18" charset="0"/>
                    </a:rPr>
                    <m:t>f</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m:rPr>
                      <m:nor/>
                    </m:rPr>
                    <a:rPr xmlns:a="http://schemas.openxmlformats.org/drawingml/2006/main" sz="5300" i="1">
                      <a:solidFill>
                        <a:srgbClr val="000000"/>
                      </a:solidFill>
                      <a:latin typeface="Cambria Math" panose="02040503050406030204" pitchFamily="18" charset="0"/>
                    </a:rPr>
                    <m:t>cost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oMath>
              </m:oMathPara>
            </a14:m>
            <a:endParaRPr sz="5000"/>
          </a:p>
          <a:p>
            <a:pPr marL="0" indent="0">
              <a:spcBef>
                <a:spcPts val="3600"/>
              </a:spcBef>
              <a:buSzTx/>
              <a:buNone/>
            </a:pPr>
            <a:r>
              <a:t>A </a:t>
            </a:r>
            <a:r>
              <a:rPr>
                <a:solidFill>
                  <a:srgbClr val="C82506"/>
                </a:solidFill>
                <a:latin typeface="Helvetica Neue Medium"/>
                <a:ea typeface="Helvetica Neue Medium"/>
                <a:cs typeface="Helvetica Neue Medium"/>
                <a:sym typeface="Helvetica Neue Medium"/>
              </a:rPr>
              <a:t>start node</a:t>
            </a:r>
            <a:r>
              <a:t>: </a:t>
            </a:r>
            <a14:m>
              <m:oMath>
                <m:r>
                  <a:rPr xmlns:a="http://schemas.openxmlformats.org/drawingml/2006/main" sz="5300" i="1">
                    <a:solidFill>
                      <a:srgbClr val="000000"/>
                    </a:solidFill>
                    <a:latin typeface="Cambria Math" panose="02040503050406030204" pitchFamily="18" charset="0"/>
                  </a:rPr>
                  <m:t>s</m:t>
                </m:r>
              </m:oMath>
            </a14:m>
            <a:endParaRPr sz="5000">
              <a:latin typeface="Times Roman"/>
              <a:ea typeface="Times Roman"/>
              <a:cs typeface="Times Roman"/>
              <a:sym typeface="Times Roman"/>
            </a:endParaRPr>
          </a:p>
          <a:p>
            <a:pPr marL="0" indent="0">
              <a:spcBef>
                <a:spcPts val="3600"/>
              </a:spcBef>
              <a:buSzTx/>
              <a:buNone/>
            </a:pPr>
            <a:r>
              <a:t>A </a:t>
            </a:r>
            <a:r>
              <a:rPr>
                <a:solidFill>
                  <a:srgbClr val="C82506"/>
                </a:solidFill>
                <a:latin typeface="Helvetica Neue Medium"/>
                <a:ea typeface="Helvetica Neue Medium"/>
                <a:cs typeface="Helvetica Neue Medium"/>
                <a:sym typeface="Helvetica Neue Medium"/>
              </a:rPr>
              <a:t>goal node</a:t>
            </a:r>
            <a:r>
              <a:t>: </a:t>
            </a:r>
            <a14:m>
              <m:oMath>
                <m:r>
                  <a:rPr xmlns:a="http://schemas.openxmlformats.org/drawingml/2006/main" sz="5300" i="1">
                    <a:solidFill>
                      <a:srgbClr val="000000"/>
                    </a:solidFill>
                    <a:latin typeface="Cambria Math" panose="02040503050406030204" pitchFamily="18" charset="0"/>
                  </a:rPr>
                  <m:t>z</m:t>
                </m:r>
              </m:oMath>
            </a14:m>
            <a:r>
              <a:t>  (i.e., </a:t>
            </a:r>
            <a14:m>
              <m:oMath>
                <m:r>
                  <m:rPr>
                    <m:nor/>
                  </m:rPr>
                  <a:rPr xmlns:a="http://schemas.openxmlformats.org/drawingml/2006/main" sz="5300" i="1">
                    <a:solidFill>
                      <a:srgbClr val="000000"/>
                    </a:solidFill>
                    <a:latin typeface="Cambria Math" panose="02040503050406030204" pitchFamily="18" charset="0"/>
                  </a:rPr>
                  <m:t>goal</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z</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oMath>
            </a14:m>
            <a:r>
              <a:t>)</a:t>
            </a:r>
          </a:p>
          <a:p>
            <a:pPr marL="0" indent="0">
              <a:spcBef>
                <a:spcPts val="3600"/>
              </a:spcBef>
              <a:buSzTx/>
              <a:buNone/>
            </a:pPr>
            <a:r>
              <a:t>The </a:t>
            </a:r>
            <a:r>
              <a:rPr>
                <a:solidFill>
                  <a:srgbClr val="C82506"/>
                </a:solidFill>
                <a:latin typeface="Helvetica Neue Medium"/>
                <a:ea typeface="Helvetica Neue Medium"/>
                <a:cs typeface="Helvetica Neue Medium"/>
                <a:sym typeface="Helvetica Neue Medium"/>
              </a:rPr>
              <a:t>optimal solution</a:t>
            </a:r>
            <a:r>
              <a:t>: </a:t>
            </a:r>
            <a14:m>
              <m:oMath>
                <m:sSup>
                  <m:e>
                    <m:r>
                      <a:rPr xmlns:a="http://schemas.openxmlformats.org/drawingml/2006/main" sz="5300" i="1">
                        <a:solidFill>
                          <a:srgbClr val="000000"/>
                        </a:solidFill>
                        <a:latin typeface="Cambria Math" panose="02040503050406030204" pitchFamily="18" charset="0"/>
                      </a:rPr>
                      <m:t>p</m:t>
                    </m:r>
                  </m:e>
                  <m:sup>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z</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0" indent="0">
              <a:spcBef>
                <a:spcPts val="3600"/>
              </a:spcBef>
              <a:buSzTx/>
              <a:buNone/>
            </a:pPr>
            <a:r>
              <a:t>A </a:t>
            </a:r>
            <a:r>
              <a:rPr>
                <a:solidFill>
                  <a:srgbClr val="C82506"/>
                </a:solidFill>
                <a:latin typeface="Helvetica Neue Medium"/>
                <a:ea typeface="Helvetica Neue Medium"/>
                <a:cs typeface="Helvetica Neue Medium"/>
                <a:sym typeface="Helvetica Neue Medium"/>
              </a:rPr>
              <a:t>prefix</a:t>
            </a:r>
            <a:r>
              <a:t> of the optimal solution: </a:t>
            </a:r>
            <a14:m>
              <m:oMath>
                <m:sSup>
                  <m:e>
                    <m:r>
                      <a:rPr xmlns:a="http://schemas.openxmlformats.org/drawingml/2006/main" sz="5300" i="1">
                        <a:solidFill>
                          <a:srgbClr val="000000"/>
                        </a:solidFill>
                        <a:latin typeface="Cambria Math" panose="02040503050406030204" pitchFamily="18" charset="0"/>
                      </a:rPr>
                      <m:t>p</m:t>
                    </m:r>
                  </m:e>
                  <m:sup>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0" indent="0">
              <a:spcBef>
                <a:spcPts val="3600"/>
              </a:spcBef>
              <a:buSzTx/>
              <a:buNone/>
            </a:pPr>
            <a:r>
              <a:t>A </a:t>
            </a:r>
            <a:r>
              <a:rPr>
                <a:solidFill>
                  <a:srgbClr val="C82506"/>
                </a:solidFill>
                <a:latin typeface="Helvetica Neue Medium"/>
                <a:ea typeface="Helvetica Neue Medium"/>
                <a:cs typeface="Helvetica Neue Medium"/>
                <a:sym typeface="Helvetica Neue Medium"/>
              </a:rPr>
              <a:t>suboptimal solution</a:t>
            </a:r>
            <a:r>
              <a:t>: </a:t>
            </a:r>
            <a14:m>
              <m:oMath>
                <m:r>
                  <a:rPr xmlns:a="http://schemas.openxmlformats.org/drawingml/2006/main" sz="5300" i="1">
                    <a:solidFill>
                      <a:srgbClr val="000000"/>
                    </a:solidFill>
                    <a:latin typeface="Cambria Math" panose="02040503050406030204" pitchFamily="18" charset="0"/>
                  </a:rPr>
                  <m:t>g</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z</m:t>
                </m:r>
                <m:r>
                  <a:rPr xmlns:a="http://schemas.openxmlformats.org/drawingml/2006/main" sz="5300" i="1">
                    <a:solidFill>
                      <a:srgbClr val="000000"/>
                    </a:solidFill>
                    <a:latin typeface="Cambria Math" panose="02040503050406030204" pitchFamily="18" charset="0"/>
                  </a:rPr>
                  <m:t>⟩</m:t>
                </m:r>
              </m:oMath>
            </a14:m>
            <a:endParaRPr sz="5000"/>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A* Optimality"/>
          <p:cNvSpPr txBox="1"/>
          <p:nvPr>
            <p:ph type="title"/>
          </p:nvPr>
        </p:nvSpPr>
        <p:spPr>
          <a:xfrm>
            <a:off x="2667000" y="483692"/>
            <a:ext cx="19050000" cy="3036097"/>
          </a:xfrm>
          <a:prstGeom prst="rect">
            <a:avLst/>
          </a:prstGeom>
        </p:spPr>
        <p:txBody>
          <a:bodyPr/>
          <a:lstStyle>
            <a:lvl1pPr algn="l"/>
          </a:lstStyle>
          <a:p>
            <a:pPr/>
            <a:r>
              <a:t>A* Optimality</a:t>
            </a:r>
          </a:p>
        </p:txBody>
      </p:sp>
      <p:sp>
        <p:nvSpPr>
          <p:cNvPr id="311" name="Proof part 1: Optimality (no   is removed before  )…"/>
          <p:cNvSpPr txBox="1"/>
          <p:nvPr>
            <p:ph type="body" idx="1"/>
          </p:nvPr>
        </p:nvSpPr>
        <p:spPr>
          <a:xfrm>
            <a:off x="624903" y="3620981"/>
            <a:ext cx="22568886" cy="8840394"/>
          </a:xfrm>
          <a:prstGeom prst="rect">
            <a:avLst/>
          </a:prstGeom>
        </p:spPr>
        <p:txBody>
          <a:bodyPr/>
          <a:lstStyle/>
          <a:p>
            <a:pPr marL="0" indent="0" defTabSz="722947">
              <a:spcBef>
                <a:spcPts val="3100"/>
              </a:spcBef>
              <a:buSzTx/>
              <a:buNone/>
              <a:defRPr b="1" sz="3800">
                <a:latin typeface="+mn-lt"/>
                <a:ea typeface="+mn-ea"/>
                <a:cs typeface="+mn-cs"/>
                <a:sym typeface="Helvetica Neue"/>
              </a:defRPr>
            </a:pPr>
            <a:r>
              <a:t>Proof part 1:</a:t>
            </a:r>
            <a:r>
              <a:rPr b="0">
                <a:latin typeface="Helvetica Neue Light"/>
                <a:ea typeface="Helvetica Neue Light"/>
                <a:cs typeface="Helvetica Neue Light"/>
                <a:sym typeface="Helvetica Neue Light"/>
              </a:rPr>
              <a:t> Optimality (no </a:t>
            </a:r>
            <a14:m>
              <m:oMath>
                <m:r>
                  <a:rPr xmlns:a="http://schemas.openxmlformats.org/drawingml/2006/main" sz="4700" i="1">
                    <a:solidFill>
                      <a:srgbClr val="000000"/>
                    </a:solidFill>
                    <a:latin typeface="Cambria Math" panose="02040503050406030204" pitchFamily="18" charset="0"/>
                  </a:rPr>
                  <m:t>g</m:t>
                </m:r>
              </m:oMath>
            </a14:m>
            <a:r>
              <a:rPr b="0">
                <a:latin typeface="Helvetica Neue Light"/>
                <a:ea typeface="Helvetica Neue Light"/>
                <a:cs typeface="Helvetica Neue Light"/>
                <a:sym typeface="Helvetica Neue Light"/>
              </a:rPr>
              <a:t> is removed before </a:t>
            </a:r>
            <a14:m>
              <m:oMath>
                <m:sSup>
                  <m:e>
                    <m:r>
                      <a:rPr xmlns:a="http://schemas.openxmlformats.org/drawingml/2006/main" sz="4700" i="1">
                        <a:solidFill>
                          <a:srgbClr val="000000"/>
                        </a:solidFill>
                        <a:latin typeface="Cambria Math" panose="02040503050406030204" pitchFamily="18" charset="0"/>
                      </a:rPr>
                      <m:t>p</m:t>
                    </m:r>
                  </m:e>
                  <m:sup>
                    <m:r>
                      <a:rPr xmlns:a="http://schemas.openxmlformats.org/drawingml/2006/main" sz="4700" i="1">
                        <a:solidFill>
                          <a:srgbClr val="000000"/>
                        </a:solidFill>
                        <a:latin typeface="Cambria Math" panose="02040503050406030204" pitchFamily="18" charset="0"/>
                      </a:rPr>
                      <m:t>*</m:t>
                    </m:r>
                  </m:sup>
                </m:sSup>
              </m:oMath>
            </a14:m>
            <a:r>
              <a:rPr b="0">
                <a:latin typeface="Helvetica Neue Light"/>
                <a:ea typeface="Helvetica Neue Light"/>
                <a:cs typeface="Helvetica Neue Light"/>
                <a:sym typeface="Helvetica Neue Light"/>
              </a:rPr>
              <a:t>)</a:t>
            </a:r>
          </a:p>
          <a:p>
            <a:pPr marL="724965" indent="-724965" defTabSz="722947">
              <a:spcBef>
                <a:spcPts val="3100"/>
              </a:spcBef>
              <a:buSzPct val="100000"/>
              <a:buAutoNum type="arabicPeriod" startAt="1"/>
              <a:defRPr sz="4700">
                <a:latin typeface="Cambria Math"/>
                <a:ea typeface="Cambria Math"/>
                <a:cs typeface="Cambria Math"/>
                <a:sym typeface="Cambria Math"/>
              </a:defRPr>
            </a:pPr>
            <a14:m>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g</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g</m:t>
                </m:r>
                <m:r>
                  <a:rPr xmlns:a="http://schemas.openxmlformats.org/drawingml/2006/main" sz="4700" i="1">
                    <a:solidFill>
                      <a:srgbClr val="000000"/>
                    </a:solidFill>
                    <a:latin typeface="Cambria Math" panose="02040503050406030204" pitchFamily="18" charset="0"/>
                  </a:rPr>
                  <m:t>)</m:t>
                </m:r>
              </m:oMath>
            </a14:m>
            <a:r>
              <a:rPr sz="3800">
                <a:latin typeface="Helvetica Neue Light"/>
                <a:ea typeface="Helvetica Neue Light"/>
                <a:cs typeface="Helvetica Neue Light"/>
                <a:sym typeface="Helvetica Neue Light"/>
              </a:rPr>
              <a:t> and </a:t>
            </a:r>
            <a14:m>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sSup>
                  <m:e>
                    <m:r>
                      <a:rPr xmlns:a="http://schemas.openxmlformats.org/drawingml/2006/main" sz="4700" i="1">
                        <a:solidFill>
                          <a:srgbClr val="000000"/>
                        </a:solidFill>
                        <a:latin typeface="Cambria Math" panose="02040503050406030204" pitchFamily="18" charset="0"/>
                      </a:rPr>
                      <m:t>p</m:t>
                    </m:r>
                  </m:e>
                  <m:sup>
                    <m:r>
                      <a:rPr xmlns:a="http://schemas.openxmlformats.org/drawingml/2006/main" sz="4700" i="1">
                        <a:solidFill>
                          <a:srgbClr val="000000"/>
                        </a:solidFill>
                        <a:latin typeface="Cambria Math" panose="02040503050406030204" pitchFamily="18" charset="0"/>
                      </a:rPr>
                      <m:t>*</m:t>
                    </m:r>
                  </m:sup>
                </m:sSup>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sSup>
                  <m:e>
                    <m:r>
                      <a:rPr xmlns:a="http://schemas.openxmlformats.org/drawingml/2006/main" sz="4700" i="1">
                        <a:solidFill>
                          <a:srgbClr val="000000"/>
                        </a:solidFill>
                        <a:latin typeface="Cambria Math" panose="02040503050406030204" pitchFamily="18" charset="0"/>
                      </a:rPr>
                      <m:t>p</m:t>
                    </m:r>
                  </m:e>
                  <m:sup>
                    <m:r>
                      <a:rPr xmlns:a="http://schemas.openxmlformats.org/drawingml/2006/main" sz="4700" i="1">
                        <a:solidFill>
                          <a:srgbClr val="000000"/>
                        </a:solidFill>
                        <a:latin typeface="Cambria Math" panose="02040503050406030204" pitchFamily="18" charset="0"/>
                      </a:rPr>
                      <m:t>*</m:t>
                    </m:r>
                  </m:sup>
                </m:sSup>
                <m:r>
                  <a:rPr xmlns:a="http://schemas.openxmlformats.org/drawingml/2006/main" sz="4700" i="1">
                    <a:solidFill>
                      <a:srgbClr val="000000"/>
                    </a:solidFill>
                    <a:latin typeface="Cambria Math" panose="02040503050406030204" pitchFamily="18" charset="0"/>
                  </a:rPr>
                  <m:t>)</m:t>
                </m:r>
              </m:oMath>
            </a14:m>
            <a:endParaRPr sz="3800"/>
          </a:p>
          <a:p>
            <a:pPr lvl="2" marL="1842565" indent="-724965" defTabSz="722947">
              <a:spcBef>
                <a:spcPts val="3100"/>
              </a:spcBef>
              <a:buSzPct val="100000"/>
              <a:buAutoNum type="romanLcParenBoth" startAt="1"/>
              <a:defRPr sz="4700">
                <a:latin typeface="Cambria Math"/>
                <a:ea typeface="Cambria Math"/>
                <a:cs typeface="Cambria Math"/>
                <a:sym typeface="Cambria Math"/>
              </a:defRPr>
            </a:pPr>
            <a14:m>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n</m:t>
                    </m:r>
                  </m:e>
                  <m:sub>
                    <m:r>
                      <a:rPr xmlns:a="http://schemas.openxmlformats.org/drawingml/2006/main" sz="4700" i="1">
                        <a:solidFill>
                          <a:srgbClr val="000000"/>
                        </a:solidFill>
                        <a:latin typeface="Cambria Math" panose="02040503050406030204" pitchFamily="18" charset="0"/>
                      </a:rPr>
                      <m:t>0</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n</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n</m:t>
                    </m:r>
                  </m:e>
                  <m:sub>
                    <m:r>
                      <a:rPr xmlns:a="http://schemas.openxmlformats.org/drawingml/2006/main" sz="4700" i="1">
                        <a:solidFill>
                          <a:srgbClr val="000000"/>
                        </a:solidFill>
                        <a:latin typeface="Cambria Math" panose="02040503050406030204" pitchFamily="18" charset="0"/>
                      </a:rPr>
                      <m:t>0</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n</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h</m:t>
                </m:r>
                <m:r>
                  <a:rPr xmlns:a="http://schemas.openxmlformats.org/drawingml/2006/main" sz="4700" i="1">
                    <a:solidFill>
                      <a:srgbClr val="000000"/>
                    </a:solidFill>
                    <a:latin typeface="Cambria Math" panose="02040503050406030204" pitchFamily="18" charset="0"/>
                  </a:rPr>
                  <m:t>(</m:t>
                </m:r>
                <m:sSub>
                  <m:e>
                    <m:r>
                      <a:rPr xmlns:a="http://schemas.openxmlformats.org/drawingml/2006/main" sz="4700" i="1">
                        <a:solidFill>
                          <a:srgbClr val="000000"/>
                        </a:solidFill>
                        <a:latin typeface="Cambria Math" panose="02040503050406030204" pitchFamily="18" charset="0"/>
                      </a:rPr>
                      <m:t>n</m:t>
                    </m:r>
                  </m:e>
                  <m:sub>
                    <m:r>
                      <a:rPr xmlns:a="http://schemas.openxmlformats.org/drawingml/2006/main" sz="4700" i="1">
                        <a:solidFill>
                          <a:srgbClr val="000000"/>
                        </a:solidFill>
                        <a:latin typeface="Cambria Math" panose="02040503050406030204" pitchFamily="18" charset="0"/>
                      </a:rPr>
                      <m:t>k</m:t>
                    </m:r>
                  </m:sub>
                </m:sSub>
                <m:r>
                  <a:rPr xmlns:a="http://schemas.openxmlformats.org/drawingml/2006/main" sz="4700" i="1">
                    <a:solidFill>
                      <a:srgbClr val="000000"/>
                    </a:solidFill>
                    <a:latin typeface="Cambria Math" panose="02040503050406030204" pitchFamily="18" charset="0"/>
                  </a:rPr>
                  <m:t>)</m:t>
                </m:r>
              </m:oMath>
            </a14:m>
            <a:r>
              <a:rPr sz="3800">
                <a:latin typeface="Helvetica Neue Light"/>
                <a:ea typeface="Helvetica Neue Light"/>
                <a:cs typeface="Helvetica Neue Light"/>
                <a:sym typeface="Helvetica Neue Light"/>
              </a:rPr>
              <a:t>, and </a:t>
            </a:r>
            <a14:m>
              <m:oMath>
                <m:r>
                  <a:rPr xmlns:a="http://schemas.openxmlformats.org/drawingml/2006/main" sz="4700" i="1">
                    <a:solidFill>
                      <a:srgbClr val="000000"/>
                    </a:solidFill>
                    <a:latin typeface="Cambria Math" panose="02040503050406030204" pitchFamily="18" charset="0"/>
                  </a:rPr>
                  <m:t>h</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z</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0</m:t>
                </m:r>
              </m:oMath>
            </a14:m>
            <a:endParaRPr sz="3800"/>
          </a:p>
          <a:p>
            <a:pPr marL="724965" indent="-724965" defTabSz="722947">
              <a:spcBef>
                <a:spcPts val="3100"/>
              </a:spcBef>
              <a:buSzPct val="100000"/>
              <a:buAutoNum type="arabicPeriod" startAt="1"/>
              <a:defRPr sz="4700">
                <a:latin typeface="Cambria Math"/>
                <a:ea typeface="Cambria Math"/>
                <a:cs typeface="Cambria Math"/>
                <a:sym typeface="Cambria Math"/>
              </a:defRPr>
            </a:pPr>
            <a14:m>
              <m:oMathPara>
                <m:oMathParaPr>
                  <m:jc m:val="left"/>
                </m:oMathParaPr>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sSup>
                    <m:e>
                      <m:r>
                        <a:rPr xmlns:a="http://schemas.openxmlformats.org/drawingml/2006/main" sz="4700" i="1">
                          <a:solidFill>
                            <a:srgbClr val="000000"/>
                          </a:solidFill>
                          <a:latin typeface="Cambria Math" panose="02040503050406030204" pitchFamily="18" charset="0"/>
                        </a:rPr>
                        <m:t>p</m:t>
                      </m:r>
                    </m:e>
                    <m:sup>
                      <m:r>
                        <a:rPr xmlns:a="http://schemas.openxmlformats.org/drawingml/2006/main" sz="4700" i="1">
                          <a:solidFill>
                            <a:srgbClr val="000000"/>
                          </a:solidFill>
                          <a:latin typeface="Cambria Math" panose="02040503050406030204" pitchFamily="18" charset="0"/>
                        </a:rPr>
                        <m:t>′</m:t>
                      </m:r>
                    </m:sup>
                  </m:sSup>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&lt;</m:t>
                  </m:r>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g</m:t>
                  </m:r>
                  <m:r>
                    <a:rPr xmlns:a="http://schemas.openxmlformats.org/drawingml/2006/main" sz="4700" i="1">
                      <a:solidFill>
                        <a:srgbClr val="000000"/>
                      </a:solidFill>
                      <a:latin typeface="Cambria Math" panose="02040503050406030204" pitchFamily="18" charset="0"/>
                    </a:rPr>
                    <m:t>)</m:t>
                  </m:r>
                </m:oMath>
              </m:oMathPara>
            </a14:m>
            <a:endParaRPr sz="3800"/>
          </a:p>
          <a:p>
            <a:pPr lvl="2" marL="1842565" indent="-724965" defTabSz="722947">
              <a:spcBef>
                <a:spcPts val="3100"/>
              </a:spcBef>
              <a:buSzPct val="100000"/>
              <a:buAutoNum type="romanLcParenBoth" startAt="1"/>
              <a:defRPr sz="4700">
                <a:latin typeface="Cambria Math"/>
                <a:ea typeface="Cambria Math"/>
                <a:cs typeface="Cambria Math"/>
                <a:sym typeface="Cambria Math"/>
              </a:defRPr>
            </a:pPr>
            <a14:m>
              <m:oMathPara>
                <m:oMathParaPr>
                  <m:jc m:val="left"/>
                </m:oMathParaPr>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s</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s</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h</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oMath>
              </m:oMathPara>
            </a14:m>
            <a:endParaRPr sz="3800"/>
          </a:p>
          <a:p>
            <a:pPr lvl="2" marL="1842565" indent="-724965" defTabSz="722947">
              <a:spcBef>
                <a:spcPts val="3100"/>
              </a:spcBef>
              <a:buSzPct val="100000"/>
              <a:buAutoNum type="romanLcParenBoth" startAt="1"/>
              <a:defRPr sz="4700">
                <a:latin typeface="Cambria Math"/>
                <a:ea typeface="Cambria Math"/>
                <a:cs typeface="Cambria Math"/>
                <a:sym typeface="Cambria Math"/>
              </a:defRPr>
            </a:pPr>
            <a14:m>
              <m:oMathPara>
                <m:oMathParaPr>
                  <m:jc m:val="left"/>
                </m:oMathParaPr>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s</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b</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z</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s</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b</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z</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h</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z</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s</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b</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z</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oMath>
              </m:oMathPara>
            </a14:m>
            <a:endParaRPr sz="3800"/>
          </a:p>
          <a:p>
            <a:pPr lvl="2" marL="1842565" indent="-724965" defTabSz="722947">
              <a:spcBef>
                <a:spcPts val="3100"/>
              </a:spcBef>
              <a:buSzPct val="100000"/>
              <a:buAutoNum type="romanLcParenBoth" startAt="1"/>
              <a:defRPr sz="4700">
                <a:latin typeface="Cambria Math"/>
                <a:ea typeface="Cambria Math"/>
                <a:cs typeface="Cambria Math"/>
                <a:sym typeface="Cambria Math"/>
              </a:defRPr>
            </a:pPr>
            <a14:m>
              <m:oMathPara>
                <m:oMathParaPr>
                  <m:jc m:val="left"/>
                </m:oMathParaPr>
                <m:oMath>
                  <m:r>
                    <a:rPr xmlns:a="http://schemas.openxmlformats.org/drawingml/2006/main" sz="4700" i="1">
                      <a:solidFill>
                        <a:srgbClr val="000000"/>
                      </a:solidFill>
                      <a:latin typeface="Cambria Math" panose="02040503050406030204" pitchFamily="18" charset="0"/>
                    </a:rPr>
                    <m:t>h</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m:rPr>
                      <m:nor/>
                    </m:rPr>
                    <a:rPr xmlns:a="http://schemas.openxmlformats.org/drawingml/2006/main" sz="4700" i="1">
                      <a:solidFill>
                        <a:srgbClr val="000000"/>
                      </a:solidFill>
                      <a:latin typeface="Cambria Math" panose="02040503050406030204" pitchFamily="18" charset="0"/>
                    </a:rPr>
                    <m:t>cost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a</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b</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z</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oMath>
              </m:oMathPara>
            </a14:m>
            <a:endParaRPr sz="3800"/>
          </a:p>
          <a:p>
            <a:pPr lvl="2" marL="1842565" indent="-724965" defTabSz="722947">
              <a:spcBef>
                <a:spcPts val="3100"/>
              </a:spcBef>
              <a:buSzPct val="100000"/>
              <a:buAutoNum type="romanLcParenBoth" startAt="1"/>
              <a:defRPr sz="4700">
                <a:latin typeface="Cambria Math"/>
                <a:ea typeface="Cambria Math"/>
                <a:cs typeface="Cambria Math"/>
                <a:sym typeface="Cambria Math"/>
              </a:defRPr>
            </a:pPr>
            <a14:m>
              <m:oMathPara>
                <m:oMathParaPr>
                  <m:jc m:val="left"/>
                </m:oMathParaPr>
                <m:oMath>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sSup>
                    <m:e>
                      <m:r>
                        <a:rPr xmlns:a="http://schemas.openxmlformats.org/drawingml/2006/main" sz="4700" i="1">
                          <a:solidFill>
                            <a:srgbClr val="000000"/>
                          </a:solidFill>
                          <a:latin typeface="Cambria Math" panose="02040503050406030204" pitchFamily="18" charset="0"/>
                        </a:rPr>
                        <m:t>p</m:t>
                      </m:r>
                    </m:e>
                    <m:sup>
                      <m:r>
                        <a:rPr xmlns:a="http://schemas.openxmlformats.org/drawingml/2006/main" sz="4700" i="1">
                          <a:solidFill>
                            <a:srgbClr val="000000"/>
                          </a:solidFill>
                          <a:latin typeface="Cambria Math" panose="02040503050406030204" pitchFamily="18" charset="0"/>
                        </a:rPr>
                        <m:t>′</m:t>
                      </m:r>
                    </m:sup>
                  </m:sSup>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sSup>
                    <m:e>
                      <m:r>
                        <a:rPr xmlns:a="http://schemas.openxmlformats.org/drawingml/2006/main" sz="4700" i="1">
                          <a:solidFill>
                            <a:srgbClr val="000000"/>
                          </a:solidFill>
                          <a:latin typeface="Cambria Math" panose="02040503050406030204" pitchFamily="18" charset="0"/>
                        </a:rPr>
                        <m:t>p</m:t>
                      </m:r>
                    </m:e>
                    <m:sup>
                      <m:r>
                        <a:rPr xmlns:a="http://schemas.openxmlformats.org/drawingml/2006/main" sz="4700" i="1">
                          <a:solidFill>
                            <a:srgbClr val="000000"/>
                          </a:solidFill>
                          <a:latin typeface="Cambria Math" panose="02040503050406030204" pitchFamily="18" charset="0"/>
                        </a:rPr>
                        <m:t>*</m:t>
                      </m:r>
                    </m:sup>
                  </m:sSup>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&lt;</m:t>
                  </m:r>
                  <m:r>
                    <a:rPr xmlns:a="http://schemas.openxmlformats.org/drawingml/2006/main" sz="4700" i="1">
                      <a:solidFill>
                        <a:srgbClr val="000000"/>
                      </a:solidFill>
                      <a:latin typeface="Cambria Math" panose="02040503050406030204" pitchFamily="18" charset="0"/>
                    </a:rPr>
                    <m:t>f</m:t>
                  </m:r>
                  <m:r>
                    <a:rPr xmlns:a="http://schemas.openxmlformats.org/drawingml/2006/main" sz="4700" i="1">
                      <a:solidFill>
                        <a:srgbClr val="000000"/>
                      </a:solidFill>
                      <a:latin typeface="Cambria Math" panose="02040503050406030204" pitchFamily="18" charset="0"/>
                    </a:rPr>
                    <m:t>(</m:t>
                  </m:r>
                  <m:r>
                    <a:rPr xmlns:a="http://schemas.openxmlformats.org/drawingml/2006/main" sz="4700" i="1">
                      <a:solidFill>
                        <a:srgbClr val="000000"/>
                      </a:solidFill>
                      <a:latin typeface="Cambria Math" panose="02040503050406030204" pitchFamily="18" charset="0"/>
                    </a:rPr>
                    <m:t>g</m:t>
                  </m:r>
                  <m:r>
                    <a:rPr xmlns:a="http://schemas.openxmlformats.org/drawingml/2006/main" sz="4700" i="1">
                      <a:solidFill>
                        <a:srgbClr val="000000"/>
                      </a:solidFill>
                      <a:latin typeface="Cambria Math" panose="02040503050406030204" pitchFamily="18" charset="0"/>
                    </a:rPr>
                    <m:t>)</m:t>
                  </m:r>
                </m:oMath>
              </m:oMathPara>
            </a14:m>
            <a:endParaRPr sz="4434"/>
          </a:p>
        </p:txBody>
      </p:sp>
      <p:grpSp>
        <p:nvGrpSpPr>
          <p:cNvPr id="314" name="An admissible heuristic:…"/>
          <p:cNvGrpSpPr/>
          <p:nvPr/>
        </p:nvGrpSpPr>
        <p:grpSpPr>
          <a:xfrm>
            <a:off x="16243299" y="491164"/>
            <a:ext cx="7841162" cy="4292925"/>
            <a:chOff x="0" y="0"/>
            <a:chExt cx="7841160" cy="4292924"/>
          </a:xfrm>
        </p:grpSpPr>
        <p:sp>
          <p:nvSpPr>
            <p:cNvPr id="312" name="Rectangle"/>
            <p:cNvSpPr/>
            <p:nvPr/>
          </p:nvSpPr>
          <p:spPr>
            <a:xfrm>
              <a:off x="-1" y="-1"/>
              <a:ext cx="7841162" cy="4292926"/>
            </a:xfrm>
            <a:prstGeom prst="rect">
              <a:avLst/>
            </a:prstGeom>
            <a:noFill/>
            <a:ln w="25400" cap="flat">
              <a:solidFill>
                <a:srgbClr val="000000"/>
              </a:solidFill>
              <a:prstDash val="solid"/>
              <a:miter lim="400000"/>
            </a:ln>
            <a:effectLst/>
          </p:spPr>
          <p:txBody>
            <a:bodyPr wrap="square" lIns="71436" tIns="71436" rIns="71436" bIns="71436" numCol="1" anchor="ctr">
              <a:noAutofit/>
            </a:bodyPr>
            <a:lstStyle/>
            <a:p>
              <a:pPr algn="l" defTabSz="533995">
                <a:spcBef>
                  <a:spcPts val="300"/>
                </a:spcBef>
                <a:defRPr sz="4400">
                  <a:latin typeface="Helvetica Neue Light"/>
                  <a:ea typeface="Helvetica Neue Light"/>
                  <a:cs typeface="Helvetica Neue Light"/>
                  <a:sym typeface="Helvetica Neue Light"/>
                </a:defRPr>
              </a:pPr>
            </a:p>
          </p:txBody>
        </p:sp>
        <p:sp>
          <p:nvSpPr>
            <p:cNvPr id="313" name="An admissible heuristic:…"/>
            <p:cNvSpPr txBox="1"/>
            <p:nvPr/>
          </p:nvSpPr>
          <p:spPr>
            <a:xfrm>
              <a:off x="12699" y="12699"/>
              <a:ext cx="7815762" cy="426752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normAutofit fontScale="100000" lnSpcReduction="0"/>
            </a:bodyPr>
            <a:lstStyle/>
            <a:p>
              <a:pPr algn="l" defTabSz="533995">
                <a:spcBef>
                  <a:spcPts val="300"/>
                </a:spcBef>
                <a:defRPr sz="2800">
                  <a:latin typeface="Helvetica Neue Light"/>
                  <a:ea typeface="Helvetica Neue Light"/>
                  <a:cs typeface="Helvetica Neue Light"/>
                  <a:sym typeface="Helvetica Neue Light"/>
                </a:defRPr>
              </a:pPr>
              <a:r>
                <a:t>An </a:t>
              </a:r>
              <a:r>
                <a:rPr>
                  <a:latin typeface="Helvetica Neue Medium"/>
                  <a:ea typeface="Helvetica Neue Medium"/>
                  <a:cs typeface="Helvetica Neue Medium"/>
                  <a:sym typeface="Helvetica Neue Medium"/>
                </a:rPr>
                <a:t>admissible heuristic</a:t>
              </a:r>
              <a:r>
                <a:t>: </a:t>
              </a:r>
              <a14:m>
                <m:oMath>
                  <m:r>
                    <a:rPr xmlns:a="http://schemas.openxmlformats.org/drawingml/2006/main" sz="3400" i="1">
                      <a:solidFill>
                        <a:srgbClr val="5E5E5E"/>
                      </a:solidFill>
                      <a:latin typeface="Cambria Math" panose="02040503050406030204" pitchFamily="18" charset="0"/>
                    </a:rPr>
                    <m:t>h</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n</m:t>
                  </m:r>
                  <m:r>
                    <a:rPr xmlns:a="http://schemas.openxmlformats.org/drawingml/2006/main" sz="3400" i="1">
                      <a:solidFill>
                        <a:srgbClr val="5E5E5E"/>
                      </a:solidFill>
                      <a:latin typeface="Cambria Math" panose="02040503050406030204" pitchFamily="18" charset="0"/>
                    </a:rPr>
                    <m:t>)</m:t>
                  </m:r>
                </m:oMath>
              </a14:m>
            </a:p>
            <a:p>
              <a:pPr algn="l" defTabSz="533995">
                <a:spcBef>
                  <a:spcPts val="300"/>
                </a:spcBef>
                <a:defRPr sz="3400">
                  <a:latin typeface="Cambria Math"/>
                  <a:ea typeface="Cambria Math"/>
                  <a:cs typeface="Cambria Math"/>
                  <a:sym typeface="Cambria Math"/>
                </a:defRPr>
              </a:pPr>
              <a14:m>
                <m:oMathPara>
                  <m:oMathParaPr>
                    <m:jc m:val="left"/>
                  </m:oMathParaPr>
                  <m:oMath>
                    <m:r>
                      <a:rPr xmlns:a="http://schemas.openxmlformats.org/drawingml/2006/main" sz="3400" i="1">
                        <a:solidFill>
                          <a:srgbClr val="5E5E5E"/>
                        </a:solidFill>
                        <a:latin typeface="Cambria Math" panose="02040503050406030204" pitchFamily="18" charset="0"/>
                      </a:rPr>
                      <m:t>f</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0</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k</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m:rPr>
                        <m:nor/>
                      </m:rPr>
                      <a:rPr xmlns:a="http://schemas.openxmlformats.org/drawingml/2006/main" sz="3400" i="1">
                        <a:solidFill>
                          <a:srgbClr val="5E5E5E"/>
                        </a:solidFill>
                        <a:latin typeface="Cambria Math" panose="02040503050406030204" pitchFamily="18" charset="0"/>
                      </a:rPr>
                      <m:t>cost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0</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k</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h</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k</m:t>
                        </m:r>
                      </m:sub>
                    </m:sSub>
                    <m:r>
                      <a:rPr xmlns:a="http://schemas.openxmlformats.org/drawingml/2006/main" sz="3400" i="1">
                        <a:solidFill>
                          <a:srgbClr val="5E5E5E"/>
                        </a:solidFill>
                        <a:latin typeface="Cambria Math" panose="02040503050406030204" pitchFamily="18" charset="0"/>
                      </a:rPr>
                      <m:t>)</m:t>
                    </m:r>
                  </m:oMath>
                </m:oMathPara>
              </a14:m>
              <a:endParaRPr sz="2800">
                <a:latin typeface="Helvetica Neue Light"/>
                <a:ea typeface="Helvetica Neue Light"/>
                <a:cs typeface="Helvetica Neue Light"/>
                <a:sym typeface="Helvetica Neue Light"/>
              </a:endParaRPr>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start node</a:t>
              </a:r>
              <a:r>
                <a:t>: </a:t>
              </a:r>
              <a14:m>
                <m:oMath>
                  <m:r>
                    <a:rPr xmlns:a="http://schemas.openxmlformats.org/drawingml/2006/main" sz="3400" i="1">
                      <a:solidFill>
                        <a:srgbClr val="5E5E5E"/>
                      </a:solidFill>
                      <a:latin typeface="Cambria Math" panose="02040503050406030204" pitchFamily="18" charset="0"/>
                    </a:rPr>
                    <m:t>s</m:t>
                  </m:r>
                </m:oMath>
              </a14:m>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goal node</a:t>
              </a:r>
              <a:r>
                <a:t>: </a:t>
              </a:r>
              <a14:m>
                <m:oMath>
                  <m:r>
                    <a:rPr xmlns:a="http://schemas.openxmlformats.org/drawingml/2006/main" sz="3400" i="1">
                      <a:solidFill>
                        <a:srgbClr val="5E5E5E"/>
                      </a:solidFill>
                      <a:latin typeface="Cambria Math" panose="02040503050406030204" pitchFamily="18" charset="0"/>
                    </a:rPr>
                    <m:t>z</m:t>
                  </m:r>
                </m:oMath>
              </a14:m>
              <a:r>
                <a:t>  (i.e., </a:t>
              </a:r>
              <a14:m>
                <m:oMath>
                  <m:r>
                    <m:rPr>
                      <m:nor/>
                    </m:rPr>
                    <a:rPr xmlns:a="http://schemas.openxmlformats.org/drawingml/2006/main" sz="3400" i="1">
                      <a:solidFill>
                        <a:srgbClr val="5E5E5E"/>
                      </a:solidFill>
                      <a:latin typeface="Cambria Math" panose="02040503050406030204" pitchFamily="18" charset="0"/>
                    </a:rPr>
                    <m:t>goal</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z</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1</m:t>
                  </m:r>
                </m:oMath>
              </a14:m>
              <a:r>
                <a:t>)</a:t>
              </a:r>
            </a:p>
            <a:p>
              <a:pPr algn="l" defTabSz="533995">
                <a:spcBef>
                  <a:spcPts val="300"/>
                </a:spcBef>
                <a:defRPr sz="2800">
                  <a:latin typeface="Helvetica Neue Light"/>
                  <a:ea typeface="Helvetica Neue Light"/>
                  <a:cs typeface="Helvetica Neue Light"/>
                  <a:sym typeface="Helvetica Neue Light"/>
                </a:defRPr>
              </a:pPr>
              <a:r>
                <a:t>The </a:t>
              </a:r>
              <a:r>
                <a:rPr>
                  <a:latin typeface="Helvetica Neue Medium"/>
                  <a:ea typeface="Helvetica Neue Medium"/>
                  <a:cs typeface="Helvetica Neue Medium"/>
                  <a:sym typeface="Helvetica Neue Medium"/>
                </a:rPr>
                <a:t>optimal solution</a:t>
              </a:r>
              <a:r>
                <a:t>: </a:t>
              </a:r>
              <a14:m>
                <m:oMath>
                  <m:sSup>
                    <m:e>
                      <m:r>
                        <a:rPr xmlns:a="http://schemas.openxmlformats.org/drawingml/2006/main" sz="3400" i="1">
                          <a:solidFill>
                            <a:srgbClr val="5E5E5E"/>
                          </a:solidFill>
                          <a:latin typeface="Cambria Math" panose="02040503050406030204" pitchFamily="18" charset="0"/>
                        </a:rPr>
                        <m:t>p</m:t>
                      </m:r>
                    </m:e>
                    <m:sup>
                      <m:r>
                        <a:rPr xmlns:a="http://schemas.openxmlformats.org/drawingml/2006/main" sz="3400" i="1">
                          <a:solidFill>
                            <a:srgbClr val="5E5E5E"/>
                          </a:solidFill>
                          <a:latin typeface="Cambria Math" panose="02040503050406030204" pitchFamily="18" charset="0"/>
                        </a:rPr>
                        <m:t>*</m:t>
                      </m:r>
                    </m:sup>
                  </m:sSup>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s</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a</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b</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z</m:t>
                  </m:r>
                  <m:r>
                    <a:rPr xmlns:a="http://schemas.openxmlformats.org/drawingml/2006/main" sz="3400" i="1">
                      <a:solidFill>
                        <a:srgbClr val="5E5E5E"/>
                      </a:solidFill>
                      <a:latin typeface="Cambria Math" panose="02040503050406030204" pitchFamily="18" charset="0"/>
                    </a:rPr>
                    <m:t>⟩</m:t>
                  </m:r>
                </m:oMath>
              </a14:m>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prefix</a:t>
              </a:r>
              <a:r>
                <a:t> of the optimal solution: </a:t>
              </a:r>
              <a14:m>
                <m:oMath>
                  <m:sSup>
                    <m:e>
                      <m:r>
                        <a:rPr xmlns:a="http://schemas.openxmlformats.org/drawingml/2006/main" sz="3400" i="1">
                          <a:solidFill>
                            <a:srgbClr val="5E5E5E"/>
                          </a:solidFill>
                          <a:latin typeface="Cambria Math" panose="02040503050406030204" pitchFamily="18" charset="0"/>
                        </a:rPr>
                        <m:t>p</m:t>
                      </m:r>
                    </m:e>
                    <m:sup>
                      <m:r>
                        <a:rPr xmlns:a="http://schemas.openxmlformats.org/drawingml/2006/main" sz="3400" i="1">
                          <a:solidFill>
                            <a:srgbClr val="5E5E5E"/>
                          </a:solidFill>
                          <a:latin typeface="Cambria Math" panose="02040503050406030204" pitchFamily="18" charset="0"/>
                        </a:rPr>
                        <m:t>′</m:t>
                      </m:r>
                    </m:sup>
                  </m:sSup>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s</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a</m:t>
                  </m:r>
                  <m:r>
                    <a:rPr xmlns:a="http://schemas.openxmlformats.org/drawingml/2006/main" sz="3400" i="1">
                      <a:solidFill>
                        <a:srgbClr val="5E5E5E"/>
                      </a:solidFill>
                      <a:latin typeface="Cambria Math" panose="02040503050406030204" pitchFamily="18" charset="0"/>
                    </a:rPr>
                    <m:t>⟩</m:t>
                  </m:r>
                </m:oMath>
              </a14:m>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suboptimal solution</a:t>
              </a:r>
              <a:r>
                <a:t>: </a:t>
              </a:r>
              <a14:m>
                <m:oMath>
                  <m:r>
                    <a:rPr xmlns:a="http://schemas.openxmlformats.org/drawingml/2006/main" sz="3400" i="1">
                      <a:solidFill>
                        <a:srgbClr val="5E5E5E"/>
                      </a:solidFill>
                      <a:latin typeface="Cambria Math" panose="02040503050406030204" pitchFamily="18" charset="0"/>
                    </a:rPr>
                    <m:t>g</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s</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q</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z</m:t>
                  </m:r>
                  <m:r>
                    <a:rPr xmlns:a="http://schemas.openxmlformats.org/drawingml/2006/main" sz="3400" i="1">
                      <a:solidFill>
                        <a:srgbClr val="5E5E5E"/>
                      </a:solidFill>
                      <a:latin typeface="Cambria Math" panose="02040503050406030204" pitchFamily="18" charset="0"/>
                    </a:rPr>
                    <m:t>⟩</m:t>
                  </m:r>
                </m:oMath>
              </a14:m>
              <a:endParaRPr sz="3208"/>
            </a:p>
          </p:txBody>
        </p:sp>
      </p:grpSp>
      <p:sp>
        <p:nvSpPr>
          <p:cNvPr id="315" name="Equation"/>
          <p:cNvSpPr txBox="1"/>
          <p:nvPr/>
        </p:nvSpPr>
        <p:spPr>
          <a:xfrm>
            <a:off x="8287342" y="11952891"/>
            <a:ext cx="237491" cy="357633"/>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4400" i="1">
                      <a:solidFill>
                        <a:srgbClr val="000000"/>
                      </a:solidFill>
                      <a:latin typeface="Cambria Math" panose="02040503050406030204" pitchFamily="18" charset="0"/>
                    </a:rPr>
                    <m:t>∎</m:t>
                  </m:r>
                </m:oMath>
              </m:oMathPara>
            </a14:m>
            <a:endParaRPr sz="440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fast" advClick="1" p14:dur="500">
        <p159:morph option="byObject"/>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11">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11">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11">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311">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311">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1" fill="hold">
                                  <p:stCondLst>
                                    <p:cond delay="0"/>
                                  </p:stCondLst>
                                  <p:iterate type="el" backwards="0">
                                    <p:tmAbs val="0"/>
                                  </p:iterate>
                                  <p:childTnLst>
                                    <p:set>
                                      <p:cBhvr>
                                        <p:cTn id="23" fill="hold"/>
                                        <p:tgtEl>
                                          <p:spTgt spid="311">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1" fill="hold">
                                  <p:stCondLst>
                                    <p:cond delay="0"/>
                                  </p:stCondLst>
                                  <p:iterate type="el" backwards="0">
                                    <p:tmAbs val="0"/>
                                  </p:iterate>
                                  <p:childTnLst>
                                    <p:set>
                                      <p:cBhvr>
                                        <p:cTn id="27" fill="hold"/>
                                        <p:tgtEl>
                                          <p:spTgt spid="311">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1" fill="hold">
                                  <p:stCondLst>
                                    <p:cond delay="0"/>
                                  </p:stCondLst>
                                  <p:iterate type="el" backwards="0">
                                    <p:tmAbs val="0"/>
                                  </p:iterate>
                                  <p:childTnLst>
                                    <p:set>
                                      <p:cBhvr>
                                        <p:cTn id="31" fill="hold"/>
                                        <p:tgtEl>
                                          <p:spTgt spid="311">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0" presetID="1" grpId="1" fill="hold">
                                  <p:stCondLst>
                                    <p:cond delay="0"/>
                                  </p:stCondLst>
                                  <p:iterate type="el" backwards="0">
                                    <p:tmAbs val="0"/>
                                  </p:iterate>
                                  <p:childTnLst>
                                    <p:set>
                                      <p:cBhvr>
                                        <p:cTn id="35" fill="hold"/>
                                        <p:tgtEl>
                                          <p:spTgt spid="311">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2" fill="hold">
                                  <p:stCondLst>
                                    <p:cond delay="0"/>
                                  </p:stCondLst>
                                  <p:iterate type="el" backwards="0">
                                    <p:tmAbs val="0"/>
                                  </p:iterate>
                                  <p:childTnLst>
                                    <p:set>
                                      <p:cBhvr>
                                        <p:cTn id="39" fill="hold"/>
                                        <p:tgtEl>
                                          <p:spTgt spid="3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1" grpId="1"/>
      <p:bldP build="whole" bldLvl="1" animBg="1" rev="0" advAuto="0" spid="315" grpId="2"/>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7" name="A* Completeness"/>
          <p:cNvSpPr txBox="1"/>
          <p:nvPr>
            <p:ph type="title"/>
          </p:nvPr>
        </p:nvSpPr>
        <p:spPr>
          <a:xfrm>
            <a:off x="2667000" y="357186"/>
            <a:ext cx="19050000" cy="3036097"/>
          </a:xfrm>
          <a:prstGeom prst="rect">
            <a:avLst/>
          </a:prstGeom>
        </p:spPr>
        <p:txBody>
          <a:bodyPr/>
          <a:lstStyle>
            <a:lvl1pPr algn="l"/>
          </a:lstStyle>
          <a:p>
            <a:pPr/>
            <a:r>
              <a:t>A* Completeness</a:t>
            </a:r>
          </a:p>
        </p:txBody>
      </p:sp>
      <p:sp>
        <p:nvSpPr>
          <p:cNvPr id="318" name="Proof part 2: A* is complete…"/>
          <p:cNvSpPr txBox="1"/>
          <p:nvPr>
            <p:ph type="body" idx="1"/>
          </p:nvPr>
        </p:nvSpPr>
        <p:spPr>
          <a:xfrm>
            <a:off x="2684291" y="3888937"/>
            <a:ext cx="16871770" cy="8840393"/>
          </a:xfrm>
          <a:prstGeom prst="rect">
            <a:avLst/>
          </a:prstGeom>
        </p:spPr>
        <p:txBody>
          <a:bodyPr/>
          <a:lstStyle/>
          <a:p>
            <a:pPr marL="0" indent="0" defTabSz="665440">
              <a:spcBef>
                <a:spcPts val="2900"/>
              </a:spcBef>
              <a:buSzTx/>
              <a:buNone/>
              <a:defRPr b="1" sz="3500">
                <a:latin typeface="+mn-lt"/>
                <a:ea typeface="+mn-ea"/>
                <a:cs typeface="+mn-cs"/>
                <a:sym typeface="Helvetica Neue"/>
              </a:defRPr>
            </a:pPr>
            <a:r>
              <a:t>Proof part 2:</a:t>
            </a:r>
            <a:r>
              <a:rPr b="0">
                <a:latin typeface="Helvetica Neue Light"/>
                <a:ea typeface="Helvetica Neue Light"/>
                <a:cs typeface="Helvetica Neue Light"/>
                <a:sym typeface="Helvetica Neue Light"/>
              </a:rPr>
              <a:t> A* is </a:t>
            </a:r>
            <a:r>
              <a:rPr b="0">
                <a:solidFill>
                  <a:srgbClr val="C82506"/>
                </a:solidFill>
                <a:latin typeface="Helvetica Neue Medium"/>
                <a:ea typeface="Helvetica Neue Medium"/>
                <a:cs typeface="Helvetica Neue Medium"/>
                <a:sym typeface="Helvetica Neue Medium"/>
              </a:rPr>
              <a:t>complete</a:t>
            </a:r>
          </a:p>
          <a:p>
            <a:pPr marL="495061" indent="-495061" defTabSz="665440">
              <a:spcBef>
                <a:spcPts val="2900"/>
              </a:spcBef>
              <a:defRPr sz="3500"/>
            </a:pPr>
            <a:r>
              <a:t>Every path that is removed from the frontier is only replaced by more-costly paths (</a:t>
            </a:r>
            <a:r>
              <a:rPr b="1">
                <a:latin typeface="+mn-lt"/>
                <a:ea typeface="+mn-ea"/>
                <a:cs typeface="+mn-cs"/>
                <a:sym typeface="Helvetica Neue"/>
              </a:rPr>
              <a:t>why?</a:t>
            </a:r>
            <a:r>
              <a:t>)</a:t>
            </a:r>
          </a:p>
          <a:p>
            <a:pPr marL="495061" indent="-495061" defTabSz="665440">
              <a:spcBef>
                <a:spcPts val="2900"/>
              </a:spcBef>
              <a:defRPr sz="3500"/>
            </a:pPr>
            <a:r>
              <a:t>Since individual arc costs are larger than </a:t>
            </a:r>
            <a14:m>
              <m:oMath>
                <m:r>
                  <a:rPr xmlns:a="http://schemas.openxmlformats.org/drawingml/2006/main" sz="4250" i="1">
                    <a:solidFill>
                      <a:srgbClr val="000000"/>
                    </a:solidFill>
                    <a:latin typeface="Cambria Math" panose="02040503050406030204" pitchFamily="18" charset="0"/>
                  </a:rPr>
                  <m:t>ϵ</m:t>
                </m:r>
              </m:oMath>
            </a14:m>
            <a:r>
              <a:t>, every path in the frontier will eventually have cost larger than </a:t>
            </a:r>
            <a14:m>
              <m:oMath>
                <m:r>
                  <a:rPr xmlns:a="http://schemas.openxmlformats.org/drawingml/2006/main" sz="4250" i="1">
                    <a:solidFill>
                      <a:srgbClr val="000000"/>
                    </a:solidFill>
                    <a:latin typeface="Cambria Math" panose="02040503050406030204" pitchFamily="18" charset="0"/>
                  </a:rPr>
                  <m:t>k</m:t>
                </m:r>
              </m:oMath>
            </a14:m>
            <a:r>
              <a:t>, for any finite </a:t>
            </a:r>
            <a14:m>
              <m:oMath>
                <m:r>
                  <a:rPr xmlns:a="http://schemas.openxmlformats.org/drawingml/2006/main" sz="4250" i="1">
                    <a:solidFill>
                      <a:srgbClr val="000000"/>
                    </a:solidFill>
                    <a:latin typeface="Cambria Math" panose="02040503050406030204" pitchFamily="18" charset="0"/>
                  </a:rPr>
                  <m:t>k</m:t>
                </m:r>
              </m:oMath>
            </a14:m>
            <a:endParaRPr i="1">
              <a:latin typeface="+mn-lt"/>
              <a:ea typeface="+mn-ea"/>
              <a:cs typeface="+mn-cs"/>
              <a:sym typeface="Helvetica Neue"/>
            </a:endParaRPr>
          </a:p>
          <a:p>
            <a:pPr lvl="2" marL="1215151" indent="-495061" defTabSz="665440">
              <a:spcBef>
                <a:spcPts val="2900"/>
              </a:spcBef>
              <a:defRPr sz="3500"/>
            </a:pPr>
            <a:r>
              <a:t>Every path with at least </a:t>
            </a:r>
            <a14:m>
              <m:oMath>
                <m:f>
                  <m:fPr>
                    <m:ctrlPr>
                      <a:rPr xmlns:a="http://schemas.openxmlformats.org/drawingml/2006/main" sz="4250" i="1">
                        <a:solidFill>
                          <a:srgbClr val="000000"/>
                        </a:solidFill>
                        <a:latin typeface="Cambria Math" panose="02040503050406030204" pitchFamily="18" charset="0"/>
                      </a:rPr>
                    </m:ctrlPr>
                    <m:type m:val="bar"/>
                  </m:fPr>
                  <m:num>
                    <m:r>
                      <a:rPr xmlns:a="http://schemas.openxmlformats.org/drawingml/2006/main" sz="4250" i="1">
                        <a:solidFill>
                          <a:srgbClr val="000000"/>
                        </a:solidFill>
                        <a:latin typeface="Cambria Math" panose="02040503050406030204" pitchFamily="18" charset="0"/>
                      </a:rPr>
                      <m:t>k</m:t>
                    </m:r>
                  </m:num>
                  <m:den>
                    <m:r>
                      <a:rPr xmlns:a="http://schemas.openxmlformats.org/drawingml/2006/main" sz="4250" i="1">
                        <a:solidFill>
                          <a:srgbClr val="000000"/>
                        </a:solidFill>
                        <a:latin typeface="Cambria Math" panose="02040503050406030204" pitchFamily="18" charset="0"/>
                      </a:rPr>
                      <m:t>ϵ</m:t>
                    </m:r>
                  </m:den>
                </m:f>
              </m:oMath>
            </a14:m>
            <a:r>
              <a:t> arcs will have cost larger than </a:t>
            </a:r>
            <a14:m>
              <m:oMath>
                <m:r>
                  <a:rPr xmlns:a="http://schemas.openxmlformats.org/drawingml/2006/main" sz="4250" i="1">
                    <a:solidFill>
                      <a:srgbClr val="000000"/>
                    </a:solidFill>
                    <a:latin typeface="Cambria Math" panose="02040503050406030204" pitchFamily="18" charset="0"/>
                  </a:rPr>
                  <m:t>k</m:t>
                </m:r>
              </m:oMath>
            </a14:m>
            <a:endParaRPr i="1">
              <a:latin typeface="+mn-lt"/>
              <a:ea typeface="+mn-ea"/>
              <a:cs typeface="+mn-cs"/>
              <a:sym typeface="Helvetica Neue"/>
            </a:endParaRPr>
          </a:p>
          <a:p>
            <a:pPr marL="495061" indent="-495061" defTabSz="665440">
              <a:spcBef>
                <a:spcPts val="2900"/>
              </a:spcBef>
              <a:defRPr sz="3500"/>
            </a:pPr>
            <a:r>
              <a:t>So every path in the frontier will eventually have cost larger than the cost of the optimal solution</a:t>
            </a:r>
          </a:p>
          <a:p>
            <a:pPr marL="495061" indent="-495061" defTabSz="665440">
              <a:spcBef>
                <a:spcPts val="2900"/>
              </a:spcBef>
              <a:defRPr sz="3500"/>
            </a:pPr>
            <a:r>
              <a:t>So the optimal solution will eventually be removed from the frontier</a:t>
            </a:r>
          </a:p>
          <a:p>
            <a:pPr marL="495061" indent="-495061" defTabSz="665440">
              <a:spcBef>
                <a:spcPts val="2900"/>
              </a:spcBef>
              <a:defRPr b="1" sz="3500">
                <a:latin typeface="+mn-lt"/>
                <a:ea typeface="+mn-ea"/>
                <a:cs typeface="+mn-cs"/>
                <a:sym typeface="Helvetica Neue"/>
              </a:defRPr>
            </a:pPr>
            <a:r>
              <a:t>Question:</a:t>
            </a:r>
            <a:r>
              <a:rPr b="0">
                <a:latin typeface="Helvetica Neue Light"/>
                <a:ea typeface="Helvetica Neue Light"/>
                <a:cs typeface="Helvetica Neue Light"/>
                <a:sym typeface="Helvetica Neue Light"/>
              </a:rPr>
              <a:t> Why are we talking about </a:t>
            </a:r>
            <a:r>
              <a:rPr b="0">
                <a:solidFill>
                  <a:srgbClr val="C82506"/>
                </a:solidFill>
                <a:latin typeface="Helvetica Neue Medium"/>
                <a:ea typeface="Helvetica Neue Medium"/>
                <a:cs typeface="Helvetica Neue Medium"/>
                <a:sym typeface="Helvetica Neue Medium"/>
              </a:rPr>
              <a:t>costs</a:t>
            </a:r>
            <a:r>
              <a:rPr b="0">
                <a:latin typeface="Helvetica Neue Light"/>
                <a:ea typeface="Helvetica Neue Light"/>
                <a:cs typeface="Helvetica Neue Light"/>
                <a:sym typeface="Helvetica Neue Light"/>
              </a:rPr>
              <a:t> and not </a:t>
            </a:r>
            <a14:m>
              <m:oMath>
                <m:r>
                  <a:rPr xmlns:a="http://schemas.openxmlformats.org/drawingml/2006/main" sz="4250" i="1">
                    <a:solidFill>
                      <a:srgbClr val="C82505"/>
                    </a:solidFill>
                    <a:latin typeface="Cambria Math" panose="02040503050406030204" pitchFamily="18" charset="0"/>
                  </a:rPr>
                  <m:t>f</m:t>
                </m:r>
              </m:oMath>
            </a14:m>
            <a:r>
              <a:rPr b="0">
                <a:solidFill>
                  <a:srgbClr val="C82506"/>
                </a:solidFill>
                <a:latin typeface="Helvetica Neue Medium"/>
                <a:ea typeface="Helvetica Neue Medium"/>
                <a:cs typeface="Helvetica Neue Medium"/>
                <a:sym typeface="Helvetica Neue Medium"/>
              </a:rPr>
              <a:t>-values</a:t>
            </a:r>
            <a:r>
              <a:rPr b="0">
                <a:latin typeface="Helvetica Neue Light"/>
                <a:ea typeface="Helvetica Neue Light"/>
                <a:cs typeface="Helvetica Neue Light"/>
                <a:sym typeface="Helvetica Neue Light"/>
              </a:rPr>
              <a:t>?</a:t>
            </a:r>
            <a:endParaRPr sz="4057"/>
          </a:p>
        </p:txBody>
      </p:sp>
      <p:grpSp>
        <p:nvGrpSpPr>
          <p:cNvPr id="321" name="An admissible heuristic:…"/>
          <p:cNvGrpSpPr/>
          <p:nvPr/>
        </p:nvGrpSpPr>
        <p:grpSpPr>
          <a:xfrm>
            <a:off x="16244507" y="491164"/>
            <a:ext cx="7841162" cy="4292925"/>
            <a:chOff x="0" y="0"/>
            <a:chExt cx="7841160" cy="4292924"/>
          </a:xfrm>
        </p:grpSpPr>
        <p:sp>
          <p:nvSpPr>
            <p:cNvPr id="319" name="Rectangle"/>
            <p:cNvSpPr/>
            <p:nvPr/>
          </p:nvSpPr>
          <p:spPr>
            <a:xfrm>
              <a:off x="0" y="-1"/>
              <a:ext cx="7841161" cy="4292926"/>
            </a:xfrm>
            <a:prstGeom prst="rect">
              <a:avLst/>
            </a:prstGeom>
            <a:noFill/>
            <a:ln w="25400" cap="flat">
              <a:solidFill>
                <a:srgbClr val="000000"/>
              </a:solidFill>
              <a:prstDash val="solid"/>
              <a:miter lim="400000"/>
            </a:ln>
            <a:effectLst/>
          </p:spPr>
          <p:txBody>
            <a:bodyPr wrap="square" lIns="71436" tIns="71436" rIns="71436" bIns="71436" numCol="1" anchor="ctr">
              <a:noAutofit/>
            </a:bodyPr>
            <a:lstStyle/>
            <a:p>
              <a:pPr algn="l" defTabSz="533995">
                <a:spcBef>
                  <a:spcPts val="300"/>
                </a:spcBef>
                <a:defRPr sz="4400">
                  <a:latin typeface="Helvetica Neue Light"/>
                  <a:ea typeface="Helvetica Neue Light"/>
                  <a:cs typeface="Helvetica Neue Light"/>
                  <a:sym typeface="Helvetica Neue Light"/>
                </a:defRPr>
              </a:pPr>
            </a:p>
          </p:txBody>
        </p:sp>
        <p:sp>
          <p:nvSpPr>
            <p:cNvPr id="320" name="An admissible heuristic:…"/>
            <p:cNvSpPr txBox="1"/>
            <p:nvPr/>
          </p:nvSpPr>
          <p:spPr>
            <a:xfrm>
              <a:off x="12700" y="12699"/>
              <a:ext cx="7815761" cy="426752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normAutofit fontScale="100000" lnSpcReduction="0"/>
            </a:bodyPr>
            <a:lstStyle/>
            <a:p>
              <a:pPr algn="l" defTabSz="533995">
                <a:spcBef>
                  <a:spcPts val="300"/>
                </a:spcBef>
                <a:defRPr sz="2800">
                  <a:latin typeface="Helvetica Neue Light"/>
                  <a:ea typeface="Helvetica Neue Light"/>
                  <a:cs typeface="Helvetica Neue Light"/>
                  <a:sym typeface="Helvetica Neue Light"/>
                </a:defRPr>
              </a:pPr>
              <a:r>
                <a:t>An </a:t>
              </a:r>
              <a:r>
                <a:rPr>
                  <a:latin typeface="Helvetica Neue Medium"/>
                  <a:ea typeface="Helvetica Neue Medium"/>
                  <a:cs typeface="Helvetica Neue Medium"/>
                  <a:sym typeface="Helvetica Neue Medium"/>
                </a:rPr>
                <a:t>admissible heuristic</a:t>
              </a:r>
              <a:r>
                <a:t>: </a:t>
              </a:r>
              <a14:m>
                <m:oMath>
                  <m:r>
                    <a:rPr xmlns:a="http://schemas.openxmlformats.org/drawingml/2006/main" sz="3400" i="1">
                      <a:solidFill>
                        <a:srgbClr val="5E5E5E"/>
                      </a:solidFill>
                      <a:latin typeface="Cambria Math" panose="02040503050406030204" pitchFamily="18" charset="0"/>
                    </a:rPr>
                    <m:t>h</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n</m:t>
                  </m:r>
                  <m:r>
                    <a:rPr xmlns:a="http://schemas.openxmlformats.org/drawingml/2006/main" sz="3400" i="1">
                      <a:solidFill>
                        <a:srgbClr val="5E5E5E"/>
                      </a:solidFill>
                      <a:latin typeface="Cambria Math" panose="02040503050406030204" pitchFamily="18" charset="0"/>
                    </a:rPr>
                    <m:t>)</m:t>
                  </m:r>
                </m:oMath>
              </a14:m>
            </a:p>
            <a:p>
              <a:pPr algn="l" defTabSz="533995">
                <a:spcBef>
                  <a:spcPts val="300"/>
                </a:spcBef>
                <a:defRPr sz="3400">
                  <a:latin typeface="Cambria Math"/>
                  <a:ea typeface="Cambria Math"/>
                  <a:cs typeface="Cambria Math"/>
                  <a:sym typeface="Cambria Math"/>
                </a:defRPr>
              </a:pPr>
              <a14:m>
                <m:oMathPara>
                  <m:oMathParaPr>
                    <m:jc m:val="left"/>
                  </m:oMathParaPr>
                  <m:oMath>
                    <m:r>
                      <a:rPr xmlns:a="http://schemas.openxmlformats.org/drawingml/2006/main" sz="3400" i="1">
                        <a:solidFill>
                          <a:srgbClr val="5E5E5E"/>
                        </a:solidFill>
                        <a:latin typeface="Cambria Math" panose="02040503050406030204" pitchFamily="18" charset="0"/>
                      </a:rPr>
                      <m:t>f</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0</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k</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m:rPr>
                        <m:nor/>
                      </m:rPr>
                      <a:rPr xmlns:a="http://schemas.openxmlformats.org/drawingml/2006/main" sz="3400" i="1">
                        <a:solidFill>
                          <a:srgbClr val="5E5E5E"/>
                        </a:solidFill>
                        <a:latin typeface="Cambria Math" panose="02040503050406030204" pitchFamily="18" charset="0"/>
                      </a:rPr>
                      <m:t>cost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0</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k</m:t>
                        </m:r>
                      </m:sub>
                    </m:sSub>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h</m:t>
                    </m:r>
                    <m:r>
                      <a:rPr xmlns:a="http://schemas.openxmlformats.org/drawingml/2006/main" sz="3400" i="1">
                        <a:solidFill>
                          <a:srgbClr val="5E5E5E"/>
                        </a:solidFill>
                        <a:latin typeface="Cambria Math" panose="02040503050406030204" pitchFamily="18" charset="0"/>
                      </a:rPr>
                      <m:t>(</m:t>
                    </m:r>
                    <m:sSub>
                      <m:e>
                        <m:r>
                          <a:rPr xmlns:a="http://schemas.openxmlformats.org/drawingml/2006/main" sz="3400" i="1">
                            <a:solidFill>
                              <a:srgbClr val="5E5E5E"/>
                            </a:solidFill>
                            <a:latin typeface="Cambria Math" panose="02040503050406030204" pitchFamily="18" charset="0"/>
                          </a:rPr>
                          <m:t>n</m:t>
                        </m:r>
                      </m:e>
                      <m:sub>
                        <m:r>
                          <a:rPr xmlns:a="http://schemas.openxmlformats.org/drawingml/2006/main" sz="3400" i="1">
                            <a:solidFill>
                              <a:srgbClr val="5E5E5E"/>
                            </a:solidFill>
                            <a:latin typeface="Cambria Math" panose="02040503050406030204" pitchFamily="18" charset="0"/>
                          </a:rPr>
                          <m:t>k</m:t>
                        </m:r>
                      </m:sub>
                    </m:sSub>
                    <m:r>
                      <a:rPr xmlns:a="http://schemas.openxmlformats.org/drawingml/2006/main" sz="3400" i="1">
                        <a:solidFill>
                          <a:srgbClr val="5E5E5E"/>
                        </a:solidFill>
                        <a:latin typeface="Cambria Math" panose="02040503050406030204" pitchFamily="18" charset="0"/>
                      </a:rPr>
                      <m:t>)</m:t>
                    </m:r>
                  </m:oMath>
                </m:oMathPara>
              </a14:m>
              <a:endParaRPr sz="2800">
                <a:latin typeface="Helvetica Neue Light"/>
                <a:ea typeface="Helvetica Neue Light"/>
                <a:cs typeface="Helvetica Neue Light"/>
                <a:sym typeface="Helvetica Neue Light"/>
              </a:endParaRPr>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start node</a:t>
              </a:r>
              <a:r>
                <a:t>: </a:t>
              </a:r>
              <a14:m>
                <m:oMath>
                  <m:r>
                    <a:rPr xmlns:a="http://schemas.openxmlformats.org/drawingml/2006/main" sz="3400" i="1">
                      <a:solidFill>
                        <a:srgbClr val="5E5E5E"/>
                      </a:solidFill>
                      <a:latin typeface="Cambria Math" panose="02040503050406030204" pitchFamily="18" charset="0"/>
                    </a:rPr>
                    <m:t>s</m:t>
                  </m:r>
                </m:oMath>
              </a14:m>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goal node</a:t>
              </a:r>
              <a:r>
                <a:t>: </a:t>
              </a:r>
              <a14:m>
                <m:oMath>
                  <m:r>
                    <a:rPr xmlns:a="http://schemas.openxmlformats.org/drawingml/2006/main" sz="3400" i="1">
                      <a:solidFill>
                        <a:srgbClr val="5E5E5E"/>
                      </a:solidFill>
                      <a:latin typeface="Cambria Math" panose="02040503050406030204" pitchFamily="18" charset="0"/>
                    </a:rPr>
                    <m:t>z</m:t>
                  </m:r>
                </m:oMath>
              </a14:m>
              <a:r>
                <a:t>  (i.e., </a:t>
              </a:r>
              <a14:m>
                <m:oMath>
                  <m:r>
                    <m:rPr>
                      <m:nor/>
                    </m:rPr>
                    <a:rPr xmlns:a="http://schemas.openxmlformats.org/drawingml/2006/main" sz="3400" i="1">
                      <a:solidFill>
                        <a:srgbClr val="5E5E5E"/>
                      </a:solidFill>
                      <a:latin typeface="Cambria Math" panose="02040503050406030204" pitchFamily="18" charset="0"/>
                    </a:rPr>
                    <m:t>goal</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z</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1</m:t>
                  </m:r>
                </m:oMath>
              </a14:m>
              <a:r>
                <a:t>)</a:t>
              </a:r>
            </a:p>
            <a:p>
              <a:pPr algn="l" defTabSz="533995">
                <a:spcBef>
                  <a:spcPts val="300"/>
                </a:spcBef>
                <a:defRPr sz="2800">
                  <a:latin typeface="Helvetica Neue Light"/>
                  <a:ea typeface="Helvetica Neue Light"/>
                  <a:cs typeface="Helvetica Neue Light"/>
                  <a:sym typeface="Helvetica Neue Light"/>
                </a:defRPr>
              </a:pPr>
              <a:r>
                <a:t>The </a:t>
              </a:r>
              <a:r>
                <a:rPr>
                  <a:latin typeface="Helvetica Neue Medium"/>
                  <a:ea typeface="Helvetica Neue Medium"/>
                  <a:cs typeface="Helvetica Neue Medium"/>
                  <a:sym typeface="Helvetica Neue Medium"/>
                </a:rPr>
                <a:t>optimal solution</a:t>
              </a:r>
              <a:r>
                <a:t>: </a:t>
              </a:r>
              <a14:m>
                <m:oMath>
                  <m:sSup>
                    <m:e>
                      <m:r>
                        <a:rPr xmlns:a="http://schemas.openxmlformats.org/drawingml/2006/main" sz="3400" i="1">
                          <a:solidFill>
                            <a:srgbClr val="5E5E5E"/>
                          </a:solidFill>
                          <a:latin typeface="Cambria Math" panose="02040503050406030204" pitchFamily="18" charset="0"/>
                        </a:rPr>
                        <m:t>p</m:t>
                      </m:r>
                    </m:e>
                    <m:sup>
                      <m:r>
                        <a:rPr xmlns:a="http://schemas.openxmlformats.org/drawingml/2006/main" sz="3400" i="1">
                          <a:solidFill>
                            <a:srgbClr val="5E5E5E"/>
                          </a:solidFill>
                          <a:latin typeface="Cambria Math" panose="02040503050406030204" pitchFamily="18" charset="0"/>
                        </a:rPr>
                        <m:t>*</m:t>
                      </m:r>
                    </m:sup>
                  </m:sSup>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s</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a</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b</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z</m:t>
                  </m:r>
                  <m:r>
                    <a:rPr xmlns:a="http://schemas.openxmlformats.org/drawingml/2006/main" sz="3400" i="1">
                      <a:solidFill>
                        <a:srgbClr val="5E5E5E"/>
                      </a:solidFill>
                      <a:latin typeface="Cambria Math" panose="02040503050406030204" pitchFamily="18" charset="0"/>
                    </a:rPr>
                    <m:t>⟩</m:t>
                  </m:r>
                </m:oMath>
              </a14:m>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prefix</a:t>
              </a:r>
              <a:r>
                <a:t> of the optimal solution: </a:t>
              </a:r>
              <a14:m>
                <m:oMath>
                  <m:sSup>
                    <m:e>
                      <m:r>
                        <a:rPr xmlns:a="http://schemas.openxmlformats.org/drawingml/2006/main" sz="3400" i="1">
                          <a:solidFill>
                            <a:srgbClr val="5E5E5E"/>
                          </a:solidFill>
                          <a:latin typeface="Cambria Math" panose="02040503050406030204" pitchFamily="18" charset="0"/>
                        </a:rPr>
                        <m:t>p</m:t>
                      </m:r>
                    </m:e>
                    <m:sup>
                      <m:r>
                        <a:rPr xmlns:a="http://schemas.openxmlformats.org/drawingml/2006/main" sz="3400" i="1">
                          <a:solidFill>
                            <a:srgbClr val="5E5E5E"/>
                          </a:solidFill>
                          <a:latin typeface="Cambria Math" panose="02040503050406030204" pitchFamily="18" charset="0"/>
                        </a:rPr>
                        <m:t>′</m:t>
                      </m:r>
                    </m:sup>
                  </m:sSup>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s</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a</m:t>
                  </m:r>
                  <m:r>
                    <a:rPr xmlns:a="http://schemas.openxmlformats.org/drawingml/2006/main" sz="3400" i="1">
                      <a:solidFill>
                        <a:srgbClr val="5E5E5E"/>
                      </a:solidFill>
                      <a:latin typeface="Cambria Math" panose="02040503050406030204" pitchFamily="18" charset="0"/>
                    </a:rPr>
                    <m:t>⟩</m:t>
                  </m:r>
                </m:oMath>
              </a14:m>
            </a:p>
            <a:p>
              <a:pPr algn="l" defTabSz="533995">
                <a:spcBef>
                  <a:spcPts val="300"/>
                </a:spcBef>
                <a:defRPr sz="2800">
                  <a:latin typeface="Helvetica Neue Light"/>
                  <a:ea typeface="Helvetica Neue Light"/>
                  <a:cs typeface="Helvetica Neue Light"/>
                  <a:sym typeface="Helvetica Neue Light"/>
                </a:defRPr>
              </a:pPr>
              <a:r>
                <a:t>A </a:t>
              </a:r>
              <a:r>
                <a:rPr>
                  <a:latin typeface="Helvetica Neue Medium"/>
                  <a:ea typeface="Helvetica Neue Medium"/>
                  <a:cs typeface="Helvetica Neue Medium"/>
                  <a:sym typeface="Helvetica Neue Medium"/>
                </a:rPr>
                <a:t>suboptimal solution</a:t>
              </a:r>
              <a:r>
                <a:t>: </a:t>
              </a:r>
              <a14:m>
                <m:oMath>
                  <m:r>
                    <a:rPr xmlns:a="http://schemas.openxmlformats.org/drawingml/2006/main" sz="3400" i="1">
                      <a:solidFill>
                        <a:srgbClr val="5E5E5E"/>
                      </a:solidFill>
                      <a:latin typeface="Cambria Math" panose="02040503050406030204" pitchFamily="18" charset="0"/>
                    </a:rPr>
                    <m:t>g</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s</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q</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m:t>
                  </m:r>
                  <m:r>
                    <a:rPr xmlns:a="http://schemas.openxmlformats.org/drawingml/2006/main" sz="3400" i="1">
                      <a:solidFill>
                        <a:srgbClr val="5E5E5E"/>
                      </a:solidFill>
                      <a:latin typeface="Cambria Math" panose="02040503050406030204" pitchFamily="18" charset="0"/>
                    </a:rPr>
                    <m:t>z</m:t>
                  </m:r>
                  <m:r>
                    <a:rPr xmlns:a="http://schemas.openxmlformats.org/drawingml/2006/main" sz="3400" i="1">
                      <a:solidFill>
                        <a:srgbClr val="5E5E5E"/>
                      </a:solidFill>
                      <a:latin typeface="Cambria Math" panose="02040503050406030204" pitchFamily="18" charset="0"/>
                    </a:rPr>
                    <m:t>⟩</m:t>
                  </m:r>
                </m:oMath>
              </a14:m>
              <a:endParaRPr sz="3208"/>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31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18">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18">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318">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318">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1" fill="hold">
                                  <p:stCondLst>
                                    <p:cond delay="0"/>
                                  </p:stCondLst>
                                  <p:iterate type="el" backwards="0">
                                    <p:tmAbs val="0"/>
                                  </p:iterate>
                                  <p:childTnLst>
                                    <p:set>
                                      <p:cBhvr>
                                        <p:cTn id="23" fill="hold"/>
                                        <p:tgtEl>
                                          <p:spTgt spid="318">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1" fill="hold">
                                  <p:stCondLst>
                                    <p:cond delay="0"/>
                                  </p:stCondLst>
                                  <p:iterate type="el" backwards="0">
                                    <p:tmAbs val="0"/>
                                  </p:iterate>
                                  <p:childTnLst>
                                    <p:set>
                                      <p:cBhvr>
                                        <p:cTn id="27" fill="hold"/>
                                        <p:tgtEl>
                                          <p:spTgt spid="318">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1" fill="hold">
                                  <p:stCondLst>
                                    <p:cond delay="0"/>
                                  </p:stCondLst>
                                  <p:iterate type="el" backwards="0">
                                    <p:tmAbs val="0"/>
                                  </p:iterate>
                                  <p:childTnLst>
                                    <p:set>
                                      <p:cBhvr>
                                        <p:cTn id="31" fill="hold"/>
                                        <p:tgtEl>
                                          <p:spTgt spid="318">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8"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Logistics"/>
          <p:cNvSpPr txBox="1"/>
          <p:nvPr>
            <p:ph type="title"/>
          </p:nvPr>
        </p:nvSpPr>
        <p:spPr>
          <a:xfrm>
            <a:off x="2667000" y="357186"/>
            <a:ext cx="19050000" cy="3036097"/>
          </a:xfrm>
          <a:prstGeom prst="rect">
            <a:avLst/>
          </a:prstGeom>
        </p:spPr>
        <p:txBody>
          <a:bodyPr/>
          <a:lstStyle/>
          <a:p>
            <a:pPr lvl="1"/>
            <a:r>
              <a:t>Logistics</a:t>
            </a:r>
          </a:p>
        </p:txBody>
      </p:sp>
      <p:sp>
        <p:nvSpPr>
          <p:cNvPr id="132" name="Labs began this week…"/>
          <p:cNvSpPr txBox="1"/>
          <p:nvPr>
            <p:ph type="body" idx="1"/>
          </p:nvPr>
        </p:nvSpPr>
        <p:spPr>
          <a:xfrm>
            <a:off x="2667000" y="3643312"/>
            <a:ext cx="19050000" cy="8840393"/>
          </a:xfrm>
          <a:prstGeom prst="rect">
            <a:avLst/>
          </a:prstGeom>
        </p:spPr>
        <p:txBody>
          <a:bodyPr/>
          <a:lstStyle/>
          <a:p>
            <a:pPr/>
            <a:r>
              <a:t>Labs began this week</a:t>
            </a:r>
          </a:p>
          <a:p>
            <a:pPr lvl="2"/>
            <a:r>
              <a:t>Including a quick Python refresher</a:t>
            </a:r>
          </a:p>
          <a:p>
            <a:pPr>
              <a:defRPr b="1">
                <a:latin typeface="+mn-lt"/>
                <a:ea typeface="+mn-ea"/>
                <a:cs typeface="+mn-cs"/>
                <a:sym typeface="Helvetica Neue"/>
              </a:defRPr>
            </a:pPr>
            <a:r>
              <a:t>Assignment #1</a:t>
            </a:r>
            <a:r>
              <a:rPr b="0">
                <a:latin typeface="Helvetica Neue Light"/>
                <a:ea typeface="Helvetica Neue Light"/>
                <a:cs typeface="Helvetica Neue Light"/>
                <a:sym typeface="Helvetica Neue Light"/>
              </a:rPr>
              <a:t> released later today</a:t>
            </a:r>
            <a:endParaRPr b="0">
              <a:latin typeface="Helvetica Neue Light"/>
              <a:ea typeface="Helvetica Neue Light"/>
              <a:cs typeface="Helvetica Neue Light"/>
              <a:sym typeface="Helvetica Neue Light"/>
            </a:endParaRPr>
          </a:p>
          <a:p>
            <a:pPr lvl="2"/>
            <a:r>
              <a:t>Download from (and submit on) Canvas</a:t>
            </a:r>
          </a:p>
          <a:p>
            <a:pPr lvl="2"/>
            <a:r>
              <a:t>Due: </a:t>
            </a:r>
            <a:r>
              <a:rPr>
                <a:solidFill>
                  <a:srgbClr val="C82506"/>
                </a:solidFill>
                <a:latin typeface="Helvetica Neue Medium"/>
                <a:ea typeface="Helvetica Neue Medium"/>
                <a:cs typeface="Helvetica Neue Medium"/>
                <a:sym typeface="Helvetica Neue Medium"/>
              </a:rPr>
              <a:t>Thursday, September 25 at 11:59pm</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Comparing Heuristics"/>
          <p:cNvSpPr txBox="1"/>
          <p:nvPr>
            <p:ph type="title"/>
          </p:nvPr>
        </p:nvSpPr>
        <p:spPr>
          <a:xfrm>
            <a:off x="4387453" y="357186"/>
            <a:ext cx="15609094" cy="3036097"/>
          </a:xfrm>
          <a:prstGeom prst="rect">
            <a:avLst/>
          </a:prstGeom>
        </p:spPr>
        <p:txBody>
          <a:bodyPr/>
          <a:lstStyle/>
          <a:p>
            <a:pPr/>
            <a:r>
              <a:t>Comparing Heuristics</a:t>
            </a:r>
          </a:p>
        </p:txBody>
      </p:sp>
      <p:sp>
        <p:nvSpPr>
          <p:cNvPr id="324" name="Suppose that we have two admissible heuristics,   and…"/>
          <p:cNvSpPr txBox="1"/>
          <p:nvPr>
            <p:ph type="body" sz="quarter" idx="1"/>
          </p:nvPr>
        </p:nvSpPr>
        <p:spPr>
          <a:xfrm>
            <a:off x="2667000" y="4250461"/>
            <a:ext cx="19050000" cy="2875326"/>
          </a:xfrm>
          <a:prstGeom prst="rect">
            <a:avLst/>
          </a:prstGeom>
        </p:spPr>
        <p:txBody>
          <a:bodyPr/>
          <a:lstStyle/>
          <a:p>
            <a:pPr/>
            <a:r>
              <a:t>Suppose that we have two </a:t>
            </a:r>
            <a:r>
              <a:rPr>
                <a:solidFill>
                  <a:srgbClr val="C82506"/>
                </a:solidFill>
                <a:latin typeface="Helvetica Neue Medium"/>
                <a:ea typeface="Helvetica Neue Medium"/>
                <a:cs typeface="Helvetica Neue Medium"/>
                <a:sym typeface="Helvetica Neue Medium"/>
              </a:rPr>
              <a:t>admissible</a:t>
            </a:r>
            <a:r>
              <a:t> heuristics,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1</m:t>
                    </m:r>
                  </m:sub>
                </m:sSub>
              </m:oMath>
            </a14:m>
            <a:r>
              <a:t> and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2</m:t>
                    </m:r>
                  </m:sub>
                </m:sSub>
              </m:oMath>
            </a14:m>
            <a:endParaRPr sz="5000">
              <a:latin typeface="Times Roman"/>
              <a:ea typeface="Times Roman"/>
              <a:cs typeface="Times Roman"/>
              <a:sym typeface="Times Roman"/>
            </a:endParaRPr>
          </a:p>
          <a:p>
            <a:pPr>
              <a:spcBef>
                <a:spcPts val="3600"/>
              </a:spcBef>
            </a:pPr>
            <a:r>
              <a:t>Suppose that for every non-goal node </a:t>
            </a:r>
            <a14:m>
              <m:oMath>
                <m:r>
                  <a:rPr xmlns:a="http://schemas.openxmlformats.org/drawingml/2006/main" sz="5300" i="1">
                    <a:solidFill>
                      <a:srgbClr val="000000"/>
                    </a:solidFill>
                    <a:latin typeface="Cambria Math" panose="02040503050406030204" pitchFamily="18" charset="0"/>
                  </a:rPr>
                  <m:t>n</m:t>
                </m:r>
              </m:oMath>
            </a14:m>
            <a:r>
              <a:t>,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&gt;</m:t>
                </m:r>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oMath>
            </a14:m>
            <a:endParaRPr sz="5000"/>
          </a:p>
        </p:txBody>
      </p:sp>
      <p:grpSp>
        <p:nvGrpSpPr>
          <p:cNvPr id="327" name="Questions:…"/>
          <p:cNvGrpSpPr/>
          <p:nvPr/>
        </p:nvGrpSpPr>
        <p:grpSpPr>
          <a:xfrm>
            <a:off x="2667000" y="7989314"/>
            <a:ext cx="19050000" cy="3504050"/>
            <a:chOff x="0" y="0"/>
            <a:chExt cx="19050000" cy="3504048"/>
          </a:xfrm>
        </p:grpSpPr>
        <p:sp>
          <p:nvSpPr>
            <p:cNvPr id="325" name="Rectangle"/>
            <p:cNvSpPr/>
            <p:nvPr/>
          </p:nvSpPr>
          <p:spPr>
            <a:xfrm>
              <a:off x="0" y="0"/>
              <a:ext cx="19050000" cy="3504049"/>
            </a:xfrm>
            <a:prstGeom prst="rect">
              <a:avLst/>
            </a:prstGeom>
            <a:solidFill>
              <a:srgbClr val="D6D5D5"/>
            </a:solidFill>
            <a:ln w="12700" cap="flat">
              <a:solidFill>
                <a:srgbClr val="000000"/>
              </a:solidFill>
              <a:prstDash val="solid"/>
              <a:miter lim="400000"/>
            </a:ln>
            <a:effectLst/>
          </p:spPr>
          <p:txBody>
            <a:bodyPr wrap="square" lIns="71436" tIns="71436" rIns="71436" bIns="71436" numCol="1" anchor="ctr">
              <a:noAutofit/>
            </a:bodyPr>
            <a:lstStyle/>
            <a:p>
              <a:pPr algn="l">
                <a:spcBef>
                  <a:spcPts val="2400"/>
                </a:spcBef>
                <a:defRPr sz="4400">
                  <a:solidFill>
                    <a:srgbClr val="000000"/>
                  </a:solidFill>
                  <a:latin typeface="Helvetica Neue Light"/>
                  <a:ea typeface="Helvetica Neue Light"/>
                  <a:cs typeface="Helvetica Neue Light"/>
                  <a:sym typeface="Helvetica Neue Light"/>
                </a:defRPr>
              </a:pPr>
            </a:p>
          </p:txBody>
        </p:sp>
        <p:sp>
          <p:nvSpPr>
            <p:cNvPr id="326" name="Questions:…"/>
            <p:cNvSpPr txBox="1"/>
            <p:nvPr/>
          </p:nvSpPr>
          <p:spPr>
            <a:xfrm>
              <a:off x="6350" y="6350"/>
              <a:ext cx="19037300" cy="349134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normAutofit fontScale="100000" lnSpcReduction="0"/>
            </a:bodyPr>
            <a:lstStyle/>
            <a:p>
              <a:pPr algn="l">
                <a:spcBef>
                  <a:spcPts val="5900"/>
                </a:spcBef>
                <a:defRPr b="1" sz="4400">
                  <a:solidFill>
                    <a:srgbClr val="000000"/>
                  </a:solidFill>
                  <a:latin typeface="+mn-lt"/>
                  <a:ea typeface="+mn-ea"/>
                  <a:cs typeface="+mn-cs"/>
                  <a:sym typeface="Helvetica Neue"/>
                </a:defRPr>
              </a:pPr>
              <a:r>
                <a:t>Questions: </a:t>
              </a:r>
            </a:p>
            <a:p>
              <a:pPr marL="873125" indent="-873125" algn="l">
                <a:spcBef>
                  <a:spcPts val="2400"/>
                </a:spcBef>
                <a:buSzPct val="100000"/>
                <a:buAutoNum type="arabicPeriod" startAt="1"/>
                <a:defRPr sz="4400">
                  <a:solidFill>
                    <a:srgbClr val="000000"/>
                  </a:solidFill>
                  <a:latin typeface="Helvetica Neue Light"/>
                  <a:ea typeface="Helvetica Neue Light"/>
                  <a:cs typeface="Helvetica Neue Light"/>
                  <a:sym typeface="Helvetica Neue Light"/>
                </a:defRPr>
              </a:pPr>
              <a:r>
                <a:t>Why is it important that </a:t>
              </a:r>
              <a14:m>
                <m:oMath>
                  <m:r>
                    <a:rPr xmlns:a="http://schemas.openxmlformats.org/drawingml/2006/main" sz="5300" i="1">
                      <a:solidFill>
                        <a:srgbClr val="000000"/>
                      </a:solidFill>
                      <a:latin typeface="Cambria Math" panose="02040503050406030204" pitchFamily="18" charset="0"/>
                    </a:rPr>
                    <m:t>n</m:t>
                  </m:r>
                </m:oMath>
              </a14:m>
              <a:r>
                <a:t> is a </a:t>
              </a:r>
              <a:r>
                <a:rPr>
                  <a:solidFill>
                    <a:srgbClr val="C82506"/>
                  </a:solidFill>
                  <a:latin typeface="Helvetica Neue Medium"/>
                  <a:ea typeface="Helvetica Neue Medium"/>
                  <a:cs typeface="Helvetica Neue Medium"/>
                  <a:sym typeface="Helvetica Neue Medium"/>
                </a:rPr>
                <a:t>non-goal</a:t>
              </a:r>
              <a:r>
                <a:t> node?</a:t>
              </a:r>
              <a:endParaRPr b="1">
                <a:latin typeface="+mn-lt"/>
                <a:ea typeface="+mn-ea"/>
                <a:cs typeface="+mn-cs"/>
                <a:sym typeface="Helvetica Neue"/>
              </a:endParaRPr>
            </a:p>
            <a:p>
              <a:pPr marL="873125" indent="-873125" algn="l">
                <a:spcBef>
                  <a:spcPts val="2400"/>
                </a:spcBef>
                <a:buSzPct val="100000"/>
                <a:buAutoNum type="arabicPeriod" startAt="1"/>
                <a:defRPr sz="4400">
                  <a:solidFill>
                    <a:srgbClr val="000000"/>
                  </a:solidFill>
                  <a:latin typeface="Helvetica Neue Light"/>
                  <a:ea typeface="Helvetica Neue Light"/>
                  <a:cs typeface="Helvetica Neue Light"/>
                  <a:sym typeface="Helvetica Neue Light"/>
                </a:defRPr>
              </a:pPr>
              <a:r>
                <a:t>Which heuristic is likely to be better for search with A*? Why?</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7"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Dominating Heuristics"/>
          <p:cNvSpPr txBox="1"/>
          <p:nvPr>
            <p:ph type="title"/>
          </p:nvPr>
        </p:nvSpPr>
        <p:spPr>
          <a:xfrm>
            <a:off x="2667000" y="357186"/>
            <a:ext cx="19050000" cy="3036097"/>
          </a:xfrm>
          <a:prstGeom prst="rect">
            <a:avLst/>
          </a:prstGeom>
        </p:spPr>
        <p:txBody>
          <a:bodyPr/>
          <a:lstStyle/>
          <a:p>
            <a:pPr/>
            <a:r>
              <a:t>Dominating Heuristics</a:t>
            </a:r>
          </a:p>
        </p:txBody>
      </p:sp>
      <p:sp>
        <p:nvSpPr>
          <p:cNvPr id="330" name="Definition: A heuristic   dominates a heuristic   if…"/>
          <p:cNvSpPr txBox="1"/>
          <p:nvPr>
            <p:ph type="body" sz="half" idx="1"/>
          </p:nvPr>
        </p:nvSpPr>
        <p:spPr>
          <a:xfrm>
            <a:off x="2667000" y="4358069"/>
            <a:ext cx="19050000" cy="3991333"/>
          </a:xfrm>
          <a:prstGeom prst="rect">
            <a:avLst/>
          </a:prstGeom>
          <a:solidFill>
            <a:srgbClr val="FAF7E9"/>
          </a:solidFill>
          <a:ln>
            <a:solidFill>
              <a:srgbClr val="000000"/>
            </a:solidFill>
          </a:ln>
        </p:spPr>
        <p:txBody>
          <a:bodyPr/>
          <a:lstStyle/>
          <a:p>
            <a:pPr marL="0" indent="0">
              <a:spcBef>
                <a:spcPts val="1200"/>
              </a:spcBef>
              <a:buSzTx/>
              <a:buNone/>
              <a:defRPr b="1">
                <a:latin typeface="+mn-lt"/>
                <a:ea typeface="+mn-ea"/>
                <a:cs typeface="+mn-cs"/>
                <a:sym typeface="Helvetica Neue"/>
              </a:defRPr>
            </a:pPr>
            <a:r>
              <a:t>Definition:</a:t>
            </a:r>
            <a:br/>
            <a:r>
              <a:rPr b="0">
                <a:latin typeface="Helvetica Neue Light"/>
                <a:ea typeface="Helvetica Neue Light"/>
                <a:cs typeface="Helvetica Neue Light"/>
                <a:sym typeface="Helvetica Neue Light"/>
              </a:rPr>
              <a:t>A heuristic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2</m:t>
                    </m:r>
                  </m:sub>
                </m:sSub>
              </m:oMath>
            </a14:m>
            <a:r>
              <a:rPr b="0">
                <a:latin typeface="Helvetica Neue Light"/>
                <a:ea typeface="Helvetica Neue Light"/>
                <a:cs typeface="Helvetica Neue Light"/>
                <a:sym typeface="Helvetica Neue Light"/>
              </a:rPr>
              <a:t> </a:t>
            </a:r>
            <a:r>
              <a:rPr b="0">
                <a:solidFill>
                  <a:srgbClr val="C82506"/>
                </a:solidFill>
                <a:latin typeface="Helvetica Neue Medium"/>
                <a:ea typeface="Helvetica Neue Medium"/>
                <a:cs typeface="Helvetica Neue Medium"/>
                <a:sym typeface="Helvetica Neue Medium"/>
              </a:rPr>
              <a:t>dominates</a:t>
            </a:r>
            <a:r>
              <a:rPr b="0">
                <a:latin typeface="Helvetica Neue Light"/>
                <a:ea typeface="Helvetica Neue Light"/>
                <a:cs typeface="Helvetica Neue Light"/>
                <a:sym typeface="Helvetica Neue Light"/>
              </a:rPr>
              <a:t> a heuristic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1</m:t>
                    </m:r>
                  </m:sub>
                </m:sSub>
              </m:oMath>
            </a14:m>
            <a:r>
              <a:rPr b="0">
                <a:latin typeface="Helvetica Neue Light"/>
                <a:ea typeface="Helvetica Neue Light"/>
                <a:cs typeface="Helvetica Neue Light"/>
                <a:sym typeface="Helvetica Neue Light"/>
              </a:rPr>
              <a:t> if</a:t>
            </a:r>
            <a:endParaRPr b="0">
              <a:latin typeface="Helvetica Neue Light"/>
              <a:ea typeface="Helvetica Neue Light"/>
              <a:cs typeface="Helvetica Neue Light"/>
              <a:sym typeface="Helvetica Neue Light"/>
            </a:endParaRPr>
          </a:p>
          <a:p>
            <a:pPr lvl="1" marL="1458824" indent="-823824">
              <a:spcBef>
                <a:spcPts val="1200"/>
              </a:spcBef>
              <a:buSzPct val="100000"/>
              <a:buAutoNum type="arabicPeriod" startAt="1"/>
              <a:defRPr sz="5300">
                <a:latin typeface="Cambria Math"/>
                <a:ea typeface="Cambria Math"/>
                <a:cs typeface="Cambria Math"/>
                <a:sym typeface="Cambria Math"/>
              </a:defRPr>
            </a:pPr>
            <a14:m>
              <m:oMath>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oMath>
            </a14:m>
            <a:r>
              <a:rPr sz="4400">
                <a:latin typeface="Helvetica Neue Light"/>
                <a:ea typeface="Helvetica Neue Light"/>
                <a:cs typeface="Helvetica Neue Light"/>
                <a:sym typeface="Helvetica Neue Light"/>
              </a:rPr>
              <a:t>, and</a:t>
            </a:r>
            <a:endParaRPr sz="4400">
              <a:latin typeface="Helvetica Neue Light"/>
              <a:ea typeface="Helvetica Neue Light"/>
              <a:cs typeface="Helvetica Neue Light"/>
              <a:sym typeface="Helvetica Neue Light"/>
            </a:endParaRPr>
          </a:p>
          <a:p>
            <a:pPr lvl="1" marL="1458824" indent="-823824">
              <a:spcBef>
                <a:spcPts val="1200"/>
              </a:spcBef>
              <a:buSzPct val="100000"/>
              <a:buAutoNum type="arabicPeriod" startAt="1"/>
              <a:defRPr sz="5300">
                <a:latin typeface="Cambria Math"/>
                <a:ea typeface="Cambria Math"/>
                <a:cs typeface="Cambria Math"/>
                <a:sym typeface="Cambria Math"/>
              </a:defRPr>
            </a:pPr>
            <a14:m>
              <m:oMathPara>
                <m:oMathParaPr>
                  <m:jc m:val="left"/>
                </m:oMathParaPr>
                <m:oMath>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&gt;</m:t>
                  </m:r>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oMath>
              </m:oMathPara>
            </a14:m>
            <a:endParaRPr sz="5000"/>
          </a:p>
        </p:txBody>
      </p:sp>
      <p:grpSp>
        <p:nvGrpSpPr>
          <p:cNvPr id="333" name="Question:  Which admissible heuristic dominates all other admissible heuristics?"/>
          <p:cNvGrpSpPr/>
          <p:nvPr/>
        </p:nvGrpSpPr>
        <p:grpSpPr>
          <a:xfrm>
            <a:off x="2667000" y="9898763"/>
            <a:ext cx="19050000" cy="1983764"/>
            <a:chOff x="0" y="0"/>
            <a:chExt cx="19050000" cy="1983763"/>
          </a:xfrm>
        </p:grpSpPr>
        <p:sp>
          <p:nvSpPr>
            <p:cNvPr id="331" name="Rectangle"/>
            <p:cNvSpPr/>
            <p:nvPr/>
          </p:nvSpPr>
          <p:spPr>
            <a:xfrm>
              <a:off x="0" y="-1"/>
              <a:ext cx="19050000" cy="1983765"/>
            </a:xfrm>
            <a:prstGeom prst="rect">
              <a:avLst/>
            </a:prstGeom>
            <a:solidFill>
              <a:srgbClr val="D6D5D5"/>
            </a:solidFill>
            <a:ln w="12700" cap="flat">
              <a:solidFill>
                <a:srgbClr val="000000"/>
              </a:solidFill>
              <a:prstDash val="solid"/>
              <a:miter lim="400000"/>
            </a:ln>
            <a:effectLst/>
          </p:spPr>
          <p:txBody>
            <a:bodyPr wrap="square" lIns="71436" tIns="71436" rIns="71436" bIns="71436" numCol="1" anchor="ctr">
              <a:noAutofit/>
            </a:bodyPr>
            <a:lstStyle/>
            <a:p>
              <a:pPr algn="l">
                <a:spcBef>
                  <a:spcPts val="5900"/>
                </a:spcBef>
                <a:defRPr sz="4400">
                  <a:solidFill>
                    <a:srgbClr val="000000"/>
                  </a:solidFill>
                  <a:latin typeface="Helvetica Neue Light"/>
                  <a:ea typeface="Helvetica Neue Light"/>
                  <a:cs typeface="Helvetica Neue Light"/>
                  <a:sym typeface="Helvetica Neue Light"/>
                </a:defRPr>
              </a:pPr>
            </a:p>
          </p:txBody>
        </p:sp>
        <p:sp>
          <p:nvSpPr>
            <p:cNvPr id="332" name="Question:  Which admissible heuristic dominates all other admissible heuristics?"/>
            <p:cNvSpPr txBox="1"/>
            <p:nvPr/>
          </p:nvSpPr>
          <p:spPr>
            <a:xfrm>
              <a:off x="6350" y="6349"/>
              <a:ext cx="19037300" cy="197106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normAutofit fontScale="100000" lnSpcReduction="0"/>
            </a:bodyPr>
            <a:lstStyle/>
            <a:p>
              <a:pPr algn="l">
                <a:spcBef>
                  <a:spcPts val="5900"/>
                </a:spcBef>
                <a:defRPr b="1" sz="4400">
                  <a:solidFill>
                    <a:srgbClr val="000000"/>
                  </a:solidFill>
                  <a:latin typeface="+mn-lt"/>
                  <a:ea typeface="+mn-ea"/>
                  <a:cs typeface="+mn-cs"/>
                  <a:sym typeface="Helvetica Neue"/>
                </a:defRPr>
              </a:pPr>
              <a:r>
                <a:t>Question: </a:t>
              </a:r>
              <a:br/>
              <a:r>
                <a:rPr b="0">
                  <a:latin typeface="Helvetica Neue Light"/>
                  <a:ea typeface="Helvetica Neue Light"/>
                  <a:cs typeface="Helvetica Neue Light"/>
                  <a:sym typeface="Helvetica Neue Light"/>
                </a:rPr>
                <a:t>Which admissible heuristic dominates </a:t>
              </a:r>
              <a:r>
                <a:rPr b="0">
                  <a:solidFill>
                    <a:srgbClr val="C82506"/>
                  </a:solidFill>
                  <a:latin typeface="Helvetica Neue Medium"/>
                  <a:ea typeface="Helvetica Neue Medium"/>
                  <a:cs typeface="Helvetica Neue Medium"/>
                  <a:sym typeface="Helvetica Neue Medium"/>
                </a:rPr>
                <a:t>all other</a:t>
              </a:r>
              <a:r>
                <a:rPr b="0">
                  <a:latin typeface="Helvetica Neue Light"/>
                  <a:ea typeface="Helvetica Neue Light"/>
                  <a:cs typeface="Helvetica Neue Light"/>
                  <a:sym typeface="Helvetica Neue Light"/>
                </a:rPr>
                <a:t> admissible heuristics?</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3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3" grpId="2"/>
      <p:bldP build="p" bldLvl="5" animBg="1" rev="0" advAuto="0" spid="330"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A* Analysis"/>
          <p:cNvSpPr txBox="1"/>
          <p:nvPr>
            <p:ph type="title"/>
          </p:nvPr>
        </p:nvSpPr>
        <p:spPr>
          <a:xfrm>
            <a:off x="2667000" y="357186"/>
            <a:ext cx="19050000" cy="3036097"/>
          </a:xfrm>
          <a:prstGeom prst="rect">
            <a:avLst/>
          </a:prstGeom>
        </p:spPr>
        <p:txBody>
          <a:bodyPr/>
          <a:lstStyle/>
          <a:p>
            <a:pPr/>
            <a:r>
              <a:t>A* Analysis</a:t>
            </a:r>
          </a:p>
        </p:txBody>
      </p:sp>
      <p:sp>
        <p:nvSpPr>
          <p:cNvPr id="336" name="For a search graph with finite maximum branch factor   and finite maximum path length  ...…"/>
          <p:cNvSpPr txBox="1"/>
          <p:nvPr>
            <p:ph type="body" sz="half" idx="1"/>
          </p:nvPr>
        </p:nvSpPr>
        <p:spPr>
          <a:xfrm>
            <a:off x="2667000" y="3166584"/>
            <a:ext cx="19050000" cy="6503249"/>
          </a:xfrm>
          <a:prstGeom prst="rect">
            <a:avLst/>
          </a:prstGeom>
        </p:spPr>
        <p:txBody>
          <a:bodyPr/>
          <a:lstStyle/>
          <a:p>
            <a:pPr marL="0" indent="0">
              <a:buSzTx/>
              <a:buNone/>
            </a:pPr>
            <a:r>
              <a:t>For a search graph with </a:t>
            </a:r>
            <a:r>
              <a:rPr i="1">
                <a:latin typeface="+mn-lt"/>
                <a:ea typeface="+mn-ea"/>
                <a:cs typeface="+mn-cs"/>
                <a:sym typeface="Helvetica Neue"/>
              </a:rPr>
              <a:t>finite</a:t>
            </a:r>
            <a:r>
              <a:t> maximum branch factor </a:t>
            </a:r>
            <a14:m>
              <m:oMath>
                <m:r>
                  <a:rPr xmlns:a="http://schemas.openxmlformats.org/drawingml/2006/main" sz="5300" i="1">
                    <a:solidFill>
                      <a:srgbClr val="000000"/>
                    </a:solidFill>
                    <a:latin typeface="Cambria Math" panose="02040503050406030204" pitchFamily="18" charset="0"/>
                  </a:rPr>
                  <m:t>b</m:t>
                </m:r>
              </m:oMath>
            </a14:m>
            <a:r>
              <a:t> and</a:t>
            </a:r>
            <a:br/>
            <a:r>
              <a:rPr i="1">
                <a:latin typeface="+mn-lt"/>
                <a:ea typeface="+mn-ea"/>
                <a:cs typeface="+mn-cs"/>
                <a:sym typeface="Helvetica Neue"/>
              </a:rPr>
              <a:t>finite</a:t>
            </a:r>
            <a:r>
              <a:t> maximum path length </a:t>
            </a:r>
            <a14:m>
              <m:oMath>
                <m:r>
                  <a:rPr xmlns:a="http://schemas.openxmlformats.org/drawingml/2006/main" sz="5300" i="1">
                    <a:solidFill>
                      <a:srgbClr val="000000"/>
                    </a:solidFill>
                    <a:latin typeface="Cambria Math" panose="02040503050406030204" pitchFamily="18" charset="0"/>
                  </a:rPr>
                  <m:t>m</m:t>
                </m:r>
              </m:oMath>
            </a14:m>
            <a:r>
              <a:rPr i="1">
                <a:latin typeface="+mn-lt"/>
                <a:ea typeface="+mn-ea"/>
                <a:cs typeface="+mn-cs"/>
                <a:sym typeface="Helvetica Neue"/>
              </a:rPr>
              <a:t>...</a:t>
            </a:r>
            <a:endParaRPr i="1">
              <a:latin typeface="+mn-lt"/>
              <a:ea typeface="+mn-ea"/>
              <a:cs typeface="+mn-cs"/>
              <a:sym typeface="Helvetica Neue"/>
            </a:endParaRPr>
          </a:p>
          <a:p>
            <a:pPr marL="873125" indent="-873125">
              <a:buSzPct val="100000"/>
              <a:buAutoNum type="arabicPeriod" startAt="1"/>
            </a:pPr>
            <a:r>
              <a:t>What is the worst-case </a:t>
            </a:r>
            <a:r>
              <a:rPr>
                <a:solidFill>
                  <a:srgbClr val="C82506"/>
                </a:solidFill>
                <a:latin typeface="Helvetica Neue Medium"/>
                <a:ea typeface="Helvetica Neue Medium"/>
                <a:cs typeface="Helvetica Neue Medium"/>
                <a:sym typeface="Helvetica Neue Medium"/>
              </a:rPr>
              <a:t>space complexity</a:t>
            </a:r>
            <a:r>
              <a:t> of A*?</a:t>
            </a:r>
            <a:br/>
            <a:r>
              <a:t>[A: </a:t>
            </a:r>
            <a14:m>
              <m:oMath>
                <m:r>
                  <a:rPr xmlns:a="http://schemas.openxmlformats.org/drawingml/2006/main" sz="5300" i="1">
                    <a:solidFill>
                      <a:srgbClr val="000000"/>
                    </a:solidFill>
                    <a:latin typeface="Cambria Math" panose="02040503050406030204" pitchFamily="18" charset="0"/>
                  </a:rPr>
                  <m:t>O</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m:t>
                </m:r>
                <m:r>
                  <a:rPr xmlns:a="http://schemas.openxmlformats.org/drawingml/2006/main" sz="5300" i="1">
                    <a:solidFill>
                      <a:srgbClr val="000000"/>
                    </a:solidFill>
                    <a:latin typeface="Cambria Math" panose="02040503050406030204" pitchFamily="18" charset="0"/>
                  </a:rPr>
                  <m:t>)</m:t>
                </m:r>
              </m:oMath>
            </a14:m>
            <a:r>
              <a:t>]  [B: </a:t>
            </a:r>
            <a14:m>
              <m:oMath>
                <m:r>
                  <a:rPr xmlns:a="http://schemas.openxmlformats.org/drawingml/2006/main" sz="5300" i="1">
                    <a:solidFill>
                      <a:srgbClr val="000000"/>
                    </a:solidFill>
                    <a:latin typeface="Cambria Math" panose="02040503050406030204" pitchFamily="18" charset="0"/>
                  </a:rPr>
                  <m:t>O</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oMath>
            </a14:m>
            <a:r>
              <a:t>]  [C: </a:t>
            </a:r>
            <a14:m>
              <m:oMath>
                <m:r>
                  <a:rPr xmlns:a="http://schemas.openxmlformats.org/drawingml/2006/main" sz="5300" i="1">
                    <a:solidFill>
                      <a:srgbClr val="000000"/>
                    </a:solidFill>
                    <a:latin typeface="Cambria Math" panose="02040503050406030204" pitchFamily="18" charset="0"/>
                  </a:rPr>
                  <m:t>O</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000000"/>
                        </a:solidFill>
                        <a:latin typeface="Cambria Math" panose="02040503050406030204" pitchFamily="18" charset="0"/>
                      </a:rPr>
                      <m:t>b</m:t>
                    </m:r>
                  </m:e>
                  <m:sup>
                    <m:r>
                      <a:rPr xmlns:a="http://schemas.openxmlformats.org/drawingml/2006/main" sz="5300" i="1">
                        <a:solidFill>
                          <a:srgbClr val="000000"/>
                        </a:solidFill>
                        <a:latin typeface="Cambria Math" panose="02040503050406030204" pitchFamily="18" charset="0"/>
                      </a:rPr>
                      <m:t>m</m:t>
                    </m:r>
                  </m:sup>
                </m:sSup>
                <m:r>
                  <a:rPr xmlns:a="http://schemas.openxmlformats.org/drawingml/2006/main" sz="5300" i="1">
                    <a:solidFill>
                      <a:srgbClr val="000000"/>
                    </a:solidFill>
                    <a:latin typeface="Cambria Math" panose="02040503050406030204" pitchFamily="18" charset="0"/>
                  </a:rPr>
                  <m:t>)</m:t>
                </m:r>
              </m:oMath>
            </a14:m>
            <a:r>
              <a:t>]  [D: it depends]</a:t>
            </a:r>
          </a:p>
          <a:p>
            <a:pPr marL="873125" indent="-873125">
              <a:buSzPct val="100000"/>
              <a:buAutoNum type="arabicPeriod" startAt="1"/>
            </a:pPr>
            <a:r>
              <a:t>What is the worst-case </a:t>
            </a:r>
            <a:r>
              <a:rPr>
                <a:solidFill>
                  <a:srgbClr val="C82506"/>
                </a:solidFill>
                <a:latin typeface="Helvetica Neue Medium"/>
                <a:ea typeface="Helvetica Neue Medium"/>
                <a:cs typeface="Helvetica Neue Medium"/>
                <a:sym typeface="Helvetica Neue Medium"/>
              </a:rPr>
              <a:t>time complexity</a:t>
            </a:r>
            <a:r>
              <a:t> of A*?</a:t>
            </a:r>
            <a:br/>
            <a:r>
              <a:t>[A: </a:t>
            </a:r>
            <a14:m>
              <m:oMath>
                <m:r>
                  <a:rPr xmlns:a="http://schemas.openxmlformats.org/drawingml/2006/main" sz="5300" i="1">
                    <a:solidFill>
                      <a:srgbClr val="000000"/>
                    </a:solidFill>
                    <a:latin typeface="Cambria Math" panose="02040503050406030204" pitchFamily="18" charset="0"/>
                  </a:rPr>
                  <m:t>O</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m:t>
                </m:r>
                <m:r>
                  <a:rPr xmlns:a="http://schemas.openxmlformats.org/drawingml/2006/main" sz="5300" i="1">
                    <a:solidFill>
                      <a:srgbClr val="000000"/>
                    </a:solidFill>
                    <a:latin typeface="Cambria Math" panose="02040503050406030204" pitchFamily="18" charset="0"/>
                  </a:rPr>
                  <m:t>)</m:t>
                </m:r>
              </m:oMath>
            </a14:m>
            <a:r>
              <a:t>]  [B: </a:t>
            </a:r>
            <a14:m>
              <m:oMath>
                <m:r>
                  <a:rPr xmlns:a="http://schemas.openxmlformats.org/drawingml/2006/main" sz="5300" i="1">
                    <a:solidFill>
                      <a:srgbClr val="000000"/>
                    </a:solidFill>
                    <a:latin typeface="Cambria Math" panose="02040503050406030204" pitchFamily="18" charset="0"/>
                  </a:rPr>
                  <m:t>O</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m:t>
                </m:r>
                <m:r>
                  <a:rPr xmlns:a="http://schemas.openxmlformats.org/drawingml/2006/main" sz="5300" i="1">
                    <a:solidFill>
                      <a:srgbClr val="000000"/>
                    </a:solidFill>
                    <a:latin typeface="Cambria Math" panose="02040503050406030204" pitchFamily="18" charset="0"/>
                  </a:rPr>
                  <m:t>b</m:t>
                </m:r>
                <m:r>
                  <a:rPr xmlns:a="http://schemas.openxmlformats.org/drawingml/2006/main" sz="5300" i="1">
                    <a:solidFill>
                      <a:srgbClr val="000000"/>
                    </a:solidFill>
                    <a:latin typeface="Cambria Math" panose="02040503050406030204" pitchFamily="18" charset="0"/>
                  </a:rPr>
                  <m:t>)</m:t>
                </m:r>
              </m:oMath>
            </a14:m>
            <a:r>
              <a:t>]  [C: </a:t>
            </a:r>
            <a14:m>
              <m:oMath>
                <m:r>
                  <a:rPr xmlns:a="http://schemas.openxmlformats.org/drawingml/2006/main" sz="5300" i="1">
                    <a:solidFill>
                      <a:srgbClr val="000000"/>
                    </a:solidFill>
                    <a:latin typeface="Cambria Math" panose="02040503050406030204" pitchFamily="18" charset="0"/>
                  </a:rPr>
                  <m:t>O</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000000"/>
                        </a:solidFill>
                        <a:latin typeface="Cambria Math" panose="02040503050406030204" pitchFamily="18" charset="0"/>
                      </a:rPr>
                      <m:t>b</m:t>
                    </m:r>
                  </m:e>
                  <m:sup>
                    <m:r>
                      <a:rPr xmlns:a="http://schemas.openxmlformats.org/drawingml/2006/main" sz="5300" i="1">
                        <a:solidFill>
                          <a:srgbClr val="000000"/>
                        </a:solidFill>
                        <a:latin typeface="Cambria Math" panose="02040503050406030204" pitchFamily="18" charset="0"/>
                      </a:rPr>
                      <m:t>m</m:t>
                    </m:r>
                  </m:sup>
                </m:sSup>
                <m:r>
                  <a:rPr xmlns:a="http://schemas.openxmlformats.org/drawingml/2006/main" sz="5300" i="1">
                    <a:solidFill>
                      <a:srgbClr val="000000"/>
                    </a:solidFill>
                    <a:latin typeface="Cambria Math" panose="02040503050406030204" pitchFamily="18" charset="0"/>
                  </a:rPr>
                  <m:t>)</m:t>
                </m:r>
              </m:oMath>
            </a14:m>
            <a:r>
              <a:t>]  [D: it depends]</a:t>
            </a:r>
            <a:endParaRPr sz="5000"/>
          </a:p>
        </p:txBody>
      </p:sp>
      <p:grpSp>
        <p:nvGrpSpPr>
          <p:cNvPr id="339" name="Question: If A* has the same space and time complexity as least cost first search, then what is its advantage?"/>
          <p:cNvGrpSpPr/>
          <p:nvPr/>
        </p:nvGrpSpPr>
        <p:grpSpPr>
          <a:xfrm>
            <a:off x="2667000" y="10657516"/>
            <a:ext cx="19050000" cy="2197517"/>
            <a:chOff x="0" y="0"/>
            <a:chExt cx="19050000" cy="2197516"/>
          </a:xfrm>
        </p:grpSpPr>
        <p:sp>
          <p:nvSpPr>
            <p:cNvPr id="337" name="Rectangle"/>
            <p:cNvSpPr/>
            <p:nvPr/>
          </p:nvSpPr>
          <p:spPr>
            <a:xfrm>
              <a:off x="0" y="-1"/>
              <a:ext cx="19050000" cy="2197518"/>
            </a:xfrm>
            <a:prstGeom prst="rect">
              <a:avLst/>
            </a:prstGeom>
            <a:solidFill>
              <a:srgbClr val="D6D5D5"/>
            </a:solidFill>
            <a:ln w="12700" cap="flat">
              <a:solidFill>
                <a:srgbClr val="000000"/>
              </a:solidFill>
              <a:prstDash val="solid"/>
              <a:miter lim="400000"/>
            </a:ln>
            <a:effectLst/>
          </p:spPr>
          <p:txBody>
            <a:bodyPr wrap="square" lIns="71436" tIns="71436" rIns="71436" bIns="71436" numCol="1" anchor="ctr">
              <a:noAutofit/>
            </a:bodyPr>
            <a:lstStyle/>
            <a:p>
              <a:pPr algn="l">
                <a:spcBef>
                  <a:spcPts val="5900"/>
                </a:spcBef>
                <a:defRPr sz="4400">
                  <a:solidFill>
                    <a:srgbClr val="000000"/>
                  </a:solidFill>
                  <a:latin typeface="Helvetica Neue Light"/>
                  <a:ea typeface="Helvetica Neue Light"/>
                  <a:cs typeface="Helvetica Neue Light"/>
                  <a:sym typeface="Helvetica Neue Light"/>
                </a:defRPr>
              </a:pPr>
            </a:p>
          </p:txBody>
        </p:sp>
        <p:sp>
          <p:nvSpPr>
            <p:cNvPr id="338" name="Question: If A* has the same space and time complexity as least cost first search, then what is its advantage?"/>
            <p:cNvSpPr txBox="1"/>
            <p:nvPr/>
          </p:nvSpPr>
          <p:spPr>
            <a:xfrm>
              <a:off x="6350" y="6349"/>
              <a:ext cx="19037300" cy="21848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normAutofit fontScale="100000" lnSpcReduction="0"/>
            </a:bodyPr>
            <a:lstStyle/>
            <a:p>
              <a:pPr algn="l">
                <a:spcBef>
                  <a:spcPts val="5900"/>
                </a:spcBef>
                <a:defRPr b="1" sz="4400">
                  <a:solidFill>
                    <a:srgbClr val="000000"/>
                  </a:solidFill>
                  <a:latin typeface="+mn-lt"/>
                  <a:ea typeface="+mn-ea"/>
                  <a:cs typeface="+mn-cs"/>
                  <a:sym typeface="Helvetica Neue"/>
                </a:defRPr>
              </a:pPr>
              <a:r>
                <a:t>Question:</a:t>
              </a:r>
              <a:r>
                <a:rPr b="0">
                  <a:latin typeface="Helvetica Neue Light"/>
                  <a:ea typeface="Helvetica Neue Light"/>
                  <a:cs typeface="Helvetica Neue Light"/>
                  <a:sym typeface="Helvetica Neue Light"/>
                </a:rPr>
                <a:t> If A* has the same space and time complexity as least cost first search, then what is its advantage?</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3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3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2" fill="hold">
                                  <p:stCondLst>
                                    <p:cond delay="0"/>
                                  </p:stCondLst>
                                  <p:iterate type="el" backwards="0">
                                    <p:tmAbs val="0"/>
                                  </p:iterate>
                                  <p:childTnLst>
                                    <p:set>
                                      <p:cBhvr>
                                        <p:cTn id="14" fill="hold"/>
                                        <p:tgtEl>
                                          <p:spTgt spid="3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9" grpId="2"/>
      <p:bldP build="p" bldLvl="5" animBg="1" rev="0" advAuto="0" spid="336"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1" name="Constructing…"/>
          <p:cNvSpPr txBox="1"/>
          <p:nvPr>
            <p:ph type="title"/>
          </p:nvPr>
        </p:nvSpPr>
        <p:spPr>
          <a:xfrm>
            <a:off x="2667000" y="357186"/>
            <a:ext cx="19050000" cy="3036097"/>
          </a:xfrm>
          <a:prstGeom prst="rect">
            <a:avLst/>
          </a:prstGeom>
        </p:spPr>
        <p:txBody>
          <a:bodyPr/>
          <a:lstStyle/>
          <a:p>
            <a:pPr defTabSz="698300">
              <a:defRPr sz="9500"/>
            </a:pPr>
            <a:r>
              <a:t>Constructing</a:t>
            </a:r>
          </a:p>
          <a:p>
            <a:pPr defTabSz="698300">
              <a:defRPr sz="9500"/>
            </a:pPr>
            <a:r>
              <a:t>Admissible Heuristics</a:t>
            </a:r>
          </a:p>
        </p:txBody>
      </p:sp>
      <p:sp>
        <p:nvSpPr>
          <p:cNvPr id="342" name="Search problems try to find a cost-minimizing path, subject to constraints encoded in the search graph…"/>
          <p:cNvSpPr txBox="1"/>
          <p:nvPr>
            <p:ph type="body" idx="1"/>
          </p:nvPr>
        </p:nvSpPr>
        <p:spPr>
          <a:xfrm>
            <a:off x="3482753" y="3687970"/>
            <a:ext cx="17418494" cy="8840394"/>
          </a:xfrm>
          <a:prstGeom prst="rect">
            <a:avLst/>
          </a:prstGeom>
        </p:spPr>
        <p:txBody>
          <a:bodyPr/>
          <a:lstStyle/>
          <a:p>
            <a:pPr/>
            <a:r>
              <a:t>Search problems try to find a cost-minimizing path, subject to </a:t>
            </a:r>
            <a:r>
              <a:rPr>
                <a:solidFill>
                  <a:srgbClr val="C82506"/>
                </a:solidFill>
                <a:latin typeface="Helvetica Neue Medium"/>
                <a:ea typeface="Helvetica Neue Medium"/>
                <a:cs typeface="Helvetica Neue Medium"/>
                <a:sym typeface="Helvetica Neue Medium"/>
              </a:rPr>
              <a:t>constraints</a:t>
            </a:r>
            <a:r>
              <a:t> encoded in the search graph</a:t>
            </a:r>
          </a:p>
          <a:p>
            <a:pPr/>
            <a:r>
              <a:t>How to construct an easier problem?  </a:t>
            </a:r>
            <a:r>
              <a:rPr>
                <a:solidFill>
                  <a:srgbClr val="C82506"/>
                </a:solidFill>
                <a:latin typeface="Helvetica Neue Medium"/>
                <a:ea typeface="Helvetica Neue Medium"/>
                <a:cs typeface="Helvetica Neue Medium"/>
                <a:sym typeface="Helvetica Neue Medium"/>
              </a:rPr>
              <a:t>Drop</a:t>
            </a:r>
            <a:r>
              <a:t> some constraints.</a:t>
            </a:r>
          </a:p>
          <a:p>
            <a:pPr lvl="2"/>
            <a:r>
              <a:t>This is called a </a:t>
            </a:r>
            <a:r>
              <a:rPr>
                <a:solidFill>
                  <a:srgbClr val="004D80"/>
                </a:solidFill>
                <a:latin typeface="Helvetica Neue Medium"/>
                <a:ea typeface="Helvetica Neue Medium"/>
                <a:cs typeface="Helvetica Neue Medium"/>
                <a:sym typeface="Helvetica Neue Medium"/>
              </a:rPr>
              <a:t>relaxation</a:t>
            </a:r>
            <a:r>
              <a:t> of the original problem</a:t>
            </a:r>
          </a:p>
          <a:p>
            <a:pPr/>
            <a:r>
              <a:t>The cost of the optimal solution to the relaxation will always be an </a:t>
            </a:r>
            <a:r>
              <a:rPr>
                <a:solidFill>
                  <a:srgbClr val="C82506"/>
                </a:solidFill>
                <a:latin typeface="Helvetica Neue Medium"/>
                <a:ea typeface="Helvetica Neue Medium"/>
                <a:cs typeface="Helvetica Neue Medium"/>
                <a:sym typeface="Helvetica Neue Medium"/>
              </a:rPr>
              <a:t>admissible</a:t>
            </a:r>
            <a:r>
              <a:t> </a:t>
            </a:r>
            <a:r>
              <a:rPr>
                <a:solidFill>
                  <a:srgbClr val="C82506"/>
                </a:solidFill>
                <a:latin typeface="Helvetica Neue Medium"/>
                <a:ea typeface="Helvetica Neue Medium"/>
                <a:cs typeface="Helvetica Neue Medium"/>
                <a:sym typeface="Helvetica Neue Medium"/>
              </a:rPr>
              <a:t>heuristic</a:t>
            </a:r>
            <a:r>
              <a:t> for the original problem (</a:t>
            </a:r>
            <a:r>
              <a:rPr b="1">
                <a:latin typeface="+mn-lt"/>
                <a:ea typeface="+mn-ea"/>
                <a:cs typeface="+mn-cs"/>
                <a:sym typeface="Helvetica Neue"/>
              </a:rPr>
              <a:t>Why?</a:t>
            </a:r>
            <a:r>
              <a:t>)</a:t>
            </a:r>
          </a:p>
          <a:p>
            <a:pPr>
              <a:defRPr>
                <a:solidFill>
                  <a:srgbClr val="C82506"/>
                </a:solidFill>
                <a:latin typeface="Helvetica Neue Medium"/>
                <a:ea typeface="Helvetica Neue Medium"/>
                <a:cs typeface="Helvetica Neue Medium"/>
                <a:sym typeface="Helvetica Neue Medium"/>
              </a:defRPr>
            </a:pPr>
            <a:r>
              <a:t>Neat trick</a:t>
            </a:r>
            <a:r>
              <a:rPr>
                <a:solidFill>
                  <a:srgbClr val="000000"/>
                </a:solidFill>
                <a:latin typeface="Helvetica Neue Light"/>
                <a:ea typeface="Helvetica Neue Light"/>
                <a:cs typeface="Helvetica Neue Light"/>
                <a:sym typeface="Helvetica Neue Light"/>
              </a:rPr>
              <a:t>: If you have two admissible heuristics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1</m:t>
                    </m:r>
                  </m:sub>
                </m:sSub>
              </m:oMath>
            </a14:m>
            <a:r>
              <a:rPr>
                <a:solidFill>
                  <a:srgbClr val="000000"/>
                </a:solidFill>
                <a:latin typeface="Helvetica Neue Light"/>
                <a:ea typeface="Helvetica Neue Light"/>
                <a:cs typeface="Helvetica Neue Light"/>
                <a:sym typeface="Helvetica Neue Light"/>
              </a:rPr>
              <a:t> and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2</m:t>
                    </m:r>
                  </m:sub>
                </m:sSub>
              </m:oMath>
            </a14:m>
            <a:r>
              <a:rPr>
                <a:solidFill>
                  <a:srgbClr val="000000"/>
                </a:solidFill>
                <a:latin typeface="Helvetica Neue Light"/>
                <a:ea typeface="Helvetica Neue Light"/>
                <a:cs typeface="Helvetica Neue Light"/>
                <a:sym typeface="Helvetica Neue Light"/>
              </a:rPr>
              <a:t>, then </a:t>
            </a:r>
            <a14:m>
              <m:oMath>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3</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h</m:t>
                    </m:r>
                  </m:e>
                  <m:sub>
                    <m:r>
                      <a:rPr xmlns:a="http://schemas.openxmlformats.org/drawingml/2006/main" sz="5300" i="1">
                        <a:solidFill>
                          <a:srgbClr val="000000"/>
                        </a:solidFill>
                        <a:latin typeface="Cambria Math" panose="02040503050406030204" pitchFamily="18" charset="0"/>
                      </a:rPr>
                      <m:t>2</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oMath>
            </a14:m>
            <a:r>
              <a:rPr i="1">
                <a:solidFill>
                  <a:srgbClr val="000000"/>
                </a:solidFill>
                <a:latin typeface="+mn-lt"/>
                <a:ea typeface="+mn-ea"/>
                <a:cs typeface="+mn-cs"/>
                <a:sym typeface="Helvetica Neue"/>
              </a:rPr>
              <a:t> </a:t>
            </a:r>
            <a:r>
              <a:rPr>
                <a:solidFill>
                  <a:srgbClr val="000000"/>
                </a:solidFill>
                <a:latin typeface="Helvetica Neue Light"/>
                <a:ea typeface="Helvetica Neue Light"/>
                <a:cs typeface="Helvetica Neue Light"/>
                <a:sym typeface="Helvetica Neue Light"/>
              </a:rPr>
              <a:t>is admissible too!  (</a:t>
            </a:r>
            <a:r>
              <a:rPr b="1">
                <a:solidFill>
                  <a:srgbClr val="000000"/>
                </a:solidFill>
                <a:latin typeface="+mn-lt"/>
                <a:ea typeface="+mn-ea"/>
                <a:cs typeface="+mn-cs"/>
                <a:sym typeface="Helvetica Neue"/>
              </a:rPr>
              <a:t>Why?</a:t>
            </a:r>
            <a:r>
              <a:rPr>
                <a:solidFill>
                  <a:srgbClr val="000000"/>
                </a:solidFill>
                <a:latin typeface="Helvetica Neue Light"/>
                <a:ea typeface="Helvetica Neue Light"/>
                <a:cs typeface="Helvetica Neue Light"/>
                <a:sym typeface="Helvetica Neue Light"/>
              </a:rPr>
              <a:t>)</a:t>
            </a:r>
            <a:br>
              <a:rPr>
                <a:solidFill>
                  <a:srgbClr val="000000"/>
                </a:solidFill>
                <a:latin typeface="Helvetica Neue Light"/>
                <a:ea typeface="Helvetica Neue Light"/>
                <a:cs typeface="Helvetica Neue Light"/>
                <a:sym typeface="Helvetica Neue Light"/>
              </a:rPr>
            </a:br>
            <a:endParaRPr sz="5000"/>
          </a:p>
        </p:txBody>
      </p:sp>
      <p:grpSp>
        <p:nvGrpSpPr>
          <p:cNvPr id="349" name="Group"/>
          <p:cNvGrpSpPr/>
          <p:nvPr/>
        </p:nvGrpSpPr>
        <p:grpSpPr>
          <a:xfrm>
            <a:off x="19998613" y="2840471"/>
            <a:ext cx="4291175" cy="3530294"/>
            <a:chOff x="0" y="0"/>
            <a:chExt cx="4291174" cy="3530293"/>
          </a:xfrm>
        </p:grpSpPr>
        <p:grpSp>
          <p:nvGrpSpPr>
            <p:cNvPr id="346" name="Group"/>
            <p:cNvGrpSpPr/>
            <p:nvPr/>
          </p:nvGrpSpPr>
          <p:grpSpPr>
            <a:xfrm>
              <a:off x="-1" y="0"/>
              <a:ext cx="4291176" cy="3530294"/>
              <a:chOff x="0" y="0"/>
              <a:chExt cx="4291174" cy="3530293"/>
            </a:xfrm>
          </p:grpSpPr>
          <p:pic>
            <p:nvPicPr>
              <p:cNvPr id="343" name="Image" descr="Image"/>
              <p:cNvPicPr>
                <a:picLocks noChangeAspect="1"/>
              </p:cNvPicPr>
              <p:nvPr/>
            </p:nvPicPr>
            <p:blipFill>
              <a:blip r:embed="rId2">
                <a:extLst/>
              </a:blip>
              <a:stretch>
                <a:fillRect/>
              </a:stretch>
            </p:blipFill>
            <p:spPr>
              <a:xfrm>
                <a:off x="-1" y="-1"/>
                <a:ext cx="4291176" cy="3530294"/>
              </a:xfrm>
              <a:prstGeom prst="rect">
                <a:avLst/>
              </a:prstGeom>
              <a:ln w="12700" cap="flat">
                <a:noFill/>
                <a:miter lim="400000"/>
              </a:ln>
              <a:effectLst/>
            </p:spPr>
          </p:pic>
          <p:sp>
            <p:nvSpPr>
              <p:cNvPr id="344" name="Circle"/>
              <p:cNvSpPr/>
              <p:nvPr/>
            </p:nvSpPr>
            <p:spPr>
              <a:xfrm>
                <a:off x="1899128" y="2417570"/>
                <a:ext cx="317801" cy="317863"/>
              </a:xfrm>
              <a:prstGeom prst="ellipse">
                <a:avLst/>
              </a:prstGeom>
              <a:solidFill>
                <a:srgbClr val="027001">
                  <a:alpha val="75000"/>
                </a:srgbClr>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45" name="Star"/>
              <p:cNvSpPr/>
              <p:nvPr/>
            </p:nvSpPr>
            <p:spPr>
              <a:xfrm>
                <a:off x="2010911" y="95046"/>
                <a:ext cx="480907" cy="413151"/>
              </a:xfrm>
              <a:prstGeom prst="star5">
                <a:avLst>
                  <a:gd name="adj" fmla="val 19100"/>
                  <a:gd name="hf" fmla="val 105146"/>
                  <a:gd name="vf" fmla="val 110557"/>
                </a:avLst>
              </a:prstGeom>
              <a:solidFill>
                <a:srgbClr val="B51600">
                  <a:alpha val="30000"/>
                </a:srgbClr>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sp>
          <p:nvSpPr>
            <p:cNvPr id="347" name="Rectangle"/>
            <p:cNvSpPr/>
            <p:nvPr/>
          </p:nvSpPr>
          <p:spPr>
            <a:xfrm>
              <a:off x="2137152" y="957586"/>
              <a:ext cx="551472" cy="134538"/>
            </a:xfrm>
            <a:prstGeom prst="rect">
              <a:avLst/>
            </a:prstGeom>
            <a:solidFill>
              <a:srgbClr val="FFFFFF"/>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48" name="Line"/>
            <p:cNvSpPr/>
            <p:nvPr/>
          </p:nvSpPr>
          <p:spPr>
            <a:xfrm>
              <a:off x="2023058" y="949569"/>
              <a:ext cx="1280034" cy="2"/>
            </a:xfrm>
            <a:prstGeom prst="line">
              <a:avLst/>
            </a:prstGeom>
            <a:noFill/>
            <a:ln w="25400" cap="flat">
              <a:solidFill>
                <a:srgbClr val="000000"/>
              </a:solidFill>
              <a:prstDash val="solid"/>
              <a:miter lim="400000"/>
            </a:ln>
            <a:effectLst/>
          </p:spPr>
          <p:txBody>
            <a:bodyPr wrap="square" lIns="45718" tIns="45718" rIns="45718" bIns="45718" numCol="1" anchor="t">
              <a:noAutofit/>
            </a:bodyPr>
            <a:lstStyle/>
            <a:p>
              <a:pPr/>
            </a:p>
          </p:txBody>
        </p:sp>
      </p:grpSp>
      <p:grpSp>
        <p:nvGrpSpPr>
          <p:cNvPr id="352" name="A figure depicting the DeliveryBot example. There are rooms around the outside of the rectangular hallway, and four labs in the inside.  There is a green dot outside room 103 representing the starting location, and a red star inside room 123 on the other"/>
          <p:cNvGrpSpPr/>
          <p:nvPr/>
        </p:nvGrpSpPr>
        <p:grpSpPr>
          <a:xfrm>
            <a:off x="19998613" y="6472361"/>
            <a:ext cx="4291173" cy="366092"/>
            <a:chOff x="0" y="0"/>
            <a:chExt cx="4291172" cy="366091"/>
          </a:xfrm>
        </p:grpSpPr>
        <p:sp>
          <p:nvSpPr>
            <p:cNvPr id="350" name="Rectangle"/>
            <p:cNvSpPr/>
            <p:nvPr/>
          </p:nvSpPr>
          <p:spPr>
            <a:xfrm>
              <a:off x="0" y="0"/>
              <a:ext cx="4291173" cy="3660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51" name="A figure depicting the DeliveryBot example. There are rooms around the outside of the rectangular hallway, and four labs in the inside.  There is a green dot outside room 103 representing the starting location, and a red star inside room 123 on the other"/>
            <p:cNvSpPr txBox="1"/>
            <p:nvPr/>
          </p:nvSpPr>
          <p:spPr>
            <a:xfrm>
              <a:off x="-1" y="-1"/>
              <a:ext cx="4291174" cy="3660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figure depicting the DeliveryBot example. There are rooms around the outside of the rectangular hallway, and four labs in the inside.  There is a green dot outside room 103 representing the starting location, and a red star inside room 123 on the other side of the rectangular hallway, representing the goal location.</a:t>
              </a:r>
            </a:p>
          </p:txBody>
        </p:sp>
      </p:grpSp>
      <p:grpSp>
        <p:nvGrpSpPr>
          <p:cNvPr id="367" name="Group"/>
          <p:cNvGrpSpPr/>
          <p:nvPr/>
        </p:nvGrpSpPr>
        <p:grpSpPr>
          <a:xfrm>
            <a:off x="20756066" y="7340868"/>
            <a:ext cx="2776265" cy="3815562"/>
            <a:chOff x="0" y="0"/>
            <a:chExt cx="2776263" cy="3815560"/>
          </a:xfrm>
        </p:grpSpPr>
        <p:sp>
          <p:nvSpPr>
            <p:cNvPr id="353" name="Rectangle"/>
            <p:cNvSpPr/>
            <p:nvPr/>
          </p:nvSpPr>
          <p:spPr>
            <a:xfrm>
              <a:off x="1223900" y="0"/>
              <a:ext cx="513919" cy="3815562"/>
            </a:xfrm>
            <a:prstGeom prst="rect">
              <a:avLst/>
            </a:prstGeom>
            <a:solidFill>
              <a:schemeClr val="accent1"/>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54" name="Line"/>
            <p:cNvSpPr/>
            <p:nvPr/>
          </p:nvSpPr>
          <p:spPr>
            <a:xfrm flipV="1">
              <a:off x="1353858" y="219895"/>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355" name="Line"/>
            <p:cNvSpPr/>
            <p:nvPr/>
          </p:nvSpPr>
          <p:spPr>
            <a:xfrm flipV="1">
              <a:off x="1480860" y="346895"/>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356" name="Line"/>
            <p:cNvSpPr/>
            <p:nvPr/>
          </p:nvSpPr>
          <p:spPr>
            <a:xfrm flipV="1">
              <a:off x="1607860" y="473895"/>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357" name="Line"/>
            <p:cNvSpPr/>
            <p:nvPr/>
          </p:nvSpPr>
          <p:spPr>
            <a:xfrm flipV="1">
              <a:off x="1417358" y="1403776"/>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358" name="Line"/>
            <p:cNvSpPr/>
            <p:nvPr/>
          </p:nvSpPr>
          <p:spPr>
            <a:xfrm flipV="1">
              <a:off x="1557060" y="1492676"/>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pic>
          <p:nvPicPr>
            <p:cNvPr id="359" name="icons8-sail-boat-64.png" descr="icons8-sail-boat-64.png"/>
            <p:cNvPicPr>
              <a:picLocks noChangeAspect="1"/>
            </p:cNvPicPr>
            <p:nvPr/>
          </p:nvPicPr>
          <p:blipFill>
            <a:blip r:embed="rId3">
              <a:extLst/>
            </a:blip>
            <a:stretch>
              <a:fillRect/>
            </a:stretch>
          </p:blipFill>
          <p:spPr>
            <a:xfrm>
              <a:off x="756959" y="1501379"/>
              <a:ext cx="812803" cy="812803"/>
            </a:xfrm>
            <a:prstGeom prst="rect">
              <a:avLst/>
            </a:prstGeom>
            <a:ln w="12700" cap="flat">
              <a:noFill/>
              <a:miter lim="400000"/>
            </a:ln>
            <a:effectLst/>
          </p:spPr>
        </p:pic>
        <p:pic>
          <p:nvPicPr>
            <p:cNvPr id="360" name="icons8-chicken-64.png" descr="icons8-chicken-64.png"/>
            <p:cNvPicPr>
              <a:picLocks noChangeAspect="1"/>
            </p:cNvPicPr>
            <p:nvPr/>
          </p:nvPicPr>
          <p:blipFill>
            <a:blip r:embed="rId4">
              <a:extLst/>
            </a:blip>
            <a:stretch>
              <a:fillRect/>
            </a:stretch>
          </p:blipFill>
          <p:spPr>
            <a:xfrm>
              <a:off x="1963462" y="1889678"/>
              <a:ext cx="812802" cy="812803"/>
            </a:xfrm>
            <a:prstGeom prst="rect">
              <a:avLst/>
            </a:prstGeom>
            <a:ln w="12700" cap="flat">
              <a:noFill/>
              <a:miter lim="400000"/>
            </a:ln>
            <a:effectLst/>
          </p:spPr>
        </p:pic>
        <p:pic>
          <p:nvPicPr>
            <p:cNvPr id="361" name="icons8-hay-64.png" descr="icons8-hay-64.png"/>
            <p:cNvPicPr>
              <a:picLocks noChangeAspect="1"/>
            </p:cNvPicPr>
            <p:nvPr/>
          </p:nvPicPr>
          <p:blipFill>
            <a:blip r:embed="rId5">
              <a:extLst/>
            </a:blip>
            <a:stretch>
              <a:fillRect/>
            </a:stretch>
          </p:blipFill>
          <p:spPr>
            <a:xfrm>
              <a:off x="0" y="129857"/>
              <a:ext cx="812801" cy="812802"/>
            </a:xfrm>
            <a:prstGeom prst="rect">
              <a:avLst/>
            </a:prstGeom>
            <a:ln w="12700" cap="flat">
              <a:noFill/>
              <a:miter lim="400000"/>
            </a:ln>
            <a:effectLst/>
          </p:spPr>
        </p:pic>
        <p:pic>
          <p:nvPicPr>
            <p:cNvPr id="362" name="icons8-farmer-64.png" descr="icons8-farmer-64.png"/>
            <p:cNvPicPr>
              <a:picLocks noChangeAspect="1"/>
            </p:cNvPicPr>
            <p:nvPr/>
          </p:nvPicPr>
          <p:blipFill>
            <a:blip r:embed="rId6">
              <a:extLst/>
            </a:blip>
            <a:stretch>
              <a:fillRect/>
            </a:stretch>
          </p:blipFill>
          <p:spPr>
            <a:xfrm>
              <a:off x="58455" y="2139916"/>
              <a:ext cx="812802" cy="812802"/>
            </a:xfrm>
            <a:prstGeom prst="rect">
              <a:avLst/>
            </a:prstGeom>
            <a:ln w="12700" cap="flat">
              <a:noFill/>
              <a:miter lim="400000"/>
            </a:ln>
            <a:effectLst/>
          </p:spPr>
        </p:pic>
        <p:pic>
          <p:nvPicPr>
            <p:cNvPr id="363" name="icons8-fox-64.png" descr="icons8-fox-64.png"/>
            <p:cNvPicPr>
              <a:picLocks noChangeAspect="1"/>
            </p:cNvPicPr>
            <p:nvPr/>
          </p:nvPicPr>
          <p:blipFill>
            <a:blip r:embed="rId7">
              <a:extLst/>
            </a:blip>
            <a:stretch>
              <a:fillRect/>
            </a:stretch>
          </p:blipFill>
          <p:spPr>
            <a:xfrm>
              <a:off x="0" y="1030664"/>
              <a:ext cx="812801" cy="812802"/>
            </a:xfrm>
            <a:prstGeom prst="rect">
              <a:avLst/>
            </a:prstGeom>
            <a:ln w="12700" cap="flat">
              <a:noFill/>
              <a:miter lim="400000"/>
            </a:ln>
            <a:effectLst/>
          </p:spPr>
        </p:pic>
        <p:sp>
          <p:nvSpPr>
            <p:cNvPr id="364" name="Line"/>
            <p:cNvSpPr/>
            <p:nvPr/>
          </p:nvSpPr>
          <p:spPr>
            <a:xfrm flipV="1">
              <a:off x="1353858" y="2425961"/>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365" name="Line"/>
            <p:cNvSpPr/>
            <p:nvPr/>
          </p:nvSpPr>
          <p:spPr>
            <a:xfrm flipV="1">
              <a:off x="1487209" y="2114713"/>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sp>
          <p:nvSpPr>
            <p:cNvPr id="366" name="Line"/>
            <p:cNvSpPr/>
            <p:nvPr/>
          </p:nvSpPr>
          <p:spPr>
            <a:xfrm flipV="1">
              <a:off x="1633260" y="2165776"/>
              <a:ext cx="2" cy="1270002"/>
            </a:xfrm>
            <a:prstGeom prst="line">
              <a:avLst/>
            </a:prstGeom>
            <a:noFill/>
            <a:ln w="25400" cap="flat">
              <a:solidFill>
                <a:srgbClr val="0076BA"/>
              </a:solidFill>
              <a:prstDash val="solid"/>
              <a:miter lim="400000"/>
            </a:ln>
            <a:effectLst/>
          </p:spPr>
          <p:txBody>
            <a:bodyPr wrap="square" lIns="45718" tIns="45718" rIns="45718" bIns="45718" numCol="1" anchor="t">
              <a:noAutofit/>
            </a:bodyPr>
            <a:lstStyle/>
            <a:p>
              <a:pPr/>
            </a:p>
          </p:txBody>
        </p:sp>
      </p:grpSp>
      <p:grpSp>
        <p:nvGrpSpPr>
          <p:cNvPr id="370" name="A figure depicting a single state of the Farmer example.  The Farmer is on the left bank with the boat, the fox, and the grain.  The hen is on the right bank."/>
          <p:cNvGrpSpPr/>
          <p:nvPr/>
        </p:nvGrpSpPr>
        <p:grpSpPr>
          <a:xfrm>
            <a:off x="20756066" y="11258028"/>
            <a:ext cx="2776264" cy="366092"/>
            <a:chOff x="0" y="0"/>
            <a:chExt cx="2776262" cy="366091"/>
          </a:xfrm>
        </p:grpSpPr>
        <p:sp>
          <p:nvSpPr>
            <p:cNvPr id="368" name="Rectangle"/>
            <p:cNvSpPr/>
            <p:nvPr/>
          </p:nvSpPr>
          <p:spPr>
            <a:xfrm>
              <a:off x="0" y="0"/>
              <a:ext cx="2776263" cy="3660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69" name="A figure depicting a single state of the Farmer example.  The Farmer is on the left bank with the boat, the fox, and the grain.  The hen is on the right bank."/>
            <p:cNvSpPr txBox="1"/>
            <p:nvPr/>
          </p:nvSpPr>
          <p:spPr>
            <a:xfrm>
              <a:off x="0" y="-1"/>
              <a:ext cx="2776263" cy="3660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 figure depicting a single state of the Farmer example.  The Farmer is on the left bank with the boat, the fox, and the grain.  The hen is on the right bank.</a:t>
              </a:r>
            </a:p>
          </p:txBody>
        </p:sp>
      </p:grpSp>
      <p:grpSp>
        <p:nvGrpSpPr>
          <p:cNvPr id="428" name="Group"/>
          <p:cNvGrpSpPr/>
          <p:nvPr/>
        </p:nvGrpSpPr>
        <p:grpSpPr>
          <a:xfrm>
            <a:off x="20172827" y="796635"/>
            <a:ext cx="3942746" cy="1073731"/>
            <a:chOff x="0" y="0"/>
            <a:chExt cx="3942745" cy="1073729"/>
          </a:xfrm>
        </p:grpSpPr>
        <p:sp>
          <p:nvSpPr>
            <p:cNvPr id="371" name="Rectangle"/>
            <p:cNvSpPr/>
            <p:nvPr/>
          </p:nvSpPr>
          <p:spPr>
            <a:xfrm>
              <a:off x="-1" y="-1"/>
              <a:ext cx="1947680" cy="1073730"/>
            </a:xfrm>
            <a:prstGeom prst="rect">
              <a:avLst/>
            </a:prstGeom>
            <a:noFill/>
            <a:ln w="1016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grpSp>
          <p:nvGrpSpPr>
            <p:cNvPr id="398" name="Group"/>
            <p:cNvGrpSpPr/>
            <p:nvPr/>
          </p:nvGrpSpPr>
          <p:grpSpPr>
            <a:xfrm>
              <a:off x="998657" y="284895"/>
              <a:ext cx="710092" cy="503940"/>
              <a:chOff x="-1" y="-1"/>
              <a:chExt cx="710091" cy="503938"/>
            </a:xfrm>
          </p:grpSpPr>
          <p:grpSp>
            <p:nvGrpSpPr>
              <p:cNvPr id="384" name="Group"/>
              <p:cNvGrpSpPr/>
              <p:nvPr/>
            </p:nvGrpSpPr>
            <p:grpSpPr>
              <a:xfrm>
                <a:off x="-2" y="-1"/>
                <a:ext cx="503938" cy="503938"/>
                <a:chOff x="0" y="0"/>
                <a:chExt cx="503936" cy="503936"/>
              </a:xfrm>
            </p:grpSpPr>
            <p:sp>
              <p:nvSpPr>
                <p:cNvPr id="372" name="Circle"/>
                <p:cNvSpPr/>
                <p:nvPr/>
              </p:nvSpPr>
              <p:spPr>
                <a:xfrm>
                  <a:off x="-1" y="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73" name="Circle"/>
                <p:cNvSpPr/>
                <p:nvPr/>
              </p:nvSpPr>
              <p:spPr>
                <a:xfrm>
                  <a:off x="91624" y="91624"/>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74"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75" name="Circle"/>
                <p:cNvSpPr/>
                <p:nvPr/>
              </p:nvSpPr>
              <p:spPr>
                <a:xfrm>
                  <a:off x="366498" y="91624"/>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76"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77"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78"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79" name="Circle"/>
                <p:cNvSpPr/>
                <p:nvPr/>
              </p:nvSpPr>
              <p:spPr>
                <a:xfrm>
                  <a:off x="91624" y="41231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0" name="Circle"/>
                <p:cNvSpPr/>
                <p:nvPr/>
              </p:nvSpPr>
              <p:spPr>
                <a:xfrm>
                  <a:off x="229061" y="91624"/>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1" name="Circle"/>
                <p:cNvSpPr/>
                <p:nvPr/>
              </p:nvSpPr>
              <p:spPr>
                <a:xfrm>
                  <a:off x="412310"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2" name="Circle"/>
                <p:cNvSpPr/>
                <p:nvPr/>
              </p:nvSpPr>
              <p:spPr>
                <a:xfrm>
                  <a:off x="-1" y="257985"/>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3" name="Circle"/>
                <p:cNvSpPr/>
                <p:nvPr/>
              </p:nvSpPr>
              <p:spPr>
                <a:xfrm>
                  <a:off x="-1" y="128992"/>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nvGrpSpPr>
              <p:cNvPr id="397" name="Group"/>
              <p:cNvGrpSpPr/>
              <p:nvPr/>
            </p:nvGrpSpPr>
            <p:grpSpPr>
              <a:xfrm>
                <a:off x="206154" y="-2"/>
                <a:ext cx="503937" cy="503938"/>
                <a:chOff x="0" y="0"/>
                <a:chExt cx="503936" cy="503936"/>
              </a:xfrm>
            </p:grpSpPr>
            <p:sp>
              <p:nvSpPr>
                <p:cNvPr id="385" name="Circle"/>
                <p:cNvSpPr/>
                <p:nvPr/>
              </p:nvSpPr>
              <p:spPr>
                <a:xfrm flipH="1" rot="10800000">
                  <a:off x="0" y="41231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6" name="Circle"/>
                <p:cNvSpPr/>
                <p:nvPr/>
              </p:nvSpPr>
              <p:spPr>
                <a:xfrm flipH="1" rot="10800000">
                  <a:off x="91624" y="320686"/>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7"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8" name="Circle"/>
                <p:cNvSpPr/>
                <p:nvPr/>
              </p:nvSpPr>
              <p:spPr>
                <a:xfrm flipH="1" rot="10800000">
                  <a:off x="366498" y="320686"/>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89"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90"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91"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92" name="Circle"/>
                <p:cNvSpPr/>
                <p:nvPr/>
              </p:nvSpPr>
              <p:spPr>
                <a:xfrm flipH="1" rot="10800000">
                  <a:off x="91624" y="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93" name="Circle"/>
                <p:cNvSpPr/>
                <p:nvPr/>
              </p:nvSpPr>
              <p:spPr>
                <a:xfrm flipH="1" rot="10800000">
                  <a:off x="229061" y="320686"/>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94" name="Circle"/>
                <p:cNvSpPr/>
                <p:nvPr/>
              </p:nvSpPr>
              <p:spPr>
                <a:xfrm flipH="1" rot="10800000">
                  <a:off x="412310"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95" name="Circle"/>
                <p:cNvSpPr/>
                <p:nvPr/>
              </p:nvSpPr>
              <p:spPr>
                <a:xfrm flipH="1" rot="10800000">
                  <a:off x="0" y="154325"/>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396" name="Circle"/>
                <p:cNvSpPr/>
                <p:nvPr/>
              </p:nvSpPr>
              <p:spPr>
                <a:xfrm flipH="1" rot="10800000">
                  <a:off x="0" y="283317"/>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sp>
          <p:nvSpPr>
            <p:cNvPr id="399" name="Rectangle"/>
            <p:cNvSpPr/>
            <p:nvPr/>
          </p:nvSpPr>
          <p:spPr>
            <a:xfrm>
              <a:off x="1995065" y="-1"/>
              <a:ext cx="1947681" cy="1073730"/>
            </a:xfrm>
            <a:prstGeom prst="rect">
              <a:avLst/>
            </a:prstGeom>
            <a:noFill/>
            <a:ln w="1016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pic>
          <p:nvPicPr>
            <p:cNvPr id="400" name="icons8-vacuum-cleaner-64.png" descr="icons8-vacuum-cleaner-64.png"/>
            <p:cNvPicPr>
              <a:picLocks noChangeAspect="1"/>
            </p:cNvPicPr>
            <p:nvPr/>
          </p:nvPicPr>
          <p:blipFill>
            <a:blip r:embed="rId8">
              <a:extLst/>
            </a:blip>
            <a:stretch>
              <a:fillRect/>
            </a:stretch>
          </p:blipFill>
          <p:spPr>
            <a:xfrm>
              <a:off x="162592" y="243666"/>
              <a:ext cx="586398" cy="586396"/>
            </a:xfrm>
            <a:prstGeom prst="rect">
              <a:avLst/>
            </a:prstGeom>
            <a:ln w="12700" cap="flat">
              <a:noFill/>
              <a:miter lim="400000"/>
            </a:ln>
            <a:effectLst/>
          </p:spPr>
        </p:pic>
        <p:grpSp>
          <p:nvGrpSpPr>
            <p:cNvPr id="427" name="Group"/>
            <p:cNvGrpSpPr/>
            <p:nvPr/>
          </p:nvGrpSpPr>
          <p:grpSpPr>
            <a:xfrm>
              <a:off x="2993723" y="284895"/>
              <a:ext cx="710093" cy="503940"/>
              <a:chOff x="-1" y="-1"/>
              <a:chExt cx="710091" cy="503938"/>
            </a:xfrm>
          </p:grpSpPr>
          <p:grpSp>
            <p:nvGrpSpPr>
              <p:cNvPr id="413" name="Group"/>
              <p:cNvGrpSpPr/>
              <p:nvPr/>
            </p:nvGrpSpPr>
            <p:grpSpPr>
              <a:xfrm>
                <a:off x="-2" y="-1"/>
                <a:ext cx="503938" cy="503938"/>
                <a:chOff x="0" y="0"/>
                <a:chExt cx="503936" cy="503936"/>
              </a:xfrm>
            </p:grpSpPr>
            <p:sp>
              <p:nvSpPr>
                <p:cNvPr id="401" name="Circle"/>
                <p:cNvSpPr/>
                <p:nvPr/>
              </p:nvSpPr>
              <p:spPr>
                <a:xfrm>
                  <a:off x="-1" y="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2" name="Circle"/>
                <p:cNvSpPr/>
                <p:nvPr/>
              </p:nvSpPr>
              <p:spPr>
                <a:xfrm>
                  <a:off x="91624" y="91624"/>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3"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4" name="Circle"/>
                <p:cNvSpPr/>
                <p:nvPr/>
              </p:nvSpPr>
              <p:spPr>
                <a:xfrm>
                  <a:off x="366498" y="91624"/>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5"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6"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7" name="Circle"/>
                <p:cNvSpPr/>
                <p:nvPr/>
              </p:nvSpPr>
              <p:spPr>
                <a:xfrm>
                  <a:off x="183249"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8" name="Circle"/>
                <p:cNvSpPr/>
                <p:nvPr/>
              </p:nvSpPr>
              <p:spPr>
                <a:xfrm>
                  <a:off x="91624" y="41231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09" name="Circle"/>
                <p:cNvSpPr/>
                <p:nvPr/>
              </p:nvSpPr>
              <p:spPr>
                <a:xfrm>
                  <a:off x="229061" y="91624"/>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0" name="Circle"/>
                <p:cNvSpPr/>
                <p:nvPr/>
              </p:nvSpPr>
              <p:spPr>
                <a:xfrm>
                  <a:off x="412310" y="183249"/>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1" name="Circle"/>
                <p:cNvSpPr/>
                <p:nvPr/>
              </p:nvSpPr>
              <p:spPr>
                <a:xfrm>
                  <a:off x="-1" y="257985"/>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2" name="Circle"/>
                <p:cNvSpPr/>
                <p:nvPr/>
              </p:nvSpPr>
              <p:spPr>
                <a:xfrm>
                  <a:off x="-1" y="128992"/>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nvGrpSpPr>
              <p:cNvPr id="426" name="Group"/>
              <p:cNvGrpSpPr/>
              <p:nvPr/>
            </p:nvGrpSpPr>
            <p:grpSpPr>
              <a:xfrm>
                <a:off x="206154" y="-2"/>
                <a:ext cx="503937" cy="503938"/>
                <a:chOff x="0" y="0"/>
                <a:chExt cx="503936" cy="503936"/>
              </a:xfrm>
            </p:grpSpPr>
            <p:sp>
              <p:nvSpPr>
                <p:cNvPr id="414" name="Circle"/>
                <p:cNvSpPr/>
                <p:nvPr/>
              </p:nvSpPr>
              <p:spPr>
                <a:xfrm flipH="1" rot="10800000">
                  <a:off x="0" y="41231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5" name="Circle"/>
                <p:cNvSpPr/>
                <p:nvPr/>
              </p:nvSpPr>
              <p:spPr>
                <a:xfrm flipH="1" rot="10800000">
                  <a:off x="91624" y="320686"/>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6"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7" name="Circle"/>
                <p:cNvSpPr/>
                <p:nvPr/>
              </p:nvSpPr>
              <p:spPr>
                <a:xfrm flipH="1" rot="10800000">
                  <a:off x="366498" y="320686"/>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8"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19"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20" name="Circle"/>
                <p:cNvSpPr/>
                <p:nvPr/>
              </p:nvSpPr>
              <p:spPr>
                <a:xfrm flipH="1" rot="10800000">
                  <a:off x="183249"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21" name="Circle"/>
                <p:cNvSpPr/>
                <p:nvPr/>
              </p:nvSpPr>
              <p:spPr>
                <a:xfrm flipH="1" rot="10800000">
                  <a:off x="91624" y="0"/>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22" name="Circle"/>
                <p:cNvSpPr/>
                <p:nvPr/>
              </p:nvSpPr>
              <p:spPr>
                <a:xfrm flipH="1" rot="10800000">
                  <a:off x="229061" y="320686"/>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23" name="Circle"/>
                <p:cNvSpPr/>
                <p:nvPr/>
              </p:nvSpPr>
              <p:spPr>
                <a:xfrm flipH="1" rot="10800000">
                  <a:off x="412310" y="229061"/>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24" name="Circle"/>
                <p:cNvSpPr/>
                <p:nvPr/>
              </p:nvSpPr>
              <p:spPr>
                <a:xfrm flipH="1" rot="10800000">
                  <a:off x="0" y="154325"/>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425" name="Circle"/>
                <p:cNvSpPr/>
                <p:nvPr/>
              </p:nvSpPr>
              <p:spPr>
                <a:xfrm flipH="1" rot="10800000">
                  <a:off x="0" y="283317"/>
                  <a:ext cx="91627" cy="91627"/>
                </a:xfrm>
                <a:prstGeom prst="ellipse">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grpSp>
      </p:grpSp>
      <p:grpSp>
        <p:nvGrpSpPr>
          <p:cNvPr id="431" name="A figure depicting a single state of the VacuumBot example.…"/>
          <p:cNvGrpSpPr/>
          <p:nvPr/>
        </p:nvGrpSpPr>
        <p:grpSpPr>
          <a:xfrm>
            <a:off x="20122027" y="2022762"/>
            <a:ext cx="4044346" cy="277192"/>
            <a:chOff x="0" y="0"/>
            <a:chExt cx="4044344" cy="277191"/>
          </a:xfrm>
        </p:grpSpPr>
        <p:sp>
          <p:nvSpPr>
            <p:cNvPr id="429" name="Rectangle"/>
            <p:cNvSpPr/>
            <p:nvPr/>
          </p:nvSpPr>
          <p:spPr>
            <a:xfrm>
              <a:off x="0" y="0"/>
              <a:ext cx="404434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430" name="A figure depicting a single state of the VacuumBot example.…"/>
            <p:cNvSpPr txBox="1"/>
            <p:nvPr/>
          </p:nvSpPr>
          <p:spPr>
            <a:xfrm>
              <a:off x="0" y="-1"/>
              <a:ext cx="4044345"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b="1" sz="600">
                  <a:solidFill>
                    <a:srgbClr val="D6D5D5"/>
                  </a:solidFill>
                  <a:latin typeface="+mn-lt"/>
                  <a:ea typeface="+mn-ea"/>
                  <a:cs typeface="+mn-cs"/>
                  <a:sym typeface="Helvetica Neue"/>
                </a:defRPr>
              </a:pPr>
              <a:r>
                <a:t>A figure depicting a single state of the VacuumBot example.</a:t>
              </a:r>
            </a:p>
            <a:p>
              <a:pPr>
                <a:defRPr b="1" sz="600">
                  <a:solidFill>
                    <a:srgbClr val="D6D5D5"/>
                  </a:solidFill>
                  <a:latin typeface="+mn-lt"/>
                  <a:ea typeface="+mn-ea"/>
                  <a:cs typeface="+mn-cs"/>
                  <a:sym typeface="Helvetica Neue"/>
                </a:defRPr>
              </a:pPr>
              <a:r>
                <a:t>VacuumBot is in the left room, and both rooms are dirty.</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4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42">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4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342">
                                            <p:txEl>
                                              <p:pRg st="2" end="2"/>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1" fill="hold">
                                  <p:stCondLst>
                                    <p:cond delay="0"/>
                                  </p:stCondLst>
                                  <p:iterate type="el" backwards="0">
                                    <p:tmAbs val="0"/>
                                  </p:iterate>
                                  <p:childTnLst>
                                    <p:set>
                                      <p:cBhvr>
                                        <p:cTn id="18" fill="hold"/>
                                        <p:tgtEl>
                                          <p:spTgt spid="34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342">
                                            <p:txEl>
                                              <p:pRg st="4" end="4"/>
                                            </p:txEl>
                                          </p:spTgt>
                                        </p:tgtEl>
                                        <p:attrNameLst>
                                          <p:attrName>style.visibility</p:attrName>
                                        </p:attrNameLst>
                                      </p:cBhvr>
                                      <p:to>
                                        <p:strVal val="visible"/>
                                      </p:to>
                                    </p:set>
                                  </p:childTnLst>
                                </p:cTn>
                              </p:par>
                            </p:childTnLst>
                          </p:cTn>
                        </p:par>
                        <p:par>
                          <p:cTn id="23" fill="hold">
                            <p:stCondLst>
                              <p:cond delay="0"/>
                            </p:stCondLst>
                            <p:childTnLst>
                              <p:par>
                                <p:cTn id="24" presetClass="entr" nodeType="afterEffect" presetSubtype="0" presetID="1" grpId="2" fill="hold">
                                  <p:stCondLst>
                                    <p:cond delay="0"/>
                                  </p:stCondLst>
                                  <p:iterate type="el" backwards="0">
                                    <p:tmAbs val="0"/>
                                  </p:iterate>
                                  <p:childTnLst>
                                    <p:set>
                                      <p:cBhvr>
                                        <p:cTn id="25" fill="hold"/>
                                        <p:tgtEl>
                                          <p:spTgt spid="428"/>
                                        </p:tgtEl>
                                        <p:attrNameLst>
                                          <p:attrName>style.visibility</p:attrName>
                                        </p:attrNameLst>
                                      </p:cBhvr>
                                      <p:to>
                                        <p:strVal val="visible"/>
                                      </p:to>
                                    </p:set>
                                  </p:childTnLst>
                                </p:cTn>
                              </p:par>
                            </p:childTnLst>
                          </p:cTn>
                        </p:par>
                        <p:par>
                          <p:cTn id="26" fill="hold">
                            <p:stCondLst>
                              <p:cond delay="0"/>
                            </p:stCondLst>
                            <p:childTnLst>
                              <p:par>
                                <p:cTn id="27" presetClass="entr" nodeType="afterEffect" presetSubtype="0" presetID="1" grpId="3" fill="hold">
                                  <p:stCondLst>
                                    <p:cond delay="0"/>
                                  </p:stCondLst>
                                  <p:iterate type="el" backwards="0">
                                    <p:tmAbs val="0"/>
                                  </p:iterate>
                                  <p:childTnLst>
                                    <p:set>
                                      <p:cBhvr>
                                        <p:cTn id="28" fill="hold"/>
                                        <p:tgtEl>
                                          <p:spTgt spid="431"/>
                                        </p:tgtEl>
                                        <p:attrNameLst>
                                          <p:attrName>style.visibility</p:attrName>
                                        </p:attrNameLst>
                                      </p:cBhvr>
                                      <p:to>
                                        <p:strVal val="visible"/>
                                      </p:to>
                                    </p:set>
                                  </p:childTnLst>
                                </p:cTn>
                              </p:par>
                            </p:childTnLst>
                          </p:cTn>
                        </p:par>
                        <p:par>
                          <p:cTn id="29" fill="hold">
                            <p:stCondLst>
                              <p:cond delay="0"/>
                            </p:stCondLst>
                            <p:childTnLst>
                              <p:par>
                                <p:cTn id="30" presetClass="entr" nodeType="afterEffect" presetSubtype="0" presetID="1" grpId="4" fill="hold">
                                  <p:stCondLst>
                                    <p:cond delay="0"/>
                                  </p:stCondLst>
                                  <p:iterate type="el" backwards="0">
                                    <p:tmAbs val="0"/>
                                  </p:iterate>
                                  <p:childTnLst>
                                    <p:set>
                                      <p:cBhvr>
                                        <p:cTn id="31" fill="hold"/>
                                        <p:tgtEl>
                                          <p:spTgt spid="349"/>
                                        </p:tgtEl>
                                        <p:attrNameLst>
                                          <p:attrName>style.visibility</p:attrName>
                                        </p:attrNameLst>
                                      </p:cBhvr>
                                      <p:to>
                                        <p:strVal val="visible"/>
                                      </p:to>
                                    </p:set>
                                  </p:childTnLst>
                                </p:cTn>
                              </p:par>
                            </p:childTnLst>
                          </p:cTn>
                        </p:par>
                        <p:par>
                          <p:cTn id="32" fill="hold">
                            <p:stCondLst>
                              <p:cond delay="0"/>
                            </p:stCondLst>
                            <p:childTnLst>
                              <p:par>
                                <p:cTn id="33" presetClass="entr" nodeType="afterEffect" presetSubtype="0" presetID="1" grpId="5" fill="hold">
                                  <p:stCondLst>
                                    <p:cond delay="0"/>
                                  </p:stCondLst>
                                  <p:iterate type="el" backwards="0">
                                    <p:tmAbs val="0"/>
                                  </p:iterate>
                                  <p:childTnLst>
                                    <p:set>
                                      <p:cBhvr>
                                        <p:cTn id="34" fill="hold"/>
                                        <p:tgtEl>
                                          <p:spTgt spid="352"/>
                                        </p:tgtEl>
                                        <p:attrNameLst>
                                          <p:attrName>style.visibility</p:attrName>
                                        </p:attrNameLst>
                                      </p:cBhvr>
                                      <p:to>
                                        <p:strVal val="visible"/>
                                      </p:to>
                                    </p:set>
                                  </p:childTnLst>
                                </p:cTn>
                              </p:par>
                            </p:childTnLst>
                          </p:cTn>
                        </p:par>
                        <p:par>
                          <p:cTn id="35" fill="hold">
                            <p:stCondLst>
                              <p:cond delay="0"/>
                            </p:stCondLst>
                            <p:childTnLst>
                              <p:par>
                                <p:cTn id="36" presetClass="entr" nodeType="afterEffect" presetSubtype="0" presetID="1" grpId="6" fill="hold">
                                  <p:stCondLst>
                                    <p:cond delay="0"/>
                                  </p:stCondLst>
                                  <p:iterate type="el" backwards="0">
                                    <p:tmAbs val="0"/>
                                  </p:iterate>
                                  <p:childTnLst>
                                    <p:set>
                                      <p:cBhvr>
                                        <p:cTn id="37" fill="hold"/>
                                        <p:tgtEl>
                                          <p:spTgt spid="367"/>
                                        </p:tgtEl>
                                        <p:attrNameLst>
                                          <p:attrName>style.visibility</p:attrName>
                                        </p:attrNameLst>
                                      </p:cBhvr>
                                      <p:to>
                                        <p:strVal val="visible"/>
                                      </p:to>
                                    </p:set>
                                  </p:childTnLst>
                                </p:cTn>
                              </p:par>
                            </p:childTnLst>
                          </p:cTn>
                        </p:par>
                        <p:par>
                          <p:cTn id="38" fill="hold">
                            <p:stCondLst>
                              <p:cond delay="0"/>
                            </p:stCondLst>
                            <p:childTnLst>
                              <p:par>
                                <p:cTn id="39" presetClass="entr" nodeType="afterEffect" presetSubtype="0" presetID="1" grpId="7" fill="hold">
                                  <p:stCondLst>
                                    <p:cond delay="0"/>
                                  </p:stCondLst>
                                  <p:iterate type="el" backwards="0">
                                    <p:tmAbs val="0"/>
                                  </p:iterate>
                                  <p:childTnLst>
                                    <p:set>
                                      <p:cBhvr>
                                        <p:cTn id="40" fill="hold"/>
                                        <p:tgtEl>
                                          <p:spTgt spid="37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0" grpId="7"/>
      <p:bldP build="whole" bldLvl="1" animBg="1" rev="0" advAuto="0" spid="352" grpId="5"/>
      <p:bldP build="p" bldLvl="5" animBg="1" rev="0" advAuto="0" spid="342" grpId="1"/>
      <p:bldP build="whole" bldLvl="1" animBg="1" rev="0" advAuto="0" spid="431" grpId="3"/>
      <p:bldP build="whole" bldLvl="1" animBg="1" rev="0" advAuto="0" spid="367" grpId="6"/>
      <p:bldP build="whole" bldLvl="1" animBg="1" rev="0" advAuto="0" spid="428" grpId="2"/>
      <p:bldP build="whole" bldLvl="1" animBg="1" rev="0" advAuto="0" spid="349" grpId="4"/>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Summary"/>
          <p:cNvSpPr txBox="1"/>
          <p:nvPr>
            <p:ph type="title"/>
          </p:nvPr>
        </p:nvSpPr>
        <p:spPr>
          <a:xfrm>
            <a:off x="2667000" y="357186"/>
            <a:ext cx="19050000" cy="3036097"/>
          </a:xfrm>
          <a:prstGeom prst="rect">
            <a:avLst/>
          </a:prstGeom>
        </p:spPr>
        <p:txBody>
          <a:bodyPr/>
          <a:lstStyle/>
          <a:p>
            <a:pPr/>
            <a:r>
              <a:t>Summary</a:t>
            </a:r>
          </a:p>
        </p:txBody>
      </p:sp>
      <p:sp>
        <p:nvSpPr>
          <p:cNvPr id="434" name="Domain knowledge can help speed up graph search…"/>
          <p:cNvSpPr txBox="1"/>
          <p:nvPr>
            <p:ph type="body" idx="1"/>
          </p:nvPr>
        </p:nvSpPr>
        <p:spPr>
          <a:xfrm>
            <a:off x="3539186" y="3643312"/>
            <a:ext cx="16920702" cy="8840393"/>
          </a:xfrm>
          <a:prstGeom prst="rect">
            <a:avLst/>
          </a:prstGeom>
        </p:spPr>
        <p:txBody>
          <a:bodyPr/>
          <a:lstStyle/>
          <a:p>
            <a:pPr>
              <a:defRPr>
                <a:solidFill>
                  <a:srgbClr val="C82506"/>
                </a:solidFill>
                <a:latin typeface="Helvetica Neue Medium"/>
                <a:ea typeface="Helvetica Neue Medium"/>
                <a:cs typeface="Helvetica Neue Medium"/>
                <a:sym typeface="Helvetica Neue Medium"/>
              </a:defRPr>
            </a:pPr>
            <a:r>
              <a:t>Domain knowledge</a:t>
            </a:r>
            <a:r>
              <a:rPr>
                <a:solidFill>
                  <a:srgbClr val="000000"/>
                </a:solidFill>
                <a:latin typeface="Helvetica Neue Light"/>
                <a:ea typeface="Helvetica Neue Light"/>
                <a:cs typeface="Helvetica Neue Light"/>
                <a:sym typeface="Helvetica Neue Light"/>
              </a:rPr>
              <a:t> can help speed up graph search</a:t>
            </a:r>
            <a:endParaRPr>
              <a:solidFill>
                <a:srgbClr val="000000"/>
              </a:solidFill>
              <a:latin typeface="Helvetica Neue Light"/>
              <a:ea typeface="Helvetica Neue Light"/>
              <a:cs typeface="Helvetica Neue Light"/>
              <a:sym typeface="Helvetica Neue Light"/>
            </a:endParaRPr>
          </a:p>
          <a:p>
            <a:pPr/>
            <a:r>
              <a:t>Domain knowledge can be expressed by a </a:t>
            </a:r>
            <a:r>
              <a:rPr>
                <a:solidFill>
                  <a:srgbClr val="C82506"/>
                </a:solidFill>
                <a:latin typeface="Helvetica Neue Medium"/>
                <a:ea typeface="Helvetica Neue Medium"/>
                <a:cs typeface="Helvetica Neue Medium"/>
                <a:sym typeface="Helvetica Neue Medium"/>
              </a:rPr>
              <a:t>heuristic function</a:t>
            </a:r>
            <a:r>
              <a:t>, which </a:t>
            </a:r>
            <a:r>
              <a:rPr>
                <a:solidFill>
                  <a:srgbClr val="C82506"/>
                </a:solidFill>
                <a:latin typeface="Helvetica Neue Medium"/>
                <a:ea typeface="Helvetica Neue Medium"/>
                <a:cs typeface="Helvetica Neue Medium"/>
                <a:sym typeface="Helvetica Neue Medium"/>
              </a:rPr>
              <a:t>estimates</a:t>
            </a:r>
            <a:r>
              <a:t> the cost of a path to the goal from a node</a:t>
            </a:r>
          </a:p>
          <a:p>
            <a:pPr>
              <a:defRPr>
                <a:solidFill>
                  <a:srgbClr val="C82506"/>
                </a:solidFill>
                <a:latin typeface="Helvetica Neue Medium"/>
                <a:ea typeface="Helvetica Neue Medium"/>
                <a:cs typeface="Helvetica Neue Medium"/>
                <a:sym typeface="Helvetica Neue Medium"/>
              </a:defRPr>
            </a:pPr>
            <a:r>
              <a:t>Admissible</a:t>
            </a:r>
            <a:r>
              <a:rPr>
                <a:solidFill>
                  <a:srgbClr val="000000"/>
                </a:solidFill>
                <a:latin typeface="Helvetica Neue Light"/>
                <a:ea typeface="Helvetica Neue Light"/>
                <a:cs typeface="Helvetica Neue Light"/>
                <a:sym typeface="Helvetica Neue Light"/>
              </a:rPr>
              <a:t> heuristics can be built from </a:t>
            </a:r>
            <a:r>
              <a:t>relaxations</a:t>
            </a:r>
            <a:r>
              <a:rPr>
                <a:solidFill>
                  <a:srgbClr val="000000"/>
                </a:solidFill>
                <a:latin typeface="Helvetica Neue Light"/>
                <a:ea typeface="Helvetica Neue Light"/>
                <a:cs typeface="Helvetica Neue Light"/>
                <a:sym typeface="Helvetica Neue Light"/>
              </a:rPr>
              <a:t> of the original problem</a:t>
            </a:r>
            <a:endParaRPr>
              <a:solidFill>
                <a:srgbClr val="000000"/>
              </a:solidFill>
              <a:latin typeface="Helvetica Neue Light"/>
              <a:ea typeface="Helvetica Neue Light"/>
              <a:cs typeface="Helvetica Neue Light"/>
              <a:sym typeface="Helvetica Neue Light"/>
            </a:endParaRPr>
          </a:p>
          <a:p>
            <a:pPr>
              <a:defRPr i="1">
                <a:latin typeface="+mn-lt"/>
                <a:ea typeface="+mn-ea"/>
                <a:cs typeface="+mn-cs"/>
                <a:sym typeface="Helvetica Neue"/>
              </a:defRPr>
            </a:pPr>
            <a:r>
              <a:t>Simple</a:t>
            </a:r>
            <a:r>
              <a:rPr i="0">
                <a:latin typeface="Helvetica Neue Light"/>
                <a:ea typeface="Helvetica Neue Light"/>
                <a:cs typeface="Helvetica Neue Light"/>
                <a:sym typeface="Helvetica Neue Light"/>
              </a:rPr>
              <a:t> uses of heuristics do not guarantee improved performance</a:t>
            </a:r>
            <a:endParaRPr i="0">
              <a:latin typeface="Helvetica Neue Light"/>
              <a:ea typeface="Helvetica Neue Light"/>
              <a:cs typeface="Helvetica Neue Light"/>
              <a:sym typeface="Helvetica Neue Light"/>
            </a:endParaRPr>
          </a:p>
          <a:p>
            <a:pPr>
              <a:defRPr>
                <a:solidFill>
                  <a:srgbClr val="004D80"/>
                </a:solidFill>
                <a:latin typeface="Helvetica Neue Medium"/>
                <a:ea typeface="Helvetica Neue Medium"/>
                <a:cs typeface="Helvetica Neue Medium"/>
                <a:sym typeface="Helvetica Neue Medium"/>
              </a:defRPr>
            </a:pPr>
            <a:r>
              <a:t>A* algorithm</a:t>
            </a:r>
            <a:r>
              <a:rPr>
                <a:solidFill>
                  <a:srgbClr val="000000"/>
                </a:solidFill>
                <a:latin typeface="Helvetica Neue Light"/>
                <a:ea typeface="Helvetica Neue Light"/>
                <a:cs typeface="Helvetica Neue Light"/>
                <a:sym typeface="Helvetica Neue Light"/>
              </a:rPr>
              <a:t> for use of admissible heuristics with guarantees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3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434">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43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43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43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1" fill="hold">
                                  <p:stCondLst>
                                    <p:cond delay="0"/>
                                  </p:stCondLst>
                                  <p:iterate type="el" backwards="0">
                                    <p:tmAbs val="0"/>
                                  </p:iterate>
                                  <p:childTnLst>
                                    <p:set>
                                      <p:cBhvr>
                                        <p:cTn id="23" fill="hold"/>
                                        <p:tgtEl>
                                          <p:spTgt spid="43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34"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Lecture Outline"/>
          <p:cNvSpPr txBox="1"/>
          <p:nvPr>
            <p:ph type="title"/>
          </p:nvPr>
        </p:nvSpPr>
        <p:spPr>
          <a:xfrm>
            <a:off x="2667000" y="357186"/>
            <a:ext cx="19050000" cy="3036097"/>
          </a:xfrm>
          <a:prstGeom prst="rect">
            <a:avLst/>
          </a:prstGeom>
        </p:spPr>
        <p:txBody>
          <a:bodyPr/>
          <a:lstStyle/>
          <a:p>
            <a:pPr/>
            <a:r>
              <a:t>Lecture Outline</a:t>
            </a:r>
          </a:p>
        </p:txBody>
      </p:sp>
      <p:sp>
        <p:nvSpPr>
          <p:cNvPr id="135" name="Logistics &amp; Recap…"/>
          <p:cNvSpPr txBox="1"/>
          <p:nvPr>
            <p:ph type="body" sz="half" idx="1"/>
          </p:nvPr>
        </p:nvSpPr>
        <p:spPr>
          <a:xfrm>
            <a:off x="2667000" y="3643312"/>
            <a:ext cx="19050000" cy="3718909"/>
          </a:xfrm>
          <a:prstGeom prst="rect">
            <a:avLst/>
          </a:prstGeom>
        </p:spPr>
        <p:txBody>
          <a:bodyPr/>
          <a:lstStyle/>
          <a:p>
            <a:pPr marL="864392" indent="-864392" defTabSz="813314">
              <a:spcBef>
                <a:spcPts val="2300"/>
              </a:spcBef>
              <a:buSzPct val="100000"/>
              <a:buAutoNum type="arabicPeriod" startAt="1"/>
              <a:defRPr sz="4300"/>
            </a:pPr>
            <a:r>
              <a:t>Logistics &amp; Recap</a:t>
            </a:r>
          </a:p>
          <a:p>
            <a:pPr marL="864392" indent="-864392" defTabSz="813314">
              <a:spcBef>
                <a:spcPts val="2300"/>
              </a:spcBef>
              <a:buSzPct val="100000"/>
              <a:buAutoNum type="arabicPeriod" startAt="1"/>
              <a:defRPr sz="4300"/>
            </a:pPr>
            <a:r>
              <a:t>Heuristics</a:t>
            </a:r>
          </a:p>
          <a:p>
            <a:pPr marL="864392" indent="-864392" defTabSz="813314">
              <a:spcBef>
                <a:spcPts val="2300"/>
              </a:spcBef>
              <a:buSzPct val="100000"/>
              <a:buAutoNum type="arabicPeriod" startAt="1"/>
              <a:defRPr sz="4300"/>
            </a:pPr>
            <a:r>
              <a:t>A* Search</a:t>
            </a:r>
          </a:p>
          <a:p>
            <a:pPr marL="864392" indent="-864392" defTabSz="813314">
              <a:spcBef>
                <a:spcPts val="2300"/>
              </a:spcBef>
              <a:buSzPct val="100000"/>
              <a:buAutoNum type="arabicPeriod" startAt="1"/>
              <a:defRPr sz="4300"/>
            </a:pPr>
            <a:r>
              <a:t>Constructing admissible heuristics</a:t>
            </a:r>
          </a:p>
        </p:txBody>
      </p:sp>
      <p:sp>
        <p:nvSpPr>
          <p:cNvPr id="136" name="After this lecture, you should be able to:…"/>
          <p:cNvSpPr txBox="1"/>
          <p:nvPr/>
        </p:nvSpPr>
        <p:spPr>
          <a:xfrm>
            <a:off x="2667000" y="7510560"/>
            <a:ext cx="19050000" cy="573983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b">
            <a:normAutofit fontScale="100000" lnSpcReduction="0"/>
          </a:bodyPr>
          <a:lstStyle/>
          <a:p>
            <a:pPr algn="l">
              <a:spcBef>
                <a:spcPts val="2400"/>
              </a:spcBef>
              <a:defRPr i="1" sz="4400">
                <a:solidFill>
                  <a:srgbClr val="000000"/>
                </a:solidFill>
                <a:latin typeface="+mn-lt"/>
                <a:ea typeface="+mn-ea"/>
                <a:cs typeface="+mn-cs"/>
                <a:sym typeface="Helvetica Neue"/>
              </a:defRPr>
            </a:pPr>
            <a:r>
              <a:t>After this lecture, you should be able to:</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Implement and demonstrate the operation of A* search on a graph</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Identify whether a heuristic is admissible</a:t>
            </a:r>
          </a:p>
          <a:p>
            <a:pPr marL="611187" indent="-611187" algn="l">
              <a:spcBef>
                <a:spcPts val="1600"/>
              </a:spcBef>
              <a:buSzPct val="75000"/>
              <a:buChar char="•"/>
              <a:defRPr sz="4400">
                <a:solidFill>
                  <a:srgbClr val="000000"/>
                </a:solidFill>
                <a:latin typeface="Helvetica Neue Light"/>
                <a:ea typeface="Helvetica Neue Light"/>
                <a:cs typeface="Helvetica Neue Light"/>
                <a:sym typeface="Helvetica Neue Light"/>
              </a:defRPr>
            </a:pPr>
            <a:r>
              <a:t>Construct an admissible heuristic for an arbitrary search problem</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Identify whether one heuristic dominates another</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Construct a dominating heuristic for a set of given heuristics</a:t>
            </a:r>
          </a:p>
          <a:p>
            <a:pPr marL="611187" indent="-611187" algn="l">
              <a:spcBef>
                <a:spcPts val="1000"/>
              </a:spcBef>
              <a:buSzPct val="75000"/>
              <a:buChar char="•"/>
              <a:defRPr sz="4400">
                <a:solidFill>
                  <a:srgbClr val="000000"/>
                </a:solidFill>
                <a:latin typeface="Helvetica Neue Light"/>
                <a:ea typeface="Helvetica Neue Light"/>
                <a:cs typeface="Helvetica Neue Light"/>
                <a:sym typeface="Helvetica Neue Light"/>
              </a:defRPr>
            </a:pPr>
            <a:r>
              <a:t>Explain when a heuristic will allow more efficient exploration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6"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Recap: Uninformed Search"/>
          <p:cNvSpPr txBox="1"/>
          <p:nvPr>
            <p:ph type="title"/>
          </p:nvPr>
        </p:nvSpPr>
        <p:spPr>
          <a:xfrm>
            <a:off x="2667000" y="357186"/>
            <a:ext cx="19050000" cy="3036097"/>
          </a:xfrm>
          <a:prstGeom prst="rect">
            <a:avLst/>
          </a:prstGeom>
        </p:spPr>
        <p:txBody>
          <a:bodyPr/>
          <a:lstStyle/>
          <a:p>
            <a:pPr/>
            <a:r>
              <a:t>Recap: Uninformed Search</a:t>
            </a:r>
          </a:p>
        </p:txBody>
      </p:sp>
      <p:sp>
        <p:nvSpPr>
          <p:cNvPr id="139" name="Different search strategies have different properties and behaviour…"/>
          <p:cNvSpPr txBox="1"/>
          <p:nvPr>
            <p:ph type="body" idx="1"/>
          </p:nvPr>
        </p:nvSpPr>
        <p:spPr>
          <a:xfrm>
            <a:off x="1975847" y="2906432"/>
            <a:ext cx="20432306" cy="10033549"/>
          </a:xfrm>
          <a:prstGeom prst="rect">
            <a:avLst/>
          </a:prstGeom>
        </p:spPr>
        <p:txBody>
          <a:bodyPr/>
          <a:lstStyle/>
          <a:p>
            <a:pPr marL="0" indent="0">
              <a:buSzTx/>
              <a:buNone/>
            </a:pPr>
            <a:r>
              <a:t>Different </a:t>
            </a:r>
            <a:r>
              <a:rPr>
                <a:solidFill>
                  <a:srgbClr val="C82506"/>
                </a:solidFill>
                <a:latin typeface="Helvetica Neue Medium"/>
                <a:ea typeface="Helvetica Neue Medium"/>
                <a:cs typeface="Helvetica Neue Medium"/>
                <a:sym typeface="Helvetica Neue Medium"/>
              </a:rPr>
              <a:t>search strategies</a:t>
            </a:r>
            <a:r>
              <a:t> have different properties and behaviour</a:t>
            </a:r>
          </a:p>
          <a:p>
            <a:pPr lvl="2">
              <a:defRPr>
                <a:solidFill>
                  <a:srgbClr val="004D80"/>
                </a:solidFill>
                <a:latin typeface="Helvetica Neue Medium"/>
                <a:ea typeface="Helvetica Neue Medium"/>
                <a:cs typeface="Helvetica Neue Medium"/>
                <a:sym typeface="Helvetica Neue Medium"/>
              </a:defRPr>
            </a:pPr>
            <a:r>
              <a:t>Depth first search</a:t>
            </a:r>
            <a:r>
              <a:rPr>
                <a:solidFill>
                  <a:srgbClr val="000000"/>
                </a:solidFill>
                <a:latin typeface="Helvetica Neue Light"/>
                <a:ea typeface="Helvetica Neue Light"/>
                <a:cs typeface="Helvetica Neue Light"/>
                <a:sym typeface="Helvetica Neue Light"/>
              </a:rPr>
              <a:t> is space-efficient but not always complete or time-efficient</a:t>
            </a:r>
            <a:endParaRPr>
              <a:solidFill>
                <a:srgbClr val="000000"/>
              </a:solidFill>
              <a:latin typeface="Helvetica Neue Light"/>
              <a:ea typeface="Helvetica Neue Light"/>
              <a:cs typeface="Helvetica Neue Light"/>
              <a:sym typeface="Helvetica Neue Light"/>
            </a:endParaRPr>
          </a:p>
          <a:p>
            <a:pPr lvl="2">
              <a:defRPr>
                <a:solidFill>
                  <a:srgbClr val="004D80"/>
                </a:solidFill>
                <a:latin typeface="Helvetica Neue Medium"/>
                <a:ea typeface="Helvetica Neue Medium"/>
                <a:cs typeface="Helvetica Neue Medium"/>
                <a:sym typeface="Helvetica Neue Medium"/>
              </a:defRPr>
            </a:pPr>
            <a:r>
              <a:t>Breadth first search</a:t>
            </a:r>
            <a:r>
              <a:rPr>
                <a:solidFill>
                  <a:srgbClr val="000000"/>
                </a:solidFill>
                <a:latin typeface="Helvetica Neue Light"/>
                <a:ea typeface="Helvetica Neue Light"/>
                <a:cs typeface="Helvetica Neue Light"/>
                <a:sym typeface="Helvetica Neue Light"/>
              </a:rPr>
              <a:t> is complete and always finds the shortest path to a goal, but is not space-efficient</a:t>
            </a:r>
            <a:endParaRPr>
              <a:solidFill>
                <a:srgbClr val="000000"/>
              </a:solidFill>
              <a:latin typeface="Helvetica Neue Light"/>
              <a:ea typeface="Helvetica Neue Light"/>
              <a:cs typeface="Helvetica Neue Light"/>
              <a:sym typeface="Helvetica Neue Light"/>
            </a:endParaRPr>
          </a:p>
          <a:p>
            <a:pPr lvl="2">
              <a:defRPr>
                <a:solidFill>
                  <a:srgbClr val="004D80"/>
                </a:solidFill>
                <a:latin typeface="Helvetica Neue Medium"/>
                <a:ea typeface="Helvetica Neue Medium"/>
                <a:cs typeface="Helvetica Neue Medium"/>
                <a:sym typeface="Helvetica Neue Medium"/>
              </a:defRPr>
            </a:pPr>
            <a:r>
              <a:t>Iterative deepening search</a:t>
            </a:r>
            <a:r>
              <a:rPr>
                <a:solidFill>
                  <a:srgbClr val="000000"/>
                </a:solidFill>
                <a:latin typeface="Helvetica Neue Light"/>
                <a:ea typeface="Helvetica Neue Light"/>
                <a:cs typeface="Helvetica Neue Light"/>
                <a:sym typeface="Helvetica Neue Light"/>
              </a:rPr>
              <a:t> can provide the benefits of both, at the expense of some time-efficiency</a:t>
            </a:r>
            <a:endParaRPr>
              <a:solidFill>
                <a:srgbClr val="000000"/>
              </a:solidFill>
              <a:latin typeface="Helvetica Neue Light"/>
              <a:ea typeface="Helvetica Neue Light"/>
              <a:cs typeface="Helvetica Neue Light"/>
              <a:sym typeface="Helvetica Neue Light"/>
            </a:endParaRPr>
          </a:p>
          <a:p>
            <a:pPr lvl="2"/>
            <a:r>
              <a:t>All three strategies must potentially explore </a:t>
            </a:r>
            <a:r>
              <a:rPr>
                <a:solidFill>
                  <a:srgbClr val="C82506"/>
                </a:solidFill>
                <a:latin typeface="Helvetica Neue Medium"/>
                <a:ea typeface="Helvetica Neue Medium"/>
                <a:cs typeface="Helvetica Neue Medium"/>
                <a:sym typeface="Helvetica Neue Medium"/>
              </a:rPr>
              <a:t>every path</a:t>
            </a:r>
            <a:r>
              <a:t>, and are not guaranteed to return an </a:t>
            </a:r>
            <a:r>
              <a:rPr>
                <a:solidFill>
                  <a:srgbClr val="C82506"/>
                </a:solidFill>
                <a:latin typeface="Helvetica Neue Medium"/>
                <a:ea typeface="Helvetica Neue Medium"/>
                <a:cs typeface="Helvetica Neue Medium"/>
                <a:sym typeface="Helvetica Neue Medium"/>
              </a:rPr>
              <a:t>optimal solution</a:t>
            </a:r>
            <a:endParaRPr>
              <a:solidFill>
                <a:srgbClr val="C82506"/>
              </a:solidFill>
              <a:latin typeface="Helvetica Neue Medium"/>
              <a:ea typeface="Helvetica Neue Medium"/>
              <a:cs typeface="Helvetica Neue Medium"/>
              <a:sym typeface="Helvetica Neue Medium"/>
            </a:endParaRPr>
          </a:p>
          <a:p>
            <a:pPr lvl="2">
              <a:defRPr>
                <a:solidFill>
                  <a:srgbClr val="004D80"/>
                </a:solidFill>
                <a:latin typeface="Helvetica Neue Medium"/>
                <a:ea typeface="Helvetica Neue Medium"/>
                <a:cs typeface="Helvetica Neue Medium"/>
                <a:sym typeface="Helvetica Neue Medium"/>
              </a:defRPr>
            </a:pPr>
            <a:r>
              <a:t>Least cost first search</a:t>
            </a:r>
            <a:r>
              <a:rPr>
                <a:solidFill>
                  <a:srgbClr val="C82506"/>
                </a:solidFill>
              </a:rPr>
              <a:t> </a:t>
            </a:r>
            <a:r>
              <a:rPr>
                <a:solidFill>
                  <a:srgbClr val="000000"/>
                </a:solidFill>
                <a:latin typeface="Helvetica Neue Light"/>
                <a:ea typeface="Helvetica Neue Light"/>
                <a:cs typeface="Helvetica Neue Light"/>
                <a:sym typeface="Helvetica Neue Light"/>
              </a:rPr>
              <a:t>is </a:t>
            </a:r>
            <a:r>
              <a:rPr>
                <a:solidFill>
                  <a:srgbClr val="C82506"/>
                </a:solidFill>
              </a:rPr>
              <a:t>optimal</a:t>
            </a:r>
            <a:r>
              <a:rPr>
                <a:solidFill>
                  <a:srgbClr val="000000"/>
                </a:solidFill>
                <a:latin typeface="Helvetica Neue Light"/>
                <a:ea typeface="Helvetica Neue Light"/>
                <a:cs typeface="Helvetica Neue Light"/>
                <a:sym typeface="Helvetica Neue Light"/>
              </a:rPr>
              <a:t> (under some conditions), but </a:t>
            </a:r>
            <a:r>
              <a:rPr i="1">
                <a:solidFill>
                  <a:srgbClr val="000000"/>
                </a:solidFill>
                <a:latin typeface="+mn-lt"/>
                <a:ea typeface="+mn-ea"/>
                <a:cs typeface="+mn-cs"/>
                <a:sym typeface="Helvetica Neue"/>
              </a:rPr>
              <a:t>still</a:t>
            </a:r>
            <a:r>
              <a:rPr>
                <a:solidFill>
                  <a:srgbClr val="000000"/>
                </a:solidFill>
                <a:latin typeface="Helvetica Neue Light"/>
                <a:ea typeface="Helvetica Neue Light"/>
                <a:cs typeface="Helvetica Neue Light"/>
                <a:sym typeface="Helvetica Neue Light"/>
              </a:rPr>
              <a:t> must potentially explore every path</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41" name="Recap: Iterative Deepening Search"/>
          <p:cNvSpPr txBox="1"/>
          <p:nvPr>
            <p:ph type="title"/>
          </p:nvPr>
        </p:nvSpPr>
        <p:spPr>
          <a:xfrm>
            <a:off x="2667000" y="141638"/>
            <a:ext cx="19050000" cy="1952626"/>
          </a:xfrm>
          <a:prstGeom prst="rect">
            <a:avLst/>
          </a:prstGeom>
        </p:spPr>
        <p:txBody>
          <a:bodyPr/>
          <a:lstStyle>
            <a:lvl1pPr defTabSz="731162">
              <a:defRPr sz="9900"/>
            </a:lvl1pPr>
          </a:lstStyle>
          <a:p>
            <a:pPr/>
            <a:r>
              <a:t>Recap: Iterative Deepening Search</a:t>
            </a:r>
          </a:p>
        </p:txBody>
      </p:sp>
      <p:sp>
        <p:nvSpPr>
          <p:cNvPr id="142" name="Input: a graph; a set of start nodes; a   function…"/>
          <p:cNvSpPr txBox="1"/>
          <p:nvPr>
            <p:ph type="body" idx="1"/>
          </p:nvPr>
        </p:nvSpPr>
        <p:spPr>
          <a:xfrm>
            <a:off x="5074775" y="1980729"/>
            <a:ext cx="14234451" cy="11339238"/>
          </a:xfrm>
          <a:prstGeom prst="rect">
            <a:avLst/>
          </a:prstGeom>
        </p:spPr>
        <p:txBody>
          <a:bodyPr/>
          <a:lstStyle/>
          <a:p>
            <a:pPr marL="0" indent="0" defTabSz="665440">
              <a:spcBef>
                <a:spcPts val="2900"/>
              </a:spcBef>
              <a:buSzTx/>
              <a:buNone/>
              <a:defRPr b="1" sz="3500">
                <a:latin typeface="+mn-lt"/>
                <a:ea typeface="+mn-ea"/>
                <a:cs typeface="+mn-cs"/>
                <a:sym typeface="Helvetica Neue"/>
              </a:defRPr>
            </a:pPr>
            <a:r>
              <a:t>Input:</a:t>
            </a:r>
            <a:r>
              <a:rPr b="0">
                <a:latin typeface="Helvetica Neue Light"/>
                <a:ea typeface="Helvetica Neue Light"/>
                <a:cs typeface="Helvetica Neue Light"/>
                <a:sym typeface="Helvetica Neue Light"/>
              </a:rPr>
              <a:t> a </a:t>
            </a:r>
            <a:r>
              <a:rPr b="0" i="1"/>
              <a:t>graph</a:t>
            </a:r>
            <a:r>
              <a:rPr b="0">
                <a:latin typeface="Helvetica Neue Light"/>
                <a:ea typeface="Helvetica Neue Light"/>
                <a:cs typeface="Helvetica Neue Light"/>
                <a:sym typeface="Helvetica Neue Light"/>
              </a:rPr>
              <a:t>; a set of </a:t>
            </a:r>
            <a:r>
              <a:rPr b="0" i="1"/>
              <a:t>start nodes</a:t>
            </a:r>
            <a:r>
              <a:rPr b="0">
                <a:latin typeface="Helvetica Neue Light"/>
                <a:ea typeface="Helvetica Neue Light"/>
                <a:cs typeface="Helvetica Neue Light"/>
                <a:sym typeface="Helvetica Neue Light"/>
              </a:rPr>
              <a:t>; a </a:t>
            </a:r>
            <a14:m>
              <m:oMath>
                <m:r>
                  <a:rPr xmlns:a="http://schemas.openxmlformats.org/drawingml/2006/main" sz="4250" i="1">
                    <a:solidFill>
                      <a:srgbClr val="000000"/>
                    </a:solidFill>
                    <a:latin typeface="Cambria Math" panose="02040503050406030204" pitchFamily="18" charset="0"/>
                  </a:rPr>
                  <m:t>g</m:t>
                </m:r>
                <m:r>
                  <a:rPr xmlns:a="http://schemas.openxmlformats.org/drawingml/2006/main" sz="4250" i="1">
                    <a:solidFill>
                      <a:srgbClr val="000000"/>
                    </a:solidFill>
                    <a:latin typeface="Cambria Math" panose="02040503050406030204" pitchFamily="18" charset="0"/>
                  </a:rPr>
                  <m:t>o</m:t>
                </m:r>
                <m:r>
                  <a:rPr xmlns:a="http://schemas.openxmlformats.org/drawingml/2006/main" sz="4250" i="1">
                    <a:solidFill>
                      <a:srgbClr val="000000"/>
                    </a:solidFill>
                    <a:latin typeface="Cambria Math" panose="02040503050406030204" pitchFamily="18" charset="0"/>
                  </a:rPr>
                  <m:t>a</m:t>
                </m:r>
                <m:r>
                  <a:rPr xmlns:a="http://schemas.openxmlformats.org/drawingml/2006/main" sz="4250" i="1">
                    <a:solidFill>
                      <a:srgbClr val="000000"/>
                    </a:solidFill>
                    <a:latin typeface="Cambria Math" panose="02040503050406030204" pitchFamily="18" charset="0"/>
                  </a:rPr>
                  <m:t>l</m:t>
                </m:r>
              </m:oMath>
            </a14:m>
            <a:r>
              <a:rPr b="0">
                <a:latin typeface="Helvetica Neue Light"/>
                <a:ea typeface="Helvetica Neue Light"/>
                <a:cs typeface="Helvetica Neue Light"/>
                <a:sym typeface="Helvetica Neue Light"/>
              </a:rPr>
              <a:t> function</a:t>
            </a:r>
            <a:endParaRPr>
              <a:solidFill>
                <a:srgbClr val="C82506"/>
              </a:solidFill>
            </a:endParaRPr>
          </a:p>
          <a:p>
            <a:pPr lvl="3" marL="0" indent="0" defTabSz="665440">
              <a:spcBef>
                <a:spcPts val="2900"/>
              </a:spcBef>
              <a:buSzTx/>
              <a:buNone/>
              <a:defRPr sz="3500"/>
            </a:pPr>
            <a:r>
              <a:t>   </a:t>
            </a:r>
            <a:r>
              <a:rPr b="1">
                <a:latin typeface="+mn-lt"/>
                <a:ea typeface="+mn-ea"/>
                <a:cs typeface="+mn-cs"/>
                <a:sym typeface="Helvetica Neue"/>
              </a:rPr>
              <a:t>for</a:t>
            </a:r>
            <a:r>
              <a:t> </a:t>
            </a:r>
            <a:r>
              <a:rPr i="1">
                <a:latin typeface="+mn-lt"/>
                <a:ea typeface="+mn-ea"/>
                <a:cs typeface="+mn-cs"/>
                <a:sym typeface="Helvetica Neue"/>
              </a:rPr>
              <a:t>max_depth</a:t>
            </a:r>
            <a:r>
              <a:t> from 1 to </a:t>
            </a:r>
            <a14:m>
              <m:oMath>
                <m:r>
                  <m:rPr>
                    <m:sty m:val="p"/>
                  </m:rPr>
                  <a:rPr xmlns:a="http://schemas.openxmlformats.org/drawingml/2006/main" sz="4250" i="1">
                    <a:solidFill>
                      <a:srgbClr val="000000"/>
                    </a:solidFill>
                    <a:latin typeface="Cambria Math" panose="02040503050406030204" pitchFamily="18" charset="0"/>
                  </a:rPr>
                  <m:t>∞</m:t>
                </m:r>
              </m:oMath>
            </a14:m>
            <a:r>
              <a:t>:</a:t>
            </a:r>
            <a:br/>
            <a:r>
              <a:t>        </a:t>
            </a:r>
            <a:r>
              <a:rPr i="1">
                <a:latin typeface="+mn-lt"/>
                <a:ea typeface="+mn-ea"/>
                <a:cs typeface="+mn-cs"/>
                <a:sym typeface="Helvetica Neue"/>
              </a:rPr>
              <a:t>more_nodes</a:t>
            </a:r>
            <a:r>
              <a:t> := False</a:t>
            </a:r>
            <a:br/>
            <a:r>
              <a:t>         </a:t>
            </a:r>
            <a14:m>
              <m:oMath>
                <m:r>
                  <a:rPr xmlns:a="http://schemas.openxmlformats.org/drawingml/2006/main" sz="4250" i="1">
                    <a:solidFill>
                      <a:srgbClr val="000000"/>
                    </a:solidFill>
                    <a:latin typeface="Cambria Math" panose="02040503050406030204" pitchFamily="18" charset="0"/>
                  </a:rPr>
                  <m:t>f</m:t>
                </m:r>
                <m:r>
                  <a:rPr xmlns:a="http://schemas.openxmlformats.org/drawingml/2006/main" sz="4250" i="1">
                    <a:solidFill>
                      <a:srgbClr val="000000"/>
                    </a:solidFill>
                    <a:latin typeface="Cambria Math" panose="02040503050406030204" pitchFamily="18" charset="0"/>
                  </a:rPr>
                  <m:t>r</m:t>
                </m:r>
                <m:r>
                  <a:rPr xmlns:a="http://schemas.openxmlformats.org/drawingml/2006/main" sz="4250" i="1">
                    <a:solidFill>
                      <a:srgbClr val="000000"/>
                    </a:solidFill>
                    <a:latin typeface="Cambria Math" panose="02040503050406030204" pitchFamily="18" charset="0"/>
                  </a:rPr>
                  <m:t>o</m:t>
                </m:r>
                <m:r>
                  <a:rPr xmlns:a="http://schemas.openxmlformats.org/drawingml/2006/main" sz="4250" i="1">
                    <a:solidFill>
                      <a:srgbClr val="000000"/>
                    </a:solidFill>
                    <a:latin typeface="Cambria Math" panose="02040503050406030204" pitchFamily="18" charset="0"/>
                  </a:rPr>
                  <m:t>n</m:t>
                </m:r>
                <m:r>
                  <a:rPr xmlns:a="http://schemas.openxmlformats.org/drawingml/2006/main" sz="4250" i="1">
                    <a:solidFill>
                      <a:srgbClr val="000000"/>
                    </a:solidFill>
                    <a:latin typeface="Cambria Math" panose="02040503050406030204" pitchFamily="18" charset="0"/>
                  </a:rPr>
                  <m:t>t</m:t>
                </m:r>
                <m:r>
                  <a:rPr xmlns:a="http://schemas.openxmlformats.org/drawingml/2006/main" sz="4250" i="1">
                    <a:solidFill>
                      <a:srgbClr val="000000"/>
                    </a:solidFill>
                    <a:latin typeface="Cambria Math" panose="02040503050406030204" pitchFamily="18" charset="0"/>
                  </a:rPr>
                  <m:t>i</m:t>
                </m:r>
                <m:r>
                  <a:rPr xmlns:a="http://schemas.openxmlformats.org/drawingml/2006/main" sz="4250" i="1">
                    <a:solidFill>
                      <a:srgbClr val="000000"/>
                    </a:solidFill>
                    <a:latin typeface="Cambria Math" panose="02040503050406030204" pitchFamily="18" charset="0"/>
                  </a:rPr>
                  <m:t>e</m:t>
                </m:r>
                <m:r>
                  <a:rPr xmlns:a="http://schemas.openxmlformats.org/drawingml/2006/main" sz="4250" i="1">
                    <a:solidFill>
                      <a:srgbClr val="000000"/>
                    </a:solidFill>
                    <a:latin typeface="Cambria Math" panose="02040503050406030204" pitchFamily="18" charset="0"/>
                  </a:rPr>
                  <m:t>r</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m:rPr>
                    <m:nor/>
                  </m:rPr>
                  <a:rPr xmlns:a="http://schemas.openxmlformats.org/drawingml/2006/main" sz="4250" i="1">
                    <a:solidFill>
                      <a:srgbClr val="000000"/>
                    </a:solidFill>
                    <a:latin typeface="Cambria Math" panose="02040503050406030204" pitchFamily="18" charset="0"/>
                  </a:rPr>
                  <m:t>is a start node</m:t>
                </m:r>
                <m:r>
                  <a:rPr xmlns:a="http://schemas.openxmlformats.org/drawingml/2006/main" sz="4250" i="1">
                    <a:solidFill>
                      <a:srgbClr val="000000"/>
                    </a:solidFill>
                    <a:latin typeface="Cambria Math" panose="02040503050406030204" pitchFamily="18" charset="0"/>
                  </a:rPr>
                  <m:t>}</m:t>
                </m:r>
              </m:oMath>
            </a14:m>
            <a:r>
              <a:t>    </a:t>
            </a:r>
            <a:br/>
            <a:r>
              <a:t>        </a:t>
            </a:r>
            <a:r>
              <a:rPr b="1">
                <a:latin typeface="+mn-lt"/>
                <a:ea typeface="+mn-ea"/>
                <a:cs typeface="+mn-cs"/>
                <a:sym typeface="Helvetica Neue"/>
              </a:rPr>
              <a:t>while</a:t>
            </a:r>
            <a:r>
              <a:t> </a:t>
            </a:r>
            <a14:m>
              <m:oMath>
                <m:r>
                  <a:rPr xmlns:a="http://schemas.openxmlformats.org/drawingml/2006/main" sz="4250" i="1">
                    <a:solidFill>
                      <a:srgbClr val="000000"/>
                    </a:solidFill>
                    <a:latin typeface="Cambria Math" panose="02040503050406030204" pitchFamily="18" charset="0"/>
                  </a:rPr>
                  <m:t>f</m:t>
                </m:r>
                <m:r>
                  <a:rPr xmlns:a="http://schemas.openxmlformats.org/drawingml/2006/main" sz="4250" i="1">
                    <a:solidFill>
                      <a:srgbClr val="000000"/>
                    </a:solidFill>
                    <a:latin typeface="Cambria Math" panose="02040503050406030204" pitchFamily="18" charset="0"/>
                  </a:rPr>
                  <m:t>r</m:t>
                </m:r>
                <m:r>
                  <a:rPr xmlns:a="http://schemas.openxmlformats.org/drawingml/2006/main" sz="4250" i="1">
                    <a:solidFill>
                      <a:srgbClr val="000000"/>
                    </a:solidFill>
                    <a:latin typeface="Cambria Math" panose="02040503050406030204" pitchFamily="18" charset="0"/>
                  </a:rPr>
                  <m:t>o</m:t>
                </m:r>
                <m:r>
                  <a:rPr xmlns:a="http://schemas.openxmlformats.org/drawingml/2006/main" sz="4250" i="1">
                    <a:solidFill>
                      <a:srgbClr val="000000"/>
                    </a:solidFill>
                    <a:latin typeface="Cambria Math" panose="02040503050406030204" pitchFamily="18" charset="0"/>
                  </a:rPr>
                  <m:t>n</m:t>
                </m:r>
                <m:r>
                  <a:rPr xmlns:a="http://schemas.openxmlformats.org/drawingml/2006/main" sz="4250" i="1">
                    <a:solidFill>
                      <a:srgbClr val="000000"/>
                    </a:solidFill>
                    <a:latin typeface="Cambria Math" panose="02040503050406030204" pitchFamily="18" charset="0"/>
                  </a:rPr>
                  <m:t>t</m:t>
                </m:r>
                <m:r>
                  <a:rPr xmlns:a="http://schemas.openxmlformats.org/drawingml/2006/main" sz="4250" i="1">
                    <a:solidFill>
                      <a:srgbClr val="000000"/>
                    </a:solidFill>
                    <a:latin typeface="Cambria Math" panose="02040503050406030204" pitchFamily="18" charset="0"/>
                  </a:rPr>
                  <m:t>i</m:t>
                </m:r>
                <m:r>
                  <a:rPr xmlns:a="http://schemas.openxmlformats.org/drawingml/2006/main" sz="4250" i="1">
                    <a:solidFill>
                      <a:srgbClr val="000000"/>
                    </a:solidFill>
                    <a:latin typeface="Cambria Math" panose="02040503050406030204" pitchFamily="18" charset="0"/>
                  </a:rPr>
                  <m:t>e</m:t>
                </m:r>
                <m:r>
                  <a:rPr xmlns:a="http://schemas.openxmlformats.org/drawingml/2006/main" sz="4250" i="1">
                    <a:solidFill>
                      <a:srgbClr val="000000"/>
                    </a:solidFill>
                    <a:latin typeface="Cambria Math" panose="02040503050406030204" pitchFamily="18" charset="0"/>
                  </a:rPr>
                  <m:t>r</m:t>
                </m:r>
              </m:oMath>
            </a14:m>
            <a:r>
              <a:t> is not empty:</a:t>
            </a:r>
            <a:br/>
            <a:r>
              <a:t>            </a:t>
            </a:r>
            <a:r>
              <a:rPr b="1">
                <a:latin typeface="+mn-lt"/>
                <a:ea typeface="+mn-ea"/>
                <a:cs typeface="+mn-cs"/>
                <a:sym typeface="Helvetica Neue"/>
              </a:rPr>
              <a:t>select</a:t>
            </a:r>
            <a:r>
              <a:rPr>
                <a:latin typeface="+mn-lt"/>
                <a:ea typeface="+mn-ea"/>
                <a:cs typeface="+mn-cs"/>
                <a:sym typeface="Helvetica Neue"/>
              </a:rPr>
              <a:t> </a:t>
            </a:r>
            <a:r>
              <a:rPr>
                <a:solidFill>
                  <a:srgbClr val="C82506"/>
                </a:solidFill>
                <a:latin typeface="+mn-lt"/>
                <a:ea typeface="+mn-ea"/>
                <a:cs typeface="+mn-cs"/>
                <a:sym typeface="Helvetica Neue"/>
              </a:rPr>
              <a:t>the newest</a:t>
            </a:r>
            <a:r>
              <a:rPr>
                <a:latin typeface="+mn-lt"/>
                <a:ea typeface="+mn-ea"/>
                <a:cs typeface="+mn-cs"/>
                <a:sym typeface="Helvetica Neue"/>
              </a:rPr>
              <a:t> path </a:t>
            </a:r>
            <a14:m>
              <m:oMath>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0</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k</m:t>
                    </m:r>
                  </m:sub>
                </m:sSub>
                <m:r>
                  <a:rPr xmlns:a="http://schemas.openxmlformats.org/drawingml/2006/main" sz="4250" i="1">
                    <a:solidFill>
                      <a:srgbClr val="000000"/>
                    </a:solidFill>
                    <a:latin typeface="Cambria Math" panose="02040503050406030204" pitchFamily="18" charset="0"/>
                  </a:rPr>
                  <m:t>⟩</m:t>
                </m:r>
              </m:oMath>
            </a14:m>
            <a:r>
              <a:rPr>
                <a:latin typeface="+mn-lt"/>
                <a:ea typeface="+mn-ea"/>
                <a:cs typeface="+mn-cs"/>
                <a:sym typeface="Helvetica Neue"/>
              </a:rPr>
              <a:t> from </a:t>
            </a:r>
            <a14:m>
              <m:oMath>
                <m:r>
                  <a:rPr xmlns:a="http://schemas.openxmlformats.org/drawingml/2006/main" sz="4250" i="1">
                    <a:solidFill>
                      <a:srgbClr val="000000"/>
                    </a:solidFill>
                    <a:latin typeface="Cambria Math" panose="02040503050406030204" pitchFamily="18" charset="0"/>
                  </a:rPr>
                  <m:t>f</m:t>
                </m:r>
                <m:r>
                  <a:rPr xmlns:a="http://schemas.openxmlformats.org/drawingml/2006/main" sz="4250" i="1">
                    <a:solidFill>
                      <a:srgbClr val="000000"/>
                    </a:solidFill>
                    <a:latin typeface="Cambria Math" panose="02040503050406030204" pitchFamily="18" charset="0"/>
                  </a:rPr>
                  <m:t>r</m:t>
                </m:r>
                <m:r>
                  <a:rPr xmlns:a="http://schemas.openxmlformats.org/drawingml/2006/main" sz="4250" i="1">
                    <a:solidFill>
                      <a:srgbClr val="000000"/>
                    </a:solidFill>
                    <a:latin typeface="Cambria Math" panose="02040503050406030204" pitchFamily="18" charset="0"/>
                  </a:rPr>
                  <m:t>o</m:t>
                </m:r>
                <m:r>
                  <a:rPr xmlns:a="http://schemas.openxmlformats.org/drawingml/2006/main" sz="4250" i="1">
                    <a:solidFill>
                      <a:srgbClr val="000000"/>
                    </a:solidFill>
                    <a:latin typeface="Cambria Math" panose="02040503050406030204" pitchFamily="18" charset="0"/>
                  </a:rPr>
                  <m:t>n</m:t>
                </m:r>
                <m:r>
                  <a:rPr xmlns:a="http://schemas.openxmlformats.org/drawingml/2006/main" sz="4250" i="1">
                    <a:solidFill>
                      <a:srgbClr val="000000"/>
                    </a:solidFill>
                    <a:latin typeface="Cambria Math" panose="02040503050406030204" pitchFamily="18" charset="0"/>
                  </a:rPr>
                  <m:t>t</m:t>
                </m:r>
                <m:r>
                  <a:rPr xmlns:a="http://schemas.openxmlformats.org/drawingml/2006/main" sz="4250" i="1">
                    <a:solidFill>
                      <a:srgbClr val="000000"/>
                    </a:solidFill>
                    <a:latin typeface="Cambria Math" panose="02040503050406030204" pitchFamily="18" charset="0"/>
                  </a:rPr>
                  <m:t>i</m:t>
                </m:r>
                <m:r>
                  <a:rPr xmlns:a="http://schemas.openxmlformats.org/drawingml/2006/main" sz="4250" i="1">
                    <a:solidFill>
                      <a:srgbClr val="000000"/>
                    </a:solidFill>
                    <a:latin typeface="Cambria Math" panose="02040503050406030204" pitchFamily="18" charset="0"/>
                  </a:rPr>
                  <m:t>e</m:t>
                </m:r>
                <m:r>
                  <a:rPr xmlns:a="http://schemas.openxmlformats.org/drawingml/2006/main" sz="4250" i="1">
                    <a:solidFill>
                      <a:srgbClr val="000000"/>
                    </a:solidFill>
                    <a:latin typeface="Cambria Math" panose="02040503050406030204" pitchFamily="18" charset="0"/>
                  </a:rPr>
                  <m:t>r</m:t>
                </m:r>
              </m:oMath>
            </a14:m>
            <a:br>
              <a:rPr sz="4057">
                <a:latin typeface="Times Roman"/>
                <a:ea typeface="Times Roman"/>
                <a:cs typeface="Times Roman"/>
                <a:sym typeface="Times Roman"/>
              </a:rPr>
            </a:br>
            <a:r>
              <a:rPr i="1">
                <a:latin typeface="+mn-lt"/>
                <a:ea typeface="+mn-ea"/>
                <a:cs typeface="+mn-cs"/>
                <a:sym typeface="Helvetica Neue"/>
              </a:rPr>
              <a:t>            </a:t>
            </a:r>
            <a:r>
              <a:rPr b="1">
                <a:latin typeface="+mn-lt"/>
                <a:ea typeface="+mn-ea"/>
                <a:cs typeface="+mn-cs"/>
                <a:sym typeface="Helvetica Neue"/>
              </a:rPr>
              <a:t>remove</a:t>
            </a:r>
            <a:r>
              <a:rPr i="1">
                <a:latin typeface="+mn-lt"/>
                <a:ea typeface="+mn-ea"/>
                <a:cs typeface="+mn-cs"/>
                <a:sym typeface="Helvetica Neue"/>
              </a:rPr>
              <a:t> </a:t>
            </a:r>
            <a14:m>
              <m:oMath>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0</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k</m:t>
                    </m:r>
                  </m:sub>
                </m:sSub>
                <m:r>
                  <a:rPr xmlns:a="http://schemas.openxmlformats.org/drawingml/2006/main" sz="4250" i="1">
                    <a:solidFill>
                      <a:srgbClr val="000000"/>
                    </a:solidFill>
                    <a:latin typeface="Cambria Math" panose="02040503050406030204" pitchFamily="18" charset="0"/>
                  </a:rPr>
                  <m:t>⟩</m:t>
                </m:r>
              </m:oMath>
            </a14:m>
            <a:r>
              <a:t> from </a:t>
            </a:r>
            <a14:m>
              <m:oMath>
                <m:r>
                  <a:rPr xmlns:a="http://schemas.openxmlformats.org/drawingml/2006/main" sz="4250" i="1">
                    <a:solidFill>
                      <a:srgbClr val="000000"/>
                    </a:solidFill>
                    <a:latin typeface="Cambria Math" panose="02040503050406030204" pitchFamily="18" charset="0"/>
                  </a:rPr>
                  <m:t>f</m:t>
                </m:r>
                <m:r>
                  <a:rPr xmlns:a="http://schemas.openxmlformats.org/drawingml/2006/main" sz="4250" i="1">
                    <a:solidFill>
                      <a:srgbClr val="000000"/>
                    </a:solidFill>
                    <a:latin typeface="Cambria Math" panose="02040503050406030204" pitchFamily="18" charset="0"/>
                  </a:rPr>
                  <m:t>r</m:t>
                </m:r>
                <m:r>
                  <a:rPr xmlns:a="http://schemas.openxmlformats.org/drawingml/2006/main" sz="4250" i="1">
                    <a:solidFill>
                      <a:srgbClr val="000000"/>
                    </a:solidFill>
                    <a:latin typeface="Cambria Math" panose="02040503050406030204" pitchFamily="18" charset="0"/>
                  </a:rPr>
                  <m:t>o</m:t>
                </m:r>
                <m:r>
                  <a:rPr xmlns:a="http://schemas.openxmlformats.org/drawingml/2006/main" sz="4250" i="1">
                    <a:solidFill>
                      <a:srgbClr val="000000"/>
                    </a:solidFill>
                    <a:latin typeface="Cambria Math" panose="02040503050406030204" pitchFamily="18" charset="0"/>
                  </a:rPr>
                  <m:t>n</m:t>
                </m:r>
                <m:r>
                  <a:rPr xmlns:a="http://schemas.openxmlformats.org/drawingml/2006/main" sz="4250" i="1">
                    <a:solidFill>
                      <a:srgbClr val="000000"/>
                    </a:solidFill>
                    <a:latin typeface="Cambria Math" panose="02040503050406030204" pitchFamily="18" charset="0"/>
                  </a:rPr>
                  <m:t>t</m:t>
                </m:r>
                <m:r>
                  <a:rPr xmlns:a="http://schemas.openxmlformats.org/drawingml/2006/main" sz="4250" i="1">
                    <a:solidFill>
                      <a:srgbClr val="000000"/>
                    </a:solidFill>
                    <a:latin typeface="Cambria Math" panose="02040503050406030204" pitchFamily="18" charset="0"/>
                  </a:rPr>
                  <m:t>i</m:t>
                </m:r>
                <m:r>
                  <a:rPr xmlns:a="http://schemas.openxmlformats.org/drawingml/2006/main" sz="4250" i="1">
                    <a:solidFill>
                      <a:srgbClr val="000000"/>
                    </a:solidFill>
                    <a:latin typeface="Cambria Math" panose="02040503050406030204" pitchFamily="18" charset="0"/>
                  </a:rPr>
                  <m:t>e</m:t>
                </m:r>
                <m:r>
                  <a:rPr xmlns:a="http://schemas.openxmlformats.org/drawingml/2006/main" sz="4250" i="1">
                    <a:solidFill>
                      <a:srgbClr val="000000"/>
                    </a:solidFill>
                    <a:latin typeface="Cambria Math" panose="02040503050406030204" pitchFamily="18" charset="0"/>
                  </a:rPr>
                  <m:t>r</m:t>
                </m:r>
              </m:oMath>
            </a14:m>
            <a:br>
              <a:rPr sz="4057">
                <a:latin typeface="Times Roman"/>
                <a:ea typeface="Times Roman"/>
                <a:cs typeface="Times Roman"/>
                <a:sym typeface="Times Roman"/>
              </a:rPr>
            </a:br>
            <a:r>
              <a:t>            </a:t>
            </a:r>
            <a:r>
              <a:rPr b="1">
                <a:latin typeface="+mn-lt"/>
                <a:ea typeface="+mn-ea"/>
                <a:cs typeface="+mn-cs"/>
                <a:sym typeface="Helvetica Neue"/>
              </a:rPr>
              <a:t>if</a:t>
            </a:r>
            <a:r>
              <a:t> </a:t>
            </a:r>
            <a14:m>
              <m:oMath>
                <m:r>
                  <a:rPr xmlns:a="http://schemas.openxmlformats.org/drawingml/2006/main" sz="4250" i="1">
                    <a:solidFill>
                      <a:srgbClr val="000000"/>
                    </a:solidFill>
                    <a:latin typeface="Cambria Math" panose="02040503050406030204" pitchFamily="18" charset="0"/>
                  </a:rPr>
                  <m:t>g</m:t>
                </m:r>
                <m:r>
                  <a:rPr xmlns:a="http://schemas.openxmlformats.org/drawingml/2006/main" sz="4250" i="1">
                    <a:solidFill>
                      <a:srgbClr val="000000"/>
                    </a:solidFill>
                    <a:latin typeface="Cambria Math" panose="02040503050406030204" pitchFamily="18" charset="0"/>
                  </a:rPr>
                  <m:t>o</m:t>
                </m:r>
                <m:r>
                  <a:rPr xmlns:a="http://schemas.openxmlformats.org/drawingml/2006/main" sz="4250" i="1">
                    <a:solidFill>
                      <a:srgbClr val="000000"/>
                    </a:solidFill>
                    <a:latin typeface="Cambria Math" panose="02040503050406030204" pitchFamily="18" charset="0"/>
                  </a:rPr>
                  <m:t>a</m:t>
                </m:r>
                <m:r>
                  <a:rPr xmlns:a="http://schemas.openxmlformats.org/drawingml/2006/main" sz="4250" i="1">
                    <a:solidFill>
                      <a:srgbClr val="000000"/>
                    </a:solidFill>
                    <a:latin typeface="Cambria Math" panose="02040503050406030204" pitchFamily="18" charset="0"/>
                  </a:rPr>
                  <m:t>l</m:t>
                </m:r>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k</m:t>
                    </m:r>
                  </m:sub>
                </m:sSub>
                <m:r>
                  <a:rPr xmlns:a="http://schemas.openxmlformats.org/drawingml/2006/main" sz="4250" i="1">
                    <a:solidFill>
                      <a:srgbClr val="000000"/>
                    </a:solidFill>
                    <a:latin typeface="Cambria Math" panose="02040503050406030204" pitchFamily="18" charset="0"/>
                  </a:rPr>
                  <m:t>)</m:t>
                </m:r>
              </m:oMath>
            </a14:m>
            <a:r>
              <a:t>:</a:t>
            </a:r>
            <a:br/>
            <a:r>
              <a:t>                </a:t>
            </a:r>
            <a:r>
              <a:rPr b="1">
                <a:latin typeface="+mn-lt"/>
                <a:ea typeface="+mn-ea"/>
                <a:cs typeface="+mn-cs"/>
                <a:sym typeface="Helvetica Neue"/>
              </a:rPr>
              <a:t>return</a:t>
            </a:r>
            <a:r>
              <a:t> </a:t>
            </a:r>
            <a14:m>
              <m:oMath>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0</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k</m:t>
                    </m:r>
                  </m:sub>
                </m:sSub>
                <m:r>
                  <a:rPr xmlns:a="http://schemas.openxmlformats.org/drawingml/2006/main" sz="4250" i="1">
                    <a:solidFill>
                      <a:srgbClr val="000000"/>
                    </a:solidFill>
                    <a:latin typeface="Cambria Math" panose="02040503050406030204" pitchFamily="18" charset="0"/>
                  </a:rPr>
                  <m:t>⟩</m:t>
                </m:r>
              </m:oMath>
            </a14:m>
            <a:br>
              <a:rPr sz="4057">
                <a:latin typeface="Times Roman"/>
                <a:ea typeface="Times Roman"/>
                <a:cs typeface="Times Roman"/>
                <a:sym typeface="Times Roman"/>
              </a:rPr>
            </a:br>
            <a:r>
              <a:t>            </a:t>
            </a:r>
            <a:r>
              <a:rPr b="1">
                <a:latin typeface="+mn-lt"/>
                <a:ea typeface="+mn-ea"/>
                <a:cs typeface="+mn-cs"/>
                <a:sym typeface="Helvetica Neue"/>
              </a:rPr>
              <a:t>if</a:t>
            </a:r>
            <a:r>
              <a:t> </a:t>
            </a:r>
            <a:r>
              <a:rPr i="1">
                <a:latin typeface="+mn-lt"/>
                <a:ea typeface="+mn-ea"/>
                <a:cs typeface="+mn-cs"/>
                <a:sym typeface="Helvetica Neue"/>
              </a:rPr>
              <a:t>k</a:t>
            </a:r>
            <a:r>
              <a:t> &lt; </a:t>
            </a:r>
            <a:r>
              <a:rPr i="1">
                <a:latin typeface="+mn-lt"/>
                <a:ea typeface="+mn-ea"/>
                <a:cs typeface="+mn-cs"/>
                <a:sym typeface="Helvetica Neue"/>
              </a:rPr>
              <a:t>max_depth:</a:t>
            </a:r>
            <a:br>
              <a:rPr i="1">
                <a:latin typeface="+mn-lt"/>
                <a:ea typeface="+mn-ea"/>
                <a:cs typeface="+mn-cs"/>
                <a:sym typeface="Helvetica Neue"/>
              </a:rPr>
            </a:br>
            <a:r>
              <a:t>                </a:t>
            </a:r>
            <a:r>
              <a:rPr b="1">
                <a:latin typeface="+mn-lt"/>
                <a:ea typeface="+mn-ea"/>
                <a:cs typeface="+mn-cs"/>
                <a:sym typeface="Helvetica Neue"/>
              </a:rPr>
              <a:t>for</a:t>
            </a:r>
            <a:r>
              <a:t> </a:t>
            </a:r>
            <a:r>
              <a:rPr b="1">
                <a:latin typeface="+mn-lt"/>
                <a:ea typeface="+mn-ea"/>
                <a:cs typeface="+mn-cs"/>
                <a:sym typeface="Helvetica Neue"/>
              </a:rPr>
              <a:t>each</a:t>
            </a:r>
            <a:r>
              <a:t> neighbour </a:t>
            </a:r>
            <a14:m>
              <m:oMath>
                <m:r>
                  <a:rPr xmlns:a="http://schemas.openxmlformats.org/drawingml/2006/main" sz="4250" i="1">
                    <a:solidFill>
                      <a:srgbClr val="000000"/>
                    </a:solidFill>
                    <a:latin typeface="Cambria Math" panose="02040503050406030204" pitchFamily="18" charset="0"/>
                  </a:rPr>
                  <m:t>n</m:t>
                </m:r>
              </m:oMath>
            </a14:m>
            <a:r>
              <a:t> of </a:t>
            </a:r>
            <a14:m>
              <m:oMath>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k</m:t>
                    </m:r>
                  </m:sub>
                </m:sSub>
              </m:oMath>
            </a14:m>
            <a:r>
              <a:t>:</a:t>
            </a:r>
            <a:br/>
            <a:r>
              <a:t>                    </a:t>
            </a:r>
            <a:r>
              <a:rPr b="1">
                <a:latin typeface="+mn-lt"/>
                <a:ea typeface="+mn-ea"/>
                <a:cs typeface="+mn-cs"/>
                <a:sym typeface="Helvetica Neue"/>
              </a:rPr>
              <a:t>add</a:t>
            </a:r>
            <a:r>
              <a:t> </a:t>
            </a:r>
            <a14:m>
              <m:oMath>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0</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k</m:t>
                    </m:r>
                  </m:sub>
                </m:sSub>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n</m:t>
                </m:r>
                <m:r>
                  <a:rPr xmlns:a="http://schemas.openxmlformats.org/drawingml/2006/main" sz="4250" i="1">
                    <a:solidFill>
                      <a:srgbClr val="000000"/>
                    </a:solidFill>
                    <a:latin typeface="Cambria Math" panose="02040503050406030204" pitchFamily="18" charset="0"/>
                  </a:rPr>
                  <m:t>⟩</m:t>
                </m:r>
              </m:oMath>
            </a14:m>
            <a:r>
              <a:t> to </a:t>
            </a:r>
            <a:r>
              <a:rPr i="1">
                <a:latin typeface="+mn-lt"/>
                <a:ea typeface="+mn-ea"/>
                <a:cs typeface="+mn-cs"/>
                <a:sym typeface="Helvetica Neue"/>
              </a:rPr>
              <a:t>frontier</a:t>
            </a:r>
            <a:br>
              <a:rPr i="1">
                <a:latin typeface="+mn-lt"/>
                <a:ea typeface="+mn-ea"/>
                <a:cs typeface="+mn-cs"/>
                <a:sym typeface="Helvetica Neue"/>
              </a:rPr>
            </a:br>
            <a:r>
              <a:rPr i="1">
                <a:latin typeface="+mn-lt"/>
                <a:ea typeface="+mn-ea"/>
                <a:cs typeface="+mn-cs"/>
                <a:sym typeface="Helvetica Neue"/>
              </a:rPr>
              <a:t>            </a:t>
            </a:r>
            <a:r>
              <a:rPr b="1">
                <a:latin typeface="+mn-lt"/>
                <a:ea typeface="+mn-ea"/>
                <a:cs typeface="+mn-cs"/>
                <a:sym typeface="Helvetica Neue"/>
              </a:rPr>
              <a:t>else if</a:t>
            </a:r>
            <a:r>
              <a:t> </a:t>
            </a:r>
            <a14:m>
              <m:oMath>
                <m:sSub>
                  <m:e>
                    <m:r>
                      <a:rPr xmlns:a="http://schemas.openxmlformats.org/drawingml/2006/main" sz="4250" i="1">
                        <a:solidFill>
                          <a:srgbClr val="000000"/>
                        </a:solidFill>
                        <a:latin typeface="Cambria Math" panose="02040503050406030204" pitchFamily="18" charset="0"/>
                      </a:rPr>
                      <m:t>n</m:t>
                    </m:r>
                  </m:e>
                  <m:sub>
                    <m:r>
                      <a:rPr xmlns:a="http://schemas.openxmlformats.org/drawingml/2006/main" sz="4250" i="1">
                        <a:solidFill>
                          <a:srgbClr val="000000"/>
                        </a:solidFill>
                        <a:latin typeface="Cambria Math" panose="02040503050406030204" pitchFamily="18" charset="0"/>
                      </a:rPr>
                      <m:t>k</m:t>
                    </m:r>
                  </m:sub>
                </m:sSub>
              </m:oMath>
            </a14:m>
            <a:r>
              <a:t> has neighbours:</a:t>
            </a:r>
            <a:br/>
            <a:r>
              <a:t>                </a:t>
            </a:r>
            <a:r>
              <a:rPr i="1">
                <a:latin typeface="+mn-lt"/>
                <a:ea typeface="+mn-ea"/>
                <a:cs typeface="+mn-cs"/>
                <a:sym typeface="Helvetica Neue"/>
              </a:rPr>
              <a:t>more_nodes</a:t>
            </a:r>
            <a:r>
              <a:t> := True</a:t>
            </a:r>
            <a:br/>
            <a:r>
              <a:t>        </a:t>
            </a:r>
            <a:r>
              <a:rPr b="1">
                <a:latin typeface="+mn-lt"/>
                <a:ea typeface="+mn-ea"/>
                <a:cs typeface="+mn-cs"/>
                <a:sym typeface="Helvetica Neue"/>
              </a:rPr>
              <a:t>end-while</a:t>
            </a:r>
            <a:br>
              <a:rPr b="1">
                <a:latin typeface="+mn-lt"/>
                <a:ea typeface="+mn-ea"/>
                <a:cs typeface="+mn-cs"/>
                <a:sym typeface="Helvetica Neue"/>
              </a:rPr>
            </a:br>
            <a:r>
              <a:t>        </a:t>
            </a:r>
            <a:r>
              <a:rPr b="1">
                <a:latin typeface="+mn-lt"/>
                <a:ea typeface="+mn-ea"/>
                <a:cs typeface="+mn-cs"/>
                <a:sym typeface="Helvetica Neue"/>
              </a:rPr>
              <a:t>if</a:t>
            </a:r>
            <a:r>
              <a:t> </a:t>
            </a:r>
            <a:r>
              <a:rPr i="1">
                <a:latin typeface="+mn-lt"/>
                <a:ea typeface="+mn-ea"/>
                <a:cs typeface="+mn-cs"/>
                <a:sym typeface="Helvetica Neue"/>
              </a:rPr>
              <a:t>more_nodes</a:t>
            </a:r>
            <a:r>
              <a:t> = False:</a:t>
            </a:r>
            <a:br/>
            <a:r>
              <a:t>            </a:t>
            </a:r>
            <a:r>
              <a:rPr b="1">
                <a:latin typeface="+mn-lt"/>
                <a:ea typeface="+mn-ea"/>
                <a:cs typeface="+mn-cs"/>
                <a:sym typeface="Helvetica Neue"/>
              </a:rPr>
              <a:t>return</a:t>
            </a:r>
            <a:r>
              <a:t> None</a:t>
            </a:r>
            <a:endParaRPr sz="4057"/>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Recap: Optimality"/>
          <p:cNvSpPr txBox="1"/>
          <p:nvPr>
            <p:ph type="title"/>
          </p:nvPr>
        </p:nvSpPr>
        <p:spPr>
          <a:xfrm>
            <a:off x="4387453" y="357186"/>
            <a:ext cx="15609094" cy="3036097"/>
          </a:xfrm>
          <a:prstGeom prst="rect">
            <a:avLst/>
          </a:prstGeom>
        </p:spPr>
        <p:txBody>
          <a:bodyPr/>
          <a:lstStyle/>
          <a:p>
            <a:pPr/>
            <a:r>
              <a:t>Recap: Optimality</a:t>
            </a:r>
          </a:p>
        </p:txBody>
      </p:sp>
      <p:sp>
        <p:nvSpPr>
          <p:cNvPr id="145" name="Definition: An algorithm is optimal if it is guaranteed to return an optimal  (i.e., minimal-cost) solution first."/>
          <p:cNvSpPr txBox="1"/>
          <p:nvPr/>
        </p:nvSpPr>
        <p:spPr>
          <a:xfrm>
            <a:off x="2667000" y="3902962"/>
            <a:ext cx="19050000" cy="2460292"/>
          </a:xfrm>
          <a:prstGeom prst="rect">
            <a:avLst/>
          </a:prstGeom>
          <a:solidFill>
            <a:srgbClr val="FAF7E9"/>
          </a:solidFill>
          <a:ln w="12700">
            <a:solidFill>
              <a:srgbClr val="000000"/>
            </a:solidFill>
            <a:miter lim="400000"/>
          </a:ln>
          <a:extLst>
            <a:ext uri="{C572A759-6A51-4108-AA02-DFA0A04FC94B}">
              <ma14:wrappingTextBoxFlag xmlns:ma14="http://schemas.microsoft.com/office/mac/drawingml/2011/main" val="1"/>
            </a:ext>
          </a:extLst>
        </p:spPr>
        <p:txBody>
          <a:bodyPr lIns="203200" tIns="203200" rIns="203200" bIns="203200" anchor="ctr">
            <a:spAutoFit/>
          </a:bodyPr>
          <a:lstStyle/>
          <a:p>
            <a:pPr algn="l">
              <a:spcBef>
                <a:spcPts val="1200"/>
              </a:spcBef>
              <a:defRPr b="1" sz="4400">
                <a:solidFill>
                  <a:srgbClr val="000000"/>
                </a:solidFill>
                <a:latin typeface="+mn-lt"/>
                <a:ea typeface="+mn-ea"/>
                <a:cs typeface="+mn-cs"/>
                <a:sym typeface="Helvetica Neue"/>
              </a:defRPr>
            </a:pPr>
            <a:r>
              <a:t>Definition:</a:t>
            </a:r>
            <a:br/>
            <a:r>
              <a:rPr b="0">
                <a:latin typeface="Helvetica Neue Light"/>
                <a:ea typeface="Helvetica Neue Light"/>
                <a:cs typeface="Helvetica Neue Light"/>
                <a:sym typeface="Helvetica Neue Light"/>
              </a:rPr>
              <a:t>An algorithm is </a:t>
            </a:r>
            <a:r>
              <a:rPr b="0">
                <a:solidFill>
                  <a:srgbClr val="004D80"/>
                </a:solidFill>
                <a:latin typeface="Helvetica Neue Medium"/>
                <a:ea typeface="Helvetica Neue Medium"/>
                <a:cs typeface="Helvetica Neue Medium"/>
                <a:sym typeface="Helvetica Neue Medium"/>
              </a:rPr>
              <a:t>optimal</a:t>
            </a:r>
            <a:r>
              <a:rPr b="0">
                <a:latin typeface="Helvetica Neue Light"/>
                <a:ea typeface="Helvetica Neue Light"/>
                <a:cs typeface="Helvetica Neue Light"/>
                <a:sym typeface="Helvetica Neue Light"/>
              </a:rPr>
              <a:t> if it is guaranteed to return an optimal </a:t>
            </a:r>
            <a:br>
              <a:rPr b="0">
                <a:latin typeface="Helvetica Neue Light"/>
                <a:ea typeface="Helvetica Neue Light"/>
                <a:cs typeface="Helvetica Neue Light"/>
                <a:sym typeface="Helvetica Neue Light"/>
              </a:rPr>
            </a:br>
            <a:r>
              <a:rPr b="0">
                <a:latin typeface="Helvetica Neue Light"/>
                <a:ea typeface="Helvetica Neue Light"/>
                <a:cs typeface="Helvetica Neue Light"/>
                <a:sym typeface="Helvetica Neue Light"/>
              </a:rPr>
              <a:t>(i.e., </a:t>
            </a:r>
            <a:r>
              <a:rPr b="0">
                <a:solidFill>
                  <a:srgbClr val="004D80"/>
                </a:solidFill>
                <a:latin typeface="Helvetica Neue Medium"/>
                <a:ea typeface="Helvetica Neue Medium"/>
                <a:cs typeface="Helvetica Neue Medium"/>
                <a:sym typeface="Helvetica Neue Medium"/>
              </a:rPr>
              <a:t>minimal-cost</a:t>
            </a:r>
            <a:r>
              <a:rPr b="0">
                <a:latin typeface="Helvetica Neue Light"/>
                <a:ea typeface="Helvetica Neue Light"/>
                <a:cs typeface="Helvetica Neue Light"/>
                <a:sym typeface="Helvetica Neue Light"/>
              </a:rPr>
              <a:t>) solution </a:t>
            </a:r>
            <a:r>
              <a:rPr b="0">
                <a:solidFill>
                  <a:srgbClr val="C82506"/>
                </a:solidFill>
                <a:latin typeface="Helvetica Neue Medium"/>
                <a:ea typeface="Helvetica Neue Medium"/>
                <a:cs typeface="Helvetica Neue Medium"/>
                <a:sym typeface="Helvetica Neue Medium"/>
              </a:rPr>
              <a:t>first</a:t>
            </a:r>
            <a:r>
              <a:rPr b="0">
                <a:latin typeface="Helvetica Neue Light"/>
                <a:ea typeface="Helvetica Neue Light"/>
                <a:cs typeface="Helvetica Neue Light"/>
                <a:sym typeface="Helvetica Neue Light"/>
              </a:rPr>
              <a:t>.</a:t>
            </a:r>
          </a:p>
        </p:txBody>
      </p:sp>
      <p:sp>
        <p:nvSpPr>
          <p:cNvPr id="146" name="Depth-first search, breadth-first search, iterative deepening search are not optimal…"/>
          <p:cNvSpPr txBox="1"/>
          <p:nvPr>
            <p:ph type="body" sz="half" idx="1"/>
          </p:nvPr>
        </p:nvSpPr>
        <p:spPr>
          <a:xfrm>
            <a:off x="2667000" y="7560968"/>
            <a:ext cx="19050000" cy="4922735"/>
          </a:xfrm>
          <a:prstGeom prst="rect">
            <a:avLst/>
          </a:prstGeom>
        </p:spPr>
        <p:txBody>
          <a:bodyPr/>
          <a:lstStyle/>
          <a:p>
            <a:pPr>
              <a:spcBef>
                <a:spcPts val="3600"/>
              </a:spcBef>
            </a:pPr>
            <a:r>
              <a:t>Depth-first search, breadth-first search, iterative deepening search are </a:t>
            </a:r>
            <a:r>
              <a:rPr>
                <a:solidFill>
                  <a:srgbClr val="C82506"/>
                </a:solidFill>
                <a:latin typeface="Helvetica Neue Medium"/>
                <a:ea typeface="Helvetica Neue Medium"/>
                <a:cs typeface="Helvetica Neue Medium"/>
                <a:sym typeface="Helvetica Neue Medium"/>
              </a:rPr>
              <a:t>not</a:t>
            </a:r>
            <a:r>
              <a:t> optimal</a:t>
            </a:r>
          </a:p>
          <a:p>
            <a:pPr>
              <a:spcBef>
                <a:spcPts val="3600"/>
              </a:spcBef>
            </a:pPr>
            <a:r>
              <a:t>Least-cost first search </a:t>
            </a:r>
            <a:r>
              <a:rPr>
                <a:solidFill>
                  <a:srgbClr val="C82506"/>
                </a:solidFill>
                <a:latin typeface="Helvetica Neue Medium"/>
                <a:ea typeface="Helvetica Neue Medium"/>
                <a:cs typeface="Helvetica Neue Medium"/>
                <a:sym typeface="Helvetica Neue Medium"/>
              </a:rPr>
              <a:t>is</a:t>
            </a:r>
            <a:r>
              <a:t> optimal (</a:t>
            </a:r>
            <a:r>
              <a:rPr i="1">
                <a:latin typeface="+mn-lt"/>
                <a:ea typeface="+mn-ea"/>
                <a:cs typeface="+mn-cs"/>
                <a:sym typeface="Helvetica Neue"/>
              </a:rPr>
              <a:t>if</a:t>
            </a:r>
            <a:r>
              <a:t> there is a positive lower bound on arc costs)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Recap: Search Strategies"/>
          <p:cNvSpPr txBox="1"/>
          <p:nvPr>
            <p:ph type="title"/>
          </p:nvPr>
        </p:nvSpPr>
        <p:spPr>
          <a:xfrm>
            <a:off x="2667000" y="357186"/>
            <a:ext cx="19050000" cy="3036097"/>
          </a:xfrm>
          <a:prstGeom prst="rect">
            <a:avLst/>
          </a:prstGeom>
        </p:spPr>
        <p:txBody>
          <a:bodyPr/>
          <a:lstStyle/>
          <a:p>
            <a:pPr/>
            <a:r>
              <a:t>Recap: Search Strategies</a:t>
            </a:r>
          </a:p>
        </p:txBody>
      </p:sp>
      <p:graphicFrame>
        <p:nvGraphicFramePr>
          <p:cNvPr id="149" name="Table 1"/>
          <p:cNvGraphicFramePr/>
          <p:nvPr/>
        </p:nvGraphicFramePr>
        <p:xfrm>
          <a:off x="4387453" y="3407147"/>
          <a:ext cx="15609094" cy="9769758"/>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3121818"/>
                <a:gridCol w="3121818"/>
                <a:gridCol w="3121818"/>
                <a:gridCol w="3121818"/>
                <a:gridCol w="3121818"/>
              </a:tblGrid>
              <a:tr h="1395679">
                <a:tc>
                  <a:txBody>
                    <a:bodyPr/>
                    <a:lstStyle/>
                    <a:p>
                      <a:pPr indent="228600">
                        <a:defRPr>
                          <a:sym typeface="Helvetica Neue"/>
                        </a:defRPr>
                      </a:pPr>
                    </a:p>
                  </a:txBody>
                  <a:tcPr marL="50800" marR="50800" marT="50800" marB="50800" anchor="ctr" anchorCtr="0" horzOverflow="overflow"/>
                </a:tc>
                <a:tc>
                  <a:txBody>
                    <a:bodyPr/>
                    <a:lstStyle/>
                    <a:p>
                      <a:pPr defTabSz="914400">
                        <a:defRPr b="0" sz="1800">
                          <a:solidFill>
                            <a:srgbClr val="000000"/>
                          </a:solidFill>
                        </a:defRPr>
                      </a:pPr>
                      <a:r>
                        <a:rPr sz="4400">
                          <a:solidFill>
                            <a:srgbClr val="FFFFFF"/>
                          </a:solidFill>
                          <a:latin typeface="Helvetica Neue Medium"/>
                          <a:ea typeface="Helvetica Neue Medium"/>
                          <a:cs typeface="Helvetica Neue Medium"/>
                          <a:sym typeface="Helvetica Neue Medium"/>
                        </a:rPr>
                        <a:t>Depth First</a:t>
                      </a:r>
                    </a:p>
                  </a:txBody>
                  <a:tcPr marL="50800" marR="50800" marT="50800" marB="50800" anchor="ctr" anchorCtr="0" horzOverflow="overflow"/>
                </a:tc>
                <a:tc>
                  <a:txBody>
                    <a:bodyPr/>
                    <a:lstStyle/>
                    <a:p>
                      <a:pPr defTabSz="914400">
                        <a:defRPr b="0" sz="1800">
                          <a:solidFill>
                            <a:srgbClr val="000000"/>
                          </a:solidFill>
                        </a:defRPr>
                      </a:pPr>
                      <a:r>
                        <a:rPr sz="4400">
                          <a:solidFill>
                            <a:srgbClr val="FFFFFF"/>
                          </a:solidFill>
                          <a:latin typeface="Helvetica Neue Medium"/>
                          <a:ea typeface="Helvetica Neue Medium"/>
                          <a:cs typeface="Helvetica Neue Medium"/>
                          <a:sym typeface="Helvetica Neue Medium"/>
                        </a:rPr>
                        <a:t>Breadth First</a:t>
                      </a:r>
                    </a:p>
                  </a:txBody>
                  <a:tcPr marL="50800" marR="50800" marT="50800" marB="50800" anchor="ctr" anchorCtr="0" horzOverflow="overflow"/>
                </a:tc>
                <a:tc>
                  <a:txBody>
                    <a:bodyPr/>
                    <a:lstStyle/>
                    <a:p>
                      <a:pPr defTabSz="914400">
                        <a:defRPr b="0" sz="1800">
                          <a:solidFill>
                            <a:srgbClr val="000000"/>
                          </a:solidFill>
                        </a:defRPr>
                      </a:pPr>
                      <a:r>
                        <a:rPr sz="4400">
                          <a:solidFill>
                            <a:srgbClr val="FFFFFF"/>
                          </a:solidFill>
                          <a:latin typeface="Helvetica Neue Medium"/>
                          <a:ea typeface="Helvetica Neue Medium"/>
                          <a:cs typeface="Helvetica Neue Medium"/>
                          <a:sym typeface="Helvetica Neue Medium"/>
                        </a:rPr>
                        <a:t>Iterative Deepening</a:t>
                      </a:r>
                    </a:p>
                  </a:txBody>
                  <a:tcPr marL="50800" marR="50800" marT="50800" marB="50800" anchor="ctr" anchorCtr="0" horzOverflow="overflow"/>
                </a:tc>
                <a:tc>
                  <a:txBody>
                    <a:bodyPr/>
                    <a:lstStyle/>
                    <a:p>
                      <a:pPr defTabSz="914400">
                        <a:defRPr b="0" sz="1800">
                          <a:solidFill>
                            <a:srgbClr val="000000"/>
                          </a:solidFill>
                        </a:defRPr>
                      </a:pPr>
                      <a:r>
                        <a:rPr sz="4400">
                          <a:solidFill>
                            <a:srgbClr val="FFFFFF"/>
                          </a:solidFill>
                          <a:latin typeface="Helvetica Neue Medium"/>
                          <a:ea typeface="Helvetica Neue Medium"/>
                          <a:cs typeface="Helvetica Neue Medium"/>
                          <a:sym typeface="Helvetica Neue Medium"/>
                        </a:rPr>
                        <a:t>Least Cost First</a:t>
                      </a:r>
                    </a:p>
                  </a:txBody>
                  <a:tcPr marL="50800" marR="50800" marT="50800" marB="50800" anchor="ctr" anchorCtr="0" horzOverflow="overflow"/>
                </a:tc>
              </a:tr>
              <a:tr h="1395679">
                <a:tc>
                  <a:txBody>
                    <a:bodyPr/>
                    <a:lstStyle/>
                    <a:p>
                      <a:pPr defTabSz="914400">
                        <a:defRPr sz="1800"/>
                      </a:pPr>
                      <a:r>
                        <a:rPr sz="4400">
                          <a:sym typeface="Helvetica Neue Medium"/>
                        </a:rPr>
                        <a:t>Selection</a:t>
                      </a:r>
                    </a:p>
                  </a:txBody>
                  <a:tcPr marL="50800" marR="50800" marT="50800" marB="50800" anchor="ctr" anchorCtr="0" horzOverflow="overflow"/>
                </a:tc>
                <a:tc>
                  <a:txBody>
                    <a:bodyPr/>
                    <a:lstStyle/>
                    <a:p>
                      <a:pPr defTabSz="914400">
                        <a:defRPr sz="1800"/>
                      </a:pPr>
                      <a:r>
                        <a:rPr sz="4400">
                          <a:sym typeface="Helvetica Neue Medium"/>
                        </a:rPr>
                        <a:t>Newest</a:t>
                      </a:r>
                    </a:p>
                  </a:txBody>
                  <a:tcPr marL="50800" marR="50800" marT="50800" marB="50800" anchor="ctr" anchorCtr="0" horzOverflow="overflow"/>
                </a:tc>
                <a:tc>
                  <a:txBody>
                    <a:bodyPr/>
                    <a:lstStyle/>
                    <a:p>
                      <a:pPr defTabSz="914400">
                        <a:defRPr sz="1800"/>
                      </a:pPr>
                      <a:r>
                        <a:rPr sz="4400">
                          <a:sym typeface="Helvetica Neue Medium"/>
                        </a:rPr>
                        <a:t>Oldest</a:t>
                      </a:r>
                    </a:p>
                  </a:txBody>
                  <a:tcPr marL="50800" marR="50800" marT="50800" marB="50800" anchor="ctr" anchorCtr="0" horzOverflow="overflow"/>
                </a:tc>
                <a:tc>
                  <a:txBody>
                    <a:bodyPr/>
                    <a:lstStyle/>
                    <a:p>
                      <a:pPr defTabSz="914400">
                        <a:defRPr sz="1800"/>
                      </a:pPr>
                      <a:r>
                        <a:rPr sz="4400">
                          <a:sym typeface="Helvetica Neue Medium"/>
                        </a:rPr>
                        <a:t>Newest, multiple</a:t>
                      </a:r>
                    </a:p>
                  </a:txBody>
                  <a:tcPr marL="50800" marR="50800" marT="50800" marB="50800" anchor="ctr" anchorCtr="0" horzOverflow="overflow"/>
                </a:tc>
                <a:tc>
                  <a:txBody>
                    <a:bodyPr/>
                    <a:lstStyle/>
                    <a:p>
                      <a:pPr defTabSz="914400">
                        <a:defRPr sz="1800"/>
                      </a:pPr>
                      <a:r>
                        <a:rPr sz="4400">
                          <a:sym typeface="Helvetica Neue Medium"/>
                        </a:rPr>
                        <a:t>Cheapest</a:t>
                      </a:r>
                    </a:p>
                  </a:txBody>
                  <a:tcPr marL="50800" marR="50800" marT="50800" marB="50800" anchor="ctr" anchorCtr="0" horzOverflow="overflow"/>
                </a:tc>
              </a:tr>
              <a:tr h="1395679">
                <a:tc>
                  <a:txBody>
                    <a:bodyPr/>
                    <a:lstStyle/>
                    <a:p>
                      <a:pPr defTabSz="914400">
                        <a:defRPr sz="1800"/>
                      </a:pPr>
                      <a:r>
                        <a:rPr sz="4400">
                          <a:sym typeface="Helvetica Neue Medium"/>
                        </a:rPr>
                        <a:t>Data structure</a:t>
                      </a:r>
                    </a:p>
                  </a:txBody>
                  <a:tcPr marL="50800" marR="50800" marT="50800" marB="50800" anchor="ctr" anchorCtr="0" horzOverflow="overflow"/>
                </a:tc>
                <a:tc>
                  <a:txBody>
                    <a:bodyPr/>
                    <a:lstStyle/>
                    <a:p>
                      <a:pPr defTabSz="914400">
                        <a:defRPr sz="1800"/>
                      </a:pPr>
                      <a:r>
                        <a:rPr sz="4400">
                          <a:sym typeface="Helvetica Neue Medium"/>
                        </a:rPr>
                        <a:t>Stack</a:t>
                      </a:r>
                    </a:p>
                  </a:txBody>
                  <a:tcPr marL="50800" marR="50800" marT="50800" marB="50800" anchor="ctr" anchorCtr="0" horzOverflow="overflow"/>
                </a:tc>
                <a:tc>
                  <a:txBody>
                    <a:bodyPr/>
                    <a:lstStyle/>
                    <a:p>
                      <a:pPr defTabSz="914400">
                        <a:defRPr sz="1800"/>
                      </a:pPr>
                      <a:r>
                        <a:rPr sz="4400">
                          <a:sym typeface="Helvetica Neue Medium"/>
                        </a:rPr>
                        <a:t>Queue</a:t>
                      </a:r>
                    </a:p>
                  </a:txBody>
                  <a:tcPr marL="50800" marR="50800" marT="50800" marB="50800" anchor="ctr" anchorCtr="0" horzOverflow="overflow"/>
                </a:tc>
                <a:tc>
                  <a:txBody>
                    <a:bodyPr/>
                    <a:lstStyle/>
                    <a:p>
                      <a:pPr defTabSz="914400">
                        <a:defRPr sz="1800"/>
                      </a:pPr>
                      <a:r>
                        <a:rPr sz="4400">
                          <a:sym typeface="Helvetica Neue Medium"/>
                        </a:rPr>
                        <a:t>Stack, counter</a:t>
                      </a:r>
                    </a:p>
                  </a:txBody>
                  <a:tcPr marL="50800" marR="50800" marT="50800" marB="50800" anchor="ctr" anchorCtr="0" horzOverflow="overflow"/>
                </a:tc>
                <a:tc>
                  <a:txBody>
                    <a:bodyPr/>
                    <a:lstStyle/>
                    <a:p>
                      <a:pPr defTabSz="914400">
                        <a:defRPr sz="1800"/>
                      </a:pPr>
                      <a:r>
                        <a:rPr sz="4400">
                          <a:sym typeface="Helvetica Neue Medium"/>
                        </a:rPr>
                        <a:t>Priority queue</a:t>
                      </a:r>
                    </a:p>
                  </a:txBody>
                  <a:tcPr marL="50800" marR="50800" marT="50800" marB="50800" anchor="ctr" anchorCtr="0" horzOverflow="overflow"/>
                </a:tc>
              </a:tr>
              <a:tr h="1395679">
                <a:tc>
                  <a:txBody>
                    <a:bodyPr/>
                    <a:lstStyle/>
                    <a:p>
                      <a:pPr defTabSz="914400">
                        <a:defRPr sz="1800"/>
                      </a:pPr>
                      <a:r>
                        <a:rPr sz="4400">
                          <a:sym typeface="Helvetica Neue Medium"/>
                        </a:rPr>
                        <a:t>Complete?</a:t>
                      </a:r>
                    </a:p>
                  </a:txBody>
                  <a:tcPr marL="50800" marR="50800" marT="50800" marB="50800" anchor="ctr" anchorCtr="0" horzOverflow="overflow"/>
                </a:tc>
                <a:tc>
                  <a:txBody>
                    <a:bodyPr/>
                    <a:lstStyle/>
                    <a:p>
                      <a:pPr defTabSz="914400">
                        <a:defRPr sz="1800"/>
                      </a:pPr>
                      <a:r>
                        <a:rPr sz="4400">
                          <a:sym typeface="Helvetica Neue Medium"/>
                        </a:rPr>
                        <a:t>Finite graphs only</a:t>
                      </a:r>
                    </a:p>
                  </a:txBody>
                  <a:tcPr marL="50800" marR="50800" marT="50800" marB="50800" anchor="ctr" anchorCtr="0" horzOverflow="overflow"/>
                </a:tc>
                <a:tc>
                  <a:txBody>
                    <a:bodyPr/>
                    <a:lstStyle/>
                    <a:p>
                      <a:pPr defTabSz="914400">
                        <a:defRPr sz="1800"/>
                      </a:pPr>
                      <a:r>
                        <a:rPr sz="4400">
                          <a:sym typeface="Helvetica Neue Medium"/>
                        </a:rPr>
                        <a:t>Complete</a:t>
                      </a:r>
                    </a:p>
                  </a:txBody>
                  <a:tcPr marL="50800" marR="50800" marT="50800" marB="50800" anchor="ctr" anchorCtr="0" horzOverflow="overflow"/>
                </a:tc>
                <a:tc>
                  <a:txBody>
                    <a:bodyPr/>
                    <a:lstStyle/>
                    <a:p>
                      <a:pPr defTabSz="914400">
                        <a:defRPr sz="1800"/>
                      </a:pPr>
                      <a:r>
                        <a:rPr sz="4400">
                          <a:sym typeface="Helvetica Neue Medium"/>
                        </a:rPr>
                        <a:t>Complete</a:t>
                      </a:r>
                    </a:p>
                  </a:txBody>
                  <a:tcPr marL="50800" marR="50800" marT="50800" marB="50800" anchor="ctr" anchorCtr="0" horzOverflow="overflow"/>
                </a:tc>
                <a:tc>
                  <a:txBody>
                    <a:bodyPr/>
                    <a:lstStyle/>
                    <a:p>
                      <a:pPr defTabSz="914400">
                        <a:defRPr sz="4400">
                          <a:sym typeface="Helvetica Neue Medium"/>
                        </a:defRPr>
                      </a:pPr>
                      <a:r>
                        <a:t>Complete if cost(</a:t>
                      </a:r>
                      <a:r>
                        <a:rPr i="1"/>
                        <a:t>p</a:t>
                      </a:r>
                      <a:r>
                        <a:t>) &gt; </a:t>
                      </a:r>
                      <a:r>
                        <a:rPr>
                          <a:latin typeface="+mj-lt"/>
                          <a:ea typeface="+mj-ea"/>
                          <a:cs typeface="+mj-cs"/>
                          <a:sym typeface="Helvetica"/>
                        </a:rPr>
                        <a:t>𝜀</a:t>
                      </a:r>
                    </a:p>
                  </a:txBody>
                  <a:tcPr marL="50800" marR="50800" marT="50800" marB="50800" anchor="ctr" anchorCtr="0" horzOverflow="overflow"/>
                </a:tc>
              </a:tr>
              <a:tr h="1395679">
                <a:tc>
                  <a:txBody>
                    <a:bodyPr/>
                    <a:lstStyle/>
                    <a:p>
                      <a:pPr defTabSz="914400">
                        <a:defRPr sz="4400">
                          <a:sym typeface="Helvetica Neue Medium"/>
                        </a:defRPr>
                      </a:pPr>
                      <a:r>
                        <a:t>Space </a:t>
                      </a:r>
                    </a:p>
                    <a:p>
                      <a:pPr defTabSz="914400">
                        <a:defRPr sz="4400">
                          <a:sym typeface="Helvetica Neue Medium"/>
                        </a:defRPr>
                      </a:pPr>
                      <a:r>
                        <a:t>complexity</a:t>
                      </a:r>
                    </a:p>
                  </a:txBody>
                  <a:tcPr marL="50800" marR="50800" marT="50800" marB="50800" anchor="ctr" anchorCtr="0" horzOverflow="overflow"/>
                </a:tc>
                <a:tc>
                  <a:txBody>
                    <a:bodyPr/>
                    <a:lstStyle/>
                    <a:p>
                      <a:pPr defTabSz="914400">
                        <a:defRPr sz="1800"/>
                      </a:pPr>
                      <a:r>
                        <a:rPr i="1" sz="4400">
                          <a:solidFill>
                            <a:srgbClr val="C82506"/>
                          </a:solidFill>
                          <a:sym typeface="Helvetica Neue Medium"/>
                        </a:rPr>
                        <a:t>O(mb)</a:t>
                      </a:r>
                    </a:p>
                  </a:txBody>
                  <a:tcPr marL="50800" marR="50800" marT="50800" marB="50800" anchor="ctr" anchorCtr="0" horzOverflow="overflow"/>
                </a:tc>
                <a:tc>
                  <a:txBody>
                    <a:bodyPr/>
                    <a:lstStyle/>
                    <a:p>
                      <a:pPr defTabSz="914400">
                        <a:defRPr i="1" sz="4400">
                          <a:sym typeface="Helvetica Neue Medium"/>
                        </a:defRPr>
                      </a:pPr>
                      <a:r>
                        <a:t>O</a:t>
                      </a:r>
                      <a:r>
                        <a:rPr i="0"/>
                        <a:t>(</a:t>
                      </a:r>
                      <a:r>
                        <a:t>b</a:t>
                      </a:r>
                      <a:r>
                        <a:rPr baseline="31999"/>
                        <a:t>m</a:t>
                      </a:r>
                      <a:r>
                        <a:rPr i="0"/>
                        <a:t>)</a:t>
                      </a:r>
                    </a:p>
                  </a:txBody>
                  <a:tcPr marL="50800" marR="50800" marT="50800" marB="50800" anchor="ctr" anchorCtr="0" horzOverflow="overflow"/>
                </a:tc>
                <a:tc>
                  <a:txBody>
                    <a:bodyPr/>
                    <a:lstStyle/>
                    <a:p>
                      <a:pPr defTabSz="914400">
                        <a:defRPr sz="1800"/>
                      </a:pPr>
                      <a:r>
                        <a:rPr i="1" sz="4400">
                          <a:solidFill>
                            <a:srgbClr val="C82506"/>
                          </a:solidFill>
                          <a:sym typeface="Helvetica Neue Medium"/>
                        </a:rPr>
                        <a:t>O(mb)</a:t>
                      </a:r>
                    </a:p>
                  </a:txBody>
                  <a:tcPr marL="50800" marR="50800" marT="50800" marB="50800" anchor="ctr" anchorCtr="0" horzOverflow="overflow"/>
                </a:tc>
                <a:tc>
                  <a:txBody>
                    <a:bodyPr/>
                    <a:lstStyle/>
                    <a:p>
                      <a:pPr defTabSz="914400">
                        <a:defRPr i="1" sz="4400">
                          <a:sym typeface="Helvetica Neue Medium"/>
                        </a:defRPr>
                      </a:pPr>
                      <a:r>
                        <a:t>O</a:t>
                      </a:r>
                      <a:r>
                        <a:rPr i="0"/>
                        <a:t>(</a:t>
                      </a:r>
                      <a:r>
                        <a:t>b</a:t>
                      </a:r>
                      <a:r>
                        <a:rPr baseline="31999"/>
                        <a:t>m</a:t>
                      </a:r>
                      <a:r>
                        <a:rPr i="0"/>
                        <a:t>)</a:t>
                      </a:r>
                    </a:p>
                  </a:txBody>
                  <a:tcPr marL="50800" marR="50800" marT="50800" marB="50800" anchor="ctr" anchorCtr="0" horzOverflow="overflow"/>
                </a:tc>
              </a:tr>
              <a:tr h="1395679">
                <a:tc>
                  <a:txBody>
                    <a:bodyPr/>
                    <a:lstStyle/>
                    <a:p>
                      <a:pPr defTabSz="914400">
                        <a:defRPr sz="1800"/>
                      </a:pPr>
                      <a:r>
                        <a:rPr sz="4400">
                          <a:sym typeface="Helvetica Neue Medium"/>
                        </a:rPr>
                        <a:t>Time complexity</a:t>
                      </a:r>
                    </a:p>
                  </a:txBody>
                  <a:tcPr marL="50800" marR="50800" marT="50800" marB="50800" anchor="ctr" anchorCtr="0" horzOverflow="overflow"/>
                </a:tc>
                <a:tc>
                  <a:txBody>
                    <a:bodyPr/>
                    <a:lstStyle/>
                    <a:p>
                      <a:pPr defTabSz="914400">
                        <a:defRPr i="1" sz="4400">
                          <a:sym typeface="Helvetica Neue Medium"/>
                        </a:defRPr>
                      </a:pPr>
                      <a:r>
                        <a:t>O</a:t>
                      </a:r>
                      <a:r>
                        <a:rPr i="0"/>
                        <a:t>(</a:t>
                      </a:r>
                      <a:r>
                        <a:t>b</a:t>
                      </a:r>
                      <a:r>
                        <a:rPr baseline="31999"/>
                        <a:t>m</a:t>
                      </a:r>
                      <a:r>
                        <a:rPr i="0"/>
                        <a:t>)</a:t>
                      </a:r>
                    </a:p>
                  </a:txBody>
                  <a:tcPr marL="50800" marR="50800" marT="50800" marB="50800" anchor="ctr" anchorCtr="0" horzOverflow="overflow"/>
                </a:tc>
                <a:tc>
                  <a:txBody>
                    <a:bodyPr/>
                    <a:lstStyle/>
                    <a:p>
                      <a:pPr defTabSz="914400">
                        <a:defRPr i="1" sz="4400">
                          <a:sym typeface="Helvetica Neue Medium"/>
                        </a:defRPr>
                      </a:pPr>
                      <a:r>
                        <a:t>O</a:t>
                      </a:r>
                      <a:r>
                        <a:rPr i="0"/>
                        <a:t>(</a:t>
                      </a:r>
                      <a:r>
                        <a:t>b</a:t>
                      </a:r>
                      <a:r>
                        <a:rPr baseline="31999"/>
                        <a:t>m</a:t>
                      </a:r>
                      <a:r>
                        <a:rPr i="0"/>
                        <a:t>)</a:t>
                      </a:r>
                    </a:p>
                  </a:txBody>
                  <a:tcPr marL="50800" marR="50800" marT="50800" marB="50800" anchor="ctr" anchorCtr="0" horzOverflow="overflow"/>
                </a:tc>
                <a:tc>
                  <a:txBody>
                    <a:bodyPr/>
                    <a:lstStyle/>
                    <a:p>
                      <a:pPr defTabSz="914400">
                        <a:defRPr i="1" sz="4400">
                          <a:solidFill>
                            <a:srgbClr val="929292"/>
                          </a:solidFill>
                          <a:sym typeface="Helvetica Neue Medium"/>
                        </a:defRPr>
                      </a:pPr>
                      <a:r>
                        <a:t>O</a:t>
                      </a:r>
                      <a:r>
                        <a:rPr i="0"/>
                        <a:t>(</a:t>
                      </a:r>
                      <a:r>
                        <a:t>mb</a:t>
                      </a:r>
                      <a:r>
                        <a:rPr baseline="31999"/>
                        <a:t>m</a:t>
                      </a:r>
                      <a:r>
                        <a:rPr i="0"/>
                        <a:t>) **</a:t>
                      </a:r>
                    </a:p>
                  </a:txBody>
                  <a:tcPr marL="50800" marR="50800" marT="50800" marB="50800" anchor="ctr" anchorCtr="0" horzOverflow="overflow"/>
                </a:tc>
                <a:tc>
                  <a:txBody>
                    <a:bodyPr/>
                    <a:lstStyle/>
                    <a:p>
                      <a:pPr defTabSz="914400">
                        <a:defRPr i="1" sz="4400">
                          <a:sym typeface="Helvetica Neue Medium"/>
                        </a:defRPr>
                      </a:pPr>
                      <a:r>
                        <a:t>O</a:t>
                      </a:r>
                      <a:r>
                        <a:rPr i="0"/>
                        <a:t>(</a:t>
                      </a:r>
                      <a:r>
                        <a:t>b</a:t>
                      </a:r>
                      <a:r>
                        <a:rPr baseline="31999"/>
                        <a:t>m</a:t>
                      </a:r>
                      <a:r>
                        <a:rPr i="0"/>
                        <a:t>)</a:t>
                      </a:r>
                    </a:p>
                  </a:txBody>
                  <a:tcPr marL="50800" marR="50800" marT="50800" marB="50800" anchor="ctr" anchorCtr="0" horzOverflow="overflow"/>
                </a:tc>
              </a:tr>
              <a:tr h="1395679">
                <a:tc>
                  <a:txBody>
                    <a:bodyPr/>
                    <a:lstStyle/>
                    <a:p>
                      <a:pPr defTabSz="914400">
                        <a:defRPr sz="1800"/>
                      </a:pPr>
                      <a:r>
                        <a:rPr sz="4400">
                          <a:sym typeface="Helvetica Neue Medium"/>
                        </a:rPr>
                        <a:t>Optimal?</a:t>
                      </a:r>
                    </a:p>
                  </a:txBody>
                  <a:tcPr marL="50800" marR="50800" marT="50800" marB="50800" anchor="ctr" anchorCtr="0" horzOverflow="overflow"/>
                </a:tc>
                <a:tc>
                  <a:txBody>
                    <a:bodyPr/>
                    <a:lstStyle/>
                    <a:p>
                      <a:pPr defTabSz="914400">
                        <a:defRPr sz="1800"/>
                      </a:pPr>
                      <a:r>
                        <a:rPr sz="4400">
                          <a:sym typeface="Helvetica Neue Medium"/>
                        </a:rPr>
                        <a:t>No</a:t>
                      </a:r>
                    </a:p>
                  </a:txBody>
                  <a:tcPr marL="50800" marR="50800" marT="50800" marB="50800" anchor="ctr" anchorCtr="0" horzOverflow="overflow"/>
                </a:tc>
                <a:tc>
                  <a:txBody>
                    <a:bodyPr/>
                    <a:lstStyle/>
                    <a:p>
                      <a:pPr defTabSz="914400">
                        <a:defRPr sz="1800"/>
                      </a:pPr>
                      <a:r>
                        <a:rPr sz="4400">
                          <a:sym typeface="Helvetica Neue Medium"/>
                        </a:rPr>
                        <a:t>No</a:t>
                      </a:r>
                    </a:p>
                  </a:txBody>
                  <a:tcPr marL="50800" marR="50800" marT="50800" marB="50800" anchor="ctr" anchorCtr="0" horzOverflow="overflow"/>
                </a:tc>
                <a:tc>
                  <a:txBody>
                    <a:bodyPr/>
                    <a:lstStyle/>
                    <a:p>
                      <a:pPr defTabSz="914400">
                        <a:defRPr sz="1800"/>
                      </a:pPr>
                      <a:r>
                        <a:rPr sz="4400">
                          <a:sym typeface="Helvetica Neue Medium"/>
                        </a:rPr>
                        <a:t>No</a:t>
                      </a:r>
                    </a:p>
                  </a:txBody>
                  <a:tcPr marL="50800" marR="50800" marT="50800" marB="50800" anchor="ctr" anchorCtr="0" horzOverflow="overflow"/>
                </a:tc>
                <a:tc>
                  <a:txBody>
                    <a:bodyPr/>
                    <a:lstStyle/>
                    <a:p>
                      <a:pPr defTabSz="914400">
                        <a:defRPr sz="1800"/>
                      </a:pPr>
                      <a:r>
                        <a:rPr sz="4400">
                          <a:sym typeface="Helvetica Neue Medium"/>
                        </a:rPr>
                        <a:t>Optimal</a:t>
                      </a:r>
                    </a:p>
                  </a:txBody>
                  <a:tcPr marL="50800" marR="50800" marT="50800" marB="50800" anchor="ctr" anchorCtr="0" horzOverflow="overflow"/>
                </a:tc>
              </a:tr>
            </a:tbl>
          </a:graphicData>
        </a:graphic>
      </p:graphicFrame>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Domain Knowledge"/>
          <p:cNvSpPr txBox="1"/>
          <p:nvPr>
            <p:ph type="title"/>
          </p:nvPr>
        </p:nvSpPr>
        <p:spPr>
          <a:xfrm>
            <a:off x="2667000" y="357186"/>
            <a:ext cx="19050000" cy="3036097"/>
          </a:xfrm>
          <a:prstGeom prst="rect">
            <a:avLst/>
          </a:prstGeom>
        </p:spPr>
        <p:txBody>
          <a:bodyPr/>
          <a:lstStyle/>
          <a:p>
            <a:pPr/>
            <a:r>
              <a:t>Domain Knowledge</a:t>
            </a:r>
          </a:p>
        </p:txBody>
      </p:sp>
      <p:sp>
        <p:nvSpPr>
          <p:cNvPr id="152" name="Domain-specific knowledge can help speed up search by identifying promising directions to explore…"/>
          <p:cNvSpPr txBox="1"/>
          <p:nvPr>
            <p:ph type="body" idx="1"/>
          </p:nvPr>
        </p:nvSpPr>
        <p:spPr>
          <a:xfrm>
            <a:off x="2667000" y="3643312"/>
            <a:ext cx="19050000" cy="8840393"/>
          </a:xfrm>
          <a:prstGeom prst="rect">
            <a:avLst/>
          </a:prstGeom>
        </p:spPr>
        <p:txBody>
          <a:bodyPr/>
          <a:lstStyle/>
          <a:p>
            <a:pPr/>
            <a:r>
              <a:t>Domain-specific knowledge can help speed up search by identifying </a:t>
            </a:r>
            <a:r>
              <a:rPr>
                <a:solidFill>
                  <a:srgbClr val="C82506"/>
                </a:solidFill>
                <a:latin typeface="Helvetica Neue Medium"/>
                <a:ea typeface="Helvetica Neue Medium"/>
                <a:cs typeface="Helvetica Neue Medium"/>
                <a:sym typeface="Helvetica Neue Medium"/>
              </a:rPr>
              <a:t>promising directions</a:t>
            </a:r>
            <a:r>
              <a:t> to explore </a:t>
            </a:r>
          </a:p>
          <a:p>
            <a:pPr/>
            <a:r>
              <a:t>We will encode this knowledge in a function called a </a:t>
            </a:r>
            <a:r>
              <a:rPr>
                <a:solidFill>
                  <a:srgbClr val="C82506"/>
                </a:solidFill>
                <a:latin typeface="Helvetica Neue Medium"/>
                <a:ea typeface="Helvetica Neue Medium"/>
                <a:cs typeface="Helvetica Neue Medium"/>
                <a:sym typeface="Helvetica Neue Medium"/>
              </a:rPr>
              <a:t>heuristic function </a:t>
            </a:r>
            <a:r>
              <a:t>which </a:t>
            </a:r>
            <a:r>
              <a:rPr>
                <a:solidFill>
                  <a:srgbClr val="C82506"/>
                </a:solidFill>
                <a:latin typeface="Helvetica Neue Medium"/>
                <a:ea typeface="Helvetica Neue Medium"/>
                <a:cs typeface="Helvetica Neue Medium"/>
                <a:sym typeface="Helvetica Neue Medium"/>
              </a:rPr>
              <a:t>estimates</a:t>
            </a:r>
            <a:r>
              <a:t> the cost to get from a node to a goal node</a:t>
            </a:r>
          </a:p>
          <a:p>
            <a:pPr/>
            <a:r>
              <a:t>The search algorithms in this lecture take account of this heuristic knowledge when </a:t>
            </a:r>
            <a:r>
              <a:rPr>
                <a:solidFill>
                  <a:srgbClr val="C82506"/>
                </a:solidFill>
                <a:latin typeface="Helvetica Neue Medium"/>
                <a:ea typeface="Helvetica Neue Medium"/>
                <a:cs typeface="Helvetica Neue Medium"/>
                <a:sym typeface="Helvetica Neue Medium"/>
              </a:rPr>
              <a:t>selecting</a:t>
            </a:r>
            <a:r>
              <a:t> a path from the frontier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2">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5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152">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2"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Heuristic Function"/>
          <p:cNvSpPr txBox="1"/>
          <p:nvPr>
            <p:ph type="title"/>
          </p:nvPr>
        </p:nvSpPr>
        <p:spPr>
          <a:xfrm>
            <a:off x="2667000" y="357186"/>
            <a:ext cx="19050000" cy="3036097"/>
          </a:xfrm>
          <a:prstGeom prst="rect">
            <a:avLst/>
          </a:prstGeom>
        </p:spPr>
        <p:txBody>
          <a:bodyPr/>
          <a:lstStyle/>
          <a:p>
            <a:pPr/>
            <a:r>
              <a:t>Heuristic Function</a:t>
            </a:r>
          </a:p>
        </p:txBody>
      </p:sp>
      <p:sp>
        <p:nvSpPr>
          <p:cNvPr id="155" name="Definition: A heuristic function is a function   that returns a non-negative estimate of the cost of the cheapest path from node   to some goal node.…"/>
          <p:cNvSpPr txBox="1"/>
          <p:nvPr>
            <p:ph type="body" sz="half" idx="1"/>
          </p:nvPr>
        </p:nvSpPr>
        <p:spPr>
          <a:xfrm>
            <a:off x="3676216" y="3643312"/>
            <a:ext cx="17031568" cy="6429377"/>
          </a:xfrm>
          <a:prstGeom prst="rect">
            <a:avLst/>
          </a:prstGeom>
          <a:solidFill>
            <a:srgbClr val="FAF7E9"/>
          </a:solidFill>
          <a:ln>
            <a:solidFill>
              <a:srgbClr val="000000"/>
            </a:solidFill>
          </a:ln>
        </p:spPr>
        <p:txBody>
          <a:bodyPr/>
          <a:lstStyle/>
          <a:p>
            <a:pPr marL="0" indent="0" defTabSz="813314">
              <a:spcBef>
                <a:spcPts val="1100"/>
              </a:spcBef>
              <a:buSzTx/>
              <a:buNone/>
              <a:defRPr b="1" sz="4300">
                <a:latin typeface="+mn-lt"/>
                <a:ea typeface="+mn-ea"/>
                <a:cs typeface="+mn-cs"/>
                <a:sym typeface="Helvetica Neue"/>
              </a:defRPr>
            </a:pPr>
            <a:r>
              <a:t>Definition:</a:t>
            </a:r>
            <a:br/>
            <a:r>
              <a:rPr b="0">
                <a:latin typeface="Helvetica Neue Light"/>
                <a:ea typeface="Helvetica Neue Light"/>
                <a:cs typeface="Helvetica Neue Light"/>
                <a:sym typeface="Helvetica Neue Light"/>
              </a:rPr>
              <a:t>A </a:t>
            </a:r>
            <a:r>
              <a:rPr b="0">
                <a:solidFill>
                  <a:srgbClr val="004D80"/>
                </a:solidFill>
                <a:latin typeface="Helvetica Neue Medium"/>
                <a:ea typeface="Helvetica Neue Medium"/>
                <a:cs typeface="Helvetica Neue Medium"/>
                <a:sym typeface="Helvetica Neue Medium"/>
              </a:rPr>
              <a:t>heuristic function</a:t>
            </a:r>
            <a:r>
              <a:rPr b="0">
                <a:latin typeface="Helvetica Neue Light"/>
                <a:ea typeface="Helvetica Neue Light"/>
                <a:cs typeface="Helvetica Neue Light"/>
                <a:sym typeface="Helvetica Neue Light"/>
              </a:rPr>
              <a:t> is a function </a:t>
            </a: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n</m:t>
                </m:r>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that returns a non-negative estimate of the cost of the </a:t>
            </a:r>
            <a:r>
              <a:rPr b="0">
                <a:solidFill>
                  <a:srgbClr val="C82506"/>
                </a:solidFill>
                <a:latin typeface="Helvetica Neue Medium"/>
                <a:ea typeface="Helvetica Neue Medium"/>
                <a:cs typeface="Helvetica Neue Medium"/>
                <a:sym typeface="Helvetica Neue Medium"/>
              </a:rPr>
              <a:t>cheapest</a:t>
            </a:r>
            <a:r>
              <a:rPr b="0">
                <a:latin typeface="Helvetica Neue Light"/>
                <a:ea typeface="Helvetica Neue Light"/>
                <a:cs typeface="Helvetica Neue Light"/>
                <a:sym typeface="Helvetica Neue Light"/>
              </a:rPr>
              <a:t> path from node </a:t>
            </a:r>
            <a14:m>
              <m:oMath>
                <m:r>
                  <a:rPr xmlns:a="http://schemas.openxmlformats.org/drawingml/2006/main" sz="5300" i="1">
                    <a:solidFill>
                      <a:srgbClr val="000000"/>
                    </a:solidFill>
                    <a:latin typeface="Cambria Math" panose="02040503050406030204" pitchFamily="18" charset="0"/>
                  </a:rPr>
                  <m:t>n</m:t>
                </m:r>
              </m:oMath>
            </a14:m>
            <a:r>
              <a:rPr b="0">
                <a:latin typeface="Helvetica Neue Light"/>
                <a:ea typeface="Helvetica Neue Light"/>
                <a:cs typeface="Helvetica Neue Light"/>
                <a:sym typeface="Helvetica Neue Light"/>
              </a:rPr>
              <a:t> to </a:t>
            </a:r>
            <a:r>
              <a:rPr b="0">
                <a:solidFill>
                  <a:srgbClr val="C82506"/>
                </a:solidFill>
                <a:latin typeface="Helvetica Neue Medium"/>
                <a:ea typeface="Helvetica Neue Medium"/>
                <a:cs typeface="Helvetica Neue Medium"/>
                <a:sym typeface="Helvetica Neue Medium"/>
              </a:rPr>
              <a:t>some</a:t>
            </a:r>
            <a:r>
              <a:rPr b="0">
                <a:latin typeface="Helvetica Neue Light"/>
                <a:ea typeface="Helvetica Neue Light"/>
                <a:cs typeface="Helvetica Neue Light"/>
                <a:sym typeface="Helvetica Neue Light"/>
              </a:rPr>
              <a:t> goal node.</a:t>
            </a:r>
          </a:p>
          <a:p>
            <a:pPr lvl="2" marL="1485185" indent="-605074" defTabSz="813314">
              <a:spcBef>
                <a:spcPts val="1100"/>
              </a:spcBef>
              <a:defRPr sz="4300"/>
            </a:pPr>
            <a:r>
              <a:t>For paths: </a:t>
            </a: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n</m:t>
                    </m:r>
                  </m:e>
                  <m:sub>
                    <m:r>
                      <a:rPr xmlns:a="http://schemas.openxmlformats.org/drawingml/2006/main" sz="5300" i="1">
                        <a:solidFill>
                          <a:srgbClr val="000000"/>
                        </a:solidFill>
                        <a:latin typeface="Cambria Math" panose="02040503050406030204" pitchFamily="18" charset="0"/>
                      </a:rPr>
                      <m:t>k</m:t>
                    </m:r>
                  </m:sub>
                </m:sSub>
                <m:r>
                  <a:rPr xmlns:a="http://schemas.openxmlformats.org/drawingml/2006/main" sz="5300" i="1">
                    <a:solidFill>
                      <a:srgbClr val="000000"/>
                    </a:solidFill>
                    <a:latin typeface="Cambria Math" panose="02040503050406030204" pitchFamily="18" charset="0"/>
                  </a:rPr>
                  <m:t>)</m:t>
                </m:r>
              </m:oMath>
            </a14:m>
          </a:p>
          <a:p>
            <a:pPr lvl="2" marL="1485185" indent="-605074" defTabSz="813314">
              <a:spcBef>
                <a:spcPts val="1100"/>
              </a:spcBef>
              <a:defRPr sz="4300"/>
            </a:pPr>
            <a:r>
              <a:t>Uses only </a:t>
            </a:r>
            <a:r>
              <a:rPr>
                <a:solidFill>
                  <a:srgbClr val="C82506"/>
                </a:solidFill>
                <a:latin typeface="Helvetica Neue Medium"/>
                <a:ea typeface="Helvetica Neue Medium"/>
                <a:cs typeface="Helvetica Neue Medium"/>
                <a:sym typeface="Helvetica Neue Medium"/>
              </a:rPr>
              <a:t>readily-available</a:t>
            </a:r>
            <a:r>
              <a:t> information about a node</a:t>
            </a:r>
            <a:br/>
            <a:r>
              <a:t>(i.e., easy to compute)</a:t>
            </a:r>
          </a:p>
          <a:p>
            <a:pPr lvl="2" marL="1485185" indent="-605074" defTabSz="813314">
              <a:spcBef>
                <a:spcPts val="1100"/>
              </a:spcBef>
              <a:defRPr sz="4300">
                <a:solidFill>
                  <a:srgbClr val="C82506"/>
                </a:solidFill>
                <a:latin typeface="Helvetica Neue Medium"/>
                <a:ea typeface="Helvetica Neue Medium"/>
                <a:cs typeface="Helvetica Neue Medium"/>
                <a:sym typeface="Helvetica Neue Medium"/>
              </a:defRPr>
            </a:pPr>
            <a:r>
              <a:t>Problem-specific</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0" presetID="1" grpId="1" fill="hold">
                                  <p:stCondLst>
                                    <p:cond delay="0"/>
                                  </p:stCondLst>
                                  <p:iterate type="el" backwards="0">
                                    <p:tmAbs val="0"/>
                                  </p:iterate>
                                  <p:childTnLst>
                                    <p:set>
                                      <p:cBhvr>
                                        <p:cTn id="6" fill="hold"/>
                                        <p:tgtEl>
                                          <p:spTgt spid="155">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5">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55">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15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155">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5" grpId="1"/>
    </p:bldLst>
  </p:timing>
</p:sld>
</file>

<file path=ppt/theme/theme1.xml><?xml version="1.0" encoding="utf-8"?>
<a:theme xmlns:a="http://schemas.openxmlformats.org/drawingml/2006/main" xmlns:r="http://schemas.openxmlformats.org/officeDocument/2006/relationships" name="White">
  <a:themeElements>
    <a:clrScheme name="White">
      <a:dk1>
        <a:srgbClr val="5E5E5E"/>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